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8.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75" r:id="rId3"/>
    <p:sldId id="2147470719" r:id="rId4"/>
    <p:sldId id="2147470772" r:id="rId5"/>
    <p:sldId id="2147470773" r:id="rId6"/>
    <p:sldId id="2147470767" r:id="rId7"/>
    <p:sldId id="2301" r:id="rId8"/>
    <p:sldId id="1024" r:id="rId9"/>
    <p:sldId id="1025" r:id="rId10"/>
    <p:sldId id="2147470768" r:id="rId11"/>
    <p:sldId id="2147470766" r:id="rId12"/>
    <p:sldId id="1032" r:id="rId13"/>
    <p:sldId id="2345" r:id="rId14"/>
    <p:sldId id="2147470769" r:id="rId15"/>
    <p:sldId id="362" r:id="rId16"/>
    <p:sldId id="2302" r:id="rId17"/>
    <p:sldId id="281" r:id="rId18"/>
    <p:sldId id="267" r:id="rId19"/>
    <p:sldId id="272" r:id="rId20"/>
    <p:sldId id="387" r:id="rId21"/>
    <p:sldId id="998" r:id="rId22"/>
    <p:sldId id="999" r:id="rId23"/>
    <p:sldId id="2147470771" r:id="rId24"/>
    <p:sldId id="2147470763" r:id="rId25"/>
    <p:sldId id="1001" r:id="rId26"/>
    <p:sldId id="1003" r:id="rId27"/>
    <p:sldId id="1004" r:id="rId28"/>
    <p:sldId id="1006" r:id="rId29"/>
    <p:sldId id="1023" r:id="rId30"/>
    <p:sldId id="278" r:id="rId31"/>
    <p:sldId id="280" r:id="rId3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guide id="4" orient="horz" pos="370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D76ABB-30A8-FE08-8A54-B54208B01D95}" name="Donohue" initials="U" userId="Donoh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4F8"/>
    <a:srgbClr val="598EC1"/>
    <a:srgbClr val="989EA2"/>
    <a:srgbClr val="5D8298"/>
    <a:srgbClr val="0000FF"/>
    <a:srgbClr val="FF3F0D"/>
    <a:srgbClr val="E7F5E9"/>
    <a:srgbClr val="CBEBD0"/>
    <a:srgbClr val="2E7B8E"/>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27" autoAdjust="0"/>
    <p:restoredTop sz="88465" autoAdjust="0"/>
  </p:normalViewPr>
  <p:slideViewPr>
    <p:cSldViewPr snapToObjects="1">
      <p:cViewPr varScale="1">
        <p:scale>
          <a:sx n="107" d="100"/>
          <a:sy n="107" d="100"/>
        </p:scale>
        <p:origin x="984" y="86"/>
      </p:cViewPr>
      <p:guideLst>
        <p:guide orient="horz" pos="2160"/>
        <p:guide pos="4565"/>
        <p:guide pos="513"/>
        <p:guide orient="horz" pos="3702"/>
      </p:guideLst>
    </p:cSldViewPr>
  </p:slideViewPr>
  <p:outlineViewPr>
    <p:cViewPr>
      <p:scale>
        <a:sx n="33" d="100"/>
        <a:sy n="33" d="100"/>
      </p:scale>
      <p:origin x="0" y="-7306"/>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12/6/2022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12/6/2022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229805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1500EA-4326-4302-85DA-1E69853CD216}" type="slidenum">
              <a:rPr lang="en-US" smtClean="0"/>
              <a:t>27</a:t>
            </a:fld>
            <a:endParaRPr lang="en-US" dirty="0"/>
          </a:p>
        </p:txBody>
      </p:sp>
    </p:spTree>
    <p:extLst>
      <p:ext uri="{BB962C8B-B14F-4D97-AF65-F5344CB8AC3E}">
        <p14:creationId xmlns:p14="http://schemas.microsoft.com/office/powerpoint/2010/main" val="319256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1500EA-4326-4302-85DA-1E69853CD216}" type="slidenum">
              <a:rPr lang="en-US" smtClean="0"/>
              <a:t>28</a:t>
            </a:fld>
            <a:endParaRPr lang="en-US" dirty="0"/>
          </a:p>
        </p:txBody>
      </p:sp>
    </p:spTree>
    <p:extLst>
      <p:ext uri="{BB962C8B-B14F-4D97-AF65-F5344CB8AC3E}">
        <p14:creationId xmlns:p14="http://schemas.microsoft.com/office/powerpoint/2010/main" val="34843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29</a:t>
            </a:fld>
            <a:endParaRPr lang="en-US" dirty="0"/>
          </a:p>
        </p:txBody>
      </p:sp>
    </p:spTree>
    <p:extLst>
      <p:ext uri="{BB962C8B-B14F-4D97-AF65-F5344CB8AC3E}">
        <p14:creationId xmlns:p14="http://schemas.microsoft.com/office/powerpoint/2010/main" val="7162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30</a:t>
            </a:fld>
            <a:endParaRPr lang="fr-FR"/>
          </a:p>
        </p:txBody>
      </p:sp>
    </p:spTree>
    <p:extLst>
      <p:ext uri="{BB962C8B-B14F-4D97-AF65-F5344CB8AC3E}">
        <p14:creationId xmlns:p14="http://schemas.microsoft.com/office/powerpoint/2010/main" val="96140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2B9DCF-9DEC-D546-ADCF-9F935D64794C}" type="slidenum">
              <a:rPr lang="en-US" smtClean="0"/>
              <a:t>7</a:t>
            </a:fld>
            <a:endParaRPr lang="en-US" dirty="0"/>
          </a:p>
        </p:txBody>
      </p:sp>
    </p:spTree>
    <p:extLst>
      <p:ext uri="{BB962C8B-B14F-4D97-AF65-F5344CB8AC3E}">
        <p14:creationId xmlns:p14="http://schemas.microsoft.com/office/powerpoint/2010/main" val="301075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8</a:t>
            </a:fld>
            <a:endParaRPr lang="en-US" dirty="0"/>
          </a:p>
        </p:txBody>
      </p:sp>
    </p:spTree>
    <p:extLst>
      <p:ext uri="{BB962C8B-B14F-4D97-AF65-F5344CB8AC3E}">
        <p14:creationId xmlns:p14="http://schemas.microsoft.com/office/powerpoint/2010/main" val="245500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OS benefit for low volume disease!</a:t>
            </a:r>
          </a:p>
        </p:txBody>
      </p:sp>
      <p:sp>
        <p:nvSpPr>
          <p:cNvPr id="4" name="Slide Number Placeholder 3"/>
          <p:cNvSpPr>
            <a:spLocks noGrp="1"/>
          </p:cNvSpPr>
          <p:nvPr>
            <p:ph type="sldNum" sz="quarter" idx="5"/>
          </p:nvPr>
        </p:nvSpPr>
        <p:spPr/>
        <p:txBody>
          <a:bodyPr/>
          <a:lstStyle/>
          <a:p>
            <a:fld id="{6A1500EA-4326-4302-85DA-1E69853CD216}" type="slidenum">
              <a:rPr lang="en-US" smtClean="0"/>
              <a:t>9</a:t>
            </a:fld>
            <a:endParaRPr lang="en-US" dirty="0"/>
          </a:p>
        </p:txBody>
      </p:sp>
    </p:spTree>
    <p:extLst>
      <p:ext uri="{BB962C8B-B14F-4D97-AF65-F5344CB8AC3E}">
        <p14:creationId xmlns:p14="http://schemas.microsoft.com/office/powerpoint/2010/main" val="47401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546100"/>
            <a:ext cx="4706937" cy="2647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21626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patients for OS.</a:t>
            </a:r>
          </a:p>
          <a:p>
            <a:endParaRPr lang="en-US" dirty="0"/>
          </a:p>
          <a:p>
            <a:r>
              <a:rPr lang="en-US" dirty="0"/>
              <a:t>No real subgroups stand out, except URMs broad CI due to small numbers.</a:t>
            </a:r>
          </a:p>
        </p:txBody>
      </p:sp>
      <p:sp>
        <p:nvSpPr>
          <p:cNvPr id="4" name="Slide Number Placeholder 3"/>
          <p:cNvSpPr>
            <a:spLocks noGrp="1"/>
          </p:cNvSpPr>
          <p:nvPr>
            <p:ph type="sldNum" sz="quarter" idx="5"/>
          </p:nvPr>
        </p:nvSpPr>
        <p:spPr/>
        <p:txBody>
          <a:bodyPr/>
          <a:lstStyle/>
          <a:p>
            <a:fld id="{6A1500EA-4326-4302-85DA-1E69853CD216}" type="slidenum">
              <a:rPr lang="en-US" smtClean="0"/>
              <a:t>21</a:t>
            </a:fld>
            <a:endParaRPr lang="en-US" dirty="0"/>
          </a:p>
        </p:txBody>
      </p:sp>
    </p:spTree>
    <p:extLst>
      <p:ext uri="{BB962C8B-B14F-4D97-AF65-F5344CB8AC3E}">
        <p14:creationId xmlns:p14="http://schemas.microsoft.com/office/powerpoint/2010/main" val="244535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22</a:t>
            </a:fld>
            <a:endParaRPr lang="en-US" dirty="0"/>
          </a:p>
        </p:txBody>
      </p:sp>
    </p:spTree>
    <p:extLst>
      <p:ext uri="{BB962C8B-B14F-4D97-AF65-F5344CB8AC3E}">
        <p14:creationId xmlns:p14="http://schemas.microsoft.com/office/powerpoint/2010/main" val="78818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25</a:t>
            </a:fld>
            <a:endParaRPr lang="en-US" dirty="0"/>
          </a:p>
        </p:txBody>
      </p:sp>
    </p:spTree>
    <p:extLst>
      <p:ext uri="{BB962C8B-B14F-4D97-AF65-F5344CB8AC3E}">
        <p14:creationId xmlns:p14="http://schemas.microsoft.com/office/powerpoint/2010/main" val="52045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6A1500EA-4326-4302-85DA-1E69853CD216}" type="slidenum">
              <a:rPr lang="en-US" smtClean="0"/>
              <a:t>26</a:t>
            </a:fld>
            <a:endParaRPr lang="en-US" dirty="0"/>
          </a:p>
        </p:txBody>
      </p:sp>
    </p:spTree>
    <p:extLst>
      <p:ext uri="{BB962C8B-B14F-4D97-AF65-F5344CB8AC3E}">
        <p14:creationId xmlns:p14="http://schemas.microsoft.com/office/powerpoint/2010/main" val="3298446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23742475" TargetMode="External"/><Relationship Id="rId13" Type="http://schemas.openxmlformats.org/officeDocument/2006/relationships/image" Target="../media/image8.png"/><Relationship Id="rId1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guconnect" TargetMode="External"/><Relationship Id="rId5" Type="http://schemas.openxmlformats.org/officeDocument/2006/relationships/image" Target="../media/image6.svg"/><Relationship Id="rId15" Type="http://schemas.openxmlformats.org/officeDocument/2006/relationships/image" Target="../media/image10.png"/><Relationship Id="rId10" Type="http://schemas.openxmlformats.org/officeDocument/2006/relationships/hyperlink" Target="https://twitter.com/guconnectinfo" TargetMode="External"/><Relationship Id="rId19"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hyperlink" Target="https://guconnect.cor2ed.com/" TargetMode="External"/><Relationship Id="rId1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219E9-EB93-344E-AB38-CABE19D11848}"/>
              </a:ext>
            </a:extLst>
          </p:cNvPr>
          <p:cNvPicPr>
            <a:picLocks noChangeAspect="1"/>
          </p:cNvPicPr>
          <p:nvPr userDrawn="1"/>
        </p:nvPicPr>
        <p:blipFill rotWithShape="1">
          <a:blip r:embed="rId2"/>
          <a:srcRect l="1017" r="3425"/>
          <a:stretch/>
        </p:blipFill>
        <p:spPr>
          <a:xfrm>
            <a:off x="2911549" y="2125394"/>
            <a:ext cx="6368902"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F83C810-D1E6-F34E-B5D8-E1693AB87B4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FF841974-4C9E-1E42-8575-16AEEF96DF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72C77BE-E73D-844F-8127-C0CFE85FBD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33" name="Titre 1">
            <a:extLst>
              <a:ext uri="{FF2B5EF4-FFF2-40B4-BE49-F238E27FC236}">
                <a16:creationId xmlns:a16="http://schemas.microsoft.com/office/drawing/2014/main" id="{30D9B83E-3D49-9A43-848F-2C7088C16D3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Dr.</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spc="-30" baseline="0"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4" name="Titre 1">
            <a:extLst>
              <a:ext uri="{FF2B5EF4-FFF2-40B4-BE49-F238E27FC236}">
                <a16:creationId xmlns:a16="http://schemas.microsoft.com/office/drawing/2014/main" id="{211C4F2C-FAB1-F340-95E4-EA2A11675848}"/>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5" name="Titre 1">
            <a:extLst>
              <a:ext uri="{FF2B5EF4-FFF2-40B4-BE49-F238E27FC236}">
                <a16:creationId xmlns:a16="http://schemas.microsoft.com/office/drawing/2014/main" id="{A0C21822-41B9-CA49-B06D-38EC2CB48436}"/>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37" name="Titre 1">
            <a:extLst>
              <a:ext uri="{FF2B5EF4-FFF2-40B4-BE49-F238E27FC236}">
                <a16:creationId xmlns:a16="http://schemas.microsoft.com/office/drawing/2014/main" id="{7238A4CF-B8D0-844F-9DEF-25CDF8B224F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Dr.</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t>
            </a: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t>
            </a:r>
            <a:r>
              <a:rPr lang="en-GB" sz="1400" b="1" spc="-30" baseline="0" noProof="0" dirty="0" err="1">
                <a:solidFill>
                  <a:schemeClr val="accent1"/>
                </a:solidFill>
                <a:latin typeface="Arial" panose="020B0604020202020204" pitchFamily="34" charset="0"/>
                <a:ea typeface="Calibri" charset="0"/>
                <a:cs typeface="Arial" panose="020B0604020202020204" pitchFamily="34" charset="0"/>
              </a:rPr>
              <a:t>Sosef</a:t>
            </a:r>
            <a:r>
              <a:rPr lang="en-GB" sz="1400" b="1" spc="-30" baseline="0" noProof="0" dirty="0">
                <a:solidFill>
                  <a:schemeClr val="accent1"/>
                </a:solidFill>
                <a:latin typeface="Arial" panose="020B0604020202020204" pitchFamily="34" charset="0"/>
                <a:ea typeface="Calibri" charset="0"/>
                <a:cs typeface="Arial" panose="020B0604020202020204" pitchFamily="34" charset="0"/>
              </a:rPr>
              <a:t> </a:t>
            </a:r>
            <a:r>
              <a:rPr lang="en-GB" sz="1100" b="1" spc="-30" baseline="0"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8" name="Titre 1">
            <a:extLst>
              <a:ext uri="{FF2B5EF4-FFF2-40B4-BE49-F238E27FC236}">
                <a16:creationId xmlns:a16="http://schemas.microsoft.com/office/drawing/2014/main" id="{845B4609-3133-6145-B894-54903F34A6B6}"/>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39" name="Group 38">
            <a:extLst>
              <a:ext uri="{FF2B5EF4-FFF2-40B4-BE49-F238E27FC236}">
                <a16:creationId xmlns:a16="http://schemas.microsoft.com/office/drawing/2014/main" id="{E48C88F5-BADD-6544-9BE2-3DE731661BDB}"/>
              </a:ext>
            </a:extLst>
          </p:cNvPr>
          <p:cNvGrpSpPr/>
          <p:nvPr userDrawn="1"/>
        </p:nvGrpSpPr>
        <p:grpSpPr>
          <a:xfrm>
            <a:off x="418902" y="3063588"/>
            <a:ext cx="356400" cy="356400"/>
            <a:chOff x="761970" y="3386221"/>
            <a:chExt cx="356400" cy="356400"/>
          </a:xfrm>
        </p:grpSpPr>
        <p:sp>
          <p:nvSpPr>
            <p:cNvPr id="40" name="Oval 39">
              <a:extLst>
                <a:ext uri="{FF2B5EF4-FFF2-40B4-BE49-F238E27FC236}">
                  <a16:creationId xmlns:a16="http://schemas.microsoft.com/office/drawing/2014/main" id="{FE9B20A3-5A45-944C-9336-BE3E37336B56}"/>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1" name="Graphic 40" descr="Speaker Phone">
              <a:extLst>
                <a:ext uri="{FF2B5EF4-FFF2-40B4-BE49-F238E27FC236}">
                  <a16:creationId xmlns:a16="http://schemas.microsoft.com/office/drawing/2014/main" id="{06B8A188-B275-1749-B220-6BFC84E14D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2" name="Oval 41">
            <a:extLst>
              <a:ext uri="{FF2B5EF4-FFF2-40B4-BE49-F238E27FC236}">
                <a16:creationId xmlns:a16="http://schemas.microsoft.com/office/drawing/2014/main" id="{D6C6D3B7-EFD6-4F4E-8BF7-846A4E2ED40F}"/>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3" name="Graphic 42" descr="Envelope">
            <a:extLst>
              <a:ext uri="{FF2B5EF4-FFF2-40B4-BE49-F238E27FC236}">
                <a16:creationId xmlns:a16="http://schemas.microsoft.com/office/drawing/2014/main" id="{203BF032-9D76-8446-90A2-81167A6F9E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44" name="Group 43">
            <a:extLst>
              <a:ext uri="{FF2B5EF4-FFF2-40B4-BE49-F238E27FC236}">
                <a16:creationId xmlns:a16="http://schemas.microsoft.com/office/drawing/2014/main" id="{F688AFCF-7F8E-FB44-9041-B6F892F9DED9}"/>
              </a:ext>
            </a:extLst>
          </p:cNvPr>
          <p:cNvGrpSpPr/>
          <p:nvPr userDrawn="1"/>
        </p:nvGrpSpPr>
        <p:grpSpPr>
          <a:xfrm>
            <a:off x="423995" y="4414481"/>
            <a:ext cx="356400" cy="356400"/>
            <a:chOff x="761970" y="3386221"/>
            <a:chExt cx="356400" cy="356400"/>
          </a:xfrm>
        </p:grpSpPr>
        <p:sp>
          <p:nvSpPr>
            <p:cNvPr id="45" name="Oval 44">
              <a:extLst>
                <a:ext uri="{FF2B5EF4-FFF2-40B4-BE49-F238E27FC236}">
                  <a16:creationId xmlns:a16="http://schemas.microsoft.com/office/drawing/2014/main" id="{C64BC49A-DF7C-7A4A-9FC5-6671D04F56E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6" name="Graphic 45" descr="Speaker Phone">
              <a:extLst>
                <a:ext uri="{FF2B5EF4-FFF2-40B4-BE49-F238E27FC236}">
                  <a16:creationId xmlns:a16="http://schemas.microsoft.com/office/drawing/2014/main" id="{09189DD2-B0C0-D841-85CC-7369BEA6FF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1AAE6246-96AE-DC49-8DE7-D838CD625CFC}"/>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spc="-30" baseline="0">
              <a:latin typeface="Arial" panose="020B0604020202020204" pitchFamily="34" charset="0"/>
              <a:cs typeface="Arial" panose="020B0604020202020204" pitchFamily="34" charset="0"/>
            </a:endParaRPr>
          </a:p>
        </p:txBody>
      </p:sp>
      <p:pic>
        <p:nvPicPr>
          <p:cNvPr id="48" name="Graphic 47" descr="Envelope">
            <a:extLst>
              <a:ext uri="{FF2B5EF4-FFF2-40B4-BE49-F238E27FC236}">
                <a16:creationId xmlns:a16="http://schemas.microsoft.com/office/drawing/2014/main" id="{55462033-D5C5-2249-9B36-25F0C401F36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49" name="Titre 1">
            <a:extLst>
              <a:ext uri="{FF2B5EF4-FFF2-40B4-BE49-F238E27FC236}">
                <a16:creationId xmlns:a16="http://schemas.microsoft.com/office/drawing/2014/main" id="{E8583C5A-FD0A-BD46-BBC5-BD13714A25BB}"/>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0" name="Titre 1">
            <a:extLst>
              <a:ext uri="{FF2B5EF4-FFF2-40B4-BE49-F238E27FC236}">
                <a16:creationId xmlns:a16="http://schemas.microsoft.com/office/drawing/2014/main" id="{CFC48485-78A5-8A42-80FC-22461B1B7983}"/>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spc="-30" baseline="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3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2" name="Rounded Rectangle 51">
            <a:extLst>
              <a:ext uri="{FF2B5EF4-FFF2-40B4-BE49-F238E27FC236}">
                <a16:creationId xmlns:a16="http://schemas.microsoft.com/office/drawing/2014/main" id="{6DCF7B01-6C44-C043-BFD8-FFEF8F4FFBF8}"/>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3" name="Rounded Rectangle 52">
            <a:extLst>
              <a:ext uri="{FF2B5EF4-FFF2-40B4-BE49-F238E27FC236}">
                <a16:creationId xmlns:a16="http://schemas.microsoft.com/office/drawing/2014/main" id="{17C634CE-E48A-2A4D-AB27-2406D835CDEF}"/>
              </a:ext>
            </a:extLst>
          </p:cNvPr>
          <p:cNvSpPr/>
          <p:nvPr userDrawn="1"/>
        </p:nvSpPr>
        <p:spPr>
          <a:xfrm>
            <a:off x="3400127"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11545D23-3443-4B4E-B16A-53F679FD88A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spc="-30" baseline="0" dirty="0">
                <a:solidFill>
                  <a:schemeClr val="tx2"/>
                </a:solidFill>
                <a:latin typeface="Arial" panose="020B0604020202020204" pitchFamily="34" charset="0"/>
                <a:ea typeface="Aileron" charset="0"/>
                <a:cs typeface="Arial" panose="020B0604020202020204" pitchFamily="34" charset="0"/>
              </a:rPr>
              <a:t>LinkedIn @GU CONNECT</a:t>
            </a:r>
          </a:p>
        </p:txBody>
      </p:sp>
      <p:sp>
        <p:nvSpPr>
          <p:cNvPr id="55" name="TextBox 54">
            <a:extLst>
              <a:ext uri="{FF2B5EF4-FFF2-40B4-BE49-F238E27FC236}">
                <a16:creationId xmlns:a16="http://schemas.microsoft.com/office/drawing/2014/main" id="{B8BF9290-E004-3540-868B-E4C5A9318280}"/>
              </a:ext>
            </a:extLst>
          </p:cNvPr>
          <p:cNvSpPr txBox="1"/>
          <p:nvPr userDrawn="1"/>
        </p:nvSpPr>
        <p:spPr>
          <a:xfrm>
            <a:off x="3821101" y="5497848"/>
            <a:ext cx="2634939" cy="431657"/>
          </a:xfrm>
          <a:prstGeom prst="rect">
            <a:avLst/>
          </a:prstGeom>
          <a:noFill/>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spc="-30" baseline="0" dirty="0">
                <a:solidFill>
                  <a:schemeClr val="tx2"/>
                </a:solidFill>
                <a:latin typeface="Arial" panose="020B0604020202020204" pitchFamily="34" charset="0"/>
                <a:ea typeface="Aileron" charset="0"/>
                <a:cs typeface="Arial" panose="020B0604020202020204" pitchFamily="34" charset="0"/>
              </a:rPr>
              <a:t>Vimeo @GU CONNECT</a:t>
            </a:r>
          </a:p>
        </p:txBody>
      </p:sp>
      <p:sp>
        <p:nvSpPr>
          <p:cNvPr id="56" name="Rectangle 55">
            <a:hlinkClick r:id="rId6"/>
            <a:extLst>
              <a:ext uri="{FF2B5EF4-FFF2-40B4-BE49-F238E27FC236}">
                <a16:creationId xmlns:a16="http://schemas.microsoft.com/office/drawing/2014/main" id="{ECC34AA8-766A-EB43-8FE2-E8FB6E9C3D2A}"/>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7" name="Rectangle 56">
            <a:hlinkClick r:id="rId7"/>
            <a:extLst>
              <a:ext uri="{FF2B5EF4-FFF2-40B4-BE49-F238E27FC236}">
                <a16:creationId xmlns:a16="http://schemas.microsoft.com/office/drawing/2014/main" id="{4E7802E3-ED32-404A-8126-A4B56AFCEABE}"/>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58" name="Rectangle 57">
            <a:hlinkClick r:id="rId8"/>
            <a:extLst>
              <a:ext uri="{FF2B5EF4-FFF2-40B4-BE49-F238E27FC236}">
                <a16:creationId xmlns:a16="http://schemas.microsoft.com/office/drawing/2014/main" id="{341CA860-02BB-924D-9BBB-24243CD225F6}"/>
              </a:ext>
            </a:extLst>
          </p:cNvPr>
          <p:cNvSpPr/>
          <p:nvPr userDrawn="1"/>
        </p:nvSpPr>
        <p:spPr>
          <a:xfrm>
            <a:off x="403163" y="5500414"/>
            <a:ext cx="222462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sp>
        <p:nvSpPr>
          <p:cNvPr id="59" name="Rounded Rectangle 58">
            <a:extLst>
              <a:ext uri="{FF2B5EF4-FFF2-40B4-BE49-F238E27FC236}">
                <a16:creationId xmlns:a16="http://schemas.microsoft.com/office/drawing/2014/main" id="{44A6321E-3861-F043-A0C0-E5004BE12DEF}"/>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588CC85-387A-AD4E-8865-A2F68822E936}"/>
              </a:ext>
            </a:extLst>
          </p:cNvPr>
          <p:cNvSpPr txBox="1"/>
          <p:nvPr userDrawn="1"/>
        </p:nvSpPr>
        <p:spPr>
          <a:xfrm>
            <a:off x="805458" y="6013567"/>
            <a:ext cx="2616530" cy="446276"/>
          </a:xfrm>
          <a:prstGeom prst="rect">
            <a:avLst/>
          </a:prstGeom>
          <a:noFill/>
          <a:ln>
            <a:noFill/>
          </a:ln>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Arial" panose="020B0604020202020204" pitchFamily="34" charset="0"/>
                <a:ea typeface="+mn-ea"/>
                <a:cs typeface="Arial" panose="020B0604020202020204" pitchFamily="34" charset="0"/>
              </a:rPr>
              <a:t>https://guconnect.cor2ed.com/</a:t>
            </a:r>
            <a:endParaRPr lang="en-GB" sz="1400" kern="1200" dirty="0">
              <a:solidFill>
                <a:schemeClr val="tx2"/>
              </a:solidFill>
              <a:effectLst/>
              <a:latin typeface="Arial" panose="020B0604020202020204" pitchFamily="34" charset="0"/>
              <a:ea typeface="+mn-ea"/>
              <a:cs typeface="Arial" panose="020B0604020202020204" pitchFamily="34" charset="0"/>
            </a:endParaRPr>
          </a:p>
        </p:txBody>
      </p:sp>
      <p:sp>
        <p:nvSpPr>
          <p:cNvPr id="61" name="Rectangle 60">
            <a:hlinkClick r:id="rId9"/>
            <a:extLst>
              <a:ext uri="{FF2B5EF4-FFF2-40B4-BE49-F238E27FC236}">
                <a16:creationId xmlns:a16="http://schemas.microsoft.com/office/drawing/2014/main" id="{0094C2BB-7685-5B42-AEF5-B7618D606169}"/>
              </a:ext>
            </a:extLst>
          </p:cNvPr>
          <p:cNvSpPr/>
          <p:nvPr userDrawn="1"/>
        </p:nvSpPr>
        <p:spPr>
          <a:xfrm>
            <a:off x="391317" y="6007018"/>
            <a:ext cx="290736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4F811B57-F314-D249-B405-4E201720F927}"/>
              </a:ext>
            </a:extLst>
          </p:cNvPr>
          <p:cNvSpPr txBox="1"/>
          <p:nvPr userDrawn="1"/>
        </p:nvSpPr>
        <p:spPr>
          <a:xfrm>
            <a:off x="3820914" y="6013567"/>
            <a:ext cx="2634939" cy="424732"/>
          </a:xfrm>
          <a:prstGeom prst="rect">
            <a:avLst/>
          </a:prstGeom>
          <a:noFill/>
        </p:spPr>
        <p:txBody>
          <a:bodyPr wrap="square" rtlCol="0">
            <a:spAutoFit/>
          </a:bodyPr>
          <a:lstStyle/>
          <a:p>
            <a:pPr>
              <a:lnSpc>
                <a:spcPct val="90000"/>
              </a:lnSpc>
            </a:pPr>
            <a:r>
              <a:rPr lang="en-GB" sz="1000" b="1" spc="-30" baseline="0"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spc="-30" baseline="0" dirty="0">
                <a:solidFill>
                  <a:schemeClr val="tx2"/>
                </a:solidFill>
                <a:latin typeface="Arial" panose="020B0604020202020204" pitchFamily="34" charset="0"/>
                <a:ea typeface="Aileron" charset="0"/>
                <a:cs typeface="Arial" panose="020B0604020202020204" pitchFamily="34" charset="0"/>
              </a:rPr>
              <a:t>Twitter @</a:t>
            </a:r>
            <a:r>
              <a:rPr lang="en-GB" sz="1400" spc="-30" baseline="0" dirty="0" err="1">
                <a:solidFill>
                  <a:schemeClr val="tx2"/>
                </a:solidFill>
                <a:latin typeface="Arial" panose="020B0604020202020204" pitchFamily="34" charset="0"/>
                <a:ea typeface="Aileron" charset="0"/>
                <a:cs typeface="Arial" panose="020B0604020202020204" pitchFamily="34" charset="0"/>
              </a:rPr>
              <a:t>guconnectinfo</a:t>
            </a:r>
            <a:endParaRPr lang="en-GB" sz="1400" spc="-30" baseline="0" dirty="0">
              <a:solidFill>
                <a:schemeClr val="tx2"/>
              </a:solidFill>
              <a:latin typeface="Arial" panose="020B0604020202020204" pitchFamily="34" charset="0"/>
              <a:ea typeface="Aileron" charset="0"/>
              <a:cs typeface="Arial" panose="020B0604020202020204" pitchFamily="34" charset="0"/>
            </a:endParaRPr>
          </a:p>
        </p:txBody>
      </p:sp>
      <p:sp>
        <p:nvSpPr>
          <p:cNvPr id="63" name="Rectangle 62">
            <a:hlinkClick r:id="rId10"/>
            <a:extLst>
              <a:ext uri="{FF2B5EF4-FFF2-40B4-BE49-F238E27FC236}">
                <a16:creationId xmlns:a16="http://schemas.microsoft.com/office/drawing/2014/main" id="{20D601F6-C3B3-7D44-8BD5-D679D7FD4EEB}"/>
              </a:ext>
            </a:extLst>
          </p:cNvPr>
          <p:cNvSpPr/>
          <p:nvPr userDrawn="1"/>
        </p:nvSpPr>
        <p:spPr>
          <a:xfrm>
            <a:off x="3380402"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sp>
        <p:nvSpPr>
          <p:cNvPr id="64" name="Rounded Rectangle 63">
            <a:extLst>
              <a:ext uri="{FF2B5EF4-FFF2-40B4-BE49-F238E27FC236}">
                <a16:creationId xmlns:a16="http://schemas.microsoft.com/office/drawing/2014/main" id="{B103F255-4F6A-CA42-85A6-9FFB2A5D902D}"/>
              </a:ext>
            </a:extLst>
          </p:cNvPr>
          <p:cNvSpPr/>
          <p:nvPr userDrawn="1"/>
        </p:nvSpPr>
        <p:spPr>
          <a:xfrm>
            <a:off x="3404557"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30" baseline="0">
              <a:latin typeface="Arial" panose="020B0604020202020204" pitchFamily="34" charset="0"/>
              <a:cs typeface="Arial" panose="020B0604020202020204" pitchFamily="34" charset="0"/>
            </a:endParaRPr>
          </a:p>
        </p:txBody>
      </p:sp>
      <p:sp>
        <p:nvSpPr>
          <p:cNvPr id="65" name="Rectangle 64">
            <a:hlinkClick r:id="rId11"/>
            <a:extLst>
              <a:ext uri="{FF2B5EF4-FFF2-40B4-BE49-F238E27FC236}">
                <a16:creationId xmlns:a16="http://schemas.microsoft.com/office/drawing/2014/main" id="{813F0D47-5A38-8F45-9EEC-88942D676D03}"/>
              </a:ext>
            </a:extLst>
          </p:cNvPr>
          <p:cNvSpPr/>
          <p:nvPr userDrawn="1"/>
        </p:nvSpPr>
        <p:spPr>
          <a:xfrm>
            <a:off x="3360576" y="5507360"/>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30" baseline="0" dirty="0">
              <a:latin typeface="Arial" panose="020B0604020202020204" pitchFamily="34" charset="0"/>
              <a:cs typeface="Arial" panose="020B0604020202020204" pitchFamily="34" charset="0"/>
            </a:endParaRPr>
          </a:p>
        </p:txBody>
      </p:sp>
      <p:pic>
        <p:nvPicPr>
          <p:cNvPr id="66" name="Picture 2" descr="Linkedin logo logo website icon - Popular Social Media Flat">
            <a:extLst>
              <a:ext uri="{FF2B5EF4-FFF2-40B4-BE49-F238E27FC236}">
                <a16:creationId xmlns:a16="http://schemas.microsoft.com/office/drawing/2014/main" id="{22CE719D-BF7E-6348-A086-82D4B96325CC}"/>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4BB1D94F-DD59-E548-9CEB-1FCCF0910231}"/>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68" name="Picture 4" descr="Vimeo Icon Logo - Free vector graphic on Pixabay">
            <a:extLst>
              <a:ext uri="{FF2B5EF4-FFF2-40B4-BE49-F238E27FC236}">
                <a16:creationId xmlns:a16="http://schemas.microsoft.com/office/drawing/2014/main" id="{4A49D902-C062-0342-8928-6BF39FAB3487}"/>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772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White Twitter Icon - Download White Twitter Icon">
            <a:extLst>
              <a:ext uri="{FF2B5EF4-FFF2-40B4-BE49-F238E27FC236}">
                <a16:creationId xmlns:a16="http://schemas.microsoft.com/office/drawing/2014/main" id="{D0331001-11A8-BB4B-AB85-368EF2DF687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4284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D8E0EEA8-7F63-2B4A-B445-EA6C22135F5D}"/>
              </a:ext>
            </a:extLst>
          </p:cNvPr>
          <p:cNvPicPr>
            <a:picLocks noChangeAspect="1"/>
          </p:cNvPicPr>
          <p:nvPr userDrawn="1"/>
        </p:nvPicPr>
        <p:blipFill rotWithShape="1">
          <a:blip r:embed="rId18"/>
          <a:srcRect l="1017" r="3425"/>
          <a:stretch/>
        </p:blipFill>
        <p:spPr>
          <a:xfrm>
            <a:off x="412883" y="677126"/>
            <a:ext cx="2174747" cy="881888"/>
          </a:xfrm>
          <a:prstGeom prst="rect">
            <a:avLst/>
          </a:prstGeom>
        </p:spPr>
      </p:pic>
      <p:sp>
        <p:nvSpPr>
          <p:cNvPr id="70" name="Titre 1">
            <a:extLst>
              <a:ext uri="{FF2B5EF4-FFF2-40B4-BE49-F238E27FC236}">
                <a16:creationId xmlns:a16="http://schemas.microsoft.com/office/drawing/2014/main" id="{7BDF4C6F-C254-DD4C-B8B1-8AEAC5625493}"/>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 name="Picture 1">
            <a:extLst>
              <a:ext uri="{FF2B5EF4-FFF2-40B4-BE49-F238E27FC236}">
                <a16:creationId xmlns:a16="http://schemas.microsoft.com/office/drawing/2014/main" id="{FEC34835-7054-73AD-759E-7593D486ABB2}"/>
              </a:ext>
            </a:extLst>
          </p:cNvPr>
          <p:cNvPicPr>
            <a:picLocks noChangeAspect="1"/>
          </p:cNvPicPr>
          <p:nvPr userDrawn="1"/>
        </p:nvPicPr>
        <p:blipFill rotWithShape="1">
          <a:blip r:embed="rId19"/>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177462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5320" y="1428750"/>
            <a:ext cx="10881359" cy="5029200"/>
          </a:xfrm>
        </p:spPr>
        <p:txBody>
          <a:bodyPr>
            <a:noAutofit/>
          </a:bodyPr>
          <a:lstStyle>
            <a:lvl1pPr marL="228600" indent="-228600">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203864"/>
                </a:solidFill>
                <a:latin typeface="+mn-lt"/>
              </a:defRPr>
            </a:lvl2pPr>
            <a:lvl3pPr marL="1143000" indent="-228600">
              <a:buFont typeface="Wingdings" panose="05000000000000000000" pitchFamily="2" charset="2"/>
              <a:buChar char="§"/>
              <a:defRPr sz="2800">
                <a:solidFill>
                  <a:srgbClr val="203864"/>
                </a:solidFill>
                <a:latin typeface="+mn-lt"/>
              </a:defRPr>
            </a:lvl3pPr>
            <a:lvl4pPr marL="1600200" indent="-228600">
              <a:buFont typeface="Wingdings" panose="05000000000000000000" pitchFamily="2" charset="2"/>
              <a:buChar char="§"/>
              <a:defRPr sz="2800">
                <a:solidFill>
                  <a:srgbClr val="203864"/>
                </a:solidFill>
                <a:latin typeface="+mn-lt"/>
              </a:defRPr>
            </a:lvl4pPr>
            <a:lvl5pPr marL="2057400" indent="-228600">
              <a:buFont typeface="Wingdings" panose="05000000000000000000" pitchFamily="2" charset="2"/>
              <a:buChar char="§"/>
              <a:defRPr sz="2800">
                <a:solidFill>
                  <a:srgbClr val="203864"/>
                </a:solidFill>
                <a:latin typeface="+mn-lt"/>
              </a:defRPr>
            </a:lvl5pPr>
          </a:lstStyle>
          <a:p>
            <a:pPr lvl="0"/>
            <a:r>
              <a:rPr lang="en-US" dirty="0"/>
              <a:t>Edit Master text styles</a:t>
            </a:r>
          </a:p>
        </p:txBody>
      </p:sp>
      <p:sp>
        <p:nvSpPr>
          <p:cNvPr id="7" name="Text Placeholder 21"/>
          <p:cNvSpPr>
            <a:spLocks noGrp="1"/>
          </p:cNvSpPr>
          <p:nvPr>
            <p:ph type="body" sz="quarter" idx="16"/>
          </p:nvPr>
        </p:nvSpPr>
        <p:spPr>
          <a:xfrm>
            <a:off x="263352" y="318641"/>
            <a:ext cx="9768408" cy="717760"/>
          </a:xfrm>
        </p:spPr>
        <p:txBody>
          <a:bodyPr anchor="ctr">
            <a:noAutofit/>
          </a:bodyPr>
          <a:lstStyle>
            <a:lvl1pPr marL="0" indent="0" algn="l">
              <a:buFont typeface="Wingdings" panose="05000000000000000000" pitchFamily="2" charset="2"/>
              <a:buNone/>
              <a:defRPr sz="3200" b="1" cap="all" baseline="0">
                <a:solidFill>
                  <a:schemeClr val="tx2"/>
                </a:solidFill>
              </a:defRPr>
            </a:lvl1pPr>
            <a:lvl2pPr marL="685800" indent="-228600">
              <a:buFont typeface="Wingdings" panose="05000000000000000000" pitchFamily="2" charset="2"/>
              <a:buChar char="§"/>
              <a:defRPr sz="1800">
                <a:solidFill>
                  <a:srgbClr val="203864"/>
                </a:solidFill>
              </a:defRPr>
            </a:lvl2pPr>
            <a:lvl3pPr marL="1143000" indent="-228600">
              <a:buFont typeface="Wingdings" panose="05000000000000000000" pitchFamily="2" charset="2"/>
              <a:buChar char="§"/>
              <a:defRPr sz="1800">
                <a:solidFill>
                  <a:srgbClr val="203864"/>
                </a:solidFill>
              </a:defRPr>
            </a:lvl3pPr>
            <a:lvl4pPr marL="1600200" indent="-228600">
              <a:buFont typeface="Wingdings" panose="05000000000000000000" pitchFamily="2" charset="2"/>
              <a:buChar char="§"/>
              <a:defRPr sz="1800">
                <a:solidFill>
                  <a:srgbClr val="203864"/>
                </a:solidFill>
              </a:defRPr>
            </a:lvl4pPr>
            <a:lvl5pPr marL="2057400" indent="-228600">
              <a:buFont typeface="Wingdings" panose="05000000000000000000" pitchFamily="2" charset="2"/>
              <a:buChar char="§"/>
              <a:defRPr sz="1800">
                <a:solidFill>
                  <a:srgbClr val="203864"/>
                </a:solidFill>
              </a:defRPr>
            </a:lvl5pPr>
          </a:lstStyle>
          <a:p>
            <a:pPr lvl="0"/>
            <a:r>
              <a:rPr lang="en-US" dirty="0"/>
              <a:t>Edit Master text styles</a:t>
            </a:r>
          </a:p>
        </p:txBody>
      </p:sp>
    </p:spTree>
    <p:extLst>
      <p:ext uri="{BB962C8B-B14F-4D97-AF65-F5344CB8AC3E}">
        <p14:creationId xmlns:p14="http://schemas.microsoft.com/office/powerpoint/2010/main" val="286084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14"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20184" y="1425600"/>
            <a:ext cx="10962216" cy="4460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218072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32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6F8C3B23-A099-4145-B586-48F01257047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65B45DD1-D8DA-F347-A3D1-EAA2C6D05F2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D835F152-6A90-E24B-9A16-F07E260B1383}"/>
              </a:ext>
            </a:extLst>
          </p:cNvPr>
          <p:cNvPicPr>
            <a:picLocks noChangeAspect="1"/>
          </p:cNvPicPr>
          <p:nvPr userDrawn="1"/>
        </p:nvPicPr>
        <p:blipFill rotWithShape="1">
          <a:blip r:embed="rId19"/>
          <a:srcRect l="1017" r="3425"/>
          <a:stretch/>
        </p:blipFill>
        <p:spPr>
          <a:xfrm>
            <a:off x="9914481" y="311695"/>
            <a:ext cx="1708730"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94" userDrawn="1">
          <p15:clr>
            <a:srgbClr val="F26B43"/>
          </p15:clr>
        </p15:guide>
        <p15:guide id="4" orient="horz" pos="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mailto:elaine.wills@cor2ed.com?subject=GU%20connect" TargetMode="External"/><Relationship Id="rId3" Type="http://schemas.openxmlformats.org/officeDocument/2006/relationships/hyperlink" Target="https://twitter.com/guconnectinfo" TargetMode="External"/><Relationship Id="rId7" Type="http://schemas.openxmlformats.org/officeDocument/2006/relationships/hyperlink" Target="https://guconnect.cor2ed.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sam.brightwell@cor2ed.com" TargetMode="External"/><Relationship Id="rId4" Type="http://schemas.openxmlformats.org/officeDocument/2006/relationships/hyperlink" Target="https://www.linkedin.com/company/23742475" TargetMode="External"/><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F0CF-DDDF-219B-DC57-DF17789184DA}"/>
              </a:ext>
            </a:extLst>
          </p:cNvPr>
          <p:cNvSpPr>
            <a:spLocks noGrp="1"/>
          </p:cNvSpPr>
          <p:nvPr>
            <p:ph type="title"/>
          </p:nvPr>
        </p:nvSpPr>
        <p:spPr/>
        <p:txBody>
          <a:bodyPr/>
          <a:lstStyle/>
          <a:p>
            <a:r>
              <a:rPr lang="en-GB" cap="none" dirty="0"/>
              <a:t> TREATMENT INTENSIFICATION</a:t>
            </a:r>
            <a:r>
              <a:rPr lang="en-GB" dirty="0"/>
              <a:t>: CONSIDERATIONS</a:t>
            </a:r>
          </a:p>
        </p:txBody>
      </p:sp>
      <p:sp>
        <p:nvSpPr>
          <p:cNvPr id="3" name="Slide Number Placeholder 2">
            <a:extLst>
              <a:ext uri="{FF2B5EF4-FFF2-40B4-BE49-F238E27FC236}">
                <a16:creationId xmlns:a16="http://schemas.microsoft.com/office/drawing/2014/main" id="{039305D0-E6FF-CAC2-A433-9A22E025AFE4}"/>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35911384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5023C-A5E0-1F51-4768-0F05DF8E2D15}"/>
              </a:ext>
            </a:extLst>
          </p:cNvPr>
          <p:cNvSpPr>
            <a:spLocks noGrp="1"/>
          </p:cNvSpPr>
          <p:nvPr>
            <p:ph sz="quarter" idx="12"/>
          </p:nvPr>
        </p:nvSpPr>
        <p:spPr/>
        <p:txBody>
          <a:bodyPr/>
          <a:lstStyle/>
          <a:p>
            <a:r>
              <a:rPr lang="en-GB" dirty="0"/>
              <a:t>Fit for chemotherapy or not?</a:t>
            </a:r>
          </a:p>
          <a:p>
            <a:r>
              <a:rPr lang="en-GB" dirty="0"/>
              <a:t>High-volume or low-volume disease?</a:t>
            </a:r>
          </a:p>
          <a:p>
            <a:r>
              <a:rPr lang="en-GB" dirty="0"/>
              <a:t>Symptomatic or non-symptomatic?</a:t>
            </a:r>
          </a:p>
          <a:p>
            <a:r>
              <a:rPr lang="en-GB" dirty="0"/>
              <a:t>Contraindications to particular treatments or not? </a:t>
            </a:r>
          </a:p>
        </p:txBody>
      </p:sp>
      <p:sp>
        <p:nvSpPr>
          <p:cNvPr id="4" name="Title 3">
            <a:extLst>
              <a:ext uri="{FF2B5EF4-FFF2-40B4-BE49-F238E27FC236}">
                <a16:creationId xmlns:a16="http://schemas.microsoft.com/office/drawing/2014/main" id="{10CFC343-F869-464A-8388-EBD14510DF97}"/>
              </a:ext>
            </a:extLst>
          </p:cNvPr>
          <p:cNvSpPr>
            <a:spLocks noGrp="1"/>
          </p:cNvSpPr>
          <p:nvPr>
            <p:ph type="title"/>
          </p:nvPr>
        </p:nvSpPr>
        <p:spPr/>
        <p:txBody>
          <a:bodyPr/>
          <a:lstStyle/>
          <a:p>
            <a:r>
              <a:rPr lang="en-GB" dirty="0"/>
              <a:t>Treatment intensification – </a:t>
            </a:r>
            <a:br>
              <a:rPr lang="en-GB" dirty="0"/>
            </a:br>
            <a:r>
              <a:rPr lang="en-GB" dirty="0"/>
              <a:t>suitable FOR WHICH PATIENTS?</a:t>
            </a:r>
          </a:p>
        </p:txBody>
      </p:sp>
      <p:sp>
        <p:nvSpPr>
          <p:cNvPr id="8" name="Slide Number Placeholder 7">
            <a:extLst>
              <a:ext uri="{FF2B5EF4-FFF2-40B4-BE49-F238E27FC236}">
                <a16:creationId xmlns:a16="http://schemas.microsoft.com/office/drawing/2014/main" id="{22ECEE29-4969-5C44-88C5-2043D2669EB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21506052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7D28DC-594C-17A6-C6E3-057D6D0918BF}"/>
              </a:ext>
            </a:extLst>
          </p:cNvPr>
          <p:cNvSpPr>
            <a:spLocks noGrp="1"/>
          </p:cNvSpPr>
          <p:nvPr>
            <p:ph sz="quarter" idx="12"/>
          </p:nvPr>
        </p:nvSpPr>
        <p:spPr/>
        <p:txBody>
          <a:bodyPr/>
          <a:lstStyle/>
          <a:p>
            <a:r>
              <a:rPr lang="en-GB" b="1" dirty="0">
                <a:solidFill>
                  <a:schemeClr val="accent1"/>
                </a:solidFill>
              </a:rPr>
              <a:t>Abiraterone</a:t>
            </a:r>
            <a:r>
              <a:rPr lang="en-GB" dirty="0"/>
              <a:t> – liver function test abnormalities, hypokalaemia, oedema, hypertension, hyperglycaemia (from exogenous glucocorticoids)</a:t>
            </a:r>
            <a:r>
              <a:rPr lang="en-GB" baseline="30000" dirty="0"/>
              <a:t>1,2</a:t>
            </a:r>
          </a:p>
          <a:p>
            <a:r>
              <a:rPr lang="en-GB" b="1" dirty="0">
                <a:solidFill>
                  <a:schemeClr val="accent1"/>
                </a:solidFill>
              </a:rPr>
              <a:t>Enzalutamide</a:t>
            </a:r>
            <a:r>
              <a:rPr lang="en-GB" dirty="0"/>
              <a:t> – fatigue, falls, restless leg syndrome</a:t>
            </a:r>
            <a:r>
              <a:rPr lang="en-GB" baseline="30000" dirty="0"/>
              <a:t>3,4</a:t>
            </a:r>
          </a:p>
          <a:p>
            <a:r>
              <a:rPr lang="en-GB" b="1" dirty="0">
                <a:solidFill>
                  <a:schemeClr val="accent1"/>
                </a:solidFill>
              </a:rPr>
              <a:t>Apalutamide</a:t>
            </a:r>
            <a:r>
              <a:rPr lang="en-GB" dirty="0"/>
              <a:t> – rash</a:t>
            </a:r>
            <a:r>
              <a:rPr lang="en-GB" baseline="30000" dirty="0"/>
              <a:t>5,6</a:t>
            </a:r>
          </a:p>
          <a:p>
            <a:r>
              <a:rPr lang="en-GB" b="1" dirty="0">
                <a:solidFill>
                  <a:schemeClr val="accent1"/>
                </a:solidFill>
              </a:rPr>
              <a:t>Darolutamide</a:t>
            </a:r>
            <a:r>
              <a:rPr lang="en-GB" dirty="0"/>
              <a:t> – only approved in combination with docetaxel by FDA (can start up to 6 weeks prior to starting docetaxel), fewer unfavourable drug-drug interactions</a:t>
            </a:r>
            <a:r>
              <a:rPr lang="en-GB" baseline="30000" dirty="0"/>
              <a:t>7,8,9</a:t>
            </a:r>
          </a:p>
        </p:txBody>
      </p:sp>
      <p:sp>
        <p:nvSpPr>
          <p:cNvPr id="5" name="Title 4">
            <a:extLst>
              <a:ext uri="{FF2B5EF4-FFF2-40B4-BE49-F238E27FC236}">
                <a16:creationId xmlns:a16="http://schemas.microsoft.com/office/drawing/2014/main" id="{2ED5CE39-7B69-6C4B-B326-41EF5270D5AF}"/>
              </a:ext>
            </a:extLst>
          </p:cNvPr>
          <p:cNvSpPr>
            <a:spLocks noGrp="1"/>
          </p:cNvSpPr>
          <p:nvPr>
            <p:ph type="title"/>
          </p:nvPr>
        </p:nvSpPr>
        <p:spPr/>
        <p:txBody>
          <a:bodyPr/>
          <a:lstStyle/>
          <a:p>
            <a:r>
              <a:rPr lang="en-GB" dirty="0"/>
              <a:t>Considerations When Selecting Between Androgen Pathway Inhibitors</a:t>
            </a:r>
          </a:p>
        </p:txBody>
      </p:sp>
      <p:sp>
        <p:nvSpPr>
          <p:cNvPr id="4" name="Text Placeholder 3">
            <a:extLst>
              <a:ext uri="{FF2B5EF4-FFF2-40B4-BE49-F238E27FC236}">
                <a16:creationId xmlns:a16="http://schemas.microsoft.com/office/drawing/2014/main" id="{194429CE-4C50-6B43-5B0F-AD7C2B4FCE4C}"/>
              </a:ext>
            </a:extLst>
          </p:cNvPr>
          <p:cNvSpPr>
            <a:spLocks noGrp="1"/>
          </p:cNvSpPr>
          <p:nvPr>
            <p:ph sz="quarter" idx="15"/>
          </p:nvPr>
        </p:nvSpPr>
        <p:spPr>
          <a:xfrm>
            <a:off x="650330" y="6411652"/>
            <a:ext cx="10516376" cy="365125"/>
          </a:xfrm>
        </p:spPr>
        <p:txBody>
          <a:bodyPr/>
          <a:lstStyle/>
          <a:p>
            <a:pPr>
              <a:spcBef>
                <a:spcPts val="0"/>
              </a:spcBef>
            </a:pPr>
            <a:r>
              <a:rPr lang="en-GB" sz="1100" dirty="0">
                <a:solidFill>
                  <a:schemeClr val="tx2"/>
                </a:solidFill>
              </a:rPr>
              <a:t>FDA, Food and Drug Administration; PI, Prescribing Information; SmPC, Summary of Product Characteristics</a:t>
            </a:r>
          </a:p>
          <a:p>
            <a:pPr>
              <a:spcBef>
                <a:spcPts val="0"/>
              </a:spcBef>
            </a:pPr>
            <a:r>
              <a:rPr lang="en-GB" sz="1100" dirty="0">
                <a:solidFill>
                  <a:schemeClr val="tx2"/>
                </a:solidFill>
              </a:rPr>
              <a:t>1. Abiraterone (Zytiga) PI (Aug 21); 2. Abiraterone (Zytiga) SmPC (08 Sep 22); 3. Enzalutamide (Xtandi) PI (Sep 22); 4. Enzalutamide (Xtandi) SmPC (08 Sep 22); 5. Apalutamide (</a:t>
            </a:r>
            <a:r>
              <a:rPr lang="en-GB" sz="1100" dirty="0" err="1">
                <a:solidFill>
                  <a:schemeClr val="tx2"/>
                </a:solidFill>
              </a:rPr>
              <a:t>Erleada</a:t>
            </a:r>
            <a:r>
              <a:rPr lang="en-GB" sz="1100" dirty="0">
                <a:solidFill>
                  <a:schemeClr val="tx2"/>
                </a:solidFill>
              </a:rPr>
              <a:t>) PI (Nov 22); 6. Apalutamide (</a:t>
            </a:r>
            <a:r>
              <a:rPr lang="en-GB" sz="1100" dirty="0" err="1">
                <a:solidFill>
                  <a:schemeClr val="tx2"/>
                </a:solidFill>
              </a:rPr>
              <a:t>Erleada</a:t>
            </a:r>
            <a:r>
              <a:rPr lang="en-GB" sz="1100" dirty="0">
                <a:solidFill>
                  <a:schemeClr val="tx2"/>
                </a:solidFill>
              </a:rPr>
              <a:t>) SmPC (13 Jul 22); 7. </a:t>
            </a:r>
            <a:r>
              <a:rPr lang="en-GB" sz="1100" dirty="0" err="1">
                <a:solidFill>
                  <a:schemeClr val="tx2"/>
                </a:solidFill>
              </a:rPr>
              <a:t>Darolutamide</a:t>
            </a:r>
            <a:r>
              <a:rPr lang="en-GB" sz="1100" dirty="0">
                <a:solidFill>
                  <a:schemeClr val="tx2"/>
                </a:solidFill>
              </a:rPr>
              <a:t> (</a:t>
            </a:r>
            <a:r>
              <a:rPr lang="en-GB" sz="1100" dirty="0" err="1">
                <a:solidFill>
                  <a:schemeClr val="tx2"/>
                </a:solidFill>
              </a:rPr>
              <a:t>Nubeqa</a:t>
            </a:r>
            <a:r>
              <a:rPr lang="en-GB" sz="1100" dirty="0">
                <a:solidFill>
                  <a:schemeClr val="tx2"/>
                </a:solidFill>
              </a:rPr>
              <a:t>) PI (Aug 22); 8. </a:t>
            </a:r>
            <a:r>
              <a:rPr lang="en-GB" sz="1100" dirty="0" err="1">
                <a:solidFill>
                  <a:schemeClr val="tx2"/>
                </a:solidFill>
              </a:rPr>
              <a:t>Darolutamide</a:t>
            </a:r>
            <a:r>
              <a:rPr lang="en-GB" sz="1100" dirty="0">
                <a:solidFill>
                  <a:schemeClr val="tx2"/>
                </a:solidFill>
              </a:rPr>
              <a:t> (</a:t>
            </a:r>
            <a:r>
              <a:rPr lang="en-GB" sz="1100" dirty="0" err="1">
                <a:solidFill>
                  <a:schemeClr val="tx2"/>
                </a:solidFill>
              </a:rPr>
              <a:t>Nubeqa</a:t>
            </a:r>
            <a:r>
              <a:rPr lang="en-GB" sz="1100" dirty="0">
                <a:solidFill>
                  <a:schemeClr val="tx2"/>
                </a:solidFill>
              </a:rPr>
              <a:t>) SmPC (27 Mar 22); 9. </a:t>
            </a:r>
            <a:r>
              <a:rPr lang="en-GB" sz="1100" dirty="0"/>
              <a:t>Olivier KM, et al. Int J </a:t>
            </a:r>
            <a:r>
              <a:rPr lang="en-GB" sz="1100" dirty="0" err="1"/>
              <a:t>Urol</a:t>
            </a:r>
            <a:r>
              <a:rPr lang="en-GB" sz="1100" dirty="0"/>
              <a:t> </a:t>
            </a:r>
            <a:r>
              <a:rPr lang="en-GB" sz="1100" dirty="0" err="1"/>
              <a:t>Nurs</a:t>
            </a:r>
            <a:r>
              <a:rPr lang="en-GB" sz="1100" dirty="0"/>
              <a:t>. 2021;15:47-58 </a:t>
            </a:r>
          </a:p>
          <a:p>
            <a:endParaRPr lang="en-GB" sz="1100" dirty="0">
              <a:solidFill>
                <a:schemeClr val="tx2"/>
              </a:solidFill>
            </a:endParaRPr>
          </a:p>
        </p:txBody>
      </p:sp>
      <p:sp>
        <p:nvSpPr>
          <p:cNvPr id="12" name="Slide Number Placeholder 11">
            <a:extLst>
              <a:ext uri="{FF2B5EF4-FFF2-40B4-BE49-F238E27FC236}">
                <a16:creationId xmlns:a16="http://schemas.microsoft.com/office/drawing/2014/main" id="{AD86A064-9959-7949-B93E-4A045A2F4DF2}"/>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343045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EAEFE9BE-067C-DF46-AD70-5E7E9612CAF0}"/>
              </a:ext>
            </a:extLst>
          </p:cNvPr>
          <p:cNvGraphicFramePr>
            <a:graphicFrameLocks noGrp="1"/>
          </p:cNvGraphicFramePr>
          <p:nvPr>
            <p:ph sz="quarter" idx="12"/>
            <p:extLst>
              <p:ext uri="{D42A27DB-BD31-4B8C-83A1-F6EECF244321}">
                <p14:modId xmlns:p14="http://schemas.microsoft.com/office/powerpoint/2010/main" val="878958059"/>
              </p:ext>
            </p:extLst>
          </p:nvPr>
        </p:nvGraphicFramePr>
        <p:xfrm>
          <a:off x="620713" y="1124744"/>
          <a:ext cx="10963277" cy="4858128"/>
        </p:xfrm>
        <a:graphic>
          <a:graphicData uri="http://schemas.openxmlformats.org/drawingml/2006/table">
            <a:tbl>
              <a:tblPr firstRow="1" bandRow="1">
                <a:tableStyleId>{5C22544A-7EE6-4342-B048-85BDC9FD1C3A}</a:tableStyleId>
              </a:tblPr>
              <a:tblGrid>
                <a:gridCol w="2192655">
                  <a:extLst>
                    <a:ext uri="{9D8B030D-6E8A-4147-A177-3AD203B41FA5}">
                      <a16:colId xmlns:a16="http://schemas.microsoft.com/office/drawing/2014/main" val="3365636163"/>
                    </a:ext>
                  </a:extLst>
                </a:gridCol>
                <a:gridCol w="2192655">
                  <a:extLst>
                    <a:ext uri="{9D8B030D-6E8A-4147-A177-3AD203B41FA5}">
                      <a16:colId xmlns:a16="http://schemas.microsoft.com/office/drawing/2014/main" val="2533196758"/>
                    </a:ext>
                  </a:extLst>
                </a:gridCol>
                <a:gridCol w="2192655">
                  <a:extLst>
                    <a:ext uri="{9D8B030D-6E8A-4147-A177-3AD203B41FA5}">
                      <a16:colId xmlns:a16="http://schemas.microsoft.com/office/drawing/2014/main" val="2841720852"/>
                    </a:ext>
                  </a:extLst>
                </a:gridCol>
                <a:gridCol w="1096328">
                  <a:extLst>
                    <a:ext uri="{9D8B030D-6E8A-4147-A177-3AD203B41FA5}">
                      <a16:colId xmlns:a16="http://schemas.microsoft.com/office/drawing/2014/main" val="2563880540"/>
                    </a:ext>
                  </a:extLst>
                </a:gridCol>
                <a:gridCol w="1096328">
                  <a:extLst>
                    <a:ext uri="{9D8B030D-6E8A-4147-A177-3AD203B41FA5}">
                      <a16:colId xmlns:a16="http://schemas.microsoft.com/office/drawing/2014/main" val="2720302567"/>
                    </a:ext>
                  </a:extLst>
                </a:gridCol>
                <a:gridCol w="1096328">
                  <a:extLst>
                    <a:ext uri="{9D8B030D-6E8A-4147-A177-3AD203B41FA5}">
                      <a16:colId xmlns:a16="http://schemas.microsoft.com/office/drawing/2014/main" val="902968324"/>
                    </a:ext>
                  </a:extLst>
                </a:gridCol>
                <a:gridCol w="1096328">
                  <a:extLst>
                    <a:ext uri="{9D8B030D-6E8A-4147-A177-3AD203B41FA5}">
                      <a16:colId xmlns:a16="http://schemas.microsoft.com/office/drawing/2014/main" val="334663144"/>
                    </a:ext>
                  </a:extLst>
                </a:gridCol>
              </a:tblGrid>
              <a:tr h="0">
                <a:tc>
                  <a:txBody>
                    <a:bodyPr/>
                    <a:lstStyle/>
                    <a:p>
                      <a:pPr>
                        <a:lnSpc>
                          <a:spcPct val="90000"/>
                        </a:lnSpc>
                      </a:pPr>
                      <a:r>
                        <a:rPr lang="en-US" sz="1100" dirty="0">
                          <a:latin typeface="Arial" panose="020B0604020202020204" pitchFamily="34" charset="0"/>
                          <a:cs typeface="Arial" panose="020B0604020202020204" pitchFamily="34" charset="0"/>
                        </a:rPr>
                        <a:t>Interaction</a:t>
                      </a:r>
                    </a:p>
                  </a:txBody>
                  <a:tcPr marT="14400" marB="14400">
                    <a:solidFill>
                      <a:schemeClr val="accent6"/>
                    </a:solidFill>
                  </a:tcPr>
                </a:tc>
                <a:tc>
                  <a:txBody>
                    <a:bodyPr/>
                    <a:lstStyle/>
                    <a:p>
                      <a:pPr algn="l">
                        <a:lnSpc>
                          <a:spcPct val="90000"/>
                        </a:lnSpc>
                      </a:pPr>
                      <a:r>
                        <a:rPr lang="en-US" sz="1100" dirty="0">
                          <a:solidFill>
                            <a:schemeClr val="tx1"/>
                          </a:solidFill>
                          <a:latin typeface="Arial" panose="020B0604020202020204" pitchFamily="34" charset="0"/>
                          <a:cs typeface="Arial" panose="020B0604020202020204" pitchFamily="34" charset="0"/>
                        </a:rPr>
                        <a:t>Substrate</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AR inhibitor increases plasma</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level of comedication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increase risk of AEs</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associated with comedication</a:t>
                      </a:r>
                    </a:p>
                  </a:txBody>
                  <a:tcPr marT="14400" marB="14400">
                    <a:solidFill>
                      <a:schemeClr val="accent2">
                        <a:lumMod val="20000"/>
                        <a:lumOff val="80000"/>
                      </a:schemeClr>
                    </a:solidFill>
                  </a:tcPr>
                </a:tc>
                <a:tc>
                  <a:txBody>
                    <a:bodyPr/>
                    <a:lstStyle/>
                    <a:p>
                      <a:pPr>
                        <a:lnSpc>
                          <a:spcPct val="90000"/>
                        </a:lnSpc>
                      </a:pPr>
                      <a:r>
                        <a:rPr lang="en-US" sz="1100" dirty="0">
                          <a:solidFill>
                            <a:schemeClr val="tx1"/>
                          </a:solidFill>
                          <a:latin typeface="Arial" panose="020B0604020202020204" pitchFamily="34" charset="0"/>
                          <a:cs typeface="Arial" panose="020B0604020202020204" pitchFamily="34" charset="0"/>
                        </a:rPr>
                        <a:t>Substrate</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AR inhibitor decreases plasma</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level of comedication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lead to a decrease in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activity of comedication</a:t>
                      </a:r>
                    </a:p>
                  </a:txBody>
                  <a:tcPr marT="14400" marB="14400">
                    <a:solidFill>
                      <a:schemeClr val="accent1">
                        <a:lumMod val="20000"/>
                        <a:lumOff val="80000"/>
                      </a:schemeClr>
                    </a:solidFill>
                  </a:tcPr>
                </a:tc>
                <a:tc gridSpan="2">
                  <a:txBody>
                    <a:bodyPr/>
                    <a:lstStyle/>
                    <a:p>
                      <a:pPr>
                        <a:lnSpc>
                          <a:spcPct val="90000"/>
                        </a:lnSpc>
                      </a:pPr>
                      <a:r>
                        <a:rPr lang="en-US" sz="1100" dirty="0">
                          <a:solidFill>
                            <a:schemeClr val="tx1"/>
                          </a:solidFill>
                          <a:latin typeface="Arial" panose="020B0604020202020204" pitchFamily="34" charset="0"/>
                          <a:cs typeface="Arial" panose="020B0604020202020204" pitchFamily="34" charset="0"/>
                        </a:rPr>
                        <a:t>Inducer</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Comedication decreases</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plasma level of AR inhibitor</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lead to a decrease in</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activity of AR inhibitor</a:t>
                      </a:r>
                    </a:p>
                  </a:txBody>
                  <a:tcPr marT="14400" marB="14400">
                    <a:solidFill>
                      <a:schemeClr val="accent5">
                        <a:lumMod val="90000"/>
                      </a:schemeClr>
                    </a:solidFill>
                  </a:tcPr>
                </a:tc>
                <a:tc hMerge="1">
                  <a:txBody>
                    <a:bodyPr/>
                    <a:lstStyle/>
                    <a:p>
                      <a:endParaRPr lang="en-US"/>
                    </a:p>
                  </a:txBody>
                  <a:tcPr/>
                </a:tc>
                <a:tc gridSpan="2">
                  <a:txBody>
                    <a:bodyPr/>
                    <a:lstStyle/>
                    <a:p>
                      <a:pPr>
                        <a:lnSpc>
                          <a:spcPct val="90000"/>
                        </a:lnSpc>
                      </a:pPr>
                      <a:r>
                        <a:rPr lang="en-US" sz="1100" dirty="0">
                          <a:solidFill>
                            <a:schemeClr val="tx1"/>
                          </a:solidFill>
                          <a:latin typeface="Arial" panose="020B0604020202020204" pitchFamily="34" charset="0"/>
                          <a:cs typeface="Arial" panose="020B0604020202020204" pitchFamily="34" charset="0"/>
                        </a:rPr>
                        <a:t>Inhibitor</a:t>
                      </a:r>
                      <a:br>
                        <a:rPr lang="en-US" sz="110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Comedication increases plasma</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level of AR inhibitor</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May increase risk of AEs</a:t>
                      </a: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   associated with AR inhibitor</a:t>
                      </a:r>
                    </a:p>
                  </a:txBody>
                  <a:tcPr marT="14400" marB="14400">
                    <a:solidFill>
                      <a:schemeClr val="bg2">
                        <a:lumMod val="90000"/>
                      </a:schemeClr>
                    </a:solidFill>
                  </a:tcPr>
                </a:tc>
                <a:tc hMerge="1">
                  <a:txBody>
                    <a:bodyPr/>
                    <a:lstStyle/>
                    <a:p>
                      <a:endParaRPr lang="en-US"/>
                    </a:p>
                  </a:txBody>
                  <a:tcPr/>
                </a:tc>
                <a:extLst>
                  <a:ext uri="{0D108BD9-81ED-4DB2-BD59-A6C34878D82A}">
                    <a16:rowId xmlns:a16="http://schemas.microsoft.com/office/drawing/2014/main" val="2154947159"/>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B w="63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741748455"/>
                  </a:ext>
                </a:extLst>
              </a:tr>
              <a:tr h="0">
                <a:tc gridSpan="2">
                  <a:txBody>
                    <a:bodyPr/>
                    <a:lstStyle/>
                    <a:p>
                      <a:pPr algn="ctr">
                        <a:lnSpc>
                          <a:spcPct val="90000"/>
                        </a:lnSpc>
                      </a:pPr>
                      <a:r>
                        <a:rPr lang="en-US" sz="1100" b="1" dirty="0">
                          <a:solidFill>
                            <a:schemeClr val="bg1"/>
                          </a:solidFill>
                          <a:latin typeface="Arial" panose="020B0604020202020204" pitchFamily="34" charset="0"/>
                          <a:cs typeface="Arial" panose="020B0604020202020204" pitchFamily="34" charset="0"/>
                        </a:rPr>
                        <a:t>Medicinal product</a:t>
                      </a:r>
                    </a:p>
                    <a:p>
                      <a:pPr algn="ctr">
                        <a:lnSpc>
                          <a:spcPct val="90000"/>
                        </a:lnSpc>
                      </a:pPr>
                      <a:endParaRPr lang="en-US" sz="1100" b="1" dirty="0">
                        <a:solidFill>
                          <a:schemeClr val="bg1"/>
                        </a:solidFill>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a:lnSpc>
                          <a:spcPct val="90000"/>
                        </a:lnSpc>
                      </a:pPr>
                      <a:endParaRPr lang="en-US" sz="1100" dirty="0">
                        <a:solidFill>
                          <a:schemeClr val="bg1"/>
                        </a:solidFill>
                        <a:latin typeface="Arial" panose="020B0604020202020204" pitchFamily="34" charset="0"/>
                        <a:cs typeface="Arial" panose="020B0604020202020204" pitchFamily="34" charset="0"/>
                      </a:endParaRPr>
                    </a:p>
                  </a:txBody>
                  <a:tcPr marT="14400" marB="14400">
                    <a:solidFill>
                      <a:schemeClr val="accent1"/>
                    </a:solidFill>
                  </a:tcPr>
                </a:tc>
                <a:tc>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Apalutamide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gridSpan="2">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Enzalutamide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nSpc>
                          <a:spcPct val="90000"/>
                        </a:lnSpc>
                      </a:pPr>
                      <a:r>
                        <a:rPr lang="en-US" sz="1100" b="1" dirty="0">
                          <a:solidFill>
                            <a:schemeClr val="bg1"/>
                          </a:solidFill>
                          <a:latin typeface="Arial" panose="020B0604020202020204" pitchFamily="34" charset="0"/>
                          <a:cs typeface="Arial" panose="020B0604020202020204" pitchFamily="34" charset="0"/>
                        </a:rPr>
                        <a:t>Darolutamide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54715337"/>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Antithrombotics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Clopidogrel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561727762"/>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Dabigatran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886594869"/>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Rivaroxaban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96032773"/>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Warfarin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589454943"/>
                  </a:ext>
                </a:extLst>
              </a:tr>
              <a:tr h="0">
                <a:tc>
                  <a:txBody>
                    <a:bodyPr/>
                    <a:lstStyle/>
                    <a:p>
                      <a:pPr>
                        <a:lnSpc>
                          <a:spcPct val="90000"/>
                        </a:lnSpc>
                      </a:pPr>
                      <a:r>
                        <a:rPr lang="en-US" sz="1100" b="1" dirty="0">
                          <a:latin typeface="Arial" panose="020B0604020202020204" pitchFamily="34" charset="0"/>
                          <a:cs typeface="Arial" panose="020B0604020202020204" pitchFamily="34" charset="0"/>
                        </a:rPr>
                        <a:t>Calcium channel blockers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Amlodipine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26105701"/>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Diltiazem</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b="1"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748281484"/>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Nifedipine, felodipine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6558311"/>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Verapamil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b="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233374697"/>
                  </a:ext>
                </a:extLst>
              </a:tr>
              <a:tr h="0">
                <a:tc>
                  <a:txBody>
                    <a:bodyPr/>
                    <a:lstStyle/>
                    <a:p>
                      <a:pPr>
                        <a:lnSpc>
                          <a:spcPct val="90000"/>
                        </a:lnSpc>
                      </a:pPr>
                      <a:r>
                        <a:rPr lang="en-US" sz="1100" b="1" dirty="0">
                          <a:latin typeface="Arial" panose="020B0604020202020204" pitchFamily="34" charset="0"/>
                          <a:cs typeface="Arial" panose="020B0604020202020204" pitchFamily="34" charset="0"/>
                        </a:rPr>
                        <a:t>Cardiac glycosides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Digoxin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90000"/>
                        </a:lnSpc>
                      </a:pPr>
                      <a:r>
                        <a:rPr lang="en-US" sz="1100" b="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90000"/>
                        </a:lnSpc>
                      </a:pPr>
                      <a:endParaRPr lang="en-US" sz="1100" b="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734207103"/>
                  </a:ext>
                </a:extLst>
              </a:tr>
              <a:tr h="0">
                <a:tc>
                  <a:txBody>
                    <a:bodyPr/>
                    <a:lstStyle/>
                    <a:p>
                      <a:pPr>
                        <a:lnSpc>
                          <a:spcPct val="90000"/>
                        </a:lnSpc>
                      </a:pPr>
                      <a:r>
                        <a:rPr lang="en-US" sz="1100" b="1" dirty="0">
                          <a:latin typeface="Arial" panose="020B0604020202020204" pitchFamily="34" charset="0"/>
                          <a:cs typeface="Arial" panose="020B0604020202020204" pitchFamily="34" charset="0"/>
                        </a:rPr>
                        <a:t>Proton pump inhibitor</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Omeprazole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245325387"/>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Analgesics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Fentanyl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535278391"/>
                  </a:ext>
                </a:extLst>
              </a:tr>
              <a:tr h="0">
                <a:tc>
                  <a:txBody>
                    <a:bodyPr/>
                    <a:lstStyle/>
                    <a:p>
                      <a:pPr>
                        <a:lnSpc>
                          <a:spcPct val="90000"/>
                        </a:lnSpc>
                      </a:pPr>
                      <a:r>
                        <a:rPr lang="en-US" sz="1100" b="1" dirty="0">
                          <a:latin typeface="Arial" panose="020B0604020202020204" pitchFamily="34" charset="0"/>
                          <a:cs typeface="Arial" panose="020B0604020202020204" pitchFamily="34" charset="0"/>
                        </a:rPr>
                        <a:t>Hypnotics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Diazepam</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07417905"/>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Midazolam</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87687631"/>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Antipsychotics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Haloperidol</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18976911"/>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Antibiotics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Clarithromycin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92098761"/>
                  </a:ext>
                </a:extLst>
              </a:tr>
              <a:tr h="0">
                <a:tc>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Rifampicin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tc gridSpan="2">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extLst>
                  <a:ext uri="{0D108BD9-81ED-4DB2-BD59-A6C34878D82A}">
                    <a16:rowId xmlns:a16="http://schemas.microsoft.com/office/drawing/2014/main" val="934132208"/>
                  </a:ext>
                </a:extLst>
              </a:tr>
              <a:tr h="0">
                <a:tc>
                  <a:txBody>
                    <a:bodyPr/>
                    <a:lstStyle/>
                    <a:p>
                      <a:pPr>
                        <a:lnSpc>
                          <a:spcPct val="90000"/>
                        </a:lnSpc>
                      </a:pPr>
                      <a:r>
                        <a:rPr lang="en-US" sz="1100" b="1" dirty="0">
                          <a:latin typeface="Arial" panose="020B0604020202020204" pitchFamily="34" charset="0"/>
                          <a:cs typeface="Arial" panose="020B0604020202020204" pitchFamily="34" charset="0"/>
                        </a:rPr>
                        <a:t>Anticonvulsants </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Carbamazepine</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endParaRPr lang="en-US" sz="1100"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nSpc>
                          <a:spcPct val="90000"/>
                        </a:lnSpc>
                      </a:pPr>
                      <a:r>
                        <a:rPr lang="en-US" sz="1100" dirty="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tc gridSpan="2">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endParaRPr lang="en-US"/>
                    </a:p>
                  </a:txBody>
                  <a:tcPr/>
                </a:tc>
                <a:extLst>
                  <a:ext uri="{0D108BD9-81ED-4DB2-BD59-A6C34878D82A}">
                    <a16:rowId xmlns:a16="http://schemas.microsoft.com/office/drawing/2014/main" val="4283217759"/>
                  </a:ext>
                </a:extLst>
              </a:tr>
              <a:tr h="0">
                <a:tc>
                  <a:txBody>
                    <a:bodyPr/>
                    <a:lstStyle/>
                    <a:p>
                      <a:pPr>
                        <a:lnSpc>
                          <a:spcPct val="90000"/>
                        </a:lnSpc>
                      </a:pPr>
                      <a:r>
                        <a:rPr lang="en-US" sz="1100" b="1" dirty="0">
                          <a:latin typeface="Arial" panose="020B0604020202020204" pitchFamily="34" charset="0"/>
                          <a:cs typeface="Arial" panose="020B0604020202020204" pitchFamily="34" charset="0"/>
                        </a:rPr>
                        <a:t>Statins</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Rosuvastatin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90000"/>
                        </a:lnSpc>
                      </a:pPr>
                      <a:r>
                        <a:rPr lang="en-US" sz="1100" dirty="0">
                          <a:latin typeface="Arial" panose="020B0604020202020204" pitchFamily="34" charset="0"/>
                          <a:cs typeface="Arial" panose="020B0604020202020204" pitchFamily="34" charset="0"/>
                        </a:rPr>
                        <a:t>CAUTION</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nSpc>
                          <a:spcPct val="90000"/>
                        </a:lnSpc>
                      </a:pPr>
                      <a:endParaRPr lang="en-US" sz="1100" b="1" dirty="0">
                        <a:latin typeface="Arial" panose="020B0604020202020204" pitchFamily="34" charset="0"/>
                        <a:cs typeface="Arial" panose="020B0604020202020204" pitchFamily="34" charset="0"/>
                      </a:endParaRP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nSpc>
                          <a:spcPct val="90000"/>
                        </a:lnSpc>
                      </a:pPr>
                      <a:r>
                        <a:rPr lang="en-US" sz="1100" dirty="0">
                          <a:latin typeface="Arial" panose="020B0604020202020204" pitchFamily="34" charset="0"/>
                          <a:cs typeface="Arial" panose="020B0604020202020204" pitchFamily="34" charset="0"/>
                        </a:rPr>
                        <a:t>✘</a:t>
                      </a:r>
                    </a:p>
                  </a:txBody>
                  <a:tcPr marT="14400" marB="144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589421853"/>
                  </a:ext>
                </a:extLst>
              </a:tr>
              <a:tr h="0">
                <a:tc gridSpan="7">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Note: </a:t>
                      </a:r>
                      <a:r>
                        <a:rPr lang="en-US" sz="1100" b="0" dirty="0">
                          <a:latin typeface="Arial" panose="020B0604020202020204" pitchFamily="34" charset="0"/>
                          <a:cs typeface="Arial" panose="020B0604020202020204" pitchFamily="34" charset="0"/>
                        </a:rPr>
                        <a:t>Recommendations provided in the US PI, EMA SPC, and NICE BNF. </a:t>
                      </a:r>
                      <a:r>
                        <a:rPr lang="en-US" sz="1100" b="1"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Comedication can be combined with AR inhibitor. </a:t>
                      </a:r>
                      <a:r>
                        <a:rPr lang="en-US" sz="110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Avoidance or substitution of comedication is recommended. CAUTION indicates comedication should be administered with caution and/or dose adjustment based on efficacy/tolerability is recommended.</a:t>
                      </a:r>
                      <a:endParaRPr lang="en-US" sz="1100" b="1" dirty="0">
                        <a:latin typeface="Arial" panose="020B0604020202020204" pitchFamily="34" charset="0"/>
                        <a:cs typeface="Arial" panose="020B0604020202020204" pitchFamily="34" charset="0"/>
                      </a:endParaRPr>
                    </a:p>
                  </a:txBody>
                  <a:tcPr marT="14400" marB="14400">
                    <a:lnT w="6350" cap="flat" cmpd="sng" algn="ctr">
                      <a:solidFill>
                        <a:schemeClr val="tx1"/>
                      </a:solidFill>
                      <a:prstDash val="solid"/>
                      <a:round/>
                      <a:headEnd type="none" w="med" len="med"/>
                      <a:tailEnd type="none" w="med" len="med"/>
                    </a:lnT>
                    <a:noFill/>
                  </a:tcPr>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a:p>
                  </a:txBody>
                  <a:tcPr marT="14400" marB="14400"/>
                </a:tc>
                <a:tc hMerge="1">
                  <a:txBody>
                    <a:bodyPr/>
                    <a:lstStyle/>
                    <a:p>
                      <a:pPr>
                        <a:lnSpc>
                          <a:spcPct val="90000"/>
                        </a:lnSpc>
                      </a:pPr>
                      <a:endParaRPr lang="en-US" sz="1200" dirty="0"/>
                    </a:p>
                  </a:txBody>
                  <a:tcPr marT="14400" marB="14400"/>
                </a:tc>
                <a:tc hMerge="1">
                  <a:txBody>
                    <a:bodyPr/>
                    <a:lstStyle/>
                    <a:p>
                      <a:pPr>
                        <a:lnSpc>
                          <a:spcPct val="90000"/>
                        </a:lnSpc>
                      </a:pPr>
                      <a:endParaRPr lang="en-US" sz="1200" b="1" dirty="0"/>
                    </a:p>
                  </a:txBody>
                  <a:tcPr marT="14400" marB="14400"/>
                </a:tc>
                <a:tc hMerge="1">
                  <a:txBody>
                    <a:bodyPr/>
                    <a:lstStyle/>
                    <a:p>
                      <a:endParaRPr lang="en-US"/>
                    </a:p>
                  </a:txBody>
                  <a:tcPr/>
                </a:tc>
                <a:tc hMerge="1">
                  <a:txBody>
                    <a:bodyPr/>
                    <a:lstStyle/>
                    <a:p>
                      <a:pPr>
                        <a:lnSpc>
                          <a:spcPct val="90000"/>
                        </a:lnSpc>
                      </a:pPr>
                      <a:endParaRPr lang="en-US" sz="1200" dirty="0"/>
                    </a:p>
                  </a:txBody>
                  <a:tcPr marT="14400" marB="14400"/>
                </a:tc>
                <a:tc hMerge="1">
                  <a:txBody>
                    <a:bodyPr/>
                    <a:lstStyle/>
                    <a:p>
                      <a:endParaRPr lang="en-US"/>
                    </a:p>
                  </a:txBody>
                  <a:tcPr/>
                </a:tc>
                <a:extLst>
                  <a:ext uri="{0D108BD9-81ED-4DB2-BD59-A6C34878D82A}">
                    <a16:rowId xmlns:a16="http://schemas.microsoft.com/office/drawing/2014/main" val="1982543550"/>
                  </a:ext>
                </a:extLst>
              </a:tr>
            </a:tbl>
          </a:graphicData>
        </a:graphic>
      </p:graphicFrame>
      <p:sp>
        <p:nvSpPr>
          <p:cNvPr id="6" name="Title 1">
            <a:extLst>
              <a:ext uri="{FF2B5EF4-FFF2-40B4-BE49-F238E27FC236}">
                <a16:creationId xmlns:a16="http://schemas.microsoft.com/office/drawing/2014/main" id="{FDDD83D2-A637-44F9-92D4-884C7EEBADEF}"/>
              </a:ext>
            </a:extLst>
          </p:cNvPr>
          <p:cNvSpPr>
            <a:spLocks noGrp="1"/>
          </p:cNvSpPr>
          <p:nvPr>
            <p:ph type="title"/>
          </p:nvPr>
        </p:nvSpPr>
        <p:spPr>
          <a:xfrm>
            <a:off x="619200" y="246566"/>
            <a:ext cx="9005192" cy="807285"/>
          </a:xfrm>
        </p:spPr>
        <p:txBody>
          <a:bodyPr/>
          <a:lstStyle/>
          <a:p>
            <a:r>
              <a:rPr lang="en-GB" dirty="0"/>
              <a:t>Potential drug-drug Interactions of NHA’s with commonly used PC medications</a:t>
            </a:r>
          </a:p>
        </p:txBody>
      </p:sp>
      <p:sp>
        <p:nvSpPr>
          <p:cNvPr id="2" name="Slide Number Placeholder 1">
            <a:extLst>
              <a:ext uri="{FF2B5EF4-FFF2-40B4-BE49-F238E27FC236}">
                <a16:creationId xmlns:a16="http://schemas.microsoft.com/office/drawing/2014/main" id="{2B186002-B4D0-0D47-8F6F-9A680E97336F}"/>
              </a:ext>
            </a:extLst>
          </p:cNvPr>
          <p:cNvSpPr>
            <a:spLocks noGrp="1"/>
          </p:cNvSpPr>
          <p:nvPr>
            <p:ph type="sldNum" sz="quarter" idx="4"/>
          </p:nvPr>
        </p:nvSpPr>
        <p:spPr/>
        <p:txBody>
          <a:bodyPr/>
          <a:lstStyle/>
          <a:p>
            <a:fld id="{0D96AEAA-1200-4AE0-A0EE-A86471556B51}" type="slidenum">
              <a:rPr lang="en-GB" smtClean="0"/>
              <a:pPr/>
              <a:t>13</a:t>
            </a:fld>
            <a:endParaRPr lang="en-GB" dirty="0"/>
          </a:p>
        </p:txBody>
      </p:sp>
      <p:sp>
        <p:nvSpPr>
          <p:cNvPr id="3" name="Content Placeholder 2">
            <a:extLst>
              <a:ext uri="{FF2B5EF4-FFF2-40B4-BE49-F238E27FC236}">
                <a16:creationId xmlns:a16="http://schemas.microsoft.com/office/drawing/2014/main" id="{AAEF16DF-96A0-374F-BB57-B95160D70252}"/>
              </a:ext>
            </a:extLst>
          </p:cNvPr>
          <p:cNvSpPr>
            <a:spLocks noGrp="1"/>
          </p:cNvSpPr>
          <p:nvPr>
            <p:ph sz="quarter" idx="15"/>
          </p:nvPr>
        </p:nvSpPr>
        <p:spPr>
          <a:xfrm>
            <a:off x="620184" y="6309320"/>
            <a:ext cx="10732400" cy="365125"/>
          </a:xfrm>
        </p:spPr>
        <p:txBody>
          <a:bodyPr/>
          <a:lstStyle/>
          <a:p>
            <a:r>
              <a:rPr lang="en-GB" dirty="0"/>
              <a:t>AE, adverse event; AR, androgen receptor; BNF, British National Formulary; EMA, European Medicines Agency; NICE, National Institute for Health and Care Excellence; PC, prostate cancer; PI, prescribing information; SPC, summary of product characteristics</a:t>
            </a:r>
          </a:p>
          <a:p>
            <a:r>
              <a:rPr lang="en-GB" dirty="0"/>
              <a:t>Olivier KM, et al. Int J Urol Nurs. 2021;15:47-58 </a:t>
            </a:r>
          </a:p>
        </p:txBody>
      </p:sp>
    </p:spTree>
    <p:extLst>
      <p:ext uri="{BB962C8B-B14F-4D97-AF65-F5344CB8AC3E}">
        <p14:creationId xmlns:p14="http://schemas.microsoft.com/office/powerpoint/2010/main" val="31203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F0CF-DDDF-219B-DC57-DF17789184DA}"/>
              </a:ext>
            </a:extLst>
          </p:cNvPr>
          <p:cNvSpPr>
            <a:spLocks noGrp="1"/>
          </p:cNvSpPr>
          <p:nvPr>
            <p:ph type="title"/>
          </p:nvPr>
        </p:nvSpPr>
        <p:spPr/>
        <p:txBody>
          <a:bodyPr/>
          <a:lstStyle/>
          <a:p>
            <a:r>
              <a:rPr lang="en-GB" cap="none" dirty="0"/>
              <a:t> mCSPC TRIPLET THERAPY TRIALS</a:t>
            </a:r>
            <a:endParaRPr lang="en-GB" dirty="0"/>
          </a:p>
        </p:txBody>
      </p:sp>
      <p:sp>
        <p:nvSpPr>
          <p:cNvPr id="3" name="Slide Number Placeholder 2">
            <a:extLst>
              <a:ext uri="{FF2B5EF4-FFF2-40B4-BE49-F238E27FC236}">
                <a16:creationId xmlns:a16="http://schemas.microsoft.com/office/drawing/2014/main" id="{039305D0-E6FF-CAC2-A433-9A22E025AFE4}"/>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4" name="TextBox 3">
            <a:extLst>
              <a:ext uri="{FF2B5EF4-FFF2-40B4-BE49-F238E27FC236}">
                <a16:creationId xmlns:a16="http://schemas.microsoft.com/office/drawing/2014/main" id="{8E5B311F-FE1C-965C-98E9-A2C839871FC6}"/>
              </a:ext>
            </a:extLst>
          </p:cNvPr>
          <p:cNvSpPr txBox="1"/>
          <p:nvPr/>
        </p:nvSpPr>
        <p:spPr>
          <a:xfrm>
            <a:off x="619200" y="6331819"/>
            <a:ext cx="3975768" cy="276999"/>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mCSPC, metastatic castration sensitive prostate cancer</a:t>
            </a:r>
          </a:p>
        </p:txBody>
      </p:sp>
    </p:spTree>
    <p:extLst>
      <p:ext uri="{BB962C8B-B14F-4D97-AF65-F5344CB8AC3E}">
        <p14:creationId xmlns:p14="http://schemas.microsoft.com/office/powerpoint/2010/main" val="33575178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5"/>
          <p:cNvSpPr>
            <a:spLocks noChangeShapeType="1"/>
          </p:cNvSpPr>
          <p:nvPr/>
        </p:nvSpPr>
        <p:spPr bwMode="auto">
          <a:xfrm>
            <a:off x="8173414" y="2693189"/>
            <a:ext cx="967960" cy="6935"/>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31" name="Line 5"/>
          <p:cNvSpPr>
            <a:spLocks noChangeShapeType="1"/>
          </p:cNvSpPr>
          <p:nvPr/>
        </p:nvSpPr>
        <p:spPr bwMode="auto">
          <a:xfrm>
            <a:off x="8173414" y="3545939"/>
            <a:ext cx="967960" cy="6935"/>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28" name="Line 5"/>
          <p:cNvSpPr>
            <a:spLocks noChangeShapeType="1"/>
          </p:cNvSpPr>
          <p:nvPr/>
        </p:nvSpPr>
        <p:spPr bwMode="auto">
          <a:xfrm>
            <a:off x="6782566" y="2693189"/>
            <a:ext cx="967960" cy="6935"/>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29" name="Line 5"/>
          <p:cNvSpPr>
            <a:spLocks noChangeShapeType="1"/>
          </p:cNvSpPr>
          <p:nvPr/>
        </p:nvSpPr>
        <p:spPr bwMode="auto">
          <a:xfrm>
            <a:off x="6782566" y="3545939"/>
            <a:ext cx="967960" cy="6935"/>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2"/>
          </p:nvPr>
        </p:nvSpPr>
        <p:spPr>
          <a:xfrm>
            <a:off x="1404256" y="4614060"/>
            <a:ext cx="10179127" cy="1340339"/>
          </a:xfrm>
        </p:spPr>
        <p:txBody>
          <a:bodyPr/>
          <a:lstStyle/>
          <a:p>
            <a:pPr marL="0" indent="0">
              <a:spcBef>
                <a:spcPts val="0"/>
              </a:spcBef>
              <a:buNone/>
            </a:pPr>
            <a:r>
              <a:rPr lang="en-GB" sz="1200" dirty="0">
                <a:solidFill>
                  <a:schemeClr val="tx1"/>
                </a:solidFill>
              </a:rPr>
              <a:t>Prior to randomisation testosterone suppression up to 12 weeks and 2 cycles of docetaxel was allowed; intermittent ADT and cyproterone </a:t>
            </a:r>
            <a:br>
              <a:rPr lang="en-GB" sz="1200" dirty="0">
                <a:solidFill>
                  <a:schemeClr val="tx1"/>
                </a:solidFill>
              </a:rPr>
            </a:br>
            <a:r>
              <a:rPr lang="en-GB" sz="1200" dirty="0">
                <a:solidFill>
                  <a:schemeClr val="tx1"/>
                </a:solidFill>
              </a:rPr>
              <a:t>were not allowed; NSAA: bicalutamide; nilutamide; flutamide </a:t>
            </a:r>
          </a:p>
          <a:p>
            <a:pPr marL="0" indent="0">
              <a:spcBef>
                <a:spcPts val="0"/>
              </a:spcBef>
              <a:buNone/>
            </a:pPr>
            <a:r>
              <a:rPr lang="en-GB" sz="1200" dirty="0">
                <a:solidFill>
                  <a:schemeClr val="tx1"/>
                </a:solidFill>
              </a:rPr>
              <a:t>* High volume: visceral metastases and/or 4 or more bone metastases (at least 1 beyond pelvis and vertebral column); </a:t>
            </a:r>
          </a:p>
        </p:txBody>
      </p:sp>
      <p:sp>
        <p:nvSpPr>
          <p:cNvPr id="2" name="Title 1"/>
          <p:cNvSpPr>
            <a:spLocks noGrp="1"/>
          </p:cNvSpPr>
          <p:nvPr>
            <p:ph type="title"/>
          </p:nvPr>
        </p:nvSpPr>
        <p:spPr/>
        <p:txBody>
          <a:bodyPr/>
          <a:lstStyle/>
          <a:p>
            <a:r>
              <a:rPr lang="en-GB" dirty="0"/>
              <a:t>ENZAMET study design</a:t>
            </a:r>
          </a:p>
        </p:txBody>
      </p:sp>
      <p:sp>
        <p:nvSpPr>
          <p:cNvPr id="9" name="Slide Number Placeholder 8"/>
          <p:cNvSpPr>
            <a:spLocks noGrp="1"/>
          </p:cNvSpPr>
          <p:nvPr>
            <p:ph type="sldNum" sz="quarter" idx="4"/>
          </p:nvPr>
        </p:nvSpPr>
        <p:spPr/>
        <p:txBody>
          <a:bodyPr/>
          <a:lstStyle/>
          <a:p>
            <a:fld id="{FCE43C0F-8A7B-3A4B-9DB5-B3472E36E833}" type="slidenum">
              <a:rPr lang="en-GB" smtClean="0"/>
              <a:pPr/>
              <a:t>15</a:t>
            </a:fld>
            <a:endParaRPr lang="en-GB" dirty="0"/>
          </a:p>
        </p:txBody>
      </p:sp>
      <p:sp>
        <p:nvSpPr>
          <p:cNvPr id="8" name="Content Placeholder 7"/>
          <p:cNvSpPr>
            <a:spLocks noGrp="1"/>
          </p:cNvSpPr>
          <p:nvPr>
            <p:ph sz="quarter" idx="15"/>
          </p:nvPr>
        </p:nvSpPr>
        <p:spPr>
          <a:xfrm>
            <a:off x="620184" y="6309320"/>
            <a:ext cx="11164448" cy="365125"/>
          </a:xfrm>
        </p:spPr>
        <p:txBody>
          <a:bodyPr/>
          <a:lstStyle/>
          <a:p>
            <a:r>
              <a:rPr lang="en-GB" dirty="0"/>
              <a:t>ACE-27, adult comorbidity evaluation-27; ADT, androgen deprivation therapy; CRPC, castration resistant prostate cancer; </a:t>
            </a:r>
            <a:r>
              <a:rPr lang="en-GB" dirty="0">
                <a:solidFill>
                  <a:schemeClr val="tx2"/>
                </a:solidFill>
              </a:rPr>
              <a:t>d, day; ECOG </a:t>
            </a:r>
            <a:r>
              <a:rPr lang="en-GB" dirty="0"/>
              <a:t>PS, Eastern Cooperative Oncology Group performance status; NSAA, nonsteroidal antiandrogen</a:t>
            </a:r>
          </a:p>
          <a:p>
            <a:r>
              <a:rPr lang="en-GB" sz="1200" dirty="0"/>
              <a:t>Sweeney C, et al. J Clin Oncol. 2019;37(suppl):LBA2</a:t>
            </a:r>
            <a:r>
              <a:rPr lang="en-GB" dirty="0"/>
              <a:t>; Davis I, et al. N Engl J Med. 2019; 381:121-31 (inc. protocol)</a:t>
            </a:r>
          </a:p>
        </p:txBody>
      </p:sp>
      <p:sp>
        <p:nvSpPr>
          <p:cNvPr id="11" name="Line 5"/>
          <p:cNvSpPr>
            <a:spLocks noChangeShapeType="1"/>
          </p:cNvSpPr>
          <p:nvPr/>
        </p:nvSpPr>
        <p:spPr bwMode="auto">
          <a:xfrm flipV="1">
            <a:off x="4547552" y="2708918"/>
            <a:ext cx="454241" cy="239888"/>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12" name="Line 5"/>
          <p:cNvSpPr>
            <a:spLocks noChangeShapeType="1"/>
          </p:cNvSpPr>
          <p:nvPr/>
        </p:nvSpPr>
        <p:spPr bwMode="auto">
          <a:xfrm>
            <a:off x="3240973" y="3075124"/>
            <a:ext cx="967960" cy="6935"/>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13" name="Rounded Rectangle 12"/>
          <p:cNvSpPr/>
          <p:nvPr/>
        </p:nvSpPr>
        <p:spPr>
          <a:xfrm>
            <a:off x="1251857" y="1664791"/>
            <a:ext cx="2513253" cy="2736304"/>
          </a:xfrm>
          <a:prstGeom prst="roundRect">
            <a:avLst>
              <a:gd name="adj" fmla="val 6645"/>
            </a:avLst>
          </a:prstGeom>
          <a:solidFill>
            <a:schemeClr val="bg1"/>
          </a:solid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nSpc>
                <a:spcPct val="90000"/>
              </a:lnSpc>
              <a:defRPr/>
            </a:pPr>
            <a:r>
              <a:rPr lang="en-GB" sz="1400" b="1" dirty="0">
                <a:solidFill>
                  <a:schemeClr val="accent1"/>
                </a:solidFill>
                <a:latin typeface="Arial" panose="020B0604020202020204" pitchFamily="34" charset="0"/>
                <a:ea typeface="ＭＳ Ｐゴシック" charset="-128"/>
                <a:cs typeface="Arial" panose="020B0604020202020204" pitchFamily="34" charset="0"/>
              </a:rPr>
              <a:t>STRATIFICATION</a:t>
            </a:r>
          </a:p>
          <a:p>
            <a:pPr>
              <a:lnSpc>
                <a:spcPct val="90000"/>
              </a:lnSpc>
              <a:spcBef>
                <a:spcPts val="300"/>
              </a:spcBef>
              <a:buClr>
                <a:schemeClr val="accent1"/>
              </a:buClr>
              <a:defRPr/>
            </a:pPr>
            <a:r>
              <a:rPr lang="en-GB" sz="1400" b="1" dirty="0">
                <a:solidFill>
                  <a:schemeClr val="tx1"/>
                </a:solidFill>
                <a:latin typeface="Arial" panose="020B0604020202020204" pitchFamily="34" charset="0"/>
                <a:ea typeface="ＭＳ Ｐゴシック" charset="-128"/>
                <a:cs typeface="Arial" panose="020B0604020202020204" pitchFamily="34" charset="0"/>
              </a:rPr>
              <a:t>Volume of metastases*</a:t>
            </a:r>
          </a:p>
          <a:p>
            <a:pPr marL="174625" indent="-174625">
              <a:lnSpc>
                <a:spcPct val="90000"/>
              </a:lnSpc>
              <a:buClr>
                <a:schemeClr val="accent1"/>
              </a:buClr>
              <a:buFont typeface="Arial"/>
              <a:buChar char="•"/>
              <a:defRPr/>
            </a:pPr>
            <a:r>
              <a:rPr lang="en-GB" sz="1400" dirty="0">
                <a:solidFill>
                  <a:schemeClr val="tx1"/>
                </a:solidFill>
                <a:latin typeface="Arial" panose="020B0604020202020204" pitchFamily="34" charset="0"/>
                <a:ea typeface="ＭＳ Ｐゴシック" charset="-128"/>
                <a:cs typeface="Arial" panose="020B0604020202020204" pitchFamily="34" charset="0"/>
              </a:rPr>
              <a:t>High vs Low</a:t>
            </a:r>
          </a:p>
          <a:p>
            <a:pPr>
              <a:lnSpc>
                <a:spcPct val="90000"/>
              </a:lnSpc>
              <a:spcBef>
                <a:spcPts val="300"/>
              </a:spcBef>
              <a:buClr>
                <a:schemeClr val="accent1"/>
              </a:buClr>
              <a:defRPr/>
            </a:pPr>
            <a:r>
              <a:rPr lang="en-GB" sz="1400" b="1" dirty="0">
                <a:solidFill>
                  <a:schemeClr val="tx1"/>
                </a:solidFill>
                <a:latin typeface="Arial" panose="020B0604020202020204" pitchFamily="34" charset="0"/>
                <a:ea typeface="ＭＳ Ｐゴシック" charset="-128"/>
                <a:cs typeface="Arial" panose="020B0604020202020204" pitchFamily="34" charset="0"/>
              </a:rPr>
              <a:t>Planned early docetaxel</a:t>
            </a:r>
          </a:p>
          <a:p>
            <a:pPr marL="174625" indent="-174625">
              <a:lnSpc>
                <a:spcPct val="90000"/>
              </a:lnSpc>
              <a:buClr>
                <a:schemeClr val="accent1"/>
              </a:buClr>
              <a:buFont typeface="Arial"/>
              <a:buChar char="•"/>
              <a:defRPr/>
            </a:pPr>
            <a:r>
              <a:rPr lang="en-GB" sz="1400" dirty="0">
                <a:solidFill>
                  <a:schemeClr val="tx1"/>
                </a:solidFill>
                <a:latin typeface="Arial" panose="020B0604020202020204" pitchFamily="34" charset="0"/>
                <a:ea typeface="ＭＳ Ｐゴシック" charset="-128"/>
                <a:cs typeface="Arial" panose="020B0604020202020204" pitchFamily="34" charset="0"/>
              </a:rPr>
              <a:t>Yes vs No</a:t>
            </a:r>
          </a:p>
          <a:p>
            <a:pPr>
              <a:lnSpc>
                <a:spcPct val="90000"/>
              </a:lnSpc>
              <a:spcBef>
                <a:spcPts val="300"/>
              </a:spcBef>
              <a:buClr>
                <a:schemeClr val="accent1"/>
              </a:buClr>
              <a:defRPr/>
            </a:pPr>
            <a:r>
              <a:rPr lang="en-GB" sz="1400" b="1" dirty="0">
                <a:solidFill>
                  <a:schemeClr val="tx1"/>
                </a:solidFill>
                <a:latin typeface="Arial" panose="020B0604020202020204" pitchFamily="34" charset="0"/>
                <a:ea typeface="ＭＳ Ｐゴシック" charset="-128"/>
                <a:cs typeface="Arial" panose="020B0604020202020204" pitchFamily="34" charset="0"/>
              </a:rPr>
              <a:t>ECOG PS</a:t>
            </a:r>
          </a:p>
          <a:p>
            <a:pPr marL="174625" indent="-174625">
              <a:lnSpc>
                <a:spcPct val="90000"/>
              </a:lnSpc>
              <a:buClr>
                <a:schemeClr val="accent1"/>
              </a:buClr>
              <a:buFont typeface="Arial"/>
              <a:buChar char="•"/>
              <a:defRPr/>
            </a:pPr>
            <a:r>
              <a:rPr lang="en-GB" sz="1400" dirty="0">
                <a:solidFill>
                  <a:schemeClr val="tx1"/>
                </a:solidFill>
                <a:latin typeface="Arial" panose="020B0604020202020204" pitchFamily="34" charset="0"/>
                <a:ea typeface="ＭＳ Ｐゴシック" charset="-128"/>
                <a:cs typeface="Arial" panose="020B0604020202020204" pitchFamily="34" charset="0"/>
              </a:rPr>
              <a:t>0-1 vs 2</a:t>
            </a:r>
          </a:p>
          <a:p>
            <a:pPr>
              <a:lnSpc>
                <a:spcPct val="90000"/>
              </a:lnSpc>
              <a:spcBef>
                <a:spcPts val="300"/>
              </a:spcBef>
              <a:buClr>
                <a:schemeClr val="accent1"/>
              </a:buClr>
              <a:defRPr/>
            </a:pPr>
            <a:r>
              <a:rPr lang="en-GB" sz="1400" b="1" dirty="0">
                <a:solidFill>
                  <a:schemeClr val="tx1"/>
                </a:solidFill>
                <a:latin typeface="Arial" panose="020B0604020202020204" pitchFamily="34" charset="0"/>
                <a:ea typeface="ＭＳ Ｐゴシック" charset="-128"/>
                <a:cs typeface="Arial" panose="020B0604020202020204" pitchFamily="34" charset="0"/>
              </a:rPr>
              <a:t>Anti-resorptive therapy</a:t>
            </a:r>
          </a:p>
          <a:p>
            <a:pPr marL="174625" indent="-174625">
              <a:lnSpc>
                <a:spcPct val="90000"/>
              </a:lnSpc>
              <a:buClr>
                <a:schemeClr val="accent1"/>
              </a:buClr>
              <a:buFont typeface="Arial"/>
              <a:buChar char="•"/>
              <a:defRPr/>
            </a:pPr>
            <a:r>
              <a:rPr lang="en-GB" sz="1400" dirty="0">
                <a:solidFill>
                  <a:schemeClr val="tx1"/>
                </a:solidFill>
                <a:latin typeface="Arial" panose="020B0604020202020204" pitchFamily="34" charset="0"/>
                <a:ea typeface="ＭＳ Ｐゴシック" charset="-128"/>
                <a:cs typeface="Arial" panose="020B0604020202020204" pitchFamily="34" charset="0"/>
              </a:rPr>
              <a:t>Yes vs No</a:t>
            </a:r>
          </a:p>
          <a:p>
            <a:pPr>
              <a:lnSpc>
                <a:spcPct val="90000"/>
              </a:lnSpc>
              <a:spcBef>
                <a:spcPts val="300"/>
              </a:spcBef>
              <a:buClr>
                <a:schemeClr val="accent1"/>
              </a:buClr>
              <a:defRPr/>
            </a:pPr>
            <a:r>
              <a:rPr lang="en-GB" sz="1400" b="1" dirty="0">
                <a:solidFill>
                  <a:schemeClr val="tx1"/>
                </a:solidFill>
                <a:latin typeface="Arial" panose="020B0604020202020204" pitchFamily="34" charset="0"/>
                <a:ea typeface="ＭＳ Ｐゴシック" charset="-128"/>
                <a:cs typeface="Arial" panose="020B0604020202020204" pitchFamily="34" charset="0"/>
              </a:rPr>
              <a:t>Comorbidities</a:t>
            </a:r>
          </a:p>
          <a:p>
            <a:pPr marL="174625" indent="-174625">
              <a:lnSpc>
                <a:spcPct val="90000"/>
              </a:lnSpc>
              <a:buClr>
                <a:schemeClr val="accent1"/>
              </a:buClr>
              <a:buFont typeface="Arial"/>
              <a:buChar char="•"/>
              <a:defRPr/>
            </a:pPr>
            <a:r>
              <a:rPr lang="en-GB" sz="1400" dirty="0">
                <a:solidFill>
                  <a:schemeClr val="tx1"/>
                </a:solidFill>
                <a:latin typeface="Arial" panose="020B0604020202020204" pitchFamily="34" charset="0"/>
                <a:ea typeface="ＭＳ Ｐゴシック" charset="-128"/>
                <a:cs typeface="Arial" panose="020B0604020202020204" pitchFamily="34" charset="0"/>
              </a:rPr>
              <a:t>ACE-27: 0-1 vs 2-3</a:t>
            </a:r>
          </a:p>
          <a:p>
            <a:pPr>
              <a:lnSpc>
                <a:spcPct val="90000"/>
              </a:lnSpc>
              <a:spcBef>
                <a:spcPts val="300"/>
              </a:spcBef>
              <a:buClr>
                <a:schemeClr val="accent1"/>
              </a:buClr>
              <a:defRPr/>
            </a:pPr>
            <a:r>
              <a:rPr lang="en-GB" sz="1400" b="1" dirty="0">
                <a:solidFill>
                  <a:schemeClr val="tx1"/>
                </a:solidFill>
                <a:latin typeface="Arial" panose="020B0604020202020204" pitchFamily="34" charset="0"/>
                <a:ea typeface="ＭＳ Ｐゴシック" charset="-128"/>
                <a:cs typeface="Arial" panose="020B0604020202020204" pitchFamily="34" charset="0"/>
              </a:rPr>
              <a:t>Study Site</a:t>
            </a:r>
            <a:endParaRPr lang="en-GB" sz="1400" dirty="0">
              <a:solidFill>
                <a:schemeClr val="tx1"/>
              </a:solidFill>
              <a:latin typeface="Arial" panose="020B0604020202020204" pitchFamily="34" charset="0"/>
              <a:cs typeface="Arial" panose="020B0604020202020204" pitchFamily="34" charset="0"/>
            </a:endParaRPr>
          </a:p>
        </p:txBody>
      </p:sp>
      <p:sp>
        <p:nvSpPr>
          <p:cNvPr id="14" name="Line 5"/>
          <p:cNvSpPr>
            <a:spLocks noChangeShapeType="1"/>
          </p:cNvSpPr>
          <p:nvPr/>
        </p:nvSpPr>
        <p:spPr bwMode="auto">
          <a:xfrm>
            <a:off x="4532784" y="3242536"/>
            <a:ext cx="454241" cy="239888"/>
          </a:xfrm>
          <a:prstGeom prst="line">
            <a:avLst/>
          </a:prstGeom>
          <a:noFill/>
          <a:ln w="317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sz="1100" dirty="0">
              <a:latin typeface="Arial" panose="020B0604020202020204" pitchFamily="34" charset="0"/>
              <a:cs typeface="Arial" panose="020B0604020202020204" pitchFamily="34" charset="0"/>
            </a:endParaRPr>
          </a:p>
        </p:txBody>
      </p:sp>
      <p:sp>
        <p:nvSpPr>
          <p:cNvPr id="18" name="Rounded Rectangle 17"/>
          <p:cNvSpPr/>
          <p:nvPr/>
        </p:nvSpPr>
        <p:spPr>
          <a:xfrm>
            <a:off x="5007465" y="2318656"/>
            <a:ext cx="2406472" cy="756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08000" tIns="45718" rIns="0" bIns="45718" anchor="ctr"/>
          <a:lstStyle/>
          <a:p>
            <a:pPr fontAlgn="base">
              <a:lnSpc>
                <a:spcPct val="90000"/>
              </a:lnSpc>
              <a:spcBef>
                <a:spcPct val="0"/>
              </a:spcBef>
              <a:spcAft>
                <a:spcPct val="0"/>
              </a:spcAft>
              <a:defRPr/>
            </a:pPr>
            <a:r>
              <a:rPr lang="en-GB" sz="1400" b="1" dirty="0">
                <a:solidFill>
                  <a:srgbClr val="FFFFFF"/>
                </a:solidFill>
                <a:latin typeface="Arial" panose="020B0604020202020204" pitchFamily="34" charset="0"/>
                <a:cs typeface="Arial" panose="020B0604020202020204" pitchFamily="34" charset="0"/>
              </a:rPr>
              <a:t>ARM A:</a:t>
            </a:r>
            <a:br>
              <a:rPr lang="en-GB" sz="1400" b="1" dirty="0">
                <a:solidFill>
                  <a:srgbClr val="FFFFFF"/>
                </a:solidFill>
                <a:latin typeface="Arial" panose="020B0604020202020204" pitchFamily="34" charset="0"/>
                <a:cs typeface="Arial" panose="020B0604020202020204" pitchFamily="34" charset="0"/>
              </a:rPr>
            </a:br>
            <a:r>
              <a:rPr lang="en-GB" sz="1400" dirty="0">
                <a:solidFill>
                  <a:srgbClr val="FFFFFF"/>
                </a:solidFill>
                <a:latin typeface="Arial" panose="020B0604020202020204" pitchFamily="34" charset="0"/>
                <a:cs typeface="Arial" panose="020B0604020202020204" pitchFamily="34" charset="0"/>
              </a:rPr>
              <a:t>Testosterone Suppression</a:t>
            </a:r>
            <a:br>
              <a:rPr lang="en-GB" sz="1400" dirty="0">
                <a:solidFill>
                  <a:srgbClr val="FFFFFF"/>
                </a:solidFill>
                <a:latin typeface="Arial" panose="020B0604020202020204" pitchFamily="34" charset="0"/>
                <a:cs typeface="Arial" panose="020B0604020202020204" pitchFamily="34" charset="0"/>
              </a:rPr>
            </a:br>
            <a:r>
              <a:rPr lang="en-GB" sz="1400" dirty="0">
                <a:solidFill>
                  <a:srgbClr val="FFFFFF"/>
                </a:solidFill>
                <a:latin typeface="Arial" panose="020B0604020202020204" pitchFamily="34" charset="0"/>
                <a:cs typeface="Arial" panose="020B0604020202020204" pitchFamily="34" charset="0"/>
              </a:rPr>
              <a:t>+ standard NSAA</a:t>
            </a:r>
          </a:p>
        </p:txBody>
      </p:sp>
      <p:sp>
        <p:nvSpPr>
          <p:cNvPr id="19" name="Rounded Rectangle 18"/>
          <p:cNvSpPr/>
          <p:nvPr/>
        </p:nvSpPr>
        <p:spPr>
          <a:xfrm>
            <a:off x="5007465" y="3171406"/>
            <a:ext cx="2406472" cy="756000"/>
          </a:xfrm>
          <a:prstGeom prst="roundRect">
            <a:avLst>
              <a:gd name="adj" fmla="val 12540"/>
            </a:avLst>
          </a:prstGeom>
          <a:solidFill>
            <a:schemeClr val="accent6"/>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08000" tIns="45718" rIns="0" bIns="45718" anchor="ctr"/>
          <a:lstStyle/>
          <a:p>
            <a:pPr fontAlgn="base">
              <a:lnSpc>
                <a:spcPct val="90000"/>
              </a:lnSpc>
              <a:spcBef>
                <a:spcPct val="0"/>
              </a:spcBef>
              <a:spcAft>
                <a:spcPct val="0"/>
              </a:spcAft>
              <a:defRPr/>
            </a:pPr>
            <a:r>
              <a:rPr lang="en-GB" sz="1400" b="1" dirty="0">
                <a:solidFill>
                  <a:srgbClr val="FFFFFF"/>
                </a:solidFill>
                <a:latin typeface="Arial" panose="020B0604020202020204" pitchFamily="34" charset="0"/>
                <a:cs typeface="Arial" panose="020B0604020202020204" pitchFamily="34" charset="0"/>
              </a:rPr>
              <a:t>ARM B:</a:t>
            </a:r>
            <a:br>
              <a:rPr lang="en-GB" sz="1400" b="1" dirty="0">
                <a:solidFill>
                  <a:srgbClr val="FFFFFF"/>
                </a:solidFill>
                <a:latin typeface="Arial" panose="020B0604020202020204" pitchFamily="34" charset="0"/>
                <a:cs typeface="Arial" panose="020B0604020202020204" pitchFamily="34" charset="0"/>
              </a:rPr>
            </a:br>
            <a:r>
              <a:rPr lang="en-GB" sz="1400" dirty="0">
                <a:solidFill>
                  <a:srgbClr val="FFFFFF"/>
                </a:solidFill>
                <a:latin typeface="Arial" panose="020B0604020202020204" pitchFamily="34" charset="0"/>
                <a:cs typeface="Arial" panose="020B0604020202020204" pitchFamily="34" charset="0"/>
              </a:rPr>
              <a:t>Testosterone Suppression</a:t>
            </a:r>
            <a:br>
              <a:rPr lang="en-GB" sz="1400" dirty="0">
                <a:solidFill>
                  <a:srgbClr val="FFFFFF"/>
                </a:solidFill>
                <a:latin typeface="Arial" panose="020B0604020202020204" pitchFamily="34" charset="0"/>
                <a:cs typeface="Arial" panose="020B0604020202020204" pitchFamily="34" charset="0"/>
              </a:rPr>
            </a:br>
            <a:r>
              <a:rPr lang="en-GB" sz="1400" dirty="0">
                <a:solidFill>
                  <a:srgbClr val="FFFFFF"/>
                </a:solidFill>
                <a:latin typeface="Arial" panose="020B0604020202020204" pitchFamily="34" charset="0"/>
                <a:cs typeface="Arial" panose="020B0604020202020204" pitchFamily="34" charset="0"/>
              </a:rPr>
              <a:t>+ enzalutamide (160 mg/d)</a:t>
            </a:r>
          </a:p>
        </p:txBody>
      </p:sp>
      <p:sp>
        <p:nvSpPr>
          <p:cNvPr id="20" name="Rounded Rectangle 19"/>
          <p:cNvSpPr/>
          <p:nvPr/>
        </p:nvSpPr>
        <p:spPr>
          <a:xfrm>
            <a:off x="9174030" y="2211178"/>
            <a:ext cx="1840352" cy="1728192"/>
          </a:xfrm>
          <a:prstGeom prst="roundRect">
            <a:avLst>
              <a:gd name="adj" fmla="val 10534"/>
            </a:avLst>
          </a:prstGeom>
          <a:solidFill>
            <a:schemeClr val="bg1"/>
          </a:solidFill>
          <a:ln>
            <a:solidFill>
              <a:srgbClr val="5D8298"/>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dirty="0">
                <a:solidFill>
                  <a:schemeClr val="tx1"/>
                </a:solidFill>
                <a:latin typeface="Arial" panose="020B0604020202020204" pitchFamily="34" charset="0"/>
                <a:cs typeface="Arial" panose="020B0604020202020204" pitchFamily="34" charset="0"/>
              </a:rPr>
              <a:t>CRPC therapy at investigator’s discretion at progression</a:t>
            </a:r>
          </a:p>
          <a:p>
            <a:pPr>
              <a:spcBef>
                <a:spcPts val="600"/>
              </a:spcBef>
            </a:pPr>
            <a:r>
              <a:rPr lang="en-GB" sz="1400" dirty="0">
                <a:solidFill>
                  <a:schemeClr val="tx1"/>
                </a:solidFill>
                <a:latin typeface="Arial" panose="020B0604020202020204" pitchFamily="34" charset="0"/>
                <a:cs typeface="Arial" panose="020B0604020202020204" pitchFamily="34" charset="0"/>
              </a:rPr>
              <a:t>Follow for time to progression and overall survival</a:t>
            </a:r>
          </a:p>
        </p:txBody>
      </p:sp>
      <p:sp>
        <p:nvSpPr>
          <p:cNvPr id="25" name="Rounded Rectangle 24"/>
          <p:cNvSpPr/>
          <p:nvPr/>
        </p:nvSpPr>
        <p:spPr>
          <a:xfrm>
            <a:off x="4242846" y="1891398"/>
            <a:ext cx="327464" cy="2376265"/>
          </a:xfrm>
          <a:prstGeom prst="roundRect">
            <a:avLst>
              <a:gd name="adj" fmla="val 19573"/>
            </a:avLst>
          </a:prstGeom>
          <a:solidFill>
            <a:schemeClr val="tx2"/>
          </a:solidFill>
          <a:ln>
            <a:solidFill>
              <a:srgbClr val="5D8298"/>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R</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A</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N</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D</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O</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MI</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S</a:t>
            </a:r>
          </a:p>
          <a:p>
            <a:pPr algn="ctr">
              <a:lnSpc>
                <a:spcPct val="90000"/>
              </a:lnSpc>
              <a:defRPr/>
            </a:pPr>
            <a:r>
              <a:rPr lang="en-GB" sz="1400" b="1" dirty="0">
                <a:solidFill>
                  <a:schemeClr val="bg1"/>
                </a:solidFill>
                <a:latin typeface="Arial" panose="020B0604020202020204" pitchFamily="34" charset="0"/>
                <a:ea typeface="ＭＳ Ｐゴシック" charset="-128"/>
                <a:cs typeface="Arial" panose="020B0604020202020204" pitchFamily="34" charset="0"/>
              </a:rPr>
              <a:t>E</a:t>
            </a:r>
            <a:endParaRPr lang="en-GB" sz="1400" dirty="0">
              <a:solidFill>
                <a:schemeClr val="bg1"/>
              </a:solidFill>
              <a:latin typeface="Arial" panose="020B0604020202020204" pitchFamily="34" charset="0"/>
              <a:cs typeface="Arial" panose="020B0604020202020204" pitchFamily="34" charset="0"/>
            </a:endParaRPr>
          </a:p>
        </p:txBody>
      </p:sp>
      <p:sp>
        <p:nvSpPr>
          <p:cNvPr id="26" name="Rounded Rectangle 25"/>
          <p:cNvSpPr/>
          <p:nvPr/>
        </p:nvSpPr>
        <p:spPr>
          <a:xfrm>
            <a:off x="7780809" y="2372657"/>
            <a:ext cx="1003964" cy="647999"/>
          </a:xfrm>
          <a:prstGeom prst="roundRect">
            <a:avLst>
              <a:gd name="adj" fmla="val 12540"/>
            </a:avLst>
          </a:prstGeom>
          <a:solidFill>
            <a:schemeClr val="bg1"/>
          </a:solidFill>
          <a:ln w="28575">
            <a:solidFill>
              <a:schemeClr val="tx2"/>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08000" tIns="45718" rIns="0" bIns="45718" anchor="ctr"/>
          <a:lstStyle/>
          <a:p>
            <a:pPr fontAlgn="base">
              <a:lnSpc>
                <a:spcPct val="90000"/>
              </a:lnSpc>
              <a:spcBef>
                <a:spcPct val="0"/>
              </a:spcBef>
              <a:spcAft>
                <a:spcPct val="0"/>
              </a:spcAft>
              <a:defRPr/>
            </a:pPr>
            <a:r>
              <a:rPr lang="en-GB" sz="1400" dirty="0">
                <a:solidFill>
                  <a:schemeClr val="tx1"/>
                </a:solidFill>
                <a:latin typeface="Arial" panose="020B0604020202020204" pitchFamily="34" charset="0"/>
                <a:cs typeface="Arial" panose="020B0604020202020204" pitchFamily="34" charset="0"/>
              </a:rPr>
              <a:t>Evaluate</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every</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12 weeks</a:t>
            </a:r>
          </a:p>
        </p:txBody>
      </p:sp>
      <p:sp>
        <p:nvSpPr>
          <p:cNvPr id="27" name="Rounded Rectangle 26"/>
          <p:cNvSpPr/>
          <p:nvPr/>
        </p:nvSpPr>
        <p:spPr>
          <a:xfrm>
            <a:off x="7780809" y="3225407"/>
            <a:ext cx="1003964" cy="647999"/>
          </a:xfrm>
          <a:prstGeom prst="roundRect">
            <a:avLst>
              <a:gd name="adj" fmla="val 12540"/>
            </a:avLst>
          </a:prstGeom>
          <a:solidFill>
            <a:schemeClr val="bg1"/>
          </a:solidFill>
          <a:ln>
            <a:solidFill>
              <a:schemeClr val="tx2"/>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08000" tIns="45718" rIns="0" bIns="45718" anchor="ctr"/>
          <a:lstStyle/>
          <a:p>
            <a:pPr fontAlgn="base">
              <a:lnSpc>
                <a:spcPct val="90000"/>
              </a:lnSpc>
              <a:spcBef>
                <a:spcPct val="0"/>
              </a:spcBef>
              <a:spcAft>
                <a:spcPct val="0"/>
              </a:spcAft>
              <a:defRPr/>
            </a:pPr>
            <a:r>
              <a:rPr lang="en-GB" sz="1400" dirty="0">
                <a:solidFill>
                  <a:schemeClr val="tx1"/>
                </a:solidFill>
                <a:latin typeface="Arial" panose="020B0604020202020204" pitchFamily="34" charset="0"/>
                <a:cs typeface="Arial" panose="020B0604020202020204" pitchFamily="34" charset="0"/>
              </a:rPr>
              <a:t>Evaluate</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every</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12 weeks</a:t>
            </a:r>
          </a:p>
        </p:txBody>
      </p:sp>
    </p:spTree>
    <p:extLst>
      <p:ext uri="{BB962C8B-B14F-4D97-AF65-F5344CB8AC3E}">
        <p14:creationId xmlns:p14="http://schemas.microsoft.com/office/powerpoint/2010/main" val="186633146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2501EB5-00E7-444E-852E-34BBE716C6A1}"/>
              </a:ext>
            </a:extLst>
          </p:cNvPr>
          <p:cNvSpPr>
            <a:spLocks noGrp="1"/>
          </p:cNvSpPr>
          <p:nvPr>
            <p:ph sz="quarter" idx="12"/>
          </p:nvPr>
        </p:nvSpPr>
        <p:spPr>
          <a:xfrm>
            <a:off x="620184" y="1053851"/>
            <a:ext cx="10963200" cy="4900549"/>
          </a:xfrm>
        </p:spPr>
        <p:txBody>
          <a:bodyPr/>
          <a:lstStyle/>
          <a:p>
            <a:r>
              <a:rPr lang="en-GB" b="1" dirty="0">
                <a:solidFill>
                  <a:schemeClr val="accent1"/>
                </a:solidFill>
              </a:rPr>
              <a:t>Varied inclusion criteria: </a:t>
            </a:r>
            <a:r>
              <a:rPr lang="en-GB" dirty="0"/>
              <a:t>high and low volume, </a:t>
            </a:r>
            <a:r>
              <a:rPr lang="en-GB" i="1" dirty="0"/>
              <a:t>de novo </a:t>
            </a:r>
            <a:r>
              <a:rPr lang="en-GB" dirty="0"/>
              <a:t>vs metachronous metastasis, concurrent docetaxel, many permutations</a:t>
            </a:r>
          </a:p>
        </p:txBody>
      </p:sp>
      <p:sp>
        <p:nvSpPr>
          <p:cNvPr id="67" name="Title 1">
            <a:extLst>
              <a:ext uri="{FF2B5EF4-FFF2-40B4-BE49-F238E27FC236}">
                <a16:creationId xmlns:a16="http://schemas.microsoft.com/office/drawing/2014/main" id="{E4D69260-BEC1-486C-8A35-950BBA1B97DF}"/>
              </a:ext>
            </a:extLst>
          </p:cNvPr>
          <p:cNvSpPr>
            <a:spLocks noGrp="1"/>
          </p:cNvSpPr>
          <p:nvPr>
            <p:ph type="title"/>
          </p:nvPr>
        </p:nvSpPr>
        <p:spPr/>
        <p:txBody>
          <a:bodyPr/>
          <a:lstStyle/>
          <a:p>
            <a:r>
              <a:rPr lang="en-GB" dirty="0"/>
              <a:t>ENZAMET: Enzalutamide for </a:t>
            </a:r>
            <a:r>
              <a:rPr lang="en-GB" cap="none" dirty="0"/>
              <a:t>m</a:t>
            </a:r>
            <a:r>
              <a:rPr lang="en-GB" dirty="0"/>
              <a:t>CSPC</a:t>
            </a:r>
          </a:p>
        </p:txBody>
      </p:sp>
      <p:sp>
        <p:nvSpPr>
          <p:cNvPr id="3" name="Slide Number Placeholder 2">
            <a:extLst>
              <a:ext uri="{FF2B5EF4-FFF2-40B4-BE49-F238E27FC236}">
                <a16:creationId xmlns:a16="http://schemas.microsoft.com/office/drawing/2014/main" id="{D1BE0B03-98E7-7147-ACCE-90965B324E26}"/>
              </a:ext>
            </a:extLst>
          </p:cNvPr>
          <p:cNvSpPr>
            <a:spLocks noGrp="1"/>
          </p:cNvSpPr>
          <p:nvPr>
            <p:ph type="sldNum" sz="quarter" idx="4"/>
          </p:nvPr>
        </p:nvSpPr>
        <p:spPr/>
        <p:txBody>
          <a:bodyPr/>
          <a:lstStyle/>
          <a:p>
            <a:fld id="{90F4EB35-EE5A-448A-9E19-B03AC0E4DE93}" type="slidenum">
              <a:rPr lang="en-GB" smtClean="0"/>
              <a:pPr/>
              <a:t>16</a:t>
            </a:fld>
            <a:endParaRPr lang="en-GB" dirty="0"/>
          </a:p>
        </p:txBody>
      </p:sp>
      <p:sp>
        <p:nvSpPr>
          <p:cNvPr id="7" name="Content Placeholder 6">
            <a:extLst>
              <a:ext uri="{FF2B5EF4-FFF2-40B4-BE49-F238E27FC236}">
                <a16:creationId xmlns:a16="http://schemas.microsoft.com/office/drawing/2014/main" id="{9A05DE6E-117E-F84C-B0CC-5B4B62940282}"/>
              </a:ext>
            </a:extLst>
          </p:cNvPr>
          <p:cNvSpPr>
            <a:spLocks noGrp="1"/>
          </p:cNvSpPr>
          <p:nvPr>
            <p:ph sz="quarter" idx="15"/>
          </p:nvPr>
        </p:nvSpPr>
        <p:spPr>
          <a:xfrm>
            <a:off x="620183" y="6309320"/>
            <a:ext cx="9946897" cy="365125"/>
          </a:xfrm>
        </p:spPr>
        <p:txBody>
          <a:bodyPr/>
          <a:lstStyle/>
          <a:p>
            <a:r>
              <a:rPr lang="en-GB" dirty="0"/>
              <a:t>CI, confidence interval; mCSPC, metastatic castration-sensitive prostate cancer; NSAA, nonsteroidal antiandrogen</a:t>
            </a:r>
          </a:p>
          <a:p>
            <a:r>
              <a:rPr lang="en-GB" sz="1200" dirty="0"/>
              <a:t>Sweeney C, et al. J Clin Oncol. 2019;37(suppl):LBA2</a:t>
            </a:r>
            <a:r>
              <a:rPr lang="en-GB" dirty="0"/>
              <a:t>; Davis ID, et al. N Engl J Med. 2019;381:121-31</a:t>
            </a:r>
          </a:p>
        </p:txBody>
      </p:sp>
      <p:grpSp>
        <p:nvGrpSpPr>
          <p:cNvPr id="19" name="Group 18">
            <a:extLst>
              <a:ext uri="{FF2B5EF4-FFF2-40B4-BE49-F238E27FC236}">
                <a16:creationId xmlns:a16="http://schemas.microsoft.com/office/drawing/2014/main" id="{E5270065-2A69-814B-9B29-2E3B395D3BC4}"/>
              </a:ext>
            </a:extLst>
          </p:cNvPr>
          <p:cNvGrpSpPr/>
          <p:nvPr/>
        </p:nvGrpSpPr>
        <p:grpSpPr>
          <a:xfrm>
            <a:off x="352612" y="2225897"/>
            <a:ext cx="5805820" cy="3627633"/>
            <a:chOff x="352612" y="1988840"/>
            <a:chExt cx="5805820" cy="3627633"/>
          </a:xfrm>
        </p:grpSpPr>
        <p:pic>
          <p:nvPicPr>
            <p:cNvPr id="5" name="Picture 4">
              <a:extLst>
                <a:ext uri="{FF2B5EF4-FFF2-40B4-BE49-F238E27FC236}">
                  <a16:creationId xmlns:a16="http://schemas.microsoft.com/office/drawing/2014/main" id="{FB9131C6-5DED-41AD-A0C3-44FC072E6D12}"/>
                </a:ext>
              </a:extLst>
            </p:cNvPr>
            <p:cNvPicPr>
              <a:picLocks noChangeAspect="1"/>
            </p:cNvPicPr>
            <p:nvPr/>
          </p:nvPicPr>
          <p:blipFill rotWithShape="1">
            <a:blip r:embed="rId3" cstate="print"/>
            <a:srcRect l="5582" b="15931"/>
            <a:stretch/>
          </p:blipFill>
          <p:spPr>
            <a:xfrm>
              <a:off x="803081" y="1988840"/>
              <a:ext cx="5159501" cy="3187459"/>
            </a:xfrm>
            <a:prstGeom prst="rect">
              <a:avLst/>
            </a:prstGeom>
          </p:spPr>
        </p:pic>
        <p:sp>
          <p:nvSpPr>
            <p:cNvPr id="22" name="TextBox 21">
              <a:extLst>
                <a:ext uri="{FF2B5EF4-FFF2-40B4-BE49-F238E27FC236}">
                  <a16:creationId xmlns:a16="http://schemas.microsoft.com/office/drawing/2014/main" id="{E7D043B6-68DA-C245-B623-3167EDA61D96}"/>
                </a:ext>
              </a:extLst>
            </p:cNvPr>
            <p:cNvSpPr txBox="1"/>
            <p:nvPr/>
          </p:nvSpPr>
          <p:spPr>
            <a:xfrm>
              <a:off x="2976525" y="5401029"/>
              <a:ext cx="841103"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Months</a:t>
              </a:r>
            </a:p>
          </p:txBody>
        </p:sp>
        <p:sp>
          <p:nvSpPr>
            <p:cNvPr id="23" name="TextBox 22">
              <a:extLst>
                <a:ext uri="{FF2B5EF4-FFF2-40B4-BE49-F238E27FC236}">
                  <a16:creationId xmlns:a16="http://schemas.microsoft.com/office/drawing/2014/main" id="{39980BC0-3C67-0547-9CF2-2F72F4DD184A}"/>
                </a:ext>
              </a:extLst>
            </p:cNvPr>
            <p:cNvSpPr txBox="1"/>
            <p:nvPr/>
          </p:nvSpPr>
          <p:spPr>
            <a:xfrm>
              <a:off x="352612" y="2007890"/>
              <a:ext cx="435291"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100</a:t>
              </a:r>
            </a:p>
          </p:txBody>
        </p:sp>
        <p:sp>
          <p:nvSpPr>
            <p:cNvPr id="24" name="TextBox 23">
              <a:extLst>
                <a:ext uri="{FF2B5EF4-FFF2-40B4-BE49-F238E27FC236}">
                  <a16:creationId xmlns:a16="http://schemas.microsoft.com/office/drawing/2014/main" id="{19886648-5963-4946-A92C-CA7B73B5480A}"/>
                </a:ext>
              </a:extLst>
            </p:cNvPr>
            <p:cNvSpPr txBox="1"/>
            <p:nvPr/>
          </p:nvSpPr>
          <p:spPr>
            <a:xfrm>
              <a:off x="4772879" y="2781814"/>
              <a:ext cx="1385553" cy="246221"/>
            </a:xfrm>
            <a:prstGeom prst="rect">
              <a:avLst/>
            </a:prstGeom>
            <a:solidFill>
              <a:schemeClr val="bg1"/>
            </a:solidFill>
          </p:spPr>
          <p:txBody>
            <a:bodyPr wrap="square" lIns="0" tIns="0" rIns="0" bIns="0" rtlCol="0">
              <a:spAutoFit/>
            </a:bodyPr>
            <a:lstStyle/>
            <a:p>
              <a:r>
                <a:rPr lang="en-GB" sz="1600" dirty="0">
                  <a:latin typeface="Arial" panose="020B0604020202020204" pitchFamily="34" charset="0"/>
                  <a:cs typeface="Arial" panose="020B0604020202020204" pitchFamily="34" charset="0"/>
                </a:rPr>
                <a:t>enzalutamide</a:t>
              </a:r>
            </a:p>
          </p:txBody>
        </p:sp>
        <p:sp>
          <p:nvSpPr>
            <p:cNvPr id="25" name="TextBox 24">
              <a:extLst>
                <a:ext uri="{FF2B5EF4-FFF2-40B4-BE49-F238E27FC236}">
                  <a16:creationId xmlns:a16="http://schemas.microsoft.com/office/drawing/2014/main" id="{DDCC17D4-0A47-7B4A-9D6B-8B53C0B720E9}"/>
                </a:ext>
              </a:extLst>
            </p:cNvPr>
            <p:cNvSpPr txBox="1"/>
            <p:nvPr/>
          </p:nvSpPr>
          <p:spPr>
            <a:xfrm>
              <a:off x="568135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48</a:t>
              </a:r>
            </a:p>
          </p:txBody>
        </p:sp>
        <p:sp>
          <p:nvSpPr>
            <p:cNvPr id="26" name="TextBox 25">
              <a:extLst>
                <a:ext uri="{FF2B5EF4-FFF2-40B4-BE49-F238E27FC236}">
                  <a16:creationId xmlns:a16="http://schemas.microsoft.com/office/drawing/2014/main" id="{E49CB6D8-4A54-1C4A-A79D-30796C694D0E}"/>
                </a:ext>
              </a:extLst>
            </p:cNvPr>
            <p:cNvSpPr txBox="1"/>
            <p:nvPr/>
          </p:nvSpPr>
          <p:spPr>
            <a:xfrm>
              <a:off x="506540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42</a:t>
              </a:r>
            </a:p>
          </p:txBody>
        </p:sp>
        <p:sp>
          <p:nvSpPr>
            <p:cNvPr id="27" name="TextBox 26">
              <a:extLst>
                <a:ext uri="{FF2B5EF4-FFF2-40B4-BE49-F238E27FC236}">
                  <a16:creationId xmlns:a16="http://schemas.microsoft.com/office/drawing/2014/main" id="{D140171B-1FE9-D540-AA6A-CE37E6C9A0C3}"/>
                </a:ext>
              </a:extLst>
            </p:cNvPr>
            <p:cNvSpPr txBox="1"/>
            <p:nvPr/>
          </p:nvSpPr>
          <p:spPr>
            <a:xfrm>
              <a:off x="4439928"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36</a:t>
              </a:r>
            </a:p>
          </p:txBody>
        </p:sp>
        <p:sp>
          <p:nvSpPr>
            <p:cNvPr id="28" name="TextBox 27">
              <a:extLst>
                <a:ext uri="{FF2B5EF4-FFF2-40B4-BE49-F238E27FC236}">
                  <a16:creationId xmlns:a16="http://schemas.microsoft.com/office/drawing/2014/main" id="{C332D660-B633-9C41-A131-CFEF491F1FA0}"/>
                </a:ext>
              </a:extLst>
            </p:cNvPr>
            <p:cNvSpPr txBox="1"/>
            <p:nvPr/>
          </p:nvSpPr>
          <p:spPr>
            <a:xfrm>
              <a:off x="3817628"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30</a:t>
              </a:r>
            </a:p>
          </p:txBody>
        </p:sp>
        <p:sp>
          <p:nvSpPr>
            <p:cNvPr id="30" name="TextBox 29">
              <a:extLst>
                <a:ext uri="{FF2B5EF4-FFF2-40B4-BE49-F238E27FC236}">
                  <a16:creationId xmlns:a16="http://schemas.microsoft.com/office/drawing/2014/main" id="{7ABE8484-377C-3C47-AB77-27036AC80886}"/>
                </a:ext>
              </a:extLst>
            </p:cNvPr>
            <p:cNvSpPr txBox="1"/>
            <p:nvPr/>
          </p:nvSpPr>
          <p:spPr>
            <a:xfrm>
              <a:off x="319850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24</a:t>
              </a:r>
            </a:p>
          </p:txBody>
        </p:sp>
        <p:sp>
          <p:nvSpPr>
            <p:cNvPr id="31" name="TextBox 30">
              <a:extLst>
                <a:ext uri="{FF2B5EF4-FFF2-40B4-BE49-F238E27FC236}">
                  <a16:creationId xmlns:a16="http://schemas.microsoft.com/office/drawing/2014/main" id="{33191D43-A315-B749-89F1-41EE263F38A3}"/>
                </a:ext>
              </a:extLst>
            </p:cNvPr>
            <p:cNvSpPr txBox="1"/>
            <p:nvPr/>
          </p:nvSpPr>
          <p:spPr>
            <a:xfrm>
              <a:off x="258890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18</a:t>
              </a:r>
            </a:p>
          </p:txBody>
        </p:sp>
        <p:sp>
          <p:nvSpPr>
            <p:cNvPr id="32" name="TextBox 31">
              <a:extLst>
                <a:ext uri="{FF2B5EF4-FFF2-40B4-BE49-F238E27FC236}">
                  <a16:creationId xmlns:a16="http://schemas.microsoft.com/office/drawing/2014/main" id="{022D58A5-1C91-8149-B105-2B080B2C34D6}"/>
                </a:ext>
              </a:extLst>
            </p:cNvPr>
            <p:cNvSpPr txBox="1"/>
            <p:nvPr/>
          </p:nvSpPr>
          <p:spPr>
            <a:xfrm>
              <a:off x="1957078"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12</a:t>
              </a:r>
            </a:p>
          </p:txBody>
        </p:sp>
        <p:sp>
          <p:nvSpPr>
            <p:cNvPr id="33" name="TextBox 32">
              <a:extLst>
                <a:ext uri="{FF2B5EF4-FFF2-40B4-BE49-F238E27FC236}">
                  <a16:creationId xmlns:a16="http://schemas.microsoft.com/office/drawing/2014/main" id="{02B5E29C-0C9E-2041-818B-B2E1186110FA}"/>
                </a:ext>
              </a:extLst>
            </p:cNvPr>
            <p:cNvSpPr txBox="1"/>
            <p:nvPr/>
          </p:nvSpPr>
          <p:spPr>
            <a:xfrm>
              <a:off x="1353828"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6</a:t>
              </a:r>
            </a:p>
          </p:txBody>
        </p:sp>
        <p:sp>
          <p:nvSpPr>
            <p:cNvPr id="34" name="TextBox 33">
              <a:extLst>
                <a:ext uri="{FF2B5EF4-FFF2-40B4-BE49-F238E27FC236}">
                  <a16:creationId xmlns:a16="http://schemas.microsoft.com/office/drawing/2014/main" id="{220E76E6-A2D1-B149-AA76-EC303E6F81F4}"/>
                </a:ext>
              </a:extLst>
            </p:cNvPr>
            <p:cNvSpPr txBox="1"/>
            <p:nvPr/>
          </p:nvSpPr>
          <p:spPr>
            <a:xfrm>
              <a:off x="72835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0</a:t>
              </a:r>
            </a:p>
          </p:txBody>
        </p:sp>
        <p:sp>
          <p:nvSpPr>
            <p:cNvPr id="35" name="TextBox 34">
              <a:extLst>
                <a:ext uri="{FF2B5EF4-FFF2-40B4-BE49-F238E27FC236}">
                  <a16:creationId xmlns:a16="http://schemas.microsoft.com/office/drawing/2014/main" id="{49164711-2397-5D45-8770-0F9AAF74D479}"/>
                </a:ext>
              </a:extLst>
            </p:cNvPr>
            <p:cNvSpPr txBox="1"/>
            <p:nvPr/>
          </p:nvSpPr>
          <p:spPr>
            <a:xfrm>
              <a:off x="450496" y="2722265"/>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75</a:t>
              </a:r>
            </a:p>
          </p:txBody>
        </p:sp>
        <p:sp>
          <p:nvSpPr>
            <p:cNvPr id="37" name="TextBox 36">
              <a:extLst>
                <a:ext uri="{FF2B5EF4-FFF2-40B4-BE49-F238E27FC236}">
                  <a16:creationId xmlns:a16="http://schemas.microsoft.com/office/drawing/2014/main" id="{5DAAECA1-AEDF-9741-892C-2FA08295D2FB}"/>
                </a:ext>
              </a:extLst>
            </p:cNvPr>
            <p:cNvSpPr txBox="1"/>
            <p:nvPr/>
          </p:nvSpPr>
          <p:spPr>
            <a:xfrm>
              <a:off x="450496" y="3449340"/>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50</a:t>
              </a:r>
            </a:p>
          </p:txBody>
        </p:sp>
        <p:sp>
          <p:nvSpPr>
            <p:cNvPr id="38" name="TextBox 37">
              <a:extLst>
                <a:ext uri="{FF2B5EF4-FFF2-40B4-BE49-F238E27FC236}">
                  <a16:creationId xmlns:a16="http://schemas.microsoft.com/office/drawing/2014/main" id="{A281B642-3A2D-2E4A-8E63-ADFA01E4285E}"/>
                </a:ext>
              </a:extLst>
            </p:cNvPr>
            <p:cNvSpPr txBox="1"/>
            <p:nvPr/>
          </p:nvSpPr>
          <p:spPr>
            <a:xfrm>
              <a:off x="450496" y="4170065"/>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25</a:t>
              </a:r>
            </a:p>
          </p:txBody>
        </p:sp>
        <p:sp>
          <p:nvSpPr>
            <p:cNvPr id="39" name="TextBox 38">
              <a:extLst>
                <a:ext uri="{FF2B5EF4-FFF2-40B4-BE49-F238E27FC236}">
                  <a16:creationId xmlns:a16="http://schemas.microsoft.com/office/drawing/2014/main" id="{DE0EDC6D-114A-E643-B285-15D792ADBF84}"/>
                </a:ext>
              </a:extLst>
            </p:cNvPr>
            <p:cNvSpPr txBox="1"/>
            <p:nvPr/>
          </p:nvSpPr>
          <p:spPr>
            <a:xfrm>
              <a:off x="450496" y="4890790"/>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0</a:t>
              </a:r>
            </a:p>
          </p:txBody>
        </p:sp>
        <p:sp>
          <p:nvSpPr>
            <p:cNvPr id="40" name="TextBox 39">
              <a:extLst>
                <a:ext uri="{FF2B5EF4-FFF2-40B4-BE49-F238E27FC236}">
                  <a16:creationId xmlns:a16="http://schemas.microsoft.com/office/drawing/2014/main" id="{38492359-7DD3-024E-84F6-863BB80980F5}"/>
                </a:ext>
              </a:extLst>
            </p:cNvPr>
            <p:cNvSpPr txBox="1"/>
            <p:nvPr/>
          </p:nvSpPr>
          <p:spPr>
            <a:xfrm>
              <a:off x="4772879" y="3592326"/>
              <a:ext cx="1100499" cy="246221"/>
            </a:xfrm>
            <a:prstGeom prst="rect">
              <a:avLst/>
            </a:prstGeom>
            <a:solidFill>
              <a:schemeClr val="bg1"/>
            </a:solidFill>
          </p:spPr>
          <p:txBody>
            <a:bodyPr wrap="square" lIns="0" tIns="0" rIns="0" bIns="0" rtlCol="0">
              <a:spAutoFit/>
            </a:bodyPr>
            <a:lstStyle/>
            <a:p>
              <a:pPr algn="r"/>
              <a:endParaRPr lang="en-GB" sz="16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E962564-715A-084B-8745-A2601F937EB5}"/>
                </a:ext>
              </a:extLst>
            </p:cNvPr>
            <p:cNvSpPr txBox="1"/>
            <p:nvPr/>
          </p:nvSpPr>
          <p:spPr>
            <a:xfrm>
              <a:off x="972155" y="4308463"/>
              <a:ext cx="3800723" cy="565146"/>
            </a:xfrm>
            <a:prstGeom prst="rect">
              <a:avLst/>
            </a:prstGeom>
            <a:solidFill>
              <a:schemeClr val="bg1"/>
            </a:solidFill>
          </p:spPr>
          <p:txBody>
            <a:bodyPr wrap="square" lIns="72000" tIns="36000" rIns="0" bIns="36000" rtlCol="0">
              <a:spAutoFit/>
            </a:bodyPr>
            <a:lstStyle/>
            <a:p>
              <a:r>
                <a:rPr lang="en-GB" sz="1600" dirty="0">
                  <a:latin typeface="Arial" panose="020B0604020202020204" pitchFamily="34" charset="0"/>
                  <a:cs typeface="Arial" panose="020B0604020202020204" pitchFamily="34" charset="0"/>
                </a:rPr>
                <a:t>Hazard ratio 0.40 (95% CI 0.33-0.49)</a:t>
              </a:r>
            </a:p>
            <a:p>
              <a:r>
                <a:rPr lang="en-GB" sz="1600" dirty="0">
                  <a:latin typeface="Arial" panose="020B0604020202020204" pitchFamily="34" charset="0"/>
                  <a:cs typeface="Arial" panose="020B0604020202020204" pitchFamily="34" charset="0"/>
                </a:rPr>
                <a:t>p&lt;0.001 by log-rank test</a:t>
              </a:r>
            </a:p>
          </p:txBody>
        </p:sp>
        <p:sp>
          <p:nvSpPr>
            <p:cNvPr id="62" name="TextBox 61">
              <a:extLst>
                <a:ext uri="{FF2B5EF4-FFF2-40B4-BE49-F238E27FC236}">
                  <a16:creationId xmlns:a16="http://schemas.microsoft.com/office/drawing/2014/main" id="{AE4E152E-7C30-4D41-A959-5793B8FB87A7}"/>
                </a:ext>
              </a:extLst>
            </p:cNvPr>
            <p:cNvSpPr txBox="1"/>
            <p:nvPr/>
          </p:nvSpPr>
          <p:spPr>
            <a:xfrm>
              <a:off x="5402810" y="3715230"/>
              <a:ext cx="622968" cy="246221"/>
            </a:xfrm>
            <a:prstGeom prst="rect">
              <a:avLst/>
            </a:prstGeom>
            <a:solidFill>
              <a:schemeClr val="bg1"/>
            </a:solidFill>
          </p:spPr>
          <p:txBody>
            <a:bodyPr wrap="square" lIns="0" tIns="0" rIns="0" bIns="0" rtlCol="0">
              <a:spAutoFit/>
            </a:bodyPr>
            <a:lstStyle/>
            <a:p>
              <a:r>
                <a:rPr lang="en-GB" sz="1600" dirty="0">
                  <a:latin typeface="Arial" panose="020B0604020202020204" pitchFamily="34" charset="0"/>
                  <a:cs typeface="Arial" panose="020B0604020202020204" pitchFamily="34" charset="0"/>
                </a:rPr>
                <a:t>NSAA</a:t>
              </a:r>
            </a:p>
          </p:txBody>
        </p:sp>
      </p:grpSp>
      <p:grpSp>
        <p:nvGrpSpPr>
          <p:cNvPr id="18" name="Group 17">
            <a:extLst>
              <a:ext uri="{FF2B5EF4-FFF2-40B4-BE49-F238E27FC236}">
                <a16:creationId xmlns:a16="http://schemas.microsoft.com/office/drawing/2014/main" id="{4DAC1CA3-709C-AD4B-81A5-254D9C0548F7}"/>
              </a:ext>
            </a:extLst>
          </p:cNvPr>
          <p:cNvGrpSpPr/>
          <p:nvPr/>
        </p:nvGrpSpPr>
        <p:grpSpPr>
          <a:xfrm>
            <a:off x="6217161" y="2197757"/>
            <a:ext cx="5735473" cy="3655287"/>
            <a:chOff x="6084288" y="1948070"/>
            <a:chExt cx="5735473" cy="3655287"/>
          </a:xfrm>
        </p:grpSpPr>
        <p:pic>
          <p:nvPicPr>
            <p:cNvPr id="4" name="Picture 3">
              <a:extLst>
                <a:ext uri="{FF2B5EF4-FFF2-40B4-BE49-F238E27FC236}">
                  <a16:creationId xmlns:a16="http://schemas.microsoft.com/office/drawing/2014/main" id="{6CFDB633-91C4-4306-A54F-9D00C3A72007}"/>
                </a:ext>
              </a:extLst>
            </p:cNvPr>
            <p:cNvPicPr>
              <a:picLocks noChangeAspect="1"/>
            </p:cNvPicPr>
            <p:nvPr/>
          </p:nvPicPr>
          <p:blipFill rotWithShape="1">
            <a:blip r:embed="rId4" cstate="print"/>
            <a:srcRect l="4969" b="16176"/>
            <a:stretch/>
          </p:blipFill>
          <p:spPr>
            <a:xfrm>
              <a:off x="6472362" y="1948070"/>
              <a:ext cx="5265900" cy="3212327"/>
            </a:xfrm>
            <a:prstGeom prst="rect">
              <a:avLst/>
            </a:prstGeom>
          </p:spPr>
        </p:pic>
        <p:sp>
          <p:nvSpPr>
            <p:cNvPr id="42" name="TextBox 41">
              <a:extLst>
                <a:ext uri="{FF2B5EF4-FFF2-40B4-BE49-F238E27FC236}">
                  <a16:creationId xmlns:a16="http://schemas.microsoft.com/office/drawing/2014/main" id="{846B4729-864E-584E-AEA2-95CCA11F4B08}"/>
                </a:ext>
              </a:extLst>
            </p:cNvPr>
            <p:cNvSpPr txBox="1"/>
            <p:nvPr/>
          </p:nvSpPr>
          <p:spPr>
            <a:xfrm>
              <a:off x="6673240" y="4308463"/>
              <a:ext cx="3461063" cy="565146"/>
            </a:xfrm>
            <a:prstGeom prst="rect">
              <a:avLst/>
            </a:prstGeom>
            <a:solidFill>
              <a:schemeClr val="bg1"/>
            </a:solidFill>
          </p:spPr>
          <p:txBody>
            <a:bodyPr wrap="square" lIns="72000" tIns="36000" rIns="0" bIns="36000" rtlCol="0">
              <a:spAutoFit/>
            </a:bodyPr>
            <a:lstStyle/>
            <a:p>
              <a:r>
                <a:rPr lang="en-GB" sz="1600" dirty="0">
                  <a:latin typeface="Arial" panose="020B0604020202020204" pitchFamily="34" charset="0"/>
                  <a:cs typeface="Arial" panose="020B0604020202020204" pitchFamily="34" charset="0"/>
                </a:rPr>
                <a:t>Hazard ratio 0.67 (95% CI 0.52-0.86)</a:t>
              </a:r>
            </a:p>
            <a:p>
              <a:r>
                <a:rPr lang="en-GB" sz="1600" dirty="0">
                  <a:latin typeface="Arial" panose="020B0604020202020204" pitchFamily="34" charset="0"/>
                  <a:cs typeface="Arial" panose="020B0604020202020204" pitchFamily="34" charset="0"/>
                </a:rPr>
                <a:t>p=0.002 by log-rank test</a:t>
              </a:r>
            </a:p>
          </p:txBody>
        </p:sp>
        <p:sp>
          <p:nvSpPr>
            <p:cNvPr id="43" name="TextBox 42">
              <a:extLst>
                <a:ext uri="{FF2B5EF4-FFF2-40B4-BE49-F238E27FC236}">
                  <a16:creationId xmlns:a16="http://schemas.microsoft.com/office/drawing/2014/main" id="{3A74D04D-8FCC-174C-88E7-1A5EA646AD16}"/>
                </a:ext>
              </a:extLst>
            </p:cNvPr>
            <p:cNvSpPr txBox="1"/>
            <p:nvPr/>
          </p:nvSpPr>
          <p:spPr>
            <a:xfrm>
              <a:off x="8653757" y="5387913"/>
              <a:ext cx="909770"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Months</a:t>
              </a:r>
            </a:p>
          </p:txBody>
        </p:sp>
        <p:sp>
          <p:nvSpPr>
            <p:cNvPr id="44" name="TextBox 43">
              <a:extLst>
                <a:ext uri="{FF2B5EF4-FFF2-40B4-BE49-F238E27FC236}">
                  <a16:creationId xmlns:a16="http://schemas.microsoft.com/office/drawing/2014/main" id="{8FDAB3E6-8833-894D-9176-A749DC5D25F3}"/>
                </a:ext>
              </a:extLst>
            </p:cNvPr>
            <p:cNvSpPr txBox="1"/>
            <p:nvPr/>
          </p:nvSpPr>
          <p:spPr>
            <a:xfrm>
              <a:off x="11302926"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48</a:t>
              </a:r>
            </a:p>
          </p:txBody>
        </p:sp>
        <p:sp>
          <p:nvSpPr>
            <p:cNvPr id="45" name="TextBox 44">
              <a:extLst>
                <a:ext uri="{FF2B5EF4-FFF2-40B4-BE49-F238E27FC236}">
                  <a16:creationId xmlns:a16="http://schemas.microsoft.com/office/drawing/2014/main" id="{741E8E10-1E97-664F-B876-F42267DB984F}"/>
                </a:ext>
              </a:extLst>
            </p:cNvPr>
            <p:cNvSpPr txBox="1"/>
            <p:nvPr/>
          </p:nvSpPr>
          <p:spPr>
            <a:xfrm>
              <a:off x="10690761"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42</a:t>
              </a:r>
            </a:p>
          </p:txBody>
        </p:sp>
        <p:sp>
          <p:nvSpPr>
            <p:cNvPr id="46" name="TextBox 45">
              <a:extLst>
                <a:ext uri="{FF2B5EF4-FFF2-40B4-BE49-F238E27FC236}">
                  <a16:creationId xmlns:a16="http://schemas.microsoft.com/office/drawing/2014/main" id="{876D6230-BA63-C84F-95DD-C7C6E2848134}"/>
                </a:ext>
              </a:extLst>
            </p:cNvPr>
            <p:cNvSpPr txBox="1"/>
            <p:nvPr/>
          </p:nvSpPr>
          <p:spPr>
            <a:xfrm>
              <a:off x="1007859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36</a:t>
              </a:r>
            </a:p>
          </p:txBody>
        </p:sp>
        <p:sp>
          <p:nvSpPr>
            <p:cNvPr id="47" name="TextBox 46">
              <a:extLst>
                <a:ext uri="{FF2B5EF4-FFF2-40B4-BE49-F238E27FC236}">
                  <a16:creationId xmlns:a16="http://schemas.microsoft.com/office/drawing/2014/main" id="{C5A6CC34-A6A2-B840-8FD0-142FEF1AADDB}"/>
                </a:ext>
              </a:extLst>
            </p:cNvPr>
            <p:cNvSpPr txBox="1"/>
            <p:nvPr/>
          </p:nvSpPr>
          <p:spPr>
            <a:xfrm>
              <a:off x="9466425"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30</a:t>
              </a:r>
            </a:p>
          </p:txBody>
        </p:sp>
        <p:sp>
          <p:nvSpPr>
            <p:cNvPr id="48" name="TextBox 47">
              <a:extLst>
                <a:ext uri="{FF2B5EF4-FFF2-40B4-BE49-F238E27FC236}">
                  <a16:creationId xmlns:a16="http://schemas.microsoft.com/office/drawing/2014/main" id="{A7DC9272-E5C5-C645-9F57-D1C5EC333956}"/>
                </a:ext>
              </a:extLst>
            </p:cNvPr>
            <p:cNvSpPr txBox="1"/>
            <p:nvPr/>
          </p:nvSpPr>
          <p:spPr>
            <a:xfrm>
              <a:off x="8854257"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24</a:t>
              </a:r>
            </a:p>
          </p:txBody>
        </p:sp>
        <p:sp>
          <p:nvSpPr>
            <p:cNvPr id="49" name="TextBox 48">
              <a:extLst>
                <a:ext uri="{FF2B5EF4-FFF2-40B4-BE49-F238E27FC236}">
                  <a16:creationId xmlns:a16="http://schemas.microsoft.com/office/drawing/2014/main" id="{30233888-EA96-7145-91F4-DFD728A90BB3}"/>
                </a:ext>
              </a:extLst>
            </p:cNvPr>
            <p:cNvSpPr txBox="1"/>
            <p:nvPr/>
          </p:nvSpPr>
          <p:spPr>
            <a:xfrm>
              <a:off x="8242089"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18</a:t>
              </a:r>
            </a:p>
          </p:txBody>
        </p:sp>
        <p:sp>
          <p:nvSpPr>
            <p:cNvPr id="50" name="TextBox 49">
              <a:extLst>
                <a:ext uri="{FF2B5EF4-FFF2-40B4-BE49-F238E27FC236}">
                  <a16:creationId xmlns:a16="http://schemas.microsoft.com/office/drawing/2014/main" id="{B486F1EB-EEC7-F74F-9CE3-465D8E6613AC}"/>
                </a:ext>
              </a:extLst>
            </p:cNvPr>
            <p:cNvSpPr txBox="1"/>
            <p:nvPr/>
          </p:nvSpPr>
          <p:spPr>
            <a:xfrm>
              <a:off x="7629921"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12</a:t>
              </a:r>
            </a:p>
          </p:txBody>
        </p:sp>
        <p:sp>
          <p:nvSpPr>
            <p:cNvPr id="51" name="TextBox 50">
              <a:extLst>
                <a:ext uri="{FF2B5EF4-FFF2-40B4-BE49-F238E27FC236}">
                  <a16:creationId xmlns:a16="http://schemas.microsoft.com/office/drawing/2014/main" id="{B64AB5BA-AA09-6848-9B7F-8FFD12A1E85B}"/>
                </a:ext>
              </a:extLst>
            </p:cNvPr>
            <p:cNvSpPr txBox="1"/>
            <p:nvPr/>
          </p:nvSpPr>
          <p:spPr>
            <a:xfrm>
              <a:off x="7017753"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6</a:t>
              </a:r>
            </a:p>
          </p:txBody>
        </p:sp>
        <p:sp>
          <p:nvSpPr>
            <p:cNvPr id="52" name="TextBox 51">
              <a:extLst>
                <a:ext uri="{FF2B5EF4-FFF2-40B4-BE49-F238E27FC236}">
                  <a16:creationId xmlns:a16="http://schemas.microsoft.com/office/drawing/2014/main" id="{B375C657-27D9-C64D-B318-A35B54D4211A}"/>
                </a:ext>
              </a:extLst>
            </p:cNvPr>
            <p:cNvSpPr txBox="1"/>
            <p:nvPr/>
          </p:nvSpPr>
          <p:spPr>
            <a:xfrm>
              <a:off x="6405585" y="5153398"/>
              <a:ext cx="337407" cy="215444"/>
            </a:xfrm>
            <a:prstGeom prst="rect">
              <a:avLst/>
            </a:prstGeom>
            <a:noFill/>
          </p:spPr>
          <p:txBody>
            <a:bodyPr wrap="square" lIns="0" tIns="0" rIns="0" bIns="0" rtlCol="0">
              <a:spAutoFit/>
            </a:bodyPr>
            <a:lstStyle/>
            <a:p>
              <a:pPr algn="ctr"/>
              <a:r>
                <a:rPr lang="en-GB" sz="1400" dirty="0">
                  <a:latin typeface="Arial" panose="020B0604020202020204" pitchFamily="34" charset="0"/>
                  <a:cs typeface="Arial" panose="020B0604020202020204" pitchFamily="34" charset="0"/>
                </a:rPr>
                <a:t>0</a:t>
              </a:r>
            </a:p>
          </p:txBody>
        </p:sp>
        <p:sp>
          <p:nvSpPr>
            <p:cNvPr id="53" name="TextBox 52">
              <a:extLst>
                <a:ext uri="{FF2B5EF4-FFF2-40B4-BE49-F238E27FC236}">
                  <a16:creationId xmlns:a16="http://schemas.microsoft.com/office/drawing/2014/main" id="{CE2F185E-B684-3247-8DB2-E4D8EA15AD56}"/>
                </a:ext>
              </a:extLst>
            </p:cNvPr>
            <p:cNvSpPr txBox="1"/>
            <p:nvPr/>
          </p:nvSpPr>
          <p:spPr>
            <a:xfrm>
              <a:off x="6084288" y="2007890"/>
              <a:ext cx="38879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100</a:t>
              </a:r>
            </a:p>
          </p:txBody>
        </p:sp>
        <p:sp>
          <p:nvSpPr>
            <p:cNvPr id="54" name="TextBox 53">
              <a:extLst>
                <a:ext uri="{FF2B5EF4-FFF2-40B4-BE49-F238E27FC236}">
                  <a16:creationId xmlns:a16="http://schemas.microsoft.com/office/drawing/2014/main" id="{402EC59A-6F21-FB4D-8DEC-FF0A695FFC27}"/>
                </a:ext>
              </a:extLst>
            </p:cNvPr>
            <p:cNvSpPr txBox="1"/>
            <p:nvPr/>
          </p:nvSpPr>
          <p:spPr>
            <a:xfrm>
              <a:off x="6135678" y="2722265"/>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75</a:t>
              </a:r>
            </a:p>
          </p:txBody>
        </p:sp>
        <p:sp>
          <p:nvSpPr>
            <p:cNvPr id="55" name="TextBox 54">
              <a:extLst>
                <a:ext uri="{FF2B5EF4-FFF2-40B4-BE49-F238E27FC236}">
                  <a16:creationId xmlns:a16="http://schemas.microsoft.com/office/drawing/2014/main" id="{F8B03C23-7DCA-5641-81B2-7911851F1429}"/>
                </a:ext>
              </a:extLst>
            </p:cNvPr>
            <p:cNvSpPr txBox="1"/>
            <p:nvPr/>
          </p:nvSpPr>
          <p:spPr>
            <a:xfrm>
              <a:off x="6135678" y="3449340"/>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50</a:t>
              </a:r>
            </a:p>
          </p:txBody>
        </p:sp>
        <p:sp>
          <p:nvSpPr>
            <p:cNvPr id="56" name="TextBox 55">
              <a:extLst>
                <a:ext uri="{FF2B5EF4-FFF2-40B4-BE49-F238E27FC236}">
                  <a16:creationId xmlns:a16="http://schemas.microsoft.com/office/drawing/2014/main" id="{918BB09D-DA50-DF48-9049-6EBAE0D1054C}"/>
                </a:ext>
              </a:extLst>
            </p:cNvPr>
            <p:cNvSpPr txBox="1"/>
            <p:nvPr/>
          </p:nvSpPr>
          <p:spPr>
            <a:xfrm>
              <a:off x="6135678" y="4170065"/>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25</a:t>
              </a:r>
            </a:p>
          </p:txBody>
        </p:sp>
        <p:sp>
          <p:nvSpPr>
            <p:cNvPr id="57" name="TextBox 56">
              <a:extLst>
                <a:ext uri="{FF2B5EF4-FFF2-40B4-BE49-F238E27FC236}">
                  <a16:creationId xmlns:a16="http://schemas.microsoft.com/office/drawing/2014/main" id="{9B3E9E7B-2298-9F41-A7A0-9284D36B30CF}"/>
                </a:ext>
              </a:extLst>
            </p:cNvPr>
            <p:cNvSpPr txBox="1"/>
            <p:nvPr/>
          </p:nvSpPr>
          <p:spPr>
            <a:xfrm>
              <a:off x="6135678" y="4890790"/>
              <a:ext cx="337407" cy="215444"/>
            </a:xfrm>
            <a:prstGeom prst="rect">
              <a:avLst/>
            </a:prstGeom>
            <a:noFill/>
          </p:spPr>
          <p:txBody>
            <a:bodyPr wrap="square" lIns="0" tIns="0" rIns="0" bIns="0" rtlCol="0">
              <a:spAutoFit/>
            </a:bodyPr>
            <a:lstStyle/>
            <a:p>
              <a:pPr algn="r"/>
              <a:r>
                <a:rPr lang="en-GB" sz="1400" dirty="0">
                  <a:latin typeface="Arial" panose="020B0604020202020204" pitchFamily="34" charset="0"/>
                  <a:cs typeface="Arial" panose="020B0604020202020204" pitchFamily="34" charset="0"/>
                </a:rPr>
                <a:t>0</a:t>
              </a:r>
            </a:p>
          </p:txBody>
        </p:sp>
        <p:sp>
          <p:nvSpPr>
            <p:cNvPr id="58" name="TextBox 57">
              <a:extLst>
                <a:ext uri="{FF2B5EF4-FFF2-40B4-BE49-F238E27FC236}">
                  <a16:creationId xmlns:a16="http://schemas.microsoft.com/office/drawing/2014/main" id="{F9F62B68-51BA-ED47-9A0F-C85C3F219322}"/>
                </a:ext>
              </a:extLst>
            </p:cNvPr>
            <p:cNvSpPr txBox="1"/>
            <p:nvPr/>
          </p:nvSpPr>
          <p:spPr>
            <a:xfrm>
              <a:off x="10434208" y="3238462"/>
              <a:ext cx="1385553" cy="246221"/>
            </a:xfrm>
            <a:prstGeom prst="rect">
              <a:avLst/>
            </a:prstGeom>
            <a:solidFill>
              <a:schemeClr val="bg1"/>
            </a:solidFill>
          </p:spPr>
          <p:txBody>
            <a:bodyPr wrap="square" lIns="0" tIns="0" rIns="0" bIns="0" rtlCol="0">
              <a:spAutoFit/>
            </a:bodyPr>
            <a:lstStyle/>
            <a:p>
              <a:pPr marL="623888"/>
              <a:r>
                <a:rPr lang="en-GB" sz="1600" dirty="0">
                  <a:latin typeface="Arial" panose="020B0604020202020204" pitchFamily="34" charset="0"/>
                  <a:cs typeface="Arial" panose="020B0604020202020204" pitchFamily="34" charset="0"/>
                </a:rPr>
                <a:t>NSAA</a:t>
              </a:r>
            </a:p>
          </p:txBody>
        </p:sp>
        <p:sp>
          <p:nvSpPr>
            <p:cNvPr id="59" name="TextBox 58">
              <a:extLst>
                <a:ext uri="{FF2B5EF4-FFF2-40B4-BE49-F238E27FC236}">
                  <a16:creationId xmlns:a16="http://schemas.microsoft.com/office/drawing/2014/main" id="{FC1273F4-88AB-8B4A-BA7D-41660FF0C1E8}"/>
                </a:ext>
              </a:extLst>
            </p:cNvPr>
            <p:cNvSpPr txBox="1"/>
            <p:nvPr/>
          </p:nvSpPr>
          <p:spPr>
            <a:xfrm>
              <a:off x="10402402" y="2431957"/>
              <a:ext cx="1385553" cy="246221"/>
            </a:xfrm>
            <a:prstGeom prst="rect">
              <a:avLst/>
            </a:prstGeom>
            <a:solidFill>
              <a:schemeClr val="bg1"/>
            </a:solidFill>
          </p:spPr>
          <p:txBody>
            <a:bodyPr wrap="square" lIns="0" tIns="0" rIns="0" bIns="0" rtlCol="0">
              <a:spAutoFit/>
            </a:bodyPr>
            <a:lstStyle/>
            <a:p>
              <a:r>
                <a:rPr lang="en-GB" sz="1600" dirty="0">
                  <a:latin typeface="Arial" panose="020B0604020202020204" pitchFamily="34" charset="0"/>
                  <a:cs typeface="Arial" panose="020B0604020202020204" pitchFamily="34" charset="0"/>
                </a:rPr>
                <a:t>enzalutamide</a:t>
              </a:r>
            </a:p>
          </p:txBody>
        </p:sp>
      </p:grpSp>
      <p:sp>
        <p:nvSpPr>
          <p:cNvPr id="60" name="TextBox 59">
            <a:extLst>
              <a:ext uri="{FF2B5EF4-FFF2-40B4-BE49-F238E27FC236}">
                <a16:creationId xmlns:a16="http://schemas.microsoft.com/office/drawing/2014/main" id="{2E80F286-7522-3B41-A48A-25186E83D151}"/>
              </a:ext>
            </a:extLst>
          </p:cNvPr>
          <p:cNvSpPr txBox="1"/>
          <p:nvPr/>
        </p:nvSpPr>
        <p:spPr>
          <a:xfrm rot="16200000">
            <a:off x="-1379194" y="3697745"/>
            <a:ext cx="3352712"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Patients free of clinical progression (%)</a:t>
            </a:r>
          </a:p>
        </p:txBody>
      </p:sp>
      <p:sp>
        <p:nvSpPr>
          <p:cNvPr id="61" name="TextBox 60">
            <a:extLst>
              <a:ext uri="{FF2B5EF4-FFF2-40B4-BE49-F238E27FC236}">
                <a16:creationId xmlns:a16="http://schemas.microsoft.com/office/drawing/2014/main" id="{59045520-8E27-874D-BFAA-BDBC9606E9A6}"/>
              </a:ext>
            </a:extLst>
          </p:cNvPr>
          <p:cNvSpPr txBox="1"/>
          <p:nvPr/>
        </p:nvSpPr>
        <p:spPr>
          <a:xfrm rot="16200000">
            <a:off x="4496197" y="3697544"/>
            <a:ext cx="3352712" cy="215444"/>
          </a:xfrm>
          <a:prstGeom prst="rect">
            <a:avLst/>
          </a:prstGeom>
          <a:noFill/>
        </p:spPr>
        <p:txBody>
          <a:bodyPr wrap="square" lIns="0" tIns="0" rIns="0" bIns="0" rtlCol="0">
            <a:spAutoFit/>
          </a:bodyPr>
          <a:lstStyle/>
          <a:p>
            <a:pPr algn="ctr"/>
            <a:r>
              <a:rPr lang="en-GB" sz="1400" b="1" dirty="0">
                <a:latin typeface="Arial" panose="020B0604020202020204" pitchFamily="34" charset="0"/>
                <a:cs typeface="Arial" panose="020B0604020202020204" pitchFamily="34" charset="0"/>
              </a:rPr>
              <a:t>Patients surviving (%)</a:t>
            </a:r>
          </a:p>
        </p:txBody>
      </p:sp>
      <p:sp>
        <p:nvSpPr>
          <p:cNvPr id="6" name="object 4">
            <a:extLst>
              <a:ext uri="{FF2B5EF4-FFF2-40B4-BE49-F238E27FC236}">
                <a16:creationId xmlns:a16="http://schemas.microsoft.com/office/drawing/2014/main" id="{F6C93CA8-7855-4BCF-B6DC-5B38CE7E9F7B}"/>
              </a:ext>
            </a:extLst>
          </p:cNvPr>
          <p:cNvSpPr txBox="1"/>
          <p:nvPr/>
        </p:nvSpPr>
        <p:spPr>
          <a:xfrm>
            <a:off x="6741831" y="3712351"/>
            <a:ext cx="3606845" cy="226759"/>
          </a:xfrm>
          <a:prstGeom prst="rect">
            <a:avLst/>
          </a:prstGeom>
        </p:spPr>
        <p:txBody>
          <a:bodyPr vert="horz" wrap="square" lIns="0" tIns="11206" rIns="0" bIns="0" rtlCol="0">
            <a:spAutoFit/>
          </a:bodyPr>
          <a:lstStyle/>
          <a:p>
            <a:pPr marL="11206" algn="ctr">
              <a:spcBef>
                <a:spcPts val="88"/>
              </a:spcBef>
            </a:pPr>
            <a:r>
              <a:rPr lang="en-GB" sz="1400" b="1" spc="9" dirty="0">
                <a:latin typeface="Arial" panose="020B0604020202020204" pitchFamily="34" charset="0"/>
                <a:cs typeface="Arial" panose="020B0604020202020204" pitchFamily="34" charset="0"/>
              </a:rPr>
              <a:t>Proportion </a:t>
            </a:r>
            <a:r>
              <a:rPr lang="en-GB" sz="1400" b="1" spc="4" dirty="0">
                <a:latin typeface="Arial" panose="020B0604020202020204" pitchFamily="34" charset="0"/>
                <a:cs typeface="Arial" panose="020B0604020202020204" pitchFamily="34" charset="0"/>
              </a:rPr>
              <a:t>alive at 36 </a:t>
            </a:r>
            <a:r>
              <a:rPr lang="en-GB" sz="1400" b="1" spc="13" dirty="0">
                <a:latin typeface="Arial" panose="020B0604020202020204" pitchFamily="34" charset="0"/>
                <a:cs typeface="Arial" panose="020B0604020202020204" pitchFamily="34" charset="0"/>
              </a:rPr>
              <a:t>months </a:t>
            </a:r>
            <a:r>
              <a:rPr lang="en-GB" sz="1400" b="1" spc="4" dirty="0">
                <a:latin typeface="Arial" panose="020B0604020202020204" pitchFamily="34" charset="0"/>
                <a:cs typeface="Arial" panose="020B0604020202020204" pitchFamily="34" charset="0"/>
              </a:rPr>
              <a:t>(95%</a:t>
            </a:r>
            <a:r>
              <a:rPr lang="en-GB" sz="1400" b="1" spc="84" dirty="0">
                <a:latin typeface="Arial" panose="020B0604020202020204" pitchFamily="34" charset="0"/>
                <a:cs typeface="Arial" panose="020B0604020202020204" pitchFamily="34" charset="0"/>
              </a:rPr>
              <a:t> </a:t>
            </a:r>
            <a:r>
              <a:rPr lang="en-GB" sz="1400" b="1" spc="4" dirty="0">
                <a:latin typeface="Arial" panose="020B0604020202020204" pitchFamily="34" charset="0"/>
                <a:cs typeface="Arial" panose="020B0604020202020204" pitchFamily="34" charset="0"/>
              </a:rPr>
              <a:t>CI)</a:t>
            </a:r>
            <a:endParaRPr lang="en-GB" sz="1400" b="1" dirty="0">
              <a:latin typeface="Arial" panose="020B0604020202020204" pitchFamily="34" charset="0"/>
              <a:cs typeface="Arial" panose="020B0604020202020204" pitchFamily="34" charset="0"/>
            </a:endParaRPr>
          </a:p>
        </p:txBody>
      </p:sp>
      <p:graphicFrame>
        <p:nvGraphicFramePr>
          <p:cNvPr id="8" name="object 5">
            <a:extLst>
              <a:ext uri="{FF2B5EF4-FFF2-40B4-BE49-F238E27FC236}">
                <a16:creationId xmlns:a16="http://schemas.microsoft.com/office/drawing/2014/main" id="{9745CE13-00D6-49FD-997E-02165B3C4A97}"/>
              </a:ext>
            </a:extLst>
          </p:cNvPr>
          <p:cNvGraphicFramePr>
            <a:graphicFrameLocks noGrp="1"/>
          </p:cNvGraphicFramePr>
          <p:nvPr>
            <p:extLst>
              <p:ext uri="{D42A27DB-BD31-4B8C-83A1-F6EECF244321}">
                <p14:modId xmlns:p14="http://schemas.microsoft.com/office/powerpoint/2010/main" val="2580727421"/>
              </p:ext>
            </p:extLst>
          </p:nvPr>
        </p:nvGraphicFramePr>
        <p:xfrm>
          <a:off x="6741831" y="3935784"/>
          <a:ext cx="3619386" cy="602803"/>
        </p:xfrm>
        <a:graphic>
          <a:graphicData uri="http://schemas.openxmlformats.org/drawingml/2006/table">
            <a:tbl>
              <a:tblPr firstRow="1" bandRow="1">
                <a:tableStyleId>{2D5ABB26-0587-4C30-8999-92F81FD0307C}</a:tableStyleId>
              </a:tblPr>
              <a:tblGrid>
                <a:gridCol w="1734625">
                  <a:extLst>
                    <a:ext uri="{9D8B030D-6E8A-4147-A177-3AD203B41FA5}">
                      <a16:colId xmlns:a16="http://schemas.microsoft.com/office/drawing/2014/main" val="20000"/>
                    </a:ext>
                  </a:extLst>
                </a:gridCol>
                <a:gridCol w="1884761">
                  <a:extLst>
                    <a:ext uri="{9D8B030D-6E8A-4147-A177-3AD203B41FA5}">
                      <a16:colId xmlns:a16="http://schemas.microsoft.com/office/drawing/2014/main" val="20001"/>
                    </a:ext>
                  </a:extLst>
                </a:gridCol>
              </a:tblGrid>
              <a:tr h="272830">
                <a:tc>
                  <a:txBody>
                    <a:bodyPr/>
                    <a:lstStyle/>
                    <a:p>
                      <a:pPr marL="6350" algn="ctr">
                        <a:lnSpc>
                          <a:spcPct val="100000"/>
                        </a:lnSpc>
                        <a:spcBef>
                          <a:spcPts val="0"/>
                        </a:spcBef>
                      </a:pPr>
                      <a:r>
                        <a:rPr lang="en-GB" sz="1100" b="1" spc="15" dirty="0">
                          <a:latin typeface="Arial"/>
                          <a:cs typeface="Arial"/>
                        </a:rPr>
                        <a:t>NSAA</a:t>
                      </a:r>
                      <a:endParaRPr sz="1100" dirty="0">
                        <a:latin typeface="Arial"/>
                        <a:cs typeface="Arial"/>
                      </a:endParaRPr>
                    </a:p>
                  </a:txBody>
                  <a:tcPr marL="0" marR="0" marT="45384" marB="0">
                    <a:lnR w="12700">
                      <a:solidFill>
                        <a:srgbClr val="FFFFFF"/>
                      </a:solidFill>
                      <a:prstDash val="solid"/>
                    </a:lnR>
                    <a:lnT w="12700">
                      <a:solidFill>
                        <a:srgbClr val="000000"/>
                      </a:solidFill>
                      <a:prstDash val="solid"/>
                    </a:lnT>
                    <a:lnB w="12700">
                      <a:solidFill>
                        <a:srgbClr val="FFFFFF"/>
                      </a:solidFill>
                      <a:prstDash val="solid"/>
                    </a:lnB>
                  </a:tcPr>
                </a:tc>
                <a:tc>
                  <a:txBody>
                    <a:bodyPr/>
                    <a:lstStyle/>
                    <a:p>
                      <a:pPr algn="ctr">
                        <a:lnSpc>
                          <a:spcPct val="100000"/>
                        </a:lnSpc>
                        <a:spcBef>
                          <a:spcPts val="0"/>
                        </a:spcBef>
                      </a:pPr>
                      <a:r>
                        <a:rPr lang="pt-PT" sz="1200" b="1" spc="10" dirty="0">
                          <a:latin typeface="Arial"/>
                          <a:cs typeface="Arial"/>
                        </a:rPr>
                        <a:t>e</a:t>
                      </a:r>
                      <a:r>
                        <a:rPr sz="1200" b="1" spc="10" dirty="0">
                          <a:latin typeface="Arial"/>
                          <a:cs typeface="Arial"/>
                        </a:rPr>
                        <a:t>nzalutamide</a:t>
                      </a:r>
                      <a:endParaRPr sz="1200" dirty="0">
                        <a:latin typeface="Arial"/>
                        <a:cs typeface="Arial"/>
                      </a:endParaRPr>
                    </a:p>
                  </a:txBody>
                  <a:tcPr marL="0" marR="0" marT="45384" marB="0">
                    <a:lnL w="12700">
                      <a:solidFill>
                        <a:srgbClr val="FFFFFF"/>
                      </a:solidFill>
                      <a:prstDash val="solid"/>
                    </a:lnL>
                    <a:lnT w="12700">
                      <a:solidFill>
                        <a:srgbClr val="000000"/>
                      </a:solidFill>
                      <a:prstDash val="solid"/>
                    </a:lnT>
                    <a:lnB w="12700">
                      <a:solidFill>
                        <a:srgbClr val="FFFFFF"/>
                      </a:solidFill>
                      <a:prstDash val="solid"/>
                    </a:lnB>
                  </a:tcPr>
                </a:tc>
                <a:extLst>
                  <a:ext uri="{0D108BD9-81ED-4DB2-BD59-A6C34878D82A}">
                    <a16:rowId xmlns:a16="http://schemas.microsoft.com/office/drawing/2014/main" val="10000"/>
                  </a:ext>
                </a:extLst>
              </a:tr>
              <a:tr h="329973">
                <a:tc>
                  <a:txBody>
                    <a:bodyPr/>
                    <a:lstStyle/>
                    <a:p>
                      <a:pPr marL="207010" algn="ctr">
                        <a:lnSpc>
                          <a:spcPct val="100000"/>
                        </a:lnSpc>
                        <a:spcBef>
                          <a:spcPts val="0"/>
                        </a:spcBef>
                      </a:pPr>
                      <a:r>
                        <a:rPr lang="en-US" sz="1100" b="1" spc="5" dirty="0">
                          <a:latin typeface="Arial"/>
                          <a:cs typeface="Arial"/>
                        </a:rPr>
                        <a:t>    </a:t>
                      </a:r>
                      <a:r>
                        <a:rPr sz="1100" b="1" spc="5" dirty="0">
                          <a:latin typeface="Arial"/>
                          <a:cs typeface="Arial"/>
                        </a:rPr>
                        <a:t>0.72 (0.68 </a:t>
                      </a:r>
                      <a:r>
                        <a:rPr sz="1100" b="1" dirty="0">
                          <a:latin typeface="Arial"/>
                          <a:cs typeface="Arial"/>
                        </a:rPr>
                        <a:t>to</a:t>
                      </a:r>
                      <a:r>
                        <a:rPr lang="en-GB" sz="1100" b="1" dirty="0">
                          <a:latin typeface="Arial"/>
                          <a:cs typeface="Arial"/>
                        </a:rPr>
                        <a:t> </a:t>
                      </a:r>
                      <a:r>
                        <a:rPr sz="1100" b="1" spc="10" dirty="0">
                          <a:latin typeface="Arial"/>
                          <a:cs typeface="Arial"/>
                        </a:rPr>
                        <a:t>0.76)</a:t>
                      </a:r>
                      <a:endParaRPr sz="1100" dirty="0">
                        <a:latin typeface="Arial"/>
                        <a:cs typeface="Arial"/>
                      </a:endParaRPr>
                    </a:p>
                  </a:txBody>
                  <a:tcPr marL="0" marR="0" marT="6163" marB="0">
                    <a:lnR w="12700">
                      <a:solidFill>
                        <a:srgbClr val="FFFFFF"/>
                      </a:solidFill>
                      <a:prstDash val="solid"/>
                    </a:lnR>
                    <a:lnT w="12700">
                      <a:solidFill>
                        <a:srgbClr val="FFFFFF"/>
                      </a:solidFill>
                      <a:prstDash val="solid"/>
                    </a:lnT>
                  </a:tcPr>
                </a:tc>
                <a:tc>
                  <a:txBody>
                    <a:bodyPr/>
                    <a:lstStyle/>
                    <a:p>
                      <a:pPr marL="635" algn="ctr">
                        <a:lnSpc>
                          <a:spcPct val="100000"/>
                        </a:lnSpc>
                        <a:spcBef>
                          <a:spcPts val="0"/>
                        </a:spcBef>
                      </a:pPr>
                      <a:r>
                        <a:rPr sz="1200" b="1" spc="5" dirty="0">
                          <a:latin typeface="Arial"/>
                          <a:cs typeface="Arial"/>
                        </a:rPr>
                        <a:t>0.80 (0.75 </a:t>
                      </a:r>
                      <a:r>
                        <a:rPr sz="1200" b="1" dirty="0">
                          <a:latin typeface="Arial"/>
                          <a:cs typeface="Arial"/>
                        </a:rPr>
                        <a:t>to</a:t>
                      </a:r>
                      <a:r>
                        <a:rPr sz="1200" b="1" spc="40" dirty="0">
                          <a:latin typeface="Arial"/>
                          <a:cs typeface="Arial"/>
                        </a:rPr>
                        <a:t> </a:t>
                      </a:r>
                      <a:r>
                        <a:rPr sz="1200" b="1" spc="10" dirty="0">
                          <a:latin typeface="Arial"/>
                          <a:cs typeface="Arial"/>
                        </a:rPr>
                        <a:t>0.83)</a:t>
                      </a:r>
                      <a:endParaRPr sz="1200" dirty="0">
                        <a:latin typeface="Arial"/>
                        <a:cs typeface="Arial"/>
                      </a:endParaRPr>
                    </a:p>
                  </a:txBody>
                  <a:tcPr marL="0" marR="0" marT="14007" marB="0">
                    <a:lnL w="12700">
                      <a:solidFill>
                        <a:srgbClr val="FFFFFF"/>
                      </a:solidFill>
                      <a:prstDash val="solid"/>
                    </a:lnL>
                    <a:lnT w="12700">
                      <a:solidFill>
                        <a:srgbClr val="FFFFFF"/>
                      </a:solidFill>
                      <a:prstDash val="solid"/>
                    </a:lnT>
                  </a:tcPr>
                </a:tc>
                <a:extLst>
                  <a:ext uri="{0D108BD9-81ED-4DB2-BD59-A6C34878D82A}">
                    <a16:rowId xmlns:a16="http://schemas.microsoft.com/office/drawing/2014/main" val="10001"/>
                  </a:ext>
                </a:extLst>
              </a:tr>
            </a:tbl>
          </a:graphicData>
        </a:graphic>
      </p:graphicFrame>
      <p:sp>
        <p:nvSpPr>
          <p:cNvPr id="9" name="object 6">
            <a:extLst>
              <a:ext uri="{FF2B5EF4-FFF2-40B4-BE49-F238E27FC236}">
                <a16:creationId xmlns:a16="http://schemas.microsoft.com/office/drawing/2014/main" id="{9B8D7FF4-8B60-4799-9122-6FB3540C9A0A}"/>
              </a:ext>
            </a:extLst>
          </p:cNvPr>
          <p:cNvSpPr/>
          <p:nvPr/>
        </p:nvSpPr>
        <p:spPr>
          <a:xfrm>
            <a:off x="10348676" y="2959321"/>
            <a:ext cx="54335" cy="2291635"/>
          </a:xfrm>
          <a:custGeom>
            <a:avLst/>
            <a:gdLst/>
            <a:ahLst/>
            <a:cxnLst/>
            <a:rect l="l" t="t" r="r" b="b"/>
            <a:pathLst>
              <a:path h="1975485">
                <a:moveTo>
                  <a:pt x="0" y="1975457"/>
                </a:moveTo>
                <a:lnTo>
                  <a:pt x="0" y="0"/>
                </a:lnTo>
              </a:path>
            </a:pathLst>
          </a:custGeom>
          <a:ln w="22740">
            <a:solidFill>
              <a:srgbClr val="FF0000"/>
            </a:solidFill>
          </a:ln>
        </p:spPr>
        <p:txBody>
          <a:bodyPr wrap="square" lIns="0" tIns="0" rIns="0" bIns="0" rtlCol="0"/>
          <a:lstStyle/>
          <a:p>
            <a:endParaRPr lang="en-GB" sz="3177"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CAE7083-D972-5E4E-8452-4FBD5ADE3985}"/>
              </a:ext>
            </a:extLst>
          </p:cNvPr>
          <p:cNvSpPr txBox="1"/>
          <p:nvPr/>
        </p:nvSpPr>
        <p:spPr>
          <a:xfrm>
            <a:off x="526940" y="1992839"/>
            <a:ext cx="5430242" cy="338554"/>
          </a:xfrm>
          <a:prstGeom prst="rect">
            <a:avLst/>
          </a:prstGeom>
          <a:noFill/>
        </p:spPr>
        <p:txBody>
          <a:bodyPr wrap="square" rtlCol="0">
            <a:spAutoFit/>
          </a:bodyPr>
          <a:lstStyle/>
          <a:p>
            <a:pPr algn="ctr"/>
            <a:r>
              <a:rPr lang="en-GB" sz="1600" b="1" dirty="0">
                <a:solidFill>
                  <a:schemeClr val="accent1"/>
                </a:solidFill>
                <a:latin typeface="Arial" panose="020B0604020202020204" pitchFamily="34" charset="0"/>
                <a:cs typeface="Arial" panose="020B0604020202020204" pitchFamily="34" charset="0"/>
              </a:rPr>
              <a:t>CLINICAL PROGRESSION-FREE SURVIVAL</a:t>
            </a:r>
          </a:p>
        </p:txBody>
      </p:sp>
      <p:sp>
        <p:nvSpPr>
          <p:cNvPr id="21" name="TextBox 20">
            <a:extLst>
              <a:ext uri="{FF2B5EF4-FFF2-40B4-BE49-F238E27FC236}">
                <a16:creationId xmlns:a16="http://schemas.microsoft.com/office/drawing/2014/main" id="{B0073F5A-67DE-0F44-B60D-F975008A3BA6}"/>
              </a:ext>
            </a:extLst>
          </p:cNvPr>
          <p:cNvSpPr txBox="1"/>
          <p:nvPr/>
        </p:nvSpPr>
        <p:spPr>
          <a:xfrm>
            <a:off x="6667900" y="1955687"/>
            <a:ext cx="4947082" cy="338554"/>
          </a:xfrm>
          <a:prstGeom prst="rect">
            <a:avLst/>
          </a:prstGeom>
          <a:noFill/>
        </p:spPr>
        <p:txBody>
          <a:bodyPr wrap="square" rtlCol="0">
            <a:spAutoFit/>
          </a:bodyPr>
          <a:lstStyle/>
          <a:p>
            <a:pPr algn="ctr"/>
            <a:r>
              <a:rPr lang="en-GB" sz="1600" b="1" dirty="0">
                <a:solidFill>
                  <a:schemeClr val="accent1"/>
                </a:solidFill>
                <a:latin typeface="Arial" panose="020B0604020202020204" pitchFamily="34" charset="0"/>
                <a:cs typeface="Arial" panose="020B0604020202020204" pitchFamily="34" charset="0"/>
              </a:rPr>
              <a:t>OVERALL SURVIVAL (Primary endpoint)</a:t>
            </a:r>
          </a:p>
        </p:txBody>
      </p:sp>
    </p:spTree>
    <p:extLst>
      <p:ext uri="{BB962C8B-B14F-4D97-AF65-F5344CB8AC3E}">
        <p14:creationId xmlns:p14="http://schemas.microsoft.com/office/powerpoint/2010/main" val="42286335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ENZAMET: Concurrent Docetaxel </a:t>
            </a:r>
          </a:p>
        </p:txBody>
      </p:sp>
      <p:sp>
        <p:nvSpPr>
          <p:cNvPr id="3" name="Slide Number Placeholder 2">
            <a:extLst>
              <a:ext uri="{FF2B5EF4-FFF2-40B4-BE49-F238E27FC236}">
                <a16:creationId xmlns:a16="http://schemas.microsoft.com/office/drawing/2014/main" id="{87EB6EA9-868A-6643-84E6-FCE5C5BB18DD}"/>
              </a:ext>
            </a:extLst>
          </p:cNvPr>
          <p:cNvSpPr>
            <a:spLocks noGrp="1"/>
          </p:cNvSpPr>
          <p:nvPr>
            <p:ph type="sldNum" sz="quarter" idx="4"/>
          </p:nvPr>
        </p:nvSpPr>
        <p:spPr/>
        <p:txBody>
          <a:bodyPr/>
          <a:lstStyle/>
          <a:p>
            <a:fld id="{D706174B-580A-41CE-AD05-61825D957271}" type="slidenum">
              <a:rPr lang="en-GB" smtClean="0"/>
              <a:pPr/>
              <a:t>17</a:t>
            </a:fld>
            <a:endParaRPr lang="en-GB" dirty="0"/>
          </a:p>
        </p:txBody>
      </p:sp>
      <p:sp>
        <p:nvSpPr>
          <p:cNvPr id="10" name="Content Placeholder 9">
            <a:extLst>
              <a:ext uri="{FF2B5EF4-FFF2-40B4-BE49-F238E27FC236}">
                <a16:creationId xmlns:a16="http://schemas.microsoft.com/office/drawing/2014/main" id="{FD5D20D9-64F8-004B-9ED8-C9216B020939}"/>
              </a:ext>
            </a:extLst>
          </p:cNvPr>
          <p:cNvSpPr>
            <a:spLocks noGrp="1"/>
          </p:cNvSpPr>
          <p:nvPr>
            <p:ph sz="quarter" idx="15"/>
          </p:nvPr>
        </p:nvSpPr>
        <p:spPr>
          <a:xfrm>
            <a:off x="620184" y="6309320"/>
            <a:ext cx="9364248" cy="365125"/>
          </a:xfrm>
        </p:spPr>
        <p:txBody>
          <a:bodyPr/>
          <a:lstStyle/>
          <a:p>
            <a:r>
              <a:rPr lang="en-GB" dirty="0"/>
              <a:t>CI, confidence interval; NSAA, nonsteroidal antiandrogen</a:t>
            </a:r>
          </a:p>
          <a:p>
            <a:r>
              <a:rPr lang="en-GB" sz="1200" dirty="0"/>
              <a:t>Sweeney C, et al. J Clin Oncol. 2019;37(suppl):LBA2</a:t>
            </a:r>
            <a:r>
              <a:rPr lang="en-GB" dirty="0"/>
              <a:t>; Davis ID, et al. N Engl J Med. 2019;381:121-31</a:t>
            </a:r>
          </a:p>
        </p:txBody>
      </p:sp>
      <p:sp>
        <p:nvSpPr>
          <p:cNvPr id="4" name="object 4"/>
          <p:cNvSpPr/>
          <p:nvPr/>
        </p:nvSpPr>
        <p:spPr>
          <a:xfrm>
            <a:off x="2919785" y="1196752"/>
            <a:ext cx="8291744" cy="4533233"/>
          </a:xfrm>
          <a:prstGeom prst="rect">
            <a:avLst/>
          </a:prstGeom>
          <a:blipFill>
            <a:blip r:embed="rId2" cstate="print"/>
            <a:stretch>
              <a:fillRect/>
            </a:stretch>
          </a:blipFill>
        </p:spPr>
        <p:txBody>
          <a:bodyPr wrap="square" lIns="0" tIns="0" rIns="0" bIns="0" rtlCol="0"/>
          <a:lstStyle/>
          <a:p>
            <a:endParaRPr lang="en-GB" sz="3177" dirty="0"/>
          </a:p>
        </p:txBody>
      </p:sp>
      <p:sp>
        <p:nvSpPr>
          <p:cNvPr id="5" name="object 5"/>
          <p:cNvSpPr/>
          <p:nvPr/>
        </p:nvSpPr>
        <p:spPr>
          <a:xfrm>
            <a:off x="619200" y="3483756"/>
            <a:ext cx="10963199" cy="2489381"/>
          </a:xfrm>
          <a:custGeom>
            <a:avLst/>
            <a:gdLst/>
            <a:ahLst/>
            <a:cxnLst/>
            <a:rect l="l" t="t" r="r" b="b"/>
            <a:pathLst>
              <a:path w="8912860" h="1958975">
                <a:moveTo>
                  <a:pt x="0" y="0"/>
                </a:moveTo>
                <a:lnTo>
                  <a:pt x="8912387" y="0"/>
                </a:lnTo>
                <a:lnTo>
                  <a:pt x="8912387" y="1958920"/>
                </a:lnTo>
                <a:lnTo>
                  <a:pt x="0" y="1958920"/>
                </a:lnTo>
                <a:lnTo>
                  <a:pt x="0" y="0"/>
                </a:lnTo>
                <a:close/>
              </a:path>
            </a:pathLst>
          </a:custGeom>
          <a:ln w="25400">
            <a:solidFill>
              <a:schemeClr val="accent1"/>
            </a:solidFill>
          </a:ln>
        </p:spPr>
        <p:txBody>
          <a:bodyPr wrap="square" lIns="0" tIns="0" rIns="0" bIns="0" rtlCol="0"/>
          <a:lstStyle/>
          <a:p>
            <a:endParaRPr lang="en-GB" sz="3177" dirty="0"/>
          </a:p>
        </p:txBody>
      </p:sp>
      <p:sp>
        <p:nvSpPr>
          <p:cNvPr id="6" name="TextBox 5">
            <a:extLst>
              <a:ext uri="{FF2B5EF4-FFF2-40B4-BE49-F238E27FC236}">
                <a16:creationId xmlns:a16="http://schemas.microsoft.com/office/drawing/2014/main" id="{E143D4E9-F6BA-4206-BCA9-030203503830}"/>
              </a:ext>
            </a:extLst>
          </p:cNvPr>
          <p:cNvSpPr txBox="1"/>
          <p:nvPr/>
        </p:nvSpPr>
        <p:spPr>
          <a:xfrm>
            <a:off x="780264" y="1378896"/>
            <a:ext cx="2032989" cy="2031325"/>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Testosterone suppression</a:t>
            </a:r>
          </a:p>
          <a:p>
            <a:pPr algn="ctr"/>
            <a:r>
              <a:rPr lang="en-GB" b="1" dirty="0">
                <a:latin typeface="Arial" panose="020B0604020202020204" pitchFamily="34" charset="0"/>
                <a:cs typeface="Arial" panose="020B0604020202020204" pitchFamily="34" charset="0"/>
              </a:rPr>
              <a:t>+</a:t>
            </a:r>
          </a:p>
          <a:p>
            <a:pPr algn="ctr"/>
            <a:r>
              <a:rPr lang="en-GB" b="1" dirty="0">
                <a:latin typeface="Arial" panose="020B0604020202020204" pitchFamily="34" charset="0"/>
                <a:cs typeface="Arial" panose="020B0604020202020204" pitchFamily="34" charset="0"/>
              </a:rPr>
              <a:t>docetaxel</a:t>
            </a:r>
          </a:p>
          <a:p>
            <a:pPr algn="ctr"/>
            <a:r>
              <a:rPr lang="en-GB" b="1" dirty="0">
                <a:latin typeface="Arial" panose="020B0604020202020204" pitchFamily="34" charset="0"/>
                <a:cs typeface="Arial" panose="020B0604020202020204" pitchFamily="34" charset="0"/>
              </a:rPr>
              <a:t>n=503</a:t>
            </a:r>
          </a:p>
          <a:p>
            <a:pPr algn="ctr"/>
            <a:r>
              <a:rPr lang="en-GB" b="1" dirty="0">
                <a:latin typeface="Arial" panose="020B0604020202020204" pitchFamily="34" charset="0"/>
                <a:cs typeface="Arial" panose="020B0604020202020204" pitchFamily="34" charset="0"/>
              </a:rPr>
              <a:t>(71% high volume)</a:t>
            </a:r>
          </a:p>
        </p:txBody>
      </p:sp>
      <p:sp>
        <p:nvSpPr>
          <p:cNvPr id="7" name="TextBox 6">
            <a:extLst>
              <a:ext uri="{FF2B5EF4-FFF2-40B4-BE49-F238E27FC236}">
                <a16:creationId xmlns:a16="http://schemas.microsoft.com/office/drawing/2014/main" id="{1C12132D-B6CF-4182-9AF0-41D4FE69B5FE}"/>
              </a:ext>
            </a:extLst>
          </p:cNvPr>
          <p:cNvSpPr txBox="1"/>
          <p:nvPr/>
        </p:nvSpPr>
        <p:spPr>
          <a:xfrm>
            <a:off x="780263" y="3891039"/>
            <a:ext cx="2032989" cy="2031325"/>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Testosterone suppression</a:t>
            </a:r>
          </a:p>
          <a:p>
            <a:pPr algn="ctr"/>
            <a:r>
              <a:rPr lang="en-GB" b="1" dirty="0">
                <a:latin typeface="Arial" panose="020B0604020202020204" pitchFamily="34" charset="0"/>
                <a:cs typeface="Arial" panose="020B0604020202020204" pitchFamily="34" charset="0"/>
              </a:rPr>
              <a:t>+</a:t>
            </a:r>
          </a:p>
          <a:p>
            <a:pPr algn="ctr"/>
            <a:r>
              <a:rPr lang="en-GB" b="1" dirty="0">
                <a:latin typeface="Arial" panose="020B0604020202020204" pitchFamily="34" charset="0"/>
                <a:cs typeface="Arial" panose="020B0604020202020204" pitchFamily="34" charset="0"/>
              </a:rPr>
              <a:t>no docetaxel</a:t>
            </a:r>
          </a:p>
          <a:p>
            <a:pPr algn="ctr"/>
            <a:r>
              <a:rPr lang="en-GB" b="1" dirty="0">
                <a:latin typeface="Arial" panose="020B0604020202020204" pitchFamily="34" charset="0"/>
                <a:cs typeface="Arial" panose="020B0604020202020204" pitchFamily="34" charset="0"/>
              </a:rPr>
              <a:t>n=622</a:t>
            </a:r>
          </a:p>
          <a:p>
            <a:pPr algn="ctr"/>
            <a:r>
              <a:rPr lang="en-GB" b="1" dirty="0">
                <a:latin typeface="Arial" panose="020B0604020202020204" pitchFamily="34" charset="0"/>
                <a:cs typeface="Arial" panose="020B0604020202020204" pitchFamily="34" charset="0"/>
              </a:rPr>
              <a:t>(37% high volume)</a:t>
            </a:r>
          </a:p>
        </p:txBody>
      </p:sp>
      <p:sp>
        <p:nvSpPr>
          <p:cNvPr id="9" name="TextBox 8">
            <a:extLst>
              <a:ext uri="{FF2B5EF4-FFF2-40B4-BE49-F238E27FC236}">
                <a16:creationId xmlns:a16="http://schemas.microsoft.com/office/drawing/2014/main" id="{54C91E16-ED1E-5E46-8BFE-7F2BFACEFB2D}"/>
              </a:ext>
            </a:extLst>
          </p:cNvPr>
          <p:cNvSpPr txBox="1"/>
          <p:nvPr/>
        </p:nvSpPr>
        <p:spPr>
          <a:xfrm>
            <a:off x="3143672" y="865500"/>
            <a:ext cx="3879552" cy="307777"/>
          </a:xfrm>
          <a:prstGeom prst="rect">
            <a:avLst/>
          </a:prstGeom>
          <a:noFill/>
        </p:spPr>
        <p:txBody>
          <a:bodyPr wrap="square" rtlCol="0">
            <a:spAutoFit/>
          </a:bodyPr>
          <a:lstStyle/>
          <a:p>
            <a:pPr algn="ctr"/>
            <a:r>
              <a:rPr lang="en-GB" sz="1400" b="1" dirty="0">
                <a:solidFill>
                  <a:schemeClr val="accent1"/>
                </a:solidFill>
                <a:latin typeface="Arial" panose="020B0604020202020204" pitchFamily="34" charset="0"/>
                <a:cs typeface="Arial" panose="020B0604020202020204" pitchFamily="34" charset="0"/>
              </a:rPr>
              <a:t>CLINICAL PROGRESSION-FREE SURVIVAL</a:t>
            </a:r>
          </a:p>
        </p:txBody>
      </p:sp>
      <p:sp>
        <p:nvSpPr>
          <p:cNvPr id="11" name="TextBox 10">
            <a:extLst>
              <a:ext uri="{FF2B5EF4-FFF2-40B4-BE49-F238E27FC236}">
                <a16:creationId xmlns:a16="http://schemas.microsoft.com/office/drawing/2014/main" id="{3DE781E1-30CF-9343-A9CA-59D26AC8F706}"/>
              </a:ext>
            </a:extLst>
          </p:cNvPr>
          <p:cNvSpPr txBox="1"/>
          <p:nvPr/>
        </p:nvSpPr>
        <p:spPr>
          <a:xfrm>
            <a:off x="8040625" y="884562"/>
            <a:ext cx="3141313" cy="307777"/>
          </a:xfrm>
          <a:prstGeom prst="rect">
            <a:avLst/>
          </a:prstGeom>
          <a:noFill/>
        </p:spPr>
        <p:txBody>
          <a:bodyPr wrap="square" rtlCol="0">
            <a:spAutoFit/>
          </a:bodyPr>
          <a:lstStyle/>
          <a:p>
            <a:pPr algn="ctr"/>
            <a:r>
              <a:rPr lang="en-GB" sz="1400" b="1" dirty="0">
                <a:solidFill>
                  <a:schemeClr val="accent1"/>
                </a:solidFill>
                <a:latin typeface="Arial" panose="020B0604020202020204" pitchFamily="34" charset="0"/>
                <a:cs typeface="Arial" panose="020B0604020202020204" pitchFamily="34" charset="0"/>
              </a:rPr>
              <a:t>OVERALL SURVIVAL</a:t>
            </a:r>
          </a:p>
        </p:txBody>
      </p:sp>
    </p:spTree>
    <p:extLst>
      <p:ext uri="{BB962C8B-B14F-4D97-AF65-F5344CB8AC3E}">
        <p14:creationId xmlns:p14="http://schemas.microsoft.com/office/powerpoint/2010/main" val="4171426172"/>
      </p:ext>
    </p:extLst>
  </p:cSld>
  <p:clrMapOvr>
    <a:masterClrMapping/>
  </p:clrMapOvr>
  <p:transition spd="med"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79796-6DA6-1850-BA58-15B0F1951DDE}"/>
              </a:ext>
            </a:extLst>
          </p:cNvPr>
          <p:cNvSpPr>
            <a:spLocks noGrp="1"/>
          </p:cNvSpPr>
          <p:nvPr>
            <p:ph sz="quarter" idx="15"/>
          </p:nvPr>
        </p:nvSpPr>
        <p:spPr/>
        <p:txBody>
          <a:bodyPr/>
          <a:lstStyle/>
          <a:p>
            <a:r>
              <a:rPr lang="it-IT" b="0" i="0" dirty="0">
                <a:solidFill>
                  <a:schemeClr val="tx2"/>
                </a:solidFill>
                <a:effectLst/>
              </a:rPr>
              <a:t>HV, high volume; LV, low volume</a:t>
            </a:r>
          </a:p>
          <a:p>
            <a:r>
              <a:rPr lang="it-IT" b="0" i="0" dirty="0">
                <a:solidFill>
                  <a:schemeClr val="tx2"/>
                </a:solidFill>
                <a:effectLst/>
              </a:rPr>
              <a:t>Davis, IJ Clin Oncol 40, 2022 (suppl 17; abstr LBA5004)</a:t>
            </a:r>
            <a:endParaRPr lang="en-GB" dirty="0">
              <a:solidFill>
                <a:schemeClr val="tx2"/>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8" t="13459" r="34424" b="13149"/>
          <a:stretch/>
        </p:blipFill>
        <p:spPr bwMode="auto">
          <a:xfrm>
            <a:off x="1935259" y="1053851"/>
            <a:ext cx="7448256" cy="492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E90957A1-BACB-B3F9-60A0-166693F6AFD8}"/>
              </a:ext>
            </a:extLst>
          </p:cNvPr>
          <p:cNvSpPr>
            <a:spLocks noGrp="1"/>
          </p:cNvSpPr>
          <p:nvPr>
            <p:ph type="title"/>
          </p:nvPr>
        </p:nvSpPr>
        <p:spPr/>
        <p:txBody>
          <a:bodyPr/>
          <a:lstStyle/>
          <a:p>
            <a:r>
              <a:rPr lang="en-GB" dirty="0" err="1"/>
              <a:t>Enzamet</a:t>
            </a:r>
            <a:r>
              <a:rPr lang="en-GB" dirty="0"/>
              <a:t>: updated OVERALL SURVIVAL</a:t>
            </a:r>
          </a:p>
        </p:txBody>
      </p:sp>
      <p:sp>
        <p:nvSpPr>
          <p:cNvPr id="6" name="TextBox 5">
            <a:extLst>
              <a:ext uri="{FF2B5EF4-FFF2-40B4-BE49-F238E27FC236}">
                <a16:creationId xmlns:a16="http://schemas.microsoft.com/office/drawing/2014/main" id="{AE9BF55D-2FDD-65AC-612B-7CFF8D7BC4F3}"/>
              </a:ext>
            </a:extLst>
          </p:cNvPr>
          <p:cNvSpPr txBox="1"/>
          <p:nvPr/>
        </p:nvSpPr>
        <p:spPr>
          <a:xfrm>
            <a:off x="619200" y="847744"/>
            <a:ext cx="5731184" cy="276999"/>
          </a:xfrm>
          <a:prstGeom prst="rect">
            <a:avLst/>
          </a:prstGeom>
          <a:noFill/>
        </p:spPr>
        <p:txBody>
          <a:bodyPr wrap="none" lIns="0" tIns="0" rIns="0" bIns="0" rtlCol="0">
            <a:spAutoFit/>
          </a:bodyPr>
          <a:lstStyle/>
          <a:p>
            <a:pPr algn="l"/>
            <a:r>
              <a:rPr lang="en-GB" b="1" cap="all" dirty="0">
                <a:solidFill>
                  <a:schemeClr val="accent1"/>
                </a:solidFill>
              </a:rPr>
              <a:t>EXPLORATORY ANALYSIS: Volume, m1 timing, docetaxel</a:t>
            </a:r>
            <a:endParaRPr lang="en-GB" b="1" cap="all" dirty="0">
              <a:solidFill>
                <a:schemeClr val="accent1"/>
              </a:solidFill>
              <a:latin typeface="Arial" panose="020B0604020202020204" pitchFamily="34" charset="0"/>
              <a:ea typeface="Aileron" charset="0"/>
              <a:cs typeface="Arial" panose="020B0604020202020204" pitchFamily="34" charset="0"/>
            </a:endParaRPr>
          </a:p>
        </p:txBody>
      </p:sp>
      <p:pic>
        <p:nvPicPr>
          <p:cNvPr id="8" name="Picture 2">
            <a:extLst>
              <a:ext uri="{FF2B5EF4-FFF2-40B4-BE49-F238E27FC236}">
                <a16:creationId xmlns:a16="http://schemas.microsoft.com/office/drawing/2014/main" id="{8E861CAF-5A60-60E7-D17E-B9FE7FE17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14" t="36881" r="5158" b="36201"/>
          <a:stretch/>
        </p:blipFill>
        <p:spPr bwMode="auto">
          <a:xfrm>
            <a:off x="9383515" y="4725144"/>
            <a:ext cx="2451274"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10">
            <a:extLst>
              <a:ext uri="{FF2B5EF4-FFF2-40B4-BE49-F238E27FC236}">
                <a16:creationId xmlns:a16="http://schemas.microsoft.com/office/drawing/2014/main" id="{71B13932-A5D5-7E24-5FDB-5F6A652813DB}"/>
              </a:ext>
            </a:extLst>
          </p:cNvPr>
          <p:cNvGraphicFramePr>
            <a:graphicFrameLocks noGrp="1"/>
          </p:cNvGraphicFramePr>
          <p:nvPr>
            <p:extLst>
              <p:ext uri="{D42A27DB-BD31-4B8C-83A1-F6EECF244321}">
                <p14:modId xmlns:p14="http://schemas.microsoft.com/office/powerpoint/2010/main" val="1158098821"/>
              </p:ext>
            </p:extLst>
          </p:nvPr>
        </p:nvGraphicFramePr>
        <p:xfrm>
          <a:off x="2423592" y="3133190"/>
          <a:ext cx="3160950" cy="426720"/>
        </p:xfrm>
        <a:graphic>
          <a:graphicData uri="http://schemas.openxmlformats.org/drawingml/2006/table">
            <a:tbl>
              <a:tblPr>
                <a:solidFill>
                  <a:schemeClr val="bg1"/>
                </a:solidFill>
                <a:tableStyleId>{5C22544A-7EE6-4342-B048-85BDC9FD1C3A}</a:tableStyleId>
              </a:tblPr>
              <a:tblGrid>
                <a:gridCol w="243150">
                  <a:extLst>
                    <a:ext uri="{9D8B030D-6E8A-4147-A177-3AD203B41FA5}">
                      <a16:colId xmlns:a16="http://schemas.microsoft.com/office/drawing/2014/main" val="3130835024"/>
                    </a:ext>
                  </a:extLst>
                </a:gridCol>
                <a:gridCol w="243150">
                  <a:extLst>
                    <a:ext uri="{9D8B030D-6E8A-4147-A177-3AD203B41FA5}">
                      <a16:colId xmlns:a16="http://schemas.microsoft.com/office/drawing/2014/main" val="601969099"/>
                    </a:ext>
                  </a:extLst>
                </a:gridCol>
                <a:gridCol w="243150">
                  <a:extLst>
                    <a:ext uri="{9D8B030D-6E8A-4147-A177-3AD203B41FA5}">
                      <a16:colId xmlns:a16="http://schemas.microsoft.com/office/drawing/2014/main" val="3705588947"/>
                    </a:ext>
                  </a:extLst>
                </a:gridCol>
                <a:gridCol w="243150">
                  <a:extLst>
                    <a:ext uri="{9D8B030D-6E8A-4147-A177-3AD203B41FA5}">
                      <a16:colId xmlns:a16="http://schemas.microsoft.com/office/drawing/2014/main" val="4208387847"/>
                    </a:ext>
                  </a:extLst>
                </a:gridCol>
                <a:gridCol w="243150">
                  <a:extLst>
                    <a:ext uri="{9D8B030D-6E8A-4147-A177-3AD203B41FA5}">
                      <a16:colId xmlns:a16="http://schemas.microsoft.com/office/drawing/2014/main" val="436787705"/>
                    </a:ext>
                  </a:extLst>
                </a:gridCol>
                <a:gridCol w="243150">
                  <a:extLst>
                    <a:ext uri="{9D8B030D-6E8A-4147-A177-3AD203B41FA5}">
                      <a16:colId xmlns:a16="http://schemas.microsoft.com/office/drawing/2014/main" val="1508280297"/>
                    </a:ext>
                  </a:extLst>
                </a:gridCol>
                <a:gridCol w="243150">
                  <a:extLst>
                    <a:ext uri="{9D8B030D-6E8A-4147-A177-3AD203B41FA5}">
                      <a16:colId xmlns:a16="http://schemas.microsoft.com/office/drawing/2014/main" val="302992878"/>
                    </a:ext>
                  </a:extLst>
                </a:gridCol>
                <a:gridCol w="243150">
                  <a:extLst>
                    <a:ext uri="{9D8B030D-6E8A-4147-A177-3AD203B41FA5}">
                      <a16:colId xmlns:a16="http://schemas.microsoft.com/office/drawing/2014/main" val="182275996"/>
                    </a:ext>
                  </a:extLst>
                </a:gridCol>
                <a:gridCol w="243150">
                  <a:extLst>
                    <a:ext uri="{9D8B030D-6E8A-4147-A177-3AD203B41FA5}">
                      <a16:colId xmlns:a16="http://schemas.microsoft.com/office/drawing/2014/main" val="4113707345"/>
                    </a:ext>
                  </a:extLst>
                </a:gridCol>
                <a:gridCol w="243150">
                  <a:extLst>
                    <a:ext uri="{9D8B030D-6E8A-4147-A177-3AD203B41FA5}">
                      <a16:colId xmlns:a16="http://schemas.microsoft.com/office/drawing/2014/main" val="1146485636"/>
                    </a:ext>
                  </a:extLst>
                </a:gridCol>
                <a:gridCol w="243150">
                  <a:extLst>
                    <a:ext uri="{9D8B030D-6E8A-4147-A177-3AD203B41FA5}">
                      <a16:colId xmlns:a16="http://schemas.microsoft.com/office/drawing/2014/main" val="811363194"/>
                    </a:ext>
                  </a:extLst>
                </a:gridCol>
                <a:gridCol w="243150">
                  <a:extLst>
                    <a:ext uri="{9D8B030D-6E8A-4147-A177-3AD203B41FA5}">
                      <a16:colId xmlns:a16="http://schemas.microsoft.com/office/drawing/2014/main" val="1050357521"/>
                    </a:ext>
                  </a:extLst>
                </a:gridCol>
                <a:gridCol w="243150">
                  <a:extLst>
                    <a:ext uri="{9D8B030D-6E8A-4147-A177-3AD203B41FA5}">
                      <a16:colId xmlns:a16="http://schemas.microsoft.com/office/drawing/2014/main" val="993013437"/>
                    </a:ext>
                  </a:extLst>
                </a:gridCol>
              </a:tblGrid>
              <a:tr h="91955">
                <a:tc>
                  <a:txBody>
                    <a:bodyPr/>
                    <a:lstStyle/>
                    <a:p>
                      <a:pPr algn="ctr"/>
                      <a:r>
                        <a:rPr lang="en-GB" sz="700" b="1" dirty="0">
                          <a:latin typeface="Arial" panose="020B0604020202020204" pitchFamily="34" charset="0"/>
                          <a:cs typeface="Arial" panose="020B0604020202020204" pitchFamily="34" charset="0"/>
                        </a:rPr>
                        <a:t>81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81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72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57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55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52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49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40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28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31162"/>
                  </a:ext>
                </a:extLst>
              </a:tr>
              <a:tr h="91955">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133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131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129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107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96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92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85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78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65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650286"/>
                  </a:ext>
                </a:extLst>
              </a:tr>
              <a:tr h="91955">
                <a:tc>
                  <a:txBody>
                    <a:bodyPr/>
                    <a:lstStyle/>
                    <a:p>
                      <a:pPr algn="ctr"/>
                      <a:r>
                        <a:rPr lang="en-GB" sz="700" b="1" dirty="0">
                          <a:solidFill>
                            <a:srgbClr val="598EC1"/>
                          </a:solidFill>
                          <a:latin typeface="Arial" panose="020B0604020202020204" pitchFamily="34" charset="0"/>
                          <a:cs typeface="Arial" panose="020B0604020202020204" pitchFamily="34" charset="0"/>
                        </a:rPr>
                        <a:t>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130127"/>
                  </a:ext>
                </a:extLst>
              </a:tr>
              <a:tr h="91955">
                <a:tc>
                  <a:txBody>
                    <a:bodyPr/>
                    <a:lstStyle/>
                    <a:p>
                      <a:pPr algn="ctr"/>
                      <a:r>
                        <a:rPr lang="en-GB" sz="700" b="1" dirty="0">
                          <a:solidFill>
                            <a:srgbClr val="84C4F8"/>
                          </a:solidFill>
                          <a:latin typeface="Arial" panose="020B0604020202020204" pitchFamily="34" charset="0"/>
                          <a:cs typeface="Arial" panose="020B0604020202020204" pitchFamily="34" charset="0"/>
                        </a:rPr>
                        <a:t>137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796246"/>
                  </a:ext>
                </a:extLst>
              </a:tr>
            </a:tbl>
          </a:graphicData>
        </a:graphic>
      </p:graphicFrame>
      <p:graphicFrame>
        <p:nvGraphicFramePr>
          <p:cNvPr id="11" name="Table 10">
            <a:extLst>
              <a:ext uri="{FF2B5EF4-FFF2-40B4-BE49-F238E27FC236}">
                <a16:creationId xmlns:a16="http://schemas.microsoft.com/office/drawing/2014/main" id="{F160D6FD-0CC6-DE91-B877-55E3860E6603}"/>
              </a:ext>
            </a:extLst>
          </p:cNvPr>
          <p:cNvGraphicFramePr>
            <a:graphicFrameLocks noGrp="1"/>
          </p:cNvGraphicFramePr>
          <p:nvPr>
            <p:extLst>
              <p:ext uri="{D42A27DB-BD31-4B8C-83A1-F6EECF244321}">
                <p14:modId xmlns:p14="http://schemas.microsoft.com/office/powerpoint/2010/main" val="3384786085"/>
              </p:ext>
            </p:extLst>
          </p:nvPr>
        </p:nvGraphicFramePr>
        <p:xfrm>
          <a:off x="6023992" y="3133190"/>
          <a:ext cx="3160950" cy="426720"/>
        </p:xfrm>
        <a:graphic>
          <a:graphicData uri="http://schemas.openxmlformats.org/drawingml/2006/table">
            <a:tbl>
              <a:tblPr>
                <a:solidFill>
                  <a:schemeClr val="bg1"/>
                </a:solidFill>
                <a:tableStyleId>{5C22544A-7EE6-4342-B048-85BDC9FD1C3A}</a:tableStyleId>
              </a:tblPr>
              <a:tblGrid>
                <a:gridCol w="243150">
                  <a:extLst>
                    <a:ext uri="{9D8B030D-6E8A-4147-A177-3AD203B41FA5}">
                      <a16:colId xmlns:a16="http://schemas.microsoft.com/office/drawing/2014/main" val="3130835024"/>
                    </a:ext>
                  </a:extLst>
                </a:gridCol>
                <a:gridCol w="243150">
                  <a:extLst>
                    <a:ext uri="{9D8B030D-6E8A-4147-A177-3AD203B41FA5}">
                      <a16:colId xmlns:a16="http://schemas.microsoft.com/office/drawing/2014/main" val="601969099"/>
                    </a:ext>
                  </a:extLst>
                </a:gridCol>
                <a:gridCol w="243150">
                  <a:extLst>
                    <a:ext uri="{9D8B030D-6E8A-4147-A177-3AD203B41FA5}">
                      <a16:colId xmlns:a16="http://schemas.microsoft.com/office/drawing/2014/main" val="3705588947"/>
                    </a:ext>
                  </a:extLst>
                </a:gridCol>
                <a:gridCol w="243150">
                  <a:extLst>
                    <a:ext uri="{9D8B030D-6E8A-4147-A177-3AD203B41FA5}">
                      <a16:colId xmlns:a16="http://schemas.microsoft.com/office/drawing/2014/main" val="4208387847"/>
                    </a:ext>
                  </a:extLst>
                </a:gridCol>
                <a:gridCol w="243150">
                  <a:extLst>
                    <a:ext uri="{9D8B030D-6E8A-4147-A177-3AD203B41FA5}">
                      <a16:colId xmlns:a16="http://schemas.microsoft.com/office/drawing/2014/main" val="436787705"/>
                    </a:ext>
                  </a:extLst>
                </a:gridCol>
                <a:gridCol w="243150">
                  <a:extLst>
                    <a:ext uri="{9D8B030D-6E8A-4147-A177-3AD203B41FA5}">
                      <a16:colId xmlns:a16="http://schemas.microsoft.com/office/drawing/2014/main" val="1508280297"/>
                    </a:ext>
                  </a:extLst>
                </a:gridCol>
                <a:gridCol w="243150">
                  <a:extLst>
                    <a:ext uri="{9D8B030D-6E8A-4147-A177-3AD203B41FA5}">
                      <a16:colId xmlns:a16="http://schemas.microsoft.com/office/drawing/2014/main" val="302992878"/>
                    </a:ext>
                  </a:extLst>
                </a:gridCol>
                <a:gridCol w="243150">
                  <a:extLst>
                    <a:ext uri="{9D8B030D-6E8A-4147-A177-3AD203B41FA5}">
                      <a16:colId xmlns:a16="http://schemas.microsoft.com/office/drawing/2014/main" val="182275996"/>
                    </a:ext>
                  </a:extLst>
                </a:gridCol>
                <a:gridCol w="243150">
                  <a:extLst>
                    <a:ext uri="{9D8B030D-6E8A-4147-A177-3AD203B41FA5}">
                      <a16:colId xmlns:a16="http://schemas.microsoft.com/office/drawing/2014/main" val="4113707345"/>
                    </a:ext>
                  </a:extLst>
                </a:gridCol>
                <a:gridCol w="243150">
                  <a:extLst>
                    <a:ext uri="{9D8B030D-6E8A-4147-A177-3AD203B41FA5}">
                      <a16:colId xmlns:a16="http://schemas.microsoft.com/office/drawing/2014/main" val="1146485636"/>
                    </a:ext>
                  </a:extLst>
                </a:gridCol>
                <a:gridCol w="243150">
                  <a:extLst>
                    <a:ext uri="{9D8B030D-6E8A-4147-A177-3AD203B41FA5}">
                      <a16:colId xmlns:a16="http://schemas.microsoft.com/office/drawing/2014/main" val="811363194"/>
                    </a:ext>
                  </a:extLst>
                </a:gridCol>
                <a:gridCol w="243150">
                  <a:extLst>
                    <a:ext uri="{9D8B030D-6E8A-4147-A177-3AD203B41FA5}">
                      <a16:colId xmlns:a16="http://schemas.microsoft.com/office/drawing/2014/main" val="1050357521"/>
                    </a:ext>
                  </a:extLst>
                </a:gridCol>
                <a:gridCol w="243150">
                  <a:extLst>
                    <a:ext uri="{9D8B030D-6E8A-4147-A177-3AD203B41FA5}">
                      <a16:colId xmlns:a16="http://schemas.microsoft.com/office/drawing/2014/main" val="993013437"/>
                    </a:ext>
                  </a:extLst>
                </a:gridCol>
              </a:tblGrid>
              <a:tr h="91955">
                <a:tc>
                  <a:txBody>
                    <a:bodyPr/>
                    <a:lstStyle/>
                    <a:p>
                      <a:pPr algn="ctr"/>
                      <a:r>
                        <a:rPr lang="en-GB" sz="700" b="1" dirty="0">
                          <a:latin typeface="Arial" panose="020B0604020202020204" pitchFamily="34" charset="0"/>
                          <a:cs typeface="Arial" panose="020B0604020202020204" pitchFamily="34" charset="0"/>
                        </a:rPr>
                        <a:t>73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73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72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72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70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60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55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40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35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31162"/>
                  </a:ext>
                </a:extLst>
              </a:tr>
              <a:tr h="91955">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650286"/>
                  </a:ext>
                </a:extLst>
              </a:tr>
              <a:tr h="91955">
                <a:tc>
                  <a:txBody>
                    <a:bodyPr/>
                    <a:lstStyle/>
                    <a:p>
                      <a:pPr algn="ctr"/>
                      <a:r>
                        <a:rPr lang="en-GB" sz="700" b="1" dirty="0">
                          <a:solidFill>
                            <a:srgbClr val="598EC1"/>
                          </a:solidFill>
                          <a:latin typeface="Arial" panose="020B0604020202020204" pitchFamily="34" charset="0"/>
                          <a:cs typeface="Arial" panose="020B0604020202020204" pitchFamily="34" charset="0"/>
                        </a:rPr>
                        <a:t>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130127"/>
                  </a:ext>
                </a:extLst>
              </a:tr>
              <a:tr h="91955">
                <a:tc>
                  <a:txBody>
                    <a:bodyPr/>
                    <a:lstStyle/>
                    <a:p>
                      <a:pPr algn="ctr"/>
                      <a:r>
                        <a:rPr lang="en-GB" sz="700" b="1" dirty="0">
                          <a:solidFill>
                            <a:srgbClr val="84C4F8"/>
                          </a:solidFill>
                          <a:latin typeface="Arial" panose="020B0604020202020204" pitchFamily="34" charset="0"/>
                          <a:cs typeface="Arial" panose="020B0604020202020204" pitchFamily="34" charset="0"/>
                        </a:rPr>
                        <a:t>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796246"/>
                  </a:ext>
                </a:extLst>
              </a:tr>
            </a:tbl>
          </a:graphicData>
        </a:graphic>
      </p:graphicFrame>
      <p:graphicFrame>
        <p:nvGraphicFramePr>
          <p:cNvPr id="12" name="Table 10">
            <a:extLst>
              <a:ext uri="{FF2B5EF4-FFF2-40B4-BE49-F238E27FC236}">
                <a16:creationId xmlns:a16="http://schemas.microsoft.com/office/drawing/2014/main" id="{E355CC54-FC4E-5D15-9C2C-412C6F0F3102}"/>
              </a:ext>
            </a:extLst>
          </p:cNvPr>
          <p:cNvGraphicFramePr>
            <a:graphicFrameLocks noGrp="1"/>
          </p:cNvGraphicFramePr>
          <p:nvPr>
            <p:extLst>
              <p:ext uri="{D42A27DB-BD31-4B8C-83A1-F6EECF244321}">
                <p14:modId xmlns:p14="http://schemas.microsoft.com/office/powerpoint/2010/main" val="1039689232"/>
              </p:ext>
            </p:extLst>
          </p:nvPr>
        </p:nvGraphicFramePr>
        <p:xfrm>
          <a:off x="2423592" y="5522560"/>
          <a:ext cx="3160950" cy="426720"/>
        </p:xfrm>
        <a:graphic>
          <a:graphicData uri="http://schemas.openxmlformats.org/drawingml/2006/table">
            <a:tbl>
              <a:tblPr>
                <a:solidFill>
                  <a:schemeClr val="bg1"/>
                </a:solidFill>
                <a:tableStyleId>{5C22544A-7EE6-4342-B048-85BDC9FD1C3A}</a:tableStyleId>
              </a:tblPr>
              <a:tblGrid>
                <a:gridCol w="243150">
                  <a:extLst>
                    <a:ext uri="{9D8B030D-6E8A-4147-A177-3AD203B41FA5}">
                      <a16:colId xmlns:a16="http://schemas.microsoft.com/office/drawing/2014/main" val="3130835024"/>
                    </a:ext>
                  </a:extLst>
                </a:gridCol>
                <a:gridCol w="243150">
                  <a:extLst>
                    <a:ext uri="{9D8B030D-6E8A-4147-A177-3AD203B41FA5}">
                      <a16:colId xmlns:a16="http://schemas.microsoft.com/office/drawing/2014/main" val="601969099"/>
                    </a:ext>
                  </a:extLst>
                </a:gridCol>
                <a:gridCol w="243150">
                  <a:extLst>
                    <a:ext uri="{9D8B030D-6E8A-4147-A177-3AD203B41FA5}">
                      <a16:colId xmlns:a16="http://schemas.microsoft.com/office/drawing/2014/main" val="3705588947"/>
                    </a:ext>
                  </a:extLst>
                </a:gridCol>
                <a:gridCol w="243150">
                  <a:extLst>
                    <a:ext uri="{9D8B030D-6E8A-4147-A177-3AD203B41FA5}">
                      <a16:colId xmlns:a16="http://schemas.microsoft.com/office/drawing/2014/main" val="4208387847"/>
                    </a:ext>
                  </a:extLst>
                </a:gridCol>
                <a:gridCol w="243150">
                  <a:extLst>
                    <a:ext uri="{9D8B030D-6E8A-4147-A177-3AD203B41FA5}">
                      <a16:colId xmlns:a16="http://schemas.microsoft.com/office/drawing/2014/main" val="436787705"/>
                    </a:ext>
                  </a:extLst>
                </a:gridCol>
                <a:gridCol w="243150">
                  <a:extLst>
                    <a:ext uri="{9D8B030D-6E8A-4147-A177-3AD203B41FA5}">
                      <a16:colId xmlns:a16="http://schemas.microsoft.com/office/drawing/2014/main" val="1508280297"/>
                    </a:ext>
                  </a:extLst>
                </a:gridCol>
                <a:gridCol w="243150">
                  <a:extLst>
                    <a:ext uri="{9D8B030D-6E8A-4147-A177-3AD203B41FA5}">
                      <a16:colId xmlns:a16="http://schemas.microsoft.com/office/drawing/2014/main" val="302992878"/>
                    </a:ext>
                  </a:extLst>
                </a:gridCol>
                <a:gridCol w="243150">
                  <a:extLst>
                    <a:ext uri="{9D8B030D-6E8A-4147-A177-3AD203B41FA5}">
                      <a16:colId xmlns:a16="http://schemas.microsoft.com/office/drawing/2014/main" val="182275996"/>
                    </a:ext>
                  </a:extLst>
                </a:gridCol>
                <a:gridCol w="243150">
                  <a:extLst>
                    <a:ext uri="{9D8B030D-6E8A-4147-A177-3AD203B41FA5}">
                      <a16:colId xmlns:a16="http://schemas.microsoft.com/office/drawing/2014/main" val="4113707345"/>
                    </a:ext>
                  </a:extLst>
                </a:gridCol>
                <a:gridCol w="243150">
                  <a:extLst>
                    <a:ext uri="{9D8B030D-6E8A-4147-A177-3AD203B41FA5}">
                      <a16:colId xmlns:a16="http://schemas.microsoft.com/office/drawing/2014/main" val="1146485636"/>
                    </a:ext>
                  </a:extLst>
                </a:gridCol>
                <a:gridCol w="243150">
                  <a:extLst>
                    <a:ext uri="{9D8B030D-6E8A-4147-A177-3AD203B41FA5}">
                      <a16:colId xmlns:a16="http://schemas.microsoft.com/office/drawing/2014/main" val="811363194"/>
                    </a:ext>
                  </a:extLst>
                </a:gridCol>
                <a:gridCol w="243150">
                  <a:extLst>
                    <a:ext uri="{9D8B030D-6E8A-4147-A177-3AD203B41FA5}">
                      <a16:colId xmlns:a16="http://schemas.microsoft.com/office/drawing/2014/main" val="1050357521"/>
                    </a:ext>
                  </a:extLst>
                </a:gridCol>
                <a:gridCol w="243150">
                  <a:extLst>
                    <a:ext uri="{9D8B030D-6E8A-4147-A177-3AD203B41FA5}">
                      <a16:colId xmlns:a16="http://schemas.microsoft.com/office/drawing/2014/main" val="993013437"/>
                    </a:ext>
                  </a:extLst>
                </a:gridCol>
              </a:tblGrid>
              <a:tr h="91955">
                <a:tc>
                  <a:txBody>
                    <a:bodyPr/>
                    <a:lstStyle/>
                    <a:p>
                      <a:pPr algn="ctr"/>
                      <a:r>
                        <a:rPr lang="en-GB" sz="700" b="1" dirty="0">
                          <a:latin typeface="Arial" panose="020B0604020202020204" pitchFamily="34" charset="0"/>
                          <a:cs typeface="Arial" panose="020B0604020202020204" pitchFamily="34" charset="0"/>
                        </a:rPr>
                        <a:t>40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40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40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39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35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33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30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26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25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22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31162"/>
                  </a:ext>
                </a:extLst>
              </a:tr>
              <a:tr h="91955">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31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650286"/>
                  </a:ext>
                </a:extLst>
              </a:tr>
              <a:tr h="91955">
                <a:tc>
                  <a:txBody>
                    <a:bodyPr/>
                    <a:lstStyle/>
                    <a:p>
                      <a:pPr algn="ctr"/>
                      <a:r>
                        <a:rPr lang="en-GB" sz="700" b="1" dirty="0">
                          <a:solidFill>
                            <a:srgbClr val="598EC1"/>
                          </a:solidFill>
                          <a:latin typeface="Arial" panose="020B0604020202020204" pitchFamily="34" charset="0"/>
                          <a:cs typeface="Arial" panose="020B0604020202020204"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130127"/>
                  </a:ext>
                </a:extLst>
              </a:tr>
              <a:tr h="91955">
                <a:tc>
                  <a:txBody>
                    <a:bodyPr/>
                    <a:lstStyle/>
                    <a:p>
                      <a:pPr algn="ctr"/>
                      <a:r>
                        <a:rPr lang="en-GB" sz="700" b="1" dirty="0">
                          <a:solidFill>
                            <a:srgbClr val="84C4F8"/>
                          </a:solidFill>
                          <a:latin typeface="Arial" panose="020B0604020202020204" pitchFamily="34" charset="0"/>
                          <a:cs typeface="Arial" panose="020B060402020202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796246"/>
                  </a:ext>
                </a:extLst>
              </a:tr>
            </a:tbl>
          </a:graphicData>
        </a:graphic>
      </p:graphicFrame>
      <p:graphicFrame>
        <p:nvGraphicFramePr>
          <p:cNvPr id="13" name="Table 10">
            <a:extLst>
              <a:ext uri="{FF2B5EF4-FFF2-40B4-BE49-F238E27FC236}">
                <a16:creationId xmlns:a16="http://schemas.microsoft.com/office/drawing/2014/main" id="{BFB2C485-81DA-C478-AFD1-517A495D4622}"/>
              </a:ext>
            </a:extLst>
          </p:cNvPr>
          <p:cNvGraphicFramePr>
            <a:graphicFrameLocks noGrp="1"/>
          </p:cNvGraphicFramePr>
          <p:nvPr>
            <p:extLst>
              <p:ext uri="{D42A27DB-BD31-4B8C-83A1-F6EECF244321}">
                <p14:modId xmlns:p14="http://schemas.microsoft.com/office/powerpoint/2010/main" val="1628921701"/>
              </p:ext>
            </p:extLst>
          </p:nvPr>
        </p:nvGraphicFramePr>
        <p:xfrm>
          <a:off x="6023992" y="5522560"/>
          <a:ext cx="3160950" cy="426720"/>
        </p:xfrm>
        <a:graphic>
          <a:graphicData uri="http://schemas.openxmlformats.org/drawingml/2006/table">
            <a:tbl>
              <a:tblPr>
                <a:solidFill>
                  <a:schemeClr val="bg1"/>
                </a:solidFill>
                <a:tableStyleId>{5C22544A-7EE6-4342-B048-85BDC9FD1C3A}</a:tableStyleId>
              </a:tblPr>
              <a:tblGrid>
                <a:gridCol w="243150">
                  <a:extLst>
                    <a:ext uri="{9D8B030D-6E8A-4147-A177-3AD203B41FA5}">
                      <a16:colId xmlns:a16="http://schemas.microsoft.com/office/drawing/2014/main" val="3130835024"/>
                    </a:ext>
                  </a:extLst>
                </a:gridCol>
                <a:gridCol w="243150">
                  <a:extLst>
                    <a:ext uri="{9D8B030D-6E8A-4147-A177-3AD203B41FA5}">
                      <a16:colId xmlns:a16="http://schemas.microsoft.com/office/drawing/2014/main" val="601969099"/>
                    </a:ext>
                  </a:extLst>
                </a:gridCol>
                <a:gridCol w="243150">
                  <a:extLst>
                    <a:ext uri="{9D8B030D-6E8A-4147-A177-3AD203B41FA5}">
                      <a16:colId xmlns:a16="http://schemas.microsoft.com/office/drawing/2014/main" val="3705588947"/>
                    </a:ext>
                  </a:extLst>
                </a:gridCol>
                <a:gridCol w="243150">
                  <a:extLst>
                    <a:ext uri="{9D8B030D-6E8A-4147-A177-3AD203B41FA5}">
                      <a16:colId xmlns:a16="http://schemas.microsoft.com/office/drawing/2014/main" val="4208387847"/>
                    </a:ext>
                  </a:extLst>
                </a:gridCol>
                <a:gridCol w="243150">
                  <a:extLst>
                    <a:ext uri="{9D8B030D-6E8A-4147-A177-3AD203B41FA5}">
                      <a16:colId xmlns:a16="http://schemas.microsoft.com/office/drawing/2014/main" val="436787705"/>
                    </a:ext>
                  </a:extLst>
                </a:gridCol>
                <a:gridCol w="243150">
                  <a:extLst>
                    <a:ext uri="{9D8B030D-6E8A-4147-A177-3AD203B41FA5}">
                      <a16:colId xmlns:a16="http://schemas.microsoft.com/office/drawing/2014/main" val="1508280297"/>
                    </a:ext>
                  </a:extLst>
                </a:gridCol>
                <a:gridCol w="243150">
                  <a:extLst>
                    <a:ext uri="{9D8B030D-6E8A-4147-A177-3AD203B41FA5}">
                      <a16:colId xmlns:a16="http://schemas.microsoft.com/office/drawing/2014/main" val="302992878"/>
                    </a:ext>
                  </a:extLst>
                </a:gridCol>
                <a:gridCol w="243150">
                  <a:extLst>
                    <a:ext uri="{9D8B030D-6E8A-4147-A177-3AD203B41FA5}">
                      <a16:colId xmlns:a16="http://schemas.microsoft.com/office/drawing/2014/main" val="182275996"/>
                    </a:ext>
                  </a:extLst>
                </a:gridCol>
                <a:gridCol w="243150">
                  <a:extLst>
                    <a:ext uri="{9D8B030D-6E8A-4147-A177-3AD203B41FA5}">
                      <a16:colId xmlns:a16="http://schemas.microsoft.com/office/drawing/2014/main" val="4113707345"/>
                    </a:ext>
                  </a:extLst>
                </a:gridCol>
                <a:gridCol w="243150">
                  <a:extLst>
                    <a:ext uri="{9D8B030D-6E8A-4147-A177-3AD203B41FA5}">
                      <a16:colId xmlns:a16="http://schemas.microsoft.com/office/drawing/2014/main" val="1146485636"/>
                    </a:ext>
                  </a:extLst>
                </a:gridCol>
                <a:gridCol w="243150">
                  <a:extLst>
                    <a:ext uri="{9D8B030D-6E8A-4147-A177-3AD203B41FA5}">
                      <a16:colId xmlns:a16="http://schemas.microsoft.com/office/drawing/2014/main" val="811363194"/>
                    </a:ext>
                  </a:extLst>
                </a:gridCol>
                <a:gridCol w="243150">
                  <a:extLst>
                    <a:ext uri="{9D8B030D-6E8A-4147-A177-3AD203B41FA5}">
                      <a16:colId xmlns:a16="http://schemas.microsoft.com/office/drawing/2014/main" val="1050357521"/>
                    </a:ext>
                  </a:extLst>
                </a:gridCol>
                <a:gridCol w="243150">
                  <a:extLst>
                    <a:ext uri="{9D8B030D-6E8A-4147-A177-3AD203B41FA5}">
                      <a16:colId xmlns:a16="http://schemas.microsoft.com/office/drawing/2014/main" val="993013437"/>
                    </a:ext>
                  </a:extLst>
                </a:gridCol>
              </a:tblGrid>
              <a:tr h="91955">
                <a:tc>
                  <a:txBody>
                    <a:bodyPr/>
                    <a:lstStyle/>
                    <a:p>
                      <a:pPr algn="ctr"/>
                      <a:r>
                        <a:rPr lang="en-GB" sz="700" b="1" dirty="0">
                          <a:latin typeface="Arial" panose="020B0604020202020204" pitchFamily="34" charset="0"/>
                          <a:cs typeface="Arial" panose="020B0604020202020204" pitchFamily="34" charset="0"/>
                        </a:rPr>
                        <a:t>116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113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112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111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111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110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104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101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98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85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54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700" b="1" dirty="0">
                          <a:latin typeface="Arial" panose="020B0604020202020204" pitchFamily="34" charset="0"/>
                          <a:cs typeface="Arial" panose="020B0604020202020204" pitchFamily="34" charset="0"/>
                        </a:rPr>
                        <a:t>41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31162"/>
                  </a:ext>
                </a:extLst>
              </a:tr>
              <a:tr h="91955">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chemeClr val="bg1">
                              <a:lumMod val="50000"/>
                            </a:schemeClr>
                          </a:solidFill>
                          <a:latin typeface="Arial" panose="020B0604020202020204" pitchFamily="34" charset="0"/>
                          <a:cs typeface="Arial" panose="020B0604020202020204" pitchFamily="34" charset="0"/>
                        </a:rPr>
                        <a:t>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650286"/>
                  </a:ext>
                </a:extLst>
              </a:tr>
              <a:tr h="91955">
                <a:tc>
                  <a:txBody>
                    <a:bodyPr/>
                    <a:lstStyle/>
                    <a:p>
                      <a:pPr algn="ctr"/>
                      <a:r>
                        <a:rPr lang="en-GB" sz="700" b="1" dirty="0">
                          <a:solidFill>
                            <a:srgbClr val="598EC1"/>
                          </a:solidFill>
                          <a:latin typeface="Arial" panose="020B0604020202020204" pitchFamily="34" charset="0"/>
                          <a:cs typeface="Arial" panose="020B0604020202020204" pitchFamily="34" charset="0"/>
                        </a:rPr>
                        <a:t>111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110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107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104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91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598EC1"/>
                          </a:solidFill>
                          <a:latin typeface="Arial" panose="020B0604020202020204" pitchFamily="34" charset="0"/>
                          <a:cs typeface="Arial" panose="020B060402020202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130127"/>
                  </a:ext>
                </a:extLst>
              </a:tr>
              <a:tr h="91955">
                <a:tc>
                  <a:txBody>
                    <a:bodyPr/>
                    <a:lstStyle/>
                    <a:p>
                      <a:pPr algn="ctr"/>
                      <a:r>
                        <a:rPr lang="en-GB" sz="700" b="1" dirty="0">
                          <a:solidFill>
                            <a:srgbClr val="84C4F8"/>
                          </a:solidFill>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700" b="1" dirty="0">
                          <a:solidFill>
                            <a:srgbClr val="84C4F8"/>
                          </a:solidFill>
                          <a:latin typeface="Arial" panose="020B0604020202020204" pitchFamily="34" charset="0"/>
                          <a:cs typeface="Arial" panose="020B0604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796246"/>
                  </a:ext>
                </a:extLst>
              </a:tr>
            </a:tbl>
          </a:graphicData>
        </a:graphic>
      </p:graphicFrame>
      <p:grpSp>
        <p:nvGrpSpPr>
          <p:cNvPr id="21" name="Group 20">
            <a:extLst>
              <a:ext uri="{FF2B5EF4-FFF2-40B4-BE49-F238E27FC236}">
                <a16:creationId xmlns:a16="http://schemas.microsoft.com/office/drawing/2014/main" id="{E4D3FD03-B63A-5763-99A8-7AAA92BCDA13}"/>
              </a:ext>
            </a:extLst>
          </p:cNvPr>
          <p:cNvGrpSpPr>
            <a:grpSpLocks noChangeAspect="1"/>
          </p:cNvGrpSpPr>
          <p:nvPr/>
        </p:nvGrpSpPr>
        <p:grpSpPr>
          <a:xfrm>
            <a:off x="5746686" y="3132946"/>
            <a:ext cx="151631" cy="392292"/>
            <a:chOff x="5604437" y="3030896"/>
            <a:chExt cx="203531" cy="490950"/>
          </a:xfrm>
        </p:grpSpPr>
        <p:sp>
          <p:nvSpPr>
            <p:cNvPr id="20" name="Rectangle 19">
              <a:extLst>
                <a:ext uri="{FF2B5EF4-FFF2-40B4-BE49-F238E27FC236}">
                  <a16:creationId xmlns:a16="http://schemas.microsoft.com/office/drawing/2014/main" id="{9C9CC34B-32DC-772B-20C5-AE54A50BB9DA}"/>
                </a:ext>
              </a:extLst>
            </p:cNvPr>
            <p:cNvSpPr/>
            <p:nvPr/>
          </p:nvSpPr>
          <p:spPr>
            <a:xfrm>
              <a:off x="5604437" y="3030896"/>
              <a:ext cx="203531" cy="490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2445A78-72E0-5A5C-0404-5DDCEA9591B1}"/>
                </a:ext>
              </a:extLst>
            </p:cNvPr>
            <p:cNvGrpSpPr/>
            <p:nvPr/>
          </p:nvGrpSpPr>
          <p:grpSpPr>
            <a:xfrm>
              <a:off x="5634194" y="3067954"/>
              <a:ext cx="144016" cy="416834"/>
              <a:chOff x="5744344" y="3152194"/>
              <a:chExt cx="144016" cy="363206"/>
            </a:xfrm>
          </p:grpSpPr>
          <p:cxnSp>
            <p:nvCxnSpPr>
              <p:cNvPr id="15" name="Straight Connector 14">
                <a:extLst>
                  <a:ext uri="{FF2B5EF4-FFF2-40B4-BE49-F238E27FC236}">
                    <a16:creationId xmlns:a16="http://schemas.microsoft.com/office/drawing/2014/main" id="{3D4292A7-40CF-EF99-7779-C3E95F35FC9A}"/>
                  </a:ext>
                </a:extLst>
              </p:cNvPr>
              <p:cNvCxnSpPr>
                <a:cxnSpLocks/>
              </p:cNvCxnSpPr>
              <p:nvPr/>
            </p:nvCxnSpPr>
            <p:spPr>
              <a:xfrm>
                <a:off x="5744344" y="3152194"/>
                <a:ext cx="14401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E0ADCD2-9263-3DF0-323F-7E9B4444C864}"/>
                  </a:ext>
                </a:extLst>
              </p:cNvPr>
              <p:cNvCxnSpPr>
                <a:cxnSpLocks/>
              </p:cNvCxnSpPr>
              <p:nvPr/>
            </p:nvCxnSpPr>
            <p:spPr>
              <a:xfrm>
                <a:off x="5744344" y="3273263"/>
                <a:ext cx="144016" cy="0"/>
              </a:xfrm>
              <a:prstGeom prst="line">
                <a:avLst/>
              </a:prstGeom>
              <a:ln w="38100">
                <a:solidFill>
                  <a:srgbClr val="989EA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763AC4-D255-986D-9137-A212C7EB096F}"/>
                  </a:ext>
                </a:extLst>
              </p:cNvPr>
              <p:cNvCxnSpPr>
                <a:cxnSpLocks/>
              </p:cNvCxnSpPr>
              <p:nvPr/>
            </p:nvCxnSpPr>
            <p:spPr>
              <a:xfrm>
                <a:off x="5744344" y="3394332"/>
                <a:ext cx="144016" cy="0"/>
              </a:xfrm>
              <a:prstGeom prst="line">
                <a:avLst/>
              </a:prstGeom>
              <a:ln w="38100">
                <a:solidFill>
                  <a:srgbClr val="598EC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948190E-835C-5A41-49EE-76EE050652E0}"/>
                  </a:ext>
                </a:extLst>
              </p:cNvPr>
              <p:cNvCxnSpPr>
                <a:cxnSpLocks/>
              </p:cNvCxnSpPr>
              <p:nvPr/>
            </p:nvCxnSpPr>
            <p:spPr>
              <a:xfrm>
                <a:off x="5744344" y="3515400"/>
                <a:ext cx="144016" cy="0"/>
              </a:xfrm>
              <a:prstGeom prst="line">
                <a:avLst/>
              </a:prstGeom>
              <a:ln w="38100">
                <a:solidFill>
                  <a:srgbClr val="84C4F8"/>
                </a:solidFill>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a:extLst>
              <a:ext uri="{FF2B5EF4-FFF2-40B4-BE49-F238E27FC236}">
                <a16:creationId xmlns:a16="http://schemas.microsoft.com/office/drawing/2014/main" id="{21515DC3-C02E-7D5D-0F74-C86356312112}"/>
              </a:ext>
            </a:extLst>
          </p:cNvPr>
          <p:cNvGrpSpPr>
            <a:grpSpLocks noChangeAspect="1"/>
          </p:cNvGrpSpPr>
          <p:nvPr/>
        </p:nvGrpSpPr>
        <p:grpSpPr>
          <a:xfrm>
            <a:off x="5746686" y="5531179"/>
            <a:ext cx="151631" cy="392292"/>
            <a:chOff x="5604437" y="3030896"/>
            <a:chExt cx="203531" cy="490950"/>
          </a:xfrm>
        </p:grpSpPr>
        <p:sp>
          <p:nvSpPr>
            <p:cNvPr id="23" name="Rectangle 22">
              <a:extLst>
                <a:ext uri="{FF2B5EF4-FFF2-40B4-BE49-F238E27FC236}">
                  <a16:creationId xmlns:a16="http://schemas.microsoft.com/office/drawing/2014/main" id="{142C6D77-AE7D-75FB-5A59-B56EFC2E70D8}"/>
                </a:ext>
              </a:extLst>
            </p:cNvPr>
            <p:cNvSpPr/>
            <p:nvPr/>
          </p:nvSpPr>
          <p:spPr>
            <a:xfrm>
              <a:off x="5604437" y="3030896"/>
              <a:ext cx="203531" cy="490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586C68D0-3298-0469-7124-18627B117ABF}"/>
                </a:ext>
              </a:extLst>
            </p:cNvPr>
            <p:cNvGrpSpPr/>
            <p:nvPr/>
          </p:nvGrpSpPr>
          <p:grpSpPr>
            <a:xfrm>
              <a:off x="5634194" y="3067954"/>
              <a:ext cx="144016" cy="416834"/>
              <a:chOff x="5744344" y="3152194"/>
              <a:chExt cx="144016" cy="363206"/>
            </a:xfrm>
          </p:grpSpPr>
          <p:cxnSp>
            <p:nvCxnSpPr>
              <p:cNvPr id="25" name="Straight Connector 24">
                <a:extLst>
                  <a:ext uri="{FF2B5EF4-FFF2-40B4-BE49-F238E27FC236}">
                    <a16:creationId xmlns:a16="http://schemas.microsoft.com/office/drawing/2014/main" id="{5756A2B3-1EA3-9B4E-6FB8-E26D792F4B3B}"/>
                  </a:ext>
                </a:extLst>
              </p:cNvPr>
              <p:cNvCxnSpPr>
                <a:cxnSpLocks/>
              </p:cNvCxnSpPr>
              <p:nvPr/>
            </p:nvCxnSpPr>
            <p:spPr>
              <a:xfrm>
                <a:off x="5744344" y="3152194"/>
                <a:ext cx="14401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F04BDAB-7B05-916D-B2A3-B3889474E610}"/>
                  </a:ext>
                </a:extLst>
              </p:cNvPr>
              <p:cNvCxnSpPr>
                <a:cxnSpLocks/>
              </p:cNvCxnSpPr>
              <p:nvPr/>
            </p:nvCxnSpPr>
            <p:spPr>
              <a:xfrm>
                <a:off x="5744344" y="3273263"/>
                <a:ext cx="144016" cy="0"/>
              </a:xfrm>
              <a:prstGeom prst="line">
                <a:avLst/>
              </a:prstGeom>
              <a:ln w="38100">
                <a:solidFill>
                  <a:srgbClr val="989EA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EBD7204-AB65-9632-F296-B677C70C836D}"/>
                  </a:ext>
                </a:extLst>
              </p:cNvPr>
              <p:cNvCxnSpPr>
                <a:cxnSpLocks/>
              </p:cNvCxnSpPr>
              <p:nvPr/>
            </p:nvCxnSpPr>
            <p:spPr>
              <a:xfrm>
                <a:off x="5744344" y="3394332"/>
                <a:ext cx="144016" cy="0"/>
              </a:xfrm>
              <a:prstGeom prst="line">
                <a:avLst/>
              </a:prstGeom>
              <a:ln w="38100">
                <a:solidFill>
                  <a:srgbClr val="598EC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646332B-A04F-47F8-4DFF-6749FCE1D4D0}"/>
                  </a:ext>
                </a:extLst>
              </p:cNvPr>
              <p:cNvCxnSpPr>
                <a:cxnSpLocks/>
              </p:cNvCxnSpPr>
              <p:nvPr/>
            </p:nvCxnSpPr>
            <p:spPr>
              <a:xfrm>
                <a:off x="5744344" y="3515400"/>
                <a:ext cx="144016" cy="0"/>
              </a:xfrm>
              <a:prstGeom prst="line">
                <a:avLst/>
              </a:prstGeom>
              <a:ln w="38100">
                <a:solidFill>
                  <a:srgbClr val="84C4F8"/>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0C8B1726-3F47-4906-0961-BB92A919E2D2}"/>
              </a:ext>
            </a:extLst>
          </p:cNvPr>
          <p:cNvGrpSpPr>
            <a:grpSpLocks noChangeAspect="1"/>
          </p:cNvGrpSpPr>
          <p:nvPr/>
        </p:nvGrpSpPr>
        <p:grpSpPr>
          <a:xfrm>
            <a:off x="2139696" y="3144712"/>
            <a:ext cx="151631" cy="392292"/>
            <a:chOff x="5604437" y="3030896"/>
            <a:chExt cx="203531" cy="490950"/>
          </a:xfrm>
        </p:grpSpPr>
        <p:sp>
          <p:nvSpPr>
            <p:cNvPr id="30" name="Rectangle 29">
              <a:extLst>
                <a:ext uri="{FF2B5EF4-FFF2-40B4-BE49-F238E27FC236}">
                  <a16:creationId xmlns:a16="http://schemas.microsoft.com/office/drawing/2014/main" id="{7D669E4A-72F0-E6ED-3101-543F09666724}"/>
                </a:ext>
              </a:extLst>
            </p:cNvPr>
            <p:cNvSpPr/>
            <p:nvPr/>
          </p:nvSpPr>
          <p:spPr>
            <a:xfrm>
              <a:off x="5604437" y="3030896"/>
              <a:ext cx="203531" cy="490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669B3A97-A129-DA71-851B-8C32670C1E3C}"/>
                </a:ext>
              </a:extLst>
            </p:cNvPr>
            <p:cNvGrpSpPr/>
            <p:nvPr/>
          </p:nvGrpSpPr>
          <p:grpSpPr>
            <a:xfrm>
              <a:off x="5634194" y="3067954"/>
              <a:ext cx="144016" cy="416834"/>
              <a:chOff x="5744344" y="3152194"/>
              <a:chExt cx="144016" cy="363206"/>
            </a:xfrm>
          </p:grpSpPr>
          <p:cxnSp>
            <p:nvCxnSpPr>
              <p:cNvPr id="1024" name="Straight Connector 1023">
                <a:extLst>
                  <a:ext uri="{FF2B5EF4-FFF2-40B4-BE49-F238E27FC236}">
                    <a16:creationId xmlns:a16="http://schemas.microsoft.com/office/drawing/2014/main" id="{2914CEFD-F3DE-862B-CA8D-3E6E77004501}"/>
                  </a:ext>
                </a:extLst>
              </p:cNvPr>
              <p:cNvCxnSpPr>
                <a:cxnSpLocks/>
              </p:cNvCxnSpPr>
              <p:nvPr/>
            </p:nvCxnSpPr>
            <p:spPr>
              <a:xfrm>
                <a:off x="5744344" y="3152194"/>
                <a:ext cx="14401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5" name="Straight Connector 1024">
                <a:extLst>
                  <a:ext uri="{FF2B5EF4-FFF2-40B4-BE49-F238E27FC236}">
                    <a16:creationId xmlns:a16="http://schemas.microsoft.com/office/drawing/2014/main" id="{9E98A6DF-04A0-D6EB-8FD5-44AE03FE167B}"/>
                  </a:ext>
                </a:extLst>
              </p:cNvPr>
              <p:cNvCxnSpPr>
                <a:cxnSpLocks/>
              </p:cNvCxnSpPr>
              <p:nvPr/>
            </p:nvCxnSpPr>
            <p:spPr>
              <a:xfrm>
                <a:off x="5744344" y="3273263"/>
                <a:ext cx="144016" cy="0"/>
              </a:xfrm>
              <a:prstGeom prst="line">
                <a:avLst/>
              </a:prstGeom>
              <a:ln w="38100">
                <a:solidFill>
                  <a:srgbClr val="989EA2"/>
                </a:solidFill>
              </a:ln>
              <a:effectLst/>
            </p:spPr>
            <p:style>
              <a:lnRef idx="2">
                <a:schemeClr val="accent1"/>
              </a:lnRef>
              <a:fillRef idx="0">
                <a:schemeClr val="accent1"/>
              </a:fillRef>
              <a:effectRef idx="1">
                <a:schemeClr val="accent1"/>
              </a:effectRef>
              <a:fontRef idx="minor">
                <a:schemeClr val="tx1"/>
              </a:fontRef>
            </p:style>
          </p:cxnSp>
          <p:cxnSp>
            <p:nvCxnSpPr>
              <p:cNvPr id="1027" name="Straight Connector 1026">
                <a:extLst>
                  <a:ext uri="{FF2B5EF4-FFF2-40B4-BE49-F238E27FC236}">
                    <a16:creationId xmlns:a16="http://schemas.microsoft.com/office/drawing/2014/main" id="{0220EBE5-52DD-D100-0CD9-B860227D5FCA}"/>
                  </a:ext>
                </a:extLst>
              </p:cNvPr>
              <p:cNvCxnSpPr>
                <a:cxnSpLocks/>
              </p:cNvCxnSpPr>
              <p:nvPr/>
            </p:nvCxnSpPr>
            <p:spPr>
              <a:xfrm>
                <a:off x="5744344" y="3394332"/>
                <a:ext cx="144016" cy="0"/>
              </a:xfrm>
              <a:prstGeom prst="line">
                <a:avLst/>
              </a:prstGeom>
              <a:ln w="38100">
                <a:solidFill>
                  <a:srgbClr val="598EC1"/>
                </a:solidFill>
              </a:ln>
              <a:effectLst/>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9CA06E35-EEAB-596A-DCAB-7A062EAFA7C0}"/>
                  </a:ext>
                </a:extLst>
              </p:cNvPr>
              <p:cNvCxnSpPr>
                <a:cxnSpLocks/>
              </p:cNvCxnSpPr>
              <p:nvPr/>
            </p:nvCxnSpPr>
            <p:spPr>
              <a:xfrm>
                <a:off x="5744344" y="3515400"/>
                <a:ext cx="144016" cy="0"/>
              </a:xfrm>
              <a:prstGeom prst="line">
                <a:avLst/>
              </a:prstGeom>
              <a:ln w="38100">
                <a:solidFill>
                  <a:srgbClr val="84C4F8"/>
                </a:solidFill>
              </a:ln>
              <a:effectLst/>
            </p:spPr>
            <p:style>
              <a:lnRef idx="2">
                <a:schemeClr val="accent1"/>
              </a:lnRef>
              <a:fillRef idx="0">
                <a:schemeClr val="accent1"/>
              </a:fillRef>
              <a:effectRef idx="1">
                <a:schemeClr val="accent1"/>
              </a:effectRef>
              <a:fontRef idx="minor">
                <a:schemeClr val="tx1"/>
              </a:fontRef>
            </p:style>
          </p:cxnSp>
        </p:grpSp>
      </p:grpSp>
      <p:grpSp>
        <p:nvGrpSpPr>
          <p:cNvPr id="1029" name="Group 1028">
            <a:extLst>
              <a:ext uri="{FF2B5EF4-FFF2-40B4-BE49-F238E27FC236}">
                <a16:creationId xmlns:a16="http://schemas.microsoft.com/office/drawing/2014/main" id="{5BBF3349-C997-1E8D-8928-810E300BD0D5}"/>
              </a:ext>
            </a:extLst>
          </p:cNvPr>
          <p:cNvGrpSpPr>
            <a:grpSpLocks noChangeAspect="1"/>
          </p:cNvGrpSpPr>
          <p:nvPr/>
        </p:nvGrpSpPr>
        <p:grpSpPr>
          <a:xfrm>
            <a:off x="2139696" y="5542945"/>
            <a:ext cx="151631" cy="392292"/>
            <a:chOff x="5604437" y="3030896"/>
            <a:chExt cx="203531" cy="490950"/>
          </a:xfrm>
        </p:grpSpPr>
        <p:sp>
          <p:nvSpPr>
            <p:cNvPr id="1030" name="Rectangle 1029">
              <a:extLst>
                <a:ext uri="{FF2B5EF4-FFF2-40B4-BE49-F238E27FC236}">
                  <a16:creationId xmlns:a16="http://schemas.microsoft.com/office/drawing/2014/main" id="{48AA2955-9BFF-07E1-A80E-AD3C578C9220}"/>
                </a:ext>
              </a:extLst>
            </p:cNvPr>
            <p:cNvSpPr/>
            <p:nvPr/>
          </p:nvSpPr>
          <p:spPr>
            <a:xfrm>
              <a:off x="5604437" y="3030896"/>
              <a:ext cx="203531" cy="490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31" name="Group 1030">
              <a:extLst>
                <a:ext uri="{FF2B5EF4-FFF2-40B4-BE49-F238E27FC236}">
                  <a16:creationId xmlns:a16="http://schemas.microsoft.com/office/drawing/2014/main" id="{8E5211F3-44A3-C7E5-CCDB-690324BEEFF3}"/>
                </a:ext>
              </a:extLst>
            </p:cNvPr>
            <p:cNvGrpSpPr/>
            <p:nvPr/>
          </p:nvGrpSpPr>
          <p:grpSpPr>
            <a:xfrm>
              <a:off x="5634194" y="3067954"/>
              <a:ext cx="144016" cy="416834"/>
              <a:chOff x="5744344" y="3152194"/>
              <a:chExt cx="144016" cy="363206"/>
            </a:xfrm>
          </p:grpSpPr>
          <p:cxnSp>
            <p:nvCxnSpPr>
              <p:cNvPr id="1032" name="Straight Connector 1031">
                <a:extLst>
                  <a:ext uri="{FF2B5EF4-FFF2-40B4-BE49-F238E27FC236}">
                    <a16:creationId xmlns:a16="http://schemas.microsoft.com/office/drawing/2014/main" id="{7758B1D1-5B32-BB49-6474-3DF68A6CF80A}"/>
                  </a:ext>
                </a:extLst>
              </p:cNvPr>
              <p:cNvCxnSpPr>
                <a:cxnSpLocks/>
              </p:cNvCxnSpPr>
              <p:nvPr/>
            </p:nvCxnSpPr>
            <p:spPr>
              <a:xfrm>
                <a:off x="5744344" y="3152194"/>
                <a:ext cx="14401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9246C361-08DE-DF4C-15E1-6B8701D01980}"/>
                  </a:ext>
                </a:extLst>
              </p:cNvPr>
              <p:cNvCxnSpPr>
                <a:cxnSpLocks/>
              </p:cNvCxnSpPr>
              <p:nvPr/>
            </p:nvCxnSpPr>
            <p:spPr>
              <a:xfrm>
                <a:off x="5744344" y="3273263"/>
                <a:ext cx="144016" cy="0"/>
              </a:xfrm>
              <a:prstGeom prst="line">
                <a:avLst/>
              </a:prstGeom>
              <a:ln w="38100">
                <a:solidFill>
                  <a:srgbClr val="989EA2"/>
                </a:solidFill>
              </a:ln>
              <a:effectLst/>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2C12DE7F-AAA0-14C5-C015-A25192E845D1}"/>
                  </a:ext>
                </a:extLst>
              </p:cNvPr>
              <p:cNvCxnSpPr>
                <a:cxnSpLocks/>
              </p:cNvCxnSpPr>
              <p:nvPr/>
            </p:nvCxnSpPr>
            <p:spPr>
              <a:xfrm>
                <a:off x="5744344" y="3394332"/>
                <a:ext cx="144016" cy="0"/>
              </a:xfrm>
              <a:prstGeom prst="line">
                <a:avLst/>
              </a:prstGeom>
              <a:ln w="38100">
                <a:solidFill>
                  <a:srgbClr val="598EC1"/>
                </a:solidFill>
              </a:ln>
              <a:effectLst/>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93B54C2B-9E5D-A16C-DB9A-0B0A7126E314}"/>
                  </a:ext>
                </a:extLst>
              </p:cNvPr>
              <p:cNvCxnSpPr>
                <a:cxnSpLocks/>
              </p:cNvCxnSpPr>
              <p:nvPr/>
            </p:nvCxnSpPr>
            <p:spPr>
              <a:xfrm>
                <a:off x="5744344" y="3515400"/>
                <a:ext cx="144016" cy="0"/>
              </a:xfrm>
              <a:prstGeom prst="line">
                <a:avLst/>
              </a:prstGeom>
              <a:ln w="38100">
                <a:solidFill>
                  <a:srgbClr val="84C4F8"/>
                </a:solidFill>
              </a:ln>
              <a:effectLst/>
            </p:spPr>
            <p:style>
              <a:lnRef idx="2">
                <a:schemeClr val="accent1"/>
              </a:lnRef>
              <a:fillRef idx="0">
                <a:schemeClr val="accent1"/>
              </a:fillRef>
              <a:effectRef idx="1">
                <a:schemeClr val="accent1"/>
              </a:effectRef>
              <a:fontRef idx="minor">
                <a:schemeClr val="tx1"/>
              </a:fontRef>
            </p:style>
          </p:cxnSp>
        </p:grpSp>
      </p:grpSp>
      <p:sp>
        <p:nvSpPr>
          <p:cNvPr id="2" name="TextBox 1">
            <a:extLst>
              <a:ext uri="{FF2B5EF4-FFF2-40B4-BE49-F238E27FC236}">
                <a16:creationId xmlns:a16="http://schemas.microsoft.com/office/drawing/2014/main" id="{6B54E126-8928-4923-5ED0-826E194707FD}"/>
              </a:ext>
            </a:extLst>
          </p:cNvPr>
          <p:cNvSpPr txBox="1"/>
          <p:nvPr/>
        </p:nvSpPr>
        <p:spPr>
          <a:xfrm rot="16200000">
            <a:off x="1653743" y="1990723"/>
            <a:ext cx="77905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 Event-free</a:t>
            </a:r>
          </a:p>
        </p:txBody>
      </p:sp>
      <p:sp>
        <p:nvSpPr>
          <p:cNvPr id="4" name="TextBox 3">
            <a:extLst>
              <a:ext uri="{FF2B5EF4-FFF2-40B4-BE49-F238E27FC236}">
                <a16:creationId xmlns:a16="http://schemas.microsoft.com/office/drawing/2014/main" id="{EDF7D8CF-A95D-ACD9-7D65-0A1254C7E2D7}"/>
              </a:ext>
            </a:extLst>
          </p:cNvPr>
          <p:cNvSpPr txBox="1"/>
          <p:nvPr/>
        </p:nvSpPr>
        <p:spPr>
          <a:xfrm>
            <a:off x="3782852" y="2868553"/>
            <a:ext cx="44242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Months</a:t>
            </a:r>
          </a:p>
        </p:txBody>
      </p:sp>
      <p:sp>
        <p:nvSpPr>
          <p:cNvPr id="7" name="TextBox 6">
            <a:extLst>
              <a:ext uri="{FF2B5EF4-FFF2-40B4-BE49-F238E27FC236}">
                <a16:creationId xmlns:a16="http://schemas.microsoft.com/office/drawing/2014/main" id="{CD49BE9B-8FDE-FF98-147B-0BCAEA69AFDE}"/>
              </a:ext>
            </a:extLst>
          </p:cNvPr>
          <p:cNvSpPr txBox="1"/>
          <p:nvPr/>
        </p:nvSpPr>
        <p:spPr>
          <a:xfrm>
            <a:off x="3799904" y="2452548"/>
            <a:ext cx="1859483" cy="276999"/>
          </a:xfrm>
          <a:prstGeom prst="rect">
            <a:avLst/>
          </a:prstGeom>
          <a:solidFill>
            <a:schemeClr val="bg1"/>
          </a:solidFill>
        </p:spPr>
        <p:txBody>
          <a:bodyPr wrap="none" lIns="0" tIns="0" rIns="0" bIns="0" rtlCol="0">
            <a:spAutoFit/>
          </a:bodyPr>
          <a:lstStyle/>
          <a:p>
            <a:pPr algn="l"/>
            <a:r>
              <a:rPr lang="en-GB" b="1" dirty="0">
                <a:solidFill>
                  <a:schemeClr val="accent1"/>
                </a:solidFill>
                <a:latin typeface="Arial" panose="020B0604020202020204" pitchFamily="34" charset="0"/>
                <a:ea typeface="Aileron" charset="0"/>
                <a:cs typeface="Arial" panose="020B0604020202020204" pitchFamily="34" charset="0"/>
              </a:rPr>
              <a:t>Synchronous HV</a:t>
            </a:r>
          </a:p>
        </p:txBody>
      </p:sp>
      <p:sp>
        <p:nvSpPr>
          <p:cNvPr id="14" name="TextBox 13">
            <a:extLst>
              <a:ext uri="{FF2B5EF4-FFF2-40B4-BE49-F238E27FC236}">
                <a16:creationId xmlns:a16="http://schemas.microsoft.com/office/drawing/2014/main" id="{DE7ED5F6-456D-2BF1-AB58-D88003C8068F}"/>
              </a:ext>
            </a:extLst>
          </p:cNvPr>
          <p:cNvSpPr txBox="1"/>
          <p:nvPr/>
        </p:nvSpPr>
        <p:spPr>
          <a:xfrm>
            <a:off x="7392144" y="2466448"/>
            <a:ext cx="1859483" cy="276999"/>
          </a:xfrm>
          <a:prstGeom prst="rect">
            <a:avLst/>
          </a:prstGeom>
          <a:solidFill>
            <a:schemeClr val="bg1"/>
          </a:solidFill>
        </p:spPr>
        <p:txBody>
          <a:bodyPr wrap="none" lIns="0" tIns="0" rIns="0" bIns="0" rtlCol="0">
            <a:spAutoFit/>
          </a:bodyPr>
          <a:lstStyle/>
          <a:p>
            <a:pPr algn="l"/>
            <a:r>
              <a:rPr lang="en-GB" b="1" dirty="0">
                <a:solidFill>
                  <a:schemeClr val="accent1"/>
                </a:solidFill>
                <a:latin typeface="Arial" panose="020B0604020202020204" pitchFamily="34" charset="0"/>
                <a:ea typeface="Aileron" charset="0"/>
                <a:cs typeface="Arial" panose="020B0604020202020204" pitchFamily="34" charset="0"/>
              </a:rPr>
              <a:t>Synchronous LV</a:t>
            </a:r>
          </a:p>
        </p:txBody>
      </p:sp>
      <p:sp>
        <p:nvSpPr>
          <p:cNvPr id="1036" name="TextBox 1035">
            <a:extLst>
              <a:ext uri="{FF2B5EF4-FFF2-40B4-BE49-F238E27FC236}">
                <a16:creationId xmlns:a16="http://schemas.microsoft.com/office/drawing/2014/main" id="{FAC4F916-17C5-7329-88AB-102F088B3306}"/>
              </a:ext>
            </a:extLst>
          </p:cNvPr>
          <p:cNvSpPr txBox="1"/>
          <p:nvPr/>
        </p:nvSpPr>
        <p:spPr>
          <a:xfrm>
            <a:off x="3701172" y="4841918"/>
            <a:ext cx="1962076" cy="276999"/>
          </a:xfrm>
          <a:prstGeom prst="rect">
            <a:avLst/>
          </a:prstGeom>
          <a:solidFill>
            <a:schemeClr val="bg1"/>
          </a:solidFill>
        </p:spPr>
        <p:txBody>
          <a:bodyPr wrap="none" lIns="0" tIns="0" rIns="0" bIns="0" rtlCol="0">
            <a:spAutoFit/>
          </a:bodyPr>
          <a:lstStyle/>
          <a:p>
            <a:pPr algn="l"/>
            <a:r>
              <a:rPr lang="en-GB" b="1" dirty="0">
                <a:solidFill>
                  <a:schemeClr val="accent1"/>
                </a:solidFill>
                <a:latin typeface="Arial" panose="020B0604020202020204" pitchFamily="34" charset="0"/>
                <a:ea typeface="Aileron" charset="0"/>
                <a:cs typeface="Arial" panose="020B0604020202020204" pitchFamily="34" charset="0"/>
              </a:rPr>
              <a:t>Metachronous HV</a:t>
            </a:r>
          </a:p>
        </p:txBody>
      </p:sp>
      <p:sp>
        <p:nvSpPr>
          <p:cNvPr id="1037" name="TextBox 1036">
            <a:extLst>
              <a:ext uri="{FF2B5EF4-FFF2-40B4-BE49-F238E27FC236}">
                <a16:creationId xmlns:a16="http://schemas.microsoft.com/office/drawing/2014/main" id="{FE061892-EAE6-D96A-6858-1718F7E74857}"/>
              </a:ext>
            </a:extLst>
          </p:cNvPr>
          <p:cNvSpPr txBox="1"/>
          <p:nvPr/>
        </p:nvSpPr>
        <p:spPr>
          <a:xfrm>
            <a:off x="7322153" y="4841917"/>
            <a:ext cx="1962076" cy="276999"/>
          </a:xfrm>
          <a:prstGeom prst="rect">
            <a:avLst/>
          </a:prstGeom>
          <a:solidFill>
            <a:schemeClr val="bg1"/>
          </a:solidFill>
        </p:spPr>
        <p:txBody>
          <a:bodyPr wrap="none" lIns="0" tIns="0" rIns="0" bIns="0" rtlCol="0">
            <a:spAutoFit/>
          </a:bodyPr>
          <a:lstStyle/>
          <a:p>
            <a:pPr algn="l"/>
            <a:r>
              <a:rPr lang="en-GB" b="1" dirty="0">
                <a:solidFill>
                  <a:schemeClr val="accent1"/>
                </a:solidFill>
                <a:latin typeface="Arial" panose="020B0604020202020204" pitchFamily="34" charset="0"/>
                <a:ea typeface="Aileron" charset="0"/>
                <a:cs typeface="Arial" panose="020B0604020202020204" pitchFamily="34" charset="0"/>
              </a:rPr>
              <a:t>Metachronous LV</a:t>
            </a:r>
          </a:p>
        </p:txBody>
      </p:sp>
      <p:sp>
        <p:nvSpPr>
          <p:cNvPr id="1038" name="TextBox 1037">
            <a:extLst>
              <a:ext uri="{FF2B5EF4-FFF2-40B4-BE49-F238E27FC236}">
                <a16:creationId xmlns:a16="http://schemas.microsoft.com/office/drawing/2014/main" id="{A3A4F472-E65D-A7E4-48BB-628A35C52094}"/>
              </a:ext>
            </a:extLst>
          </p:cNvPr>
          <p:cNvSpPr txBox="1"/>
          <p:nvPr/>
        </p:nvSpPr>
        <p:spPr>
          <a:xfrm rot="16200000">
            <a:off x="5298534" y="1968397"/>
            <a:ext cx="77905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 Event-free</a:t>
            </a:r>
          </a:p>
        </p:txBody>
      </p:sp>
      <p:sp>
        <p:nvSpPr>
          <p:cNvPr id="1039" name="TextBox 1038">
            <a:extLst>
              <a:ext uri="{FF2B5EF4-FFF2-40B4-BE49-F238E27FC236}">
                <a16:creationId xmlns:a16="http://schemas.microsoft.com/office/drawing/2014/main" id="{B82FC973-F81D-C98F-F897-99E4577D2C9A}"/>
              </a:ext>
            </a:extLst>
          </p:cNvPr>
          <p:cNvSpPr txBox="1"/>
          <p:nvPr/>
        </p:nvSpPr>
        <p:spPr>
          <a:xfrm>
            <a:off x="7396206" y="2856674"/>
            <a:ext cx="44242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Months</a:t>
            </a:r>
          </a:p>
        </p:txBody>
      </p:sp>
      <p:sp>
        <p:nvSpPr>
          <p:cNvPr id="1040" name="TextBox 1039">
            <a:extLst>
              <a:ext uri="{FF2B5EF4-FFF2-40B4-BE49-F238E27FC236}">
                <a16:creationId xmlns:a16="http://schemas.microsoft.com/office/drawing/2014/main" id="{F7492281-06F1-80B3-4249-4E8900F97BA2}"/>
              </a:ext>
            </a:extLst>
          </p:cNvPr>
          <p:cNvSpPr txBox="1"/>
          <p:nvPr/>
        </p:nvSpPr>
        <p:spPr>
          <a:xfrm>
            <a:off x="7464152" y="5257923"/>
            <a:ext cx="44242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Months</a:t>
            </a:r>
          </a:p>
        </p:txBody>
      </p:sp>
      <p:sp>
        <p:nvSpPr>
          <p:cNvPr id="1041" name="TextBox 1040">
            <a:extLst>
              <a:ext uri="{FF2B5EF4-FFF2-40B4-BE49-F238E27FC236}">
                <a16:creationId xmlns:a16="http://schemas.microsoft.com/office/drawing/2014/main" id="{01C1889E-E604-E038-D309-B99CE5F44BB6}"/>
              </a:ext>
            </a:extLst>
          </p:cNvPr>
          <p:cNvSpPr txBox="1"/>
          <p:nvPr/>
        </p:nvSpPr>
        <p:spPr>
          <a:xfrm>
            <a:off x="3782852" y="5252068"/>
            <a:ext cx="44242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Months</a:t>
            </a:r>
          </a:p>
        </p:txBody>
      </p:sp>
      <p:sp>
        <p:nvSpPr>
          <p:cNvPr id="1042" name="TextBox 1041">
            <a:extLst>
              <a:ext uri="{FF2B5EF4-FFF2-40B4-BE49-F238E27FC236}">
                <a16:creationId xmlns:a16="http://schemas.microsoft.com/office/drawing/2014/main" id="{24945136-504C-F94F-8880-AEE6BE102307}"/>
              </a:ext>
            </a:extLst>
          </p:cNvPr>
          <p:cNvSpPr txBox="1"/>
          <p:nvPr/>
        </p:nvSpPr>
        <p:spPr>
          <a:xfrm rot="16200000">
            <a:off x="1649887" y="4371597"/>
            <a:ext cx="77905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 Event-free</a:t>
            </a:r>
          </a:p>
        </p:txBody>
      </p:sp>
      <p:sp>
        <p:nvSpPr>
          <p:cNvPr id="1043" name="TextBox 1042">
            <a:extLst>
              <a:ext uri="{FF2B5EF4-FFF2-40B4-BE49-F238E27FC236}">
                <a16:creationId xmlns:a16="http://schemas.microsoft.com/office/drawing/2014/main" id="{BE43B9E2-94EC-3432-451F-431F5743F748}"/>
              </a:ext>
            </a:extLst>
          </p:cNvPr>
          <p:cNvSpPr txBox="1"/>
          <p:nvPr/>
        </p:nvSpPr>
        <p:spPr>
          <a:xfrm rot="16200000">
            <a:off x="5350649" y="4336925"/>
            <a:ext cx="779059" cy="161583"/>
          </a:xfrm>
          <a:prstGeom prst="rect">
            <a:avLst/>
          </a:prstGeom>
          <a:solidFill>
            <a:schemeClr val="bg1"/>
          </a:solidFill>
        </p:spPr>
        <p:txBody>
          <a:bodyPr wrap="none" lIns="0" tIns="0" rIns="0" bIns="0" rtlCol="0">
            <a:spAutoFit/>
          </a:bodyPr>
          <a:lstStyle/>
          <a:p>
            <a:pPr algn="l"/>
            <a:r>
              <a:rPr lang="en-GB" sz="1050" dirty="0">
                <a:latin typeface="Arial" panose="020B0604020202020204" pitchFamily="34" charset="0"/>
                <a:ea typeface="Aileron" charset="0"/>
                <a:cs typeface="Arial" panose="020B0604020202020204" pitchFamily="34" charset="0"/>
              </a:rPr>
              <a:t>% Event-free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D4613AC-FEB0-E8D2-A1BD-781759F29361}"/>
              </a:ext>
            </a:extLst>
          </p:cNvPr>
          <p:cNvGraphicFramePr>
            <a:graphicFrameLocks noGrp="1"/>
          </p:cNvGraphicFramePr>
          <p:nvPr>
            <p:extLst>
              <p:ext uri="{D42A27DB-BD31-4B8C-83A1-F6EECF244321}">
                <p14:modId xmlns:p14="http://schemas.microsoft.com/office/powerpoint/2010/main" val="4152656207"/>
              </p:ext>
            </p:extLst>
          </p:nvPr>
        </p:nvGraphicFramePr>
        <p:xfrm>
          <a:off x="2567608" y="1484784"/>
          <a:ext cx="7215951" cy="3718560"/>
        </p:xfrm>
        <a:graphic>
          <a:graphicData uri="http://schemas.openxmlformats.org/drawingml/2006/table">
            <a:tbl>
              <a:tblPr firstRow="1" bandRow="1">
                <a:tableStyleId>{5C22544A-7EE6-4342-B048-85BDC9FD1C3A}</a:tableStyleId>
              </a:tblPr>
              <a:tblGrid>
                <a:gridCol w="3271507">
                  <a:extLst>
                    <a:ext uri="{9D8B030D-6E8A-4147-A177-3AD203B41FA5}">
                      <a16:colId xmlns:a16="http://schemas.microsoft.com/office/drawing/2014/main" val="3841345772"/>
                    </a:ext>
                  </a:extLst>
                </a:gridCol>
                <a:gridCol w="986111">
                  <a:extLst>
                    <a:ext uri="{9D8B030D-6E8A-4147-A177-3AD203B41FA5}">
                      <a16:colId xmlns:a16="http://schemas.microsoft.com/office/drawing/2014/main" val="2929116710"/>
                    </a:ext>
                  </a:extLst>
                </a:gridCol>
                <a:gridCol w="986111">
                  <a:extLst>
                    <a:ext uri="{9D8B030D-6E8A-4147-A177-3AD203B41FA5}">
                      <a16:colId xmlns:a16="http://schemas.microsoft.com/office/drawing/2014/main" val="382522142"/>
                    </a:ext>
                  </a:extLst>
                </a:gridCol>
                <a:gridCol w="986111">
                  <a:extLst>
                    <a:ext uri="{9D8B030D-6E8A-4147-A177-3AD203B41FA5}">
                      <a16:colId xmlns:a16="http://schemas.microsoft.com/office/drawing/2014/main" val="3101092251"/>
                    </a:ext>
                  </a:extLst>
                </a:gridCol>
                <a:gridCol w="986111">
                  <a:extLst>
                    <a:ext uri="{9D8B030D-6E8A-4147-A177-3AD203B41FA5}">
                      <a16:colId xmlns:a16="http://schemas.microsoft.com/office/drawing/2014/main" val="960489461"/>
                    </a:ext>
                  </a:extLst>
                </a:gridCol>
              </a:tblGrid>
              <a:tr h="433320">
                <a:tc>
                  <a:txBody>
                    <a:bodyPr/>
                    <a:lstStyle/>
                    <a:p>
                      <a:r>
                        <a:rPr lang="en-GB" sz="1400" b="1" dirty="0">
                          <a:latin typeface="Arial" panose="020B0604020202020204" pitchFamily="34" charset="0"/>
                          <a:cs typeface="Arial" panose="020B0604020202020204" pitchFamily="34" charset="0"/>
                        </a:rPr>
                        <a:t>Selected AEs</a:t>
                      </a:r>
                      <a:r>
                        <a:rPr lang="en-GB" sz="1400" b="1" baseline="30000" dirty="0">
                          <a:latin typeface="Arial" panose="020B0604020202020204" pitchFamily="34" charset="0"/>
                          <a:cs typeface="Arial" panose="020B0604020202020204" pitchFamily="34" charset="0"/>
                        </a:rPr>
                        <a:t>*</a:t>
                      </a: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TS + NSAA</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N=558</a:t>
                      </a:r>
                    </a:p>
                  </a:txBody>
                  <a:tcPr/>
                </a:tc>
                <a:tc hMerge="1">
                  <a:txBody>
                    <a:bodyPr/>
                    <a:lstStyle/>
                    <a:p>
                      <a:endParaRPr lang="en-GB"/>
                    </a:p>
                  </a:txBody>
                  <a:tcPr/>
                </a:tc>
                <a:tc gridSpan="2">
                  <a:txBody>
                    <a:bodyPr/>
                    <a:lstStyle/>
                    <a:p>
                      <a:pPr algn="ctr"/>
                      <a:r>
                        <a:rPr lang="en-GB" sz="1400" b="1" dirty="0">
                          <a:latin typeface="Arial" panose="020B0604020202020204" pitchFamily="34" charset="0"/>
                          <a:cs typeface="Arial" panose="020B0604020202020204" pitchFamily="34" charset="0"/>
                        </a:rPr>
                        <a:t>TS + ENZA</a:t>
                      </a:r>
                    </a:p>
                    <a:p>
                      <a:pPr algn="ctr"/>
                      <a:r>
                        <a:rPr lang="en-GB" sz="1400" b="1" dirty="0">
                          <a:latin typeface="Arial" panose="020B0604020202020204" pitchFamily="34" charset="0"/>
                          <a:cs typeface="Arial" panose="020B0604020202020204" pitchFamily="34" charset="0"/>
                        </a:rPr>
                        <a:t>N=563</a:t>
                      </a:r>
                    </a:p>
                  </a:txBody>
                  <a:tcPr/>
                </a:tc>
                <a:tc hMerge="1">
                  <a:txBody>
                    <a:bodyPr/>
                    <a:lstStyle/>
                    <a:p>
                      <a:endParaRPr lang="en-GB"/>
                    </a:p>
                  </a:txBody>
                  <a:tcPr/>
                </a:tc>
                <a:extLst>
                  <a:ext uri="{0D108BD9-81ED-4DB2-BD59-A6C34878D82A}">
                    <a16:rowId xmlns:a16="http://schemas.microsoft.com/office/drawing/2014/main" val="431617294"/>
                  </a:ext>
                </a:extLst>
              </a:tr>
              <a:tr h="259992">
                <a:tc>
                  <a:txBody>
                    <a:bodyPr/>
                    <a:lstStyle/>
                    <a:p>
                      <a:r>
                        <a:rPr lang="en-GB" sz="1200" b="0" dirty="0">
                          <a:latin typeface="Arial" panose="020B0604020202020204" pitchFamily="34" charset="0"/>
                          <a:cs typeface="Arial" panose="020B0604020202020204" pitchFamily="34" charset="0"/>
                        </a:rPr>
                        <a:t>SAE rate per year of Rx exposure</a:t>
                      </a:r>
                    </a:p>
                  </a:txBody>
                  <a:tcPr/>
                </a:tc>
                <a:tc>
                  <a:txBody>
                    <a:bodyPr/>
                    <a:lstStyle/>
                    <a:p>
                      <a:pPr algn="ctr"/>
                      <a:r>
                        <a:rPr lang="en-GB" sz="1200" dirty="0">
                          <a:latin typeface="Arial" panose="020B0604020202020204" pitchFamily="34" charset="0"/>
                          <a:cs typeface="Arial" panose="020B0604020202020204" pitchFamily="34" charset="0"/>
                        </a:rPr>
                        <a:t>0.33</a:t>
                      </a:r>
                    </a:p>
                  </a:txBody>
                  <a:tcPr/>
                </a:tc>
                <a:tc>
                  <a:txBody>
                    <a:bodyPr/>
                    <a:lstStyle/>
                    <a:p>
                      <a:pPr algn="ctr"/>
                      <a:r>
                        <a:rPr lang="en-GB" sz="1200" dirty="0">
                          <a:latin typeface="Arial" panose="020B0604020202020204" pitchFamily="34" charset="0"/>
                          <a:cs typeface="Arial" panose="020B0604020202020204" pitchFamily="34" charset="0"/>
                        </a:rPr>
                        <a:t>95% CI:</a:t>
                      </a:r>
                    </a:p>
                    <a:p>
                      <a:pPr algn="ctr"/>
                      <a:r>
                        <a:rPr lang="en-GB" sz="1200" dirty="0">
                          <a:latin typeface="Arial" panose="020B0604020202020204" pitchFamily="34" charset="0"/>
                          <a:cs typeface="Arial" panose="020B0604020202020204" pitchFamily="34" charset="0"/>
                        </a:rPr>
                        <a:t>0.28-0.39</a:t>
                      </a:r>
                    </a:p>
                  </a:txBody>
                  <a:tcPr/>
                </a:tc>
                <a:tc>
                  <a:txBody>
                    <a:bodyPr/>
                    <a:lstStyle/>
                    <a:p>
                      <a:pPr algn="ctr"/>
                      <a:r>
                        <a:rPr lang="en-GB" sz="1200" dirty="0">
                          <a:latin typeface="Arial" panose="020B0604020202020204" pitchFamily="34" charset="0"/>
                          <a:cs typeface="Arial" panose="020B0604020202020204" pitchFamily="34" charset="0"/>
                        </a:rPr>
                        <a:t>0.34</a:t>
                      </a:r>
                    </a:p>
                  </a:txBody>
                  <a:tcPr/>
                </a:tc>
                <a:tc>
                  <a:txBody>
                    <a:bodyPr/>
                    <a:lstStyle/>
                    <a:p>
                      <a:pPr algn="ctr"/>
                      <a:r>
                        <a:rPr lang="en-GB" sz="1200" dirty="0">
                          <a:latin typeface="Arial" panose="020B0604020202020204" pitchFamily="34" charset="0"/>
                          <a:cs typeface="Arial" panose="020B0604020202020204" pitchFamily="34" charset="0"/>
                        </a:rPr>
                        <a:t>95% CI: 0.29-0.40</a:t>
                      </a:r>
                    </a:p>
                  </a:txBody>
                  <a:tcPr/>
                </a:tc>
                <a:extLst>
                  <a:ext uri="{0D108BD9-81ED-4DB2-BD59-A6C34878D82A}">
                    <a16:rowId xmlns:a16="http://schemas.microsoft.com/office/drawing/2014/main" val="81460530"/>
                  </a:ext>
                </a:extLst>
              </a:tr>
              <a:tr h="259992">
                <a:tc>
                  <a:txBody>
                    <a:bodyPr/>
                    <a:lstStyle/>
                    <a:p>
                      <a:r>
                        <a:rPr lang="en-GB" sz="1200" b="1" dirty="0">
                          <a:solidFill>
                            <a:schemeClr val="bg1"/>
                          </a:solidFill>
                          <a:latin typeface="Arial" panose="020B0604020202020204" pitchFamily="34" charset="0"/>
                          <a:cs typeface="Arial" panose="020B0604020202020204" pitchFamily="34" charset="0"/>
                        </a:rPr>
                        <a:t>AEs of Interest</a:t>
                      </a:r>
                    </a:p>
                  </a:txBody>
                  <a:tcPr>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N</a:t>
                      </a:r>
                    </a:p>
                  </a:txBody>
                  <a:tcPr>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a:t>
                      </a:r>
                    </a:p>
                  </a:txBody>
                  <a:tcPr>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N</a:t>
                      </a:r>
                    </a:p>
                  </a:txBody>
                  <a:tcPr>
                    <a:solidFill>
                      <a:schemeClr val="accent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a:t>
                      </a:r>
                    </a:p>
                  </a:txBody>
                  <a:tcPr>
                    <a:solidFill>
                      <a:schemeClr val="accent1"/>
                    </a:solidFill>
                  </a:tcPr>
                </a:tc>
                <a:extLst>
                  <a:ext uri="{0D108BD9-81ED-4DB2-BD59-A6C34878D82A}">
                    <a16:rowId xmlns:a16="http://schemas.microsoft.com/office/drawing/2014/main" val="864138960"/>
                  </a:ext>
                </a:extLst>
              </a:tr>
              <a:tr h="259992">
                <a:tc>
                  <a:txBody>
                    <a:bodyPr/>
                    <a:lstStyle/>
                    <a:p>
                      <a:pPr marL="0" lvl="0" algn="l" defTabSz="457200" rtl="0" eaLnBrk="1" latinLnBrk="0" hangingPunct="1"/>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G3 Hypertension</a:t>
                      </a:r>
                      <a:endParaRPr lang="en-GB" sz="1200" b="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24</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4</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43</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8</a:t>
                      </a:r>
                    </a:p>
                  </a:txBody>
                  <a:tcPr/>
                </a:tc>
                <a:extLst>
                  <a:ext uri="{0D108BD9-81ED-4DB2-BD59-A6C34878D82A}">
                    <a16:rowId xmlns:a16="http://schemas.microsoft.com/office/drawing/2014/main" val="3004078072"/>
                  </a:ext>
                </a:extLst>
              </a:tr>
              <a:tr h="259992">
                <a:tc>
                  <a:txBody>
                    <a:bodyPr/>
                    <a:lstStyle/>
                    <a:p>
                      <a:pPr lvl="0" algn="l"/>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G2 Hypertension</a:t>
                      </a:r>
                      <a:endParaRPr lang="en-GB" sz="1200" b="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30</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5</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60</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11</a:t>
                      </a:r>
                    </a:p>
                  </a:txBody>
                  <a:tcPr/>
                </a:tc>
                <a:extLst>
                  <a:ext uri="{0D108BD9-81ED-4DB2-BD59-A6C34878D82A}">
                    <a16:rowId xmlns:a16="http://schemas.microsoft.com/office/drawing/2014/main" val="3907802055"/>
                  </a:ext>
                </a:extLst>
              </a:tr>
              <a:tr h="259992">
                <a:tc>
                  <a:txBody>
                    <a:bodyPr/>
                    <a:lstStyle/>
                    <a:p>
                      <a:pPr lvl="0" algn="l"/>
                      <a:r>
                        <a:rPr lang="en-GB" sz="1200" b="0" kern="1200" dirty="0">
                          <a:solidFill>
                            <a:schemeClr val="dk1"/>
                          </a:solidFill>
                          <a:latin typeface="Arial" panose="020B0604020202020204" pitchFamily="34" charset="0"/>
                          <a:ea typeface="+mn-ea"/>
                          <a:cs typeface="Arial" panose="020B0604020202020204" pitchFamily="34" charset="0"/>
                        </a:rPr>
                        <a:t>G3 Fatigue</a:t>
                      </a:r>
                      <a:endParaRPr lang="en-GB" sz="1200" b="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4</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31</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6</a:t>
                      </a:r>
                    </a:p>
                  </a:txBody>
                  <a:tcPr/>
                </a:tc>
                <a:extLst>
                  <a:ext uri="{0D108BD9-81ED-4DB2-BD59-A6C34878D82A}">
                    <a16:rowId xmlns:a16="http://schemas.microsoft.com/office/drawing/2014/main" val="3981561425"/>
                  </a:ext>
                </a:extLst>
              </a:tr>
              <a:tr h="2599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Arial" panose="020B0604020202020204" pitchFamily="34" charset="0"/>
                          <a:ea typeface="+mn-ea"/>
                          <a:cs typeface="Arial" panose="020B0604020202020204" pitchFamily="34" charset="0"/>
                        </a:rPr>
                        <a:t>G2 Fatigue</a:t>
                      </a:r>
                      <a:endParaRPr lang="en-GB" sz="1200" b="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80</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14</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142</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25</a:t>
                      </a:r>
                    </a:p>
                  </a:txBody>
                  <a:tcPr/>
                </a:tc>
                <a:extLst>
                  <a:ext uri="{0D108BD9-81ED-4DB2-BD59-A6C34878D82A}">
                    <a16:rowId xmlns:a16="http://schemas.microsoft.com/office/drawing/2014/main" val="4136933986"/>
                  </a:ext>
                </a:extLst>
              </a:tr>
              <a:tr h="259992">
                <a:tc>
                  <a:txBody>
                    <a:bodyPr/>
                    <a:lstStyle/>
                    <a:p>
                      <a:pPr lvl="0" algn="l"/>
                      <a:r>
                        <a:rPr lang="en-GB" sz="1200" b="0" kern="1200" dirty="0">
                          <a:solidFill>
                            <a:schemeClr val="dk1"/>
                          </a:solidFill>
                          <a:latin typeface="Arial" panose="020B0604020202020204" pitchFamily="34" charset="0"/>
                          <a:ea typeface="+mn-ea"/>
                          <a:cs typeface="Arial" panose="020B0604020202020204" pitchFamily="34" charset="0"/>
                        </a:rPr>
                        <a:t>G3 Falls</a:t>
                      </a:r>
                      <a:endParaRPr lang="en-GB" sz="1200" b="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&lt;1</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6</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a:t>
                      </a:r>
                    </a:p>
                  </a:txBody>
                  <a:tcPr/>
                </a:tc>
                <a:extLst>
                  <a:ext uri="{0D108BD9-81ED-4DB2-BD59-A6C34878D82A}">
                    <a16:rowId xmlns:a16="http://schemas.microsoft.com/office/drawing/2014/main" val="3133120119"/>
                  </a:ext>
                </a:extLst>
              </a:tr>
              <a:tr h="2599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Arial" panose="020B0604020202020204" pitchFamily="34" charset="0"/>
                          <a:ea typeface="+mn-ea"/>
                          <a:cs typeface="Arial" panose="020B0604020202020204" pitchFamily="34" charset="0"/>
                        </a:rPr>
                        <a:t>G2 Falls</a:t>
                      </a:r>
                      <a:endParaRPr lang="en-GB" sz="1200" b="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8</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28</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5</a:t>
                      </a:r>
                    </a:p>
                  </a:txBody>
                  <a:tcPr/>
                </a:tc>
                <a:extLst>
                  <a:ext uri="{0D108BD9-81ED-4DB2-BD59-A6C34878D82A}">
                    <a16:rowId xmlns:a16="http://schemas.microsoft.com/office/drawing/2014/main" val="2578019353"/>
                  </a:ext>
                </a:extLst>
              </a:tr>
              <a:tr h="259992">
                <a:tc>
                  <a:txBody>
                    <a:bodyPr/>
                    <a:lstStyle/>
                    <a:p>
                      <a:r>
                        <a:rPr lang="en-GB" sz="1200" b="0" dirty="0">
                          <a:latin typeface="Arial" panose="020B0604020202020204" pitchFamily="34" charset="0"/>
                          <a:cs typeface="Arial" panose="020B0604020202020204" pitchFamily="34" charset="0"/>
                        </a:rPr>
                        <a:t>Syncope</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7</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20</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4</a:t>
                      </a:r>
                    </a:p>
                  </a:txBody>
                  <a:tcPr/>
                </a:tc>
                <a:extLst>
                  <a:ext uri="{0D108BD9-81ED-4DB2-BD59-A6C34878D82A}">
                    <a16:rowId xmlns:a16="http://schemas.microsoft.com/office/drawing/2014/main" val="2725450466"/>
                  </a:ext>
                </a:extLst>
              </a:tr>
              <a:tr h="259992">
                <a:tc>
                  <a:txBody>
                    <a:bodyPr/>
                    <a:lstStyle/>
                    <a:p>
                      <a:r>
                        <a:rPr lang="en-GB" sz="1200" b="0" dirty="0">
                          <a:latin typeface="Arial" panose="020B0604020202020204" pitchFamily="34" charset="0"/>
                          <a:cs typeface="Arial" panose="020B0604020202020204" pitchFamily="34" charset="0"/>
                        </a:rPr>
                        <a:t>Concentration impairment (G1/2)</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6</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24</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4</a:t>
                      </a:r>
                    </a:p>
                  </a:txBody>
                  <a:tcPr/>
                </a:tc>
                <a:extLst>
                  <a:ext uri="{0D108BD9-81ED-4DB2-BD59-A6C34878D82A}">
                    <a16:rowId xmlns:a16="http://schemas.microsoft.com/office/drawing/2014/main" val="3682070211"/>
                  </a:ext>
                </a:extLst>
              </a:tr>
              <a:tr h="259992">
                <a:tc>
                  <a:txBody>
                    <a:bodyPr/>
                    <a:lstStyle/>
                    <a:p>
                      <a:r>
                        <a:rPr lang="en-GB" sz="1200" b="0" dirty="0">
                          <a:latin typeface="Arial" panose="020B0604020202020204" pitchFamily="34" charset="0"/>
                          <a:cs typeface="Arial" panose="020B0604020202020204" pitchFamily="34" charset="0"/>
                        </a:rPr>
                        <a:t>Any seizure</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0</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0</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7</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a:t>
                      </a:r>
                    </a:p>
                  </a:txBody>
                  <a:tcPr/>
                </a:tc>
                <a:extLst>
                  <a:ext uri="{0D108BD9-81ED-4DB2-BD59-A6C34878D82A}">
                    <a16:rowId xmlns:a16="http://schemas.microsoft.com/office/drawing/2014/main" val="3036430395"/>
                  </a:ext>
                </a:extLst>
              </a:tr>
            </a:tbl>
          </a:graphicData>
        </a:graphic>
      </p:graphicFrame>
      <p:sp>
        <p:nvSpPr>
          <p:cNvPr id="4" name="TextBox 3">
            <a:extLst>
              <a:ext uri="{FF2B5EF4-FFF2-40B4-BE49-F238E27FC236}">
                <a16:creationId xmlns:a16="http://schemas.microsoft.com/office/drawing/2014/main" id="{4401B069-6231-AA9B-0964-0646E92056FE}"/>
              </a:ext>
            </a:extLst>
          </p:cNvPr>
          <p:cNvSpPr txBox="1"/>
          <p:nvPr/>
        </p:nvSpPr>
        <p:spPr>
          <a:xfrm>
            <a:off x="2639616" y="5330098"/>
            <a:ext cx="1502655" cy="215444"/>
          </a:xfrm>
          <a:prstGeom prst="rect">
            <a:avLst/>
          </a:prstGeom>
          <a:noFill/>
        </p:spPr>
        <p:txBody>
          <a:bodyPr wrap="none" lIns="0" tIns="0" rIns="0" bIns="0" rtlCol="0">
            <a:spAutoFit/>
          </a:bodyPr>
          <a:lstStyle/>
          <a:p>
            <a:pPr algn="l"/>
            <a:r>
              <a:rPr lang="en-GB" sz="1400" dirty="0"/>
              <a:t>*Worst grade shown</a:t>
            </a:r>
          </a:p>
        </p:txBody>
      </p:sp>
      <p:sp>
        <p:nvSpPr>
          <p:cNvPr id="6" name="Title 5">
            <a:extLst>
              <a:ext uri="{FF2B5EF4-FFF2-40B4-BE49-F238E27FC236}">
                <a16:creationId xmlns:a16="http://schemas.microsoft.com/office/drawing/2014/main" id="{15E470CC-8673-68FC-A302-BC543C113695}"/>
              </a:ext>
            </a:extLst>
          </p:cNvPr>
          <p:cNvSpPr>
            <a:spLocks noGrp="1"/>
          </p:cNvSpPr>
          <p:nvPr>
            <p:ph type="title"/>
          </p:nvPr>
        </p:nvSpPr>
        <p:spPr>
          <a:xfrm>
            <a:off x="619200" y="246566"/>
            <a:ext cx="7853064" cy="1022194"/>
          </a:xfrm>
        </p:spPr>
        <p:txBody>
          <a:bodyPr/>
          <a:lstStyle/>
          <a:p>
            <a:r>
              <a:rPr lang="en-GB" dirty="0" err="1"/>
              <a:t>Enzamet</a:t>
            </a:r>
            <a:r>
              <a:rPr lang="en-GB" dirty="0"/>
              <a:t>: selected </a:t>
            </a:r>
            <a:r>
              <a:rPr lang="en-GB" dirty="0" err="1"/>
              <a:t>ae</a:t>
            </a:r>
            <a:r>
              <a:rPr lang="en-GB" cap="none" dirty="0" err="1"/>
              <a:t>s</a:t>
            </a:r>
            <a:r>
              <a:rPr lang="en-GB" dirty="0"/>
              <a:t> All patients at anytime</a:t>
            </a:r>
          </a:p>
        </p:txBody>
      </p:sp>
      <p:sp>
        <p:nvSpPr>
          <p:cNvPr id="8" name="TextBox 7">
            <a:extLst>
              <a:ext uri="{FF2B5EF4-FFF2-40B4-BE49-F238E27FC236}">
                <a16:creationId xmlns:a16="http://schemas.microsoft.com/office/drawing/2014/main" id="{498B92DD-D1FE-68ED-241A-6D97CAFA245C}"/>
              </a:ext>
            </a:extLst>
          </p:cNvPr>
          <p:cNvSpPr txBox="1"/>
          <p:nvPr/>
        </p:nvSpPr>
        <p:spPr>
          <a:xfrm>
            <a:off x="622177" y="6251205"/>
            <a:ext cx="4355808" cy="369332"/>
          </a:xfrm>
          <a:prstGeom prst="rect">
            <a:avLst/>
          </a:prstGeom>
          <a:noFill/>
        </p:spPr>
        <p:txBody>
          <a:bodyPr wrap="none" lIns="0" tIns="0" rIns="0" bIns="0" rtlCol="0">
            <a:spAutoFit/>
          </a:bodyPr>
          <a:lstStyle/>
          <a:p>
            <a:pPr algn="l"/>
            <a:r>
              <a:rPr lang="en-GB" sz="1200" dirty="0">
                <a:solidFill>
                  <a:schemeClr val="tx2"/>
                </a:solidFill>
                <a:latin typeface="Arial" panose="020B0604020202020204" pitchFamily="34" charset="0"/>
                <a:cs typeface="Arial" panose="020B0604020202020204" pitchFamily="34" charset="0"/>
              </a:rPr>
              <a:t>NSAA, nonsteroidal antiandrogen; TS, testosterone suppression</a:t>
            </a:r>
          </a:p>
          <a:p>
            <a:pPr algn="l"/>
            <a:r>
              <a:rPr lang="en-GB" sz="1200" dirty="0">
                <a:solidFill>
                  <a:schemeClr val="tx2"/>
                </a:solidFill>
                <a:latin typeface="Arial" panose="020B0604020202020204" pitchFamily="34" charset="0"/>
                <a:cs typeface="Arial" panose="020B0604020202020204" pitchFamily="34" charset="0"/>
              </a:rPr>
              <a:t>Sweeney C, et al. J Clin Oncol. 2019;37(</a:t>
            </a:r>
            <a:r>
              <a:rPr lang="en-GB" sz="1200" dirty="0" err="1">
                <a:solidFill>
                  <a:schemeClr val="tx2"/>
                </a:solidFill>
                <a:latin typeface="Arial" panose="020B0604020202020204" pitchFamily="34" charset="0"/>
                <a:cs typeface="Arial" panose="020B0604020202020204" pitchFamily="34" charset="0"/>
              </a:rPr>
              <a:t>suppl</a:t>
            </a:r>
            <a:r>
              <a:rPr lang="en-GB" sz="1200" dirty="0">
                <a:solidFill>
                  <a:schemeClr val="tx2"/>
                </a:solidFill>
                <a:latin typeface="Arial" panose="020B0604020202020204" pitchFamily="34" charset="0"/>
                <a:cs typeface="Arial" panose="020B0604020202020204" pitchFamily="34" charset="0"/>
              </a:rPr>
              <a:t>):LBA2</a:t>
            </a:r>
            <a:endParaRPr lang="en-GB" sz="1200" b="1" dirty="0">
              <a:solidFill>
                <a:schemeClr val="tx2"/>
              </a:solidFill>
              <a:latin typeface="Arial" panose="020B0604020202020204" pitchFamily="34" charset="0"/>
              <a:ea typeface="Aileron"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1921"/>
            <a:ext cx="10972800" cy="5821362"/>
          </a:xfrm>
        </p:spPr>
        <p:txBody>
          <a:bodyPr>
            <a:noAutofit/>
          </a:bodyPr>
          <a:lstStyle/>
          <a:p>
            <a:r>
              <a:rPr lang="en-GB" sz="4000" b="1" dirty="0"/>
              <a:t>Early Treatment Intensification for Metastatic Castration Sensitive Prostate Cancer: Optimising Patient Selection </a:t>
            </a:r>
            <a:br>
              <a:rPr lang="en-GB" sz="4000" b="1" dirty="0"/>
            </a:br>
            <a:r>
              <a:rPr lang="en-GB" sz="4000" b="1" dirty="0"/>
              <a:t>and Treatment</a:t>
            </a:r>
            <a:br>
              <a:rPr lang="en-GB" sz="4000" b="1" dirty="0"/>
            </a:br>
            <a:br>
              <a:rPr lang="en-GB" sz="3200" b="1" dirty="0"/>
            </a:br>
            <a:r>
              <a:rPr lang="en-GB" sz="3200" cap="none" dirty="0"/>
              <a:t>Prof. Evan Y. Yu, MD</a:t>
            </a:r>
            <a:br>
              <a:rPr lang="en-GB" sz="3200" cap="none" dirty="0"/>
            </a:br>
            <a:r>
              <a:rPr lang="en-GB" sz="2000" cap="none" spc="40" dirty="0"/>
              <a:t>Professor of Medicine and Oncology, Clinical Research Director, </a:t>
            </a:r>
            <a:br>
              <a:rPr lang="en-GB" sz="2000" cap="none" spc="40" dirty="0"/>
            </a:br>
            <a:r>
              <a:rPr lang="en-GB" sz="2000" cap="none" spc="40" dirty="0"/>
              <a:t>Genitourinary Oncology</a:t>
            </a:r>
            <a:br>
              <a:rPr lang="en-GB" sz="2000" cap="none" spc="40" dirty="0"/>
            </a:br>
            <a:r>
              <a:rPr lang="en-GB" sz="2000" cap="none" spc="40" dirty="0"/>
              <a:t>Medical Director, Clinical Research Services, Fred Hutch Cancer Consortium, USA</a:t>
            </a:r>
            <a:br>
              <a:rPr lang="en-GB" sz="2000" cap="none" spc="40" dirty="0"/>
            </a:br>
            <a:br>
              <a:rPr lang="en-GB" sz="2400" cap="none" spc="40" dirty="0"/>
            </a:br>
            <a:r>
              <a:rPr lang="en-GB" sz="2400" cap="none" dirty="0"/>
              <a:t>NOVEMBER 2022</a:t>
            </a:r>
            <a:endParaRPr lang="en-GB" sz="2400" b="1"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FC6BA98A-9DF8-CD45-A6ED-3CA40D2938A3}"/>
              </a:ext>
            </a:extLst>
          </p:cNvPr>
          <p:cNvCxnSpPr>
            <a:cxnSpLocks/>
          </p:cNvCxnSpPr>
          <p:nvPr/>
        </p:nvCxnSpPr>
        <p:spPr>
          <a:xfrm flipH="1">
            <a:off x="3862453" y="3778717"/>
            <a:ext cx="684000" cy="0"/>
          </a:xfrm>
          <a:prstGeom prst="line">
            <a:avLst/>
          </a:prstGeom>
          <a:ln w="31750">
            <a:headEnd type="triangle" w="med" len="med"/>
            <a:tailEnd type="none" w="med" len="med"/>
          </a:ln>
          <a:effectLst/>
        </p:spPr>
        <p:style>
          <a:lnRef idx="2">
            <a:schemeClr val="dk1"/>
          </a:lnRef>
          <a:fillRef idx="0">
            <a:schemeClr val="dk1"/>
          </a:fillRef>
          <a:effectRef idx="1">
            <a:schemeClr val="dk1"/>
          </a:effectRef>
          <a:fontRef idx="minor">
            <a:schemeClr val="tx1"/>
          </a:fontRef>
        </p:style>
      </p:cxnSp>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593899" y="1164600"/>
            <a:ext cx="10963200" cy="710229"/>
          </a:xfrm>
        </p:spPr>
        <p:txBody>
          <a:bodyPr/>
          <a:lstStyle/>
          <a:p>
            <a:pPr marL="0" marR="0" lvl="0" indent="0" algn="l" defTabSz="914400" rtl="0" eaLnBrk="1" fontAlgn="auto" latinLnBrk="0" hangingPunct="1">
              <a:lnSpc>
                <a:spcPct val="100000"/>
              </a:lnSpc>
              <a:spcBef>
                <a:spcPts val="0"/>
              </a:spcBef>
              <a:spcAft>
                <a:spcPts val="0"/>
              </a:spcAft>
              <a:buClr>
                <a:srgbClr val="10384F"/>
              </a:buClr>
              <a:buSzTx/>
              <a:buFontTx/>
              <a:buNone/>
              <a:tabLst/>
              <a:defRPr/>
            </a:pPr>
            <a:r>
              <a:rPr kumimoji="0" lang="en-GB" sz="1800" b="1" i="0" u="none" strike="noStrike" kern="1200" cap="none" spc="0" normalizeH="0" baseline="0" dirty="0">
                <a:ln>
                  <a:noFill/>
                </a:ln>
                <a:solidFill>
                  <a:schemeClr val="accent1"/>
                </a:solidFill>
                <a:effectLst/>
                <a:uLnTx/>
                <a:uFillTx/>
                <a:latin typeface="Arial"/>
                <a:cs typeface="Arial"/>
              </a:rPr>
              <a:t>PEACE-1: </a:t>
            </a:r>
            <a:r>
              <a:rPr kumimoji="0" lang="en-GB" sz="1800" b="0" i="0" u="none" strike="noStrike" kern="1200" cap="none" spc="0" normalizeH="0" baseline="0" dirty="0">
                <a:ln>
                  <a:noFill/>
                </a:ln>
                <a:solidFill>
                  <a:schemeClr val="tx2"/>
                </a:solidFill>
                <a:effectLst/>
                <a:uLnTx/>
                <a:uFillTx/>
                <a:latin typeface="Arial"/>
                <a:cs typeface="Arial"/>
              </a:rPr>
              <a:t>A phase 3 trial with 2x2 factorial design investigating overall survival of abiraterone acetate + docetaxel + ADT in </a:t>
            </a:r>
            <a:r>
              <a:rPr kumimoji="0" lang="en-GB" sz="1800" b="0" i="1" u="none" strike="noStrike" kern="1200" cap="none" spc="0" normalizeH="0" baseline="0" dirty="0">
                <a:ln>
                  <a:noFill/>
                </a:ln>
                <a:solidFill>
                  <a:schemeClr val="tx2"/>
                </a:solidFill>
                <a:effectLst/>
                <a:uLnTx/>
                <a:uFillTx/>
                <a:latin typeface="Arial"/>
                <a:cs typeface="Arial"/>
              </a:rPr>
              <a:t>de novo </a:t>
            </a:r>
            <a:r>
              <a:rPr kumimoji="0" lang="en-GB" sz="1800" b="0" i="0" u="none" strike="noStrike" kern="1200" cap="none" spc="0" normalizeH="0" baseline="0" dirty="0">
                <a:ln>
                  <a:noFill/>
                </a:ln>
                <a:solidFill>
                  <a:schemeClr val="tx2"/>
                </a:solidFill>
                <a:effectLst/>
                <a:uLnTx/>
                <a:uFillTx/>
                <a:latin typeface="Arial"/>
                <a:cs typeface="Arial"/>
              </a:rPr>
              <a:t>mCSPC patients  </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Peace-1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9" name="Content Placeholder 8">
            <a:extLst>
              <a:ext uri="{FF2B5EF4-FFF2-40B4-BE49-F238E27FC236}">
                <a16:creationId xmlns:a16="http://schemas.microsoft.com/office/drawing/2014/main" id="{69789941-5D24-AB4C-8B60-4480B8932309}"/>
              </a:ext>
            </a:extLst>
          </p:cNvPr>
          <p:cNvSpPr>
            <a:spLocks noGrp="1"/>
          </p:cNvSpPr>
          <p:nvPr>
            <p:ph sz="quarter" idx="15"/>
          </p:nvPr>
        </p:nvSpPr>
        <p:spPr>
          <a:xfrm>
            <a:off x="620183" y="6318000"/>
            <a:ext cx="10959041" cy="365125"/>
          </a:xfrm>
        </p:spPr>
        <p:txBody>
          <a:bodyPr/>
          <a:lstStyle/>
          <a:p>
            <a:pPr>
              <a:lnSpc>
                <a:spcPct val="85000"/>
              </a:lnSpc>
              <a:spcBef>
                <a:spcPts val="0"/>
              </a:spcBef>
              <a:spcAft>
                <a:spcPts val="300"/>
              </a:spcAft>
            </a:pPr>
            <a:r>
              <a:rPr lang="en-GB" dirty="0">
                <a:solidFill>
                  <a:schemeClr val="tx2"/>
                </a:solidFill>
              </a:rPr>
              <a:t>AAP, abiraterone and prednisone; ADT, androgen deprivation therapy; CT, computed tomography; ECOG PS, Eastern Cooperative Oncology Group performance status; LHRH, luteinising hormone releasing hormone; mCSPC, metastatic castration-sensitive prostate cancer; OS, overall survival; PCWG 2, Prostate Cancer Working Group 2; PSA, prostate specific antigen; R, randomisation; rPFS, radiographic progression-free survival; RT, radiotherapy; SOC, standard of care</a:t>
            </a:r>
          </a:p>
          <a:p>
            <a:pPr>
              <a:lnSpc>
                <a:spcPct val="85000"/>
              </a:lnSpc>
              <a:spcBef>
                <a:spcPts val="0"/>
              </a:spcBef>
              <a:spcAft>
                <a:spcPts val="300"/>
              </a:spcAft>
            </a:pPr>
            <a:r>
              <a:rPr lang="en-GB" dirty="0"/>
              <a:t>Fizazi K, et al. Abstract #LBA5_PR. ESMO 2021. Oral presentation; </a:t>
            </a:r>
            <a:r>
              <a:rPr lang="en-GB" sz="1200" dirty="0" err="1">
                <a:solidFill>
                  <a:schemeClr val="tx2"/>
                </a:solidFill>
                <a:latin typeface="Arial" panose="020B0604020202020204" pitchFamily="34" charset="0"/>
                <a:cs typeface="Arial" panose="020B0604020202020204" pitchFamily="34" charset="0"/>
              </a:rPr>
              <a:t>Fizazi</a:t>
            </a:r>
            <a:r>
              <a:rPr lang="en-GB" sz="1200" dirty="0">
                <a:solidFill>
                  <a:schemeClr val="tx2"/>
                </a:solidFill>
                <a:latin typeface="Arial" panose="020B0604020202020204" pitchFamily="34" charset="0"/>
                <a:cs typeface="Arial" panose="020B0604020202020204" pitchFamily="34" charset="0"/>
              </a:rPr>
              <a:t> K, et al. The Lancet 2022; 399 (103360): 1695-1707</a:t>
            </a:r>
            <a:endParaRPr lang="en-GB" dirty="0"/>
          </a:p>
        </p:txBody>
      </p:sp>
      <p:sp>
        <p:nvSpPr>
          <p:cNvPr id="12" name="TextBox 11">
            <a:extLst>
              <a:ext uri="{FF2B5EF4-FFF2-40B4-BE49-F238E27FC236}">
                <a16:creationId xmlns:a16="http://schemas.microsoft.com/office/drawing/2014/main" id="{B8B2FC1A-9335-4EF1-812D-5F2A1605822E}"/>
              </a:ext>
            </a:extLst>
          </p:cNvPr>
          <p:cNvSpPr txBox="1"/>
          <p:nvPr/>
        </p:nvSpPr>
        <p:spPr>
          <a:xfrm>
            <a:off x="3959027" y="4793377"/>
            <a:ext cx="2101857" cy="338554"/>
          </a:xfrm>
          <a:prstGeom prst="rect">
            <a:avLst/>
          </a:prstGeom>
          <a:noFill/>
        </p:spPr>
        <p:txBody>
          <a:bodyPr wrap="none" rtlCol="0">
            <a:spAutoFit/>
          </a:bodyPr>
          <a:lstStyle/>
          <a:p>
            <a:r>
              <a:rPr lang="en-GB" sz="1600" b="1" dirty="0">
                <a:latin typeface="Arial" panose="020B0604020202020204" pitchFamily="34" charset="0"/>
                <a:ea typeface="Aileron" charset="0"/>
                <a:cs typeface="Arial" panose="020B0604020202020204" pitchFamily="34" charset="0"/>
              </a:rPr>
              <a:t>2x2 factorial design</a:t>
            </a:r>
          </a:p>
        </p:txBody>
      </p:sp>
      <p:sp>
        <p:nvSpPr>
          <p:cNvPr id="14" name="TextBox 13">
            <a:extLst>
              <a:ext uri="{FF2B5EF4-FFF2-40B4-BE49-F238E27FC236}">
                <a16:creationId xmlns:a16="http://schemas.microsoft.com/office/drawing/2014/main" id="{3D250BBA-6348-4BD3-AFF0-39104EE3B5A9}"/>
              </a:ext>
            </a:extLst>
          </p:cNvPr>
          <p:cNvSpPr txBox="1"/>
          <p:nvPr/>
        </p:nvSpPr>
        <p:spPr>
          <a:xfrm>
            <a:off x="4578451" y="5098720"/>
            <a:ext cx="4532010" cy="276999"/>
          </a:xfrm>
          <a:prstGeom prst="rect">
            <a:avLst/>
          </a:prstGeom>
          <a:noFill/>
        </p:spPr>
        <p:txBody>
          <a:bodyPr wrap="none" rtlCol="0">
            <a:spAutoFit/>
          </a:bodyPr>
          <a:lstStyle/>
          <a:p>
            <a:r>
              <a:rPr lang="en-GB" sz="1200" dirty="0">
                <a:latin typeface="Arial" panose="020B0604020202020204" pitchFamily="34" charset="0"/>
                <a:ea typeface="Aileron" charset="0"/>
                <a:cs typeface="Arial" panose="020B0604020202020204" pitchFamily="34" charset="0"/>
              </a:rPr>
              <a:t>SOC = ADT and docetaxel 75 mg/m</a:t>
            </a:r>
            <a:r>
              <a:rPr lang="en-GB" sz="1200" baseline="30000" dirty="0">
                <a:latin typeface="Arial" panose="020B0604020202020204" pitchFamily="34" charset="0"/>
                <a:ea typeface="Aileron" charset="0"/>
                <a:cs typeface="Arial" panose="020B0604020202020204" pitchFamily="34" charset="0"/>
              </a:rPr>
              <a:t>2</a:t>
            </a:r>
            <a:r>
              <a:rPr lang="en-GB" sz="1200" dirty="0">
                <a:latin typeface="Arial" panose="020B0604020202020204" pitchFamily="34" charset="0"/>
                <a:ea typeface="Aileron" charset="0"/>
                <a:cs typeface="Arial" panose="020B0604020202020204" pitchFamily="34" charset="0"/>
              </a:rPr>
              <a:t> every 3 weeks for 6 cycles</a:t>
            </a:r>
          </a:p>
        </p:txBody>
      </p:sp>
      <p:sp>
        <p:nvSpPr>
          <p:cNvPr id="11" name="Rounded Rectangle 10">
            <a:extLst>
              <a:ext uri="{FF2B5EF4-FFF2-40B4-BE49-F238E27FC236}">
                <a16:creationId xmlns:a16="http://schemas.microsoft.com/office/drawing/2014/main" id="{973EF2BA-9B57-EB49-8108-EEB702AE920E}"/>
              </a:ext>
            </a:extLst>
          </p:cNvPr>
          <p:cNvSpPr/>
          <p:nvPr/>
        </p:nvSpPr>
        <p:spPr>
          <a:xfrm>
            <a:off x="6075498" y="2566352"/>
            <a:ext cx="1584000" cy="44903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Arial" panose="020B0604020202020204" pitchFamily="34" charset="0"/>
                <a:cs typeface="Arial" panose="020B0604020202020204" pitchFamily="34" charset="0"/>
              </a:rPr>
              <a:t>SOC</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(N=296)</a:t>
            </a:r>
          </a:p>
        </p:txBody>
      </p:sp>
      <p:sp>
        <p:nvSpPr>
          <p:cNvPr id="13" name="Rounded Rectangle 12">
            <a:extLst>
              <a:ext uri="{FF2B5EF4-FFF2-40B4-BE49-F238E27FC236}">
                <a16:creationId xmlns:a16="http://schemas.microsoft.com/office/drawing/2014/main" id="{C59D517C-A688-BE45-A511-E21D587FD554}"/>
              </a:ext>
            </a:extLst>
          </p:cNvPr>
          <p:cNvSpPr/>
          <p:nvPr/>
        </p:nvSpPr>
        <p:spPr>
          <a:xfrm>
            <a:off x="772886" y="1999183"/>
            <a:ext cx="3125909" cy="3518049"/>
          </a:xfrm>
          <a:prstGeom prst="roundRect">
            <a:avLst>
              <a:gd name="adj" fmla="val 7641"/>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a:spcBef>
                <a:spcPts val="200"/>
              </a:spcBef>
            </a:pPr>
            <a:r>
              <a:rPr lang="en-GB" sz="1200" b="1" dirty="0">
                <a:solidFill>
                  <a:schemeClr val="accent1"/>
                </a:solidFill>
                <a:latin typeface="Arial" panose="020B0604020202020204" pitchFamily="34" charset="0"/>
                <a:cs typeface="Arial" panose="020B0604020202020204" pitchFamily="34" charset="0"/>
              </a:rPr>
              <a:t>Key eligibility criteria</a:t>
            </a:r>
          </a:p>
          <a:p>
            <a:pPr marL="171450" indent="-171450">
              <a:spcBef>
                <a:spcPts val="100"/>
              </a:spcBef>
              <a:buClr>
                <a:schemeClr val="accent1"/>
              </a:buClr>
              <a:buFont typeface="Arial" panose="020B0604020202020204" pitchFamily="34" charset="0"/>
              <a:buChar char="•"/>
            </a:pPr>
            <a:r>
              <a:rPr lang="en-GB" sz="1200" i="1" dirty="0">
                <a:solidFill>
                  <a:schemeClr val="tx1"/>
                </a:solidFill>
                <a:latin typeface="Arial" panose="020B0604020202020204" pitchFamily="34" charset="0"/>
                <a:cs typeface="Arial" panose="020B0604020202020204" pitchFamily="34" charset="0"/>
              </a:rPr>
              <a:t>De novo </a:t>
            </a:r>
            <a:r>
              <a:rPr lang="en-GB" sz="1200" dirty="0">
                <a:solidFill>
                  <a:schemeClr val="tx1"/>
                </a:solidFill>
                <a:latin typeface="Arial" panose="020B0604020202020204" pitchFamily="34" charset="0"/>
                <a:cs typeface="Arial" panose="020B0604020202020204" pitchFamily="34" charset="0"/>
              </a:rPr>
              <a:t>mCSPC</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Distant metastatic disease by ≥1 lesion on bone scan and/or CT scan</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0-2</a:t>
            </a:r>
          </a:p>
          <a:p>
            <a:pPr>
              <a:spcBef>
                <a:spcPts val="600"/>
              </a:spcBef>
              <a:buClr>
                <a:schemeClr val="accent1"/>
              </a:buClr>
            </a:pPr>
            <a:r>
              <a:rPr lang="en-GB" sz="1200" b="1" dirty="0">
                <a:solidFill>
                  <a:schemeClr val="accent1"/>
                </a:solidFill>
                <a:latin typeface="Arial" panose="020B0604020202020204" pitchFamily="34" charset="0"/>
                <a:cs typeface="Arial" panose="020B0604020202020204" pitchFamily="34" charset="0"/>
              </a:rPr>
              <a:t>On-study requirement</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Continuous ADT</a:t>
            </a:r>
          </a:p>
          <a:p>
            <a:pPr>
              <a:spcBef>
                <a:spcPts val="600"/>
              </a:spcBef>
              <a:buClr>
                <a:schemeClr val="accent1"/>
              </a:buClr>
            </a:pPr>
            <a:r>
              <a:rPr lang="en-GB" sz="1200" b="1" dirty="0">
                <a:solidFill>
                  <a:schemeClr val="accent1"/>
                </a:solidFill>
                <a:latin typeface="Arial" panose="020B0604020202020204" pitchFamily="34" charset="0"/>
                <a:cs typeface="Arial" panose="020B0604020202020204" pitchFamily="34" charset="0"/>
              </a:rPr>
              <a:t>Permitted</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ADT ≤3 months</a:t>
            </a:r>
          </a:p>
          <a:p>
            <a:pPr>
              <a:spcBef>
                <a:spcPts val="600"/>
              </a:spcBef>
              <a:buClr>
                <a:schemeClr val="accent1"/>
              </a:buClr>
            </a:pPr>
            <a:r>
              <a:rPr lang="en-GB" sz="1200" b="1" dirty="0">
                <a:solidFill>
                  <a:schemeClr val="accent1"/>
                </a:solidFill>
                <a:latin typeface="Arial" panose="020B0604020202020204" pitchFamily="34" charset="0"/>
                <a:cs typeface="Arial" panose="020B0604020202020204" pitchFamily="34" charset="0"/>
              </a:rPr>
              <a:t>Stratification</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 vs 1-2)</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Metastatic sites (lymph node vs bone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vs visceral)</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Type of castration (orchidectomy vs LHRH agonist vs LHRH antagonist)</a:t>
            </a:r>
          </a:p>
          <a:p>
            <a:pPr marL="171450" indent="-171450">
              <a:spcBef>
                <a:spcPts val="100"/>
              </a:spcBef>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Docetaxel (yes vs no)</a:t>
            </a:r>
          </a:p>
        </p:txBody>
      </p:sp>
      <p:sp>
        <p:nvSpPr>
          <p:cNvPr id="18" name="Rounded Rectangle 17">
            <a:extLst>
              <a:ext uri="{FF2B5EF4-FFF2-40B4-BE49-F238E27FC236}">
                <a16:creationId xmlns:a16="http://schemas.microsoft.com/office/drawing/2014/main" id="{5B824991-5D24-E444-8E9D-76B99CBAF4AA}"/>
              </a:ext>
            </a:extLst>
          </p:cNvPr>
          <p:cNvSpPr/>
          <p:nvPr/>
        </p:nvSpPr>
        <p:spPr>
          <a:xfrm>
            <a:off x="6075498" y="3173231"/>
            <a:ext cx="1584000" cy="44903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Arial" panose="020B0604020202020204" pitchFamily="34" charset="0"/>
                <a:cs typeface="Arial" panose="020B0604020202020204" pitchFamily="34" charset="0"/>
              </a:rPr>
              <a:t>SOC + AAP</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(N=292)</a:t>
            </a:r>
          </a:p>
        </p:txBody>
      </p:sp>
      <p:sp>
        <p:nvSpPr>
          <p:cNvPr id="19" name="Rounded Rectangle 18">
            <a:extLst>
              <a:ext uri="{FF2B5EF4-FFF2-40B4-BE49-F238E27FC236}">
                <a16:creationId xmlns:a16="http://schemas.microsoft.com/office/drawing/2014/main" id="{ADCD5CBD-3ED7-A74A-824F-5647EC74A48D}"/>
              </a:ext>
            </a:extLst>
          </p:cNvPr>
          <p:cNvSpPr/>
          <p:nvPr/>
        </p:nvSpPr>
        <p:spPr>
          <a:xfrm>
            <a:off x="6075498" y="3780110"/>
            <a:ext cx="1584000" cy="449038"/>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Arial" panose="020B0604020202020204" pitchFamily="34" charset="0"/>
                <a:cs typeface="Arial" panose="020B0604020202020204" pitchFamily="34" charset="0"/>
              </a:rPr>
              <a:t>SOC + RT</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(N=293)</a:t>
            </a:r>
          </a:p>
        </p:txBody>
      </p:sp>
      <p:sp>
        <p:nvSpPr>
          <p:cNvPr id="20" name="Rounded Rectangle 19">
            <a:extLst>
              <a:ext uri="{FF2B5EF4-FFF2-40B4-BE49-F238E27FC236}">
                <a16:creationId xmlns:a16="http://schemas.microsoft.com/office/drawing/2014/main" id="{7DBB3AD8-91AE-1E41-BDFC-44E0B1A92461}"/>
              </a:ext>
            </a:extLst>
          </p:cNvPr>
          <p:cNvSpPr/>
          <p:nvPr/>
        </p:nvSpPr>
        <p:spPr>
          <a:xfrm>
            <a:off x="6075497" y="4386988"/>
            <a:ext cx="1584000" cy="450000"/>
          </a:xfrm>
          <a:prstGeom prst="round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Arial" panose="020B0604020202020204" pitchFamily="34" charset="0"/>
                <a:cs typeface="Arial" panose="020B0604020202020204" pitchFamily="34" charset="0"/>
              </a:rPr>
              <a:t>SOC + AAP + RT</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(N=292)</a:t>
            </a:r>
          </a:p>
        </p:txBody>
      </p:sp>
      <p:sp>
        <p:nvSpPr>
          <p:cNvPr id="21" name="Rounded Rectangle 23">
            <a:extLst>
              <a:ext uri="{FF2B5EF4-FFF2-40B4-BE49-F238E27FC236}">
                <a16:creationId xmlns:a16="http://schemas.microsoft.com/office/drawing/2014/main" id="{94D2DE49-370B-4344-8161-A2941C381DC2}"/>
              </a:ext>
            </a:extLst>
          </p:cNvPr>
          <p:cNvSpPr/>
          <p:nvPr/>
        </p:nvSpPr>
        <p:spPr>
          <a:xfrm>
            <a:off x="8096206" y="3185469"/>
            <a:ext cx="3486194" cy="1175860"/>
          </a:xfrm>
          <a:prstGeom prst="roundRect">
            <a:avLst>
              <a:gd name="adj" fmla="val 10305"/>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72000" tIns="0" rIns="0" bIns="0" rtlCol="0" anchor="ctr"/>
          <a:lstStyle/>
          <a:p>
            <a:r>
              <a:rPr lang="en-GB" sz="1200" b="1" dirty="0">
                <a:latin typeface="Arial" panose="020B0604020202020204" pitchFamily="34" charset="0"/>
                <a:cs typeface="Arial" panose="020B0604020202020204" pitchFamily="34" charset="0"/>
              </a:rPr>
              <a:t>Co-primary</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Radiographic progression-free survival (</a:t>
            </a:r>
            <a:r>
              <a:rPr lang="en-GB" sz="1100" dirty="0" err="1">
                <a:latin typeface="Arial" panose="020B0604020202020204" pitchFamily="34" charset="0"/>
                <a:cs typeface="Arial" panose="020B0604020202020204" pitchFamily="34" charset="0"/>
              </a:rPr>
              <a:t>rPFS</a:t>
            </a:r>
            <a:r>
              <a:rPr lang="en-GB"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OS</a:t>
            </a:r>
          </a:p>
        </p:txBody>
      </p:sp>
      <p:sp>
        <p:nvSpPr>
          <p:cNvPr id="22" name="TextBox 21">
            <a:extLst>
              <a:ext uri="{FF2B5EF4-FFF2-40B4-BE49-F238E27FC236}">
                <a16:creationId xmlns:a16="http://schemas.microsoft.com/office/drawing/2014/main" id="{F43B6E25-EB0E-7940-A23F-0F76049978B6}"/>
              </a:ext>
            </a:extLst>
          </p:cNvPr>
          <p:cNvSpPr txBox="1"/>
          <p:nvPr/>
        </p:nvSpPr>
        <p:spPr>
          <a:xfrm>
            <a:off x="4092077" y="2332810"/>
            <a:ext cx="1845377" cy="307777"/>
          </a:xfrm>
          <a:prstGeom prst="rect">
            <a:avLst/>
          </a:prstGeom>
          <a:noFill/>
        </p:spPr>
        <p:txBody>
          <a:bodyPr wrap="none" rtlCol="0">
            <a:spAutoFit/>
          </a:bodyPr>
          <a:lstStyle/>
          <a:p>
            <a:r>
              <a:rPr lang="en-GB" sz="1400" b="1" dirty="0">
                <a:latin typeface="Arial" panose="020B0604020202020204" pitchFamily="34" charset="0"/>
                <a:ea typeface="Aileron" charset="0"/>
                <a:cs typeface="Arial" panose="020B0604020202020204" pitchFamily="34" charset="0"/>
              </a:rPr>
              <a:t>Nov 2013–Dec 2018</a:t>
            </a:r>
          </a:p>
        </p:txBody>
      </p:sp>
      <p:sp>
        <p:nvSpPr>
          <p:cNvPr id="23" name="TextBox 22">
            <a:extLst>
              <a:ext uri="{FF2B5EF4-FFF2-40B4-BE49-F238E27FC236}">
                <a16:creationId xmlns:a16="http://schemas.microsoft.com/office/drawing/2014/main" id="{08D9222D-18C2-EB47-87C3-AE902E0E94DF}"/>
              </a:ext>
            </a:extLst>
          </p:cNvPr>
          <p:cNvSpPr txBox="1"/>
          <p:nvPr/>
        </p:nvSpPr>
        <p:spPr>
          <a:xfrm>
            <a:off x="4521425" y="4203174"/>
            <a:ext cx="865943" cy="307777"/>
          </a:xfrm>
          <a:prstGeom prst="rect">
            <a:avLst/>
          </a:prstGeom>
          <a:noFill/>
        </p:spPr>
        <p:txBody>
          <a:bodyPr wrap="none" rtlCol="0">
            <a:spAutoFit/>
          </a:bodyPr>
          <a:lstStyle/>
          <a:p>
            <a:r>
              <a:rPr lang="en-GB" sz="1400" b="1" dirty="0">
                <a:latin typeface="Arial" panose="020B0604020202020204" pitchFamily="34" charset="0"/>
                <a:ea typeface="Aileron" charset="0"/>
                <a:cs typeface="Arial" panose="020B0604020202020204" pitchFamily="34" charset="0"/>
              </a:rPr>
              <a:t>N=1,173</a:t>
            </a:r>
          </a:p>
        </p:txBody>
      </p:sp>
      <p:cxnSp>
        <p:nvCxnSpPr>
          <p:cNvPr id="24" name="Straight Connector 23">
            <a:extLst>
              <a:ext uri="{FF2B5EF4-FFF2-40B4-BE49-F238E27FC236}">
                <a16:creationId xmlns:a16="http://schemas.microsoft.com/office/drawing/2014/main" id="{33CA3EA0-4C06-E84F-9534-DAD16496634F}"/>
              </a:ext>
            </a:extLst>
          </p:cNvPr>
          <p:cNvCxnSpPr>
            <a:cxnSpLocks/>
          </p:cNvCxnSpPr>
          <p:nvPr/>
        </p:nvCxnSpPr>
        <p:spPr>
          <a:xfrm>
            <a:off x="5741125" y="2794289"/>
            <a:ext cx="0" cy="1837658"/>
          </a:xfrm>
          <a:prstGeom prst="line">
            <a:avLst/>
          </a:prstGeom>
          <a:ln w="31750"/>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C84A99C0-9FD1-C64D-9EBF-D8AF4849A332}"/>
              </a:ext>
            </a:extLst>
          </p:cNvPr>
          <p:cNvCxnSpPr>
            <a:cxnSpLocks/>
          </p:cNvCxnSpPr>
          <p:nvPr/>
        </p:nvCxnSpPr>
        <p:spPr>
          <a:xfrm flipH="1">
            <a:off x="5745111" y="2807167"/>
            <a:ext cx="315207" cy="0"/>
          </a:xfrm>
          <a:prstGeom prst="line">
            <a:avLst/>
          </a:prstGeom>
          <a:ln w="31750">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AA5E01D-2EC0-5040-95E2-FB92E8018693}"/>
              </a:ext>
            </a:extLst>
          </p:cNvPr>
          <p:cNvCxnSpPr>
            <a:cxnSpLocks/>
          </p:cNvCxnSpPr>
          <p:nvPr/>
        </p:nvCxnSpPr>
        <p:spPr>
          <a:xfrm flipH="1">
            <a:off x="5745111" y="3405741"/>
            <a:ext cx="315207" cy="0"/>
          </a:xfrm>
          <a:prstGeom prst="line">
            <a:avLst/>
          </a:prstGeom>
          <a:ln w="31750">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8D3A6D8C-CBF9-C54C-B7C6-F7B0C75D3938}"/>
              </a:ext>
            </a:extLst>
          </p:cNvPr>
          <p:cNvCxnSpPr>
            <a:cxnSpLocks/>
          </p:cNvCxnSpPr>
          <p:nvPr/>
        </p:nvCxnSpPr>
        <p:spPr>
          <a:xfrm flipH="1">
            <a:off x="5745111" y="4022903"/>
            <a:ext cx="315207" cy="0"/>
          </a:xfrm>
          <a:prstGeom prst="line">
            <a:avLst/>
          </a:prstGeom>
          <a:ln w="31750">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9EEE4D87-7C7E-3B46-8A42-6044CE58CDB6}"/>
              </a:ext>
            </a:extLst>
          </p:cNvPr>
          <p:cNvCxnSpPr>
            <a:cxnSpLocks/>
          </p:cNvCxnSpPr>
          <p:nvPr/>
        </p:nvCxnSpPr>
        <p:spPr>
          <a:xfrm flipH="1">
            <a:off x="5745111" y="4620092"/>
            <a:ext cx="315207" cy="0"/>
          </a:xfrm>
          <a:prstGeom prst="line">
            <a:avLst/>
          </a:prstGeom>
          <a:ln w="31750">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55FC3998-26C3-F54B-85BF-94DD82BAAB8B}"/>
              </a:ext>
            </a:extLst>
          </p:cNvPr>
          <p:cNvCxnSpPr>
            <a:cxnSpLocks/>
          </p:cNvCxnSpPr>
          <p:nvPr/>
        </p:nvCxnSpPr>
        <p:spPr>
          <a:xfrm flipH="1">
            <a:off x="5242364" y="3778717"/>
            <a:ext cx="496931" cy="0"/>
          </a:xfrm>
          <a:prstGeom prst="line">
            <a:avLst/>
          </a:prstGeom>
          <a:ln w="31750">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34" name="Oval 33">
            <a:extLst>
              <a:ext uri="{FF2B5EF4-FFF2-40B4-BE49-F238E27FC236}">
                <a16:creationId xmlns:a16="http://schemas.microsoft.com/office/drawing/2014/main" id="{72452ACD-4BE7-5D45-A2DE-95B0B7BBCD51}"/>
              </a:ext>
            </a:extLst>
          </p:cNvPr>
          <p:cNvSpPr/>
          <p:nvPr/>
        </p:nvSpPr>
        <p:spPr>
          <a:xfrm>
            <a:off x="4534800" y="3359869"/>
            <a:ext cx="778278" cy="778278"/>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2000" b="1" dirty="0">
                <a:latin typeface="Arial" panose="020B0604020202020204" pitchFamily="34" charset="0"/>
                <a:cs typeface="Arial" panose="020B0604020202020204" pitchFamily="34" charset="0"/>
              </a:rPr>
              <a:t>R</a:t>
            </a:r>
            <a:br>
              <a:rPr lang="en-GB"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1:1:1:1</a:t>
            </a:r>
          </a:p>
        </p:txBody>
      </p:sp>
    </p:spTree>
    <p:extLst>
      <p:ext uri="{BB962C8B-B14F-4D97-AF65-F5344CB8AC3E}">
        <p14:creationId xmlns:p14="http://schemas.microsoft.com/office/powerpoint/2010/main" val="165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6BF62813-E791-EA4D-BD99-4EF6168CFACC}"/>
              </a:ext>
            </a:extLst>
          </p:cNvPr>
          <p:cNvCxnSpPr>
            <a:cxnSpLocks/>
          </p:cNvCxnSpPr>
          <p:nvPr/>
        </p:nvCxnSpPr>
        <p:spPr>
          <a:xfrm>
            <a:off x="2533219" y="3500878"/>
            <a:ext cx="513899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85" name="Graphic 84">
            <a:extLst>
              <a:ext uri="{FF2B5EF4-FFF2-40B4-BE49-F238E27FC236}">
                <a16:creationId xmlns:a16="http://schemas.microsoft.com/office/drawing/2014/main" id="{E600F67F-502C-4741-8825-861A2522664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1935"/>
          <a:stretch/>
        </p:blipFill>
        <p:spPr>
          <a:xfrm>
            <a:off x="2755466" y="2359387"/>
            <a:ext cx="4916747" cy="1463313"/>
          </a:xfrm>
          <a:prstGeom prst="rect">
            <a:avLst/>
          </a:prstGeom>
        </p:spPr>
      </p:pic>
      <p:sp>
        <p:nvSpPr>
          <p:cNvPr id="7" name="Title 1">
            <a:extLst>
              <a:ext uri="{FF2B5EF4-FFF2-40B4-BE49-F238E27FC236}">
                <a16:creationId xmlns:a16="http://schemas.microsoft.com/office/drawing/2014/main" id="{940AC66E-B4E3-4040-A17F-136B508EE285}"/>
              </a:ext>
            </a:extLst>
          </p:cNvPr>
          <p:cNvSpPr txBox="1">
            <a:spLocks/>
          </p:cNvSpPr>
          <p:nvPr/>
        </p:nvSpPr>
        <p:spPr>
          <a:xfrm>
            <a:off x="841616" y="104880"/>
            <a:ext cx="1005602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30000" dirty="0">
              <a:ln>
                <a:noFill/>
              </a:ln>
              <a:solidFill>
                <a:srgbClr val="002060"/>
              </a:solidFill>
              <a:effectLst/>
              <a:uLnTx/>
              <a:uFillTx/>
              <a:latin typeface="Calibri"/>
              <a:ea typeface="+mj-ea"/>
              <a:cs typeface="Calibri"/>
            </a:endParaRPr>
          </a:p>
        </p:txBody>
      </p:sp>
      <p:sp>
        <p:nvSpPr>
          <p:cNvPr id="5" name="Title 4">
            <a:extLst>
              <a:ext uri="{FF2B5EF4-FFF2-40B4-BE49-F238E27FC236}">
                <a16:creationId xmlns:a16="http://schemas.microsoft.com/office/drawing/2014/main" id="{C01F9817-CFB0-5D47-8F9D-10BD1371A014}"/>
              </a:ext>
            </a:extLst>
          </p:cNvPr>
          <p:cNvSpPr>
            <a:spLocks noGrp="1"/>
          </p:cNvSpPr>
          <p:nvPr>
            <p:ph type="title"/>
          </p:nvPr>
        </p:nvSpPr>
        <p:spPr/>
        <p:txBody>
          <a:bodyPr/>
          <a:lstStyle/>
          <a:p>
            <a:r>
              <a:rPr lang="en-GB" dirty="0"/>
              <a:t>PEACE-1 Trial – Overall Survival for the Entire Population</a:t>
            </a:r>
          </a:p>
        </p:txBody>
      </p:sp>
      <p:sp>
        <p:nvSpPr>
          <p:cNvPr id="4" name="Slide Number Placeholder 3">
            <a:extLst>
              <a:ext uri="{FF2B5EF4-FFF2-40B4-BE49-F238E27FC236}">
                <a16:creationId xmlns:a16="http://schemas.microsoft.com/office/drawing/2014/main" id="{64FC0967-3571-9143-878E-B75851092FEA}"/>
              </a:ext>
            </a:extLst>
          </p:cNvPr>
          <p:cNvSpPr>
            <a:spLocks noGrp="1"/>
          </p:cNvSpPr>
          <p:nvPr>
            <p:ph type="sldNum" sz="quarter" idx="4"/>
          </p:nvPr>
        </p:nvSpPr>
        <p:spPr/>
        <p:txBody>
          <a:bodyPr/>
          <a:lstStyle/>
          <a:p>
            <a:fld id="{FD4EF13F-717B-4AC4-AD64-8D07ED890D27}" type="slidenum">
              <a:rPr lang="en-GB" smtClean="0"/>
              <a:pPr/>
              <a:t>21</a:t>
            </a:fld>
            <a:endParaRPr lang="en-GB" dirty="0"/>
          </a:p>
        </p:txBody>
      </p:sp>
      <p:sp>
        <p:nvSpPr>
          <p:cNvPr id="15" name="Content Placeholder 14">
            <a:extLst>
              <a:ext uri="{FF2B5EF4-FFF2-40B4-BE49-F238E27FC236}">
                <a16:creationId xmlns:a16="http://schemas.microsoft.com/office/drawing/2014/main" id="{D7C23391-47A3-454B-BB21-E87281147528}"/>
              </a:ext>
            </a:extLst>
          </p:cNvPr>
          <p:cNvSpPr>
            <a:spLocks noGrp="1"/>
          </p:cNvSpPr>
          <p:nvPr>
            <p:ph sz="quarter" idx="15"/>
          </p:nvPr>
        </p:nvSpPr>
        <p:spPr>
          <a:xfrm>
            <a:off x="620184" y="6309320"/>
            <a:ext cx="10444368" cy="365125"/>
          </a:xfrm>
        </p:spPr>
        <p:txBody>
          <a:bodyPr/>
          <a:lstStyle/>
          <a:p>
            <a:r>
              <a:rPr lang="en-GB" dirty="0">
                <a:solidFill>
                  <a:schemeClr val="tx2"/>
                </a:solidFill>
              </a:rPr>
              <a:t>Abi, abiraterone; CI, confidence interval; HR, hazard ratio; NE, not estimable; OS, overall survival; PS, performance status; RXT, radiotherapy to primary tumour; SOC, standard of care; y, year</a:t>
            </a:r>
          </a:p>
          <a:p>
            <a:r>
              <a:rPr lang="en-GB" dirty="0">
                <a:solidFill>
                  <a:schemeClr val="tx2"/>
                </a:solidFill>
              </a:rPr>
              <a:t>Fizazi K, et al. Abstract #LBA5_PR. ESMO 2021. Oral presentation</a:t>
            </a:r>
          </a:p>
        </p:txBody>
      </p:sp>
      <p:sp>
        <p:nvSpPr>
          <p:cNvPr id="24" name="TextBox 23">
            <a:extLst>
              <a:ext uri="{FF2B5EF4-FFF2-40B4-BE49-F238E27FC236}">
                <a16:creationId xmlns:a16="http://schemas.microsoft.com/office/drawing/2014/main" id="{802A713B-2A05-2A44-867D-7C56E908C9CF}"/>
              </a:ext>
            </a:extLst>
          </p:cNvPr>
          <p:cNvSpPr txBox="1"/>
          <p:nvPr/>
        </p:nvSpPr>
        <p:spPr>
          <a:xfrm rot="16200000">
            <a:off x="838229" y="3374438"/>
            <a:ext cx="1909176"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Overall survival (%)</a:t>
            </a:r>
          </a:p>
        </p:txBody>
      </p:sp>
      <p:sp>
        <p:nvSpPr>
          <p:cNvPr id="25" name="TextBox 24">
            <a:extLst>
              <a:ext uri="{FF2B5EF4-FFF2-40B4-BE49-F238E27FC236}">
                <a16:creationId xmlns:a16="http://schemas.microsoft.com/office/drawing/2014/main" id="{1DD761C8-6B1A-D74E-9C38-81B4CE9A0465}"/>
              </a:ext>
            </a:extLst>
          </p:cNvPr>
          <p:cNvSpPr txBox="1"/>
          <p:nvPr/>
        </p:nvSpPr>
        <p:spPr>
          <a:xfrm>
            <a:off x="2108125" y="2254946"/>
            <a:ext cx="298159"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100</a:t>
            </a:r>
          </a:p>
        </p:txBody>
      </p:sp>
      <p:cxnSp>
        <p:nvCxnSpPr>
          <p:cNvPr id="27" name="Straight Connector 26">
            <a:extLst>
              <a:ext uri="{FF2B5EF4-FFF2-40B4-BE49-F238E27FC236}">
                <a16:creationId xmlns:a16="http://schemas.microsoft.com/office/drawing/2014/main" id="{61481D39-D8D4-3742-9236-377F1FAE1CB5}"/>
              </a:ext>
            </a:extLst>
          </p:cNvPr>
          <p:cNvCxnSpPr/>
          <p:nvPr/>
        </p:nvCxnSpPr>
        <p:spPr>
          <a:xfrm>
            <a:off x="2447494" y="283140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9C40F3F-18CD-544D-BBF0-D8F58BA924F7}"/>
              </a:ext>
            </a:extLst>
          </p:cNvPr>
          <p:cNvCxnSpPr/>
          <p:nvPr/>
        </p:nvCxnSpPr>
        <p:spPr>
          <a:xfrm>
            <a:off x="2447494" y="237738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A39153F-253A-7D4B-BB99-27BE9950C391}"/>
              </a:ext>
            </a:extLst>
          </p:cNvPr>
          <p:cNvSpPr txBox="1"/>
          <p:nvPr/>
        </p:nvSpPr>
        <p:spPr>
          <a:xfrm>
            <a:off x="2207512" y="2721671"/>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80</a:t>
            </a:r>
          </a:p>
        </p:txBody>
      </p:sp>
      <p:cxnSp>
        <p:nvCxnSpPr>
          <p:cNvPr id="30" name="Straight Connector 29">
            <a:extLst>
              <a:ext uri="{FF2B5EF4-FFF2-40B4-BE49-F238E27FC236}">
                <a16:creationId xmlns:a16="http://schemas.microsoft.com/office/drawing/2014/main" id="{20985C7D-D018-F342-BCEC-02505846D5AA}"/>
              </a:ext>
            </a:extLst>
          </p:cNvPr>
          <p:cNvCxnSpPr/>
          <p:nvPr/>
        </p:nvCxnSpPr>
        <p:spPr>
          <a:xfrm>
            <a:off x="2447494" y="32822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96BDFBA-6B9E-A04C-8BD5-7E0065F197FD}"/>
              </a:ext>
            </a:extLst>
          </p:cNvPr>
          <p:cNvSpPr txBox="1"/>
          <p:nvPr/>
        </p:nvSpPr>
        <p:spPr>
          <a:xfrm>
            <a:off x="2207512" y="3172521"/>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60</a:t>
            </a:r>
          </a:p>
        </p:txBody>
      </p:sp>
      <p:cxnSp>
        <p:nvCxnSpPr>
          <p:cNvPr id="32" name="Straight Connector 31">
            <a:extLst>
              <a:ext uri="{FF2B5EF4-FFF2-40B4-BE49-F238E27FC236}">
                <a16:creationId xmlns:a16="http://schemas.microsoft.com/office/drawing/2014/main" id="{96099549-41C6-194D-AE7E-A4C9A29BCD88}"/>
              </a:ext>
            </a:extLst>
          </p:cNvPr>
          <p:cNvCxnSpPr/>
          <p:nvPr/>
        </p:nvCxnSpPr>
        <p:spPr>
          <a:xfrm>
            <a:off x="2447494" y="37394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0FAED54-D590-5E45-99BD-BBE3DE1D2526}"/>
              </a:ext>
            </a:extLst>
          </p:cNvPr>
          <p:cNvSpPr txBox="1"/>
          <p:nvPr/>
        </p:nvSpPr>
        <p:spPr>
          <a:xfrm>
            <a:off x="2207512" y="3629721"/>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40</a:t>
            </a:r>
          </a:p>
        </p:txBody>
      </p:sp>
      <p:cxnSp>
        <p:nvCxnSpPr>
          <p:cNvPr id="34" name="Straight Connector 33">
            <a:extLst>
              <a:ext uri="{FF2B5EF4-FFF2-40B4-BE49-F238E27FC236}">
                <a16:creationId xmlns:a16="http://schemas.microsoft.com/office/drawing/2014/main" id="{A34AF409-B17B-CB44-8BC5-0790913A15CF}"/>
              </a:ext>
            </a:extLst>
          </p:cNvPr>
          <p:cNvCxnSpPr/>
          <p:nvPr/>
        </p:nvCxnSpPr>
        <p:spPr>
          <a:xfrm>
            <a:off x="2447494" y="41839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3CA686A-422C-CC4C-8840-E86F0568A9B3}"/>
              </a:ext>
            </a:extLst>
          </p:cNvPr>
          <p:cNvSpPr txBox="1"/>
          <p:nvPr/>
        </p:nvSpPr>
        <p:spPr>
          <a:xfrm>
            <a:off x="2207512" y="4074221"/>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20</a:t>
            </a:r>
          </a:p>
        </p:txBody>
      </p:sp>
      <p:cxnSp>
        <p:nvCxnSpPr>
          <p:cNvPr id="36" name="Straight Connector 35">
            <a:extLst>
              <a:ext uri="{FF2B5EF4-FFF2-40B4-BE49-F238E27FC236}">
                <a16:creationId xmlns:a16="http://schemas.microsoft.com/office/drawing/2014/main" id="{313E580C-0844-3448-8E99-739721166E00}"/>
              </a:ext>
            </a:extLst>
          </p:cNvPr>
          <p:cNvCxnSpPr/>
          <p:nvPr/>
        </p:nvCxnSpPr>
        <p:spPr>
          <a:xfrm>
            <a:off x="2447494" y="463480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748CD3B-0D9F-D549-9841-EE8E95AF42BE}"/>
              </a:ext>
            </a:extLst>
          </p:cNvPr>
          <p:cNvSpPr txBox="1"/>
          <p:nvPr/>
        </p:nvSpPr>
        <p:spPr>
          <a:xfrm>
            <a:off x="2306898" y="4525071"/>
            <a:ext cx="993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a:t>
            </a:r>
          </a:p>
        </p:txBody>
      </p:sp>
      <p:cxnSp>
        <p:nvCxnSpPr>
          <p:cNvPr id="38" name="Straight Connector 37">
            <a:extLst>
              <a:ext uri="{FF2B5EF4-FFF2-40B4-BE49-F238E27FC236}">
                <a16:creationId xmlns:a16="http://schemas.microsoft.com/office/drawing/2014/main" id="{94DCECBE-4F06-6243-B6CF-0B028424206B}"/>
              </a:ext>
            </a:extLst>
          </p:cNvPr>
          <p:cNvCxnSpPr>
            <a:cxnSpLocks/>
          </p:cNvCxnSpPr>
          <p:nvPr/>
        </p:nvCxnSpPr>
        <p:spPr>
          <a:xfrm rot="16200000">
            <a:off x="2744607"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86156DB-E814-844A-86E5-BEE388FB3149}"/>
              </a:ext>
            </a:extLst>
          </p:cNvPr>
          <p:cNvSpPr txBox="1"/>
          <p:nvPr/>
        </p:nvSpPr>
        <p:spPr>
          <a:xfrm>
            <a:off x="2738698"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0</a:t>
            </a:r>
          </a:p>
        </p:txBody>
      </p:sp>
      <p:cxnSp>
        <p:nvCxnSpPr>
          <p:cNvPr id="40" name="Straight Connector 39">
            <a:extLst>
              <a:ext uri="{FF2B5EF4-FFF2-40B4-BE49-F238E27FC236}">
                <a16:creationId xmlns:a16="http://schemas.microsoft.com/office/drawing/2014/main" id="{B95E1E78-BD23-9447-B5AE-D28A6977BE8C}"/>
              </a:ext>
            </a:extLst>
          </p:cNvPr>
          <p:cNvCxnSpPr>
            <a:cxnSpLocks/>
          </p:cNvCxnSpPr>
          <p:nvPr/>
        </p:nvCxnSpPr>
        <p:spPr>
          <a:xfrm>
            <a:off x="2533219" y="4698307"/>
            <a:ext cx="51389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E1C9E1F-447E-6947-AB90-00198D6B819B}"/>
              </a:ext>
            </a:extLst>
          </p:cNvPr>
          <p:cNvCxnSpPr>
            <a:cxnSpLocks/>
          </p:cNvCxnSpPr>
          <p:nvPr/>
        </p:nvCxnSpPr>
        <p:spPr>
          <a:xfrm flipH="1" flipV="1">
            <a:off x="2537568" y="2317429"/>
            <a:ext cx="1" cy="237703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A12E52A-9873-C04F-8DC1-7B57DFA3F81C}"/>
              </a:ext>
            </a:extLst>
          </p:cNvPr>
          <p:cNvCxnSpPr>
            <a:cxnSpLocks/>
          </p:cNvCxnSpPr>
          <p:nvPr/>
        </p:nvCxnSpPr>
        <p:spPr>
          <a:xfrm rot="16200000">
            <a:off x="3408182"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7AD31B82-4F19-CD45-8DCB-B2D8A9A65555}"/>
              </a:ext>
            </a:extLst>
          </p:cNvPr>
          <p:cNvSpPr txBox="1"/>
          <p:nvPr/>
        </p:nvSpPr>
        <p:spPr>
          <a:xfrm>
            <a:off x="3402273"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a:t>
            </a:r>
          </a:p>
        </p:txBody>
      </p:sp>
      <p:cxnSp>
        <p:nvCxnSpPr>
          <p:cNvPr id="47" name="Straight Connector 46">
            <a:extLst>
              <a:ext uri="{FF2B5EF4-FFF2-40B4-BE49-F238E27FC236}">
                <a16:creationId xmlns:a16="http://schemas.microsoft.com/office/drawing/2014/main" id="{30FD63E4-7AC5-BB46-8B2F-018E70D35C23}"/>
              </a:ext>
            </a:extLst>
          </p:cNvPr>
          <p:cNvCxnSpPr>
            <a:cxnSpLocks/>
          </p:cNvCxnSpPr>
          <p:nvPr/>
        </p:nvCxnSpPr>
        <p:spPr>
          <a:xfrm rot="16200000">
            <a:off x="4074932"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D16AE50-727D-1640-AF6D-12A88946231B}"/>
              </a:ext>
            </a:extLst>
          </p:cNvPr>
          <p:cNvSpPr txBox="1"/>
          <p:nvPr/>
        </p:nvSpPr>
        <p:spPr>
          <a:xfrm>
            <a:off x="4069023"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a:t>
            </a:r>
          </a:p>
        </p:txBody>
      </p:sp>
      <p:cxnSp>
        <p:nvCxnSpPr>
          <p:cNvPr id="49" name="Straight Connector 48">
            <a:extLst>
              <a:ext uri="{FF2B5EF4-FFF2-40B4-BE49-F238E27FC236}">
                <a16:creationId xmlns:a16="http://schemas.microsoft.com/office/drawing/2014/main" id="{220AAD0B-B18B-BE42-AC15-310746948CCF}"/>
              </a:ext>
            </a:extLst>
          </p:cNvPr>
          <p:cNvCxnSpPr>
            <a:cxnSpLocks/>
          </p:cNvCxnSpPr>
          <p:nvPr/>
        </p:nvCxnSpPr>
        <p:spPr>
          <a:xfrm rot="16200000">
            <a:off x="4751207"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08F7C69-B220-734B-8FCC-BD1205056CD7}"/>
              </a:ext>
            </a:extLst>
          </p:cNvPr>
          <p:cNvSpPr txBox="1"/>
          <p:nvPr/>
        </p:nvSpPr>
        <p:spPr>
          <a:xfrm>
            <a:off x="4745298"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a:t>
            </a:r>
          </a:p>
        </p:txBody>
      </p:sp>
      <p:cxnSp>
        <p:nvCxnSpPr>
          <p:cNvPr id="51" name="Straight Connector 50">
            <a:extLst>
              <a:ext uri="{FF2B5EF4-FFF2-40B4-BE49-F238E27FC236}">
                <a16:creationId xmlns:a16="http://schemas.microsoft.com/office/drawing/2014/main" id="{5541C7DA-05C2-D748-9048-1E090D1166DC}"/>
              </a:ext>
            </a:extLst>
          </p:cNvPr>
          <p:cNvCxnSpPr>
            <a:cxnSpLocks/>
          </p:cNvCxnSpPr>
          <p:nvPr/>
        </p:nvCxnSpPr>
        <p:spPr>
          <a:xfrm rot="16200000">
            <a:off x="5427482"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514C73DE-058B-E845-8BA8-C685A9AA3B3E}"/>
              </a:ext>
            </a:extLst>
          </p:cNvPr>
          <p:cNvSpPr txBox="1"/>
          <p:nvPr/>
        </p:nvSpPr>
        <p:spPr>
          <a:xfrm>
            <a:off x="5421573"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4</a:t>
            </a:r>
          </a:p>
        </p:txBody>
      </p:sp>
      <p:cxnSp>
        <p:nvCxnSpPr>
          <p:cNvPr id="55" name="Straight Connector 54">
            <a:extLst>
              <a:ext uri="{FF2B5EF4-FFF2-40B4-BE49-F238E27FC236}">
                <a16:creationId xmlns:a16="http://schemas.microsoft.com/office/drawing/2014/main" id="{BD01F738-35CE-CA49-88C3-BB70739D7607}"/>
              </a:ext>
            </a:extLst>
          </p:cNvPr>
          <p:cNvCxnSpPr>
            <a:cxnSpLocks/>
          </p:cNvCxnSpPr>
          <p:nvPr/>
        </p:nvCxnSpPr>
        <p:spPr>
          <a:xfrm rot="16200000">
            <a:off x="6097407"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578E8A04-3884-754B-A5F0-0AC24887F488}"/>
              </a:ext>
            </a:extLst>
          </p:cNvPr>
          <p:cNvSpPr txBox="1"/>
          <p:nvPr/>
        </p:nvSpPr>
        <p:spPr>
          <a:xfrm>
            <a:off x="6091498" y="4785421"/>
            <a:ext cx="99387"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5</a:t>
            </a:r>
          </a:p>
        </p:txBody>
      </p:sp>
      <p:cxnSp>
        <p:nvCxnSpPr>
          <p:cNvPr id="57" name="Straight Connector 56">
            <a:extLst>
              <a:ext uri="{FF2B5EF4-FFF2-40B4-BE49-F238E27FC236}">
                <a16:creationId xmlns:a16="http://schemas.microsoft.com/office/drawing/2014/main" id="{ECCFA6C0-8FF7-364B-8AF8-82C1EDCDBC05}"/>
              </a:ext>
            </a:extLst>
          </p:cNvPr>
          <p:cNvCxnSpPr>
            <a:cxnSpLocks/>
          </p:cNvCxnSpPr>
          <p:nvPr/>
        </p:nvCxnSpPr>
        <p:spPr>
          <a:xfrm rot="16200000">
            <a:off x="6760982"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2860238D-FB77-BA46-B155-C21CB374603D}"/>
              </a:ext>
            </a:extLst>
          </p:cNvPr>
          <p:cNvSpPr txBox="1"/>
          <p:nvPr/>
        </p:nvSpPr>
        <p:spPr>
          <a:xfrm>
            <a:off x="6755073"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6</a:t>
            </a:r>
          </a:p>
        </p:txBody>
      </p:sp>
      <p:cxnSp>
        <p:nvCxnSpPr>
          <p:cNvPr id="59" name="Straight Connector 58">
            <a:extLst>
              <a:ext uri="{FF2B5EF4-FFF2-40B4-BE49-F238E27FC236}">
                <a16:creationId xmlns:a16="http://schemas.microsoft.com/office/drawing/2014/main" id="{60F6FE1B-0ED0-4044-AC8B-2CFFBE1B9B9D}"/>
              </a:ext>
            </a:extLst>
          </p:cNvPr>
          <p:cNvCxnSpPr>
            <a:cxnSpLocks/>
          </p:cNvCxnSpPr>
          <p:nvPr/>
        </p:nvCxnSpPr>
        <p:spPr>
          <a:xfrm rot="16200000">
            <a:off x="7434082" y="47459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FB9B9597-F3BC-8A4E-A51B-7E30360B26F5}"/>
              </a:ext>
            </a:extLst>
          </p:cNvPr>
          <p:cNvSpPr txBox="1"/>
          <p:nvPr/>
        </p:nvSpPr>
        <p:spPr>
          <a:xfrm>
            <a:off x="7428173" y="4785421"/>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7</a:t>
            </a:r>
          </a:p>
        </p:txBody>
      </p:sp>
      <p:graphicFrame>
        <p:nvGraphicFramePr>
          <p:cNvPr id="62" name="Table 61">
            <a:extLst>
              <a:ext uri="{FF2B5EF4-FFF2-40B4-BE49-F238E27FC236}">
                <a16:creationId xmlns:a16="http://schemas.microsoft.com/office/drawing/2014/main" id="{33D2650F-6BB3-FD4D-AFE5-6851B980345C}"/>
              </a:ext>
            </a:extLst>
          </p:cNvPr>
          <p:cNvGraphicFramePr>
            <a:graphicFrameLocks noGrp="1"/>
          </p:cNvGraphicFramePr>
          <p:nvPr>
            <p:extLst>
              <p:ext uri="{D42A27DB-BD31-4B8C-83A1-F6EECF244321}">
                <p14:modId xmlns:p14="http://schemas.microsoft.com/office/powerpoint/2010/main" val="2933782113"/>
              </p:ext>
            </p:extLst>
          </p:nvPr>
        </p:nvGraphicFramePr>
        <p:xfrm>
          <a:off x="7892421" y="2080800"/>
          <a:ext cx="3820204" cy="1554480"/>
        </p:xfrm>
        <a:graphic>
          <a:graphicData uri="http://schemas.openxmlformats.org/drawingml/2006/table">
            <a:tbl>
              <a:tblPr firstRow="1" bandRow="1">
                <a:tableStyleId>{5C22544A-7EE6-4342-B048-85BDC9FD1C3A}</a:tableStyleId>
              </a:tblPr>
              <a:tblGrid>
                <a:gridCol w="1731972">
                  <a:extLst>
                    <a:ext uri="{9D8B030D-6E8A-4147-A177-3AD203B41FA5}">
                      <a16:colId xmlns:a16="http://schemas.microsoft.com/office/drawing/2014/main" val="3841345772"/>
                    </a:ext>
                  </a:extLst>
                </a:gridCol>
                <a:gridCol w="1044116">
                  <a:extLst>
                    <a:ext uri="{9D8B030D-6E8A-4147-A177-3AD203B41FA5}">
                      <a16:colId xmlns:a16="http://schemas.microsoft.com/office/drawing/2014/main" val="2929116710"/>
                    </a:ext>
                  </a:extLst>
                </a:gridCol>
                <a:gridCol w="1044116">
                  <a:extLst>
                    <a:ext uri="{9D8B030D-6E8A-4147-A177-3AD203B41FA5}">
                      <a16:colId xmlns:a16="http://schemas.microsoft.com/office/drawing/2014/main" val="3101092251"/>
                    </a:ext>
                  </a:extLst>
                </a:gridCol>
              </a:tblGrid>
              <a:tr h="230266">
                <a:tc>
                  <a:txBody>
                    <a:bodyPr/>
                    <a:lstStyle/>
                    <a:p>
                      <a:endParaRPr lang="en-GB" sz="1200" b="1"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SOC + Abi</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(n=583)</a:t>
                      </a:r>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SOC</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(n=589)</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1617294"/>
                  </a:ext>
                </a:extLst>
              </a:tr>
              <a:tr h="186772">
                <a:tc>
                  <a:txBody>
                    <a:bodyPr/>
                    <a:lstStyle/>
                    <a:p>
                      <a:r>
                        <a:rPr lang="en-GB" sz="1200" b="1" dirty="0">
                          <a:latin typeface="Arial" panose="020B0604020202020204" pitchFamily="34" charset="0"/>
                          <a:cs typeface="Arial" panose="020B0604020202020204" pitchFamily="34" charset="0"/>
                        </a:rPr>
                        <a:t>Median, y (95% CI)</a:t>
                      </a:r>
                    </a:p>
                  </a:txBody>
                  <a:tcPr/>
                </a:tc>
                <a:tc>
                  <a:txBody>
                    <a:bodyPr/>
                    <a:lstStyle/>
                    <a:p>
                      <a:pPr algn="ctr"/>
                      <a:r>
                        <a:rPr lang="en-GB" sz="1200" dirty="0">
                          <a:latin typeface="Arial" panose="020B0604020202020204" pitchFamily="34" charset="0"/>
                          <a:cs typeface="Arial" panose="020B0604020202020204" pitchFamily="34" charset="0"/>
                        </a:rPr>
                        <a:t>5.7 (5.1-NE)</a:t>
                      </a:r>
                    </a:p>
                  </a:txBody>
                  <a:tcPr/>
                </a:tc>
                <a:tc>
                  <a:txBody>
                    <a:bodyPr/>
                    <a:lstStyle/>
                    <a:p>
                      <a:pPr algn="ctr"/>
                      <a:r>
                        <a:rPr lang="en-GB" sz="1200" dirty="0">
                          <a:latin typeface="Arial" panose="020B0604020202020204" pitchFamily="34" charset="0"/>
                          <a:cs typeface="Arial" panose="020B0604020202020204" pitchFamily="34" charset="0"/>
                        </a:rPr>
                        <a:t>4.7 (4.3-5.3)</a:t>
                      </a:r>
                    </a:p>
                  </a:txBody>
                  <a:tcPr/>
                </a:tc>
                <a:extLst>
                  <a:ext uri="{0D108BD9-81ED-4DB2-BD59-A6C34878D82A}">
                    <a16:rowId xmlns:a16="http://schemas.microsoft.com/office/drawing/2014/main" val="81460530"/>
                  </a:ext>
                </a:extLst>
              </a:tr>
              <a:tr h="186772">
                <a:tc>
                  <a:txBody>
                    <a:bodyPr/>
                    <a:lstStyle/>
                    <a:p>
                      <a:r>
                        <a:rPr lang="en-GB" sz="1200" b="1" dirty="0">
                          <a:latin typeface="Arial" panose="020B0604020202020204" pitchFamily="34" charset="0"/>
                          <a:cs typeface="Arial" panose="020B0604020202020204" pitchFamily="34" charset="0"/>
                        </a:rPr>
                        <a:t>Events</a:t>
                      </a:r>
                    </a:p>
                  </a:txBody>
                  <a:tcPr/>
                </a:tc>
                <a:tc>
                  <a:txBody>
                    <a:bodyPr/>
                    <a:lstStyle/>
                    <a:p>
                      <a:pPr algn="ctr"/>
                      <a:r>
                        <a:rPr lang="en-GB" sz="1200" dirty="0">
                          <a:latin typeface="Arial" panose="020B0604020202020204" pitchFamily="34" charset="0"/>
                          <a:cs typeface="Arial" panose="020B0604020202020204" pitchFamily="34" charset="0"/>
                        </a:rPr>
                        <a:t>228</a:t>
                      </a:r>
                    </a:p>
                  </a:txBody>
                  <a:tcPr/>
                </a:tc>
                <a:tc>
                  <a:txBody>
                    <a:bodyPr/>
                    <a:lstStyle/>
                    <a:p>
                      <a:pPr algn="ctr"/>
                      <a:r>
                        <a:rPr lang="en-GB" sz="1200" dirty="0">
                          <a:latin typeface="Arial" panose="020B0604020202020204" pitchFamily="34" charset="0"/>
                          <a:cs typeface="Arial" panose="020B0604020202020204" pitchFamily="34" charset="0"/>
                        </a:rPr>
                        <a:t>268</a:t>
                      </a:r>
                    </a:p>
                  </a:txBody>
                  <a:tcPr/>
                </a:tc>
                <a:extLst>
                  <a:ext uri="{0D108BD9-81ED-4DB2-BD59-A6C34878D82A}">
                    <a16:rowId xmlns:a16="http://schemas.microsoft.com/office/drawing/2014/main" val="864138960"/>
                  </a:ext>
                </a:extLst>
              </a:tr>
              <a:tr h="186772">
                <a:tc>
                  <a:txBody>
                    <a:bodyPr/>
                    <a:lstStyle/>
                    <a:p>
                      <a:r>
                        <a:rPr lang="en-GB" sz="1200" b="1" dirty="0">
                          <a:latin typeface="Arial" panose="020B0604020202020204" pitchFamily="34" charset="0"/>
                          <a:cs typeface="Arial" panose="020B0604020202020204" pitchFamily="34" charset="0"/>
                        </a:rPr>
                        <a:t>HR (95% CI)*</a:t>
                      </a:r>
                    </a:p>
                  </a:txBody>
                  <a:tcPr/>
                </a:tc>
                <a:tc gridSpan="2">
                  <a:txBody>
                    <a:bodyPr/>
                    <a:lstStyle/>
                    <a:p>
                      <a:pPr algn="ctr"/>
                      <a:r>
                        <a:rPr lang="en-GB" sz="1200" dirty="0">
                          <a:latin typeface="Arial" panose="020B0604020202020204" pitchFamily="34" charset="0"/>
                          <a:cs typeface="Arial" panose="020B0604020202020204" pitchFamily="34" charset="0"/>
                        </a:rPr>
                        <a:t>0.82 (0.69-0.98)</a:t>
                      </a:r>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4078072"/>
                  </a:ext>
                </a:extLst>
              </a:tr>
              <a:tr h="186772">
                <a:tc>
                  <a:txBody>
                    <a:bodyPr/>
                    <a:lstStyle/>
                    <a:p>
                      <a:r>
                        <a:rPr lang="en-GB" sz="1200" b="1" dirty="0">
                          <a:latin typeface="Arial" panose="020B0604020202020204" pitchFamily="34" charset="0"/>
                          <a:cs typeface="Arial" panose="020B0604020202020204" pitchFamily="34" charset="0"/>
                        </a:rPr>
                        <a:t>p value</a:t>
                      </a:r>
                    </a:p>
                  </a:txBody>
                  <a:tcPr/>
                </a:tc>
                <a:tc gridSpan="2">
                  <a:txBody>
                    <a:bodyPr/>
                    <a:lstStyle/>
                    <a:p>
                      <a:pPr algn="ctr"/>
                      <a:r>
                        <a:rPr lang="en-GB" sz="1200" dirty="0">
                          <a:latin typeface="Arial" panose="020B0604020202020204" pitchFamily="34" charset="0"/>
                          <a:cs typeface="Arial" panose="020B0604020202020204" pitchFamily="34" charset="0"/>
                        </a:rPr>
                        <a:t>0.030</a:t>
                      </a:r>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7802055"/>
                  </a:ext>
                </a:extLst>
              </a:tr>
            </a:tbl>
          </a:graphicData>
        </a:graphic>
      </p:graphicFrame>
      <p:sp>
        <p:nvSpPr>
          <p:cNvPr id="63" name="TextBox 62">
            <a:extLst>
              <a:ext uri="{FF2B5EF4-FFF2-40B4-BE49-F238E27FC236}">
                <a16:creationId xmlns:a16="http://schemas.microsoft.com/office/drawing/2014/main" id="{642C92F3-3E45-4945-8783-82043FD80756}"/>
              </a:ext>
            </a:extLst>
          </p:cNvPr>
          <p:cNvSpPr txBox="1"/>
          <p:nvPr/>
        </p:nvSpPr>
        <p:spPr>
          <a:xfrm>
            <a:off x="8108051" y="5258018"/>
            <a:ext cx="2628476"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 Adjusted on stratification parameters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(RXT, PS, type of castration,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metastatic burden, docetaxel)</a:t>
            </a:r>
          </a:p>
        </p:txBody>
      </p:sp>
      <p:sp>
        <p:nvSpPr>
          <p:cNvPr id="64" name="TextBox 63">
            <a:extLst>
              <a:ext uri="{FF2B5EF4-FFF2-40B4-BE49-F238E27FC236}">
                <a16:creationId xmlns:a16="http://schemas.microsoft.com/office/drawing/2014/main" id="{B674F8C1-DF65-994B-8E85-9AD064402685}"/>
              </a:ext>
            </a:extLst>
          </p:cNvPr>
          <p:cNvSpPr txBox="1"/>
          <p:nvPr/>
        </p:nvSpPr>
        <p:spPr>
          <a:xfrm>
            <a:off x="3542415" y="4981019"/>
            <a:ext cx="3192669"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Time from randomisation (years)</a:t>
            </a:r>
          </a:p>
        </p:txBody>
      </p:sp>
      <p:sp>
        <p:nvSpPr>
          <p:cNvPr id="65" name="TextBox 64">
            <a:extLst>
              <a:ext uri="{FF2B5EF4-FFF2-40B4-BE49-F238E27FC236}">
                <a16:creationId xmlns:a16="http://schemas.microsoft.com/office/drawing/2014/main" id="{135EB265-A826-DD47-B530-ECDAFA5A0791}"/>
              </a:ext>
            </a:extLst>
          </p:cNvPr>
          <p:cNvSpPr txBox="1"/>
          <p:nvPr/>
        </p:nvSpPr>
        <p:spPr>
          <a:xfrm>
            <a:off x="2639312" y="5474850"/>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589</a:t>
            </a:r>
          </a:p>
          <a:p>
            <a:pPr algn="ctr"/>
            <a:r>
              <a:rPr lang="en-GB" sz="1400" dirty="0">
                <a:latin typeface="Arial" panose="020B0604020202020204" pitchFamily="34" charset="0"/>
                <a:ea typeface="Aileron" charset="0"/>
                <a:cs typeface="Arial" panose="020B0604020202020204" pitchFamily="34" charset="0"/>
              </a:rPr>
              <a:t>583</a:t>
            </a:r>
          </a:p>
        </p:txBody>
      </p:sp>
      <p:sp>
        <p:nvSpPr>
          <p:cNvPr id="66" name="TextBox 65">
            <a:extLst>
              <a:ext uri="{FF2B5EF4-FFF2-40B4-BE49-F238E27FC236}">
                <a16:creationId xmlns:a16="http://schemas.microsoft.com/office/drawing/2014/main" id="{08786E40-598A-494C-9ED8-FF8185634F26}"/>
              </a:ext>
            </a:extLst>
          </p:cNvPr>
          <p:cNvSpPr txBox="1"/>
          <p:nvPr/>
        </p:nvSpPr>
        <p:spPr>
          <a:xfrm>
            <a:off x="3302887" y="5474850"/>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556</a:t>
            </a:r>
          </a:p>
          <a:p>
            <a:pPr algn="ctr"/>
            <a:r>
              <a:rPr lang="en-GB" sz="1400" dirty="0">
                <a:latin typeface="Arial" panose="020B0604020202020204" pitchFamily="34" charset="0"/>
                <a:ea typeface="Aileron" charset="0"/>
                <a:cs typeface="Arial" panose="020B0604020202020204" pitchFamily="34" charset="0"/>
              </a:rPr>
              <a:t>541</a:t>
            </a:r>
          </a:p>
        </p:txBody>
      </p:sp>
      <p:sp>
        <p:nvSpPr>
          <p:cNvPr id="67" name="TextBox 66">
            <a:extLst>
              <a:ext uri="{FF2B5EF4-FFF2-40B4-BE49-F238E27FC236}">
                <a16:creationId xmlns:a16="http://schemas.microsoft.com/office/drawing/2014/main" id="{20645DEF-2AF3-9744-9AEF-44F0A07579FD}"/>
              </a:ext>
            </a:extLst>
          </p:cNvPr>
          <p:cNvSpPr txBox="1"/>
          <p:nvPr/>
        </p:nvSpPr>
        <p:spPr>
          <a:xfrm>
            <a:off x="3969637" y="5474850"/>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480</a:t>
            </a:r>
          </a:p>
          <a:p>
            <a:pPr algn="ctr"/>
            <a:r>
              <a:rPr lang="en-GB" sz="1400" dirty="0">
                <a:latin typeface="Arial" panose="020B0604020202020204" pitchFamily="34" charset="0"/>
                <a:ea typeface="Aileron" charset="0"/>
                <a:cs typeface="Arial" panose="020B0604020202020204" pitchFamily="34" charset="0"/>
              </a:rPr>
              <a:t>470</a:t>
            </a:r>
          </a:p>
        </p:txBody>
      </p:sp>
      <p:sp>
        <p:nvSpPr>
          <p:cNvPr id="68" name="TextBox 67">
            <a:extLst>
              <a:ext uri="{FF2B5EF4-FFF2-40B4-BE49-F238E27FC236}">
                <a16:creationId xmlns:a16="http://schemas.microsoft.com/office/drawing/2014/main" id="{60E36C07-0C2F-374D-A025-2E2DE385A208}"/>
              </a:ext>
            </a:extLst>
          </p:cNvPr>
          <p:cNvSpPr txBox="1"/>
          <p:nvPr/>
        </p:nvSpPr>
        <p:spPr>
          <a:xfrm>
            <a:off x="4645912" y="5474850"/>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334</a:t>
            </a:r>
          </a:p>
          <a:p>
            <a:pPr algn="ctr"/>
            <a:r>
              <a:rPr lang="en-GB" sz="1400" dirty="0">
                <a:latin typeface="Arial" panose="020B0604020202020204" pitchFamily="34" charset="0"/>
                <a:ea typeface="Aileron" charset="0"/>
                <a:cs typeface="Arial" panose="020B0604020202020204" pitchFamily="34" charset="0"/>
              </a:rPr>
              <a:t>340</a:t>
            </a:r>
          </a:p>
        </p:txBody>
      </p:sp>
      <p:sp>
        <p:nvSpPr>
          <p:cNvPr id="69" name="TextBox 68">
            <a:extLst>
              <a:ext uri="{FF2B5EF4-FFF2-40B4-BE49-F238E27FC236}">
                <a16:creationId xmlns:a16="http://schemas.microsoft.com/office/drawing/2014/main" id="{ABC45943-2B47-DC41-AD2A-AB8CB1C6561B}"/>
              </a:ext>
            </a:extLst>
          </p:cNvPr>
          <p:cNvSpPr txBox="1"/>
          <p:nvPr/>
        </p:nvSpPr>
        <p:spPr>
          <a:xfrm>
            <a:off x="5322187" y="5474850"/>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207</a:t>
            </a:r>
          </a:p>
          <a:p>
            <a:pPr algn="ctr"/>
            <a:r>
              <a:rPr lang="en-GB" sz="1400" dirty="0">
                <a:latin typeface="Arial" panose="020B0604020202020204" pitchFamily="34" charset="0"/>
                <a:ea typeface="Aileron" charset="0"/>
                <a:cs typeface="Arial" panose="020B0604020202020204" pitchFamily="34" charset="0"/>
              </a:rPr>
              <a:t>230</a:t>
            </a:r>
          </a:p>
        </p:txBody>
      </p:sp>
      <p:sp>
        <p:nvSpPr>
          <p:cNvPr id="70" name="TextBox 69">
            <a:extLst>
              <a:ext uri="{FF2B5EF4-FFF2-40B4-BE49-F238E27FC236}">
                <a16:creationId xmlns:a16="http://schemas.microsoft.com/office/drawing/2014/main" id="{624CD656-6CAE-1D4A-B669-5F78ED868F25}"/>
              </a:ext>
            </a:extLst>
          </p:cNvPr>
          <p:cNvSpPr txBox="1"/>
          <p:nvPr/>
        </p:nvSpPr>
        <p:spPr>
          <a:xfrm>
            <a:off x="5992112" y="5474850"/>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101</a:t>
            </a:r>
          </a:p>
          <a:p>
            <a:pPr algn="ctr"/>
            <a:r>
              <a:rPr lang="en-GB" sz="1400" dirty="0">
                <a:latin typeface="Arial" panose="020B0604020202020204" pitchFamily="34" charset="0"/>
                <a:ea typeface="Aileron" charset="0"/>
                <a:cs typeface="Arial" panose="020B0604020202020204" pitchFamily="34" charset="0"/>
              </a:rPr>
              <a:t>111</a:t>
            </a:r>
          </a:p>
        </p:txBody>
      </p:sp>
      <p:sp>
        <p:nvSpPr>
          <p:cNvPr id="71" name="TextBox 70">
            <a:extLst>
              <a:ext uri="{FF2B5EF4-FFF2-40B4-BE49-F238E27FC236}">
                <a16:creationId xmlns:a16="http://schemas.microsoft.com/office/drawing/2014/main" id="{792C6155-324C-7D4B-830A-09ED6E157615}"/>
              </a:ext>
            </a:extLst>
          </p:cNvPr>
          <p:cNvSpPr txBox="1"/>
          <p:nvPr/>
        </p:nvSpPr>
        <p:spPr>
          <a:xfrm>
            <a:off x="6705380" y="5474850"/>
            <a:ext cx="198772"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37</a:t>
            </a:r>
          </a:p>
          <a:p>
            <a:pPr algn="ctr"/>
            <a:r>
              <a:rPr lang="en-GB" sz="1400" dirty="0">
                <a:latin typeface="Arial" panose="020B0604020202020204" pitchFamily="34" charset="0"/>
                <a:ea typeface="Aileron" charset="0"/>
                <a:cs typeface="Arial" panose="020B0604020202020204" pitchFamily="34" charset="0"/>
              </a:rPr>
              <a:t>47</a:t>
            </a:r>
          </a:p>
        </p:txBody>
      </p:sp>
      <p:sp>
        <p:nvSpPr>
          <p:cNvPr id="72" name="TextBox 71">
            <a:extLst>
              <a:ext uri="{FF2B5EF4-FFF2-40B4-BE49-F238E27FC236}">
                <a16:creationId xmlns:a16="http://schemas.microsoft.com/office/drawing/2014/main" id="{8CFCF5A0-F14F-F947-B845-3FD767B6942D}"/>
              </a:ext>
            </a:extLst>
          </p:cNvPr>
          <p:cNvSpPr txBox="1"/>
          <p:nvPr/>
        </p:nvSpPr>
        <p:spPr>
          <a:xfrm>
            <a:off x="7428173" y="5474850"/>
            <a:ext cx="99386"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4</a:t>
            </a:r>
          </a:p>
          <a:p>
            <a:pPr algn="ctr"/>
            <a:r>
              <a:rPr lang="en-GB" sz="1400" dirty="0">
                <a:latin typeface="Arial" panose="020B0604020202020204" pitchFamily="34" charset="0"/>
                <a:ea typeface="Aileron" charset="0"/>
                <a:cs typeface="Arial" panose="020B0604020202020204" pitchFamily="34" charset="0"/>
              </a:rPr>
              <a:t>6</a:t>
            </a:r>
          </a:p>
        </p:txBody>
      </p:sp>
      <p:sp>
        <p:nvSpPr>
          <p:cNvPr id="73" name="TextBox 72">
            <a:extLst>
              <a:ext uri="{FF2B5EF4-FFF2-40B4-BE49-F238E27FC236}">
                <a16:creationId xmlns:a16="http://schemas.microsoft.com/office/drawing/2014/main" id="{B95258D0-CFE6-304B-8440-D89B8EFCAC16}"/>
              </a:ext>
            </a:extLst>
          </p:cNvPr>
          <p:cNvSpPr txBox="1"/>
          <p:nvPr/>
        </p:nvSpPr>
        <p:spPr>
          <a:xfrm>
            <a:off x="1616295" y="5470444"/>
            <a:ext cx="874983" cy="430887"/>
          </a:xfrm>
          <a:prstGeom prst="rect">
            <a:avLst/>
          </a:prstGeom>
          <a:noFill/>
        </p:spPr>
        <p:txBody>
          <a:bodyPr wrap="none" lIns="0" tIns="0" rIns="0" bIns="0"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SOC</a:t>
            </a:r>
          </a:p>
          <a:p>
            <a:r>
              <a:rPr lang="en-GB" sz="1400" b="1" dirty="0">
                <a:solidFill>
                  <a:schemeClr val="tx2"/>
                </a:solidFill>
                <a:latin typeface="Arial" panose="020B0604020202020204" pitchFamily="34" charset="0"/>
                <a:ea typeface="Aileron" charset="0"/>
                <a:cs typeface="Arial" panose="020B0604020202020204" pitchFamily="34" charset="0"/>
              </a:rPr>
              <a:t>SOC + Abi</a:t>
            </a:r>
          </a:p>
        </p:txBody>
      </p:sp>
      <p:sp>
        <p:nvSpPr>
          <p:cNvPr id="86" name="TextBox 85">
            <a:extLst>
              <a:ext uri="{FF2B5EF4-FFF2-40B4-BE49-F238E27FC236}">
                <a16:creationId xmlns:a16="http://schemas.microsoft.com/office/drawing/2014/main" id="{9759A0E7-2B6D-7D46-903E-C107BD1E150F}"/>
              </a:ext>
            </a:extLst>
          </p:cNvPr>
          <p:cNvSpPr txBox="1"/>
          <p:nvPr/>
        </p:nvSpPr>
        <p:spPr>
          <a:xfrm>
            <a:off x="7324326" y="3861269"/>
            <a:ext cx="389530" cy="215444"/>
          </a:xfrm>
          <a:prstGeom prst="rect">
            <a:avLst/>
          </a:prstGeom>
          <a:noFill/>
        </p:spPr>
        <p:txBody>
          <a:bodyPr wrap="non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SOC</a:t>
            </a:r>
          </a:p>
        </p:txBody>
      </p:sp>
      <p:sp>
        <p:nvSpPr>
          <p:cNvPr id="87" name="TextBox 86">
            <a:extLst>
              <a:ext uri="{FF2B5EF4-FFF2-40B4-BE49-F238E27FC236}">
                <a16:creationId xmlns:a16="http://schemas.microsoft.com/office/drawing/2014/main" id="{E81C23D1-53A2-6648-B4F4-08CB59917887}"/>
              </a:ext>
            </a:extLst>
          </p:cNvPr>
          <p:cNvSpPr txBox="1"/>
          <p:nvPr/>
        </p:nvSpPr>
        <p:spPr>
          <a:xfrm>
            <a:off x="6832219" y="3218922"/>
            <a:ext cx="874983" cy="215444"/>
          </a:xfrm>
          <a:prstGeom prst="rect">
            <a:avLst/>
          </a:prstGeom>
          <a:noFill/>
        </p:spPr>
        <p:txBody>
          <a:bodyPr wrap="none" lIns="0" tIns="0" rIns="0" bIns="0"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SOC + Abi</a:t>
            </a:r>
          </a:p>
        </p:txBody>
      </p:sp>
    </p:spTree>
    <p:extLst>
      <p:ext uri="{BB962C8B-B14F-4D97-AF65-F5344CB8AC3E}">
        <p14:creationId xmlns:p14="http://schemas.microsoft.com/office/powerpoint/2010/main" val="18450070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FE83D929-E51C-0544-A995-23FA6F643812}"/>
              </a:ext>
            </a:extLst>
          </p:cNvPr>
          <p:cNvCxnSpPr>
            <a:cxnSpLocks/>
          </p:cNvCxnSpPr>
          <p:nvPr/>
        </p:nvCxnSpPr>
        <p:spPr>
          <a:xfrm>
            <a:off x="2533218" y="3514025"/>
            <a:ext cx="5138994"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555" name="Graphic 554">
            <a:extLst>
              <a:ext uri="{FF2B5EF4-FFF2-40B4-BE49-F238E27FC236}">
                <a16:creationId xmlns:a16="http://schemas.microsoft.com/office/drawing/2014/main" id="{0BF79A3F-B41B-E44F-8FBA-91FEC1D856B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113"/>
          <a:stretch/>
        </p:blipFill>
        <p:spPr>
          <a:xfrm>
            <a:off x="2760163" y="2358606"/>
            <a:ext cx="4774112" cy="1803400"/>
          </a:xfrm>
          <a:prstGeom prst="rect">
            <a:avLst/>
          </a:prstGeom>
        </p:spPr>
      </p:pic>
      <p:sp>
        <p:nvSpPr>
          <p:cNvPr id="7" name="Title 1">
            <a:extLst>
              <a:ext uri="{FF2B5EF4-FFF2-40B4-BE49-F238E27FC236}">
                <a16:creationId xmlns:a16="http://schemas.microsoft.com/office/drawing/2014/main" id="{940AC66E-B4E3-4040-A17F-136B508EE285}"/>
              </a:ext>
            </a:extLst>
          </p:cNvPr>
          <p:cNvSpPr txBox="1">
            <a:spLocks/>
          </p:cNvSpPr>
          <p:nvPr/>
        </p:nvSpPr>
        <p:spPr>
          <a:xfrm>
            <a:off x="841616" y="104880"/>
            <a:ext cx="1005602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3000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3" name="Content Placeholder 62">
            <a:extLst>
              <a:ext uri="{FF2B5EF4-FFF2-40B4-BE49-F238E27FC236}">
                <a16:creationId xmlns:a16="http://schemas.microsoft.com/office/drawing/2014/main" id="{00108101-BC74-1345-97F2-487D40A6D7D2}"/>
              </a:ext>
            </a:extLst>
          </p:cNvPr>
          <p:cNvSpPr>
            <a:spLocks noGrp="1"/>
          </p:cNvSpPr>
          <p:nvPr>
            <p:ph sz="quarter" idx="12"/>
          </p:nvPr>
        </p:nvSpPr>
        <p:spPr>
          <a:xfrm>
            <a:off x="620184" y="1512686"/>
            <a:ext cx="10963200" cy="675343"/>
          </a:xfrm>
        </p:spPr>
        <p:txBody>
          <a:bodyPr/>
          <a:lstStyle/>
          <a:p>
            <a:r>
              <a:rPr lang="en-GB" dirty="0"/>
              <a:t>Abiraterone + ADT + docetaxel provides lifetime gain of more than 1.5 years in high-volume patients (5.1y vs 3.5y)</a:t>
            </a:r>
          </a:p>
        </p:txBody>
      </p:sp>
      <p:sp>
        <p:nvSpPr>
          <p:cNvPr id="5" name="Title 4">
            <a:extLst>
              <a:ext uri="{FF2B5EF4-FFF2-40B4-BE49-F238E27FC236}">
                <a16:creationId xmlns:a16="http://schemas.microsoft.com/office/drawing/2014/main" id="{AA186595-025E-5946-81AC-DE162A1A8A36}"/>
              </a:ext>
            </a:extLst>
          </p:cNvPr>
          <p:cNvSpPr>
            <a:spLocks noGrp="1"/>
          </p:cNvSpPr>
          <p:nvPr>
            <p:ph type="title"/>
          </p:nvPr>
        </p:nvSpPr>
        <p:spPr/>
        <p:txBody>
          <a:bodyPr/>
          <a:lstStyle/>
          <a:p>
            <a:r>
              <a:rPr lang="en-GB" dirty="0"/>
              <a:t>PEACE-1 Trial – Overall Survival with Abiraterone + ADT + Docetaxel (+/- RT) in High-Volume Patients</a:t>
            </a:r>
          </a:p>
        </p:txBody>
      </p:sp>
      <p:sp>
        <p:nvSpPr>
          <p:cNvPr id="4" name="Slide Number Placeholder 3">
            <a:extLst>
              <a:ext uri="{FF2B5EF4-FFF2-40B4-BE49-F238E27FC236}">
                <a16:creationId xmlns:a16="http://schemas.microsoft.com/office/drawing/2014/main" id="{69BD6D3D-5B8C-5C4D-8589-57AC1199C19B}"/>
              </a:ext>
            </a:extLst>
          </p:cNvPr>
          <p:cNvSpPr>
            <a:spLocks noGrp="1"/>
          </p:cNvSpPr>
          <p:nvPr>
            <p:ph type="sldNum" sz="quarter" idx="4"/>
          </p:nvPr>
        </p:nvSpPr>
        <p:spPr/>
        <p:txBody>
          <a:bodyPr/>
          <a:lstStyle/>
          <a:p>
            <a:fld id="{FD4EF13F-717B-4AC4-AD64-8D07ED890D27}" type="slidenum">
              <a:rPr lang="en-GB" smtClean="0"/>
              <a:pPr/>
              <a:t>22</a:t>
            </a:fld>
            <a:endParaRPr lang="en-GB" dirty="0"/>
          </a:p>
        </p:txBody>
      </p:sp>
      <p:sp>
        <p:nvSpPr>
          <p:cNvPr id="8" name="Content Placeholder 7">
            <a:extLst>
              <a:ext uri="{FF2B5EF4-FFF2-40B4-BE49-F238E27FC236}">
                <a16:creationId xmlns:a16="http://schemas.microsoft.com/office/drawing/2014/main" id="{E1CF3AD4-2413-E04F-AD94-2D47BCDCE42A}"/>
              </a:ext>
            </a:extLst>
          </p:cNvPr>
          <p:cNvSpPr>
            <a:spLocks noGrp="1"/>
          </p:cNvSpPr>
          <p:nvPr>
            <p:ph sz="quarter" idx="15"/>
          </p:nvPr>
        </p:nvSpPr>
        <p:spPr>
          <a:xfrm>
            <a:off x="620184" y="6309320"/>
            <a:ext cx="10516376" cy="365125"/>
          </a:xfrm>
        </p:spPr>
        <p:txBody>
          <a:bodyPr/>
          <a:lstStyle/>
          <a:p>
            <a:r>
              <a:rPr lang="en-GB" dirty="0">
                <a:solidFill>
                  <a:schemeClr val="tx2"/>
                </a:solidFill>
              </a:rPr>
              <a:t>Abi, abiraterone; ADT, androgen deprivation therapy; CI, confidence interval; HR, hazard ratio; NE, not estimable; RT, radiotherapy; SOC, standard of care; y, year</a:t>
            </a:r>
          </a:p>
          <a:p>
            <a:r>
              <a:rPr lang="en-GB" dirty="0">
                <a:solidFill>
                  <a:schemeClr val="tx2"/>
                </a:solidFill>
              </a:rPr>
              <a:t>Fizazi K, et al. Abstract #LBA5_PR. ESMO 2021. Oral presentation</a:t>
            </a:r>
          </a:p>
        </p:txBody>
      </p:sp>
      <p:sp>
        <p:nvSpPr>
          <p:cNvPr id="9" name="TextBox 8">
            <a:extLst>
              <a:ext uri="{FF2B5EF4-FFF2-40B4-BE49-F238E27FC236}">
                <a16:creationId xmlns:a16="http://schemas.microsoft.com/office/drawing/2014/main" id="{49D82595-1F3B-C340-A45F-2A8FEED87F7B}"/>
              </a:ext>
            </a:extLst>
          </p:cNvPr>
          <p:cNvSpPr txBox="1"/>
          <p:nvPr/>
        </p:nvSpPr>
        <p:spPr>
          <a:xfrm rot="16200000">
            <a:off x="838227" y="3378060"/>
            <a:ext cx="1909177" cy="246221"/>
          </a:xfrm>
          <a:prstGeom prst="rect">
            <a:avLst/>
          </a:prstGeom>
          <a:noFill/>
        </p:spPr>
        <p:txBody>
          <a:bodyPr wrap="none" lIns="0" tIns="0" rIns="0" bIns="0" rtlCol="0">
            <a:spAutoFit/>
          </a:bodyPr>
          <a:lstStyle/>
          <a:p>
            <a:r>
              <a:rPr lang="en-GB" sz="1600" b="1" dirty="0">
                <a:latin typeface="Arial" panose="020B0604020202020204" pitchFamily="34" charset="0"/>
                <a:ea typeface="Aileron" charset="0"/>
                <a:cs typeface="Arial" panose="020B0604020202020204" pitchFamily="34" charset="0"/>
              </a:rPr>
              <a:t>Overall survival (%)</a:t>
            </a:r>
          </a:p>
        </p:txBody>
      </p:sp>
      <p:sp>
        <p:nvSpPr>
          <p:cNvPr id="10" name="TextBox 9">
            <a:extLst>
              <a:ext uri="{FF2B5EF4-FFF2-40B4-BE49-F238E27FC236}">
                <a16:creationId xmlns:a16="http://schemas.microsoft.com/office/drawing/2014/main" id="{393A5DAE-D4E8-F24E-AB53-C4526503D200}"/>
              </a:ext>
            </a:extLst>
          </p:cNvPr>
          <p:cNvSpPr txBox="1"/>
          <p:nvPr/>
        </p:nvSpPr>
        <p:spPr>
          <a:xfrm>
            <a:off x="2108124" y="2258568"/>
            <a:ext cx="298159"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100</a:t>
            </a:r>
          </a:p>
        </p:txBody>
      </p:sp>
      <p:cxnSp>
        <p:nvCxnSpPr>
          <p:cNvPr id="12" name="Straight Connector 11">
            <a:extLst>
              <a:ext uri="{FF2B5EF4-FFF2-40B4-BE49-F238E27FC236}">
                <a16:creationId xmlns:a16="http://schemas.microsoft.com/office/drawing/2014/main" id="{B3762616-ED93-C24B-ADF6-F6C49AB88115}"/>
              </a:ext>
            </a:extLst>
          </p:cNvPr>
          <p:cNvCxnSpPr/>
          <p:nvPr/>
        </p:nvCxnSpPr>
        <p:spPr>
          <a:xfrm>
            <a:off x="2447493" y="2835029"/>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7ED9B7-1AB3-2C49-A96D-E75343F09901}"/>
              </a:ext>
            </a:extLst>
          </p:cNvPr>
          <p:cNvCxnSpPr/>
          <p:nvPr/>
        </p:nvCxnSpPr>
        <p:spPr>
          <a:xfrm>
            <a:off x="2447493" y="238100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378E3E2-704F-C446-B5A6-2CE7728EAEEA}"/>
              </a:ext>
            </a:extLst>
          </p:cNvPr>
          <p:cNvSpPr txBox="1"/>
          <p:nvPr/>
        </p:nvSpPr>
        <p:spPr>
          <a:xfrm>
            <a:off x="2207511" y="2725293"/>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80</a:t>
            </a:r>
          </a:p>
        </p:txBody>
      </p:sp>
      <p:cxnSp>
        <p:nvCxnSpPr>
          <p:cNvPr id="17" name="Straight Connector 16">
            <a:extLst>
              <a:ext uri="{FF2B5EF4-FFF2-40B4-BE49-F238E27FC236}">
                <a16:creationId xmlns:a16="http://schemas.microsoft.com/office/drawing/2014/main" id="{96369786-9935-DF4D-A3FC-C7CDB2FBF99D}"/>
              </a:ext>
            </a:extLst>
          </p:cNvPr>
          <p:cNvCxnSpPr/>
          <p:nvPr/>
        </p:nvCxnSpPr>
        <p:spPr>
          <a:xfrm>
            <a:off x="2447493" y="3285879"/>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11D6FDB-3904-6149-ADB0-F746BDF8E51E}"/>
              </a:ext>
            </a:extLst>
          </p:cNvPr>
          <p:cNvSpPr txBox="1"/>
          <p:nvPr/>
        </p:nvSpPr>
        <p:spPr>
          <a:xfrm>
            <a:off x="2207511" y="3176143"/>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60</a:t>
            </a:r>
          </a:p>
        </p:txBody>
      </p:sp>
      <p:cxnSp>
        <p:nvCxnSpPr>
          <p:cNvPr id="19" name="Straight Connector 18">
            <a:extLst>
              <a:ext uri="{FF2B5EF4-FFF2-40B4-BE49-F238E27FC236}">
                <a16:creationId xmlns:a16="http://schemas.microsoft.com/office/drawing/2014/main" id="{12A7034A-16DC-1946-8EA7-3C141152DEA2}"/>
              </a:ext>
            </a:extLst>
          </p:cNvPr>
          <p:cNvCxnSpPr/>
          <p:nvPr/>
        </p:nvCxnSpPr>
        <p:spPr>
          <a:xfrm>
            <a:off x="2447493" y="3743079"/>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1471D6A-2DB0-D744-920C-B10F72700599}"/>
              </a:ext>
            </a:extLst>
          </p:cNvPr>
          <p:cNvSpPr txBox="1"/>
          <p:nvPr/>
        </p:nvSpPr>
        <p:spPr>
          <a:xfrm>
            <a:off x="2207511" y="3633343"/>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40</a:t>
            </a:r>
          </a:p>
        </p:txBody>
      </p:sp>
      <p:cxnSp>
        <p:nvCxnSpPr>
          <p:cNvPr id="21" name="Straight Connector 20">
            <a:extLst>
              <a:ext uri="{FF2B5EF4-FFF2-40B4-BE49-F238E27FC236}">
                <a16:creationId xmlns:a16="http://schemas.microsoft.com/office/drawing/2014/main" id="{BF50CB6F-7347-FF41-B502-2238CF68F0FF}"/>
              </a:ext>
            </a:extLst>
          </p:cNvPr>
          <p:cNvCxnSpPr/>
          <p:nvPr/>
        </p:nvCxnSpPr>
        <p:spPr>
          <a:xfrm>
            <a:off x="2447493" y="4187579"/>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3608C00-3FFE-3A4B-B413-1AC0CDD31CE2}"/>
              </a:ext>
            </a:extLst>
          </p:cNvPr>
          <p:cNvSpPr txBox="1"/>
          <p:nvPr/>
        </p:nvSpPr>
        <p:spPr>
          <a:xfrm>
            <a:off x="2207511" y="4077843"/>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20</a:t>
            </a:r>
          </a:p>
        </p:txBody>
      </p:sp>
      <p:cxnSp>
        <p:nvCxnSpPr>
          <p:cNvPr id="23" name="Straight Connector 22">
            <a:extLst>
              <a:ext uri="{FF2B5EF4-FFF2-40B4-BE49-F238E27FC236}">
                <a16:creationId xmlns:a16="http://schemas.microsoft.com/office/drawing/2014/main" id="{82AB69F2-3B69-E544-B767-4194E67DF3FD}"/>
              </a:ext>
            </a:extLst>
          </p:cNvPr>
          <p:cNvCxnSpPr/>
          <p:nvPr/>
        </p:nvCxnSpPr>
        <p:spPr>
          <a:xfrm>
            <a:off x="2447493" y="4638429"/>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F8FDAB6-DC2B-9B48-BD53-FC875DB5B89B}"/>
              </a:ext>
            </a:extLst>
          </p:cNvPr>
          <p:cNvSpPr txBox="1"/>
          <p:nvPr/>
        </p:nvSpPr>
        <p:spPr>
          <a:xfrm>
            <a:off x="2306897" y="4528693"/>
            <a:ext cx="993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a:t>
            </a:r>
          </a:p>
        </p:txBody>
      </p:sp>
      <p:cxnSp>
        <p:nvCxnSpPr>
          <p:cNvPr id="25" name="Straight Connector 24">
            <a:extLst>
              <a:ext uri="{FF2B5EF4-FFF2-40B4-BE49-F238E27FC236}">
                <a16:creationId xmlns:a16="http://schemas.microsoft.com/office/drawing/2014/main" id="{56CE4DDB-9501-A346-BA24-C526EFB21576}"/>
              </a:ext>
            </a:extLst>
          </p:cNvPr>
          <p:cNvCxnSpPr>
            <a:cxnSpLocks/>
          </p:cNvCxnSpPr>
          <p:nvPr/>
        </p:nvCxnSpPr>
        <p:spPr>
          <a:xfrm rot="16200000">
            <a:off x="2744606" y="474955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248C9E7-FC4D-F347-BC97-FD39EB61C1C3}"/>
              </a:ext>
            </a:extLst>
          </p:cNvPr>
          <p:cNvSpPr txBox="1"/>
          <p:nvPr/>
        </p:nvSpPr>
        <p:spPr>
          <a:xfrm>
            <a:off x="2738697" y="478904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0</a:t>
            </a:r>
          </a:p>
        </p:txBody>
      </p:sp>
      <p:cxnSp>
        <p:nvCxnSpPr>
          <p:cNvPr id="27" name="Straight Connector 26">
            <a:extLst>
              <a:ext uri="{FF2B5EF4-FFF2-40B4-BE49-F238E27FC236}">
                <a16:creationId xmlns:a16="http://schemas.microsoft.com/office/drawing/2014/main" id="{E962140E-C0EE-D441-8D56-BE1A9236BA8E}"/>
              </a:ext>
            </a:extLst>
          </p:cNvPr>
          <p:cNvCxnSpPr>
            <a:cxnSpLocks/>
          </p:cNvCxnSpPr>
          <p:nvPr/>
        </p:nvCxnSpPr>
        <p:spPr>
          <a:xfrm>
            <a:off x="2533218" y="4701929"/>
            <a:ext cx="51389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6F4E4C3-254B-7046-9257-F294923A84E2}"/>
              </a:ext>
            </a:extLst>
          </p:cNvPr>
          <p:cNvCxnSpPr>
            <a:cxnSpLocks/>
          </p:cNvCxnSpPr>
          <p:nvPr/>
        </p:nvCxnSpPr>
        <p:spPr>
          <a:xfrm flipH="1" flipV="1">
            <a:off x="2537567" y="2321051"/>
            <a:ext cx="1" cy="237703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FF70CE-C696-F742-82E1-BB4653DCF0BB}"/>
              </a:ext>
            </a:extLst>
          </p:cNvPr>
          <p:cNvCxnSpPr>
            <a:cxnSpLocks/>
          </p:cNvCxnSpPr>
          <p:nvPr/>
        </p:nvCxnSpPr>
        <p:spPr>
          <a:xfrm rot="16200000">
            <a:off x="3659006" y="474955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B8400CD-6623-F544-B159-6535E87C0850}"/>
              </a:ext>
            </a:extLst>
          </p:cNvPr>
          <p:cNvSpPr txBox="1"/>
          <p:nvPr/>
        </p:nvSpPr>
        <p:spPr>
          <a:xfrm>
            <a:off x="3653097" y="478904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a:t>
            </a:r>
          </a:p>
        </p:txBody>
      </p:sp>
      <p:cxnSp>
        <p:nvCxnSpPr>
          <p:cNvPr id="31" name="Straight Connector 30">
            <a:extLst>
              <a:ext uri="{FF2B5EF4-FFF2-40B4-BE49-F238E27FC236}">
                <a16:creationId xmlns:a16="http://schemas.microsoft.com/office/drawing/2014/main" id="{D4999EB4-F1C5-2447-BAF8-325415F340CD}"/>
              </a:ext>
            </a:extLst>
          </p:cNvPr>
          <p:cNvCxnSpPr>
            <a:cxnSpLocks/>
          </p:cNvCxnSpPr>
          <p:nvPr/>
        </p:nvCxnSpPr>
        <p:spPr>
          <a:xfrm rot="16200000">
            <a:off x="4576581" y="474955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E410DBAB-08EF-6348-BD77-21960E639175}"/>
              </a:ext>
            </a:extLst>
          </p:cNvPr>
          <p:cNvSpPr txBox="1"/>
          <p:nvPr/>
        </p:nvSpPr>
        <p:spPr>
          <a:xfrm>
            <a:off x="4570672" y="478904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a:t>
            </a:r>
          </a:p>
        </p:txBody>
      </p:sp>
      <p:cxnSp>
        <p:nvCxnSpPr>
          <p:cNvPr id="33" name="Straight Connector 32">
            <a:extLst>
              <a:ext uri="{FF2B5EF4-FFF2-40B4-BE49-F238E27FC236}">
                <a16:creationId xmlns:a16="http://schemas.microsoft.com/office/drawing/2014/main" id="{20582E12-422E-0B45-AAF0-1F15BF1F0D41}"/>
              </a:ext>
            </a:extLst>
          </p:cNvPr>
          <p:cNvCxnSpPr>
            <a:cxnSpLocks/>
          </p:cNvCxnSpPr>
          <p:nvPr/>
        </p:nvCxnSpPr>
        <p:spPr>
          <a:xfrm rot="16200000">
            <a:off x="5497331" y="474955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EE82426-3260-7841-BD9F-B6C66AB2E23D}"/>
              </a:ext>
            </a:extLst>
          </p:cNvPr>
          <p:cNvSpPr txBox="1"/>
          <p:nvPr/>
        </p:nvSpPr>
        <p:spPr>
          <a:xfrm>
            <a:off x="5491422" y="478904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a:t>
            </a:r>
          </a:p>
        </p:txBody>
      </p:sp>
      <p:cxnSp>
        <p:nvCxnSpPr>
          <p:cNvPr id="35" name="Straight Connector 34">
            <a:extLst>
              <a:ext uri="{FF2B5EF4-FFF2-40B4-BE49-F238E27FC236}">
                <a16:creationId xmlns:a16="http://schemas.microsoft.com/office/drawing/2014/main" id="{EBD4B6B1-3E08-104A-84DC-4989843C74A2}"/>
              </a:ext>
            </a:extLst>
          </p:cNvPr>
          <p:cNvCxnSpPr>
            <a:cxnSpLocks/>
          </p:cNvCxnSpPr>
          <p:nvPr/>
        </p:nvCxnSpPr>
        <p:spPr>
          <a:xfrm rot="16200000">
            <a:off x="6418081" y="474955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677D90B-A131-9443-A9CB-F44A9DBF1233}"/>
              </a:ext>
            </a:extLst>
          </p:cNvPr>
          <p:cNvSpPr txBox="1"/>
          <p:nvPr/>
        </p:nvSpPr>
        <p:spPr>
          <a:xfrm>
            <a:off x="6412172" y="478904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4</a:t>
            </a:r>
          </a:p>
        </p:txBody>
      </p:sp>
      <p:cxnSp>
        <p:nvCxnSpPr>
          <p:cNvPr id="41" name="Straight Connector 40">
            <a:extLst>
              <a:ext uri="{FF2B5EF4-FFF2-40B4-BE49-F238E27FC236}">
                <a16:creationId xmlns:a16="http://schemas.microsoft.com/office/drawing/2014/main" id="{CD11FDCA-45B6-9447-8156-F181A7BEF9C1}"/>
              </a:ext>
            </a:extLst>
          </p:cNvPr>
          <p:cNvCxnSpPr>
            <a:cxnSpLocks/>
          </p:cNvCxnSpPr>
          <p:nvPr/>
        </p:nvCxnSpPr>
        <p:spPr>
          <a:xfrm rot="16200000">
            <a:off x="7335656" y="4749554"/>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EF1E76D-518C-AF4A-A25C-7317F828B400}"/>
              </a:ext>
            </a:extLst>
          </p:cNvPr>
          <p:cNvSpPr txBox="1"/>
          <p:nvPr/>
        </p:nvSpPr>
        <p:spPr>
          <a:xfrm>
            <a:off x="7329747" y="478904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5</a:t>
            </a:r>
          </a:p>
        </p:txBody>
      </p:sp>
      <p:graphicFrame>
        <p:nvGraphicFramePr>
          <p:cNvPr id="44" name="Table 43">
            <a:extLst>
              <a:ext uri="{FF2B5EF4-FFF2-40B4-BE49-F238E27FC236}">
                <a16:creationId xmlns:a16="http://schemas.microsoft.com/office/drawing/2014/main" id="{2DCC7F17-9E02-D14E-8ECE-E58E2406D5D3}"/>
              </a:ext>
            </a:extLst>
          </p:cNvPr>
          <p:cNvGraphicFramePr>
            <a:graphicFrameLocks noGrp="1"/>
          </p:cNvGraphicFramePr>
          <p:nvPr>
            <p:extLst>
              <p:ext uri="{D42A27DB-BD31-4B8C-83A1-F6EECF244321}">
                <p14:modId xmlns:p14="http://schemas.microsoft.com/office/powerpoint/2010/main" val="608135637"/>
              </p:ext>
            </p:extLst>
          </p:nvPr>
        </p:nvGraphicFramePr>
        <p:xfrm>
          <a:off x="7892420" y="2080057"/>
          <a:ext cx="3820204" cy="1554480"/>
        </p:xfrm>
        <a:graphic>
          <a:graphicData uri="http://schemas.openxmlformats.org/drawingml/2006/table">
            <a:tbl>
              <a:tblPr firstRow="1" bandRow="1">
                <a:tableStyleId>{5C22544A-7EE6-4342-B048-85BDC9FD1C3A}</a:tableStyleId>
              </a:tblPr>
              <a:tblGrid>
                <a:gridCol w="1731972">
                  <a:extLst>
                    <a:ext uri="{9D8B030D-6E8A-4147-A177-3AD203B41FA5}">
                      <a16:colId xmlns:a16="http://schemas.microsoft.com/office/drawing/2014/main" val="3841345772"/>
                    </a:ext>
                  </a:extLst>
                </a:gridCol>
                <a:gridCol w="1044116">
                  <a:extLst>
                    <a:ext uri="{9D8B030D-6E8A-4147-A177-3AD203B41FA5}">
                      <a16:colId xmlns:a16="http://schemas.microsoft.com/office/drawing/2014/main" val="2929116710"/>
                    </a:ext>
                  </a:extLst>
                </a:gridCol>
                <a:gridCol w="1044116">
                  <a:extLst>
                    <a:ext uri="{9D8B030D-6E8A-4147-A177-3AD203B41FA5}">
                      <a16:colId xmlns:a16="http://schemas.microsoft.com/office/drawing/2014/main" val="3101092251"/>
                    </a:ext>
                  </a:extLst>
                </a:gridCol>
              </a:tblGrid>
              <a:tr h="230266">
                <a:tc>
                  <a:txBody>
                    <a:bodyPr/>
                    <a:lstStyle/>
                    <a:p>
                      <a:endParaRPr lang="en-GB" sz="1200" b="1"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SOC + Abi</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(n=224)</a:t>
                      </a:r>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SOC</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(n=232)</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1617294"/>
                  </a:ext>
                </a:extLst>
              </a:tr>
              <a:tr h="186772">
                <a:tc>
                  <a:txBody>
                    <a:bodyPr/>
                    <a:lstStyle/>
                    <a:p>
                      <a:r>
                        <a:rPr lang="en-GB" sz="1200" b="1" dirty="0">
                          <a:latin typeface="Arial" panose="020B0604020202020204" pitchFamily="34" charset="0"/>
                          <a:cs typeface="Arial" panose="020B0604020202020204" pitchFamily="34" charset="0"/>
                        </a:rPr>
                        <a:t>Median, y (95% CI)</a:t>
                      </a:r>
                    </a:p>
                  </a:txBody>
                  <a:tcPr/>
                </a:tc>
                <a:tc>
                  <a:txBody>
                    <a:bodyPr/>
                    <a:lstStyle/>
                    <a:p>
                      <a:pPr algn="ctr"/>
                      <a:r>
                        <a:rPr lang="en-GB" sz="1200" dirty="0">
                          <a:latin typeface="Arial" panose="020B0604020202020204" pitchFamily="34" charset="0"/>
                          <a:cs typeface="Arial" panose="020B0604020202020204" pitchFamily="34" charset="0"/>
                        </a:rPr>
                        <a:t>5.1 (3.8-NE)</a:t>
                      </a:r>
                    </a:p>
                  </a:txBody>
                  <a:tcPr/>
                </a:tc>
                <a:tc>
                  <a:txBody>
                    <a:bodyPr/>
                    <a:lstStyle/>
                    <a:p>
                      <a:pPr algn="ctr"/>
                      <a:r>
                        <a:rPr lang="en-GB" sz="1200" dirty="0">
                          <a:latin typeface="Arial" panose="020B0604020202020204" pitchFamily="34" charset="0"/>
                          <a:cs typeface="Arial" panose="020B0604020202020204" pitchFamily="34" charset="0"/>
                        </a:rPr>
                        <a:t>3.5 (3.2-4.0)</a:t>
                      </a:r>
                    </a:p>
                  </a:txBody>
                  <a:tcPr/>
                </a:tc>
                <a:extLst>
                  <a:ext uri="{0D108BD9-81ED-4DB2-BD59-A6C34878D82A}">
                    <a16:rowId xmlns:a16="http://schemas.microsoft.com/office/drawing/2014/main" val="81460530"/>
                  </a:ext>
                </a:extLst>
              </a:tr>
              <a:tr h="186772">
                <a:tc>
                  <a:txBody>
                    <a:bodyPr/>
                    <a:lstStyle/>
                    <a:p>
                      <a:r>
                        <a:rPr lang="en-GB" sz="1200" b="1" dirty="0">
                          <a:latin typeface="Arial" panose="020B0604020202020204" pitchFamily="34" charset="0"/>
                          <a:cs typeface="Arial" panose="020B0604020202020204" pitchFamily="34" charset="0"/>
                        </a:rPr>
                        <a:t>Events</a:t>
                      </a:r>
                    </a:p>
                  </a:txBody>
                  <a:tcPr/>
                </a:tc>
                <a:tc>
                  <a:txBody>
                    <a:bodyPr/>
                    <a:lstStyle/>
                    <a:p>
                      <a:pPr algn="ctr"/>
                      <a:r>
                        <a:rPr lang="en-GB" sz="1200" dirty="0">
                          <a:latin typeface="Arial" panose="020B0604020202020204" pitchFamily="34" charset="0"/>
                          <a:cs typeface="Arial" panose="020B0604020202020204" pitchFamily="34" charset="0"/>
                        </a:rPr>
                        <a:t>92</a:t>
                      </a:r>
                    </a:p>
                  </a:txBody>
                  <a:tcPr/>
                </a:tc>
                <a:tc>
                  <a:txBody>
                    <a:bodyPr/>
                    <a:lstStyle/>
                    <a:p>
                      <a:pPr algn="ctr"/>
                      <a:r>
                        <a:rPr lang="en-GB" sz="1200" dirty="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864138960"/>
                  </a:ext>
                </a:extLst>
              </a:tr>
              <a:tr h="186772">
                <a:tc>
                  <a:txBody>
                    <a:bodyPr/>
                    <a:lstStyle/>
                    <a:p>
                      <a:r>
                        <a:rPr lang="en-GB" sz="1200" b="1" dirty="0">
                          <a:latin typeface="Arial" panose="020B0604020202020204" pitchFamily="34" charset="0"/>
                          <a:cs typeface="Arial" panose="020B0604020202020204" pitchFamily="34" charset="0"/>
                        </a:rPr>
                        <a:t>HR (95% CI)</a:t>
                      </a:r>
                    </a:p>
                  </a:txBody>
                  <a:tcPr/>
                </a:tc>
                <a:tc gridSpan="2">
                  <a:txBody>
                    <a:bodyPr/>
                    <a:lstStyle/>
                    <a:p>
                      <a:pPr algn="ctr"/>
                      <a:r>
                        <a:rPr lang="en-GB" sz="1200" dirty="0">
                          <a:latin typeface="Arial" panose="020B0604020202020204" pitchFamily="34" charset="0"/>
                          <a:cs typeface="Arial" panose="020B0604020202020204" pitchFamily="34" charset="0"/>
                        </a:rPr>
                        <a:t>0.72 (0.55-0.95)</a:t>
                      </a:r>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4078072"/>
                  </a:ext>
                </a:extLst>
              </a:tr>
              <a:tr h="186772">
                <a:tc>
                  <a:txBody>
                    <a:bodyPr/>
                    <a:lstStyle/>
                    <a:p>
                      <a:r>
                        <a:rPr lang="en-GB" sz="1200" b="1" dirty="0">
                          <a:latin typeface="Arial" panose="020B0604020202020204" pitchFamily="34" charset="0"/>
                          <a:cs typeface="Arial" panose="020B0604020202020204" pitchFamily="34" charset="0"/>
                        </a:rPr>
                        <a:t>p value</a:t>
                      </a:r>
                    </a:p>
                  </a:txBody>
                  <a:tcPr/>
                </a:tc>
                <a:tc gridSpan="2">
                  <a:txBody>
                    <a:bodyPr/>
                    <a:lstStyle/>
                    <a:p>
                      <a:pPr algn="ctr"/>
                      <a:r>
                        <a:rPr lang="en-GB" sz="1200" dirty="0">
                          <a:latin typeface="Arial" panose="020B0604020202020204" pitchFamily="34" charset="0"/>
                          <a:cs typeface="Arial" panose="020B0604020202020204" pitchFamily="34" charset="0"/>
                        </a:rPr>
                        <a:t>0.019</a:t>
                      </a:r>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7802055"/>
                  </a:ext>
                </a:extLst>
              </a:tr>
            </a:tbl>
          </a:graphicData>
        </a:graphic>
      </p:graphicFrame>
      <p:sp>
        <p:nvSpPr>
          <p:cNvPr id="47" name="TextBox 46">
            <a:extLst>
              <a:ext uri="{FF2B5EF4-FFF2-40B4-BE49-F238E27FC236}">
                <a16:creationId xmlns:a16="http://schemas.microsoft.com/office/drawing/2014/main" id="{7858795C-2717-8C4F-8D79-0DF1B5224E00}"/>
              </a:ext>
            </a:extLst>
          </p:cNvPr>
          <p:cNvSpPr txBox="1"/>
          <p:nvPr/>
        </p:nvSpPr>
        <p:spPr>
          <a:xfrm>
            <a:off x="2639311" y="5478472"/>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232</a:t>
            </a:r>
          </a:p>
          <a:p>
            <a:pPr algn="ctr"/>
            <a:r>
              <a:rPr lang="en-GB" sz="1400" dirty="0">
                <a:latin typeface="Arial" panose="020B0604020202020204" pitchFamily="34" charset="0"/>
                <a:ea typeface="Aileron" charset="0"/>
                <a:cs typeface="Arial" panose="020B0604020202020204" pitchFamily="34" charset="0"/>
              </a:rPr>
              <a:t>224</a:t>
            </a:r>
          </a:p>
        </p:txBody>
      </p:sp>
      <p:sp>
        <p:nvSpPr>
          <p:cNvPr id="48" name="TextBox 47">
            <a:extLst>
              <a:ext uri="{FF2B5EF4-FFF2-40B4-BE49-F238E27FC236}">
                <a16:creationId xmlns:a16="http://schemas.microsoft.com/office/drawing/2014/main" id="{41E6E72A-D403-D94E-9650-CBB9011B770F}"/>
              </a:ext>
            </a:extLst>
          </p:cNvPr>
          <p:cNvSpPr txBox="1"/>
          <p:nvPr/>
        </p:nvSpPr>
        <p:spPr>
          <a:xfrm>
            <a:off x="3563236" y="5478472"/>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210</a:t>
            </a:r>
          </a:p>
          <a:p>
            <a:pPr algn="ctr"/>
            <a:r>
              <a:rPr lang="en-GB" sz="1400" dirty="0">
                <a:latin typeface="Arial" panose="020B0604020202020204" pitchFamily="34" charset="0"/>
                <a:ea typeface="Aileron" charset="0"/>
                <a:cs typeface="Arial" panose="020B0604020202020204" pitchFamily="34" charset="0"/>
              </a:rPr>
              <a:t>201</a:t>
            </a:r>
          </a:p>
        </p:txBody>
      </p:sp>
      <p:sp>
        <p:nvSpPr>
          <p:cNvPr id="50" name="TextBox 49">
            <a:extLst>
              <a:ext uri="{FF2B5EF4-FFF2-40B4-BE49-F238E27FC236}">
                <a16:creationId xmlns:a16="http://schemas.microsoft.com/office/drawing/2014/main" id="{1D3CBE1D-024C-9A4A-8F99-90AC6E5BDB87}"/>
              </a:ext>
            </a:extLst>
          </p:cNvPr>
          <p:cNvSpPr txBox="1"/>
          <p:nvPr/>
        </p:nvSpPr>
        <p:spPr>
          <a:xfrm>
            <a:off x="4464936" y="5478472"/>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171</a:t>
            </a:r>
          </a:p>
          <a:p>
            <a:pPr algn="ctr"/>
            <a:r>
              <a:rPr lang="en-GB" sz="1400" dirty="0">
                <a:latin typeface="Arial" panose="020B0604020202020204" pitchFamily="34" charset="0"/>
                <a:ea typeface="Aileron" charset="0"/>
                <a:cs typeface="Arial" panose="020B0604020202020204" pitchFamily="34" charset="0"/>
              </a:rPr>
              <a:t>171</a:t>
            </a:r>
          </a:p>
        </p:txBody>
      </p:sp>
      <p:sp>
        <p:nvSpPr>
          <p:cNvPr id="51" name="TextBox 50">
            <a:extLst>
              <a:ext uri="{FF2B5EF4-FFF2-40B4-BE49-F238E27FC236}">
                <a16:creationId xmlns:a16="http://schemas.microsoft.com/office/drawing/2014/main" id="{99D75469-43F9-F74A-A6BA-CC934F0847E0}"/>
              </a:ext>
            </a:extLst>
          </p:cNvPr>
          <p:cNvSpPr txBox="1"/>
          <p:nvPr/>
        </p:nvSpPr>
        <p:spPr>
          <a:xfrm>
            <a:off x="5382511" y="5478472"/>
            <a:ext cx="298159"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101</a:t>
            </a:r>
          </a:p>
          <a:p>
            <a:pPr algn="ctr"/>
            <a:r>
              <a:rPr lang="en-GB" sz="1400" dirty="0">
                <a:latin typeface="Arial" panose="020B0604020202020204" pitchFamily="34" charset="0"/>
                <a:ea typeface="Aileron" charset="0"/>
                <a:cs typeface="Arial" panose="020B0604020202020204" pitchFamily="34" charset="0"/>
              </a:rPr>
              <a:t>103</a:t>
            </a:r>
          </a:p>
        </p:txBody>
      </p:sp>
      <p:sp>
        <p:nvSpPr>
          <p:cNvPr id="53" name="TextBox 52">
            <a:extLst>
              <a:ext uri="{FF2B5EF4-FFF2-40B4-BE49-F238E27FC236}">
                <a16:creationId xmlns:a16="http://schemas.microsoft.com/office/drawing/2014/main" id="{E4E8C247-EE90-1944-AD79-91D087A58D9F}"/>
              </a:ext>
            </a:extLst>
          </p:cNvPr>
          <p:cNvSpPr txBox="1"/>
          <p:nvPr/>
        </p:nvSpPr>
        <p:spPr>
          <a:xfrm>
            <a:off x="6381529" y="5478472"/>
            <a:ext cx="198772"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39</a:t>
            </a:r>
          </a:p>
          <a:p>
            <a:pPr algn="ctr"/>
            <a:r>
              <a:rPr lang="en-GB" sz="1400" dirty="0">
                <a:latin typeface="Arial" panose="020B0604020202020204" pitchFamily="34" charset="0"/>
                <a:ea typeface="Aileron" charset="0"/>
                <a:cs typeface="Arial" panose="020B0604020202020204" pitchFamily="34" charset="0"/>
              </a:rPr>
              <a:t>57</a:t>
            </a:r>
          </a:p>
        </p:txBody>
      </p:sp>
      <p:sp>
        <p:nvSpPr>
          <p:cNvPr id="54" name="TextBox 53">
            <a:extLst>
              <a:ext uri="{FF2B5EF4-FFF2-40B4-BE49-F238E27FC236}">
                <a16:creationId xmlns:a16="http://schemas.microsoft.com/office/drawing/2014/main" id="{D01599BD-C891-154B-93E0-43786EF5266E}"/>
              </a:ext>
            </a:extLst>
          </p:cNvPr>
          <p:cNvSpPr txBox="1"/>
          <p:nvPr/>
        </p:nvSpPr>
        <p:spPr>
          <a:xfrm>
            <a:off x="7302279" y="5478472"/>
            <a:ext cx="198773" cy="430887"/>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6</a:t>
            </a:r>
          </a:p>
          <a:p>
            <a:pPr algn="ctr"/>
            <a:r>
              <a:rPr lang="en-GB" sz="1400" dirty="0">
                <a:latin typeface="Arial" panose="020B0604020202020204" pitchFamily="34" charset="0"/>
                <a:ea typeface="Aileron" charset="0"/>
                <a:cs typeface="Arial" panose="020B0604020202020204" pitchFamily="34" charset="0"/>
              </a:rPr>
              <a:t>16</a:t>
            </a:r>
          </a:p>
        </p:txBody>
      </p:sp>
      <p:sp>
        <p:nvSpPr>
          <p:cNvPr id="55" name="TextBox 54">
            <a:extLst>
              <a:ext uri="{FF2B5EF4-FFF2-40B4-BE49-F238E27FC236}">
                <a16:creationId xmlns:a16="http://schemas.microsoft.com/office/drawing/2014/main" id="{F0DD02FA-1C02-C343-B515-BFA41756073D}"/>
              </a:ext>
            </a:extLst>
          </p:cNvPr>
          <p:cNvSpPr txBox="1"/>
          <p:nvPr/>
        </p:nvSpPr>
        <p:spPr>
          <a:xfrm>
            <a:off x="1775520" y="5478472"/>
            <a:ext cx="782265" cy="430887"/>
          </a:xfrm>
          <a:prstGeom prst="rect">
            <a:avLst/>
          </a:prstGeom>
          <a:noFill/>
        </p:spPr>
        <p:txBody>
          <a:bodyPr wrap="none" lIns="0" tIns="0" rIns="0" bIns="0"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SOC</a:t>
            </a:r>
          </a:p>
          <a:p>
            <a:r>
              <a:rPr lang="en-GB" sz="1400" b="1" dirty="0" err="1">
                <a:solidFill>
                  <a:schemeClr val="tx2"/>
                </a:solidFill>
                <a:latin typeface="Arial" panose="020B0604020202020204" pitchFamily="34" charset="0"/>
                <a:ea typeface="Aileron" charset="0"/>
                <a:cs typeface="Arial" panose="020B0604020202020204" pitchFamily="34" charset="0"/>
              </a:rPr>
              <a:t>SOC+Abi</a:t>
            </a:r>
            <a:endParaRPr lang="en-GB" sz="1400" b="1" dirty="0">
              <a:solidFill>
                <a:schemeClr val="tx2"/>
              </a:solidFill>
              <a:latin typeface="Arial" panose="020B0604020202020204" pitchFamily="34" charset="0"/>
              <a:ea typeface="Aileron" charset="0"/>
              <a:cs typeface="Arial" panose="020B0604020202020204" pitchFamily="34" charset="0"/>
            </a:endParaRPr>
          </a:p>
        </p:txBody>
      </p:sp>
      <p:sp>
        <p:nvSpPr>
          <p:cNvPr id="552" name="TextBox 551">
            <a:extLst>
              <a:ext uri="{FF2B5EF4-FFF2-40B4-BE49-F238E27FC236}">
                <a16:creationId xmlns:a16="http://schemas.microsoft.com/office/drawing/2014/main" id="{3A7971D4-D30D-004A-BD2B-E0BE3EBCB7BC}"/>
              </a:ext>
            </a:extLst>
          </p:cNvPr>
          <p:cNvSpPr txBox="1"/>
          <p:nvPr/>
        </p:nvSpPr>
        <p:spPr>
          <a:xfrm>
            <a:off x="7218528" y="3989739"/>
            <a:ext cx="389530" cy="215444"/>
          </a:xfrm>
          <a:prstGeom prst="rect">
            <a:avLst/>
          </a:prstGeom>
          <a:noFill/>
        </p:spPr>
        <p:txBody>
          <a:bodyPr wrap="none" lIns="0" tIns="0" rIns="0" b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SOC</a:t>
            </a:r>
          </a:p>
        </p:txBody>
      </p:sp>
      <p:sp>
        <p:nvSpPr>
          <p:cNvPr id="553" name="TextBox 552">
            <a:extLst>
              <a:ext uri="{FF2B5EF4-FFF2-40B4-BE49-F238E27FC236}">
                <a16:creationId xmlns:a16="http://schemas.microsoft.com/office/drawing/2014/main" id="{E3644020-D156-5F4C-B9ED-D1ACDE5A8C04}"/>
              </a:ext>
            </a:extLst>
          </p:cNvPr>
          <p:cNvSpPr txBox="1"/>
          <p:nvPr/>
        </p:nvSpPr>
        <p:spPr>
          <a:xfrm>
            <a:off x="6681077" y="3135795"/>
            <a:ext cx="874983" cy="215444"/>
          </a:xfrm>
          <a:prstGeom prst="rect">
            <a:avLst/>
          </a:prstGeom>
          <a:noFill/>
        </p:spPr>
        <p:txBody>
          <a:bodyPr wrap="none" lIns="0" tIns="0" rIns="0" bIns="0"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SOC + Abi</a:t>
            </a:r>
          </a:p>
        </p:txBody>
      </p:sp>
      <p:sp>
        <p:nvSpPr>
          <p:cNvPr id="557" name="TextBox 556">
            <a:extLst>
              <a:ext uri="{FF2B5EF4-FFF2-40B4-BE49-F238E27FC236}">
                <a16:creationId xmlns:a16="http://schemas.microsoft.com/office/drawing/2014/main" id="{462629B7-8DA2-5D44-B1D2-E5B9A20F25F7}"/>
              </a:ext>
            </a:extLst>
          </p:cNvPr>
          <p:cNvSpPr txBox="1"/>
          <p:nvPr/>
        </p:nvSpPr>
        <p:spPr>
          <a:xfrm>
            <a:off x="3542415" y="4981019"/>
            <a:ext cx="3192669"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Time from randomisation (years)</a:t>
            </a:r>
          </a:p>
        </p:txBody>
      </p:sp>
    </p:spTree>
    <p:extLst>
      <p:ext uri="{BB962C8B-B14F-4D97-AF65-F5344CB8AC3E}">
        <p14:creationId xmlns:p14="http://schemas.microsoft.com/office/powerpoint/2010/main" val="39053469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90600D-60DC-C29D-DBC7-8EB26F156B79}"/>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6" name="Title 5">
            <a:extLst>
              <a:ext uri="{FF2B5EF4-FFF2-40B4-BE49-F238E27FC236}">
                <a16:creationId xmlns:a16="http://schemas.microsoft.com/office/drawing/2014/main" id="{AE8F2DCD-34B1-A1FD-E002-47856784A6F5}"/>
              </a:ext>
            </a:extLst>
          </p:cNvPr>
          <p:cNvSpPr>
            <a:spLocks noGrp="1"/>
          </p:cNvSpPr>
          <p:nvPr>
            <p:ph type="title"/>
          </p:nvPr>
        </p:nvSpPr>
        <p:spPr>
          <a:xfrm>
            <a:off x="619200" y="246566"/>
            <a:ext cx="8740800" cy="627739"/>
          </a:xfrm>
        </p:spPr>
        <p:txBody>
          <a:bodyPr/>
          <a:lstStyle/>
          <a:p>
            <a:r>
              <a:rPr lang="en-GB" dirty="0"/>
              <a:t>PEACE-1: safety data</a:t>
            </a:r>
          </a:p>
        </p:txBody>
      </p:sp>
      <p:sp>
        <p:nvSpPr>
          <p:cNvPr id="7" name="Content Placeholder 6">
            <a:extLst>
              <a:ext uri="{FF2B5EF4-FFF2-40B4-BE49-F238E27FC236}">
                <a16:creationId xmlns:a16="http://schemas.microsoft.com/office/drawing/2014/main" id="{7B715498-BBE7-06B3-5987-3BBE5A628AEB}"/>
              </a:ext>
            </a:extLst>
          </p:cNvPr>
          <p:cNvSpPr>
            <a:spLocks noGrp="1"/>
          </p:cNvSpPr>
          <p:nvPr>
            <p:ph sz="quarter" idx="15"/>
          </p:nvPr>
        </p:nvSpPr>
        <p:spPr/>
        <p:txBody>
          <a:bodyPr/>
          <a:lstStyle/>
          <a:p>
            <a:r>
              <a:rPr lang="en-GB" dirty="0">
                <a:solidFill>
                  <a:schemeClr val="tx2"/>
                </a:solidFill>
              </a:rPr>
              <a:t>Abi, abiraterone; ADT, androgen deprivation therapy; RXT, radiotherapy; SOC, standard of care</a:t>
            </a:r>
          </a:p>
          <a:p>
            <a:r>
              <a:rPr lang="en-GB" dirty="0" err="1">
                <a:solidFill>
                  <a:schemeClr val="tx2"/>
                </a:solidFill>
              </a:rPr>
              <a:t>Fizazi</a:t>
            </a:r>
            <a:r>
              <a:rPr lang="en-GB" dirty="0">
                <a:solidFill>
                  <a:schemeClr val="tx2"/>
                </a:solidFill>
              </a:rPr>
              <a:t> K, et al. Abstract #LBA5_PR. ESMO 2021. Oral presentation</a:t>
            </a:r>
          </a:p>
        </p:txBody>
      </p:sp>
      <p:graphicFrame>
        <p:nvGraphicFramePr>
          <p:cNvPr id="10" name="Table 9">
            <a:extLst>
              <a:ext uri="{FF2B5EF4-FFF2-40B4-BE49-F238E27FC236}">
                <a16:creationId xmlns:a16="http://schemas.microsoft.com/office/drawing/2014/main" id="{05C5016A-42A9-B6A1-83A6-25A907B791DE}"/>
              </a:ext>
            </a:extLst>
          </p:cNvPr>
          <p:cNvGraphicFramePr>
            <a:graphicFrameLocks noGrp="1"/>
          </p:cNvGraphicFramePr>
          <p:nvPr>
            <p:extLst>
              <p:ext uri="{D42A27DB-BD31-4B8C-83A1-F6EECF244321}">
                <p14:modId xmlns:p14="http://schemas.microsoft.com/office/powerpoint/2010/main" val="1457104239"/>
              </p:ext>
            </p:extLst>
          </p:nvPr>
        </p:nvGraphicFramePr>
        <p:xfrm>
          <a:off x="2423592" y="2060848"/>
          <a:ext cx="7215951" cy="3108960"/>
        </p:xfrm>
        <a:graphic>
          <a:graphicData uri="http://schemas.openxmlformats.org/drawingml/2006/table">
            <a:tbl>
              <a:tblPr firstRow="1" bandRow="1">
                <a:tableStyleId>{5C22544A-7EE6-4342-B048-85BDC9FD1C3A}</a:tableStyleId>
              </a:tblPr>
              <a:tblGrid>
                <a:gridCol w="3271507">
                  <a:extLst>
                    <a:ext uri="{9D8B030D-6E8A-4147-A177-3AD203B41FA5}">
                      <a16:colId xmlns:a16="http://schemas.microsoft.com/office/drawing/2014/main" val="3841345772"/>
                    </a:ext>
                  </a:extLst>
                </a:gridCol>
                <a:gridCol w="1972222">
                  <a:extLst>
                    <a:ext uri="{9D8B030D-6E8A-4147-A177-3AD203B41FA5}">
                      <a16:colId xmlns:a16="http://schemas.microsoft.com/office/drawing/2014/main" val="2929116710"/>
                    </a:ext>
                  </a:extLst>
                </a:gridCol>
                <a:gridCol w="1972222">
                  <a:extLst>
                    <a:ext uri="{9D8B030D-6E8A-4147-A177-3AD203B41FA5}">
                      <a16:colId xmlns:a16="http://schemas.microsoft.com/office/drawing/2014/main" val="3101092251"/>
                    </a:ext>
                  </a:extLst>
                </a:gridCol>
              </a:tblGrid>
              <a:tr h="433320">
                <a:tc>
                  <a:txBody>
                    <a:bodyPr/>
                    <a:lstStyle/>
                    <a:p>
                      <a:r>
                        <a:rPr lang="en-GB" sz="1200" b="1" dirty="0">
                          <a:latin typeface="Arial" panose="020B0604020202020204" pitchFamily="34" charset="0"/>
                          <a:cs typeface="Arial" panose="020B0604020202020204" pitchFamily="34" charset="0"/>
                        </a:rPr>
                        <a:t>Toxicity,</a:t>
                      </a:r>
                    </a:p>
                    <a:p>
                      <a:r>
                        <a:rPr lang="en-GB" sz="1200" b="1" dirty="0">
                          <a:latin typeface="Arial" panose="020B0604020202020204" pitchFamily="34" charset="0"/>
                          <a:cs typeface="Arial" panose="020B0604020202020204" pitchFamily="34" charset="0"/>
                        </a:rPr>
                        <a:t>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SOC (+/- RXT) + Abiraterone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(n=346)</a:t>
                      </a:r>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SOC (+/- RXT) </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(n=350)</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1617294"/>
                  </a:ext>
                </a:extLst>
              </a:tr>
              <a:tr h="259992">
                <a:tc>
                  <a:txBody>
                    <a:bodyPr/>
                    <a:lstStyle/>
                    <a:p>
                      <a:r>
                        <a:rPr lang="en-GB" sz="1200" b="0" dirty="0">
                          <a:latin typeface="Arial" panose="020B0604020202020204" pitchFamily="34" charset="0"/>
                          <a:cs typeface="Arial" panose="020B0604020202020204" pitchFamily="34" charset="0"/>
                        </a:rPr>
                        <a:t>Neutropenia</a:t>
                      </a:r>
                    </a:p>
                  </a:txBody>
                  <a:tcPr/>
                </a:tc>
                <a:tc>
                  <a:txBody>
                    <a:bodyPr/>
                    <a:lstStyle/>
                    <a:p>
                      <a:pPr algn="ctr"/>
                      <a:r>
                        <a:rPr lang="en-GB" sz="1200" dirty="0">
                          <a:latin typeface="Arial" panose="020B0604020202020204" pitchFamily="34" charset="0"/>
                          <a:cs typeface="Arial" panose="020B0604020202020204" pitchFamily="34" charset="0"/>
                        </a:rPr>
                        <a:t>34 (10)</a:t>
                      </a:r>
                    </a:p>
                  </a:txBody>
                  <a:tcPr/>
                </a:tc>
                <a:tc>
                  <a:txBody>
                    <a:bodyPr/>
                    <a:lstStyle/>
                    <a:p>
                      <a:pPr algn="ctr"/>
                      <a:r>
                        <a:rPr lang="en-GB" sz="1200" dirty="0">
                          <a:latin typeface="Arial" panose="020B0604020202020204" pitchFamily="34" charset="0"/>
                          <a:cs typeface="Arial" panose="020B0604020202020204" pitchFamily="34" charset="0"/>
                        </a:rPr>
                        <a:t>32 (9)</a:t>
                      </a:r>
                    </a:p>
                  </a:txBody>
                  <a:tcPr/>
                </a:tc>
                <a:extLst>
                  <a:ext uri="{0D108BD9-81ED-4DB2-BD59-A6C34878D82A}">
                    <a16:rowId xmlns:a16="http://schemas.microsoft.com/office/drawing/2014/main" val="81460530"/>
                  </a:ext>
                </a:extLst>
              </a:tr>
              <a:tr h="259992">
                <a:tc>
                  <a:txBody>
                    <a:bodyPr/>
                    <a:lstStyle/>
                    <a:p>
                      <a:r>
                        <a:rPr lang="en-GB" sz="1200" b="0" dirty="0">
                          <a:latin typeface="Arial" panose="020B0604020202020204" pitchFamily="34" charset="0"/>
                          <a:cs typeface="Arial" panose="020B0604020202020204" pitchFamily="34" charset="0"/>
                        </a:rPr>
                        <a:t>Febrile neutropenia</a:t>
                      </a:r>
                    </a:p>
                  </a:txBody>
                  <a:tcPr/>
                </a:tc>
                <a:tc>
                  <a:txBody>
                    <a:bodyPr/>
                    <a:lstStyle/>
                    <a:p>
                      <a:pPr algn="ctr"/>
                      <a:r>
                        <a:rPr lang="en-GB" sz="1200" dirty="0">
                          <a:latin typeface="Arial" panose="020B0604020202020204" pitchFamily="34" charset="0"/>
                          <a:cs typeface="Arial" panose="020B0604020202020204" pitchFamily="34" charset="0"/>
                        </a:rPr>
                        <a:t>18 (5)</a:t>
                      </a:r>
                    </a:p>
                  </a:txBody>
                  <a:tcPr/>
                </a:tc>
                <a:tc>
                  <a:txBody>
                    <a:bodyPr/>
                    <a:lstStyle/>
                    <a:p>
                      <a:pPr algn="ctr"/>
                      <a:r>
                        <a:rPr lang="en-GB" sz="1200" dirty="0">
                          <a:latin typeface="Arial" panose="020B0604020202020204" pitchFamily="34" charset="0"/>
                          <a:cs typeface="Arial" panose="020B0604020202020204" pitchFamily="34" charset="0"/>
                        </a:rPr>
                        <a:t>19 (5)</a:t>
                      </a:r>
                    </a:p>
                  </a:txBody>
                  <a:tcPr/>
                </a:tc>
                <a:extLst>
                  <a:ext uri="{0D108BD9-81ED-4DB2-BD59-A6C34878D82A}">
                    <a16:rowId xmlns:a16="http://schemas.microsoft.com/office/drawing/2014/main" val="864138960"/>
                  </a:ext>
                </a:extLst>
              </a:tr>
              <a:tr h="259992">
                <a:tc>
                  <a:txBody>
                    <a:bodyPr/>
                    <a:lstStyle/>
                    <a:p>
                      <a:r>
                        <a:rPr lang="en-GB" sz="1200" b="0" dirty="0">
                          <a:latin typeface="Arial" panose="020B0604020202020204" pitchFamily="34" charset="0"/>
                          <a:cs typeface="Arial" panose="020B0604020202020204" pitchFamily="34" charset="0"/>
                        </a:rPr>
                        <a:t>Liver</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20 (6)</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 (1)</a:t>
                      </a:r>
                    </a:p>
                  </a:txBody>
                  <a:tcPr/>
                </a:tc>
                <a:extLst>
                  <a:ext uri="{0D108BD9-81ED-4DB2-BD59-A6C34878D82A}">
                    <a16:rowId xmlns:a16="http://schemas.microsoft.com/office/drawing/2014/main" val="3004078072"/>
                  </a:ext>
                </a:extLst>
              </a:tr>
              <a:tr h="259992">
                <a:tc>
                  <a:txBody>
                    <a:bodyPr/>
                    <a:lstStyle/>
                    <a:p>
                      <a:r>
                        <a:rPr lang="en-GB" sz="1200" b="0" dirty="0">
                          <a:latin typeface="Arial" panose="020B0604020202020204" pitchFamily="34" charset="0"/>
                          <a:cs typeface="Arial" panose="020B0604020202020204" pitchFamily="34" charset="0"/>
                        </a:rPr>
                        <a:t>Hypertension</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76 (22)</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45 (13)</a:t>
                      </a:r>
                    </a:p>
                  </a:txBody>
                  <a:tcPr/>
                </a:tc>
                <a:extLst>
                  <a:ext uri="{0D108BD9-81ED-4DB2-BD59-A6C34878D82A}">
                    <a16:rowId xmlns:a16="http://schemas.microsoft.com/office/drawing/2014/main" val="3907802055"/>
                  </a:ext>
                </a:extLst>
              </a:tr>
              <a:tr h="259992">
                <a:tc>
                  <a:txBody>
                    <a:bodyPr/>
                    <a:lstStyle/>
                    <a:p>
                      <a:r>
                        <a:rPr lang="en-GB" sz="1200" b="0" dirty="0" err="1">
                          <a:latin typeface="Arial" panose="020B0604020202020204" pitchFamily="34" charset="0"/>
                          <a:cs typeface="Arial" panose="020B0604020202020204" pitchFamily="34" charset="0"/>
                        </a:rPr>
                        <a:t>Hypokalemia</a:t>
                      </a:r>
                      <a:endParaRPr lang="en-GB" sz="1200" b="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11 (3)</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 (0)</a:t>
                      </a:r>
                    </a:p>
                  </a:txBody>
                  <a:tcPr/>
                </a:tc>
                <a:extLst>
                  <a:ext uri="{0D108BD9-81ED-4DB2-BD59-A6C34878D82A}">
                    <a16:rowId xmlns:a16="http://schemas.microsoft.com/office/drawing/2014/main" val="3981561425"/>
                  </a:ext>
                </a:extLst>
              </a:tr>
              <a:tr h="259992">
                <a:tc>
                  <a:txBody>
                    <a:bodyPr/>
                    <a:lstStyle/>
                    <a:p>
                      <a:r>
                        <a:rPr lang="en-GB" sz="1200" b="0" dirty="0">
                          <a:latin typeface="Arial" panose="020B0604020202020204" pitchFamily="34" charset="0"/>
                          <a:cs typeface="Arial" panose="020B0604020202020204" pitchFamily="34" charset="0"/>
                        </a:rPr>
                        <a:t>Cardiac</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6 (2)</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5 (1)</a:t>
                      </a:r>
                    </a:p>
                  </a:txBody>
                  <a:tcPr/>
                </a:tc>
                <a:extLst>
                  <a:ext uri="{0D108BD9-81ED-4DB2-BD59-A6C34878D82A}">
                    <a16:rowId xmlns:a16="http://schemas.microsoft.com/office/drawing/2014/main" val="4136933986"/>
                  </a:ext>
                </a:extLst>
              </a:tr>
              <a:tr h="259992">
                <a:tc>
                  <a:txBody>
                    <a:bodyPr/>
                    <a:lstStyle/>
                    <a:p>
                      <a:r>
                        <a:rPr lang="en-GB" sz="1200" b="0" dirty="0">
                          <a:latin typeface="Arial" panose="020B0604020202020204" pitchFamily="34" charset="0"/>
                          <a:cs typeface="Arial" panose="020B0604020202020204" pitchFamily="34" charset="0"/>
                        </a:rPr>
                        <a:t>Fatigue</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10 (3)</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15 (4)</a:t>
                      </a:r>
                    </a:p>
                  </a:txBody>
                  <a:tcPr/>
                </a:tc>
                <a:extLst>
                  <a:ext uri="{0D108BD9-81ED-4DB2-BD59-A6C34878D82A}">
                    <a16:rowId xmlns:a16="http://schemas.microsoft.com/office/drawing/2014/main" val="3133120119"/>
                  </a:ext>
                </a:extLst>
              </a:tr>
              <a:tr h="259992">
                <a:tc>
                  <a:txBody>
                    <a:bodyPr/>
                    <a:lstStyle/>
                    <a:p>
                      <a:r>
                        <a:rPr lang="en-GB" sz="1200" b="0" dirty="0">
                          <a:latin typeface="Arial" panose="020B0604020202020204" pitchFamily="34" charset="0"/>
                          <a:cs typeface="Arial" panose="020B0604020202020204" pitchFamily="34" charset="0"/>
                        </a:rPr>
                        <a:t>Gastrointestinal</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14 (4)</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18 (5)</a:t>
                      </a:r>
                    </a:p>
                  </a:txBody>
                  <a:tcPr/>
                </a:tc>
                <a:extLst>
                  <a:ext uri="{0D108BD9-81ED-4DB2-BD59-A6C34878D82A}">
                    <a16:rowId xmlns:a16="http://schemas.microsoft.com/office/drawing/2014/main" val="2578019353"/>
                  </a:ext>
                </a:extLst>
              </a:tr>
              <a:tr h="259992">
                <a:tc>
                  <a:txBody>
                    <a:bodyPr/>
                    <a:lstStyle/>
                    <a:p>
                      <a:r>
                        <a:rPr lang="en-GB" sz="1200" b="0" dirty="0">
                          <a:latin typeface="Arial" panose="020B0604020202020204" pitchFamily="34" charset="0"/>
                          <a:cs typeface="Arial" panose="020B0604020202020204" pitchFamily="34" charset="0"/>
                        </a:rPr>
                        <a:t>Grade 5</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7 (2)</a:t>
                      </a:r>
                    </a:p>
                  </a:txBody>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 (1)</a:t>
                      </a:r>
                    </a:p>
                  </a:txBody>
                  <a:tcPr/>
                </a:tc>
                <a:extLst>
                  <a:ext uri="{0D108BD9-81ED-4DB2-BD59-A6C34878D82A}">
                    <a16:rowId xmlns:a16="http://schemas.microsoft.com/office/drawing/2014/main" val="2725450466"/>
                  </a:ext>
                </a:extLst>
              </a:tr>
            </a:tbl>
          </a:graphicData>
        </a:graphic>
      </p:graphicFrame>
      <p:sp>
        <p:nvSpPr>
          <p:cNvPr id="11" name="TextBox 10">
            <a:extLst>
              <a:ext uri="{FF2B5EF4-FFF2-40B4-BE49-F238E27FC236}">
                <a16:creationId xmlns:a16="http://schemas.microsoft.com/office/drawing/2014/main" id="{5B039D03-A817-55EB-966D-B2901C7FF8E4}"/>
              </a:ext>
            </a:extLst>
          </p:cNvPr>
          <p:cNvSpPr txBox="1"/>
          <p:nvPr/>
        </p:nvSpPr>
        <p:spPr>
          <a:xfrm>
            <a:off x="739553" y="986244"/>
            <a:ext cx="7718203" cy="276999"/>
          </a:xfrm>
          <a:prstGeom prst="rect">
            <a:avLst/>
          </a:prstGeom>
          <a:noFill/>
        </p:spPr>
        <p:txBody>
          <a:bodyPr wrap="none" lIns="0" tIns="0" rIns="0" bIns="0" rtlCol="0">
            <a:spAutoFit/>
          </a:bodyPr>
          <a:lstStyle/>
          <a:p>
            <a:pPr algn="l"/>
            <a:r>
              <a:rPr lang="en-GB" b="1" cap="all" dirty="0">
                <a:solidFill>
                  <a:schemeClr val="accent1"/>
                </a:solidFill>
              </a:rPr>
              <a:t>G3-5 Toxicity on study treatments (ADT + docetaxel safety population)</a:t>
            </a:r>
            <a:endParaRPr lang="en-GB" b="1" cap="all" dirty="0">
              <a:solidFill>
                <a:schemeClr val="accent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07107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arasens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9" name="Content Placeholder 8">
            <a:extLst>
              <a:ext uri="{FF2B5EF4-FFF2-40B4-BE49-F238E27FC236}">
                <a16:creationId xmlns:a16="http://schemas.microsoft.com/office/drawing/2014/main" id="{69789941-5D24-AB4C-8B60-4480B8932309}"/>
              </a:ext>
            </a:extLst>
          </p:cNvPr>
          <p:cNvSpPr>
            <a:spLocks noGrp="1"/>
          </p:cNvSpPr>
          <p:nvPr>
            <p:ph sz="quarter" idx="15"/>
          </p:nvPr>
        </p:nvSpPr>
        <p:spPr>
          <a:xfrm>
            <a:off x="620184" y="6309320"/>
            <a:ext cx="10516376" cy="376755"/>
          </a:xfrm>
        </p:spPr>
        <p:txBody>
          <a:bodyPr/>
          <a:lstStyle/>
          <a:p>
            <a:pPr>
              <a:lnSpc>
                <a:spcPct val="85000"/>
              </a:lnSpc>
              <a:spcBef>
                <a:spcPts val="0"/>
              </a:spcBef>
            </a:pPr>
            <a:r>
              <a:rPr lang="en-GB" sz="1050" dirty="0"/>
              <a:t>ADT, androgen deprivation therapy; ALP, alkaline phosphatase; CRPC, castration-resistant prostate cancer</a:t>
            </a:r>
            <a:r>
              <a:rPr lang="en-GB" altLang="en-US" sz="1050" dirty="0"/>
              <a:t>; </a:t>
            </a:r>
            <a:r>
              <a:rPr lang="en-GB" sz="1050" dirty="0"/>
              <a:t>ECOG PS, Eastern Cooperative Oncology Group performance status; FAS, full analysis set; FPFV, first patient first visit; LPFV, last patient first visit; M1a, nonregional lymph node metastases; M1b, bone metastases +/- lymph node metastases; M1c, visceral metastases +/- lymph node or bone metastases; mHSPC, metastatic hormone sensitive prostate cancer; OS, overall survival; SAF, safety analysis set; SSE, symptomatic skeletal event; ULN, upper limit of normal</a:t>
            </a:r>
          </a:p>
          <a:p>
            <a:pPr>
              <a:lnSpc>
                <a:spcPct val="85000"/>
              </a:lnSpc>
              <a:spcBef>
                <a:spcPts val="0"/>
              </a:spcBef>
            </a:pPr>
            <a:r>
              <a:rPr lang="en-GB" sz="1050" dirty="0"/>
              <a:t>Smith M, et al. J Clin Oncol 2022; 40, (</a:t>
            </a:r>
            <a:r>
              <a:rPr lang="en-GB" sz="1050" dirty="0" err="1"/>
              <a:t>suppl</a:t>
            </a:r>
            <a:r>
              <a:rPr lang="en-GB" sz="1050" dirty="0"/>
              <a:t> 6; </a:t>
            </a:r>
            <a:r>
              <a:rPr lang="en-GB" sz="1050" dirty="0" err="1"/>
              <a:t>abstr</a:t>
            </a:r>
            <a:r>
              <a:rPr lang="en-GB" sz="1050" dirty="0"/>
              <a:t> 13) (</a:t>
            </a:r>
            <a:r>
              <a:rPr lang="en-GB" sz="1050" dirty="0">
                <a:effectLst/>
              </a:rPr>
              <a:t>ASCO GU 2022, oral </a:t>
            </a:r>
            <a:r>
              <a:rPr lang="en-GB" sz="1050" dirty="0"/>
              <a:t>presentation); Smith M, et al. N Engl J Med. 2022; 386(12):1132-42</a:t>
            </a:r>
          </a:p>
        </p:txBody>
      </p:sp>
      <p:sp>
        <p:nvSpPr>
          <p:cNvPr id="12" name="TextBox 11">
            <a:extLst>
              <a:ext uri="{FF2B5EF4-FFF2-40B4-BE49-F238E27FC236}">
                <a16:creationId xmlns:a16="http://schemas.microsoft.com/office/drawing/2014/main" id="{AC36E03C-26C9-324D-8EE0-B3D7F6F61DF6}"/>
              </a:ext>
            </a:extLst>
          </p:cNvPr>
          <p:cNvSpPr txBox="1"/>
          <p:nvPr/>
        </p:nvSpPr>
        <p:spPr>
          <a:xfrm>
            <a:off x="3326377" y="4462574"/>
            <a:ext cx="2180533" cy="338554"/>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FPFV: Nov 2016</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LPFV: June 2018</a:t>
            </a:r>
          </a:p>
        </p:txBody>
      </p:sp>
      <p:cxnSp>
        <p:nvCxnSpPr>
          <p:cNvPr id="14" name="Straight Connector 13">
            <a:extLst>
              <a:ext uri="{FF2B5EF4-FFF2-40B4-BE49-F238E27FC236}">
                <a16:creationId xmlns:a16="http://schemas.microsoft.com/office/drawing/2014/main" id="{C369F1E4-E5F5-3346-AFB9-2F5F8A38CAF2}"/>
              </a:ext>
            </a:extLst>
          </p:cNvPr>
          <p:cNvCxnSpPr/>
          <p:nvPr/>
        </p:nvCxnSpPr>
        <p:spPr>
          <a:xfrm>
            <a:off x="2639616" y="3509889"/>
            <a:ext cx="447148"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B4DF35F8-8604-624C-80A8-7D088EF6561B}"/>
              </a:ext>
            </a:extLst>
          </p:cNvPr>
          <p:cNvSpPr/>
          <p:nvPr/>
        </p:nvSpPr>
        <p:spPr>
          <a:xfrm>
            <a:off x="911424" y="2467595"/>
            <a:ext cx="1856117" cy="2086613"/>
          </a:xfrm>
          <a:prstGeom prst="roundRect">
            <a:avLst>
              <a:gd name="adj" fmla="val 6673"/>
            </a:avLst>
          </a:prstGeom>
          <a:solidFill>
            <a:schemeClr val="bg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Patients (N=1306)</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mHSPC</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 or 1</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Candidates for ADT</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and docetaxel</a:t>
            </a:r>
          </a:p>
          <a:p>
            <a:pPr>
              <a:spcBef>
                <a:spcPts val="300"/>
              </a:spcBef>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Stratification</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Extent of disease: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M1a vs M1b vs M1c</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ALP: &lt; vs ≥ULN</a:t>
            </a:r>
          </a:p>
        </p:txBody>
      </p:sp>
      <p:cxnSp>
        <p:nvCxnSpPr>
          <p:cNvPr id="17" name="Straight Connector 16">
            <a:extLst>
              <a:ext uri="{FF2B5EF4-FFF2-40B4-BE49-F238E27FC236}">
                <a16:creationId xmlns:a16="http://schemas.microsoft.com/office/drawing/2014/main" id="{4DAD3DED-843A-164D-9592-C63BF21205A1}"/>
              </a:ext>
            </a:extLst>
          </p:cNvPr>
          <p:cNvCxnSpPr/>
          <p:nvPr/>
        </p:nvCxnSpPr>
        <p:spPr>
          <a:xfrm>
            <a:off x="4532445" y="3006105"/>
            <a:ext cx="288000"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32F7156-556F-E946-831E-CF2AF95A5FFA}"/>
              </a:ext>
            </a:extLst>
          </p:cNvPr>
          <p:cNvCxnSpPr/>
          <p:nvPr/>
        </p:nvCxnSpPr>
        <p:spPr>
          <a:xfrm>
            <a:off x="4532445" y="3898734"/>
            <a:ext cx="288000"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91A50BC-9DEE-D842-8B9E-6B3E5C230CF7}"/>
              </a:ext>
            </a:extLst>
          </p:cNvPr>
          <p:cNvCxnSpPr>
            <a:cxnSpLocks/>
          </p:cNvCxnSpPr>
          <p:nvPr/>
        </p:nvCxnSpPr>
        <p:spPr>
          <a:xfrm>
            <a:off x="3969524" y="3488572"/>
            <a:ext cx="561502" cy="0"/>
          </a:xfrm>
          <a:prstGeom prst="line">
            <a:avLst/>
          </a:prstGeom>
          <a:ln w="285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471128B-6564-5B4C-8221-67598B89149D}"/>
              </a:ext>
            </a:extLst>
          </p:cNvPr>
          <p:cNvCxnSpPr>
            <a:cxnSpLocks/>
          </p:cNvCxnSpPr>
          <p:nvPr/>
        </p:nvCxnSpPr>
        <p:spPr>
          <a:xfrm flipV="1">
            <a:off x="4534931" y="2999381"/>
            <a:ext cx="0" cy="921017"/>
          </a:xfrm>
          <a:prstGeom prst="line">
            <a:avLst/>
          </a:prstGeom>
          <a:ln w="285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FA9322F8-860D-4745-9519-786C3A4FDB37}"/>
              </a:ext>
            </a:extLst>
          </p:cNvPr>
          <p:cNvSpPr/>
          <p:nvPr/>
        </p:nvSpPr>
        <p:spPr>
          <a:xfrm rot="16200000">
            <a:off x="7271664" y="3306851"/>
            <a:ext cx="1762895" cy="368324"/>
          </a:xfrm>
          <a:prstGeom prst="roundRect">
            <a:avLst>
              <a:gd name="adj" fmla="val 16894"/>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200" b="1" dirty="0">
                <a:solidFill>
                  <a:schemeClr val="tx1"/>
                </a:solidFill>
                <a:latin typeface="Arial" panose="020B0604020202020204" pitchFamily="34" charset="0"/>
                <a:cs typeface="Arial" panose="020B0604020202020204" pitchFamily="34" charset="0"/>
              </a:rPr>
              <a:t>Primary analysis</a:t>
            </a:r>
          </a:p>
        </p:txBody>
      </p:sp>
      <p:sp>
        <p:nvSpPr>
          <p:cNvPr id="27" name="TextBox 26">
            <a:extLst>
              <a:ext uri="{FF2B5EF4-FFF2-40B4-BE49-F238E27FC236}">
                <a16:creationId xmlns:a16="http://schemas.microsoft.com/office/drawing/2014/main" id="{2E936FFF-EBFF-B842-85CD-9D0F9F8FE4FD}"/>
              </a:ext>
            </a:extLst>
          </p:cNvPr>
          <p:cNvSpPr txBox="1"/>
          <p:nvPr/>
        </p:nvSpPr>
        <p:spPr>
          <a:xfrm>
            <a:off x="3326377" y="3878763"/>
            <a:ext cx="871135" cy="338554"/>
          </a:xfrm>
          <a:prstGeom prst="rect">
            <a:avLst/>
          </a:prstGeom>
          <a:noFill/>
        </p:spPr>
        <p:txBody>
          <a:bodyPr wrap="square" lIns="0" tIns="0" rIns="0" bIns="0" rtlCol="0">
            <a:spAutoFit/>
          </a:bodyPr>
          <a:lstStyle/>
          <a:p>
            <a:r>
              <a:rPr lang="en-GB" sz="1100" b="1" dirty="0">
                <a:latin typeface="Arial" panose="020B0604020202020204" pitchFamily="34" charset="0"/>
                <a:ea typeface="Aileron" charset="0"/>
                <a:cs typeface="Arial" panose="020B0604020202020204" pitchFamily="34" charset="0"/>
              </a:rPr>
              <a:t>FAS N=1,305</a:t>
            </a:r>
            <a:br>
              <a:rPr lang="en-GB" sz="1100" b="1" dirty="0">
                <a:latin typeface="Arial" panose="020B0604020202020204" pitchFamily="34" charset="0"/>
                <a:ea typeface="Aileron" charset="0"/>
                <a:cs typeface="Arial" panose="020B0604020202020204" pitchFamily="34" charset="0"/>
              </a:rPr>
            </a:br>
            <a:r>
              <a:rPr lang="en-GB" sz="1100" b="1" dirty="0">
                <a:latin typeface="Arial" panose="020B0604020202020204" pitchFamily="34" charset="0"/>
                <a:ea typeface="Aileron" charset="0"/>
                <a:cs typeface="Arial" panose="020B0604020202020204" pitchFamily="34" charset="0"/>
              </a:rPr>
              <a:t>SAF N=1,302</a:t>
            </a:r>
          </a:p>
        </p:txBody>
      </p:sp>
      <p:sp>
        <p:nvSpPr>
          <p:cNvPr id="28" name="TextBox 27">
            <a:extLst>
              <a:ext uri="{FF2B5EF4-FFF2-40B4-BE49-F238E27FC236}">
                <a16:creationId xmlns:a16="http://schemas.microsoft.com/office/drawing/2014/main" id="{1FD9FC00-8A28-B245-88E3-C5F81DACEA4D}"/>
              </a:ext>
            </a:extLst>
          </p:cNvPr>
          <p:cNvSpPr txBox="1"/>
          <p:nvPr/>
        </p:nvSpPr>
        <p:spPr>
          <a:xfrm>
            <a:off x="7571807" y="4462574"/>
            <a:ext cx="855360" cy="338554"/>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Data cut-off</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Oct 25, 2021</a:t>
            </a:r>
          </a:p>
        </p:txBody>
      </p:sp>
      <p:sp>
        <p:nvSpPr>
          <p:cNvPr id="32" name="TextBox 31">
            <a:extLst>
              <a:ext uri="{FF2B5EF4-FFF2-40B4-BE49-F238E27FC236}">
                <a16:creationId xmlns:a16="http://schemas.microsoft.com/office/drawing/2014/main" id="{489A429B-3EBF-4F45-ACA6-8836EACF369C}"/>
              </a:ext>
            </a:extLst>
          </p:cNvPr>
          <p:cNvSpPr txBox="1"/>
          <p:nvPr/>
        </p:nvSpPr>
        <p:spPr>
          <a:xfrm>
            <a:off x="4948349" y="4364602"/>
            <a:ext cx="1159347" cy="257369"/>
          </a:xfrm>
          <a:prstGeom prst="rect">
            <a:avLst/>
          </a:prstGeom>
          <a:solidFill>
            <a:schemeClr val="bg2">
              <a:lumMod val="90000"/>
            </a:schemeClr>
          </a:solidFill>
        </p:spPr>
        <p:txBody>
          <a:bodyPr wrap="square" lIns="72000" tIns="36000" rIns="36000" bIns="36000" rtlCol="0">
            <a:spAutoFit/>
          </a:bodyPr>
          <a:lstStyle/>
          <a:p>
            <a:r>
              <a:rPr lang="en-GB" sz="1200" b="1" dirty="0">
                <a:latin typeface="Arial" panose="020B0604020202020204" pitchFamily="34" charset="0"/>
                <a:ea typeface="Aileron" charset="0"/>
                <a:cs typeface="Arial" panose="020B0604020202020204" pitchFamily="34" charset="0"/>
              </a:rPr>
              <a:t>Docetaxel × 6</a:t>
            </a:r>
          </a:p>
        </p:txBody>
      </p:sp>
      <p:sp>
        <p:nvSpPr>
          <p:cNvPr id="33" name="Rounded Rectangle 32">
            <a:extLst>
              <a:ext uri="{FF2B5EF4-FFF2-40B4-BE49-F238E27FC236}">
                <a16:creationId xmlns:a16="http://schemas.microsoft.com/office/drawing/2014/main" id="{CC92D1AF-634A-954D-9A53-28B0F59A01D5}"/>
              </a:ext>
            </a:extLst>
          </p:cNvPr>
          <p:cNvSpPr/>
          <p:nvPr/>
        </p:nvSpPr>
        <p:spPr>
          <a:xfrm>
            <a:off x="8466110" y="2243998"/>
            <a:ext cx="2952170" cy="270042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200" b="1" u="sng" dirty="0">
                <a:solidFill>
                  <a:schemeClr val="accent1"/>
                </a:solidFill>
                <a:latin typeface="Arial" panose="020B0604020202020204" pitchFamily="34" charset="0"/>
                <a:cs typeface="Arial" panose="020B0604020202020204" pitchFamily="34" charset="0"/>
              </a:rPr>
              <a:t>Endpoints</a:t>
            </a:r>
          </a:p>
          <a:p>
            <a:pPr>
              <a:buClr>
                <a:schemeClr val="accent1"/>
              </a:buClr>
            </a:pPr>
            <a:r>
              <a:rPr lang="en-GB" sz="1200" b="1" dirty="0">
                <a:solidFill>
                  <a:schemeClr val="accent1"/>
                </a:solidFill>
                <a:latin typeface="Arial" panose="020B0604020202020204" pitchFamily="34" charset="0"/>
                <a:cs typeface="Arial" panose="020B0604020202020204" pitchFamily="34" charset="0"/>
              </a:rPr>
              <a:t>Primary: </a:t>
            </a:r>
            <a:r>
              <a:rPr lang="en-GB" sz="1200" dirty="0">
                <a:solidFill>
                  <a:schemeClr val="tx1"/>
                </a:solidFill>
                <a:latin typeface="Arial" panose="020B0604020202020204" pitchFamily="34" charset="0"/>
                <a:cs typeface="Arial" panose="020B0604020202020204" pitchFamily="34" charset="0"/>
              </a:rPr>
              <a:t>OS</a:t>
            </a:r>
          </a:p>
          <a:p>
            <a:pPr>
              <a:buClr>
                <a:schemeClr val="accent1"/>
              </a:buClr>
            </a:pPr>
            <a:r>
              <a:rPr lang="en-GB" sz="1200" b="1" dirty="0">
                <a:solidFill>
                  <a:schemeClr val="accent1"/>
                </a:solidFill>
                <a:latin typeface="Arial" panose="020B0604020202020204" pitchFamily="34" charset="0"/>
                <a:cs typeface="Arial" panose="020B0604020202020204" pitchFamily="34" charset="0"/>
              </a:rPr>
              <a:t>Secondary</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Time to CRPC</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Time to progression</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SSE-free survival</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Time to first SSE</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Time to initiation of subsequent systemic antineoplastic therapy</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Time to worsening of disease-related physical symptoms</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Time to initiation of opioid use for ≥7 consecutive days</a:t>
            </a:r>
          </a:p>
          <a:p>
            <a:pPr marL="184150" indent="-1841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Safety</a:t>
            </a:r>
          </a:p>
        </p:txBody>
      </p:sp>
      <p:sp>
        <p:nvSpPr>
          <p:cNvPr id="34" name="TextBox 33">
            <a:extLst>
              <a:ext uri="{FF2B5EF4-FFF2-40B4-BE49-F238E27FC236}">
                <a16:creationId xmlns:a16="http://schemas.microsoft.com/office/drawing/2014/main" id="{72FEC7D3-4C79-DB4D-AE2D-7A51D4F25341}"/>
              </a:ext>
            </a:extLst>
          </p:cNvPr>
          <p:cNvSpPr txBox="1"/>
          <p:nvPr/>
        </p:nvSpPr>
        <p:spPr>
          <a:xfrm>
            <a:off x="4948349" y="2361630"/>
            <a:ext cx="1159347" cy="257369"/>
          </a:xfrm>
          <a:prstGeom prst="rect">
            <a:avLst/>
          </a:prstGeom>
          <a:solidFill>
            <a:schemeClr val="bg2">
              <a:lumMod val="90000"/>
            </a:schemeClr>
          </a:solidFill>
        </p:spPr>
        <p:txBody>
          <a:bodyPr wrap="square" lIns="72000" tIns="36000" rIns="36000" bIns="36000" rtlCol="0">
            <a:spAutoFit/>
          </a:bodyPr>
          <a:lstStyle/>
          <a:p>
            <a:r>
              <a:rPr lang="en-GB" sz="1200" b="1" dirty="0">
                <a:latin typeface="Arial" panose="020B0604020202020204" pitchFamily="34" charset="0"/>
                <a:ea typeface="Aileron" charset="0"/>
                <a:cs typeface="Arial" panose="020B0604020202020204" pitchFamily="34" charset="0"/>
              </a:rPr>
              <a:t>Docetaxel × 6</a:t>
            </a:r>
          </a:p>
        </p:txBody>
      </p:sp>
      <p:cxnSp>
        <p:nvCxnSpPr>
          <p:cNvPr id="36" name="Straight Connector 35">
            <a:extLst>
              <a:ext uri="{FF2B5EF4-FFF2-40B4-BE49-F238E27FC236}">
                <a16:creationId xmlns:a16="http://schemas.microsoft.com/office/drawing/2014/main" id="{441EE5F6-048A-C04B-8129-ACCBC4709DA2}"/>
              </a:ext>
            </a:extLst>
          </p:cNvPr>
          <p:cNvCxnSpPr/>
          <p:nvPr/>
        </p:nvCxnSpPr>
        <p:spPr>
          <a:xfrm>
            <a:off x="7678417" y="3006105"/>
            <a:ext cx="288000"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D0E8FB8-4585-1B4B-858F-78F1EA26B326}"/>
              </a:ext>
            </a:extLst>
          </p:cNvPr>
          <p:cNvCxnSpPr/>
          <p:nvPr/>
        </p:nvCxnSpPr>
        <p:spPr>
          <a:xfrm>
            <a:off x="7678417" y="3898734"/>
            <a:ext cx="288000"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C23D4FD2-BE59-AA40-88BD-D0F0D714D97D}"/>
              </a:ext>
            </a:extLst>
          </p:cNvPr>
          <p:cNvSpPr/>
          <p:nvPr/>
        </p:nvSpPr>
        <p:spPr>
          <a:xfrm>
            <a:off x="4840396" y="2732609"/>
            <a:ext cx="2880000" cy="64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400" b="1" dirty="0">
                <a:solidFill>
                  <a:schemeClr val="bg1"/>
                </a:solidFill>
                <a:latin typeface="Arial" panose="020B0604020202020204" pitchFamily="34" charset="0"/>
                <a:cs typeface="Arial" panose="020B0604020202020204" pitchFamily="34" charset="0"/>
              </a:rPr>
              <a:t>Darolutamide 600 mg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twice daily + ADT</a:t>
            </a:r>
            <a:endParaRPr lang="en-GB" sz="1400" dirty="0">
              <a:solidFill>
                <a:schemeClr val="bg1"/>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1C65E3C2-950C-1C47-8002-21DBC2CFF28D}"/>
              </a:ext>
            </a:extLst>
          </p:cNvPr>
          <p:cNvSpPr/>
          <p:nvPr/>
        </p:nvSpPr>
        <p:spPr>
          <a:xfrm>
            <a:off x="4840396" y="3598023"/>
            <a:ext cx="2880000" cy="648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400" b="1" dirty="0">
                <a:solidFill>
                  <a:schemeClr val="bg1"/>
                </a:solidFill>
                <a:latin typeface="Arial" panose="020B0604020202020204" pitchFamily="34" charset="0"/>
                <a:cs typeface="Arial" panose="020B0604020202020204" pitchFamily="34" charset="0"/>
              </a:rPr>
              <a:t>Placebo</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twice daily + ADT</a:t>
            </a:r>
            <a:endParaRPr lang="en-GB" sz="1400" dirty="0">
              <a:solidFill>
                <a:schemeClr val="bg1"/>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49A8F696-5E58-C847-A95F-37B465BC150C}"/>
              </a:ext>
            </a:extLst>
          </p:cNvPr>
          <p:cNvSpPr/>
          <p:nvPr/>
        </p:nvSpPr>
        <p:spPr>
          <a:xfrm>
            <a:off x="8602275" y="5051831"/>
            <a:ext cx="2952170" cy="814376"/>
          </a:xfrm>
          <a:prstGeom prst="roundRect">
            <a:avLst>
              <a:gd name="adj" fmla="val 0"/>
            </a:avLst>
          </a:prstGeom>
          <a:no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184150" indent="-1841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The final analysis was conducted after 533 deaths</a:t>
            </a:r>
          </a:p>
          <a:p>
            <a:pPr marL="184150" indent="-184150">
              <a:lnSpc>
                <a:spcPct val="90000"/>
              </a:lnSpc>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Secondary efficacy endpoints were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tested hierarchically</a:t>
            </a:r>
          </a:p>
        </p:txBody>
      </p:sp>
      <p:sp>
        <p:nvSpPr>
          <p:cNvPr id="39" name="TextBox 38">
            <a:extLst>
              <a:ext uri="{FF2B5EF4-FFF2-40B4-BE49-F238E27FC236}">
                <a16:creationId xmlns:a16="http://schemas.microsoft.com/office/drawing/2014/main" id="{74CE7DFB-1DB7-7F49-9AE0-450015F435EE}"/>
              </a:ext>
            </a:extLst>
          </p:cNvPr>
          <p:cNvSpPr txBox="1"/>
          <p:nvPr/>
        </p:nvSpPr>
        <p:spPr>
          <a:xfrm>
            <a:off x="898862" y="1973762"/>
            <a:ext cx="7220697" cy="369332"/>
          </a:xfrm>
          <a:prstGeom prst="rect">
            <a:avLst/>
          </a:prstGeom>
          <a:noFill/>
        </p:spPr>
        <p:txBody>
          <a:bodyPr wrap="square" lIns="0" tIns="0" rIns="0" bIns="0" rtlCol="0">
            <a:spAutoFit/>
          </a:bodyPr>
          <a:lstStyle/>
          <a:p>
            <a:r>
              <a:rPr lang="en-GB" sz="1200" b="1" dirty="0">
                <a:latin typeface="Arial" panose="020B0604020202020204" pitchFamily="34" charset="0"/>
                <a:ea typeface="Aileron" charset="0"/>
                <a:cs typeface="Arial" panose="020B0604020202020204" pitchFamily="34" charset="0"/>
              </a:rPr>
              <a:t>Randomised, double-blind, placebo-controlled, global, phase 3 study (NCT02799602)</a:t>
            </a:r>
          </a:p>
          <a:p>
            <a:r>
              <a:rPr lang="en-GB" sz="1200" b="1" dirty="0">
                <a:latin typeface="Arial" panose="020B0604020202020204" pitchFamily="34" charset="0"/>
                <a:ea typeface="Aileron" charset="0"/>
                <a:cs typeface="Arial" panose="020B0604020202020204" pitchFamily="34" charset="0"/>
              </a:rPr>
              <a:t>Conducted at 286 centres in 23 countries</a:t>
            </a:r>
          </a:p>
        </p:txBody>
      </p:sp>
      <p:sp>
        <p:nvSpPr>
          <p:cNvPr id="13" name="Rounded Rectangle 12">
            <a:extLst>
              <a:ext uri="{FF2B5EF4-FFF2-40B4-BE49-F238E27FC236}">
                <a16:creationId xmlns:a16="http://schemas.microsoft.com/office/drawing/2014/main" id="{B7FD5085-2B21-3F40-A2EC-9B4579E58BAA}"/>
              </a:ext>
            </a:extLst>
          </p:cNvPr>
          <p:cNvSpPr/>
          <p:nvPr/>
        </p:nvSpPr>
        <p:spPr>
          <a:xfrm>
            <a:off x="3091402" y="3236393"/>
            <a:ext cx="1263897" cy="546992"/>
          </a:xfrm>
          <a:prstGeom prst="roundRect">
            <a:avLst>
              <a:gd name="adj" fmla="val 16894"/>
            </a:avLst>
          </a:prstGeom>
          <a:solidFill>
            <a:schemeClr val="accent6"/>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400" b="1" dirty="0">
                <a:solidFill>
                  <a:schemeClr val="bg1"/>
                </a:solidFill>
                <a:latin typeface="Arial" panose="020B0604020202020204" pitchFamily="34" charset="0"/>
                <a:cs typeface="Arial" panose="020B0604020202020204" pitchFamily="34" charset="0"/>
              </a:rPr>
              <a:t>Randomise</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76834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0AC66E-B4E3-4040-A17F-136B508EE285}"/>
              </a:ext>
            </a:extLst>
          </p:cNvPr>
          <p:cNvSpPr txBox="1">
            <a:spLocks/>
          </p:cNvSpPr>
          <p:nvPr/>
        </p:nvSpPr>
        <p:spPr>
          <a:xfrm>
            <a:off x="841616" y="104880"/>
            <a:ext cx="1005602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3000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13116D-5C6D-4AB7-94B1-67A7BA79EA49}"/>
              </a:ext>
            </a:extLst>
          </p:cNvPr>
          <p:cNvSpPr txBox="1"/>
          <p:nvPr/>
        </p:nvSpPr>
        <p:spPr>
          <a:xfrm>
            <a:off x="3203560" y="1066800"/>
            <a:ext cx="184731" cy="369332"/>
          </a:xfrm>
          <a:prstGeom prst="rect">
            <a:avLst/>
          </a:prstGeom>
          <a:noFill/>
        </p:spPr>
        <p:txBody>
          <a:bodyPr wrap="none" rtlCol="0">
            <a:spAutoFit/>
          </a:bodyPr>
          <a:lstStyle/>
          <a:p>
            <a:endParaRPr lang="en-GB" dirty="0">
              <a:solidFill>
                <a:srgbClr val="FF0000"/>
              </a:solidFill>
              <a:latin typeface="Arial" panose="020B0604020202020204" pitchFamily="34" charset="0"/>
              <a:cs typeface="Arial" panose="020B0604020202020204" pitchFamily="34" charset="0"/>
            </a:endParaRPr>
          </a:p>
        </p:txBody>
      </p:sp>
      <p:graphicFrame>
        <p:nvGraphicFramePr>
          <p:cNvPr id="9" name="Table 3">
            <a:extLst>
              <a:ext uri="{FF2B5EF4-FFF2-40B4-BE49-F238E27FC236}">
                <a16:creationId xmlns:a16="http://schemas.microsoft.com/office/drawing/2014/main" id="{94CE6C76-2C54-2F90-BA86-8648E18BB3A7}"/>
              </a:ext>
            </a:extLst>
          </p:cNvPr>
          <p:cNvGraphicFramePr>
            <a:graphicFrameLocks noGrp="1"/>
          </p:cNvGraphicFramePr>
          <p:nvPr>
            <p:extLst>
              <p:ext uri="{D42A27DB-BD31-4B8C-83A1-F6EECF244321}">
                <p14:modId xmlns:p14="http://schemas.microsoft.com/office/powerpoint/2010/main" val="3858216905"/>
              </p:ext>
            </p:extLst>
          </p:nvPr>
        </p:nvGraphicFramePr>
        <p:xfrm>
          <a:off x="619200" y="1416860"/>
          <a:ext cx="10963200" cy="4482720"/>
        </p:xfrm>
        <a:graphic>
          <a:graphicData uri="http://schemas.openxmlformats.org/drawingml/2006/table">
            <a:tbl>
              <a:tblPr firstRow="1" bandRow="1">
                <a:tableStyleId>{5C22544A-7EE6-4342-B048-85BDC9FD1C3A}</a:tableStyleId>
              </a:tblPr>
              <a:tblGrid>
                <a:gridCol w="6001351">
                  <a:extLst>
                    <a:ext uri="{9D8B030D-6E8A-4147-A177-3AD203B41FA5}">
                      <a16:colId xmlns:a16="http://schemas.microsoft.com/office/drawing/2014/main" val="2242125695"/>
                    </a:ext>
                  </a:extLst>
                </a:gridCol>
                <a:gridCol w="2473896">
                  <a:extLst>
                    <a:ext uri="{9D8B030D-6E8A-4147-A177-3AD203B41FA5}">
                      <a16:colId xmlns:a16="http://schemas.microsoft.com/office/drawing/2014/main" val="2263997677"/>
                    </a:ext>
                  </a:extLst>
                </a:gridCol>
                <a:gridCol w="2487953">
                  <a:extLst>
                    <a:ext uri="{9D8B030D-6E8A-4147-A177-3AD203B41FA5}">
                      <a16:colId xmlns:a16="http://schemas.microsoft.com/office/drawing/2014/main" val="2924747306"/>
                    </a:ext>
                  </a:extLst>
                </a:gridCol>
              </a:tblGrid>
              <a:tr h="267051">
                <a:tc>
                  <a:txBody>
                    <a:bodyPr/>
                    <a:lstStyle/>
                    <a:p>
                      <a:pPr algn="ctr"/>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Characteristic </a:t>
                      </a:r>
                    </a:p>
                  </a:txBody>
                  <a:tcPr marT="72000" marB="72000"/>
                </a:tc>
                <a:tc>
                  <a:txBody>
                    <a:bodyPr/>
                    <a:lstStyle/>
                    <a:p>
                      <a:pPr algn="ctr"/>
                      <a:r>
                        <a:rPr lang="pt-BR" sz="1200" dirty="0">
                          <a:latin typeface="Arial" panose="020B0604020202020204" pitchFamily="34" charset="0"/>
                          <a:cs typeface="Arial" panose="020B0604020202020204" pitchFamily="34" charset="0"/>
                        </a:rPr>
                        <a:t>Darolutamide–ADT– docetaxel (N=651)</a:t>
                      </a:r>
                      <a:endParaRPr lang="en-US" sz="1200" dirty="0">
                        <a:latin typeface="Arial" panose="020B0604020202020204" pitchFamily="34" charset="0"/>
                        <a:cs typeface="Arial" panose="020B0604020202020204" pitchFamily="34" charset="0"/>
                      </a:endParaRPr>
                    </a:p>
                  </a:txBody>
                  <a:tcPr marT="72000" marB="72000" anchor="ctr"/>
                </a:tc>
                <a:tc>
                  <a:txBody>
                    <a:bodyPr/>
                    <a:lstStyle/>
                    <a:p>
                      <a:pPr algn="ctr"/>
                      <a:r>
                        <a:rPr lang="pt-BR" sz="1200" dirty="0">
                          <a:latin typeface="Arial" panose="020B0604020202020204" pitchFamily="34" charset="0"/>
                          <a:cs typeface="Arial" panose="020B0604020202020204" pitchFamily="34" charset="0"/>
                        </a:rPr>
                        <a:t>Placebo–ADT– docetaxel (N=654)</a:t>
                      </a:r>
                      <a:endParaRPr lang="en-US" sz="1200" dirty="0">
                        <a:latin typeface="Arial" panose="020B0604020202020204" pitchFamily="34" charset="0"/>
                        <a:cs typeface="Arial" panose="020B0604020202020204" pitchFamily="34" charset="0"/>
                      </a:endParaRPr>
                    </a:p>
                  </a:txBody>
                  <a:tcPr marT="72000" marB="72000" anchor="ctr"/>
                </a:tc>
                <a:extLst>
                  <a:ext uri="{0D108BD9-81ED-4DB2-BD59-A6C34878D82A}">
                    <a16:rowId xmlns:a16="http://schemas.microsoft.com/office/drawing/2014/main" val="3868418805"/>
                  </a:ext>
                </a:extLst>
              </a:tr>
              <a:tr h="480691">
                <a:tc>
                  <a:txBody>
                    <a:bodyPr/>
                    <a:lstStyle/>
                    <a:p>
                      <a:r>
                        <a:rPr lang="en-US" sz="1200" dirty="0">
                          <a:latin typeface="Arial" panose="020B0604020202020204" pitchFamily="34" charset="0"/>
                          <a:cs typeface="Arial" panose="020B0604020202020204" pitchFamily="34" charset="0"/>
                        </a:rPr>
                        <a:t>Gleason score at initial diagnosis — no. (%)</a:t>
                      </a:r>
                    </a:p>
                    <a:p>
                      <a:pPr lvl="1"/>
                      <a:r>
                        <a:rPr lang="en-US" sz="1200" dirty="0">
                          <a:latin typeface="Arial" panose="020B0604020202020204" pitchFamily="34" charset="0"/>
                          <a:cs typeface="Arial" panose="020B0604020202020204" pitchFamily="34" charset="0"/>
                        </a:rPr>
                        <a:t>&lt;8</a:t>
                      </a:r>
                    </a:p>
                    <a:p>
                      <a:pPr lvl="1"/>
                      <a:r>
                        <a:rPr lang="en-US" sz="1200" dirty="0">
                          <a:latin typeface="Arial" panose="020B0604020202020204" pitchFamily="34" charset="0"/>
                          <a:cs typeface="Arial" panose="020B0604020202020204" pitchFamily="34" charset="0"/>
                        </a:rPr>
                        <a:t>≥8 </a:t>
                      </a:r>
                    </a:p>
                    <a:p>
                      <a:pPr lvl="1"/>
                      <a:r>
                        <a:rPr lang="en-US" sz="1200" dirty="0">
                          <a:latin typeface="Arial" panose="020B0604020202020204" pitchFamily="34" charset="0"/>
                          <a:cs typeface="Arial" panose="020B0604020202020204" pitchFamily="34" charset="0"/>
                        </a:rPr>
                        <a:t>Data missing</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122 (18.7)</a:t>
                      </a:r>
                    </a:p>
                    <a:p>
                      <a:pPr algn="ctr"/>
                      <a:r>
                        <a:rPr lang="en-US" sz="1200" dirty="0">
                          <a:latin typeface="Arial" panose="020B0604020202020204" pitchFamily="34" charset="0"/>
                          <a:cs typeface="Arial" panose="020B0604020202020204" pitchFamily="34" charset="0"/>
                        </a:rPr>
                        <a:t>505 (77.6)</a:t>
                      </a:r>
                    </a:p>
                    <a:p>
                      <a:pPr algn="ctr"/>
                      <a:r>
                        <a:rPr lang="en-US" sz="1200" dirty="0">
                          <a:latin typeface="Arial" panose="020B0604020202020204" pitchFamily="34" charset="0"/>
                          <a:cs typeface="Arial" panose="020B0604020202020204" pitchFamily="34" charset="0"/>
                        </a:rPr>
                        <a:t>24 (3.7)</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118 (18)</a:t>
                      </a:r>
                    </a:p>
                    <a:p>
                      <a:pPr algn="ctr"/>
                      <a:r>
                        <a:rPr lang="en-US" sz="1200" dirty="0">
                          <a:latin typeface="Arial" panose="020B0604020202020204" pitchFamily="34" charset="0"/>
                          <a:cs typeface="Arial" panose="020B0604020202020204" pitchFamily="34" charset="0"/>
                        </a:rPr>
                        <a:t>516 (78.9)</a:t>
                      </a:r>
                    </a:p>
                    <a:p>
                      <a:pPr algn="ctr"/>
                      <a:r>
                        <a:rPr lang="en-US" sz="1200" dirty="0">
                          <a:latin typeface="Arial" panose="020B0604020202020204" pitchFamily="34" charset="0"/>
                          <a:cs typeface="Arial" panose="020B0604020202020204" pitchFamily="34" charset="0"/>
                        </a:rPr>
                        <a:t>20 (3.1)</a:t>
                      </a:r>
                    </a:p>
                  </a:txBody>
                  <a:tcPr marT="72000" marB="72000"/>
                </a:tc>
                <a:extLst>
                  <a:ext uri="{0D108BD9-81ED-4DB2-BD59-A6C34878D82A}">
                    <a16:rowId xmlns:a16="http://schemas.microsoft.com/office/drawing/2014/main" val="2386052854"/>
                  </a:ext>
                </a:extLst>
              </a:tr>
              <a:tr h="480691">
                <a:tc>
                  <a:txBody>
                    <a:bodyPr/>
                    <a:lstStyle/>
                    <a:p>
                      <a:r>
                        <a:rPr lang="en-US" sz="1200" dirty="0">
                          <a:latin typeface="Arial" panose="020B0604020202020204" pitchFamily="34" charset="0"/>
                          <a:cs typeface="Arial" panose="020B0604020202020204" pitchFamily="34" charset="0"/>
                        </a:rPr>
                        <a:t>Metastasis stage at initial diagnosis – no. (%) </a:t>
                      </a:r>
                    </a:p>
                    <a:p>
                      <a:pPr lvl="1"/>
                      <a:r>
                        <a:rPr lang="en-US" sz="1200" dirty="0">
                          <a:latin typeface="Arial" panose="020B0604020202020204" pitchFamily="34" charset="0"/>
                          <a:cs typeface="Arial" panose="020B0604020202020204" pitchFamily="34" charset="0"/>
                        </a:rPr>
                        <a:t>M1, distant metastasis</a:t>
                      </a:r>
                    </a:p>
                    <a:p>
                      <a:pPr lvl="1"/>
                      <a:r>
                        <a:rPr lang="en-US" sz="1200" dirty="0">
                          <a:latin typeface="Arial" panose="020B0604020202020204" pitchFamily="34" charset="0"/>
                          <a:cs typeface="Arial" panose="020B0604020202020204" pitchFamily="34" charset="0"/>
                        </a:rPr>
                        <a:t>M0, no distant metastasis</a:t>
                      </a:r>
                    </a:p>
                    <a:p>
                      <a:pPr lvl="1"/>
                      <a:r>
                        <a:rPr lang="en-US" sz="1200" dirty="0">
                          <a:latin typeface="Arial" panose="020B0604020202020204" pitchFamily="34" charset="0"/>
                          <a:cs typeface="Arial" panose="020B0604020202020204" pitchFamily="34" charset="0"/>
                        </a:rPr>
                        <a:t>MX, distant metastasis not assessed</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558 (85.7)</a:t>
                      </a:r>
                    </a:p>
                    <a:p>
                      <a:pPr algn="ctr"/>
                      <a:r>
                        <a:rPr lang="en-US" sz="1200" dirty="0">
                          <a:latin typeface="Arial" panose="020B0604020202020204" pitchFamily="34" charset="0"/>
                          <a:cs typeface="Arial" panose="020B0604020202020204" pitchFamily="34" charset="0"/>
                        </a:rPr>
                        <a:t>86 (13.2)</a:t>
                      </a:r>
                    </a:p>
                    <a:p>
                      <a:pPr algn="ctr"/>
                      <a:r>
                        <a:rPr lang="en-US" sz="1200" dirty="0">
                          <a:latin typeface="Arial" panose="020B0604020202020204" pitchFamily="34" charset="0"/>
                          <a:cs typeface="Arial" panose="020B0604020202020204" pitchFamily="34" charset="0"/>
                        </a:rPr>
                        <a:t>7 (1.1)</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566 (86.5)</a:t>
                      </a:r>
                    </a:p>
                    <a:p>
                      <a:pPr algn="ctr"/>
                      <a:r>
                        <a:rPr lang="en-US" sz="1200" dirty="0">
                          <a:latin typeface="Arial" panose="020B0604020202020204" pitchFamily="34" charset="0"/>
                          <a:cs typeface="Arial" panose="020B0604020202020204" pitchFamily="34" charset="0"/>
                        </a:rPr>
                        <a:t>82 (12.5)</a:t>
                      </a:r>
                    </a:p>
                    <a:p>
                      <a:pPr algn="ctr"/>
                      <a:r>
                        <a:rPr lang="en-US" sz="1200" dirty="0">
                          <a:latin typeface="Arial" panose="020B0604020202020204" pitchFamily="34" charset="0"/>
                          <a:cs typeface="Arial" panose="020B0604020202020204" pitchFamily="34" charset="0"/>
                        </a:rPr>
                        <a:t>6 (0.9)</a:t>
                      </a:r>
                    </a:p>
                  </a:txBody>
                  <a:tcPr marT="72000" marB="72000"/>
                </a:tc>
                <a:extLst>
                  <a:ext uri="{0D108BD9-81ED-4DB2-BD59-A6C34878D82A}">
                    <a16:rowId xmlns:a16="http://schemas.microsoft.com/office/drawing/2014/main" val="1656536095"/>
                  </a:ext>
                </a:extLst>
              </a:tr>
              <a:tr h="480691">
                <a:tc>
                  <a:txBody>
                    <a:bodyPr/>
                    <a:lstStyle/>
                    <a:p>
                      <a:r>
                        <a:rPr lang="en-US" sz="1200" dirty="0">
                          <a:latin typeface="Arial" panose="020B0604020202020204" pitchFamily="34" charset="0"/>
                          <a:cs typeface="Arial" panose="020B0604020202020204" pitchFamily="34" charset="0"/>
                        </a:rPr>
                        <a:t>Metastasis stage at screening — no. (%)</a:t>
                      </a:r>
                    </a:p>
                    <a:p>
                      <a:pPr lvl="1"/>
                      <a:r>
                        <a:rPr lang="en-US" sz="1200" dirty="0">
                          <a:latin typeface="Arial" panose="020B0604020202020204" pitchFamily="34" charset="0"/>
                          <a:cs typeface="Arial" panose="020B0604020202020204" pitchFamily="34" charset="0"/>
                        </a:rPr>
                        <a:t>M1a, nonregional lymph-node metastases only</a:t>
                      </a:r>
                    </a:p>
                    <a:p>
                      <a:pPr lvl="1"/>
                      <a:r>
                        <a:rPr lang="en-US" sz="1200" dirty="0">
                          <a:latin typeface="Arial" panose="020B0604020202020204" pitchFamily="34" charset="0"/>
                          <a:cs typeface="Arial" panose="020B0604020202020204" pitchFamily="34" charset="0"/>
                        </a:rPr>
                        <a:t>M1b, bone metastases with or without lymph-node metastases</a:t>
                      </a:r>
                    </a:p>
                    <a:p>
                      <a:pPr lvl="1"/>
                      <a:r>
                        <a:rPr lang="en-US" sz="1200" dirty="0">
                          <a:latin typeface="Arial" panose="020B0604020202020204" pitchFamily="34" charset="0"/>
                          <a:cs typeface="Arial" panose="020B0604020202020204" pitchFamily="34" charset="0"/>
                        </a:rPr>
                        <a:t>M1c, visceral metastases with or without lymph-node or bone metastases</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23 (3.5)</a:t>
                      </a:r>
                    </a:p>
                    <a:p>
                      <a:pPr algn="ctr"/>
                      <a:r>
                        <a:rPr lang="en-US" sz="1200" dirty="0">
                          <a:latin typeface="Arial" panose="020B0604020202020204" pitchFamily="34" charset="0"/>
                          <a:cs typeface="Arial" panose="020B0604020202020204" pitchFamily="34" charset="0"/>
                        </a:rPr>
                        <a:t>517 (79.4)</a:t>
                      </a:r>
                    </a:p>
                    <a:p>
                      <a:pPr algn="ctr"/>
                      <a:r>
                        <a:rPr lang="en-US" sz="1200" dirty="0">
                          <a:latin typeface="Arial" panose="020B0604020202020204" pitchFamily="34" charset="0"/>
                          <a:cs typeface="Arial" panose="020B0604020202020204" pitchFamily="34" charset="0"/>
                        </a:rPr>
                        <a:t>111 (17.1)</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16 (2.4)</a:t>
                      </a:r>
                    </a:p>
                    <a:p>
                      <a:pPr algn="ctr"/>
                      <a:r>
                        <a:rPr lang="en-US" sz="1200" dirty="0">
                          <a:latin typeface="Arial" panose="020B0604020202020204" pitchFamily="34" charset="0"/>
                          <a:cs typeface="Arial" panose="020B0604020202020204" pitchFamily="34" charset="0"/>
                        </a:rPr>
                        <a:t>520 (79.5)</a:t>
                      </a:r>
                    </a:p>
                    <a:p>
                      <a:pPr algn="ctr"/>
                      <a:r>
                        <a:rPr lang="en-US" sz="1200" dirty="0">
                          <a:latin typeface="Arial" panose="020B0604020202020204" pitchFamily="34" charset="0"/>
                          <a:cs typeface="Arial" panose="020B0604020202020204" pitchFamily="34" charset="0"/>
                        </a:rPr>
                        <a:t>118 (18.0)</a:t>
                      </a:r>
                    </a:p>
                  </a:txBody>
                  <a:tcPr marT="72000" marB="72000"/>
                </a:tc>
                <a:extLst>
                  <a:ext uri="{0D108BD9-81ED-4DB2-BD59-A6C34878D82A}">
                    <a16:rowId xmlns:a16="http://schemas.microsoft.com/office/drawing/2014/main" val="4251187404"/>
                  </a:ext>
                </a:extLst>
              </a:tr>
              <a:tr h="0">
                <a:tc>
                  <a:txBody>
                    <a:bodyPr/>
                    <a:lstStyle/>
                    <a:p>
                      <a:pPr lvl="0"/>
                      <a:r>
                        <a:rPr lang="en-US" sz="1200" dirty="0">
                          <a:latin typeface="Arial" panose="020B0604020202020204" pitchFamily="34" charset="0"/>
                          <a:cs typeface="Arial" panose="020B0604020202020204" pitchFamily="34" charset="0"/>
                        </a:rPr>
                        <a:t>Median serum PSA level (range) – ng/ml</a:t>
                      </a:r>
                    </a:p>
                  </a:txBody>
                  <a:tcPr marT="72000" marB="72000"/>
                </a:tc>
                <a:tc>
                  <a:txBody>
                    <a:bodyPr/>
                    <a:lstStyle/>
                    <a:p>
                      <a:pPr algn="ctr"/>
                      <a:r>
                        <a:rPr lang="en-US" sz="1200" dirty="0">
                          <a:latin typeface="Arial" panose="020B0604020202020204" pitchFamily="34" charset="0"/>
                          <a:cs typeface="Arial" panose="020B0604020202020204" pitchFamily="34" charset="0"/>
                        </a:rPr>
                        <a:t>30.3 (0.0-9,219.0) </a:t>
                      </a:r>
                    </a:p>
                  </a:txBody>
                  <a:tcPr marT="72000" marB="72000"/>
                </a:tc>
                <a:tc>
                  <a:txBody>
                    <a:bodyPr/>
                    <a:lstStyle/>
                    <a:p>
                      <a:pPr algn="ctr"/>
                      <a:r>
                        <a:rPr lang="en-US" sz="1200" dirty="0">
                          <a:latin typeface="Arial" panose="020B0604020202020204" pitchFamily="34" charset="0"/>
                          <a:cs typeface="Arial" panose="020B0604020202020204" pitchFamily="34" charset="0"/>
                        </a:rPr>
                        <a:t>24.2 (0.0-11,947.0)</a:t>
                      </a:r>
                    </a:p>
                  </a:txBody>
                  <a:tcPr marT="72000" marB="72000"/>
                </a:tc>
                <a:extLst>
                  <a:ext uri="{0D108BD9-81ED-4DB2-BD59-A6C34878D82A}">
                    <a16:rowId xmlns:a16="http://schemas.microsoft.com/office/drawing/2014/main" val="855666747"/>
                  </a:ext>
                </a:extLst>
              </a:tr>
              <a:tr h="0">
                <a:tc>
                  <a:txBody>
                    <a:bodyPr/>
                    <a:lstStyle/>
                    <a:p>
                      <a:pPr lvl="0"/>
                      <a:r>
                        <a:rPr lang="en-US" sz="1200" dirty="0">
                          <a:latin typeface="Arial" panose="020B0604020202020204" pitchFamily="34" charset="0"/>
                          <a:cs typeface="Arial" panose="020B0604020202020204" pitchFamily="34" charset="0"/>
                        </a:rPr>
                        <a:t>Median serum ALP level (range) – U/liter</a:t>
                      </a:r>
                    </a:p>
                  </a:txBody>
                  <a:tcPr marT="72000" marB="72000"/>
                </a:tc>
                <a:tc>
                  <a:txBody>
                    <a:bodyPr/>
                    <a:lstStyle/>
                    <a:p>
                      <a:pPr algn="ctr"/>
                      <a:r>
                        <a:rPr lang="en-US" sz="1200" dirty="0">
                          <a:latin typeface="Arial" panose="020B0604020202020204" pitchFamily="34" charset="0"/>
                          <a:cs typeface="Arial" panose="020B0604020202020204" pitchFamily="34" charset="0"/>
                        </a:rPr>
                        <a:t>148 (40-4,885)</a:t>
                      </a:r>
                    </a:p>
                  </a:txBody>
                  <a:tcPr marT="72000" marB="72000"/>
                </a:tc>
                <a:tc>
                  <a:txBody>
                    <a:bodyPr/>
                    <a:lstStyle/>
                    <a:p>
                      <a:pPr algn="ctr"/>
                      <a:r>
                        <a:rPr lang="en-US" sz="1200" dirty="0">
                          <a:latin typeface="Arial" panose="020B0604020202020204" pitchFamily="34" charset="0"/>
                          <a:cs typeface="Arial" panose="020B0604020202020204" pitchFamily="34" charset="0"/>
                        </a:rPr>
                        <a:t>140 (36-7,680)</a:t>
                      </a:r>
                    </a:p>
                  </a:txBody>
                  <a:tcPr marT="72000" marB="72000"/>
                </a:tc>
                <a:extLst>
                  <a:ext uri="{0D108BD9-81ED-4DB2-BD59-A6C34878D82A}">
                    <a16:rowId xmlns:a16="http://schemas.microsoft.com/office/drawing/2014/main" val="3821480627"/>
                  </a:ext>
                </a:extLst>
              </a:tr>
              <a:tr h="373871">
                <a:tc>
                  <a:txBody>
                    <a:bodyPr/>
                    <a:lstStyle/>
                    <a:p>
                      <a:r>
                        <a:rPr lang="en-US" sz="1200" dirty="0">
                          <a:latin typeface="Arial" panose="020B0604020202020204" pitchFamily="34" charset="0"/>
                          <a:cs typeface="Arial" panose="020B0604020202020204" pitchFamily="34" charset="0"/>
                        </a:rPr>
                        <a:t>ALP category – no. (%)</a:t>
                      </a:r>
                    </a:p>
                    <a:p>
                      <a:pPr lvl="1"/>
                      <a:r>
                        <a:rPr lang="en-US" sz="1200" dirty="0">
                          <a:latin typeface="Arial" panose="020B0604020202020204" pitchFamily="34" charset="0"/>
                          <a:cs typeface="Arial" panose="020B0604020202020204" pitchFamily="34" charset="0"/>
                        </a:rPr>
                        <a:t>&lt;ULN</a:t>
                      </a:r>
                    </a:p>
                    <a:p>
                      <a:pPr lvl="1"/>
                      <a:r>
                        <a:rPr lang="en-US" sz="1200" dirty="0">
                          <a:latin typeface="Arial" panose="020B0604020202020204" pitchFamily="34" charset="0"/>
                          <a:cs typeface="Arial" panose="020B0604020202020204" pitchFamily="34" charset="0"/>
                        </a:rPr>
                        <a:t>≥ULN</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290 (44.5)</a:t>
                      </a:r>
                    </a:p>
                    <a:p>
                      <a:pPr algn="ctr"/>
                      <a:r>
                        <a:rPr lang="en-US" sz="1200" dirty="0">
                          <a:latin typeface="Arial" panose="020B0604020202020204" pitchFamily="34" charset="0"/>
                          <a:cs typeface="Arial" panose="020B0604020202020204" pitchFamily="34" charset="0"/>
                        </a:rPr>
                        <a:t>361 (55.5)</a:t>
                      </a:r>
                    </a:p>
                  </a:txBody>
                  <a:tcPr marT="72000" marB="72000"/>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291 (44.5)</a:t>
                      </a:r>
                    </a:p>
                    <a:p>
                      <a:pPr algn="ctr"/>
                      <a:r>
                        <a:rPr lang="en-US" sz="1200" dirty="0">
                          <a:latin typeface="Arial" panose="020B0604020202020204" pitchFamily="34" charset="0"/>
                          <a:cs typeface="Arial" panose="020B0604020202020204" pitchFamily="34" charset="0"/>
                        </a:rPr>
                        <a:t>363 (55.5)</a:t>
                      </a:r>
                    </a:p>
                  </a:txBody>
                  <a:tcPr marT="72000" marB="72000"/>
                </a:tc>
                <a:extLst>
                  <a:ext uri="{0D108BD9-81ED-4DB2-BD59-A6C34878D82A}">
                    <a16:rowId xmlns:a16="http://schemas.microsoft.com/office/drawing/2014/main" val="2841136907"/>
                  </a:ext>
                </a:extLst>
              </a:tr>
            </a:tbl>
          </a:graphicData>
        </a:graphic>
      </p:graphicFrame>
      <p:sp>
        <p:nvSpPr>
          <p:cNvPr id="8" name="Rectangle 7">
            <a:extLst>
              <a:ext uri="{FF2B5EF4-FFF2-40B4-BE49-F238E27FC236}">
                <a16:creationId xmlns:a16="http://schemas.microsoft.com/office/drawing/2014/main" id="{934A9313-38A5-A864-C700-FCAA6E9BBE97}"/>
              </a:ext>
            </a:extLst>
          </p:cNvPr>
          <p:cNvSpPr/>
          <p:nvPr/>
        </p:nvSpPr>
        <p:spPr>
          <a:xfrm>
            <a:off x="1055439" y="3067248"/>
            <a:ext cx="9745083" cy="174651"/>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501C9D8F-D935-6B4F-80F5-CCBD5A8DEC07}"/>
              </a:ext>
            </a:extLst>
          </p:cNvPr>
          <p:cNvSpPr>
            <a:spLocks noGrp="1"/>
          </p:cNvSpPr>
          <p:nvPr>
            <p:ph type="title"/>
          </p:nvPr>
        </p:nvSpPr>
        <p:spPr/>
        <p:txBody>
          <a:bodyPr/>
          <a:lstStyle/>
          <a:p>
            <a:r>
              <a:rPr lang="en-GB" dirty="0"/>
              <a:t>ARASENS: selected Clinical Characteristics at Baseline</a:t>
            </a:r>
          </a:p>
        </p:txBody>
      </p:sp>
      <p:sp>
        <p:nvSpPr>
          <p:cNvPr id="2" name="Slide Number Placeholder 1">
            <a:extLst>
              <a:ext uri="{FF2B5EF4-FFF2-40B4-BE49-F238E27FC236}">
                <a16:creationId xmlns:a16="http://schemas.microsoft.com/office/drawing/2014/main" id="{3298CAA2-37B4-ED48-8FD6-63808D3645E1}"/>
              </a:ext>
            </a:extLst>
          </p:cNvPr>
          <p:cNvSpPr>
            <a:spLocks noGrp="1"/>
          </p:cNvSpPr>
          <p:nvPr>
            <p:ph type="sldNum" sz="quarter" idx="4"/>
          </p:nvPr>
        </p:nvSpPr>
        <p:spPr/>
        <p:txBody>
          <a:bodyPr/>
          <a:lstStyle/>
          <a:p>
            <a:fld id="{FD4EF13F-717B-4AC4-AD64-8D07ED890D27}" type="slidenum">
              <a:rPr lang="en-GB" smtClean="0"/>
              <a:pPr/>
              <a:t>25</a:t>
            </a:fld>
            <a:endParaRPr lang="en-GB" dirty="0"/>
          </a:p>
        </p:txBody>
      </p:sp>
      <p:sp>
        <p:nvSpPr>
          <p:cNvPr id="6" name="Content Placeholder 5">
            <a:extLst>
              <a:ext uri="{FF2B5EF4-FFF2-40B4-BE49-F238E27FC236}">
                <a16:creationId xmlns:a16="http://schemas.microsoft.com/office/drawing/2014/main" id="{CCA997E8-817B-374F-80B3-98F91F97E730}"/>
              </a:ext>
            </a:extLst>
          </p:cNvPr>
          <p:cNvSpPr>
            <a:spLocks noGrp="1"/>
          </p:cNvSpPr>
          <p:nvPr>
            <p:ph sz="quarter" idx="15"/>
          </p:nvPr>
        </p:nvSpPr>
        <p:spPr/>
        <p:txBody>
          <a:bodyPr/>
          <a:lstStyle/>
          <a:p>
            <a:r>
              <a:rPr lang="en-GB" dirty="0"/>
              <a:t>ADT, androgen deprivation therapy; ALP, alkaline phosphatase; PSA, prostate specific antigen; ULN, upper limit of normal</a:t>
            </a:r>
          </a:p>
          <a:p>
            <a:r>
              <a:rPr lang="en-GB" dirty="0"/>
              <a:t>Smith M, et al. N Engl J Med. 2022;386(12):1132-42</a:t>
            </a:r>
          </a:p>
        </p:txBody>
      </p:sp>
      <p:sp>
        <p:nvSpPr>
          <p:cNvPr id="24" name="Rectangle 23">
            <a:extLst>
              <a:ext uri="{FF2B5EF4-FFF2-40B4-BE49-F238E27FC236}">
                <a16:creationId xmlns:a16="http://schemas.microsoft.com/office/drawing/2014/main" id="{490F2E59-2A82-194D-8834-058C74C25237}"/>
              </a:ext>
            </a:extLst>
          </p:cNvPr>
          <p:cNvSpPr/>
          <p:nvPr/>
        </p:nvSpPr>
        <p:spPr>
          <a:xfrm>
            <a:off x="1055439" y="3430093"/>
            <a:ext cx="9745083" cy="174651"/>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20870C4-0556-FD47-82F1-76BCD4DA005B}"/>
              </a:ext>
            </a:extLst>
          </p:cNvPr>
          <p:cNvSpPr/>
          <p:nvPr/>
        </p:nvSpPr>
        <p:spPr>
          <a:xfrm>
            <a:off x="1055439" y="3950882"/>
            <a:ext cx="9745083" cy="174651"/>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1020E69-3842-3742-81E2-CDC2CC32DAEF}"/>
              </a:ext>
            </a:extLst>
          </p:cNvPr>
          <p:cNvSpPr/>
          <p:nvPr/>
        </p:nvSpPr>
        <p:spPr>
          <a:xfrm>
            <a:off x="1055439" y="4310552"/>
            <a:ext cx="9745083" cy="174651"/>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16314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Graphic 109">
            <a:extLst>
              <a:ext uri="{FF2B5EF4-FFF2-40B4-BE49-F238E27FC236}">
                <a16:creationId xmlns:a16="http://schemas.microsoft.com/office/drawing/2014/main" id="{E6A6D703-5BBA-DF44-A743-C5985C5CFA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7114" y="1094823"/>
            <a:ext cx="7431286" cy="2200040"/>
          </a:xfrm>
          <a:prstGeom prst="rect">
            <a:avLst/>
          </a:prstGeom>
        </p:spPr>
      </p:pic>
      <p:sp>
        <p:nvSpPr>
          <p:cNvPr id="7" name="Title 1">
            <a:extLst>
              <a:ext uri="{FF2B5EF4-FFF2-40B4-BE49-F238E27FC236}">
                <a16:creationId xmlns:a16="http://schemas.microsoft.com/office/drawing/2014/main" id="{940AC66E-B4E3-4040-A17F-136B508EE285}"/>
              </a:ext>
            </a:extLst>
          </p:cNvPr>
          <p:cNvSpPr txBox="1">
            <a:spLocks/>
          </p:cNvSpPr>
          <p:nvPr/>
        </p:nvSpPr>
        <p:spPr>
          <a:xfrm>
            <a:off x="841616" y="104880"/>
            <a:ext cx="1005602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30000" dirty="0">
              <a:ln>
                <a:noFill/>
              </a:ln>
              <a:solidFill>
                <a:srgbClr val="002060"/>
              </a:solidFill>
              <a:effectLst/>
              <a:uLnTx/>
              <a:uFillTx/>
              <a:latin typeface="Calibri"/>
              <a:ea typeface="+mj-ea"/>
              <a:cs typeface="Calibri"/>
            </a:endParaRPr>
          </a:p>
        </p:txBody>
      </p:sp>
      <p:sp>
        <p:nvSpPr>
          <p:cNvPr id="58" name="TextBox 57">
            <a:extLst>
              <a:ext uri="{FF2B5EF4-FFF2-40B4-BE49-F238E27FC236}">
                <a16:creationId xmlns:a16="http://schemas.microsoft.com/office/drawing/2014/main" id="{84C36389-556B-059A-40DD-E2ED5EDEA2CC}"/>
              </a:ext>
            </a:extLst>
          </p:cNvPr>
          <p:cNvSpPr txBox="1"/>
          <p:nvPr/>
        </p:nvSpPr>
        <p:spPr bwMode="gray">
          <a:xfrm>
            <a:off x="6046008" y="5416758"/>
            <a:ext cx="809174" cy="252373"/>
          </a:xfrm>
          <a:prstGeom prst="rect">
            <a:avLst/>
          </a:prstGeom>
          <a:noFill/>
        </p:spPr>
        <p:txBody>
          <a:bodyPr wrap="square" lIns="18286" tIns="18286" rIns="18286" bIns="18286"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000000"/>
                </a:solidFill>
                <a:effectLst/>
                <a:uLnTx/>
                <a:uFillTx/>
                <a:latin typeface="Arial"/>
                <a:cs typeface="Arial"/>
              </a:rPr>
              <a:t>Months</a:t>
            </a:r>
          </a:p>
        </p:txBody>
      </p:sp>
      <p:graphicFrame>
        <p:nvGraphicFramePr>
          <p:cNvPr id="63" name="Table 113">
            <a:extLst>
              <a:ext uri="{FF2B5EF4-FFF2-40B4-BE49-F238E27FC236}">
                <a16:creationId xmlns:a16="http://schemas.microsoft.com/office/drawing/2014/main" id="{77283657-249C-D613-C33D-7BA72D0099B8}"/>
              </a:ext>
            </a:extLst>
          </p:cNvPr>
          <p:cNvGraphicFramePr>
            <a:graphicFrameLocks noGrp="1"/>
          </p:cNvGraphicFramePr>
          <p:nvPr>
            <p:extLst>
              <p:ext uri="{D42A27DB-BD31-4B8C-83A1-F6EECF244321}">
                <p14:modId xmlns:p14="http://schemas.microsoft.com/office/powerpoint/2010/main" val="2998839728"/>
              </p:ext>
            </p:extLst>
          </p:nvPr>
        </p:nvGraphicFramePr>
        <p:xfrm>
          <a:off x="2475635" y="5679988"/>
          <a:ext cx="7931049" cy="343656"/>
        </p:xfrm>
        <a:graphic>
          <a:graphicData uri="http://schemas.openxmlformats.org/drawingml/2006/table">
            <a:tbl>
              <a:tblPr firstRow="1" bandRow="1">
                <a:tableStyleId>{5C22544A-7EE6-4342-B048-85BDC9FD1C3A}</a:tableStyleId>
              </a:tblPr>
              <a:tblGrid>
                <a:gridCol w="377669">
                  <a:extLst>
                    <a:ext uri="{9D8B030D-6E8A-4147-A177-3AD203B41FA5}">
                      <a16:colId xmlns:a16="http://schemas.microsoft.com/office/drawing/2014/main" val="2608072350"/>
                    </a:ext>
                  </a:extLst>
                </a:gridCol>
                <a:gridCol w="377669">
                  <a:extLst>
                    <a:ext uri="{9D8B030D-6E8A-4147-A177-3AD203B41FA5}">
                      <a16:colId xmlns:a16="http://schemas.microsoft.com/office/drawing/2014/main" val="993169901"/>
                    </a:ext>
                  </a:extLst>
                </a:gridCol>
                <a:gridCol w="377669">
                  <a:extLst>
                    <a:ext uri="{9D8B030D-6E8A-4147-A177-3AD203B41FA5}">
                      <a16:colId xmlns:a16="http://schemas.microsoft.com/office/drawing/2014/main" val="396754706"/>
                    </a:ext>
                  </a:extLst>
                </a:gridCol>
                <a:gridCol w="377669">
                  <a:extLst>
                    <a:ext uri="{9D8B030D-6E8A-4147-A177-3AD203B41FA5}">
                      <a16:colId xmlns:a16="http://schemas.microsoft.com/office/drawing/2014/main" val="2242170918"/>
                    </a:ext>
                  </a:extLst>
                </a:gridCol>
                <a:gridCol w="377669">
                  <a:extLst>
                    <a:ext uri="{9D8B030D-6E8A-4147-A177-3AD203B41FA5}">
                      <a16:colId xmlns:a16="http://schemas.microsoft.com/office/drawing/2014/main" val="1496658206"/>
                    </a:ext>
                  </a:extLst>
                </a:gridCol>
                <a:gridCol w="377669">
                  <a:extLst>
                    <a:ext uri="{9D8B030D-6E8A-4147-A177-3AD203B41FA5}">
                      <a16:colId xmlns:a16="http://schemas.microsoft.com/office/drawing/2014/main" val="2976842800"/>
                    </a:ext>
                  </a:extLst>
                </a:gridCol>
                <a:gridCol w="377669">
                  <a:extLst>
                    <a:ext uri="{9D8B030D-6E8A-4147-A177-3AD203B41FA5}">
                      <a16:colId xmlns:a16="http://schemas.microsoft.com/office/drawing/2014/main" val="2404532825"/>
                    </a:ext>
                  </a:extLst>
                </a:gridCol>
                <a:gridCol w="377669">
                  <a:extLst>
                    <a:ext uri="{9D8B030D-6E8A-4147-A177-3AD203B41FA5}">
                      <a16:colId xmlns:a16="http://schemas.microsoft.com/office/drawing/2014/main" val="695086159"/>
                    </a:ext>
                  </a:extLst>
                </a:gridCol>
                <a:gridCol w="377669">
                  <a:extLst>
                    <a:ext uri="{9D8B030D-6E8A-4147-A177-3AD203B41FA5}">
                      <a16:colId xmlns:a16="http://schemas.microsoft.com/office/drawing/2014/main" val="1614096237"/>
                    </a:ext>
                  </a:extLst>
                </a:gridCol>
                <a:gridCol w="377669">
                  <a:extLst>
                    <a:ext uri="{9D8B030D-6E8A-4147-A177-3AD203B41FA5}">
                      <a16:colId xmlns:a16="http://schemas.microsoft.com/office/drawing/2014/main" val="420795187"/>
                    </a:ext>
                  </a:extLst>
                </a:gridCol>
                <a:gridCol w="377669">
                  <a:extLst>
                    <a:ext uri="{9D8B030D-6E8A-4147-A177-3AD203B41FA5}">
                      <a16:colId xmlns:a16="http://schemas.microsoft.com/office/drawing/2014/main" val="395765986"/>
                    </a:ext>
                  </a:extLst>
                </a:gridCol>
                <a:gridCol w="377669">
                  <a:extLst>
                    <a:ext uri="{9D8B030D-6E8A-4147-A177-3AD203B41FA5}">
                      <a16:colId xmlns:a16="http://schemas.microsoft.com/office/drawing/2014/main" val="3447749336"/>
                    </a:ext>
                  </a:extLst>
                </a:gridCol>
                <a:gridCol w="377669">
                  <a:extLst>
                    <a:ext uri="{9D8B030D-6E8A-4147-A177-3AD203B41FA5}">
                      <a16:colId xmlns:a16="http://schemas.microsoft.com/office/drawing/2014/main" val="3015254781"/>
                    </a:ext>
                  </a:extLst>
                </a:gridCol>
                <a:gridCol w="377669">
                  <a:extLst>
                    <a:ext uri="{9D8B030D-6E8A-4147-A177-3AD203B41FA5}">
                      <a16:colId xmlns:a16="http://schemas.microsoft.com/office/drawing/2014/main" val="537677714"/>
                    </a:ext>
                  </a:extLst>
                </a:gridCol>
                <a:gridCol w="377669">
                  <a:extLst>
                    <a:ext uri="{9D8B030D-6E8A-4147-A177-3AD203B41FA5}">
                      <a16:colId xmlns:a16="http://schemas.microsoft.com/office/drawing/2014/main" val="2568810203"/>
                    </a:ext>
                  </a:extLst>
                </a:gridCol>
                <a:gridCol w="377669">
                  <a:extLst>
                    <a:ext uri="{9D8B030D-6E8A-4147-A177-3AD203B41FA5}">
                      <a16:colId xmlns:a16="http://schemas.microsoft.com/office/drawing/2014/main" val="238821427"/>
                    </a:ext>
                  </a:extLst>
                </a:gridCol>
                <a:gridCol w="377669">
                  <a:extLst>
                    <a:ext uri="{9D8B030D-6E8A-4147-A177-3AD203B41FA5}">
                      <a16:colId xmlns:a16="http://schemas.microsoft.com/office/drawing/2014/main" val="169529906"/>
                    </a:ext>
                  </a:extLst>
                </a:gridCol>
                <a:gridCol w="377669">
                  <a:extLst>
                    <a:ext uri="{9D8B030D-6E8A-4147-A177-3AD203B41FA5}">
                      <a16:colId xmlns:a16="http://schemas.microsoft.com/office/drawing/2014/main" val="2472616587"/>
                    </a:ext>
                  </a:extLst>
                </a:gridCol>
                <a:gridCol w="377669">
                  <a:extLst>
                    <a:ext uri="{9D8B030D-6E8A-4147-A177-3AD203B41FA5}">
                      <a16:colId xmlns:a16="http://schemas.microsoft.com/office/drawing/2014/main" val="3407228698"/>
                    </a:ext>
                  </a:extLst>
                </a:gridCol>
                <a:gridCol w="377669">
                  <a:extLst>
                    <a:ext uri="{9D8B030D-6E8A-4147-A177-3AD203B41FA5}">
                      <a16:colId xmlns:a16="http://schemas.microsoft.com/office/drawing/2014/main" val="2260900496"/>
                    </a:ext>
                  </a:extLst>
                </a:gridCol>
                <a:gridCol w="377669">
                  <a:extLst>
                    <a:ext uri="{9D8B030D-6E8A-4147-A177-3AD203B41FA5}">
                      <a16:colId xmlns:a16="http://schemas.microsoft.com/office/drawing/2014/main" val="1481539484"/>
                    </a:ext>
                  </a:extLst>
                </a:gridCol>
              </a:tblGrid>
              <a:tr h="0">
                <a:tc>
                  <a:txBody>
                    <a:bodyPr/>
                    <a:lstStyle/>
                    <a:p>
                      <a:pPr algn="ctr"/>
                      <a:r>
                        <a:rPr lang="en-US" sz="1000" b="0" dirty="0">
                          <a:solidFill>
                            <a:schemeClr val="tx1"/>
                          </a:solidFill>
                          <a:latin typeface="Arial" panose="020B0604020202020204" pitchFamily="34" charset="0"/>
                          <a:cs typeface="Arial" panose="020B0604020202020204" pitchFamily="34" charset="0"/>
                        </a:rPr>
                        <a:t>651</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645</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637</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627</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608</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593</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570</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548</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525</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509</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486</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468</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452</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436</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402</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267</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139</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56</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marL="55428" marR="55428" marT="9714" marB="97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48379"/>
                  </a:ext>
                </a:extLst>
              </a:tr>
              <a:tr h="0">
                <a:tc>
                  <a:txBody>
                    <a:bodyPr/>
                    <a:lstStyle/>
                    <a:p>
                      <a:pPr algn="ctr"/>
                      <a:r>
                        <a:rPr lang="en-US" sz="1000" b="0" dirty="0">
                          <a:solidFill>
                            <a:schemeClr val="tx1"/>
                          </a:solidFill>
                          <a:latin typeface="Arial" panose="020B0604020202020204" pitchFamily="34" charset="0"/>
                          <a:cs typeface="Arial" panose="020B0604020202020204" pitchFamily="34" charset="0"/>
                        </a:rPr>
                        <a:t>654</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646</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630</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607</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580</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565</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535</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510</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488</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470</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441</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424</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402</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383</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340</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218</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107</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37</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marL="55428" marR="55428" marT="9714" marB="9714">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376552"/>
                  </a:ext>
                </a:extLst>
              </a:tr>
            </a:tbl>
          </a:graphicData>
        </a:graphic>
      </p:graphicFrame>
      <p:sp>
        <p:nvSpPr>
          <p:cNvPr id="92" name="Footer Placeholder 20">
            <a:extLst>
              <a:ext uri="{FF2B5EF4-FFF2-40B4-BE49-F238E27FC236}">
                <a16:creationId xmlns:a16="http://schemas.microsoft.com/office/drawing/2014/main" id="{52B35B0F-A512-1BA9-3448-7B44DE8788F5}"/>
              </a:ext>
            </a:extLst>
          </p:cNvPr>
          <p:cNvSpPr txBox="1">
            <a:spLocks/>
          </p:cNvSpPr>
          <p:nvPr/>
        </p:nvSpPr>
        <p:spPr>
          <a:xfrm>
            <a:off x="9101614" y="6143781"/>
            <a:ext cx="2827533"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dirty="0">
              <a:ln>
                <a:noFill/>
              </a:ln>
              <a:effectLst/>
              <a:uLnTx/>
              <a:uFillTx/>
              <a:cs typeface="Arial"/>
            </a:endParaRPr>
          </a:p>
        </p:txBody>
      </p:sp>
      <p:cxnSp>
        <p:nvCxnSpPr>
          <p:cNvPr id="17" name="Straight Connector 16">
            <a:extLst>
              <a:ext uri="{FF2B5EF4-FFF2-40B4-BE49-F238E27FC236}">
                <a16:creationId xmlns:a16="http://schemas.microsoft.com/office/drawing/2014/main" id="{F213C3ED-94D3-BCF7-2408-152909DE6F92}"/>
              </a:ext>
            </a:extLst>
          </p:cNvPr>
          <p:cNvCxnSpPr>
            <a:cxnSpLocks/>
          </p:cNvCxnSpPr>
          <p:nvPr/>
        </p:nvCxnSpPr>
        <p:spPr bwMode="gray">
          <a:xfrm flipV="1">
            <a:off x="7237463" y="2287895"/>
            <a:ext cx="0" cy="2886598"/>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BC558E2-9AC5-2398-0B38-4B19DA17AD32}"/>
              </a:ext>
            </a:extLst>
          </p:cNvPr>
          <p:cNvCxnSpPr>
            <a:cxnSpLocks/>
          </p:cNvCxnSpPr>
          <p:nvPr/>
        </p:nvCxnSpPr>
        <p:spPr bwMode="gray">
          <a:xfrm flipV="1">
            <a:off x="8741957" y="2579501"/>
            <a:ext cx="0" cy="2594992"/>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6D5929-8C4A-1BB2-CFF5-E03B144398B4}"/>
              </a:ext>
            </a:extLst>
          </p:cNvPr>
          <p:cNvCxnSpPr>
            <a:cxnSpLocks/>
          </p:cNvCxnSpPr>
          <p:nvPr/>
        </p:nvCxnSpPr>
        <p:spPr bwMode="gray">
          <a:xfrm>
            <a:off x="2520785" y="1075683"/>
            <a:ext cx="0" cy="4099567"/>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7689C1-FD24-F7F8-05EC-70536E978ED3}"/>
              </a:ext>
            </a:extLst>
          </p:cNvPr>
          <p:cNvSpPr txBox="1"/>
          <p:nvPr/>
        </p:nvSpPr>
        <p:spPr bwMode="gray">
          <a:xfrm>
            <a:off x="3023098" y="5246546"/>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3</a:t>
            </a:r>
          </a:p>
        </p:txBody>
      </p:sp>
      <p:sp>
        <p:nvSpPr>
          <p:cNvPr id="23" name="TextBox 22">
            <a:extLst>
              <a:ext uri="{FF2B5EF4-FFF2-40B4-BE49-F238E27FC236}">
                <a16:creationId xmlns:a16="http://schemas.microsoft.com/office/drawing/2014/main" id="{44575E8D-36B4-2F5A-DB37-FE350078E581}"/>
              </a:ext>
            </a:extLst>
          </p:cNvPr>
          <p:cNvSpPr txBox="1"/>
          <p:nvPr/>
        </p:nvSpPr>
        <p:spPr bwMode="gray">
          <a:xfrm>
            <a:off x="2644464" y="5246546"/>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a:t>
            </a:r>
          </a:p>
        </p:txBody>
      </p:sp>
      <p:sp>
        <p:nvSpPr>
          <p:cNvPr id="24" name="TextBox 23">
            <a:extLst>
              <a:ext uri="{FF2B5EF4-FFF2-40B4-BE49-F238E27FC236}">
                <a16:creationId xmlns:a16="http://schemas.microsoft.com/office/drawing/2014/main" id="{8BEB2510-68C3-DF4F-EA08-D550662D4F47}"/>
              </a:ext>
            </a:extLst>
          </p:cNvPr>
          <p:cNvSpPr txBox="1"/>
          <p:nvPr/>
        </p:nvSpPr>
        <p:spPr bwMode="gray">
          <a:xfrm>
            <a:off x="3401730" y="5246546"/>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6</a:t>
            </a:r>
          </a:p>
        </p:txBody>
      </p:sp>
      <p:sp>
        <p:nvSpPr>
          <p:cNvPr id="25" name="TextBox 24">
            <a:extLst>
              <a:ext uri="{FF2B5EF4-FFF2-40B4-BE49-F238E27FC236}">
                <a16:creationId xmlns:a16="http://schemas.microsoft.com/office/drawing/2014/main" id="{F2EE73E8-CDCA-16E4-B087-1A71AB248A24}"/>
              </a:ext>
            </a:extLst>
          </p:cNvPr>
          <p:cNvSpPr txBox="1"/>
          <p:nvPr/>
        </p:nvSpPr>
        <p:spPr bwMode="gray">
          <a:xfrm>
            <a:off x="3780364" y="5246546"/>
            <a:ext cx="84960"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9</a:t>
            </a:r>
          </a:p>
        </p:txBody>
      </p:sp>
      <p:sp>
        <p:nvSpPr>
          <p:cNvPr id="26" name="TextBox 25">
            <a:extLst>
              <a:ext uri="{FF2B5EF4-FFF2-40B4-BE49-F238E27FC236}">
                <a16:creationId xmlns:a16="http://schemas.microsoft.com/office/drawing/2014/main" id="{A0913D3A-326B-216B-41EA-2E43BD5236F7}"/>
              </a:ext>
            </a:extLst>
          </p:cNvPr>
          <p:cNvSpPr txBox="1"/>
          <p:nvPr/>
        </p:nvSpPr>
        <p:spPr bwMode="gray">
          <a:xfrm>
            <a:off x="4116519"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12</a:t>
            </a:r>
          </a:p>
        </p:txBody>
      </p:sp>
      <p:sp>
        <p:nvSpPr>
          <p:cNvPr id="27" name="TextBox 26">
            <a:extLst>
              <a:ext uri="{FF2B5EF4-FFF2-40B4-BE49-F238E27FC236}">
                <a16:creationId xmlns:a16="http://schemas.microsoft.com/office/drawing/2014/main" id="{463BF8D9-EF56-D504-FF7D-56ED5EAFA962}"/>
              </a:ext>
            </a:extLst>
          </p:cNvPr>
          <p:cNvSpPr txBox="1"/>
          <p:nvPr/>
        </p:nvSpPr>
        <p:spPr bwMode="gray">
          <a:xfrm>
            <a:off x="4495152"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15</a:t>
            </a:r>
          </a:p>
        </p:txBody>
      </p:sp>
      <p:sp>
        <p:nvSpPr>
          <p:cNvPr id="28" name="TextBox 27">
            <a:extLst>
              <a:ext uri="{FF2B5EF4-FFF2-40B4-BE49-F238E27FC236}">
                <a16:creationId xmlns:a16="http://schemas.microsoft.com/office/drawing/2014/main" id="{0AC3D220-C95A-2908-CE5B-3FC8A2F794B5}"/>
              </a:ext>
            </a:extLst>
          </p:cNvPr>
          <p:cNvSpPr txBox="1"/>
          <p:nvPr/>
        </p:nvSpPr>
        <p:spPr bwMode="gray">
          <a:xfrm>
            <a:off x="4873786"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18</a:t>
            </a:r>
          </a:p>
        </p:txBody>
      </p:sp>
      <p:sp>
        <p:nvSpPr>
          <p:cNvPr id="29" name="TextBox 28">
            <a:extLst>
              <a:ext uri="{FF2B5EF4-FFF2-40B4-BE49-F238E27FC236}">
                <a16:creationId xmlns:a16="http://schemas.microsoft.com/office/drawing/2014/main" id="{59E537CE-B593-0A4B-7E69-AFDA031E84E0}"/>
              </a:ext>
            </a:extLst>
          </p:cNvPr>
          <p:cNvSpPr txBox="1"/>
          <p:nvPr/>
        </p:nvSpPr>
        <p:spPr bwMode="gray">
          <a:xfrm>
            <a:off x="5252418"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21</a:t>
            </a:r>
          </a:p>
        </p:txBody>
      </p:sp>
      <p:sp>
        <p:nvSpPr>
          <p:cNvPr id="30" name="TextBox 29">
            <a:extLst>
              <a:ext uri="{FF2B5EF4-FFF2-40B4-BE49-F238E27FC236}">
                <a16:creationId xmlns:a16="http://schemas.microsoft.com/office/drawing/2014/main" id="{341EB66A-3134-E2DE-7DDD-E2785616581F}"/>
              </a:ext>
            </a:extLst>
          </p:cNvPr>
          <p:cNvSpPr txBox="1"/>
          <p:nvPr/>
        </p:nvSpPr>
        <p:spPr bwMode="gray">
          <a:xfrm>
            <a:off x="5631052"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24</a:t>
            </a:r>
          </a:p>
        </p:txBody>
      </p:sp>
      <p:sp>
        <p:nvSpPr>
          <p:cNvPr id="31" name="TextBox 30">
            <a:extLst>
              <a:ext uri="{FF2B5EF4-FFF2-40B4-BE49-F238E27FC236}">
                <a16:creationId xmlns:a16="http://schemas.microsoft.com/office/drawing/2014/main" id="{711D7A8E-34D6-DC93-2603-536B43CA06E7}"/>
              </a:ext>
            </a:extLst>
          </p:cNvPr>
          <p:cNvSpPr txBox="1"/>
          <p:nvPr/>
        </p:nvSpPr>
        <p:spPr bwMode="gray">
          <a:xfrm>
            <a:off x="6009686"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27</a:t>
            </a:r>
          </a:p>
        </p:txBody>
      </p:sp>
      <p:sp>
        <p:nvSpPr>
          <p:cNvPr id="32" name="TextBox 31">
            <a:extLst>
              <a:ext uri="{FF2B5EF4-FFF2-40B4-BE49-F238E27FC236}">
                <a16:creationId xmlns:a16="http://schemas.microsoft.com/office/drawing/2014/main" id="{43BCD2E5-7291-3497-C2D9-3415CB1B2A5C}"/>
              </a:ext>
            </a:extLst>
          </p:cNvPr>
          <p:cNvSpPr txBox="1"/>
          <p:nvPr/>
        </p:nvSpPr>
        <p:spPr bwMode="gray">
          <a:xfrm>
            <a:off x="6388318"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30</a:t>
            </a:r>
          </a:p>
        </p:txBody>
      </p:sp>
      <p:sp>
        <p:nvSpPr>
          <p:cNvPr id="33" name="TextBox 32">
            <a:extLst>
              <a:ext uri="{FF2B5EF4-FFF2-40B4-BE49-F238E27FC236}">
                <a16:creationId xmlns:a16="http://schemas.microsoft.com/office/drawing/2014/main" id="{8A4E552B-791A-FA11-BE7F-5D608E305E12}"/>
              </a:ext>
            </a:extLst>
          </p:cNvPr>
          <p:cNvSpPr txBox="1"/>
          <p:nvPr/>
        </p:nvSpPr>
        <p:spPr bwMode="gray">
          <a:xfrm>
            <a:off x="6766951"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33</a:t>
            </a:r>
          </a:p>
        </p:txBody>
      </p:sp>
      <p:sp>
        <p:nvSpPr>
          <p:cNvPr id="34" name="TextBox 33">
            <a:extLst>
              <a:ext uri="{FF2B5EF4-FFF2-40B4-BE49-F238E27FC236}">
                <a16:creationId xmlns:a16="http://schemas.microsoft.com/office/drawing/2014/main" id="{F178DE0A-D1EA-0B7B-5A32-602C8C94CB0E}"/>
              </a:ext>
            </a:extLst>
          </p:cNvPr>
          <p:cNvSpPr txBox="1"/>
          <p:nvPr/>
        </p:nvSpPr>
        <p:spPr bwMode="gray">
          <a:xfrm>
            <a:off x="7145585"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36</a:t>
            </a:r>
          </a:p>
        </p:txBody>
      </p:sp>
      <p:sp>
        <p:nvSpPr>
          <p:cNvPr id="35" name="TextBox 34">
            <a:extLst>
              <a:ext uri="{FF2B5EF4-FFF2-40B4-BE49-F238E27FC236}">
                <a16:creationId xmlns:a16="http://schemas.microsoft.com/office/drawing/2014/main" id="{4F15E6F4-451B-86F7-C4C1-F43FE7A3BF94}"/>
              </a:ext>
            </a:extLst>
          </p:cNvPr>
          <p:cNvSpPr txBox="1"/>
          <p:nvPr/>
        </p:nvSpPr>
        <p:spPr bwMode="gray">
          <a:xfrm>
            <a:off x="7524218"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39</a:t>
            </a:r>
          </a:p>
        </p:txBody>
      </p:sp>
      <p:sp>
        <p:nvSpPr>
          <p:cNvPr id="36" name="TextBox 35">
            <a:extLst>
              <a:ext uri="{FF2B5EF4-FFF2-40B4-BE49-F238E27FC236}">
                <a16:creationId xmlns:a16="http://schemas.microsoft.com/office/drawing/2014/main" id="{E2B6FD66-93C8-1FCD-560A-D94A7A29634C}"/>
              </a:ext>
            </a:extLst>
          </p:cNvPr>
          <p:cNvSpPr txBox="1"/>
          <p:nvPr/>
        </p:nvSpPr>
        <p:spPr bwMode="gray">
          <a:xfrm>
            <a:off x="7902851"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42</a:t>
            </a:r>
          </a:p>
        </p:txBody>
      </p:sp>
      <p:sp>
        <p:nvSpPr>
          <p:cNvPr id="37" name="TextBox 36">
            <a:extLst>
              <a:ext uri="{FF2B5EF4-FFF2-40B4-BE49-F238E27FC236}">
                <a16:creationId xmlns:a16="http://schemas.microsoft.com/office/drawing/2014/main" id="{A24855ED-85D5-5848-F11A-CF3F85815409}"/>
              </a:ext>
            </a:extLst>
          </p:cNvPr>
          <p:cNvSpPr txBox="1"/>
          <p:nvPr/>
        </p:nvSpPr>
        <p:spPr bwMode="gray">
          <a:xfrm>
            <a:off x="8281484"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45</a:t>
            </a:r>
          </a:p>
        </p:txBody>
      </p:sp>
      <p:sp>
        <p:nvSpPr>
          <p:cNvPr id="38" name="TextBox 37">
            <a:extLst>
              <a:ext uri="{FF2B5EF4-FFF2-40B4-BE49-F238E27FC236}">
                <a16:creationId xmlns:a16="http://schemas.microsoft.com/office/drawing/2014/main" id="{C48A417B-DEF2-981E-F76A-1AA828745F41}"/>
              </a:ext>
            </a:extLst>
          </p:cNvPr>
          <p:cNvSpPr txBox="1"/>
          <p:nvPr/>
        </p:nvSpPr>
        <p:spPr bwMode="gray">
          <a:xfrm>
            <a:off x="8660117"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48</a:t>
            </a:r>
          </a:p>
        </p:txBody>
      </p:sp>
      <p:sp>
        <p:nvSpPr>
          <p:cNvPr id="39" name="TextBox 38">
            <a:extLst>
              <a:ext uri="{FF2B5EF4-FFF2-40B4-BE49-F238E27FC236}">
                <a16:creationId xmlns:a16="http://schemas.microsoft.com/office/drawing/2014/main" id="{5BB06224-8025-966F-248E-310259E76826}"/>
              </a:ext>
            </a:extLst>
          </p:cNvPr>
          <p:cNvSpPr txBox="1"/>
          <p:nvPr/>
        </p:nvSpPr>
        <p:spPr bwMode="gray">
          <a:xfrm>
            <a:off x="9038751"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51</a:t>
            </a:r>
          </a:p>
        </p:txBody>
      </p:sp>
      <p:sp>
        <p:nvSpPr>
          <p:cNvPr id="40" name="TextBox 39">
            <a:extLst>
              <a:ext uri="{FF2B5EF4-FFF2-40B4-BE49-F238E27FC236}">
                <a16:creationId xmlns:a16="http://schemas.microsoft.com/office/drawing/2014/main" id="{1A5F2FB8-C2D9-199B-F09E-14C618B61E06}"/>
              </a:ext>
            </a:extLst>
          </p:cNvPr>
          <p:cNvSpPr txBox="1"/>
          <p:nvPr/>
        </p:nvSpPr>
        <p:spPr bwMode="gray">
          <a:xfrm>
            <a:off x="9417384"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54</a:t>
            </a:r>
          </a:p>
        </p:txBody>
      </p:sp>
      <p:sp>
        <p:nvSpPr>
          <p:cNvPr id="41" name="TextBox 40">
            <a:extLst>
              <a:ext uri="{FF2B5EF4-FFF2-40B4-BE49-F238E27FC236}">
                <a16:creationId xmlns:a16="http://schemas.microsoft.com/office/drawing/2014/main" id="{FDDE582A-9078-674B-CC2E-84194977A195}"/>
              </a:ext>
            </a:extLst>
          </p:cNvPr>
          <p:cNvSpPr txBox="1"/>
          <p:nvPr/>
        </p:nvSpPr>
        <p:spPr bwMode="gray">
          <a:xfrm>
            <a:off x="9796017"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57</a:t>
            </a:r>
          </a:p>
        </p:txBody>
      </p:sp>
      <p:sp>
        <p:nvSpPr>
          <p:cNvPr id="42" name="TextBox 41">
            <a:extLst>
              <a:ext uri="{FF2B5EF4-FFF2-40B4-BE49-F238E27FC236}">
                <a16:creationId xmlns:a16="http://schemas.microsoft.com/office/drawing/2014/main" id="{B816CB75-C8FD-AD94-7F38-AC8188534711}"/>
              </a:ext>
            </a:extLst>
          </p:cNvPr>
          <p:cNvSpPr txBox="1"/>
          <p:nvPr/>
        </p:nvSpPr>
        <p:spPr bwMode="gray">
          <a:xfrm>
            <a:off x="10174644" y="5249054"/>
            <a:ext cx="169919"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60</a:t>
            </a:r>
          </a:p>
        </p:txBody>
      </p:sp>
      <p:cxnSp>
        <p:nvCxnSpPr>
          <p:cNvPr id="43" name="Straight Connector 42">
            <a:extLst>
              <a:ext uri="{FF2B5EF4-FFF2-40B4-BE49-F238E27FC236}">
                <a16:creationId xmlns:a16="http://schemas.microsoft.com/office/drawing/2014/main" id="{65C46572-CD97-2704-2B14-25772386BBC7}"/>
              </a:ext>
            </a:extLst>
          </p:cNvPr>
          <p:cNvCxnSpPr>
            <a:cxnSpLocks/>
          </p:cNvCxnSpPr>
          <p:nvPr/>
        </p:nvCxnSpPr>
        <p:spPr bwMode="gray">
          <a:xfrm rot="5400000" flipV="1">
            <a:off x="2489367" y="3122732"/>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780500-768A-E4E3-1BC3-AF476BFCEAFE}"/>
              </a:ext>
            </a:extLst>
          </p:cNvPr>
          <p:cNvCxnSpPr>
            <a:cxnSpLocks/>
          </p:cNvCxnSpPr>
          <p:nvPr/>
        </p:nvCxnSpPr>
        <p:spPr bwMode="gray">
          <a:xfrm rot="5400000" flipV="1">
            <a:off x="2489366" y="2719718"/>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3CDB8F-A0E7-35EE-0CD8-614DF360B18F}"/>
              </a:ext>
            </a:extLst>
          </p:cNvPr>
          <p:cNvCxnSpPr>
            <a:cxnSpLocks/>
          </p:cNvCxnSpPr>
          <p:nvPr/>
        </p:nvCxnSpPr>
        <p:spPr bwMode="gray">
          <a:xfrm rot="5400000" flipV="1">
            <a:off x="2489366" y="2316706"/>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61969C4-0452-3BD4-A006-AD8EC7BE01DA}"/>
              </a:ext>
            </a:extLst>
          </p:cNvPr>
          <p:cNvCxnSpPr>
            <a:cxnSpLocks/>
          </p:cNvCxnSpPr>
          <p:nvPr/>
        </p:nvCxnSpPr>
        <p:spPr bwMode="gray">
          <a:xfrm rot="5400000" flipV="1">
            <a:off x="2489366" y="1913692"/>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D80233-C6FA-1CC4-91BC-0653D4C8ABC6}"/>
              </a:ext>
            </a:extLst>
          </p:cNvPr>
          <p:cNvCxnSpPr>
            <a:cxnSpLocks/>
          </p:cNvCxnSpPr>
          <p:nvPr/>
        </p:nvCxnSpPr>
        <p:spPr bwMode="gray">
          <a:xfrm rot="5400000" flipV="1">
            <a:off x="2489366" y="1510679"/>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B8C77EB-9FA1-3DC3-A1AF-8E36C1CE80B7}"/>
              </a:ext>
            </a:extLst>
          </p:cNvPr>
          <p:cNvCxnSpPr>
            <a:cxnSpLocks/>
          </p:cNvCxnSpPr>
          <p:nvPr/>
        </p:nvCxnSpPr>
        <p:spPr bwMode="gray">
          <a:xfrm rot="5400000" flipV="1">
            <a:off x="2489366" y="1107667"/>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295D50-065D-AACD-4C48-3351ED40AF50}"/>
              </a:ext>
            </a:extLst>
          </p:cNvPr>
          <p:cNvSpPr txBox="1"/>
          <p:nvPr/>
        </p:nvSpPr>
        <p:spPr bwMode="gray">
          <a:xfrm>
            <a:off x="2165316" y="5082161"/>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0.0</a:t>
            </a:r>
          </a:p>
        </p:txBody>
      </p:sp>
      <p:sp>
        <p:nvSpPr>
          <p:cNvPr id="50" name="TextBox 49">
            <a:extLst>
              <a:ext uri="{FF2B5EF4-FFF2-40B4-BE49-F238E27FC236}">
                <a16:creationId xmlns:a16="http://schemas.microsoft.com/office/drawing/2014/main" id="{767F2F9C-71D3-8540-C8BF-B8C1A3654BC7}"/>
              </a:ext>
            </a:extLst>
          </p:cNvPr>
          <p:cNvSpPr txBox="1"/>
          <p:nvPr/>
        </p:nvSpPr>
        <p:spPr bwMode="gray">
          <a:xfrm>
            <a:off x="2092251" y="3471767"/>
            <a:ext cx="347761"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0.4</a:t>
            </a:r>
          </a:p>
        </p:txBody>
      </p:sp>
      <p:sp>
        <p:nvSpPr>
          <p:cNvPr id="51" name="TextBox 50">
            <a:extLst>
              <a:ext uri="{FF2B5EF4-FFF2-40B4-BE49-F238E27FC236}">
                <a16:creationId xmlns:a16="http://schemas.microsoft.com/office/drawing/2014/main" id="{E445996A-94B1-9748-8565-F255FCB57D10}"/>
              </a:ext>
            </a:extLst>
          </p:cNvPr>
          <p:cNvSpPr txBox="1"/>
          <p:nvPr/>
        </p:nvSpPr>
        <p:spPr bwMode="gray">
          <a:xfrm>
            <a:off x="2167078" y="3059518"/>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0.5</a:t>
            </a:r>
          </a:p>
        </p:txBody>
      </p:sp>
      <p:sp>
        <p:nvSpPr>
          <p:cNvPr id="52" name="TextBox 51">
            <a:extLst>
              <a:ext uri="{FF2B5EF4-FFF2-40B4-BE49-F238E27FC236}">
                <a16:creationId xmlns:a16="http://schemas.microsoft.com/office/drawing/2014/main" id="{62F1FDF1-E2D8-2B87-830A-4C23D672C1B7}"/>
              </a:ext>
            </a:extLst>
          </p:cNvPr>
          <p:cNvSpPr txBox="1"/>
          <p:nvPr/>
        </p:nvSpPr>
        <p:spPr bwMode="gray">
          <a:xfrm>
            <a:off x="2168842" y="2656505"/>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0.6</a:t>
            </a:r>
          </a:p>
        </p:txBody>
      </p:sp>
      <p:sp>
        <p:nvSpPr>
          <p:cNvPr id="53" name="TextBox 52">
            <a:extLst>
              <a:ext uri="{FF2B5EF4-FFF2-40B4-BE49-F238E27FC236}">
                <a16:creationId xmlns:a16="http://schemas.microsoft.com/office/drawing/2014/main" id="{15A8D327-7DBB-E2B3-AB56-768597C3B855}"/>
              </a:ext>
            </a:extLst>
          </p:cNvPr>
          <p:cNvSpPr txBox="1"/>
          <p:nvPr/>
        </p:nvSpPr>
        <p:spPr bwMode="gray">
          <a:xfrm>
            <a:off x="2170604" y="2253492"/>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0.7</a:t>
            </a:r>
          </a:p>
        </p:txBody>
      </p:sp>
      <p:sp>
        <p:nvSpPr>
          <p:cNvPr id="54" name="TextBox 53">
            <a:extLst>
              <a:ext uri="{FF2B5EF4-FFF2-40B4-BE49-F238E27FC236}">
                <a16:creationId xmlns:a16="http://schemas.microsoft.com/office/drawing/2014/main" id="{8CE7A0AE-DBB1-B0BE-B53B-D350E3499F1C}"/>
              </a:ext>
            </a:extLst>
          </p:cNvPr>
          <p:cNvSpPr txBox="1"/>
          <p:nvPr/>
        </p:nvSpPr>
        <p:spPr bwMode="gray">
          <a:xfrm>
            <a:off x="2172366" y="1850478"/>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0.8</a:t>
            </a:r>
          </a:p>
        </p:txBody>
      </p:sp>
      <p:sp>
        <p:nvSpPr>
          <p:cNvPr id="55" name="TextBox 54">
            <a:extLst>
              <a:ext uri="{FF2B5EF4-FFF2-40B4-BE49-F238E27FC236}">
                <a16:creationId xmlns:a16="http://schemas.microsoft.com/office/drawing/2014/main" id="{52FEAA2A-62AD-4644-FDAA-30CD63047528}"/>
              </a:ext>
            </a:extLst>
          </p:cNvPr>
          <p:cNvSpPr txBox="1"/>
          <p:nvPr/>
        </p:nvSpPr>
        <p:spPr bwMode="gray">
          <a:xfrm>
            <a:off x="2174130" y="1447465"/>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0.9</a:t>
            </a:r>
          </a:p>
        </p:txBody>
      </p:sp>
      <p:sp>
        <p:nvSpPr>
          <p:cNvPr id="56" name="TextBox 55">
            <a:extLst>
              <a:ext uri="{FF2B5EF4-FFF2-40B4-BE49-F238E27FC236}">
                <a16:creationId xmlns:a16="http://schemas.microsoft.com/office/drawing/2014/main" id="{4AE512F6-24FC-4E11-C0EC-DC9C74758D24}"/>
              </a:ext>
            </a:extLst>
          </p:cNvPr>
          <p:cNvSpPr txBox="1"/>
          <p:nvPr/>
        </p:nvSpPr>
        <p:spPr bwMode="gray">
          <a:xfrm>
            <a:off x="2175893" y="1044452"/>
            <a:ext cx="259450"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1.0</a:t>
            </a:r>
          </a:p>
        </p:txBody>
      </p:sp>
      <p:sp>
        <p:nvSpPr>
          <p:cNvPr id="57" name="TextBox 56">
            <a:extLst>
              <a:ext uri="{FF2B5EF4-FFF2-40B4-BE49-F238E27FC236}">
                <a16:creationId xmlns:a16="http://schemas.microsoft.com/office/drawing/2014/main" id="{A94B1F94-27BB-D9D2-9AEC-C2B84973F2EE}"/>
              </a:ext>
            </a:extLst>
          </p:cNvPr>
          <p:cNvSpPr txBox="1"/>
          <p:nvPr/>
        </p:nvSpPr>
        <p:spPr bwMode="gray">
          <a:xfrm rot="16200000">
            <a:off x="1083308" y="3079191"/>
            <a:ext cx="1676066" cy="21544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000000"/>
                </a:solidFill>
                <a:effectLst/>
                <a:uLnTx/>
                <a:uFillTx/>
                <a:latin typeface="Arial"/>
                <a:cs typeface="Arial"/>
              </a:rPr>
              <a:t>Survival </a:t>
            </a:r>
            <a:r>
              <a:rPr lang="en-GB" sz="1400" b="1" dirty="0">
                <a:solidFill>
                  <a:srgbClr val="000000"/>
                </a:solidFill>
                <a:latin typeface="Arial"/>
                <a:cs typeface="Arial"/>
              </a:rPr>
              <a:t>p</a:t>
            </a:r>
            <a:r>
              <a:rPr kumimoji="0" lang="en-GB" sz="1400" b="1" i="0" u="none" strike="noStrike" kern="1200" cap="none" spc="0" normalizeH="0" baseline="0" dirty="0">
                <a:ln>
                  <a:noFill/>
                </a:ln>
                <a:solidFill>
                  <a:srgbClr val="000000"/>
                </a:solidFill>
                <a:effectLst/>
                <a:uLnTx/>
                <a:uFillTx/>
                <a:latin typeface="Arial"/>
                <a:cs typeface="Arial"/>
              </a:rPr>
              <a:t>robability</a:t>
            </a:r>
          </a:p>
        </p:txBody>
      </p:sp>
      <p:sp>
        <p:nvSpPr>
          <p:cNvPr id="59" name="TextBox 58">
            <a:extLst>
              <a:ext uri="{FF2B5EF4-FFF2-40B4-BE49-F238E27FC236}">
                <a16:creationId xmlns:a16="http://schemas.microsoft.com/office/drawing/2014/main" id="{AEF151AC-171F-6895-C694-FFA3CEE7B3C8}"/>
              </a:ext>
            </a:extLst>
          </p:cNvPr>
          <p:cNvSpPr txBox="1"/>
          <p:nvPr/>
        </p:nvSpPr>
        <p:spPr bwMode="gray">
          <a:xfrm>
            <a:off x="2092251" y="3875166"/>
            <a:ext cx="347761"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0.3</a:t>
            </a:r>
          </a:p>
        </p:txBody>
      </p:sp>
      <p:sp>
        <p:nvSpPr>
          <p:cNvPr id="60" name="TextBox 59">
            <a:extLst>
              <a:ext uri="{FF2B5EF4-FFF2-40B4-BE49-F238E27FC236}">
                <a16:creationId xmlns:a16="http://schemas.microsoft.com/office/drawing/2014/main" id="{BA3FEAEE-4799-D8EE-7637-BDFC44630B90}"/>
              </a:ext>
            </a:extLst>
          </p:cNvPr>
          <p:cNvSpPr txBox="1"/>
          <p:nvPr/>
        </p:nvSpPr>
        <p:spPr bwMode="gray">
          <a:xfrm>
            <a:off x="2092251" y="4285504"/>
            <a:ext cx="347761"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0.2</a:t>
            </a:r>
          </a:p>
        </p:txBody>
      </p:sp>
      <p:sp>
        <p:nvSpPr>
          <p:cNvPr id="61" name="TextBox 60">
            <a:extLst>
              <a:ext uri="{FF2B5EF4-FFF2-40B4-BE49-F238E27FC236}">
                <a16:creationId xmlns:a16="http://schemas.microsoft.com/office/drawing/2014/main" id="{7B643D76-370C-52C3-F60A-E47D2EF8B0B7}"/>
              </a:ext>
            </a:extLst>
          </p:cNvPr>
          <p:cNvSpPr txBox="1"/>
          <p:nvPr/>
        </p:nvSpPr>
        <p:spPr bwMode="gray">
          <a:xfrm>
            <a:off x="2092251" y="4681188"/>
            <a:ext cx="347761" cy="18466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a:cs typeface="Arial"/>
              </a:rPr>
              <a:t>0.1</a:t>
            </a:r>
          </a:p>
        </p:txBody>
      </p:sp>
      <p:cxnSp>
        <p:nvCxnSpPr>
          <p:cNvPr id="62" name="Straight Connector 61">
            <a:extLst>
              <a:ext uri="{FF2B5EF4-FFF2-40B4-BE49-F238E27FC236}">
                <a16:creationId xmlns:a16="http://schemas.microsoft.com/office/drawing/2014/main" id="{2305F3E9-AC36-5D99-C497-B217A9B73C63}"/>
              </a:ext>
            </a:extLst>
          </p:cNvPr>
          <p:cNvCxnSpPr>
            <a:cxnSpLocks/>
          </p:cNvCxnSpPr>
          <p:nvPr/>
        </p:nvCxnSpPr>
        <p:spPr bwMode="gray">
          <a:xfrm>
            <a:off x="2457947" y="5177922"/>
            <a:ext cx="7859357"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774641B-B2FF-FB2C-7985-097B46BB6F60}"/>
              </a:ext>
            </a:extLst>
          </p:cNvPr>
          <p:cNvSpPr txBox="1"/>
          <p:nvPr/>
        </p:nvSpPr>
        <p:spPr bwMode="gray">
          <a:xfrm>
            <a:off x="539811" y="5542416"/>
            <a:ext cx="1670492" cy="46166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a:cs typeface="Arial"/>
              </a:rPr>
              <a:t>Number of patients at </a:t>
            </a:r>
            <a:r>
              <a:rPr lang="en-GB" sz="1000" b="1" dirty="0">
                <a:solidFill>
                  <a:srgbClr val="000000"/>
                </a:solidFill>
                <a:latin typeface="Arial"/>
                <a:cs typeface="Arial"/>
              </a:rPr>
              <a:t>r</a:t>
            </a:r>
            <a:r>
              <a:rPr kumimoji="0" lang="en-GB" sz="1000" b="1" i="0" u="none" strike="noStrike" kern="1200" cap="none" spc="0" normalizeH="0" baseline="0" dirty="0">
                <a:ln>
                  <a:noFill/>
                </a:ln>
                <a:solidFill>
                  <a:srgbClr val="000000"/>
                </a:solidFill>
                <a:effectLst/>
                <a:uLnTx/>
                <a:uFillTx/>
                <a:latin typeface="Arial"/>
                <a:cs typeface="Arial"/>
              </a:rPr>
              <a:t>isk</a:t>
            </a:r>
          </a:p>
          <a:p>
            <a:pPr algn="r" defTabSz="914400">
              <a:defRPr/>
            </a:pPr>
            <a:r>
              <a:rPr lang="en-GB" sz="1000" b="1" dirty="0">
                <a:solidFill>
                  <a:schemeClr val="accent1"/>
                </a:solidFill>
                <a:latin typeface="Arial"/>
                <a:cs typeface="Arial"/>
              </a:rPr>
              <a:t>Darolutamide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chemeClr val="tx2"/>
                </a:solidFill>
                <a:effectLst/>
                <a:uLnTx/>
                <a:uFillTx/>
                <a:latin typeface="Arial"/>
                <a:cs typeface="Arial"/>
              </a:rPr>
              <a:t>Placebo</a:t>
            </a:r>
          </a:p>
        </p:txBody>
      </p:sp>
      <p:cxnSp>
        <p:nvCxnSpPr>
          <p:cNvPr id="67" name="Straight Connector 66">
            <a:extLst>
              <a:ext uri="{FF2B5EF4-FFF2-40B4-BE49-F238E27FC236}">
                <a16:creationId xmlns:a16="http://schemas.microsoft.com/office/drawing/2014/main" id="{1474E9A6-8F34-B806-F936-D1AD37A7B347}"/>
              </a:ext>
            </a:extLst>
          </p:cNvPr>
          <p:cNvCxnSpPr>
            <a:cxnSpLocks/>
          </p:cNvCxnSpPr>
          <p:nvPr/>
        </p:nvCxnSpPr>
        <p:spPr bwMode="gray">
          <a:xfrm>
            <a:off x="2680775" y="5179453"/>
            <a:ext cx="0" cy="6120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AB38B28-239A-02F5-8E15-365F85D8D4BD}"/>
              </a:ext>
            </a:extLst>
          </p:cNvPr>
          <p:cNvCxnSpPr>
            <a:cxnSpLocks/>
          </p:cNvCxnSpPr>
          <p:nvPr/>
        </p:nvCxnSpPr>
        <p:spPr bwMode="gray">
          <a:xfrm rot="5400000">
            <a:off x="3029002" y="5210053"/>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2890FF-B0A8-31E7-9B68-7A4F88E04F9F}"/>
              </a:ext>
            </a:extLst>
          </p:cNvPr>
          <p:cNvCxnSpPr>
            <a:cxnSpLocks/>
          </p:cNvCxnSpPr>
          <p:nvPr/>
        </p:nvCxnSpPr>
        <p:spPr bwMode="gray">
          <a:xfrm rot="5400000">
            <a:off x="3407832" y="5210054"/>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0904D5-85E5-D03C-0C74-D7457E1D21E1}"/>
              </a:ext>
            </a:extLst>
          </p:cNvPr>
          <p:cNvCxnSpPr>
            <a:cxnSpLocks/>
          </p:cNvCxnSpPr>
          <p:nvPr/>
        </p:nvCxnSpPr>
        <p:spPr bwMode="gray">
          <a:xfrm rot="5400000">
            <a:off x="3788309" y="5210055"/>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E98C0B4-3AF8-4F53-2DEF-202771076880}"/>
              </a:ext>
            </a:extLst>
          </p:cNvPr>
          <p:cNvCxnSpPr>
            <a:cxnSpLocks/>
          </p:cNvCxnSpPr>
          <p:nvPr/>
        </p:nvCxnSpPr>
        <p:spPr bwMode="gray">
          <a:xfrm rot="5400000">
            <a:off x="4176655" y="5210055"/>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D115801-2DF6-E01D-F4D0-314EBE8D7B20}"/>
              </a:ext>
            </a:extLst>
          </p:cNvPr>
          <p:cNvCxnSpPr>
            <a:cxnSpLocks/>
          </p:cNvCxnSpPr>
          <p:nvPr/>
        </p:nvCxnSpPr>
        <p:spPr bwMode="gray">
          <a:xfrm rot="5400000">
            <a:off x="4546215" y="5210055"/>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07BA21-19DA-A48F-61A2-55E4308B8DD5}"/>
              </a:ext>
            </a:extLst>
          </p:cNvPr>
          <p:cNvCxnSpPr>
            <a:cxnSpLocks/>
          </p:cNvCxnSpPr>
          <p:nvPr/>
        </p:nvCxnSpPr>
        <p:spPr bwMode="gray">
          <a:xfrm rot="5400000">
            <a:off x="4924848" y="5210055"/>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F69CD46-3023-669C-612B-0581E91EABFC}"/>
              </a:ext>
            </a:extLst>
          </p:cNvPr>
          <p:cNvCxnSpPr>
            <a:cxnSpLocks/>
          </p:cNvCxnSpPr>
          <p:nvPr/>
        </p:nvCxnSpPr>
        <p:spPr bwMode="gray">
          <a:xfrm rot="5400000">
            <a:off x="5295615" y="5210056"/>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C790541-55A3-0D95-30F3-DBC5CEE29D9A}"/>
              </a:ext>
            </a:extLst>
          </p:cNvPr>
          <p:cNvCxnSpPr>
            <a:cxnSpLocks/>
          </p:cNvCxnSpPr>
          <p:nvPr/>
        </p:nvCxnSpPr>
        <p:spPr bwMode="gray">
          <a:xfrm rot="5400000">
            <a:off x="5690976" y="5210056"/>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7B11154-7B95-4EDB-5630-B7DF7C4E32F5}"/>
              </a:ext>
            </a:extLst>
          </p:cNvPr>
          <p:cNvCxnSpPr>
            <a:cxnSpLocks/>
          </p:cNvCxnSpPr>
          <p:nvPr/>
        </p:nvCxnSpPr>
        <p:spPr bwMode="gray">
          <a:xfrm rot="5400000">
            <a:off x="6061256" y="5210056"/>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2FB7EA9-9042-AD83-C31C-B13E1756271E}"/>
              </a:ext>
            </a:extLst>
          </p:cNvPr>
          <p:cNvCxnSpPr>
            <a:cxnSpLocks/>
          </p:cNvCxnSpPr>
          <p:nvPr/>
        </p:nvCxnSpPr>
        <p:spPr bwMode="gray">
          <a:xfrm rot="5400000">
            <a:off x="6439887" y="5210056"/>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503D45-08FC-E04F-68DD-B86EC4F9E9F2}"/>
              </a:ext>
            </a:extLst>
          </p:cNvPr>
          <p:cNvCxnSpPr>
            <a:cxnSpLocks/>
          </p:cNvCxnSpPr>
          <p:nvPr/>
        </p:nvCxnSpPr>
        <p:spPr bwMode="gray">
          <a:xfrm rot="5400000">
            <a:off x="6811095" y="5210056"/>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44A11FF-A264-615A-1C15-63F27694A5EA}"/>
              </a:ext>
            </a:extLst>
          </p:cNvPr>
          <p:cNvCxnSpPr>
            <a:cxnSpLocks/>
          </p:cNvCxnSpPr>
          <p:nvPr/>
        </p:nvCxnSpPr>
        <p:spPr bwMode="gray">
          <a:xfrm rot="5400000">
            <a:off x="7199276" y="5210057"/>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6174033-327C-9CDD-1C85-93C2E62DCDDA}"/>
              </a:ext>
            </a:extLst>
          </p:cNvPr>
          <p:cNvCxnSpPr>
            <a:cxnSpLocks/>
          </p:cNvCxnSpPr>
          <p:nvPr/>
        </p:nvCxnSpPr>
        <p:spPr bwMode="gray">
          <a:xfrm rot="5400000">
            <a:off x="7568363" y="5210057"/>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84D9862-FC54-A8E4-9516-F5233307D0D0}"/>
              </a:ext>
            </a:extLst>
          </p:cNvPr>
          <p:cNvCxnSpPr>
            <a:cxnSpLocks/>
          </p:cNvCxnSpPr>
          <p:nvPr/>
        </p:nvCxnSpPr>
        <p:spPr bwMode="gray">
          <a:xfrm rot="5400000">
            <a:off x="7951559" y="5210057"/>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8393F87-0396-0D98-7BEE-17C8D49C8ECA}"/>
              </a:ext>
            </a:extLst>
          </p:cNvPr>
          <p:cNvCxnSpPr>
            <a:cxnSpLocks/>
          </p:cNvCxnSpPr>
          <p:nvPr/>
        </p:nvCxnSpPr>
        <p:spPr bwMode="gray">
          <a:xfrm rot="5400000">
            <a:off x="8326239" y="5210058"/>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820AB44-4A03-EF71-5556-E55F9AA1285F}"/>
              </a:ext>
            </a:extLst>
          </p:cNvPr>
          <p:cNvCxnSpPr>
            <a:cxnSpLocks/>
          </p:cNvCxnSpPr>
          <p:nvPr/>
        </p:nvCxnSpPr>
        <p:spPr bwMode="gray">
          <a:xfrm rot="5400000">
            <a:off x="8711457" y="5210058"/>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2B15D82-454D-4563-EA61-F33E6C65FA9D}"/>
              </a:ext>
            </a:extLst>
          </p:cNvPr>
          <p:cNvCxnSpPr>
            <a:cxnSpLocks/>
          </p:cNvCxnSpPr>
          <p:nvPr/>
        </p:nvCxnSpPr>
        <p:spPr bwMode="gray">
          <a:xfrm rot="5400000">
            <a:off x="9082896" y="5210058"/>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337765-37F4-7A89-B6E7-F2E311B2B35D}"/>
              </a:ext>
            </a:extLst>
          </p:cNvPr>
          <p:cNvCxnSpPr>
            <a:cxnSpLocks/>
          </p:cNvCxnSpPr>
          <p:nvPr/>
        </p:nvCxnSpPr>
        <p:spPr bwMode="gray">
          <a:xfrm rot="5400000">
            <a:off x="9461529" y="5210058"/>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AF4A8CF-0CDF-048B-E2BB-A71AC7879CF6}"/>
              </a:ext>
            </a:extLst>
          </p:cNvPr>
          <p:cNvCxnSpPr>
            <a:cxnSpLocks/>
          </p:cNvCxnSpPr>
          <p:nvPr/>
        </p:nvCxnSpPr>
        <p:spPr bwMode="gray">
          <a:xfrm rot="5400000">
            <a:off x="9838262" y="5210058"/>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76E09A-D39A-AF63-4DEC-65717D56E934}"/>
              </a:ext>
            </a:extLst>
          </p:cNvPr>
          <p:cNvCxnSpPr>
            <a:cxnSpLocks/>
          </p:cNvCxnSpPr>
          <p:nvPr/>
        </p:nvCxnSpPr>
        <p:spPr bwMode="gray">
          <a:xfrm rot="5400000">
            <a:off x="10219328" y="5210058"/>
            <a:ext cx="61200" cy="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E78E4EF-BF73-798D-DE3C-70384CB1E464}"/>
              </a:ext>
            </a:extLst>
          </p:cNvPr>
          <p:cNvCxnSpPr>
            <a:cxnSpLocks/>
          </p:cNvCxnSpPr>
          <p:nvPr/>
        </p:nvCxnSpPr>
        <p:spPr bwMode="gray">
          <a:xfrm rot="5400000" flipV="1">
            <a:off x="2489368" y="3539762"/>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B4FEA18-37A0-4637-4C5C-818ECD33D8B0}"/>
              </a:ext>
            </a:extLst>
          </p:cNvPr>
          <p:cNvCxnSpPr>
            <a:cxnSpLocks/>
          </p:cNvCxnSpPr>
          <p:nvPr/>
        </p:nvCxnSpPr>
        <p:spPr bwMode="gray">
          <a:xfrm rot="5400000" flipV="1">
            <a:off x="2489369" y="3942158"/>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1C83631-D403-9917-8A6A-3FBBF8210603}"/>
              </a:ext>
            </a:extLst>
          </p:cNvPr>
          <p:cNvCxnSpPr>
            <a:cxnSpLocks/>
          </p:cNvCxnSpPr>
          <p:nvPr/>
        </p:nvCxnSpPr>
        <p:spPr bwMode="gray">
          <a:xfrm rot="5400000" flipV="1">
            <a:off x="2489370" y="4352340"/>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E550854-1AF7-B369-E779-A7F407880158}"/>
              </a:ext>
            </a:extLst>
          </p:cNvPr>
          <p:cNvCxnSpPr>
            <a:cxnSpLocks/>
          </p:cNvCxnSpPr>
          <p:nvPr/>
        </p:nvCxnSpPr>
        <p:spPr bwMode="gray">
          <a:xfrm rot="5400000" flipV="1">
            <a:off x="2489371" y="4743490"/>
            <a:ext cx="0" cy="628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F5EEF94-084D-C539-64E2-18133A137378}"/>
              </a:ext>
            </a:extLst>
          </p:cNvPr>
          <p:cNvSpPr/>
          <p:nvPr/>
        </p:nvSpPr>
        <p:spPr bwMode="gray">
          <a:xfrm>
            <a:off x="2674411" y="4244034"/>
            <a:ext cx="3131898" cy="86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chemeClr val="tx1"/>
                </a:solidFill>
                <a:effectLst/>
                <a:uLnTx/>
                <a:uFillTx/>
                <a:latin typeface="Arial"/>
                <a:cs typeface="Arial"/>
              </a:rPr>
              <a:t>Hazard ratio for overall survival,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chemeClr val="tx1"/>
                </a:solidFill>
                <a:effectLst/>
                <a:uLnTx/>
                <a:uFillTx/>
                <a:latin typeface="Arial"/>
                <a:cs typeface="Arial"/>
              </a:rPr>
              <a:t>0.68 (95% CI, 0.57-0.80)</a:t>
            </a:r>
          </a:p>
          <a:p>
            <a:pPr marL="0" marR="0" lvl="0" indent="0" defTabSz="914400" rtl="0" eaLnBrk="1" fontAlgn="auto" latinLnBrk="0" hangingPunct="1">
              <a:lnSpc>
                <a:spcPct val="100000"/>
              </a:lnSpc>
              <a:spcBef>
                <a:spcPts val="0"/>
              </a:spcBef>
              <a:spcAft>
                <a:spcPts val="0"/>
              </a:spcAft>
              <a:buClrTx/>
              <a:buSzTx/>
              <a:buFontTx/>
              <a:buNone/>
              <a:tabLst/>
              <a:defRPr/>
            </a:pPr>
            <a:r>
              <a:rPr lang="en-GB" sz="1400" i="0" dirty="0">
                <a:solidFill>
                  <a:schemeClr val="tx1"/>
                </a:solidFill>
                <a:latin typeface="Arial"/>
                <a:cs typeface="Arial"/>
              </a:rPr>
              <a:t>p</a:t>
            </a:r>
            <a:r>
              <a:rPr kumimoji="0" lang="en-GB" sz="1400" b="0" i="0" u="none" strike="noStrike" kern="1200" cap="none" spc="0" normalizeH="0" baseline="0" dirty="0">
                <a:ln>
                  <a:noFill/>
                </a:ln>
                <a:solidFill>
                  <a:schemeClr val="tx1"/>
                </a:solidFill>
                <a:effectLst/>
                <a:uLnTx/>
                <a:uFillTx/>
                <a:latin typeface="Arial"/>
                <a:cs typeface="Arial"/>
              </a:rPr>
              <a:t>&lt;0.001</a:t>
            </a:r>
            <a:endParaRPr kumimoji="0" lang="en-GB" sz="1400" b="0" i="1" u="none" strike="noStrike" kern="1200" cap="none" spc="0" normalizeH="0" baseline="0" dirty="0">
              <a:ln>
                <a:noFill/>
              </a:ln>
              <a:solidFill>
                <a:schemeClr val="tx1"/>
              </a:solidFill>
              <a:effectLst/>
              <a:uLnTx/>
              <a:uFillTx/>
              <a:latin typeface="Arial"/>
              <a:cs typeface="Arial"/>
            </a:endParaRPr>
          </a:p>
        </p:txBody>
      </p:sp>
      <p:sp>
        <p:nvSpPr>
          <p:cNvPr id="5" name="Title 4">
            <a:extLst>
              <a:ext uri="{FF2B5EF4-FFF2-40B4-BE49-F238E27FC236}">
                <a16:creationId xmlns:a16="http://schemas.microsoft.com/office/drawing/2014/main" id="{FA005A35-B2D4-F744-833F-F0EDCC0854A9}"/>
              </a:ext>
            </a:extLst>
          </p:cNvPr>
          <p:cNvSpPr>
            <a:spLocks noGrp="1"/>
          </p:cNvSpPr>
          <p:nvPr>
            <p:ph type="title"/>
          </p:nvPr>
        </p:nvSpPr>
        <p:spPr/>
        <p:txBody>
          <a:bodyPr/>
          <a:lstStyle/>
          <a:p>
            <a:r>
              <a:rPr lang="en-GB" dirty="0"/>
              <a:t>ARASENS: Overall Survival</a:t>
            </a:r>
          </a:p>
        </p:txBody>
      </p:sp>
      <p:sp>
        <p:nvSpPr>
          <p:cNvPr id="4" name="Slide Number Placeholder 3">
            <a:extLst>
              <a:ext uri="{FF2B5EF4-FFF2-40B4-BE49-F238E27FC236}">
                <a16:creationId xmlns:a16="http://schemas.microsoft.com/office/drawing/2014/main" id="{9B710BDD-856F-7A42-B43C-0FFC863BA728}"/>
              </a:ext>
            </a:extLst>
          </p:cNvPr>
          <p:cNvSpPr>
            <a:spLocks noGrp="1"/>
          </p:cNvSpPr>
          <p:nvPr>
            <p:ph type="sldNum" sz="quarter" idx="4"/>
          </p:nvPr>
        </p:nvSpPr>
        <p:spPr/>
        <p:txBody>
          <a:bodyPr/>
          <a:lstStyle/>
          <a:p>
            <a:fld id="{FD4EF13F-717B-4AC4-AD64-8D07ED890D27}" type="slidenum">
              <a:rPr lang="en-GB" smtClean="0"/>
              <a:pPr/>
              <a:t>26</a:t>
            </a:fld>
            <a:endParaRPr lang="en-GB" dirty="0"/>
          </a:p>
        </p:txBody>
      </p:sp>
      <p:sp>
        <p:nvSpPr>
          <p:cNvPr id="8" name="Content Placeholder 7">
            <a:extLst>
              <a:ext uri="{FF2B5EF4-FFF2-40B4-BE49-F238E27FC236}">
                <a16:creationId xmlns:a16="http://schemas.microsoft.com/office/drawing/2014/main" id="{2B1C388B-81D0-6E4E-83AD-06CE12601075}"/>
              </a:ext>
            </a:extLst>
          </p:cNvPr>
          <p:cNvSpPr>
            <a:spLocks noGrp="1"/>
          </p:cNvSpPr>
          <p:nvPr>
            <p:ph sz="quarter" idx="15"/>
          </p:nvPr>
        </p:nvSpPr>
        <p:spPr>
          <a:xfrm>
            <a:off x="620184" y="6356351"/>
            <a:ext cx="10084328" cy="365125"/>
          </a:xfrm>
        </p:spPr>
        <p:txBody>
          <a:bodyPr/>
          <a:lstStyle/>
          <a:p>
            <a:r>
              <a:rPr lang="en-GB" dirty="0"/>
              <a:t>ADT, androgen deprivation therapy; CI, confidence interval; NE, not estimable </a:t>
            </a:r>
          </a:p>
          <a:p>
            <a:r>
              <a:rPr lang="en-GB" dirty="0"/>
              <a:t>Smith M, et al. N Engl J Med. 2022;386(12):1132-42; </a:t>
            </a:r>
            <a:r>
              <a:rPr lang="en-GB" sz="1200" dirty="0"/>
              <a:t>Smith M, et al. J Clin Oncol 2022; 40, (</a:t>
            </a:r>
            <a:r>
              <a:rPr lang="en-GB" sz="1200" dirty="0" err="1"/>
              <a:t>suppl</a:t>
            </a:r>
            <a:r>
              <a:rPr lang="en-GB" sz="1200" dirty="0"/>
              <a:t> 6; </a:t>
            </a:r>
            <a:r>
              <a:rPr lang="en-GB" sz="1200" dirty="0" err="1"/>
              <a:t>abstr</a:t>
            </a:r>
            <a:r>
              <a:rPr lang="en-GB" sz="1200" dirty="0"/>
              <a:t> 13) (</a:t>
            </a:r>
            <a:r>
              <a:rPr lang="en-GB" sz="1200" dirty="0">
                <a:effectLst/>
              </a:rPr>
              <a:t>ASCO GU 2022, oral </a:t>
            </a:r>
            <a:r>
              <a:rPr lang="en-GB" sz="1200" dirty="0"/>
              <a:t>presentation)</a:t>
            </a:r>
            <a:endParaRPr lang="en-GB" dirty="0"/>
          </a:p>
        </p:txBody>
      </p:sp>
      <p:sp>
        <p:nvSpPr>
          <p:cNvPr id="12" name="TextBox 11">
            <a:extLst>
              <a:ext uri="{FF2B5EF4-FFF2-40B4-BE49-F238E27FC236}">
                <a16:creationId xmlns:a16="http://schemas.microsoft.com/office/drawing/2014/main" id="{7113116D-5C6D-4AB7-94B1-67A7BA79EA49}"/>
              </a:ext>
            </a:extLst>
          </p:cNvPr>
          <p:cNvSpPr txBox="1"/>
          <p:nvPr/>
        </p:nvSpPr>
        <p:spPr>
          <a:xfrm>
            <a:off x="4694375" y="1124244"/>
            <a:ext cx="184731" cy="369332"/>
          </a:xfrm>
          <a:prstGeom prst="rect">
            <a:avLst/>
          </a:prstGeom>
          <a:noFill/>
        </p:spPr>
        <p:txBody>
          <a:bodyPr wrap="none" rtlCol="0">
            <a:spAutoFit/>
          </a:bodyPr>
          <a:lstStyle/>
          <a:p>
            <a:endParaRPr lang="en-GB" dirty="0">
              <a:solidFill>
                <a:srgbClr val="FF0000"/>
              </a:solidFill>
            </a:endParaRPr>
          </a:p>
        </p:txBody>
      </p:sp>
      <p:sp>
        <p:nvSpPr>
          <p:cNvPr id="20" name="TextBox 19">
            <a:extLst>
              <a:ext uri="{FF2B5EF4-FFF2-40B4-BE49-F238E27FC236}">
                <a16:creationId xmlns:a16="http://schemas.microsoft.com/office/drawing/2014/main" id="{47E8F8F1-7D38-FC7E-6824-25EA1A9FAA90}"/>
              </a:ext>
            </a:extLst>
          </p:cNvPr>
          <p:cNvSpPr txBox="1"/>
          <p:nvPr/>
        </p:nvSpPr>
        <p:spPr bwMode="gray">
          <a:xfrm>
            <a:off x="7634836" y="1629934"/>
            <a:ext cx="2188439" cy="41626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a:cs typeface="Arial"/>
              </a:rPr>
              <a:t>Darolutamide + ADT + docetaxel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chemeClr val="accent1"/>
                </a:solidFill>
                <a:effectLst/>
                <a:uLnTx/>
                <a:uFillTx/>
                <a:latin typeface="Arial"/>
                <a:cs typeface="Arial"/>
              </a:rPr>
              <a:t>Median NE (95% CI, NE-NE)</a:t>
            </a:r>
          </a:p>
        </p:txBody>
      </p:sp>
      <p:sp>
        <p:nvSpPr>
          <p:cNvPr id="95" name="TextBox 94">
            <a:extLst>
              <a:ext uri="{FF2B5EF4-FFF2-40B4-BE49-F238E27FC236}">
                <a16:creationId xmlns:a16="http://schemas.microsoft.com/office/drawing/2014/main" id="{86B3E50C-1830-81A5-EE1B-58C508A6F37F}"/>
              </a:ext>
            </a:extLst>
          </p:cNvPr>
          <p:cNvSpPr txBox="1"/>
          <p:nvPr/>
        </p:nvSpPr>
        <p:spPr bwMode="gray">
          <a:xfrm>
            <a:off x="5300949" y="3080320"/>
            <a:ext cx="2541830" cy="416261"/>
          </a:xfrm>
          <a:prstGeom prst="rect">
            <a:avLst/>
          </a:prstGeom>
          <a:solidFill>
            <a:schemeClr val="bg1"/>
          </a:solid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2"/>
                </a:solidFill>
                <a:effectLst/>
                <a:uLnTx/>
                <a:uFillTx/>
                <a:latin typeface="Arial"/>
                <a:cs typeface="Arial"/>
              </a:rPr>
              <a:t>Placebo + ADT + docetaxel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Arial"/>
                <a:cs typeface="Arial"/>
              </a:rPr>
              <a:t>Median 48.9 months (95% CI, 44.4-NE)</a:t>
            </a:r>
          </a:p>
        </p:txBody>
      </p:sp>
      <p:sp>
        <p:nvSpPr>
          <p:cNvPr id="100" name="TextBox 99">
            <a:extLst>
              <a:ext uri="{FF2B5EF4-FFF2-40B4-BE49-F238E27FC236}">
                <a16:creationId xmlns:a16="http://schemas.microsoft.com/office/drawing/2014/main" id="{ED8C0AF4-94AF-C426-C396-BCC5E14A4FEA}"/>
              </a:ext>
            </a:extLst>
          </p:cNvPr>
          <p:cNvSpPr txBox="1"/>
          <p:nvPr/>
        </p:nvSpPr>
        <p:spPr bwMode="gray">
          <a:xfrm>
            <a:off x="8768829" y="3372931"/>
            <a:ext cx="578443" cy="211302"/>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chemeClr val="tx2"/>
                </a:solidFill>
                <a:effectLst/>
                <a:uLnTx/>
                <a:uFillTx/>
                <a:latin typeface="Arial"/>
                <a:cs typeface="Arial"/>
              </a:rPr>
              <a:t>50.4%</a:t>
            </a:r>
          </a:p>
        </p:txBody>
      </p:sp>
      <p:sp>
        <p:nvSpPr>
          <p:cNvPr id="101" name="TextBox 100">
            <a:extLst>
              <a:ext uri="{FF2B5EF4-FFF2-40B4-BE49-F238E27FC236}">
                <a16:creationId xmlns:a16="http://schemas.microsoft.com/office/drawing/2014/main" id="{9BAC0671-4628-BD94-EA5E-C253FBA63BCF}"/>
              </a:ext>
            </a:extLst>
          </p:cNvPr>
          <p:cNvSpPr txBox="1"/>
          <p:nvPr/>
        </p:nvSpPr>
        <p:spPr bwMode="gray">
          <a:xfrm>
            <a:off x="8589404" y="2373809"/>
            <a:ext cx="2541830" cy="41626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chemeClr val="accent1"/>
                </a:solidFill>
                <a:effectLst/>
                <a:uLnTx/>
                <a:uFillTx/>
                <a:latin typeface="Arial"/>
                <a:cs typeface="Arial"/>
              </a:rPr>
              <a:t>62.7%</a:t>
            </a:r>
          </a:p>
        </p:txBody>
      </p:sp>
    </p:spTree>
    <p:extLst>
      <p:ext uri="{BB962C8B-B14F-4D97-AF65-F5344CB8AC3E}">
        <p14:creationId xmlns:p14="http://schemas.microsoft.com/office/powerpoint/2010/main" val="12830901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0AC66E-B4E3-4040-A17F-136B508EE285}"/>
              </a:ext>
            </a:extLst>
          </p:cNvPr>
          <p:cNvSpPr txBox="1">
            <a:spLocks/>
          </p:cNvSpPr>
          <p:nvPr/>
        </p:nvSpPr>
        <p:spPr>
          <a:xfrm>
            <a:off x="841616" y="104880"/>
            <a:ext cx="1005602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30000" dirty="0">
              <a:ln>
                <a:noFill/>
              </a:ln>
              <a:solidFill>
                <a:srgbClr val="002060"/>
              </a:solidFill>
              <a:effectLst/>
              <a:uLnTx/>
              <a:uFillTx/>
              <a:latin typeface="Calibri"/>
              <a:ea typeface="+mj-ea"/>
              <a:cs typeface="Calibri"/>
            </a:endParaRPr>
          </a:p>
        </p:txBody>
      </p:sp>
      <p:sp>
        <p:nvSpPr>
          <p:cNvPr id="12" name="TextBox 11">
            <a:extLst>
              <a:ext uri="{FF2B5EF4-FFF2-40B4-BE49-F238E27FC236}">
                <a16:creationId xmlns:a16="http://schemas.microsoft.com/office/drawing/2014/main" id="{7113116D-5C6D-4AB7-94B1-67A7BA79EA49}"/>
              </a:ext>
            </a:extLst>
          </p:cNvPr>
          <p:cNvSpPr txBox="1"/>
          <p:nvPr/>
        </p:nvSpPr>
        <p:spPr>
          <a:xfrm>
            <a:off x="3203560" y="1219200"/>
            <a:ext cx="184731" cy="369332"/>
          </a:xfrm>
          <a:prstGeom prst="rect">
            <a:avLst/>
          </a:prstGeom>
          <a:noFill/>
        </p:spPr>
        <p:txBody>
          <a:bodyPr wrap="none" rtlCol="0">
            <a:spAutoFit/>
          </a:bodyPr>
          <a:lstStyle/>
          <a:p>
            <a:endParaRPr lang="en-GB" dirty="0">
              <a:solidFill>
                <a:srgbClr val="FF0000"/>
              </a:solidFill>
            </a:endParaRPr>
          </a:p>
        </p:txBody>
      </p:sp>
      <p:sp>
        <p:nvSpPr>
          <p:cNvPr id="14" name="TextBox 13">
            <a:extLst>
              <a:ext uri="{FF2B5EF4-FFF2-40B4-BE49-F238E27FC236}">
                <a16:creationId xmlns:a16="http://schemas.microsoft.com/office/drawing/2014/main" id="{FAC6590D-6BF1-5E5B-3001-38580A11A771}"/>
              </a:ext>
            </a:extLst>
          </p:cNvPr>
          <p:cNvSpPr txBox="1"/>
          <p:nvPr/>
        </p:nvSpPr>
        <p:spPr bwMode="gray">
          <a:xfrm>
            <a:off x="1284766" y="1393477"/>
            <a:ext cx="4113701" cy="290708"/>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000000"/>
                </a:solidFill>
                <a:effectLst/>
                <a:uLnTx/>
                <a:uFillTx/>
                <a:latin typeface="Arial"/>
                <a:cs typeface="Arial"/>
              </a:rPr>
              <a:t>De novo </a:t>
            </a:r>
            <a:r>
              <a:rPr kumimoji="0" lang="en-GB" sz="1600" b="1" i="0" u="none" strike="noStrike" kern="1200" cap="none" spc="0" normalizeH="0" baseline="0" dirty="0">
                <a:ln>
                  <a:noFill/>
                </a:ln>
                <a:solidFill>
                  <a:srgbClr val="000000"/>
                </a:solidFill>
                <a:effectLst/>
                <a:uLnTx/>
                <a:uFillTx/>
                <a:latin typeface="Arial"/>
                <a:cs typeface="Arial"/>
              </a:rPr>
              <a:t>mHSPC </a:t>
            </a:r>
            <a:br>
              <a:rPr kumimoji="0" lang="en-GB" sz="1600" b="1" i="0" u="none" strike="noStrike" kern="1200" cap="none" spc="0" normalizeH="0" baseline="0" dirty="0">
                <a:ln>
                  <a:noFill/>
                </a:ln>
                <a:solidFill>
                  <a:srgbClr val="000000"/>
                </a:solidFill>
                <a:effectLst/>
                <a:uLnTx/>
                <a:uFillTx/>
                <a:latin typeface="Arial"/>
                <a:cs typeface="Arial"/>
              </a:rPr>
            </a:br>
            <a:r>
              <a:rPr kumimoji="0" lang="en-GB" sz="1400" b="1" i="0" u="none" strike="noStrike" kern="1200" cap="none" spc="0" normalizeH="0" baseline="0" dirty="0">
                <a:ln>
                  <a:noFill/>
                </a:ln>
                <a:solidFill>
                  <a:srgbClr val="000000"/>
                </a:solidFill>
                <a:effectLst/>
                <a:uLnTx/>
                <a:uFillTx/>
                <a:latin typeface="Arial"/>
                <a:cs typeface="Arial"/>
              </a:rPr>
              <a:t>(M1 at initial diagnosis; 86.1% of patients)</a:t>
            </a:r>
            <a:endParaRPr kumimoji="0" lang="en-GB" sz="1600" b="1" i="0" u="none" strike="noStrike" kern="1200" cap="none" spc="0" normalizeH="0" baseline="0" dirty="0">
              <a:ln>
                <a:noFill/>
              </a:ln>
              <a:solidFill>
                <a:srgbClr val="000000"/>
              </a:solidFill>
              <a:effectLst/>
              <a:uLnTx/>
              <a:uFillTx/>
              <a:latin typeface="Arial"/>
              <a:cs typeface="Arial"/>
            </a:endParaRPr>
          </a:p>
        </p:txBody>
      </p:sp>
      <p:sp>
        <p:nvSpPr>
          <p:cNvPr id="16" name="TextBox 15">
            <a:extLst>
              <a:ext uri="{FF2B5EF4-FFF2-40B4-BE49-F238E27FC236}">
                <a16:creationId xmlns:a16="http://schemas.microsoft.com/office/drawing/2014/main" id="{3B07B201-A7F4-E16F-0A55-9F3A38C9D810}"/>
              </a:ext>
            </a:extLst>
          </p:cNvPr>
          <p:cNvSpPr txBox="1"/>
          <p:nvPr/>
        </p:nvSpPr>
        <p:spPr bwMode="gray">
          <a:xfrm>
            <a:off x="7041704" y="1393477"/>
            <a:ext cx="4113710" cy="29070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000000"/>
                </a:solidFill>
                <a:effectLst/>
                <a:uLnTx/>
                <a:uFillTx/>
                <a:latin typeface="Arial"/>
                <a:cs typeface="Arial"/>
              </a:rPr>
              <a:t>Recurrent mHSPC </a:t>
            </a:r>
            <a:br>
              <a:rPr kumimoji="0" lang="en-GB" sz="1600" b="1" i="0" u="none" strike="noStrike" kern="1200" cap="none" spc="0" normalizeH="0" baseline="0" dirty="0">
                <a:ln>
                  <a:noFill/>
                </a:ln>
                <a:solidFill>
                  <a:srgbClr val="000000"/>
                </a:solidFill>
                <a:effectLst/>
                <a:uLnTx/>
                <a:uFillTx/>
                <a:latin typeface="Arial"/>
                <a:cs typeface="Arial"/>
              </a:rPr>
            </a:br>
            <a:r>
              <a:rPr kumimoji="0" lang="en-GB" sz="1400" b="1" i="0" u="none" strike="noStrike" kern="1200" cap="none" spc="0" normalizeH="0" baseline="0" dirty="0">
                <a:ln>
                  <a:noFill/>
                </a:ln>
                <a:solidFill>
                  <a:srgbClr val="000000"/>
                </a:solidFill>
                <a:effectLst/>
                <a:uLnTx/>
                <a:uFillTx/>
                <a:latin typeface="Arial"/>
                <a:cs typeface="Arial"/>
              </a:rPr>
              <a:t>(M0 at initial diagnosis; 12.9% of patients)</a:t>
            </a:r>
            <a:endParaRPr kumimoji="0" lang="en-GB" sz="1600" b="1" i="0" u="none" strike="noStrike" kern="1200" cap="none" spc="0" normalizeH="0" baseline="0" dirty="0">
              <a:ln>
                <a:noFill/>
              </a:ln>
              <a:solidFill>
                <a:srgbClr val="000000"/>
              </a:solidFill>
              <a:effectLst/>
              <a:uLnTx/>
              <a:uFillTx/>
              <a:latin typeface="Arial"/>
              <a:cs typeface="Arial"/>
            </a:endParaRPr>
          </a:p>
        </p:txBody>
      </p:sp>
      <p:sp>
        <p:nvSpPr>
          <p:cNvPr id="20" name="Rectangle 19">
            <a:extLst>
              <a:ext uri="{FF2B5EF4-FFF2-40B4-BE49-F238E27FC236}">
                <a16:creationId xmlns:a16="http://schemas.microsoft.com/office/drawing/2014/main" id="{3F8DB415-06AA-43CD-52E6-4A4DB047D1CD}"/>
              </a:ext>
            </a:extLst>
          </p:cNvPr>
          <p:cNvSpPr/>
          <p:nvPr/>
        </p:nvSpPr>
        <p:spPr bwMode="gray">
          <a:xfrm>
            <a:off x="811463" y="4329913"/>
            <a:ext cx="2171159" cy="53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schemeClr val="tx1"/>
                </a:solidFill>
                <a:effectLst/>
                <a:uLnTx/>
                <a:uFillTx/>
                <a:latin typeface="Arial"/>
                <a:cs typeface="Arial"/>
              </a:rPr>
              <a:t>HR 0.71 </a:t>
            </a:r>
            <a:br>
              <a:rPr kumimoji="0" lang="en-GB" sz="1600" b="0" i="0" u="none" strike="noStrike" kern="1200" cap="none" spc="0" normalizeH="0" baseline="0" dirty="0">
                <a:ln>
                  <a:noFill/>
                </a:ln>
                <a:solidFill>
                  <a:schemeClr val="tx1"/>
                </a:solidFill>
                <a:effectLst/>
                <a:uLnTx/>
                <a:uFillTx/>
                <a:latin typeface="Arial"/>
                <a:cs typeface="Arial"/>
              </a:rPr>
            </a:br>
            <a:r>
              <a:rPr kumimoji="0" lang="en-GB" sz="1600" b="0" i="0" u="none" strike="noStrike" kern="1200" cap="none" spc="0" normalizeH="0" baseline="0" dirty="0">
                <a:ln>
                  <a:noFill/>
                </a:ln>
                <a:solidFill>
                  <a:schemeClr val="tx1"/>
                </a:solidFill>
                <a:effectLst/>
                <a:uLnTx/>
                <a:uFillTx/>
                <a:latin typeface="Arial"/>
                <a:cs typeface="Arial"/>
              </a:rPr>
              <a:t>(95% CI: 0.59, 0.85)</a:t>
            </a:r>
            <a:endParaRPr kumimoji="0" lang="en-GB" sz="1600" b="0" i="0" u="none" strike="noStrike" kern="1200" cap="none" spc="0" normalizeH="0" baseline="0" dirty="0">
              <a:ln>
                <a:noFill/>
              </a:ln>
              <a:solidFill>
                <a:schemeClr val="tx1"/>
              </a:solidFill>
              <a:effectLst/>
              <a:uLnTx/>
              <a:uFillTx/>
              <a:latin typeface="Arial"/>
              <a:ea typeface="+mn-lt"/>
              <a:cs typeface="Arial"/>
            </a:endParaRPr>
          </a:p>
        </p:txBody>
      </p:sp>
      <p:sp>
        <p:nvSpPr>
          <p:cNvPr id="22" name="TextBox 21">
            <a:extLst>
              <a:ext uri="{FF2B5EF4-FFF2-40B4-BE49-F238E27FC236}">
                <a16:creationId xmlns:a16="http://schemas.microsoft.com/office/drawing/2014/main" id="{8256B3EF-E192-2344-8786-1B85A296BED7}"/>
              </a:ext>
            </a:extLst>
          </p:cNvPr>
          <p:cNvSpPr txBox="1"/>
          <p:nvPr/>
        </p:nvSpPr>
        <p:spPr bwMode="gray">
          <a:xfrm>
            <a:off x="3994254" y="2471623"/>
            <a:ext cx="1830003" cy="28750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a:cs typeface="Arial"/>
              </a:rPr>
              <a:t>Darolutamide + ADT </a:t>
            </a:r>
            <a:br>
              <a:rPr kumimoji="0" lang="en-GB" sz="1400" b="1" i="0" u="none" strike="noStrike" kern="1200" cap="none" spc="0" normalizeH="0" baseline="0" dirty="0">
                <a:ln>
                  <a:noFill/>
                </a:ln>
                <a:solidFill>
                  <a:schemeClr val="accent1"/>
                </a:solidFill>
                <a:effectLst/>
                <a:uLnTx/>
                <a:uFillTx/>
                <a:latin typeface="Arial"/>
                <a:cs typeface="Arial"/>
              </a:rPr>
            </a:br>
            <a:r>
              <a:rPr kumimoji="0" lang="en-GB" sz="1400" b="1" i="0" u="none" strike="noStrike" kern="1200" cap="none" spc="0" normalizeH="0" baseline="0" dirty="0">
                <a:ln>
                  <a:noFill/>
                </a:ln>
                <a:solidFill>
                  <a:schemeClr val="accent1"/>
                </a:solidFill>
                <a:effectLst/>
                <a:uLnTx/>
                <a:uFillTx/>
                <a:latin typeface="Arial"/>
                <a:cs typeface="Arial"/>
              </a:rPr>
              <a:t>+ docetaxel</a:t>
            </a:r>
          </a:p>
        </p:txBody>
      </p:sp>
      <p:sp>
        <p:nvSpPr>
          <p:cNvPr id="23" name="TextBox 22">
            <a:extLst>
              <a:ext uri="{FF2B5EF4-FFF2-40B4-BE49-F238E27FC236}">
                <a16:creationId xmlns:a16="http://schemas.microsoft.com/office/drawing/2014/main" id="{01F1C935-8264-5F59-F9EE-057B5C96033E}"/>
              </a:ext>
            </a:extLst>
          </p:cNvPr>
          <p:cNvSpPr txBox="1"/>
          <p:nvPr/>
        </p:nvSpPr>
        <p:spPr bwMode="gray">
          <a:xfrm>
            <a:off x="3330625" y="3701897"/>
            <a:ext cx="2684914" cy="28750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2"/>
                </a:solidFill>
                <a:effectLst/>
                <a:uLnTx/>
                <a:uFillTx/>
                <a:latin typeface="Arial"/>
                <a:cs typeface="Arial"/>
              </a:rPr>
              <a:t>Placebo + ADT + docetaxel</a:t>
            </a:r>
          </a:p>
        </p:txBody>
      </p:sp>
      <p:sp>
        <p:nvSpPr>
          <p:cNvPr id="24" name="TextBox 23">
            <a:extLst>
              <a:ext uri="{FF2B5EF4-FFF2-40B4-BE49-F238E27FC236}">
                <a16:creationId xmlns:a16="http://schemas.microsoft.com/office/drawing/2014/main" id="{0A13F7D6-0B6A-0BC3-EC51-AD9CC681E504}"/>
              </a:ext>
            </a:extLst>
          </p:cNvPr>
          <p:cNvSpPr txBox="1"/>
          <p:nvPr/>
        </p:nvSpPr>
        <p:spPr bwMode="gray">
          <a:xfrm>
            <a:off x="142724" y="5311600"/>
            <a:ext cx="584168" cy="323165"/>
          </a:xfrm>
          <a:prstGeom prst="rect">
            <a:avLst/>
          </a:prstGeom>
          <a:solidFill>
            <a:schemeClr val="bg1"/>
          </a:solidFill>
        </p:spPr>
        <p:txBody>
          <a:bodyPr wrap="square" lIns="0" tIns="0" rIns="0" bIns="0" rtlCol="0" anchor="ctr">
            <a:spAutoFit/>
          </a:bodyPr>
          <a:lstStyle/>
          <a:p>
            <a:pPr marL="0" marR="0" lvl="0" indent="0" algn="r" defTabSz="914400" rtl="0" eaLnBrk="1" fontAlgn="auto" latinLnBrk="0" hangingPunct="1">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cs typeface="Arial"/>
              </a:rPr>
              <a:t>No. at risk</a:t>
            </a:r>
          </a:p>
          <a:p>
            <a:pPr marL="0" marR="0" lvl="0" indent="0" algn="r" defTabSz="914400" rtl="0" eaLnBrk="1" fontAlgn="auto" latinLnBrk="0" hangingPunct="1">
              <a:spcBef>
                <a:spcPts val="0"/>
              </a:spcBef>
              <a:spcAft>
                <a:spcPts val="0"/>
              </a:spcAft>
              <a:buClrTx/>
              <a:buSzTx/>
              <a:buFontTx/>
              <a:buNone/>
              <a:tabLst/>
              <a:defRPr/>
            </a:pPr>
            <a:r>
              <a:rPr kumimoji="0" lang="en-GB" sz="700" b="1" i="0" u="none" strike="noStrike" kern="1200" cap="none" spc="0" normalizeH="0" baseline="0" dirty="0">
                <a:ln>
                  <a:noFill/>
                </a:ln>
                <a:solidFill>
                  <a:schemeClr val="accent1"/>
                </a:solidFill>
                <a:effectLst/>
                <a:uLnTx/>
                <a:uFillTx/>
                <a:latin typeface="Arial"/>
                <a:cs typeface="Arial"/>
              </a:rPr>
              <a:t>Darolutamide</a:t>
            </a:r>
          </a:p>
          <a:p>
            <a:pPr algn="r" defTabSz="914400">
              <a:defRPr/>
            </a:pPr>
            <a:r>
              <a:rPr lang="en-GB" sz="700" b="1" dirty="0">
                <a:solidFill>
                  <a:schemeClr val="tx2"/>
                </a:solidFill>
                <a:latin typeface="Arial"/>
                <a:cs typeface="Arial"/>
              </a:rPr>
              <a:t>Placebo</a:t>
            </a:r>
          </a:p>
        </p:txBody>
      </p:sp>
      <p:sp>
        <p:nvSpPr>
          <p:cNvPr id="5" name="Title 4">
            <a:extLst>
              <a:ext uri="{FF2B5EF4-FFF2-40B4-BE49-F238E27FC236}">
                <a16:creationId xmlns:a16="http://schemas.microsoft.com/office/drawing/2014/main" id="{64491378-5B63-8541-B3C1-CBA7FF56CFBC}"/>
              </a:ext>
            </a:extLst>
          </p:cNvPr>
          <p:cNvSpPr>
            <a:spLocks noGrp="1"/>
          </p:cNvSpPr>
          <p:nvPr>
            <p:ph type="title"/>
          </p:nvPr>
        </p:nvSpPr>
        <p:spPr/>
        <p:txBody>
          <a:bodyPr/>
          <a:lstStyle/>
          <a:p>
            <a:r>
              <a:rPr lang="en-GB" dirty="0"/>
              <a:t>ARASENS: OS by </a:t>
            </a:r>
            <a:r>
              <a:rPr lang="en-GB" i="1" dirty="0"/>
              <a:t>De Novo </a:t>
            </a:r>
            <a:r>
              <a:rPr lang="en-GB" dirty="0"/>
              <a:t>and Recurrent Subsets</a:t>
            </a:r>
          </a:p>
        </p:txBody>
      </p:sp>
      <p:sp>
        <p:nvSpPr>
          <p:cNvPr id="4" name="Slide Number Placeholder 3">
            <a:extLst>
              <a:ext uri="{FF2B5EF4-FFF2-40B4-BE49-F238E27FC236}">
                <a16:creationId xmlns:a16="http://schemas.microsoft.com/office/drawing/2014/main" id="{59181D61-6C12-094A-A000-C738C1BD4091}"/>
              </a:ext>
            </a:extLst>
          </p:cNvPr>
          <p:cNvSpPr>
            <a:spLocks noGrp="1"/>
          </p:cNvSpPr>
          <p:nvPr>
            <p:ph type="sldNum" sz="quarter" idx="4"/>
          </p:nvPr>
        </p:nvSpPr>
        <p:spPr/>
        <p:txBody>
          <a:bodyPr/>
          <a:lstStyle/>
          <a:p>
            <a:fld id="{FD4EF13F-717B-4AC4-AD64-8D07ED890D27}" type="slidenum">
              <a:rPr lang="en-GB" smtClean="0"/>
              <a:pPr/>
              <a:t>27</a:t>
            </a:fld>
            <a:endParaRPr lang="en-GB" dirty="0"/>
          </a:p>
        </p:txBody>
      </p:sp>
      <p:sp>
        <p:nvSpPr>
          <p:cNvPr id="8" name="Content Placeholder 7">
            <a:extLst>
              <a:ext uri="{FF2B5EF4-FFF2-40B4-BE49-F238E27FC236}">
                <a16:creationId xmlns:a16="http://schemas.microsoft.com/office/drawing/2014/main" id="{0F8D3F42-AE02-F348-AC55-FAC4A9032876}"/>
              </a:ext>
            </a:extLst>
          </p:cNvPr>
          <p:cNvSpPr>
            <a:spLocks noGrp="1"/>
          </p:cNvSpPr>
          <p:nvPr>
            <p:ph sz="quarter" idx="15"/>
          </p:nvPr>
        </p:nvSpPr>
        <p:spPr>
          <a:xfrm>
            <a:off x="620184" y="6309320"/>
            <a:ext cx="10876416" cy="365125"/>
          </a:xfrm>
        </p:spPr>
        <p:txBody>
          <a:bodyPr/>
          <a:lstStyle/>
          <a:p>
            <a:r>
              <a:rPr lang="en-GB" dirty="0"/>
              <a:t>ADT, androgen deprivation therapy; CI, confidence interval; HR, hazard ratio; M0, non-metastatic; M1, metastatic; mHSPC, metastatic hormone sensitive prostate cancer; OS, overall survival </a:t>
            </a:r>
            <a:endParaRPr lang="en-GB" spc="-40" dirty="0"/>
          </a:p>
          <a:p>
            <a:r>
              <a:rPr lang="en-GB" spc="-40" dirty="0"/>
              <a:t>Smith M, et al. N Engl J Med. 2022;386(12):1132-42 (supplementary appendix); </a:t>
            </a:r>
            <a:r>
              <a:rPr lang="en-GB" dirty="0" err="1"/>
              <a:t>Fizazi</a:t>
            </a:r>
            <a:r>
              <a:rPr lang="en-GB" dirty="0"/>
              <a:t> K, et al. Ann Oncol. 2022;33 (suppl_7): S616-S652 (ESMO 2022, oral presentation) </a:t>
            </a:r>
            <a:endParaRPr lang="en-GB" spc="-40" dirty="0"/>
          </a:p>
        </p:txBody>
      </p:sp>
      <p:pic>
        <p:nvPicPr>
          <p:cNvPr id="31" name="Graphic 30">
            <a:extLst>
              <a:ext uri="{FF2B5EF4-FFF2-40B4-BE49-F238E27FC236}">
                <a16:creationId xmlns:a16="http://schemas.microsoft.com/office/drawing/2014/main" id="{19D7EE44-25D4-A440-BD14-7B3AB8323F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608" y="2021529"/>
            <a:ext cx="4799742" cy="1597971"/>
          </a:xfrm>
          <a:prstGeom prst="rect">
            <a:avLst/>
          </a:prstGeom>
        </p:spPr>
      </p:pic>
      <p:sp>
        <p:nvSpPr>
          <p:cNvPr id="32" name="TextBox 31">
            <a:extLst>
              <a:ext uri="{FF2B5EF4-FFF2-40B4-BE49-F238E27FC236}">
                <a16:creationId xmlns:a16="http://schemas.microsoft.com/office/drawing/2014/main" id="{5CB273F1-F4CD-4E4F-BC68-F350C4ACB455}"/>
              </a:ext>
            </a:extLst>
          </p:cNvPr>
          <p:cNvSpPr txBox="1"/>
          <p:nvPr/>
        </p:nvSpPr>
        <p:spPr bwMode="gray">
          <a:xfrm>
            <a:off x="808058"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a:t>
            </a:r>
          </a:p>
        </p:txBody>
      </p:sp>
      <p:sp>
        <p:nvSpPr>
          <p:cNvPr id="33" name="TextBox 32">
            <a:extLst>
              <a:ext uri="{FF2B5EF4-FFF2-40B4-BE49-F238E27FC236}">
                <a16:creationId xmlns:a16="http://schemas.microsoft.com/office/drawing/2014/main" id="{964636BD-1698-C04C-A656-DC722F4D5A66}"/>
              </a:ext>
            </a:extLst>
          </p:cNvPr>
          <p:cNvSpPr txBox="1"/>
          <p:nvPr/>
        </p:nvSpPr>
        <p:spPr bwMode="gray">
          <a:xfrm>
            <a:off x="366115" y="4854786"/>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0.0</a:t>
            </a:r>
          </a:p>
        </p:txBody>
      </p:sp>
      <p:cxnSp>
        <p:nvCxnSpPr>
          <p:cNvPr id="34" name="Straight Connector 33">
            <a:extLst>
              <a:ext uri="{FF2B5EF4-FFF2-40B4-BE49-F238E27FC236}">
                <a16:creationId xmlns:a16="http://schemas.microsoft.com/office/drawing/2014/main" id="{F2D30AB2-8808-C743-A6F4-28B7F483E602}"/>
              </a:ext>
            </a:extLst>
          </p:cNvPr>
          <p:cNvCxnSpPr>
            <a:cxnSpLocks/>
          </p:cNvCxnSpPr>
          <p:nvPr/>
        </p:nvCxnSpPr>
        <p:spPr bwMode="gray">
          <a:xfrm>
            <a:off x="734946" y="4981439"/>
            <a:ext cx="51141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9486EC-D770-434A-95D0-0C65ED74A9BA}"/>
              </a:ext>
            </a:extLst>
          </p:cNvPr>
          <p:cNvCxnSpPr>
            <a:cxnSpLocks/>
          </p:cNvCxnSpPr>
          <p:nvPr/>
        </p:nvCxnSpPr>
        <p:spPr bwMode="gray">
          <a:xfrm>
            <a:off x="84029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64E86C-8F74-0049-9221-A915E93D1B5B}"/>
              </a:ext>
            </a:extLst>
          </p:cNvPr>
          <p:cNvCxnSpPr>
            <a:cxnSpLocks/>
          </p:cNvCxnSpPr>
          <p:nvPr/>
        </p:nvCxnSpPr>
        <p:spPr bwMode="gray">
          <a:xfrm rot="5400000" flipV="1">
            <a:off x="693346" y="4893083"/>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AECD5A6-15C7-6B46-956E-8EC383551F05}"/>
              </a:ext>
            </a:extLst>
          </p:cNvPr>
          <p:cNvSpPr txBox="1"/>
          <p:nvPr/>
        </p:nvSpPr>
        <p:spPr bwMode="gray">
          <a:xfrm>
            <a:off x="421134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42</a:t>
            </a:r>
          </a:p>
        </p:txBody>
      </p:sp>
      <p:cxnSp>
        <p:nvCxnSpPr>
          <p:cNvPr id="39" name="Straight Connector 38">
            <a:extLst>
              <a:ext uri="{FF2B5EF4-FFF2-40B4-BE49-F238E27FC236}">
                <a16:creationId xmlns:a16="http://schemas.microsoft.com/office/drawing/2014/main" id="{AFC46C98-AECE-A44D-A92C-CB57D44E78F6}"/>
              </a:ext>
            </a:extLst>
          </p:cNvPr>
          <p:cNvCxnSpPr>
            <a:cxnSpLocks/>
          </p:cNvCxnSpPr>
          <p:nvPr/>
        </p:nvCxnSpPr>
        <p:spPr bwMode="gray">
          <a:xfrm>
            <a:off x="42756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D84CB7B-1F9F-394B-B7BD-4700E6B1D67C}"/>
              </a:ext>
            </a:extLst>
          </p:cNvPr>
          <p:cNvSpPr txBox="1"/>
          <p:nvPr/>
        </p:nvSpPr>
        <p:spPr bwMode="gray">
          <a:xfrm>
            <a:off x="445264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45</a:t>
            </a:r>
          </a:p>
        </p:txBody>
      </p:sp>
      <p:cxnSp>
        <p:nvCxnSpPr>
          <p:cNvPr id="41" name="Straight Connector 40">
            <a:extLst>
              <a:ext uri="{FF2B5EF4-FFF2-40B4-BE49-F238E27FC236}">
                <a16:creationId xmlns:a16="http://schemas.microsoft.com/office/drawing/2014/main" id="{0F4A2C0E-E482-A34B-BA21-96AB561A6C71}"/>
              </a:ext>
            </a:extLst>
          </p:cNvPr>
          <p:cNvCxnSpPr>
            <a:cxnSpLocks/>
          </p:cNvCxnSpPr>
          <p:nvPr/>
        </p:nvCxnSpPr>
        <p:spPr bwMode="gray">
          <a:xfrm>
            <a:off x="45169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792B817-96FF-AD4B-A42E-94DE42BE60B8}"/>
              </a:ext>
            </a:extLst>
          </p:cNvPr>
          <p:cNvSpPr txBox="1"/>
          <p:nvPr/>
        </p:nvSpPr>
        <p:spPr bwMode="gray">
          <a:xfrm>
            <a:off x="396687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39</a:t>
            </a:r>
          </a:p>
        </p:txBody>
      </p:sp>
      <p:cxnSp>
        <p:nvCxnSpPr>
          <p:cNvPr id="43" name="Straight Connector 42">
            <a:extLst>
              <a:ext uri="{FF2B5EF4-FFF2-40B4-BE49-F238E27FC236}">
                <a16:creationId xmlns:a16="http://schemas.microsoft.com/office/drawing/2014/main" id="{C67D49F7-AC7B-B74F-869C-683668D76643}"/>
              </a:ext>
            </a:extLst>
          </p:cNvPr>
          <p:cNvCxnSpPr>
            <a:cxnSpLocks/>
          </p:cNvCxnSpPr>
          <p:nvPr/>
        </p:nvCxnSpPr>
        <p:spPr bwMode="gray">
          <a:xfrm>
            <a:off x="403117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6F29ACE-D5F4-9743-A318-FE72D1CEF584}"/>
              </a:ext>
            </a:extLst>
          </p:cNvPr>
          <p:cNvSpPr txBox="1"/>
          <p:nvPr/>
        </p:nvSpPr>
        <p:spPr bwMode="gray">
          <a:xfrm>
            <a:off x="273814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24</a:t>
            </a:r>
          </a:p>
        </p:txBody>
      </p:sp>
      <p:cxnSp>
        <p:nvCxnSpPr>
          <p:cNvPr id="45" name="Straight Connector 44">
            <a:extLst>
              <a:ext uri="{FF2B5EF4-FFF2-40B4-BE49-F238E27FC236}">
                <a16:creationId xmlns:a16="http://schemas.microsoft.com/office/drawing/2014/main" id="{248D4ACF-1DC6-DD4A-8F3B-3E7714FAD199}"/>
              </a:ext>
            </a:extLst>
          </p:cNvPr>
          <p:cNvCxnSpPr>
            <a:cxnSpLocks/>
          </p:cNvCxnSpPr>
          <p:nvPr/>
        </p:nvCxnSpPr>
        <p:spPr bwMode="gray">
          <a:xfrm>
            <a:off x="28024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A6991C2-A25D-D64F-96DC-F44AAA06A0ED}"/>
              </a:ext>
            </a:extLst>
          </p:cNvPr>
          <p:cNvSpPr txBox="1"/>
          <p:nvPr/>
        </p:nvSpPr>
        <p:spPr bwMode="gray">
          <a:xfrm>
            <a:off x="371922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36</a:t>
            </a:r>
          </a:p>
        </p:txBody>
      </p:sp>
      <p:cxnSp>
        <p:nvCxnSpPr>
          <p:cNvPr id="47" name="Straight Connector 46">
            <a:extLst>
              <a:ext uri="{FF2B5EF4-FFF2-40B4-BE49-F238E27FC236}">
                <a16:creationId xmlns:a16="http://schemas.microsoft.com/office/drawing/2014/main" id="{386FA889-3CA4-1044-9783-8958D722C7E6}"/>
              </a:ext>
            </a:extLst>
          </p:cNvPr>
          <p:cNvCxnSpPr>
            <a:cxnSpLocks/>
          </p:cNvCxnSpPr>
          <p:nvPr/>
        </p:nvCxnSpPr>
        <p:spPr bwMode="gray">
          <a:xfrm>
            <a:off x="37835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674120C-FA74-254B-B973-CC98DDD66B72}"/>
              </a:ext>
            </a:extLst>
          </p:cNvPr>
          <p:cNvSpPr txBox="1"/>
          <p:nvPr/>
        </p:nvSpPr>
        <p:spPr bwMode="gray">
          <a:xfrm>
            <a:off x="347474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33</a:t>
            </a:r>
          </a:p>
        </p:txBody>
      </p:sp>
      <p:cxnSp>
        <p:nvCxnSpPr>
          <p:cNvPr id="49" name="Straight Connector 48">
            <a:extLst>
              <a:ext uri="{FF2B5EF4-FFF2-40B4-BE49-F238E27FC236}">
                <a16:creationId xmlns:a16="http://schemas.microsoft.com/office/drawing/2014/main" id="{398C1605-96E2-DF4B-8F90-474B1C69FF36}"/>
              </a:ext>
            </a:extLst>
          </p:cNvPr>
          <p:cNvCxnSpPr>
            <a:cxnSpLocks/>
          </p:cNvCxnSpPr>
          <p:nvPr/>
        </p:nvCxnSpPr>
        <p:spPr bwMode="gray">
          <a:xfrm>
            <a:off x="35390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422AC72-7C91-4A47-8CBA-A2E2A0F7EED3}"/>
              </a:ext>
            </a:extLst>
          </p:cNvPr>
          <p:cNvSpPr txBox="1"/>
          <p:nvPr/>
        </p:nvSpPr>
        <p:spPr bwMode="gray">
          <a:xfrm>
            <a:off x="322709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30</a:t>
            </a:r>
          </a:p>
        </p:txBody>
      </p:sp>
      <p:cxnSp>
        <p:nvCxnSpPr>
          <p:cNvPr id="51" name="Straight Connector 50">
            <a:extLst>
              <a:ext uri="{FF2B5EF4-FFF2-40B4-BE49-F238E27FC236}">
                <a16:creationId xmlns:a16="http://schemas.microsoft.com/office/drawing/2014/main" id="{CBC8DD69-A510-D44C-9139-454A3C541442}"/>
              </a:ext>
            </a:extLst>
          </p:cNvPr>
          <p:cNvCxnSpPr>
            <a:cxnSpLocks/>
          </p:cNvCxnSpPr>
          <p:nvPr/>
        </p:nvCxnSpPr>
        <p:spPr bwMode="gray">
          <a:xfrm>
            <a:off x="329139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1E8995C-324D-E544-96E8-6AA2EE4D5DC7}"/>
              </a:ext>
            </a:extLst>
          </p:cNvPr>
          <p:cNvSpPr txBox="1"/>
          <p:nvPr/>
        </p:nvSpPr>
        <p:spPr bwMode="gray">
          <a:xfrm>
            <a:off x="298262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27</a:t>
            </a:r>
          </a:p>
        </p:txBody>
      </p:sp>
      <p:cxnSp>
        <p:nvCxnSpPr>
          <p:cNvPr id="53" name="Straight Connector 52">
            <a:extLst>
              <a:ext uri="{FF2B5EF4-FFF2-40B4-BE49-F238E27FC236}">
                <a16:creationId xmlns:a16="http://schemas.microsoft.com/office/drawing/2014/main" id="{542B838E-D4D1-C342-8FB0-35422E0D92B6}"/>
              </a:ext>
            </a:extLst>
          </p:cNvPr>
          <p:cNvCxnSpPr>
            <a:cxnSpLocks/>
          </p:cNvCxnSpPr>
          <p:nvPr/>
        </p:nvCxnSpPr>
        <p:spPr bwMode="gray">
          <a:xfrm>
            <a:off x="30469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78F008F-6A31-1E4E-89D2-2676909E855D}"/>
              </a:ext>
            </a:extLst>
          </p:cNvPr>
          <p:cNvSpPr txBox="1"/>
          <p:nvPr/>
        </p:nvSpPr>
        <p:spPr bwMode="gray">
          <a:xfrm>
            <a:off x="249049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21</a:t>
            </a:r>
          </a:p>
        </p:txBody>
      </p:sp>
      <p:cxnSp>
        <p:nvCxnSpPr>
          <p:cNvPr id="55" name="Straight Connector 54">
            <a:extLst>
              <a:ext uri="{FF2B5EF4-FFF2-40B4-BE49-F238E27FC236}">
                <a16:creationId xmlns:a16="http://schemas.microsoft.com/office/drawing/2014/main" id="{9BC91AFE-7631-B740-BA60-986F9E5638E3}"/>
              </a:ext>
            </a:extLst>
          </p:cNvPr>
          <p:cNvCxnSpPr>
            <a:cxnSpLocks/>
          </p:cNvCxnSpPr>
          <p:nvPr/>
        </p:nvCxnSpPr>
        <p:spPr bwMode="gray">
          <a:xfrm>
            <a:off x="255479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B5A0DD6-E92D-334E-9EDD-BB7B21836D7A}"/>
              </a:ext>
            </a:extLst>
          </p:cNvPr>
          <p:cNvSpPr txBox="1"/>
          <p:nvPr/>
        </p:nvSpPr>
        <p:spPr bwMode="gray">
          <a:xfrm>
            <a:off x="224602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18</a:t>
            </a:r>
          </a:p>
        </p:txBody>
      </p:sp>
      <p:cxnSp>
        <p:nvCxnSpPr>
          <p:cNvPr id="57" name="Straight Connector 56">
            <a:extLst>
              <a:ext uri="{FF2B5EF4-FFF2-40B4-BE49-F238E27FC236}">
                <a16:creationId xmlns:a16="http://schemas.microsoft.com/office/drawing/2014/main" id="{7AB1F4E4-7719-9B4B-9DB1-0137AC6996F2}"/>
              </a:ext>
            </a:extLst>
          </p:cNvPr>
          <p:cNvCxnSpPr>
            <a:cxnSpLocks/>
          </p:cNvCxnSpPr>
          <p:nvPr/>
        </p:nvCxnSpPr>
        <p:spPr bwMode="gray">
          <a:xfrm>
            <a:off x="23103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A6C7AB1-1D14-6949-8C1D-38571D79C4CB}"/>
              </a:ext>
            </a:extLst>
          </p:cNvPr>
          <p:cNvSpPr txBox="1"/>
          <p:nvPr/>
        </p:nvSpPr>
        <p:spPr bwMode="gray">
          <a:xfrm>
            <a:off x="200154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15</a:t>
            </a:r>
          </a:p>
        </p:txBody>
      </p:sp>
      <p:cxnSp>
        <p:nvCxnSpPr>
          <p:cNvPr id="59" name="Straight Connector 58">
            <a:extLst>
              <a:ext uri="{FF2B5EF4-FFF2-40B4-BE49-F238E27FC236}">
                <a16:creationId xmlns:a16="http://schemas.microsoft.com/office/drawing/2014/main" id="{7F1DE1A1-E7D6-B043-B5E6-0B1965C33AC6}"/>
              </a:ext>
            </a:extLst>
          </p:cNvPr>
          <p:cNvCxnSpPr>
            <a:cxnSpLocks/>
          </p:cNvCxnSpPr>
          <p:nvPr/>
        </p:nvCxnSpPr>
        <p:spPr bwMode="gray">
          <a:xfrm>
            <a:off x="20658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36A396D-8E98-554F-BF57-BB9DF865091E}"/>
              </a:ext>
            </a:extLst>
          </p:cNvPr>
          <p:cNvSpPr txBox="1"/>
          <p:nvPr/>
        </p:nvSpPr>
        <p:spPr bwMode="gray">
          <a:xfrm>
            <a:off x="175707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12</a:t>
            </a:r>
          </a:p>
        </p:txBody>
      </p:sp>
      <p:cxnSp>
        <p:nvCxnSpPr>
          <p:cNvPr id="61" name="Straight Connector 60">
            <a:extLst>
              <a:ext uri="{FF2B5EF4-FFF2-40B4-BE49-F238E27FC236}">
                <a16:creationId xmlns:a16="http://schemas.microsoft.com/office/drawing/2014/main" id="{E5417676-937B-944E-BF40-8AA835F8C140}"/>
              </a:ext>
            </a:extLst>
          </p:cNvPr>
          <p:cNvCxnSpPr>
            <a:cxnSpLocks/>
          </p:cNvCxnSpPr>
          <p:nvPr/>
        </p:nvCxnSpPr>
        <p:spPr bwMode="gray">
          <a:xfrm>
            <a:off x="182137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195E54A-577B-BE46-980D-793EB8623FA5}"/>
              </a:ext>
            </a:extLst>
          </p:cNvPr>
          <p:cNvSpPr txBox="1"/>
          <p:nvPr/>
        </p:nvSpPr>
        <p:spPr bwMode="gray">
          <a:xfrm>
            <a:off x="1544658"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9</a:t>
            </a:r>
          </a:p>
        </p:txBody>
      </p:sp>
      <p:cxnSp>
        <p:nvCxnSpPr>
          <p:cNvPr id="63" name="Straight Connector 62">
            <a:extLst>
              <a:ext uri="{FF2B5EF4-FFF2-40B4-BE49-F238E27FC236}">
                <a16:creationId xmlns:a16="http://schemas.microsoft.com/office/drawing/2014/main" id="{23781C59-CE21-4045-AE55-C9F9B06B0B9C}"/>
              </a:ext>
            </a:extLst>
          </p:cNvPr>
          <p:cNvCxnSpPr>
            <a:cxnSpLocks/>
          </p:cNvCxnSpPr>
          <p:nvPr/>
        </p:nvCxnSpPr>
        <p:spPr bwMode="gray">
          <a:xfrm>
            <a:off x="157689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739B70D-8FC0-A840-81A4-F7C86143D383}"/>
              </a:ext>
            </a:extLst>
          </p:cNvPr>
          <p:cNvSpPr txBox="1"/>
          <p:nvPr/>
        </p:nvSpPr>
        <p:spPr bwMode="gray">
          <a:xfrm>
            <a:off x="1300183"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6</a:t>
            </a:r>
          </a:p>
        </p:txBody>
      </p:sp>
      <p:cxnSp>
        <p:nvCxnSpPr>
          <p:cNvPr id="65" name="Straight Connector 64">
            <a:extLst>
              <a:ext uri="{FF2B5EF4-FFF2-40B4-BE49-F238E27FC236}">
                <a16:creationId xmlns:a16="http://schemas.microsoft.com/office/drawing/2014/main" id="{3F7C41DF-1637-EE47-9CFF-52FCF413F223}"/>
              </a:ext>
            </a:extLst>
          </p:cNvPr>
          <p:cNvCxnSpPr>
            <a:cxnSpLocks/>
          </p:cNvCxnSpPr>
          <p:nvPr/>
        </p:nvCxnSpPr>
        <p:spPr bwMode="gray">
          <a:xfrm>
            <a:off x="13324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A73FCDD-E376-794E-A9A0-1C0D0C03CEEE}"/>
              </a:ext>
            </a:extLst>
          </p:cNvPr>
          <p:cNvSpPr txBox="1"/>
          <p:nvPr/>
        </p:nvSpPr>
        <p:spPr bwMode="gray">
          <a:xfrm>
            <a:off x="1055708"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a:t>
            </a:r>
          </a:p>
        </p:txBody>
      </p:sp>
      <p:cxnSp>
        <p:nvCxnSpPr>
          <p:cNvPr id="67" name="Straight Connector 66">
            <a:extLst>
              <a:ext uri="{FF2B5EF4-FFF2-40B4-BE49-F238E27FC236}">
                <a16:creationId xmlns:a16="http://schemas.microsoft.com/office/drawing/2014/main" id="{1057985D-E221-6748-9290-4E0D10570CEF}"/>
              </a:ext>
            </a:extLst>
          </p:cNvPr>
          <p:cNvCxnSpPr>
            <a:cxnSpLocks/>
          </p:cNvCxnSpPr>
          <p:nvPr/>
        </p:nvCxnSpPr>
        <p:spPr bwMode="gray">
          <a:xfrm>
            <a:off x="10879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C98A393-67A0-2149-A894-D615BF7A3EBF}"/>
              </a:ext>
            </a:extLst>
          </p:cNvPr>
          <p:cNvSpPr txBox="1"/>
          <p:nvPr/>
        </p:nvSpPr>
        <p:spPr bwMode="gray">
          <a:xfrm>
            <a:off x="470347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48</a:t>
            </a:r>
          </a:p>
        </p:txBody>
      </p:sp>
      <p:cxnSp>
        <p:nvCxnSpPr>
          <p:cNvPr id="69" name="Straight Connector 68">
            <a:extLst>
              <a:ext uri="{FF2B5EF4-FFF2-40B4-BE49-F238E27FC236}">
                <a16:creationId xmlns:a16="http://schemas.microsoft.com/office/drawing/2014/main" id="{6EC69346-FC80-BD4E-89CB-8AD0638C70FA}"/>
              </a:ext>
            </a:extLst>
          </p:cNvPr>
          <p:cNvCxnSpPr>
            <a:cxnSpLocks/>
          </p:cNvCxnSpPr>
          <p:nvPr/>
        </p:nvCxnSpPr>
        <p:spPr bwMode="gray">
          <a:xfrm>
            <a:off x="476777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AA23E2B-C48E-8B4A-B8DB-90198E37A2DA}"/>
              </a:ext>
            </a:extLst>
          </p:cNvPr>
          <p:cNvSpPr txBox="1"/>
          <p:nvPr/>
        </p:nvSpPr>
        <p:spPr bwMode="gray">
          <a:xfrm>
            <a:off x="494477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51</a:t>
            </a:r>
          </a:p>
        </p:txBody>
      </p:sp>
      <p:cxnSp>
        <p:nvCxnSpPr>
          <p:cNvPr id="71" name="Straight Connector 70">
            <a:extLst>
              <a:ext uri="{FF2B5EF4-FFF2-40B4-BE49-F238E27FC236}">
                <a16:creationId xmlns:a16="http://schemas.microsoft.com/office/drawing/2014/main" id="{C891F178-5DCC-014C-8F68-D83414724F34}"/>
              </a:ext>
            </a:extLst>
          </p:cNvPr>
          <p:cNvCxnSpPr>
            <a:cxnSpLocks/>
          </p:cNvCxnSpPr>
          <p:nvPr/>
        </p:nvCxnSpPr>
        <p:spPr bwMode="gray">
          <a:xfrm>
            <a:off x="500907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311B415-1799-6F45-A952-6CBF79E7E2E2}"/>
              </a:ext>
            </a:extLst>
          </p:cNvPr>
          <p:cNvSpPr txBox="1"/>
          <p:nvPr/>
        </p:nvSpPr>
        <p:spPr bwMode="gray">
          <a:xfrm>
            <a:off x="519242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54</a:t>
            </a:r>
          </a:p>
        </p:txBody>
      </p:sp>
      <p:cxnSp>
        <p:nvCxnSpPr>
          <p:cNvPr id="73" name="Straight Connector 72">
            <a:extLst>
              <a:ext uri="{FF2B5EF4-FFF2-40B4-BE49-F238E27FC236}">
                <a16:creationId xmlns:a16="http://schemas.microsoft.com/office/drawing/2014/main" id="{182206C2-7B39-A240-A141-D067A580BC8D}"/>
              </a:ext>
            </a:extLst>
          </p:cNvPr>
          <p:cNvCxnSpPr>
            <a:cxnSpLocks/>
          </p:cNvCxnSpPr>
          <p:nvPr/>
        </p:nvCxnSpPr>
        <p:spPr bwMode="gray">
          <a:xfrm>
            <a:off x="52567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BC0F5F2-784E-1141-88AB-C298460F2719}"/>
              </a:ext>
            </a:extLst>
          </p:cNvPr>
          <p:cNvSpPr txBox="1"/>
          <p:nvPr/>
        </p:nvSpPr>
        <p:spPr bwMode="gray">
          <a:xfrm>
            <a:off x="543372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57</a:t>
            </a:r>
          </a:p>
        </p:txBody>
      </p:sp>
      <p:cxnSp>
        <p:nvCxnSpPr>
          <p:cNvPr id="75" name="Straight Connector 74">
            <a:extLst>
              <a:ext uri="{FF2B5EF4-FFF2-40B4-BE49-F238E27FC236}">
                <a16:creationId xmlns:a16="http://schemas.microsoft.com/office/drawing/2014/main" id="{2E8254F9-803F-D04A-93F2-CA162E94F239}"/>
              </a:ext>
            </a:extLst>
          </p:cNvPr>
          <p:cNvCxnSpPr>
            <a:cxnSpLocks/>
          </p:cNvCxnSpPr>
          <p:nvPr/>
        </p:nvCxnSpPr>
        <p:spPr bwMode="gray">
          <a:xfrm>
            <a:off x="54980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679E0B2-E913-E949-AA1B-647FA720404F}"/>
              </a:ext>
            </a:extLst>
          </p:cNvPr>
          <p:cNvSpPr txBox="1"/>
          <p:nvPr/>
        </p:nvSpPr>
        <p:spPr bwMode="gray">
          <a:xfrm>
            <a:off x="568137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60</a:t>
            </a:r>
          </a:p>
        </p:txBody>
      </p:sp>
      <p:cxnSp>
        <p:nvCxnSpPr>
          <p:cNvPr id="77" name="Straight Connector 76">
            <a:extLst>
              <a:ext uri="{FF2B5EF4-FFF2-40B4-BE49-F238E27FC236}">
                <a16:creationId xmlns:a16="http://schemas.microsoft.com/office/drawing/2014/main" id="{9E86AE44-1F8E-5845-A823-E8D5AB4AB93E}"/>
              </a:ext>
            </a:extLst>
          </p:cNvPr>
          <p:cNvCxnSpPr>
            <a:cxnSpLocks/>
          </p:cNvCxnSpPr>
          <p:nvPr/>
        </p:nvCxnSpPr>
        <p:spPr bwMode="gray">
          <a:xfrm>
            <a:off x="574567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CF00C5A-FF01-DF44-8A15-FD2AE86C52D6}"/>
              </a:ext>
            </a:extLst>
          </p:cNvPr>
          <p:cNvSpPr txBox="1"/>
          <p:nvPr/>
        </p:nvSpPr>
        <p:spPr bwMode="gray">
          <a:xfrm>
            <a:off x="366116" y="4565862"/>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0.1</a:t>
            </a:r>
          </a:p>
        </p:txBody>
      </p:sp>
      <p:cxnSp>
        <p:nvCxnSpPr>
          <p:cNvPr id="79" name="Straight Connector 78">
            <a:extLst>
              <a:ext uri="{FF2B5EF4-FFF2-40B4-BE49-F238E27FC236}">
                <a16:creationId xmlns:a16="http://schemas.microsoft.com/office/drawing/2014/main" id="{FC7DD044-C2D1-DB42-B5AD-2F7CBA81CD4D}"/>
              </a:ext>
            </a:extLst>
          </p:cNvPr>
          <p:cNvCxnSpPr>
            <a:cxnSpLocks/>
          </p:cNvCxnSpPr>
          <p:nvPr/>
        </p:nvCxnSpPr>
        <p:spPr bwMode="gray">
          <a:xfrm rot="5400000" flipV="1">
            <a:off x="693347" y="4604159"/>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B73AB3A-8095-E84D-89F1-152D058F5A55}"/>
              </a:ext>
            </a:extLst>
          </p:cNvPr>
          <p:cNvSpPr txBox="1"/>
          <p:nvPr/>
        </p:nvSpPr>
        <p:spPr bwMode="gray">
          <a:xfrm>
            <a:off x="366117" y="4283288"/>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0.2</a:t>
            </a:r>
          </a:p>
        </p:txBody>
      </p:sp>
      <p:cxnSp>
        <p:nvCxnSpPr>
          <p:cNvPr id="81" name="Straight Connector 80">
            <a:extLst>
              <a:ext uri="{FF2B5EF4-FFF2-40B4-BE49-F238E27FC236}">
                <a16:creationId xmlns:a16="http://schemas.microsoft.com/office/drawing/2014/main" id="{E53A233C-669F-6845-B134-C25ED3493D90}"/>
              </a:ext>
            </a:extLst>
          </p:cNvPr>
          <p:cNvCxnSpPr>
            <a:cxnSpLocks/>
          </p:cNvCxnSpPr>
          <p:nvPr/>
        </p:nvCxnSpPr>
        <p:spPr bwMode="gray">
          <a:xfrm rot="5400000" flipV="1">
            <a:off x="693348" y="4321585"/>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7237582-AB00-C745-BA81-7051B1045C74}"/>
              </a:ext>
            </a:extLst>
          </p:cNvPr>
          <p:cNvSpPr txBox="1"/>
          <p:nvPr/>
        </p:nvSpPr>
        <p:spPr bwMode="gray">
          <a:xfrm>
            <a:off x="366118" y="3994364"/>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0.3</a:t>
            </a:r>
          </a:p>
        </p:txBody>
      </p:sp>
      <p:cxnSp>
        <p:nvCxnSpPr>
          <p:cNvPr id="83" name="Straight Connector 82">
            <a:extLst>
              <a:ext uri="{FF2B5EF4-FFF2-40B4-BE49-F238E27FC236}">
                <a16:creationId xmlns:a16="http://schemas.microsoft.com/office/drawing/2014/main" id="{9BD0F01D-9DD2-1E44-BC95-9A5420212CD8}"/>
              </a:ext>
            </a:extLst>
          </p:cNvPr>
          <p:cNvCxnSpPr>
            <a:cxnSpLocks/>
          </p:cNvCxnSpPr>
          <p:nvPr/>
        </p:nvCxnSpPr>
        <p:spPr bwMode="gray">
          <a:xfrm rot="5400000" flipV="1">
            <a:off x="693349" y="4032661"/>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1B2A398-E05E-0E49-A069-638EF565F114}"/>
              </a:ext>
            </a:extLst>
          </p:cNvPr>
          <p:cNvSpPr txBox="1"/>
          <p:nvPr/>
        </p:nvSpPr>
        <p:spPr bwMode="gray">
          <a:xfrm>
            <a:off x="366118" y="370543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0.4</a:t>
            </a:r>
          </a:p>
        </p:txBody>
      </p:sp>
      <p:cxnSp>
        <p:nvCxnSpPr>
          <p:cNvPr id="85" name="Straight Connector 84">
            <a:extLst>
              <a:ext uri="{FF2B5EF4-FFF2-40B4-BE49-F238E27FC236}">
                <a16:creationId xmlns:a16="http://schemas.microsoft.com/office/drawing/2014/main" id="{6E428598-1B50-8343-B09A-CF39CC49FD50}"/>
              </a:ext>
            </a:extLst>
          </p:cNvPr>
          <p:cNvCxnSpPr>
            <a:cxnSpLocks/>
          </p:cNvCxnSpPr>
          <p:nvPr/>
        </p:nvCxnSpPr>
        <p:spPr bwMode="gray">
          <a:xfrm rot="5400000" flipV="1">
            <a:off x="693349" y="374373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A5777747-9971-5D46-B2FE-4B4FC5176A68}"/>
              </a:ext>
            </a:extLst>
          </p:cNvPr>
          <p:cNvSpPr txBox="1"/>
          <p:nvPr/>
        </p:nvSpPr>
        <p:spPr bwMode="gray">
          <a:xfrm>
            <a:off x="366118" y="341968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0.5</a:t>
            </a:r>
          </a:p>
        </p:txBody>
      </p:sp>
      <p:cxnSp>
        <p:nvCxnSpPr>
          <p:cNvPr id="87" name="Straight Connector 86">
            <a:extLst>
              <a:ext uri="{FF2B5EF4-FFF2-40B4-BE49-F238E27FC236}">
                <a16:creationId xmlns:a16="http://schemas.microsoft.com/office/drawing/2014/main" id="{FB59E456-90B3-1E44-AF24-C56524140632}"/>
              </a:ext>
            </a:extLst>
          </p:cNvPr>
          <p:cNvCxnSpPr>
            <a:cxnSpLocks/>
          </p:cNvCxnSpPr>
          <p:nvPr/>
        </p:nvCxnSpPr>
        <p:spPr bwMode="gray">
          <a:xfrm rot="5400000" flipV="1">
            <a:off x="693349" y="345798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6BF1E7D-D853-AD48-A249-BC695DF22590}"/>
              </a:ext>
            </a:extLst>
          </p:cNvPr>
          <p:cNvSpPr txBox="1"/>
          <p:nvPr/>
        </p:nvSpPr>
        <p:spPr bwMode="gray">
          <a:xfrm>
            <a:off x="366118" y="313393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0.6</a:t>
            </a:r>
          </a:p>
        </p:txBody>
      </p:sp>
      <p:cxnSp>
        <p:nvCxnSpPr>
          <p:cNvPr id="89" name="Straight Connector 88">
            <a:extLst>
              <a:ext uri="{FF2B5EF4-FFF2-40B4-BE49-F238E27FC236}">
                <a16:creationId xmlns:a16="http://schemas.microsoft.com/office/drawing/2014/main" id="{1590EA06-6FE0-6044-A6C2-472C3DF28533}"/>
              </a:ext>
            </a:extLst>
          </p:cNvPr>
          <p:cNvCxnSpPr>
            <a:cxnSpLocks/>
          </p:cNvCxnSpPr>
          <p:nvPr/>
        </p:nvCxnSpPr>
        <p:spPr bwMode="gray">
          <a:xfrm rot="5400000" flipV="1">
            <a:off x="693349" y="317223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3AA73D9-ED2E-E249-BEAC-AC496EB5D404}"/>
              </a:ext>
            </a:extLst>
          </p:cNvPr>
          <p:cNvSpPr txBox="1"/>
          <p:nvPr/>
        </p:nvSpPr>
        <p:spPr bwMode="gray">
          <a:xfrm>
            <a:off x="366118" y="284818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0.7</a:t>
            </a:r>
          </a:p>
        </p:txBody>
      </p:sp>
      <p:cxnSp>
        <p:nvCxnSpPr>
          <p:cNvPr id="91" name="Straight Connector 90">
            <a:extLst>
              <a:ext uri="{FF2B5EF4-FFF2-40B4-BE49-F238E27FC236}">
                <a16:creationId xmlns:a16="http://schemas.microsoft.com/office/drawing/2014/main" id="{1E692398-30EF-344F-A906-832C038ABDEE}"/>
              </a:ext>
            </a:extLst>
          </p:cNvPr>
          <p:cNvCxnSpPr>
            <a:cxnSpLocks/>
          </p:cNvCxnSpPr>
          <p:nvPr/>
        </p:nvCxnSpPr>
        <p:spPr bwMode="gray">
          <a:xfrm rot="5400000" flipV="1">
            <a:off x="693349" y="288648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6CD9D38-966F-B645-B8D8-DB654AC7651C}"/>
              </a:ext>
            </a:extLst>
          </p:cNvPr>
          <p:cNvSpPr txBox="1"/>
          <p:nvPr/>
        </p:nvSpPr>
        <p:spPr bwMode="gray">
          <a:xfrm>
            <a:off x="366118" y="255608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0.8</a:t>
            </a:r>
          </a:p>
        </p:txBody>
      </p:sp>
      <p:cxnSp>
        <p:nvCxnSpPr>
          <p:cNvPr id="93" name="Straight Connector 92">
            <a:extLst>
              <a:ext uri="{FF2B5EF4-FFF2-40B4-BE49-F238E27FC236}">
                <a16:creationId xmlns:a16="http://schemas.microsoft.com/office/drawing/2014/main" id="{020CD9D3-89BF-7447-9EF1-4ADC8F6CB853}"/>
              </a:ext>
            </a:extLst>
          </p:cNvPr>
          <p:cNvCxnSpPr>
            <a:cxnSpLocks/>
          </p:cNvCxnSpPr>
          <p:nvPr/>
        </p:nvCxnSpPr>
        <p:spPr bwMode="gray">
          <a:xfrm rot="5400000" flipV="1">
            <a:off x="693349" y="259438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EFB270D4-6640-D04D-B9D5-A9A38FDF022B}"/>
              </a:ext>
            </a:extLst>
          </p:cNvPr>
          <p:cNvSpPr txBox="1"/>
          <p:nvPr/>
        </p:nvSpPr>
        <p:spPr bwMode="gray">
          <a:xfrm>
            <a:off x="366118" y="2273514"/>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0.9</a:t>
            </a:r>
          </a:p>
        </p:txBody>
      </p:sp>
      <p:cxnSp>
        <p:nvCxnSpPr>
          <p:cNvPr id="95" name="Straight Connector 94">
            <a:extLst>
              <a:ext uri="{FF2B5EF4-FFF2-40B4-BE49-F238E27FC236}">
                <a16:creationId xmlns:a16="http://schemas.microsoft.com/office/drawing/2014/main" id="{0A5E5C3D-B304-A447-92AF-999EC2E6BF30}"/>
              </a:ext>
            </a:extLst>
          </p:cNvPr>
          <p:cNvCxnSpPr>
            <a:cxnSpLocks/>
          </p:cNvCxnSpPr>
          <p:nvPr/>
        </p:nvCxnSpPr>
        <p:spPr bwMode="gray">
          <a:xfrm rot="5400000" flipV="1">
            <a:off x="693349" y="2311811"/>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BD0E784B-B417-0B4B-8CAE-CDA70428B7E7}"/>
              </a:ext>
            </a:extLst>
          </p:cNvPr>
          <p:cNvSpPr txBox="1"/>
          <p:nvPr/>
        </p:nvSpPr>
        <p:spPr bwMode="gray">
          <a:xfrm>
            <a:off x="366118" y="1987764"/>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1.0</a:t>
            </a:r>
          </a:p>
        </p:txBody>
      </p:sp>
      <p:cxnSp>
        <p:nvCxnSpPr>
          <p:cNvPr id="97" name="Straight Connector 96">
            <a:extLst>
              <a:ext uri="{FF2B5EF4-FFF2-40B4-BE49-F238E27FC236}">
                <a16:creationId xmlns:a16="http://schemas.microsoft.com/office/drawing/2014/main" id="{4D3F10E0-5BCD-604F-8418-4A9DAC00541F}"/>
              </a:ext>
            </a:extLst>
          </p:cNvPr>
          <p:cNvCxnSpPr>
            <a:cxnSpLocks/>
          </p:cNvCxnSpPr>
          <p:nvPr/>
        </p:nvCxnSpPr>
        <p:spPr bwMode="gray">
          <a:xfrm rot="5400000" flipV="1">
            <a:off x="693349" y="2026061"/>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EC73F27-C010-7A4A-AE66-FCDF170D0A6E}"/>
              </a:ext>
            </a:extLst>
          </p:cNvPr>
          <p:cNvCxnSpPr>
            <a:cxnSpLocks/>
          </p:cNvCxnSpPr>
          <p:nvPr/>
        </p:nvCxnSpPr>
        <p:spPr bwMode="gray">
          <a:xfrm>
            <a:off x="732349" y="1999043"/>
            <a:ext cx="0" cy="297407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5E8DD52-BC99-E241-A291-10AD85BF053B}"/>
              </a:ext>
            </a:extLst>
          </p:cNvPr>
          <p:cNvSpPr txBox="1"/>
          <p:nvPr/>
        </p:nvSpPr>
        <p:spPr bwMode="gray">
          <a:xfrm>
            <a:off x="2990699" y="5186526"/>
            <a:ext cx="584168" cy="153888"/>
          </a:xfrm>
          <a:prstGeom prst="rect">
            <a:avLst/>
          </a:prstGeom>
          <a:solidFill>
            <a:schemeClr val="bg1"/>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a:cs typeface="Arial"/>
              </a:rPr>
              <a:t>Months</a:t>
            </a:r>
          </a:p>
        </p:txBody>
      </p:sp>
      <p:sp>
        <p:nvSpPr>
          <p:cNvPr id="102" name="TextBox 101">
            <a:extLst>
              <a:ext uri="{FF2B5EF4-FFF2-40B4-BE49-F238E27FC236}">
                <a16:creationId xmlns:a16="http://schemas.microsoft.com/office/drawing/2014/main" id="{89772969-403B-2646-83D6-CC2727D60AA6}"/>
              </a:ext>
            </a:extLst>
          </p:cNvPr>
          <p:cNvSpPr txBox="1"/>
          <p:nvPr/>
        </p:nvSpPr>
        <p:spPr bwMode="gray">
          <a:xfrm rot="16200000">
            <a:off x="-341948" y="3403069"/>
            <a:ext cx="1251153" cy="153888"/>
          </a:xfrm>
          <a:prstGeom prst="rect">
            <a:avLst/>
          </a:prstGeom>
          <a:solidFill>
            <a:schemeClr val="bg1"/>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a:cs typeface="Arial"/>
              </a:rPr>
              <a:t>Survival probability</a:t>
            </a:r>
          </a:p>
        </p:txBody>
      </p:sp>
      <p:sp>
        <p:nvSpPr>
          <p:cNvPr id="103" name="TextBox 102">
            <a:extLst>
              <a:ext uri="{FF2B5EF4-FFF2-40B4-BE49-F238E27FC236}">
                <a16:creationId xmlns:a16="http://schemas.microsoft.com/office/drawing/2014/main" id="{691EB993-48B1-304F-993E-6B573AE8E5EC}"/>
              </a:ext>
            </a:extLst>
          </p:cNvPr>
          <p:cNvSpPr txBox="1"/>
          <p:nvPr/>
        </p:nvSpPr>
        <p:spPr bwMode="gray">
          <a:xfrm>
            <a:off x="76557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558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566</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04" name="TextBox 103">
            <a:extLst>
              <a:ext uri="{FF2B5EF4-FFF2-40B4-BE49-F238E27FC236}">
                <a16:creationId xmlns:a16="http://schemas.microsoft.com/office/drawing/2014/main" id="{67AF3073-598B-E748-8B1D-08DE20A5DE8F}"/>
              </a:ext>
            </a:extLst>
          </p:cNvPr>
          <p:cNvSpPr txBox="1"/>
          <p:nvPr/>
        </p:nvSpPr>
        <p:spPr bwMode="gray">
          <a:xfrm>
            <a:off x="420092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334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29</a:t>
            </a:r>
            <a:r>
              <a:rPr kumimoji="0" lang="en-GB" sz="700" b="0" i="0" u="none" strike="noStrike" kern="1200" cap="none" spc="0" normalizeH="0" baseline="0" dirty="0">
                <a:ln>
                  <a:noFill/>
                </a:ln>
                <a:solidFill>
                  <a:srgbClr val="000000"/>
                </a:solidFill>
                <a:effectLst/>
                <a:uLnTx/>
                <a:uFillTx/>
                <a:latin typeface="Arial"/>
                <a:cs typeface="Arial"/>
              </a:rPr>
              <a:t>2</a:t>
            </a:r>
          </a:p>
        </p:txBody>
      </p:sp>
      <p:sp>
        <p:nvSpPr>
          <p:cNvPr id="105" name="TextBox 104">
            <a:extLst>
              <a:ext uri="{FF2B5EF4-FFF2-40B4-BE49-F238E27FC236}">
                <a16:creationId xmlns:a16="http://schemas.microsoft.com/office/drawing/2014/main" id="{65A26740-A7A8-9749-AF72-2EF7A2A09DE6}"/>
              </a:ext>
            </a:extLst>
          </p:cNvPr>
          <p:cNvSpPr txBox="1"/>
          <p:nvPr/>
        </p:nvSpPr>
        <p:spPr bwMode="gray">
          <a:xfrm>
            <a:off x="444222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220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190</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06" name="TextBox 105">
            <a:extLst>
              <a:ext uri="{FF2B5EF4-FFF2-40B4-BE49-F238E27FC236}">
                <a16:creationId xmlns:a16="http://schemas.microsoft.com/office/drawing/2014/main" id="{B3593EE5-2A0A-2C4D-9E04-CB441BD87A47}"/>
              </a:ext>
            </a:extLst>
          </p:cNvPr>
          <p:cNvSpPr txBox="1"/>
          <p:nvPr/>
        </p:nvSpPr>
        <p:spPr bwMode="gray">
          <a:xfrm>
            <a:off x="395645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367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328</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07" name="TextBox 106">
            <a:extLst>
              <a:ext uri="{FF2B5EF4-FFF2-40B4-BE49-F238E27FC236}">
                <a16:creationId xmlns:a16="http://schemas.microsoft.com/office/drawing/2014/main" id="{37EADEDE-764D-3C4E-A47B-F87A4DDD771C}"/>
              </a:ext>
            </a:extLst>
          </p:cNvPr>
          <p:cNvSpPr txBox="1"/>
          <p:nvPr/>
        </p:nvSpPr>
        <p:spPr bwMode="gray">
          <a:xfrm>
            <a:off x="272772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420</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08" name="TextBox 107">
            <a:extLst>
              <a:ext uri="{FF2B5EF4-FFF2-40B4-BE49-F238E27FC236}">
                <a16:creationId xmlns:a16="http://schemas.microsoft.com/office/drawing/2014/main" id="{05B4E279-3966-814B-94E8-EF9ABA5A1F73}"/>
              </a:ext>
            </a:extLst>
          </p:cNvPr>
          <p:cNvSpPr txBox="1"/>
          <p:nvPr/>
        </p:nvSpPr>
        <p:spPr bwMode="gray">
          <a:xfrm>
            <a:off x="370880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383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344</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09" name="TextBox 108">
            <a:extLst>
              <a:ext uri="{FF2B5EF4-FFF2-40B4-BE49-F238E27FC236}">
                <a16:creationId xmlns:a16="http://schemas.microsoft.com/office/drawing/2014/main" id="{D78A974B-BB90-E140-9B34-9A4A420344C7}"/>
              </a:ext>
            </a:extLst>
          </p:cNvPr>
          <p:cNvSpPr txBox="1"/>
          <p:nvPr/>
        </p:nvSpPr>
        <p:spPr bwMode="gray">
          <a:xfrm>
            <a:off x="346432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396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362</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0" name="TextBox 109">
            <a:extLst>
              <a:ext uri="{FF2B5EF4-FFF2-40B4-BE49-F238E27FC236}">
                <a16:creationId xmlns:a16="http://schemas.microsoft.com/office/drawing/2014/main" id="{FFEFD36C-F6BA-F841-AE16-66B8554CDD98}"/>
              </a:ext>
            </a:extLst>
          </p:cNvPr>
          <p:cNvSpPr txBox="1"/>
          <p:nvPr/>
        </p:nvSpPr>
        <p:spPr bwMode="gray">
          <a:xfrm>
            <a:off x="321667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378</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1" name="TextBox 110">
            <a:extLst>
              <a:ext uri="{FF2B5EF4-FFF2-40B4-BE49-F238E27FC236}">
                <a16:creationId xmlns:a16="http://schemas.microsoft.com/office/drawing/2014/main" id="{ADDD1305-6C7F-3849-9759-AEC8512D3212}"/>
              </a:ext>
            </a:extLst>
          </p:cNvPr>
          <p:cNvSpPr txBox="1"/>
          <p:nvPr/>
        </p:nvSpPr>
        <p:spPr bwMode="gray">
          <a:xfrm>
            <a:off x="297220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433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403</a:t>
            </a:r>
          </a:p>
        </p:txBody>
      </p:sp>
      <p:sp>
        <p:nvSpPr>
          <p:cNvPr id="112" name="TextBox 111">
            <a:extLst>
              <a:ext uri="{FF2B5EF4-FFF2-40B4-BE49-F238E27FC236}">
                <a16:creationId xmlns:a16="http://schemas.microsoft.com/office/drawing/2014/main" id="{A320F988-B60E-6842-A622-CDFE4EF889CB}"/>
              </a:ext>
            </a:extLst>
          </p:cNvPr>
          <p:cNvSpPr txBox="1"/>
          <p:nvPr/>
        </p:nvSpPr>
        <p:spPr bwMode="gray">
          <a:xfrm>
            <a:off x="248007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438</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3" name="TextBox 112">
            <a:extLst>
              <a:ext uri="{FF2B5EF4-FFF2-40B4-BE49-F238E27FC236}">
                <a16:creationId xmlns:a16="http://schemas.microsoft.com/office/drawing/2014/main" id="{660F9A6E-652B-D84C-AAF8-99336D6D207A}"/>
              </a:ext>
            </a:extLst>
          </p:cNvPr>
          <p:cNvSpPr txBox="1"/>
          <p:nvPr/>
        </p:nvSpPr>
        <p:spPr bwMode="gray">
          <a:xfrm>
            <a:off x="223560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461</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4" name="TextBox 113">
            <a:extLst>
              <a:ext uri="{FF2B5EF4-FFF2-40B4-BE49-F238E27FC236}">
                <a16:creationId xmlns:a16="http://schemas.microsoft.com/office/drawing/2014/main" id="{823E8E36-9ECD-BA43-9B3F-74723E8B9287}"/>
              </a:ext>
            </a:extLst>
          </p:cNvPr>
          <p:cNvSpPr txBox="1"/>
          <p:nvPr/>
        </p:nvSpPr>
        <p:spPr bwMode="gray">
          <a:xfrm>
            <a:off x="199112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505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490</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5" name="TextBox 114">
            <a:extLst>
              <a:ext uri="{FF2B5EF4-FFF2-40B4-BE49-F238E27FC236}">
                <a16:creationId xmlns:a16="http://schemas.microsoft.com/office/drawing/2014/main" id="{0E68661D-AEC1-4045-B55E-8A913C4E67B3}"/>
              </a:ext>
            </a:extLst>
          </p:cNvPr>
          <p:cNvSpPr txBox="1"/>
          <p:nvPr/>
        </p:nvSpPr>
        <p:spPr bwMode="gray">
          <a:xfrm>
            <a:off x="174665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520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503</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6" name="TextBox 115">
            <a:extLst>
              <a:ext uri="{FF2B5EF4-FFF2-40B4-BE49-F238E27FC236}">
                <a16:creationId xmlns:a16="http://schemas.microsoft.com/office/drawing/2014/main" id="{F1377CC6-3B64-0341-902A-FE4BBAA45239}"/>
              </a:ext>
            </a:extLst>
          </p:cNvPr>
          <p:cNvSpPr txBox="1"/>
          <p:nvPr/>
        </p:nvSpPr>
        <p:spPr bwMode="gray">
          <a:xfrm>
            <a:off x="150217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539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526</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7" name="TextBox 116">
            <a:extLst>
              <a:ext uri="{FF2B5EF4-FFF2-40B4-BE49-F238E27FC236}">
                <a16:creationId xmlns:a16="http://schemas.microsoft.com/office/drawing/2014/main" id="{2BB0D733-5596-0847-8DA9-44BD9D4A1377}"/>
              </a:ext>
            </a:extLst>
          </p:cNvPr>
          <p:cNvSpPr txBox="1"/>
          <p:nvPr/>
        </p:nvSpPr>
        <p:spPr bwMode="gray">
          <a:xfrm>
            <a:off x="125770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547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546</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8" name="TextBox 117">
            <a:extLst>
              <a:ext uri="{FF2B5EF4-FFF2-40B4-BE49-F238E27FC236}">
                <a16:creationId xmlns:a16="http://schemas.microsoft.com/office/drawing/2014/main" id="{26AB8147-3588-214B-A909-01A8D45FF3BC}"/>
              </a:ext>
            </a:extLst>
          </p:cNvPr>
          <p:cNvSpPr txBox="1"/>
          <p:nvPr/>
        </p:nvSpPr>
        <p:spPr bwMode="gray">
          <a:xfrm>
            <a:off x="1013228"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553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558</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19" name="TextBox 118">
            <a:extLst>
              <a:ext uri="{FF2B5EF4-FFF2-40B4-BE49-F238E27FC236}">
                <a16:creationId xmlns:a16="http://schemas.microsoft.com/office/drawing/2014/main" id="{73B9AAA7-6DE4-6E4D-8E78-F387C94D65FF}"/>
              </a:ext>
            </a:extLst>
          </p:cNvPr>
          <p:cNvSpPr txBox="1"/>
          <p:nvPr/>
        </p:nvSpPr>
        <p:spPr bwMode="gray">
          <a:xfrm>
            <a:off x="4693053" y="5419321"/>
            <a:ext cx="149080"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116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93</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20" name="TextBox 119">
            <a:extLst>
              <a:ext uri="{FF2B5EF4-FFF2-40B4-BE49-F238E27FC236}">
                <a16:creationId xmlns:a16="http://schemas.microsoft.com/office/drawing/2014/main" id="{BCBC1100-732C-B240-BA0D-C334763EAA29}"/>
              </a:ext>
            </a:extLst>
          </p:cNvPr>
          <p:cNvSpPr txBox="1"/>
          <p:nvPr/>
        </p:nvSpPr>
        <p:spPr bwMode="gray">
          <a:xfrm>
            <a:off x="4959200"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33</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21" name="TextBox 120">
            <a:extLst>
              <a:ext uri="{FF2B5EF4-FFF2-40B4-BE49-F238E27FC236}">
                <a16:creationId xmlns:a16="http://schemas.microsoft.com/office/drawing/2014/main" id="{24682697-EA5E-604A-A6E6-C12FB5198CD0}"/>
              </a:ext>
            </a:extLst>
          </p:cNvPr>
          <p:cNvSpPr txBox="1"/>
          <p:nvPr/>
        </p:nvSpPr>
        <p:spPr bwMode="gray">
          <a:xfrm>
            <a:off x="5231696" y="5419321"/>
            <a:ext cx="49694"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6</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22" name="TextBox 121">
            <a:extLst>
              <a:ext uri="{FF2B5EF4-FFF2-40B4-BE49-F238E27FC236}">
                <a16:creationId xmlns:a16="http://schemas.microsoft.com/office/drawing/2014/main" id="{6479D58A-5750-B34E-8E11-25C72C4F9837}"/>
              </a:ext>
            </a:extLst>
          </p:cNvPr>
          <p:cNvSpPr txBox="1"/>
          <p:nvPr/>
        </p:nvSpPr>
        <p:spPr bwMode="gray">
          <a:xfrm>
            <a:off x="5472996" y="5419321"/>
            <a:ext cx="49694"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1</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23" name="TextBox 122">
            <a:extLst>
              <a:ext uri="{FF2B5EF4-FFF2-40B4-BE49-F238E27FC236}">
                <a16:creationId xmlns:a16="http://schemas.microsoft.com/office/drawing/2014/main" id="{D055B8AC-CC55-0D4D-B73C-F2D3C2C60AC4}"/>
              </a:ext>
            </a:extLst>
          </p:cNvPr>
          <p:cNvSpPr txBox="1"/>
          <p:nvPr/>
        </p:nvSpPr>
        <p:spPr bwMode="gray">
          <a:xfrm>
            <a:off x="5720646" y="5419321"/>
            <a:ext cx="49694"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0</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25" name="Rectangle 124">
            <a:extLst>
              <a:ext uri="{FF2B5EF4-FFF2-40B4-BE49-F238E27FC236}">
                <a16:creationId xmlns:a16="http://schemas.microsoft.com/office/drawing/2014/main" id="{FBB7466D-1C99-0C48-80A5-2EAADBBDD1DD}"/>
              </a:ext>
            </a:extLst>
          </p:cNvPr>
          <p:cNvSpPr/>
          <p:nvPr/>
        </p:nvSpPr>
        <p:spPr bwMode="gray">
          <a:xfrm>
            <a:off x="6668158" y="4329913"/>
            <a:ext cx="2179235" cy="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schemeClr val="tx1"/>
                </a:solidFill>
                <a:effectLst/>
                <a:uLnTx/>
                <a:uFillTx/>
                <a:latin typeface="Arial"/>
                <a:cs typeface="Arial"/>
              </a:rPr>
              <a:t>HR 0.61 </a:t>
            </a:r>
            <a:br>
              <a:rPr kumimoji="0" lang="en-GB" sz="1600" b="0" i="0" u="none" strike="noStrike" kern="1200" cap="none" spc="0" normalizeH="0" baseline="0" dirty="0">
                <a:ln>
                  <a:noFill/>
                </a:ln>
                <a:solidFill>
                  <a:schemeClr val="tx1"/>
                </a:solidFill>
                <a:effectLst/>
                <a:uLnTx/>
                <a:uFillTx/>
                <a:latin typeface="Arial"/>
                <a:cs typeface="Arial"/>
              </a:rPr>
            </a:br>
            <a:r>
              <a:rPr kumimoji="0" lang="en-GB" sz="1600" b="0" i="0" u="none" strike="noStrike" kern="1200" cap="none" spc="0" normalizeH="0" baseline="0" dirty="0">
                <a:ln>
                  <a:noFill/>
                </a:ln>
                <a:solidFill>
                  <a:schemeClr val="tx1"/>
                </a:solidFill>
                <a:effectLst/>
                <a:uLnTx/>
                <a:uFillTx/>
                <a:latin typeface="Arial"/>
                <a:cs typeface="Arial"/>
              </a:rPr>
              <a:t>(95% CI: 0.35, 1.05</a:t>
            </a:r>
            <a:r>
              <a:rPr lang="en-GB" sz="1600" dirty="0">
                <a:solidFill>
                  <a:schemeClr val="tx1"/>
                </a:solidFill>
                <a:latin typeface="Arial"/>
                <a:cs typeface="Arial"/>
              </a:rPr>
              <a:t>)</a:t>
            </a:r>
            <a:endParaRPr kumimoji="0" lang="en-GB" sz="1600" b="0" i="0" u="none" strike="noStrike" kern="1200" cap="none" spc="0" normalizeH="0" baseline="0" dirty="0">
              <a:ln>
                <a:noFill/>
              </a:ln>
              <a:solidFill>
                <a:schemeClr val="tx1"/>
              </a:solidFill>
              <a:effectLst/>
              <a:uLnTx/>
              <a:uFillTx/>
              <a:latin typeface="Arial"/>
              <a:ea typeface="+mn-lt"/>
              <a:cs typeface="Arial"/>
            </a:endParaRPr>
          </a:p>
        </p:txBody>
      </p:sp>
      <p:sp>
        <p:nvSpPr>
          <p:cNvPr id="126" name="TextBox 125">
            <a:extLst>
              <a:ext uri="{FF2B5EF4-FFF2-40B4-BE49-F238E27FC236}">
                <a16:creationId xmlns:a16="http://schemas.microsoft.com/office/drawing/2014/main" id="{6AD509F5-CC72-BC4C-96B6-756DD67790C6}"/>
              </a:ext>
            </a:extLst>
          </p:cNvPr>
          <p:cNvSpPr txBox="1"/>
          <p:nvPr/>
        </p:nvSpPr>
        <p:spPr bwMode="gray">
          <a:xfrm>
            <a:off x="9850949" y="2161785"/>
            <a:ext cx="1830003" cy="28750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a:cs typeface="Arial"/>
              </a:rPr>
              <a:t>Darolutamide + ADT </a:t>
            </a:r>
            <a:br>
              <a:rPr kumimoji="0" lang="en-GB" sz="1400" b="1" i="0" u="none" strike="noStrike" kern="1200" cap="none" spc="0" normalizeH="0" baseline="0" dirty="0">
                <a:ln>
                  <a:noFill/>
                </a:ln>
                <a:solidFill>
                  <a:schemeClr val="accent1"/>
                </a:solidFill>
                <a:effectLst/>
                <a:uLnTx/>
                <a:uFillTx/>
                <a:latin typeface="Arial"/>
                <a:cs typeface="Arial"/>
              </a:rPr>
            </a:br>
            <a:r>
              <a:rPr kumimoji="0" lang="en-GB" sz="1400" b="1" i="0" u="none" strike="noStrike" kern="1200" cap="none" spc="0" normalizeH="0" baseline="0" dirty="0">
                <a:ln>
                  <a:noFill/>
                </a:ln>
                <a:solidFill>
                  <a:schemeClr val="accent1"/>
                </a:solidFill>
                <a:effectLst/>
                <a:uLnTx/>
                <a:uFillTx/>
                <a:latin typeface="Arial"/>
                <a:cs typeface="Arial"/>
              </a:rPr>
              <a:t>+ docetaxel</a:t>
            </a:r>
          </a:p>
        </p:txBody>
      </p:sp>
      <p:sp>
        <p:nvSpPr>
          <p:cNvPr id="127" name="TextBox 126">
            <a:extLst>
              <a:ext uri="{FF2B5EF4-FFF2-40B4-BE49-F238E27FC236}">
                <a16:creationId xmlns:a16="http://schemas.microsoft.com/office/drawing/2014/main" id="{F5A745CD-7B0E-234A-B029-DCF4B19C661F}"/>
              </a:ext>
            </a:extLst>
          </p:cNvPr>
          <p:cNvSpPr txBox="1"/>
          <p:nvPr/>
        </p:nvSpPr>
        <p:spPr bwMode="gray">
          <a:xfrm>
            <a:off x="9187320" y="3361831"/>
            <a:ext cx="2395080" cy="28750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2"/>
                </a:solidFill>
                <a:effectLst/>
                <a:uLnTx/>
                <a:uFillTx/>
                <a:latin typeface="Arial"/>
                <a:cs typeface="Arial"/>
              </a:rPr>
              <a:t>Placebo + ADT + docetaxel</a:t>
            </a:r>
          </a:p>
        </p:txBody>
      </p:sp>
      <p:sp>
        <p:nvSpPr>
          <p:cNvPr id="128" name="TextBox 127">
            <a:extLst>
              <a:ext uri="{FF2B5EF4-FFF2-40B4-BE49-F238E27FC236}">
                <a16:creationId xmlns:a16="http://schemas.microsoft.com/office/drawing/2014/main" id="{8D66114A-1622-9F48-8B0A-3D894538748A}"/>
              </a:ext>
            </a:extLst>
          </p:cNvPr>
          <p:cNvSpPr txBox="1"/>
          <p:nvPr/>
        </p:nvSpPr>
        <p:spPr bwMode="gray">
          <a:xfrm>
            <a:off x="5979684" y="5311600"/>
            <a:ext cx="584168" cy="323165"/>
          </a:xfrm>
          <a:prstGeom prst="rect">
            <a:avLst/>
          </a:prstGeom>
          <a:solidFill>
            <a:schemeClr val="bg1"/>
          </a:solidFill>
        </p:spPr>
        <p:txBody>
          <a:bodyPr wrap="square" lIns="0" tIns="0" rIns="0" bIns="0" rtlCol="0" anchor="ctr">
            <a:spAutoFit/>
          </a:bodyPr>
          <a:lstStyle/>
          <a:p>
            <a:pPr marL="0" marR="0" lvl="0" indent="0" algn="r" defTabSz="914400" rtl="0" eaLnBrk="1" fontAlgn="auto" latinLnBrk="0" hangingPunct="1">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cs typeface="Arial"/>
              </a:rPr>
              <a:t>No. at risk</a:t>
            </a:r>
          </a:p>
          <a:p>
            <a:pPr marL="0" marR="0" lvl="0" indent="0" algn="r" defTabSz="914400" rtl="0" eaLnBrk="1" fontAlgn="auto" latinLnBrk="0" hangingPunct="1">
              <a:spcBef>
                <a:spcPts val="0"/>
              </a:spcBef>
              <a:spcAft>
                <a:spcPts val="0"/>
              </a:spcAft>
              <a:buClrTx/>
              <a:buSzTx/>
              <a:buFontTx/>
              <a:buNone/>
              <a:tabLst/>
              <a:defRPr/>
            </a:pPr>
            <a:r>
              <a:rPr kumimoji="0" lang="en-GB" sz="700" b="1" i="0" u="none" strike="noStrike" kern="1200" cap="none" spc="0" normalizeH="0" baseline="0" dirty="0">
                <a:ln>
                  <a:noFill/>
                </a:ln>
                <a:solidFill>
                  <a:schemeClr val="accent1"/>
                </a:solidFill>
                <a:effectLst/>
                <a:uLnTx/>
                <a:uFillTx/>
                <a:latin typeface="Arial"/>
                <a:cs typeface="Arial"/>
              </a:rPr>
              <a:t>Darolutamide</a:t>
            </a:r>
          </a:p>
          <a:p>
            <a:pPr algn="r" defTabSz="914400">
              <a:defRPr/>
            </a:pPr>
            <a:r>
              <a:rPr lang="en-GB" sz="700" b="1" dirty="0">
                <a:solidFill>
                  <a:schemeClr val="tx2"/>
                </a:solidFill>
                <a:latin typeface="Arial"/>
                <a:cs typeface="Arial"/>
              </a:rPr>
              <a:t>Placebo</a:t>
            </a:r>
          </a:p>
        </p:txBody>
      </p:sp>
      <p:sp>
        <p:nvSpPr>
          <p:cNvPr id="129" name="TextBox 128">
            <a:extLst>
              <a:ext uri="{FF2B5EF4-FFF2-40B4-BE49-F238E27FC236}">
                <a16:creationId xmlns:a16="http://schemas.microsoft.com/office/drawing/2014/main" id="{B31980D2-47F4-C84B-984F-2C2DB5638706}"/>
              </a:ext>
            </a:extLst>
          </p:cNvPr>
          <p:cNvSpPr txBox="1"/>
          <p:nvPr/>
        </p:nvSpPr>
        <p:spPr bwMode="gray">
          <a:xfrm>
            <a:off x="6623478"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a:t>
            </a:r>
          </a:p>
        </p:txBody>
      </p:sp>
      <p:sp>
        <p:nvSpPr>
          <p:cNvPr id="130" name="TextBox 129">
            <a:extLst>
              <a:ext uri="{FF2B5EF4-FFF2-40B4-BE49-F238E27FC236}">
                <a16:creationId xmlns:a16="http://schemas.microsoft.com/office/drawing/2014/main" id="{F7CEFA32-183F-924C-A140-297F9FC2D33A}"/>
              </a:ext>
            </a:extLst>
          </p:cNvPr>
          <p:cNvSpPr txBox="1"/>
          <p:nvPr/>
        </p:nvSpPr>
        <p:spPr bwMode="gray">
          <a:xfrm>
            <a:off x="6222810" y="4854786"/>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0.0</a:t>
            </a:r>
          </a:p>
        </p:txBody>
      </p:sp>
      <p:cxnSp>
        <p:nvCxnSpPr>
          <p:cNvPr id="131" name="Straight Connector 130">
            <a:extLst>
              <a:ext uri="{FF2B5EF4-FFF2-40B4-BE49-F238E27FC236}">
                <a16:creationId xmlns:a16="http://schemas.microsoft.com/office/drawing/2014/main" id="{7076A2B9-FB56-9644-A02A-3E9BB5289C55}"/>
              </a:ext>
            </a:extLst>
          </p:cNvPr>
          <p:cNvCxnSpPr>
            <a:cxnSpLocks/>
          </p:cNvCxnSpPr>
          <p:nvPr/>
        </p:nvCxnSpPr>
        <p:spPr bwMode="gray">
          <a:xfrm>
            <a:off x="6591641" y="4981439"/>
            <a:ext cx="5114191"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B5D0343-F970-1F44-BCB0-8C8299B05F80}"/>
              </a:ext>
            </a:extLst>
          </p:cNvPr>
          <p:cNvCxnSpPr>
            <a:cxnSpLocks/>
          </p:cNvCxnSpPr>
          <p:nvPr/>
        </p:nvCxnSpPr>
        <p:spPr bwMode="gray">
          <a:xfrm>
            <a:off x="665571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C7A68FB-9764-D740-A544-4AFC33EC5780}"/>
              </a:ext>
            </a:extLst>
          </p:cNvPr>
          <p:cNvCxnSpPr>
            <a:cxnSpLocks/>
          </p:cNvCxnSpPr>
          <p:nvPr/>
        </p:nvCxnSpPr>
        <p:spPr bwMode="gray">
          <a:xfrm rot="5400000" flipV="1">
            <a:off x="6550041" y="4893083"/>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2B5810F7-DB90-AD4B-B6CD-0B5619581939}"/>
              </a:ext>
            </a:extLst>
          </p:cNvPr>
          <p:cNvSpPr txBox="1"/>
          <p:nvPr/>
        </p:nvSpPr>
        <p:spPr bwMode="gray">
          <a:xfrm>
            <a:off x="1025552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42</a:t>
            </a:r>
          </a:p>
        </p:txBody>
      </p:sp>
      <p:cxnSp>
        <p:nvCxnSpPr>
          <p:cNvPr id="135" name="Straight Connector 134">
            <a:extLst>
              <a:ext uri="{FF2B5EF4-FFF2-40B4-BE49-F238E27FC236}">
                <a16:creationId xmlns:a16="http://schemas.microsoft.com/office/drawing/2014/main" id="{C6539CB7-DBF3-044F-B3AF-3174B59397F7}"/>
              </a:ext>
            </a:extLst>
          </p:cNvPr>
          <p:cNvCxnSpPr>
            <a:cxnSpLocks/>
          </p:cNvCxnSpPr>
          <p:nvPr/>
        </p:nvCxnSpPr>
        <p:spPr bwMode="gray">
          <a:xfrm>
            <a:off x="1032868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91D082D5-6DC6-EE4B-93B8-43AAF90F51E7}"/>
              </a:ext>
            </a:extLst>
          </p:cNvPr>
          <p:cNvSpPr txBox="1"/>
          <p:nvPr/>
        </p:nvSpPr>
        <p:spPr bwMode="gray">
          <a:xfrm>
            <a:off x="10523142"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45</a:t>
            </a:r>
          </a:p>
        </p:txBody>
      </p:sp>
      <p:cxnSp>
        <p:nvCxnSpPr>
          <p:cNvPr id="137" name="Straight Connector 136">
            <a:extLst>
              <a:ext uri="{FF2B5EF4-FFF2-40B4-BE49-F238E27FC236}">
                <a16:creationId xmlns:a16="http://schemas.microsoft.com/office/drawing/2014/main" id="{0C304DDD-0ED3-C142-8787-87122DF41D2C}"/>
              </a:ext>
            </a:extLst>
          </p:cNvPr>
          <p:cNvCxnSpPr>
            <a:cxnSpLocks/>
          </p:cNvCxnSpPr>
          <p:nvPr/>
        </p:nvCxnSpPr>
        <p:spPr bwMode="gray">
          <a:xfrm>
            <a:off x="1059104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0C42458E-99F4-F54F-B65E-FCBA5BF31E3F}"/>
              </a:ext>
            </a:extLst>
          </p:cNvPr>
          <p:cNvSpPr txBox="1"/>
          <p:nvPr/>
        </p:nvSpPr>
        <p:spPr bwMode="gray">
          <a:xfrm>
            <a:off x="9997896"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39</a:t>
            </a:r>
          </a:p>
        </p:txBody>
      </p:sp>
      <p:cxnSp>
        <p:nvCxnSpPr>
          <p:cNvPr id="139" name="Straight Connector 138">
            <a:extLst>
              <a:ext uri="{FF2B5EF4-FFF2-40B4-BE49-F238E27FC236}">
                <a16:creationId xmlns:a16="http://schemas.microsoft.com/office/drawing/2014/main" id="{05C71CE6-88B9-2E46-BAB9-8B7B2C249A26}"/>
              </a:ext>
            </a:extLst>
          </p:cNvPr>
          <p:cNvCxnSpPr>
            <a:cxnSpLocks/>
          </p:cNvCxnSpPr>
          <p:nvPr/>
        </p:nvCxnSpPr>
        <p:spPr bwMode="gray">
          <a:xfrm>
            <a:off x="1006633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E253FA2-C744-F745-A40C-094CB583E25C}"/>
              </a:ext>
            </a:extLst>
          </p:cNvPr>
          <p:cNvSpPr txBox="1"/>
          <p:nvPr/>
        </p:nvSpPr>
        <p:spPr bwMode="gray">
          <a:xfrm>
            <a:off x="8680362"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24</a:t>
            </a:r>
          </a:p>
        </p:txBody>
      </p:sp>
      <p:cxnSp>
        <p:nvCxnSpPr>
          <p:cNvPr id="141" name="Straight Connector 140">
            <a:extLst>
              <a:ext uri="{FF2B5EF4-FFF2-40B4-BE49-F238E27FC236}">
                <a16:creationId xmlns:a16="http://schemas.microsoft.com/office/drawing/2014/main" id="{0DDC98BF-46DD-4A42-BE43-90508F8BFF72}"/>
              </a:ext>
            </a:extLst>
          </p:cNvPr>
          <p:cNvCxnSpPr>
            <a:cxnSpLocks/>
          </p:cNvCxnSpPr>
          <p:nvPr/>
        </p:nvCxnSpPr>
        <p:spPr bwMode="gray">
          <a:xfrm>
            <a:off x="875455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101AAD78-4E5D-DF4C-813A-57B9DCE0FE8C}"/>
              </a:ext>
            </a:extLst>
          </p:cNvPr>
          <p:cNvSpPr txBox="1"/>
          <p:nvPr/>
        </p:nvSpPr>
        <p:spPr bwMode="gray">
          <a:xfrm>
            <a:off x="974037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36</a:t>
            </a:r>
          </a:p>
        </p:txBody>
      </p:sp>
      <p:cxnSp>
        <p:nvCxnSpPr>
          <p:cNvPr id="143" name="Straight Connector 142">
            <a:extLst>
              <a:ext uri="{FF2B5EF4-FFF2-40B4-BE49-F238E27FC236}">
                <a16:creationId xmlns:a16="http://schemas.microsoft.com/office/drawing/2014/main" id="{5CA42B3E-723E-C349-B2E8-E084D7C05C63}"/>
              </a:ext>
            </a:extLst>
          </p:cNvPr>
          <p:cNvCxnSpPr>
            <a:cxnSpLocks/>
          </p:cNvCxnSpPr>
          <p:nvPr/>
        </p:nvCxnSpPr>
        <p:spPr bwMode="gray">
          <a:xfrm>
            <a:off x="980397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B987531-E621-D947-9C7D-F2D320686CB6}"/>
              </a:ext>
            </a:extLst>
          </p:cNvPr>
          <p:cNvSpPr txBox="1"/>
          <p:nvPr/>
        </p:nvSpPr>
        <p:spPr bwMode="gray">
          <a:xfrm>
            <a:off x="947616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33</a:t>
            </a:r>
          </a:p>
        </p:txBody>
      </p:sp>
      <p:cxnSp>
        <p:nvCxnSpPr>
          <p:cNvPr id="145" name="Straight Connector 144">
            <a:extLst>
              <a:ext uri="{FF2B5EF4-FFF2-40B4-BE49-F238E27FC236}">
                <a16:creationId xmlns:a16="http://schemas.microsoft.com/office/drawing/2014/main" id="{A4F3FA50-DEF4-1E40-B0D3-19DB768ADDE2}"/>
              </a:ext>
            </a:extLst>
          </p:cNvPr>
          <p:cNvCxnSpPr>
            <a:cxnSpLocks/>
          </p:cNvCxnSpPr>
          <p:nvPr/>
        </p:nvCxnSpPr>
        <p:spPr bwMode="gray">
          <a:xfrm>
            <a:off x="954162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159F41E2-F05D-CE4A-9DAB-16B6FAF58DFB}"/>
              </a:ext>
            </a:extLst>
          </p:cNvPr>
          <p:cNvSpPr txBox="1"/>
          <p:nvPr/>
        </p:nvSpPr>
        <p:spPr bwMode="gray">
          <a:xfrm>
            <a:off x="9218651"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30</a:t>
            </a:r>
          </a:p>
        </p:txBody>
      </p:sp>
      <p:cxnSp>
        <p:nvCxnSpPr>
          <p:cNvPr id="147" name="Straight Connector 146">
            <a:extLst>
              <a:ext uri="{FF2B5EF4-FFF2-40B4-BE49-F238E27FC236}">
                <a16:creationId xmlns:a16="http://schemas.microsoft.com/office/drawing/2014/main" id="{16B18431-E9CB-6647-853A-146D07B48AB5}"/>
              </a:ext>
            </a:extLst>
          </p:cNvPr>
          <p:cNvCxnSpPr>
            <a:cxnSpLocks/>
          </p:cNvCxnSpPr>
          <p:nvPr/>
        </p:nvCxnSpPr>
        <p:spPr bwMode="gray">
          <a:xfrm>
            <a:off x="927926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8794ABE5-B3FF-D347-9E59-D49467EEA8BA}"/>
              </a:ext>
            </a:extLst>
          </p:cNvPr>
          <p:cNvSpPr txBox="1"/>
          <p:nvPr/>
        </p:nvSpPr>
        <p:spPr bwMode="gray">
          <a:xfrm>
            <a:off x="8954440"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27</a:t>
            </a:r>
          </a:p>
        </p:txBody>
      </p:sp>
      <p:cxnSp>
        <p:nvCxnSpPr>
          <p:cNvPr id="149" name="Straight Connector 148">
            <a:extLst>
              <a:ext uri="{FF2B5EF4-FFF2-40B4-BE49-F238E27FC236}">
                <a16:creationId xmlns:a16="http://schemas.microsoft.com/office/drawing/2014/main" id="{B448F066-F580-D946-826F-9824EB2B9A87}"/>
              </a:ext>
            </a:extLst>
          </p:cNvPr>
          <p:cNvCxnSpPr>
            <a:cxnSpLocks/>
          </p:cNvCxnSpPr>
          <p:nvPr/>
        </p:nvCxnSpPr>
        <p:spPr bwMode="gray">
          <a:xfrm>
            <a:off x="901691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9CB3FCF-A9FD-FF41-B5B6-8864F507E5FB}"/>
              </a:ext>
            </a:extLst>
          </p:cNvPr>
          <p:cNvSpPr txBox="1"/>
          <p:nvPr/>
        </p:nvSpPr>
        <p:spPr bwMode="gray">
          <a:xfrm>
            <a:off x="8422845"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21</a:t>
            </a:r>
          </a:p>
        </p:txBody>
      </p:sp>
      <p:cxnSp>
        <p:nvCxnSpPr>
          <p:cNvPr id="151" name="Straight Connector 150">
            <a:extLst>
              <a:ext uri="{FF2B5EF4-FFF2-40B4-BE49-F238E27FC236}">
                <a16:creationId xmlns:a16="http://schemas.microsoft.com/office/drawing/2014/main" id="{EAF09D06-F26D-6845-B56E-E1E5B99CF7FC}"/>
              </a:ext>
            </a:extLst>
          </p:cNvPr>
          <p:cNvCxnSpPr>
            <a:cxnSpLocks/>
          </p:cNvCxnSpPr>
          <p:nvPr/>
        </p:nvCxnSpPr>
        <p:spPr bwMode="gray">
          <a:xfrm>
            <a:off x="849220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4F8EA52-B1F1-564B-810B-61F8D12BCB2D}"/>
              </a:ext>
            </a:extLst>
          </p:cNvPr>
          <p:cNvSpPr txBox="1"/>
          <p:nvPr/>
        </p:nvSpPr>
        <p:spPr bwMode="gray">
          <a:xfrm>
            <a:off x="8158635"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18</a:t>
            </a:r>
          </a:p>
        </p:txBody>
      </p:sp>
      <p:cxnSp>
        <p:nvCxnSpPr>
          <p:cNvPr id="153" name="Straight Connector 152">
            <a:extLst>
              <a:ext uri="{FF2B5EF4-FFF2-40B4-BE49-F238E27FC236}">
                <a16:creationId xmlns:a16="http://schemas.microsoft.com/office/drawing/2014/main" id="{E80A82D8-55C8-B94D-87FE-042CA92EB044}"/>
              </a:ext>
            </a:extLst>
          </p:cNvPr>
          <p:cNvCxnSpPr>
            <a:cxnSpLocks/>
          </p:cNvCxnSpPr>
          <p:nvPr/>
        </p:nvCxnSpPr>
        <p:spPr bwMode="gray">
          <a:xfrm>
            <a:off x="822984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4D538AF5-650A-C04D-B7CB-C503CC7F6738}"/>
              </a:ext>
            </a:extLst>
          </p:cNvPr>
          <p:cNvSpPr txBox="1"/>
          <p:nvPr/>
        </p:nvSpPr>
        <p:spPr bwMode="gray">
          <a:xfrm>
            <a:off x="7894425"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15</a:t>
            </a:r>
          </a:p>
        </p:txBody>
      </p:sp>
      <p:cxnSp>
        <p:nvCxnSpPr>
          <p:cNvPr id="155" name="Straight Connector 154">
            <a:extLst>
              <a:ext uri="{FF2B5EF4-FFF2-40B4-BE49-F238E27FC236}">
                <a16:creationId xmlns:a16="http://schemas.microsoft.com/office/drawing/2014/main" id="{398E56BE-9C37-0E49-A936-39D880E3BBC5}"/>
              </a:ext>
            </a:extLst>
          </p:cNvPr>
          <p:cNvCxnSpPr>
            <a:cxnSpLocks/>
          </p:cNvCxnSpPr>
          <p:nvPr/>
        </p:nvCxnSpPr>
        <p:spPr bwMode="gray">
          <a:xfrm>
            <a:off x="796749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89756E65-CAB2-F548-B38C-C4A740731095}"/>
              </a:ext>
            </a:extLst>
          </p:cNvPr>
          <p:cNvSpPr txBox="1"/>
          <p:nvPr/>
        </p:nvSpPr>
        <p:spPr bwMode="gray">
          <a:xfrm>
            <a:off x="763350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12</a:t>
            </a:r>
          </a:p>
        </p:txBody>
      </p:sp>
      <p:cxnSp>
        <p:nvCxnSpPr>
          <p:cNvPr id="157" name="Straight Connector 156">
            <a:extLst>
              <a:ext uri="{FF2B5EF4-FFF2-40B4-BE49-F238E27FC236}">
                <a16:creationId xmlns:a16="http://schemas.microsoft.com/office/drawing/2014/main" id="{3156F5FF-87EB-734C-8EA2-61F6C68E6AC2}"/>
              </a:ext>
            </a:extLst>
          </p:cNvPr>
          <p:cNvCxnSpPr>
            <a:cxnSpLocks/>
          </p:cNvCxnSpPr>
          <p:nvPr/>
        </p:nvCxnSpPr>
        <p:spPr bwMode="gray">
          <a:xfrm>
            <a:off x="770513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09CF142F-98EA-EF4C-BB8A-5CD3FD0376B8}"/>
              </a:ext>
            </a:extLst>
          </p:cNvPr>
          <p:cNvSpPr txBox="1"/>
          <p:nvPr/>
        </p:nvSpPr>
        <p:spPr bwMode="gray">
          <a:xfrm>
            <a:off x="7407931"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9</a:t>
            </a:r>
          </a:p>
        </p:txBody>
      </p:sp>
      <p:cxnSp>
        <p:nvCxnSpPr>
          <p:cNvPr id="159" name="Straight Connector 158">
            <a:extLst>
              <a:ext uri="{FF2B5EF4-FFF2-40B4-BE49-F238E27FC236}">
                <a16:creationId xmlns:a16="http://schemas.microsoft.com/office/drawing/2014/main" id="{AE818520-5171-1C43-99C2-21EAB00D6407}"/>
              </a:ext>
            </a:extLst>
          </p:cNvPr>
          <p:cNvCxnSpPr>
            <a:cxnSpLocks/>
          </p:cNvCxnSpPr>
          <p:nvPr/>
        </p:nvCxnSpPr>
        <p:spPr bwMode="gray">
          <a:xfrm>
            <a:off x="744278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1EB719A9-3039-964E-AB20-7ABB3DCB6870}"/>
              </a:ext>
            </a:extLst>
          </p:cNvPr>
          <p:cNvSpPr txBox="1"/>
          <p:nvPr/>
        </p:nvSpPr>
        <p:spPr bwMode="gray">
          <a:xfrm>
            <a:off x="7150300"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6</a:t>
            </a:r>
          </a:p>
        </p:txBody>
      </p:sp>
      <p:cxnSp>
        <p:nvCxnSpPr>
          <p:cNvPr id="161" name="Straight Connector 160">
            <a:extLst>
              <a:ext uri="{FF2B5EF4-FFF2-40B4-BE49-F238E27FC236}">
                <a16:creationId xmlns:a16="http://schemas.microsoft.com/office/drawing/2014/main" id="{FBA97AA2-F268-9944-9BB7-3A26926FC9CA}"/>
              </a:ext>
            </a:extLst>
          </p:cNvPr>
          <p:cNvCxnSpPr>
            <a:cxnSpLocks/>
          </p:cNvCxnSpPr>
          <p:nvPr/>
        </p:nvCxnSpPr>
        <p:spPr bwMode="gray">
          <a:xfrm>
            <a:off x="718042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A6C25366-4A43-D845-8D6B-FCDF34192DAA}"/>
              </a:ext>
            </a:extLst>
          </p:cNvPr>
          <p:cNvSpPr txBox="1"/>
          <p:nvPr/>
        </p:nvSpPr>
        <p:spPr bwMode="gray">
          <a:xfrm>
            <a:off x="6886089" y="5057271"/>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3</a:t>
            </a:r>
          </a:p>
        </p:txBody>
      </p:sp>
      <p:cxnSp>
        <p:nvCxnSpPr>
          <p:cNvPr id="163" name="Straight Connector 162">
            <a:extLst>
              <a:ext uri="{FF2B5EF4-FFF2-40B4-BE49-F238E27FC236}">
                <a16:creationId xmlns:a16="http://schemas.microsoft.com/office/drawing/2014/main" id="{6A54FA5A-D946-9343-98D6-102F06E2174C}"/>
              </a:ext>
            </a:extLst>
          </p:cNvPr>
          <p:cNvCxnSpPr>
            <a:cxnSpLocks/>
          </p:cNvCxnSpPr>
          <p:nvPr/>
        </p:nvCxnSpPr>
        <p:spPr bwMode="gray">
          <a:xfrm>
            <a:off x="691807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7CEEBEF0-09ED-324D-B7BD-91DA33A45FE3}"/>
              </a:ext>
            </a:extLst>
          </p:cNvPr>
          <p:cNvSpPr txBox="1"/>
          <p:nvPr/>
        </p:nvSpPr>
        <p:spPr bwMode="gray">
          <a:xfrm>
            <a:off x="1078712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48</a:t>
            </a:r>
          </a:p>
        </p:txBody>
      </p:sp>
      <p:cxnSp>
        <p:nvCxnSpPr>
          <p:cNvPr id="165" name="Straight Connector 164">
            <a:extLst>
              <a:ext uri="{FF2B5EF4-FFF2-40B4-BE49-F238E27FC236}">
                <a16:creationId xmlns:a16="http://schemas.microsoft.com/office/drawing/2014/main" id="{0D78B4F1-9B0F-7344-B519-F31DC4DCF298}"/>
              </a:ext>
            </a:extLst>
          </p:cNvPr>
          <p:cNvCxnSpPr>
            <a:cxnSpLocks/>
          </p:cNvCxnSpPr>
          <p:nvPr/>
        </p:nvCxnSpPr>
        <p:spPr bwMode="gray">
          <a:xfrm>
            <a:off x="1085339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E641E871-7AB9-5C48-ACF9-BEBB03A93768}"/>
              </a:ext>
            </a:extLst>
          </p:cNvPr>
          <p:cNvSpPr txBox="1"/>
          <p:nvPr/>
        </p:nvSpPr>
        <p:spPr bwMode="gray">
          <a:xfrm>
            <a:off x="11058026"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51</a:t>
            </a:r>
          </a:p>
        </p:txBody>
      </p:sp>
      <p:cxnSp>
        <p:nvCxnSpPr>
          <p:cNvPr id="167" name="Straight Connector 166">
            <a:extLst>
              <a:ext uri="{FF2B5EF4-FFF2-40B4-BE49-F238E27FC236}">
                <a16:creationId xmlns:a16="http://schemas.microsoft.com/office/drawing/2014/main" id="{88C70465-A66C-6E49-96E4-59229C7DACCC}"/>
              </a:ext>
            </a:extLst>
          </p:cNvPr>
          <p:cNvCxnSpPr>
            <a:cxnSpLocks/>
          </p:cNvCxnSpPr>
          <p:nvPr/>
        </p:nvCxnSpPr>
        <p:spPr bwMode="gray">
          <a:xfrm>
            <a:off x="11115754"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7EC5957C-7F36-7C40-B0B9-432F5225B2FD}"/>
              </a:ext>
            </a:extLst>
          </p:cNvPr>
          <p:cNvSpPr txBox="1"/>
          <p:nvPr/>
        </p:nvSpPr>
        <p:spPr bwMode="gray">
          <a:xfrm>
            <a:off x="11318833"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54</a:t>
            </a:r>
          </a:p>
        </p:txBody>
      </p:sp>
      <p:cxnSp>
        <p:nvCxnSpPr>
          <p:cNvPr id="169" name="Straight Connector 168">
            <a:extLst>
              <a:ext uri="{FF2B5EF4-FFF2-40B4-BE49-F238E27FC236}">
                <a16:creationId xmlns:a16="http://schemas.microsoft.com/office/drawing/2014/main" id="{0B2ADAB3-540E-6642-B7FD-FADAB57FEFD1}"/>
              </a:ext>
            </a:extLst>
          </p:cNvPr>
          <p:cNvCxnSpPr>
            <a:cxnSpLocks/>
          </p:cNvCxnSpPr>
          <p:nvPr/>
        </p:nvCxnSpPr>
        <p:spPr bwMode="gray">
          <a:xfrm>
            <a:off x="1137810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155CB0CF-A211-D44C-A660-72A2C695EB13}"/>
              </a:ext>
            </a:extLst>
          </p:cNvPr>
          <p:cNvSpPr txBox="1"/>
          <p:nvPr/>
        </p:nvSpPr>
        <p:spPr bwMode="gray">
          <a:xfrm>
            <a:off x="11576168" y="5057271"/>
            <a:ext cx="12824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57</a:t>
            </a:r>
          </a:p>
        </p:txBody>
      </p:sp>
      <p:cxnSp>
        <p:nvCxnSpPr>
          <p:cNvPr id="171" name="Straight Connector 170">
            <a:extLst>
              <a:ext uri="{FF2B5EF4-FFF2-40B4-BE49-F238E27FC236}">
                <a16:creationId xmlns:a16="http://schemas.microsoft.com/office/drawing/2014/main" id="{E5D34541-3EC3-E348-AC00-7B7E353D5646}"/>
              </a:ext>
            </a:extLst>
          </p:cNvPr>
          <p:cNvCxnSpPr>
            <a:cxnSpLocks/>
          </p:cNvCxnSpPr>
          <p:nvPr/>
        </p:nvCxnSpPr>
        <p:spPr bwMode="gray">
          <a:xfrm>
            <a:off x="11640469" y="4982970"/>
            <a:ext cx="0" cy="6120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0634522D-EF5A-8147-B25A-D6240065889E}"/>
              </a:ext>
            </a:extLst>
          </p:cNvPr>
          <p:cNvSpPr txBox="1"/>
          <p:nvPr/>
        </p:nvSpPr>
        <p:spPr bwMode="gray">
          <a:xfrm>
            <a:off x="6222811" y="4565862"/>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0.1</a:t>
            </a:r>
          </a:p>
        </p:txBody>
      </p:sp>
      <p:cxnSp>
        <p:nvCxnSpPr>
          <p:cNvPr id="175" name="Straight Connector 174">
            <a:extLst>
              <a:ext uri="{FF2B5EF4-FFF2-40B4-BE49-F238E27FC236}">
                <a16:creationId xmlns:a16="http://schemas.microsoft.com/office/drawing/2014/main" id="{7B448D3A-04E6-CA44-82B2-97480B3325E7}"/>
              </a:ext>
            </a:extLst>
          </p:cNvPr>
          <p:cNvCxnSpPr>
            <a:cxnSpLocks/>
          </p:cNvCxnSpPr>
          <p:nvPr/>
        </p:nvCxnSpPr>
        <p:spPr bwMode="gray">
          <a:xfrm rot="5400000" flipV="1">
            <a:off x="6550042" y="4604159"/>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99AB31D0-FC0A-7E42-B154-792070F75F3B}"/>
              </a:ext>
            </a:extLst>
          </p:cNvPr>
          <p:cNvSpPr txBox="1"/>
          <p:nvPr/>
        </p:nvSpPr>
        <p:spPr bwMode="gray">
          <a:xfrm>
            <a:off x="6222812" y="4283288"/>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0.2</a:t>
            </a:r>
          </a:p>
        </p:txBody>
      </p:sp>
      <p:cxnSp>
        <p:nvCxnSpPr>
          <p:cNvPr id="177" name="Straight Connector 176">
            <a:extLst>
              <a:ext uri="{FF2B5EF4-FFF2-40B4-BE49-F238E27FC236}">
                <a16:creationId xmlns:a16="http://schemas.microsoft.com/office/drawing/2014/main" id="{4FE0EA60-A757-3343-9F17-9031B91C8903}"/>
              </a:ext>
            </a:extLst>
          </p:cNvPr>
          <p:cNvCxnSpPr>
            <a:cxnSpLocks/>
          </p:cNvCxnSpPr>
          <p:nvPr/>
        </p:nvCxnSpPr>
        <p:spPr bwMode="gray">
          <a:xfrm rot="5400000" flipV="1">
            <a:off x="6550043" y="4321585"/>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E249FF77-3A8D-E343-88FA-08A5E98AF164}"/>
              </a:ext>
            </a:extLst>
          </p:cNvPr>
          <p:cNvSpPr txBox="1"/>
          <p:nvPr/>
        </p:nvSpPr>
        <p:spPr bwMode="gray">
          <a:xfrm>
            <a:off x="6222813" y="3994364"/>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0.3</a:t>
            </a:r>
          </a:p>
        </p:txBody>
      </p:sp>
      <p:cxnSp>
        <p:nvCxnSpPr>
          <p:cNvPr id="179" name="Straight Connector 178">
            <a:extLst>
              <a:ext uri="{FF2B5EF4-FFF2-40B4-BE49-F238E27FC236}">
                <a16:creationId xmlns:a16="http://schemas.microsoft.com/office/drawing/2014/main" id="{457EEE1A-563D-194F-8CCD-4C4C5C78ADC6}"/>
              </a:ext>
            </a:extLst>
          </p:cNvPr>
          <p:cNvCxnSpPr>
            <a:cxnSpLocks/>
          </p:cNvCxnSpPr>
          <p:nvPr/>
        </p:nvCxnSpPr>
        <p:spPr bwMode="gray">
          <a:xfrm rot="5400000" flipV="1">
            <a:off x="6550044" y="4032661"/>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96EF6308-A143-084C-A894-2A322A59A7D5}"/>
              </a:ext>
            </a:extLst>
          </p:cNvPr>
          <p:cNvSpPr txBox="1"/>
          <p:nvPr/>
        </p:nvSpPr>
        <p:spPr bwMode="gray">
          <a:xfrm>
            <a:off x="6222813" y="370543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0.4</a:t>
            </a:r>
          </a:p>
        </p:txBody>
      </p:sp>
      <p:cxnSp>
        <p:nvCxnSpPr>
          <p:cNvPr id="181" name="Straight Connector 180">
            <a:extLst>
              <a:ext uri="{FF2B5EF4-FFF2-40B4-BE49-F238E27FC236}">
                <a16:creationId xmlns:a16="http://schemas.microsoft.com/office/drawing/2014/main" id="{393DF282-5A59-6F47-A66C-5497B5960703}"/>
              </a:ext>
            </a:extLst>
          </p:cNvPr>
          <p:cNvCxnSpPr>
            <a:cxnSpLocks/>
          </p:cNvCxnSpPr>
          <p:nvPr/>
        </p:nvCxnSpPr>
        <p:spPr bwMode="gray">
          <a:xfrm rot="5400000" flipV="1">
            <a:off x="6550044" y="374373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8F15378D-1719-1940-AE80-7A20F0FE9061}"/>
              </a:ext>
            </a:extLst>
          </p:cNvPr>
          <p:cNvSpPr txBox="1"/>
          <p:nvPr/>
        </p:nvSpPr>
        <p:spPr bwMode="gray">
          <a:xfrm>
            <a:off x="6222813" y="341968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0.5</a:t>
            </a:r>
          </a:p>
        </p:txBody>
      </p:sp>
      <p:cxnSp>
        <p:nvCxnSpPr>
          <p:cNvPr id="183" name="Straight Connector 182">
            <a:extLst>
              <a:ext uri="{FF2B5EF4-FFF2-40B4-BE49-F238E27FC236}">
                <a16:creationId xmlns:a16="http://schemas.microsoft.com/office/drawing/2014/main" id="{7E2C342D-ACB9-D34F-BBFC-5C03183D5C25}"/>
              </a:ext>
            </a:extLst>
          </p:cNvPr>
          <p:cNvCxnSpPr>
            <a:cxnSpLocks/>
          </p:cNvCxnSpPr>
          <p:nvPr/>
        </p:nvCxnSpPr>
        <p:spPr bwMode="gray">
          <a:xfrm rot="5400000" flipV="1">
            <a:off x="6550044" y="345798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F780C1DF-2435-0841-8D7F-FFEBB09C9A4F}"/>
              </a:ext>
            </a:extLst>
          </p:cNvPr>
          <p:cNvSpPr txBox="1"/>
          <p:nvPr/>
        </p:nvSpPr>
        <p:spPr bwMode="gray">
          <a:xfrm>
            <a:off x="6222813" y="313393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0.6</a:t>
            </a:r>
          </a:p>
        </p:txBody>
      </p:sp>
      <p:cxnSp>
        <p:nvCxnSpPr>
          <p:cNvPr id="185" name="Straight Connector 184">
            <a:extLst>
              <a:ext uri="{FF2B5EF4-FFF2-40B4-BE49-F238E27FC236}">
                <a16:creationId xmlns:a16="http://schemas.microsoft.com/office/drawing/2014/main" id="{53265EDE-45CF-FA4F-8D8B-245872276D08}"/>
              </a:ext>
            </a:extLst>
          </p:cNvPr>
          <p:cNvCxnSpPr>
            <a:cxnSpLocks/>
          </p:cNvCxnSpPr>
          <p:nvPr/>
        </p:nvCxnSpPr>
        <p:spPr bwMode="gray">
          <a:xfrm rot="5400000" flipV="1">
            <a:off x="6550044" y="317223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18299329-73EB-DF42-A4EF-5CFCE0CE51CB}"/>
              </a:ext>
            </a:extLst>
          </p:cNvPr>
          <p:cNvSpPr txBox="1"/>
          <p:nvPr/>
        </p:nvSpPr>
        <p:spPr bwMode="gray">
          <a:xfrm>
            <a:off x="6222813" y="284818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0.7</a:t>
            </a:r>
          </a:p>
        </p:txBody>
      </p:sp>
      <p:cxnSp>
        <p:nvCxnSpPr>
          <p:cNvPr id="187" name="Straight Connector 186">
            <a:extLst>
              <a:ext uri="{FF2B5EF4-FFF2-40B4-BE49-F238E27FC236}">
                <a16:creationId xmlns:a16="http://schemas.microsoft.com/office/drawing/2014/main" id="{B7549D88-1247-DD41-B926-C9DCD8D5688C}"/>
              </a:ext>
            </a:extLst>
          </p:cNvPr>
          <p:cNvCxnSpPr>
            <a:cxnSpLocks/>
          </p:cNvCxnSpPr>
          <p:nvPr/>
        </p:nvCxnSpPr>
        <p:spPr bwMode="gray">
          <a:xfrm rot="5400000" flipV="1">
            <a:off x="6550044" y="288648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B879B4DC-0B19-BA46-8392-CB3DF24A11CD}"/>
              </a:ext>
            </a:extLst>
          </p:cNvPr>
          <p:cNvSpPr txBox="1"/>
          <p:nvPr/>
        </p:nvSpPr>
        <p:spPr bwMode="gray">
          <a:xfrm>
            <a:off x="6222813" y="2556089"/>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0.8</a:t>
            </a:r>
          </a:p>
        </p:txBody>
      </p:sp>
      <p:cxnSp>
        <p:nvCxnSpPr>
          <p:cNvPr id="189" name="Straight Connector 188">
            <a:extLst>
              <a:ext uri="{FF2B5EF4-FFF2-40B4-BE49-F238E27FC236}">
                <a16:creationId xmlns:a16="http://schemas.microsoft.com/office/drawing/2014/main" id="{D33B9B17-DDB5-2449-AEE4-2AC9081D9E41}"/>
              </a:ext>
            </a:extLst>
          </p:cNvPr>
          <p:cNvCxnSpPr>
            <a:cxnSpLocks/>
          </p:cNvCxnSpPr>
          <p:nvPr/>
        </p:nvCxnSpPr>
        <p:spPr bwMode="gray">
          <a:xfrm rot="5400000" flipV="1">
            <a:off x="6550044" y="2594386"/>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A8A4C7CD-A0CA-4A4D-9377-F11CABADA5F2}"/>
              </a:ext>
            </a:extLst>
          </p:cNvPr>
          <p:cNvSpPr txBox="1"/>
          <p:nvPr/>
        </p:nvSpPr>
        <p:spPr bwMode="gray">
          <a:xfrm>
            <a:off x="6222813" y="2273514"/>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0.9</a:t>
            </a:r>
          </a:p>
        </p:txBody>
      </p:sp>
      <p:cxnSp>
        <p:nvCxnSpPr>
          <p:cNvPr id="191" name="Straight Connector 190">
            <a:extLst>
              <a:ext uri="{FF2B5EF4-FFF2-40B4-BE49-F238E27FC236}">
                <a16:creationId xmlns:a16="http://schemas.microsoft.com/office/drawing/2014/main" id="{EB4E3B3F-C748-F840-82FC-0B976DBF0AAE}"/>
              </a:ext>
            </a:extLst>
          </p:cNvPr>
          <p:cNvCxnSpPr>
            <a:cxnSpLocks/>
          </p:cNvCxnSpPr>
          <p:nvPr/>
        </p:nvCxnSpPr>
        <p:spPr bwMode="gray">
          <a:xfrm rot="5400000" flipV="1">
            <a:off x="6550044" y="2311811"/>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75065BE-8072-6740-B269-ACDDD2A93634}"/>
              </a:ext>
            </a:extLst>
          </p:cNvPr>
          <p:cNvSpPr txBox="1"/>
          <p:nvPr/>
        </p:nvSpPr>
        <p:spPr bwMode="gray">
          <a:xfrm>
            <a:off x="6222813" y="1987764"/>
            <a:ext cx="259450"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a:cs typeface="Arial"/>
              </a:rPr>
              <a:t>1.0</a:t>
            </a:r>
          </a:p>
        </p:txBody>
      </p:sp>
      <p:cxnSp>
        <p:nvCxnSpPr>
          <p:cNvPr id="193" name="Straight Connector 192">
            <a:extLst>
              <a:ext uri="{FF2B5EF4-FFF2-40B4-BE49-F238E27FC236}">
                <a16:creationId xmlns:a16="http://schemas.microsoft.com/office/drawing/2014/main" id="{B5CC9965-A87F-B645-9E51-91347BB0CE29}"/>
              </a:ext>
            </a:extLst>
          </p:cNvPr>
          <p:cNvCxnSpPr>
            <a:cxnSpLocks/>
          </p:cNvCxnSpPr>
          <p:nvPr/>
        </p:nvCxnSpPr>
        <p:spPr bwMode="gray">
          <a:xfrm rot="5400000" flipV="1">
            <a:off x="6550044" y="2026061"/>
            <a:ext cx="0" cy="62839"/>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BD9A0B3-2617-F64E-9892-7DC9B0C3114E}"/>
              </a:ext>
            </a:extLst>
          </p:cNvPr>
          <p:cNvCxnSpPr>
            <a:cxnSpLocks/>
          </p:cNvCxnSpPr>
          <p:nvPr/>
        </p:nvCxnSpPr>
        <p:spPr bwMode="gray">
          <a:xfrm>
            <a:off x="6589044" y="1999043"/>
            <a:ext cx="0" cy="2974070"/>
          </a:xfrm>
          <a:prstGeom prst="line">
            <a:avLst/>
          </a:prstGeom>
          <a:ln w="1270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B39C4448-D3FC-C943-BD93-179F994C7873}"/>
              </a:ext>
            </a:extLst>
          </p:cNvPr>
          <p:cNvSpPr txBox="1"/>
          <p:nvPr/>
        </p:nvSpPr>
        <p:spPr bwMode="gray">
          <a:xfrm>
            <a:off x="8847394" y="5186526"/>
            <a:ext cx="584168" cy="153888"/>
          </a:xfrm>
          <a:prstGeom prst="rect">
            <a:avLst/>
          </a:prstGeom>
          <a:solidFill>
            <a:schemeClr val="bg1"/>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a:cs typeface="Arial"/>
              </a:rPr>
              <a:t>Months</a:t>
            </a:r>
          </a:p>
        </p:txBody>
      </p:sp>
      <p:sp>
        <p:nvSpPr>
          <p:cNvPr id="196" name="TextBox 195">
            <a:extLst>
              <a:ext uri="{FF2B5EF4-FFF2-40B4-BE49-F238E27FC236}">
                <a16:creationId xmlns:a16="http://schemas.microsoft.com/office/drawing/2014/main" id="{75DB129F-6B75-CB40-A8B1-2B32744D6ABD}"/>
              </a:ext>
            </a:extLst>
          </p:cNvPr>
          <p:cNvSpPr txBox="1"/>
          <p:nvPr/>
        </p:nvSpPr>
        <p:spPr bwMode="gray">
          <a:xfrm rot="16200000">
            <a:off x="5514747" y="3403069"/>
            <a:ext cx="1251153" cy="153888"/>
          </a:xfrm>
          <a:prstGeom prst="rect">
            <a:avLst/>
          </a:prstGeom>
          <a:solidFill>
            <a:schemeClr val="bg1"/>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a:cs typeface="Arial"/>
              </a:rPr>
              <a:t>Survival probability</a:t>
            </a:r>
          </a:p>
        </p:txBody>
      </p:sp>
      <p:sp>
        <p:nvSpPr>
          <p:cNvPr id="197" name="TextBox 196">
            <a:extLst>
              <a:ext uri="{FF2B5EF4-FFF2-40B4-BE49-F238E27FC236}">
                <a16:creationId xmlns:a16="http://schemas.microsoft.com/office/drawing/2014/main" id="{6DB66288-F67A-9E45-BC98-FA00E89B1806}"/>
              </a:ext>
            </a:extLst>
          </p:cNvPr>
          <p:cNvSpPr txBox="1"/>
          <p:nvPr/>
        </p:nvSpPr>
        <p:spPr bwMode="gray">
          <a:xfrm>
            <a:off x="6610938"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82</a:t>
            </a:r>
          </a:p>
        </p:txBody>
      </p:sp>
      <p:sp>
        <p:nvSpPr>
          <p:cNvPr id="198" name="TextBox 197">
            <a:extLst>
              <a:ext uri="{FF2B5EF4-FFF2-40B4-BE49-F238E27FC236}">
                <a16:creationId xmlns:a16="http://schemas.microsoft.com/office/drawing/2014/main" id="{3226DFCB-F46F-C14C-84E7-111F80AB28FC}"/>
              </a:ext>
            </a:extLst>
          </p:cNvPr>
          <p:cNvSpPr txBox="1"/>
          <p:nvPr/>
        </p:nvSpPr>
        <p:spPr bwMode="gray">
          <a:xfrm>
            <a:off x="10019974"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51</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199" name="TextBox 198">
            <a:extLst>
              <a:ext uri="{FF2B5EF4-FFF2-40B4-BE49-F238E27FC236}">
                <a16:creationId xmlns:a16="http://schemas.microsoft.com/office/drawing/2014/main" id="{DE2BCFEE-334B-9D43-88D4-CE47BA4220E6}"/>
              </a:ext>
            </a:extLst>
          </p:cNvPr>
          <p:cNvSpPr txBox="1"/>
          <p:nvPr/>
        </p:nvSpPr>
        <p:spPr bwMode="gray">
          <a:xfrm>
            <a:off x="10281009"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45</a:t>
            </a:r>
          </a:p>
        </p:txBody>
      </p:sp>
      <p:sp>
        <p:nvSpPr>
          <p:cNvPr id="200" name="TextBox 199">
            <a:extLst>
              <a:ext uri="{FF2B5EF4-FFF2-40B4-BE49-F238E27FC236}">
                <a16:creationId xmlns:a16="http://schemas.microsoft.com/office/drawing/2014/main" id="{85017CBE-A0EE-D044-9D47-C741E53273A2}"/>
              </a:ext>
            </a:extLst>
          </p:cNvPr>
          <p:cNvSpPr txBox="1"/>
          <p:nvPr/>
        </p:nvSpPr>
        <p:spPr bwMode="gray">
          <a:xfrm>
            <a:off x="9755764"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54</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1" name="TextBox 200">
            <a:extLst>
              <a:ext uri="{FF2B5EF4-FFF2-40B4-BE49-F238E27FC236}">
                <a16:creationId xmlns:a16="http://schemas.microsoft.com/office/drawing/2014/main" id="{D39D9992-DCBC-994F-8F6F-AEF6CF0BB25C}"/>
              </a:ext>
            </a:extLst>
          </p:cNvPr>
          <p:cNvSpPr txBox="1"/>
          <p:nvPr/>
        </p:nvSpPr>
        <p:spPr bwMode="gray">
          <a:xfrm>
            <a:off x="8701367"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74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64</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2" name="TextBox 201">
            <a:extLst>
              <a:ext uri="{FF2B5EF4-FFF2-40B4-BE49-F238E27FC236}">
                <a16:creationId xmlns:a16="http://schemas.microsoft.com/office/drawing/2014/main" id="{1400D097-F8D7-0149-BBD7-2ED281C3FE72}"/>
              </a:ext>
            </a:extLst>
          </p:cNvPr>
          <p:cNvSpPr txBox="1"/>
          <p:nvPr/>
        </p:nvSpPr>
        <p:spPr bwMode="gray">
          <a:xfrm>
            <a:off x="9491667"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58</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4" name="TextBox 203">
            <a:extLst>
              <a:ext uri="{FF2B5EF4-FFF2-40B4-BE49-F238E27FC236}">
                <a16:creationId xmlns:a16="http://schemas.microsoft.com/office/drawing/2014/main" id="{EC905077-00EA-B94B-A214-DA944161E8C0}"/>
              </a:ext>
            </a:extLst>
          </p:cNvPr>
          <p:cNvSpPr txBox="1"/>
          <p:nvPr/>
        </p:nvSpPr>
        <p:spPr bwMode="gray">
          <a:xfrm>
            <a:off x="9233077"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59</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5" name="TextBox 204">
            <a:extLst>
              <a:ext uri="{FF2B5EF4-FFF2-40B4-BE49-F238E27FC236}">
                <a16:creationId xmlns:a16="http://schemas.microsoft.com/office/drawing/2014/main" id="{D8A9474F-149E-FF43-B3E6-EF3E2E555C2F}"/>
              </a:ext>
            </a:extLst>
          </p:cNvPr>
          <p:cNvSpPr txBox="1"/>
          <p:nvPr/>
        </p:nvSpPr>
        <p:spPr bwMode="gray">
          <a:xfrm>
            <a:off x="8965577"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63</a:t>
            </a:r>
          </a:p>
        </p:txBody>
      </p:sp>
      <p:sp>
        <p:nvSpPr>
          <p:cNvPr id="206" name="TextBox 205">
            <a:extLst>
              <a:ext uri="{FF2B5EF4-FFF2-40B4-BE49-F238E27FC236}">
                <a16:creationId xmlns:a16="http://schemas.microsoft.com/office/drawing/2014/main" id="{873DBE13-644A-DF4E-B54C-431E5F7898ED}"/>
              </a:ext>
            </a:extLst>
          </p:cNvPr>
          <p:cNvSpPr txBox="1"/>
          <p:nvPr/>
        </p:nvSpPr>
        <p:spPr bwMode="gray">
          <a:xfrm>
            <a:off x="8433981"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67</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7" name="TextBox 206">
            <a:extLst>
              <a:ext uri="{FF2B5EF4-FFF2-40B4-BE49-F238E27FC236}">
                <a16:creationId xmlns:a16="http://schemas.microsoft.com/office/drawing/2014/main" id="{957E17A2-A974-CC46-BB1A-2A743C26D09E}"/>
              </a:ext>
            </a:extLst>
          </p:cNvPr>
          <p:cNvSpPr txBox="1"/>
          <p:nvPr/>
        </p:nvSpPr>
        <p:spPr bwMode="gray">
          <a:xfrm>
            <a:off x="8173061"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69</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8" name="TextBox 207">
            <a:extLst>
              <a:ext uri="{FF2B5EF4-FFF2-40B4-BE49-F238E27FC236}">
                <a16:creationId xmlns:a16="http://schemas.microsoft.com/office/drawing/2014/main" id="{2426388A-5F62-3143-AAB7-F169FB405D25}"/>
              </a:ext>
            </a:extLst>
          </p:cNvPr>
          <p:cNvSpPr txBox="1"/>
          <p:nvPr/>
        </p:nvSpPr>
        <p:spPr bwMode="gray">
          <a:xfrm>
            <a:off x="7912139"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70</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09" name="TextBox 208">
            <a:extLst>
              <a:ext uri="{FF2B5EF4-FFF2-40B4-BE49-F238E27FC236}">
                <a16:creationId xmlns:a16="http://schemas.microsoft.com/office/drawing/2014/main" id="{392C1521-7878-EC48-8BB4-3E80F0666781}"/>
              </a:ext>
            </a:extLst>
          </p:cNvPr>
          <p:cNvSpPr txBox="1"/>
          <p:nvPr/>
        </p:nvSpPr>
        <p:spPr bwMode="gray">
          <a:xfrm>
            <a:off x="7654508"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72</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0" name="TextBox 209">
            <a:extLst>
              <a:ext uri="{FF2B5EF4-FFF2-40B4-BE49-F238E27FC236}">
                <a16:creationId xmlns:a16="http://schemas.microsoft.com/office/drawing/2014/main" id="{B6A36BC1-DD47-884A-8737-F88C420CC3B3}"/>
              </a:ext>
            </a:extLst>
          </p:cNvPr>
          <p:cNvSpPr txBox="1"/>
          <p:nvPr/>
        </p:nvSpPr>
        <p:spPr bwMode="gray">
          <a:xfrm>
            <a:off x="7390298"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75</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1" name="TextBox 210">
            <a:extLst>
              <a:ext uri="{FF2B5EF4-FFF2-40B4-BE49-F238E27FC236}">
                <a16:creationId xmlns:a16="http://schemas.microsoft.com/office/drawing/2014/main" id="{7BBD96A8-B4CC-554B-AAEC-C11993C8383F}"/>
              </a:ext>
            </a:extLst>
          </p:cNvPr>
          <p:cNvSpPr txBox="1"/>
          <p:nvPr/>
        </p:nvSpPr>
        <p:spPr bwMode="gray">
          <a:xfrm>
            <a:off x="7132666"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78</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2" name="TextBox 211">
            <a:extLst>
              <a:ext uri="{FF2B5EF4-FFF2-40B4-BE49-F238E27FC236}">
                <a16:creationId xmlns:a16="http://schemas.microsoft.com/office/drawing/2014/main" id="{46E9E156-0C4C-9044-9360-EFFBF592BF47}"/>
              </a:ext>
            </a:extLst>
          </p:cNvPr>
          <p:cNvSpPr txBox="1"/>
          <p:nvPr/>
        </p:nvSpPr>
        <p:spPr bwMode="gray">
          <a:xfrm>
            <a:off x="6868455"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82</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3" name="TextBox 212">
            <a:extLst>
              <a:ext uri="{FF2B5EF4-FFF2-40B4-BE49-F238E27FC236}">
                <a16:creationId xmlns:a16="http://schemas.microsoft.com/office/drawing/2014/main" id="{DCCCC292-3EC2-AE4D-8176-A2C570B6003C}"/>
              </a:ext>
            </a:extLst>
          </p:cNvPr>
          <p:cNvSpPr txBox="1"/>
          <p:nvPr/>
        </p:nvSpPr>
        <p:spPr bwMode="gray">
          <a:xfrm>
            <a:off x="10538413"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26</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4" name="TextBox 213">
            <a:extLst>
              <a:ext uri="{FF2B5EF4-FFF2-40B4-BE49-F238E27FC236}">
                <a16:creationId xmlns:a16="http://schemas.microsoft.com/office/drawing/2014/main" id="{DC304E25-142A-4649-B3C9-46E476632E55}"/>
              </a:ext>
            </a:extLst>
          </p:cNvPr>
          <p:cNvSpPr txBox="1"/>
          <p:nvPr/>
        </p:nvSpPr>
        <p:spPr bwMode="gray">
          <a:xfrm>
            <a:off x="10799448"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12</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5" name="TextBox 214">
            <a:extLst>
              <a:ext uri="{FF2B5EF4-FFF2-40B4-BE49-F238E27FC236}">
                <a16:creationId xmlns:a16="http://schemas.microsoft.com/office/drawing/2014/main" id="{7CB82429-F175-E345-B040-3F03EF5887C1}"/>
              </a:ext>
            </a:extLst>
          </p:cNvPr>
          <p:cNvSpPr txBox="1"/>
          <p:nvPr/>
        </p:nvSpPr>
        <p:spPr bwMode="gray">
          <a:xfrm>
            <a:off x="11063545" y="5419321"/>
            <a:ext cx="99386"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4</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6" name="TextBox 215">
            <a:extLst>
              <a:ext uri="{FF2B5EF4-FFF2-40B4-BE49-F238E27FC236}">
                <a16:creationId xmlns:a16="http://schemas.microsoft.com/office/drawing/2014/main" id="{00F6317B-08D2-F944-9EAE-7CE4288B9791}"/>
              </a:ext>
            </a:extLst>
          </p:cNvPr>
          <p:cNvSpPr txBox="1"/>
          <p:nvPr/>
        </p:nvSpPr>
        <p:spPr bwMode="gray">
          <a:xfrm>
            <a:off x="11352716" y="5419321"/>
            <a:ext cx="49694"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0</a:t>
            </a:r>
            <a:endParaRPr kumimoji="0" lang="en-GB" sz="700" b="0" i="0" u="none" strike="noStrike" kern="1200" cap="none" spc="0" normalizeH="0" baseline="0" dirty="0">
              <a:ln>
                <a:noFill/>
              </a:ln>
              <a:solidFill>
                <a:srgbClr val="000000"/>
              </a:solidFill>
              <a:effectLst/>
              <a:uLnTx/>
              <a:uFillTx/>
              <a:latin typeface="Arial"/>
              <a:cs typeface="Arial"/>
            </a:endParaRPr>
          </a:p>
        </p:txBody>
      </p:sp>
      <p:sp>
        <p:nvSpPr>
          <p:cNvPr id="217" name="TextBox 216">
            <a:extLst>
              <a:ext uri="{FF2B5EF4-FFF2-40B4-BE49-F238E27FC236}">
                <a16:creationId xmlns:a16="http://schemas.microsoft.com/office/drawing/2014/main" id="{5476CD48-B155-C240-BBAA-C3F3932989BF}"/>
              </a:ext>
            </a:extLst>
          </p:cNvPr>
          <p:cNvSpPr txBox="1"/>
          <p:nvPr/>
        </p:nvSpPr>
        <p:spPr bwMode="gray">
          <a:xfrm>
            <a:off x="11616812" y="5419321"/>
            <a:ext cx="49694" cy="215444"/>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000000"/>
                </a:solidFill>
                <a:effectLst/>
                <a:uLnTx/>
                <a:uFillTx/>
                <a:latin typeface="Arial"/>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solidFill>
                  <a:srgbClr val="000000"/>
                </a:solidFill>
                <a:latin typeface="Arial"/>
                <a:cs typeface="Arial"/>
              </a:rPr>
              <a:t>0</a:t>
            </a:r>
            <a:endParaRPr kumimoji="0" lang="en-GB" sz="700" b="0" i="0" u="none" strike="noStrike" kern="1200" cap="none" spc="0" normalizeH="0" baseline="0" dirty="0">
              <a:ln>
                <a:noFill/>
              </a:ln>
              <a:solidFill>
                <a:srgbClr val="000000"/>
              </a:solidFill>
              <a:effectLst/>
              <a:uLnTx/>
              <a:uFillTx/>
              <a:latin typeface="Arial"/>
              <a:cs typeface="Arial"/>
            </a:endParaRPr>
          </a:p>
        </p:txBody>
      </p:sp>
      <p:pic>
        <p:nvPicPr>
          <p:cNvPr id="219" name="Graphic 218">
            <a:extLst>
              <a:ext uri="{FF2B5EF4-FFF2-40B4-BE49-F238E27FC236}">
                <a16:creationId xmlns:a16="http://schemas.microsoft.com/office/drawing/2014/main" id="{83393B1A-F309-0646-B980-9E6A157604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5145" y="2022009"/>
            <a:ext cx="4933540" cy="1248241"/>
          </a:xfrm>
          <a:prstGeom prst="rect">
            <a:avLst/>
          </a:prstGeom>
        </p:spPr>
      </p:pic>
    </p:spTree>
    <p:extLst>
      <p:ext uri="{BB962C8B-B14F-4D97-AF65-F5344CB8AC3E}">
        <p14:creationId xmlns:p14="http://schemas.microsoft.com/office/powerpoint/2010/main" val="367770707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0AC66E-B4E3-4040-A17F-136B508EE285}"/>
              </a:ext>
            </a:extLst>
          </p:cNvPr>
          <p:cNvSpPr txBox="1">
            <a:spLocks/>
          </p:cNvSpPr>
          <p:nvPr/>
        </p:nvSpPr>
        <p:spPr>
          <a:xfrm>
            <a:off x="841616" y="104880"/>
            <a:ext cx="1005602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30000" dirty="0">
              <a:ln>
                <a:noFill/>
              </a:ln>
              <a:solidFill>
                <a:srgbClr val="002060"/>
              </a:solidFill>
              <a:effectLst/>
              <a:uLnTx/>
              <a:uFillTx/>
              <a:latin typeface="Calibri"/>
              <a:ea typeface="+mj-ea"/>
              <a:cs typeface="Calibri"/>
            </a:endParaRPr>
          </a:p>
        </p:txBody>
      </p:sp>
      <p:sp>
        <p:nvSpPr>
          <p:cNvPr id="5" name="Title 4">
            <a:extLst>
              <a:ext uri="{FF2B5EF4-FFF2-40B4-BE49-F238E27FC236}">
                <a16:creationId xmlns:a16="http://schemas.microsoft.com/office/drawing/2014/main" id="{571ACA97-E012-334E-8346-62C6162E7069}"/>
              </a:ext>
            </a:extLst>
          </p:cNvPr>
          <p:cNvSpPr>
            <a:spLocks noGrp="1"/>
          </p:cNvSpPr>
          <p:nvPr>
            <p:ph type="title"/>
          </p:nvPr>
        </p:nvSpPr>
        <p:spPr/>
        <p:txBody>
          <a:bodyPr/>
          <a:lstStyle/>
          <a:p>
            <a:r>
              <a:rPr lang="en-GB" dirty="0"/>
              <a:t>ARASENS: Adverse Events of Interest</a:t>
            </a:r>
          </a:p>
        </p:txBody>
      </p:sp>
      <p:sp>
        <p:nvSpPr>
          <p:cNvPr id="4" name="Slide Number Placeholder 3">
            <a:extLst>
              <a:ext uri="{FF2B5EF4-FFF2-40B4-BE49-F238E27FC236}">
                <a16:creationId xmlns:a16="http://schemas.microsoft.com/office/drawing/2014/main" id="{CECF697C-FADD-3E48-816C-C1AC65F8B9B6}"/>
              </a:ext>
            </a:extLst>
          </p:cNvPr>
          <p:cNvSpPr>
            <a:spLocks noGrp="1"/>
          </p:cNvSpPr>
          <p:nvPr>
            <p:ph type="sldNum" sz="quarter" idx="4"/>
          </p:nvPr>
        </p:nvSpPr>
        <p:spPr/>
        <p:txBody>
          <a:bodyPr/>
          <a:lstStyle/>
          <a:p>
            <a:fld id="{FD4EF13F-717B-4AC4-AD64-8D07ED890D27}" type="slidenum">
              <a:rPr lang="en-GB" smtClean="0"/>
              <a:pPr/>
              <a:t>28</a:t>
            </a:fld>
            <a:endParaRPr lang="en-GB" dirty="0"/>
          </a:p>
        </p:txBody>
      </p:sp>
      <p:sp>
        <p:nvSpPr>
          <p:cNvPr id="8" name="Content Placeholder 7">
            <a:extLst>
              <a:ext uri="{FF2B5EF4-FFF2-40B4-BE49-F238E27FC236}">
                <a16:creationId xmlns:a16="http://schemas.microsoft.com/office/drawing/2014/main" id="{DDA48A93-EBF5-7343-A653-2EEFD3D1CD9D}"/>
              </a:ext>
            </a:extLst>
          </p:cNvPr>
          <p:cNvSpPr>
            <a:spLocks noGrp="1"/>
          </p:cNvSpPr>
          <p:nvPr>
            <p:ph sz="quarter" idx="15"/>
          </p:nvPr>
        </p:nvSpPr>
        <p:spPr/>
        <p:txBody>
          <a:bodyPr/>
          <a:lstStyle/>
          <a:p>
            <a:r>
              <a:rPr lang="en-GB" dirty="0"/>
              <a:t>ADT, androgen deprivation therapy; AE, adverse event; ARPI, androgen receptor pathway inhibitor</a:t>
            </a:r>
          </a:p>
          <a:p>
            <a:r>
              <a:rPr lang="en-GB" dirty="0"/>
              <a:t>Smith M, et al. N Engl J Med. 2022; 386(12):1132-42</a:t>
            </a:r>
          </a:p>
        </p:txBody>
      </p:sp>
      <p:graphicFrame>
        <p:nvGraphicFramePr>
          <p:cNvPr id="17" name="Table 16">
            <a:extLst>
              <a:ext uri="{FF2B5EF4-FFF2-40B4-BE49-F238E27FC236}">
                <a16:creationId xmlns:a16="http://schemas.microsoft.com/office/drawing/2014/main" id="{50DC2BB2-84C7-9B4B-8141-153E73F64507}"/>
              </a:ext>
            </a:extLst>
          </p:cNvPr>
          <p:cNvGraphicFramePr>
            <a:graphicFrameLocks noGrp="1"/>
          </p:cNvGraphicFramePr>
          <p:nvPr>
            <p:extLst>
              <p:ext uri="{D42A27DB-BD31-4B8C-83A1-F6EECF244321}">
                <p14:modId xmlns:p14="http://schemas.microsoft.com/office/powerpoint/2010/main" val="1725448505"/>
              </p:ext>
            </p:extLst>
          </p:nvPr>
        </p:nvGraphicFramePr>
        <p:xfrm>
          <a:off x="619199" y="1127870"/>
          <a:ext cx="8898555" cy="4879898"/>
        </p:xfrm>
        <a:graphic>
          <a:graphicData uri="http://schemas.openxmlformats.org/drawingml/2006/table">
            <a:tbl>
              <a:tblPr firstRow="1" bandRow="1">
                <a:tableStyleId>{5C22544A-7EE6-4342-B048-85BDC9FD1C3A}</a:tableStyleId>
              </a:tblPr>
              <a:tblGrid>
                <a:gridCol w="3958005">
                  <a:extLst>
                    <a:ext uri="{9D8B030D-6E8A-4147-A177-3AD203B41FA5}">
                      <a16:colId xmlns:a16="http://schemas.microsoft.com/office/drawing/2014/main" val="1062992252"/>
                    </a:ext>
                  </a:extLst>
                </a:gridCol>
                <a:gridCol w="2470275">
                  <a:extLst>
                    <a:ext uri="{9D8B030D-6E8A-4147-A177-3AD203B41FA5}">
                      <a16:colId xmlns:a16="http://schemas.microsoft.com/office/drawing/2014/main" val="2170764255"/>
                    </a:ext>
                  </a:extLst>
                </a:gridCol>
                <a:gridCol w="2470275">
                  <a:extLst>
                    <a:ext uri="{9D8B030D-6E8A-4147-A177-3AD203B41FA5}">
                      <a16:colId xmlns:a16="http://schemas.microsoft.com/office/drawing/2014/main" val="3245215673"/>
                    </a:ext>
                  </a:extLst>
                </a:gridCol>
              </a:tblGrid>
              <a:tr h="573583">
                <a:tc rowSpan="2">
                  <a:txBody>
                    <a:bodyPr/>
                    <a:lstStyle/>
                    <a:p>
                      <a:pPr marL="0" indent="57150" algn="l" fontAlgn="t"/>
                      <a:r>
                        <a:rPr lang="en-US" sz="1200" u="none" strike="noStrike" dirty="0">
                          <a:effectLst/>
                          <a:latin typeface="Arial" panose="020B0604020202020204" pitchFamily="34" charset="0"/>
                          <a:cs typeface="Arial" panose="020B0604020202020204" pitchFamily="34" charset="0"/>
                        </a:rPr>
                        <a:t>Adverse Event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6546" marR="6546" marT="36000" marB="36000"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Darolutamide + ADT</a:t>
                      </a:r>
                      <a:br>
                        <a:rPr lang="en-US" sz="1200" u="none" strike="noStrike" dirty="0">
                          <a:effectLst/>
                          <a:latin typeface="Arial" panose="020B0604020202020204" pitchFamily="34" charset="0"/>
                          <a:cs typeface="Arial" panose="020B0604020202020204" pitchFamily="34" charset="0"/>
                        </a:rPr>
                      </a:br>
                      <a:r>
                        <a:rPr lang="en-US" sz="1200" u="none" strike="noStrike" dirty="0">
                          <a:effectLst/>
                          <a:latin typeface="Arial" panose="020B0604020202020204" pitchFamily="34" charset="0"/>
                          <a:cs typeface="Arial" panose="020B0604020202020204" pitchFamily="34" charset="0"/>
                        </a:rPr>
                        <a:t>+ docetaxel</a:t>
                      </a:r>
                      <a:br>
                        <a:rPr lang="en-US" sz="1200" u="none" strike="noStrike" dirty="0">
                          <a:effectLst/>
                          <a:latin typeface="Arial" panose="020B0604020202020204" pitchFamily="34" charset="0"/>
                          <a:cs typeface="Arial" panose="020B0604020202020204" pitchFamily="34" charset="0"/>
                        </a:rPr>
                      </a:br>
                      <a:r>
                        <a:rPr lang="en-US" sz="1200" u="none" strike="noStrike" dirty="0">
                          <a:effectLst/>
                          <a:latin typeface="Arial" panose="020B0604020202020204" pitchFamily="34" charset="0"/>
                          <a:cs typeface="Arial" panose="020B0604020202020204" pitchFamily="34" charset="0"/>
                        </a:rPr>
                        <a:t>(N=652)</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6546" marR="58913" marT="36000" marB="36000" anchor="ctr">
                    <a:lnB w="12700" cap="flat" cmpd="sng" algn="ctr">
                      <a:solidFill>
                        <a:schemeClr val="bg1"/>
                      </a:solidFill>
                      <a:prstDash val="solid"/>
                      <a:round/>
                      <a:headEnd type="none" w="med" len="med"/>
                      <a:tailEnd type="none" w="med" len="med"/>
                    </a:lnB>
                  </a:tcPr>
                </a:tc>
                <a:tc>
                  <a:txBody>
                    <a:bodyPr/>
                    <a:lstStyle/>
                    <a:p>
                      <a:pPr algn="ctr" fontAlgn="t"/>
                      <a:r>
                        <a:rPr lang="en-US" sz="1200" u="none" strike="noStrike" dirty="0">
                          <a:effectLst/>
                          <a:latin typeface="Arial" panose="020B0604020202020204" pitchFamily="34" charset="0"/>
                          <a:cs typeface="Arial" panose="020B0604020202020204" pitchFamily="34" charset="0"/>
                        </a:rPr>
                        <a:t>Placebo + ADT</a:t>
                      </a:r>
                      <a:br>
                        <a:rPr lang="en-US" sz="1200" u="none" strike="noStrike" dirty="0">
                          <a:effectLst/>
                          <a:latin typeface="Arial" panose="020B0604020202020204" pitchFamily="34" charset="0"/>
                          <a:cs typeface="Arial" panose="020B0604020202020204" pitchFamily="34" charset="0"/>
                        </a:rPr>
                      </a:br>
                      <a:r>
                        <a:rPr lang="en-US" sz="1200" u="none" strike="noStrike" dirty="0">
                          <a:effectLst/>
                          <a:latin typeface="Arial" panose="020B0604020202020204" pitchFamily="34" charset="0"/>
                          <a:cs typeface="Arial" panose="020B0604020202020204" pitchFamily="34" charset="0"/>
                        </a:rPr>
                        <a:t>+ docetaxel</a:t>
                      </a:r>
                    </a:p>
                    <a:p>
                      <a:pPr algn="ctr" fontAlgn="t"/>
                      <a:r>
                        <a:rPr lang="en-US" sz="1200" u="none" strike="noStrike" dirty="0">
                          <a:effectLst/>
                          <a:latin typeface="Arial" panose="020B0604020202020204" pitchFamily="34" charset="0"/>
                          <a:cs typeface="Arial" panose="020B0604020202020204" pitchFamily="34" charset="0"/>
                        </a:rPr>
                        <a:t>(N=650)</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6546" marR="58913" marT="36000" marB="360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9995592"/>
                  </a:ext>
                </a:extLst>
              </a:tr>
              <a:tr h="285424">
                <a:tc vMerge="1">
                  <a:txBody>
                    <a:bodyPr/>
                    <a:lstStyle/>
                    <a:p>
                      <a:pPr algn="l" fontAlgn="t"/>
                      <a:endParaRPr lang="en-US" sz="1400" b="0" i="0" u="none" strike="noStrike">
                        <a:solidFill>
                          <a:srgbClr val="000000"/>
                        </a:solidFill>
                        <a:effectLst/>
                        <a:latin typeface="Arial" panose="020B0604020202020204" pitchFamily="34" charset="0"/>
                      </a:endParaRPr>
                    </a:p>
                  </a:txBody>
                  <a:tcPr marL="6673" marR="6673" marT="6673" marB="0"/>
                </a:tc>
                <a:tc>
                  <a:txBody>
                    <a:bodyPr/>
                    <a:lstStyle/>
                    <a:p>
                      <a:pPr algn="ctr" fontAlgn="t"/>
                      <a:r>
                        <a:rPr lang="en-US" sz="1200" b="1" u="none" strike="noStrike" dirty="0">
                          <a:solidFill>
                            <a:schemeClr val="bg1"/>
                          </a:solidFill>
                          <a:effectLst/>
                          <a:latin typeface="Arial" panose="020B0604020202020204" pitchFamily="34" charset="0"/>
                          <a:cs typeface="Arial" panose="020B0604020202020204" pitchFamily="34" charset="0"/>
                        </a:rPr>
                        <a:t>No. of patients (%)</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6546" marR="58913"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Arial" panose="020B0604020202020204" pitchFamily="34" charset="0"/>
                          <a:cs typeface="Arial" panose="020B0604020202020204" pitchFamily="34" charset="0"/>
                        </a:rPr>
                        <a:t>No. of patients (%)</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6546" marR="58913"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58196256"/>
                  </a:ext>
                </a:extLst>
              </a:tr>
              <a:tr h="144080">
                <a:tc gridSpan="3">
                  <a:txBody>
                    <a:bodyPr/>
                    <a:lstStyle/>
                    <a:p>
                      <a:pPr marL="0" indent="57150" algn="l" fontAlgn="t"/>
                      <a:r>
                        <a:rPr lang="en-US" sz="1200" b="1" u="none" strike="noStrike" dirty="0">
                          <a:effectLst/>
                          <a:latin typeface="Arial" panose="020B0604020202020204" pitchFamily="34" charset="0"/>
                          <a:cs typeface="Arial" panose="020B0604020202020204" pitchFamily="34" charset="0"/>
                        </a:rPr>
                        <a:t>Events commonly associated with ADT or ARPI therapy</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6546" marR="58913" marT="36000" marB="36000" anchor="ctr"/>
                </a:tc>
                <a:tc hMerge="1">
                  <a:txBody>
                    <a:bodyPr/>
                    <a:lstStyle/>
                    <a:p>
                      <a:pPr algn="ctr" fontAlgn="t"/>
                      <a:endParaRPr lang="en-US" sz="1400" b="0" i="0" u="none" strike="noStrike">
                        <a:solidFill>
                          <a:schemeClr val="tx1"/>
                        </a:solidFill>
                        <a:effectLst/>
                        <a:latin typeface="+mn-lt"/>
                      </a:endParaRPr>
                    </a:p>
                  </a:txBody>
                  <a:tcPr marL="6673" marR="6005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h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400" b="0" i="0" u="none" strike="noStrike">
                        <a:solidFill>
                          <a:schemeClr val="tx1"/>
                        </a:solidFill>
                        <a:effectLst/>
                        <a:latin typeface="+mn-lt"/>
                      </a:endParaRPr>
                    </a:p>
                  </a:txBody>
                  <a:tcPr marL="6673" marR="60053"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90805148"/>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Fatigue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216 (33.1)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214 (32.9)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647384310"/>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Vasodilatation and flushing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133 (20.4)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141 (21.7)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035001006"/>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Rash</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108 (16.6)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88 (13.5)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3436550373"/>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Diabetes mellitus and hyperglycemia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99 (15.2)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93 (14.3)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1219814184"/>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Hypertension</a:t>
                      </a:r>
                      <a:endParaRPr lang="en-US" sz="1200" b="0" i="0" u="none" strike="noStrike" baseline="30000"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89 (13.7)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60 (9.2)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3661601080"/>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Cardiac disorder</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71 (10.9)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76 (11.7)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516017008"/>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Cardiac arrhythmia</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252293"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52 (8.0)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55 (8.5)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322766528"/>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Coronary artery disorder</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252293"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19 (2.9)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13 (2.0)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67864808"/>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Heart failure</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252293"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4 (0.6)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13 (2.0)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633823393"/>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Bone fracture</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49 (7.5)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33 (5.1)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1378796318"/>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Falls, including accident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43 (6.6)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30 (4.6)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804980174"/>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Mental-impairment disorder</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23 (3.5)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15 (2.3)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233260417"/>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Weight decreased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22 (3.4)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35 (5.4)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553759998"/>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Depressed-mood disorder</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21 (3.2)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24 (3.7)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1489288506"/>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Breast disorders/gynecomastia</a:t>
                      </a:r>
                      <a:endParaRPr lang="en-US" sz="1200" b="0" i="0" u="none" strike="noStrike" kern="1200" baseline="30000" dirty="0">
                        <a:solidFill>
                          <a:srgbClr val="000000"/>
                        </a:solidFill>
                        <a:effectLst/>
                        <a:latin typeface="Arial" panose="020B0604020202020204" pitchFamily="34" charset="0"/>
                        <a:ea typeface="+mn-ea"/>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21 (3.2)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10 (1.5)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569546226"/>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Cerebral ischemia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8 (1.2)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8 (1.2)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694458107"/>
                  </a:ext>
                </a:extLst>
              </a:tr>
              <a:tr h="172349">
                <a:tc>
                  <a:txBody>
                    <a:bodyPr/>
                    <a:lstStyle/>
                    <a:p>
                      <a:pPr algn="l" fontAlgn="t"/>
                      <a:r>
                        <a:rPr lang="en-US" sz="1200" u="none" strike="noStrike" dirty="0">
                          <a:effectLst/>
                          <a:latin typeface="Arial" panose="020B0604020202020204" pitchFamily="34" charset="0"/>
                          <a:cs typeface="Arial" panose="020B0604020202020204" pitchFamily="34" charset="0"/>
                        </a:rPr>
                        <a:t>Seizure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84098" marR="9344" marT="17941" marB="17941"/>
                </a:tc>
                <a:tc>
                  <a:txBody>
                    <a:bodyPr/>
                    <a:lstStyle/>
                    <a:p>
                      <a:pPr algn="ctr" fontAlgn="t"/>
                      <a:r>
                        <a:rPr lang="en-US" sz="1200" u="none" strike="noStrike" dirty="0">
                          <a:effectLst/>
                          <a:latin typeface="Arial" panose="020B0604020202020204" pitchFamily="34" charset="0"/>
                          <a:cs typeface="Arial" panose="020B0604020202020204" pitchFamily="34" charset="0"/>
                        </a:rPr>
                        <a:t>4 (0.6)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tc>
                  <a:txBody>
                    <a:bodyPr/>
                    <a:lstStyle/>
                    <a:p>
                      <a:pPr algn="ctr" fontAlgn="t"/>
                      <a:r>
                        <a:rPr lang="en-US" sz="1200" u="none" strike="noStrike" dirty="0">
                          <a:effectLst/>
                          <a:latin typeface="Arial" panose="020B0604020202020204" pitchFamily="34" charset="0"/>
                          <a:cs typeface="Arial" panose="020B0604020202020204" pitchFamily="34" charset="0"/>
                        </a:rPr>
                        <a:t>1 (0.2)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17941" marB="17941" anchor="ctr"/>
                </a:tc>
                <a:extLst>
                  <a:ext uri="{0D108BD9-81ED-4DB2-BD59-A6C34878D82A}">
                    <a16:rowId xmlns:a16="http://schemas.microsoft.com/office/drawing/2014/main" val="2785658082"/>
                  </a:ext>
                </a:extLst>
              </a:tr>
            </a:tbl>
          </a:graphicData>
        </a:graphic>
      </p:graphicFrame>
      <p:sp>
        <p:nvSpPr>
          <p:cNvPr id="18" name="Rectangle 17">
            <a:extLst>
              <a:ext uri="{FF2B5EF4-FFF2-40B4-BE49-F238E27FC236}">
                <a16:creationId xmlns:a16="http://schemas.microsoft.com/office/drawing/2014/main" id="{C9F6F7CC-3B9F-DB4B-918B-5F16ABE53046}"/>
              </a:ext>
            </a:extLst>
          </p:cNvPr>
          <p:cNvSpPr/>
          <p:nvPr/>
        </p:nvSpPr>
        <p:spPr>
          <a:xfrm>
            <a:off x="9696400" y="3077651"/>
            <a:ext cx="1934545" cy="1308050"/>
          </a:xfrm>
          <a:prstGeom prst="rect">
            <a:avLst/>
          </a:prstGeom>
          <a:solidFill>
            <a:schemeClr val="accent6"/>
          </a:solidFill>
        </p:spPr>
        <p:txBody>
          <a:bodyPr wrap="square" lIns="182880" tIns="182880" rIns="73152">
            <a:spAutoFit/>
          </a:bodyPr>
          <a:lstStyle/>
          <a:p>
            <a:pPr lvl="0" defTabSz="1219170">
              <a:defRPr/>
            </a:pPr>
            <a:r>
              <a:rPr lang="en-GB" sz="1400" dirty="0">
                <a:solidFill>
                  <a:schemeClr val="bg1"/>
                </a:solidFill>
                <a:latin typeface="Arial" panose="020B0604020202020204" pitchFamily="34" charset="0"/>
                <a:cs typeface="Arial" panose="020B0604020202020204" pitchFamily="34" charset="0"/>
              </a:rPr>
              <a:t>Most AEs of interest were similar between the treatment arms except for rash and hypertension</a:t>
            </a:r>
          </a:p>
        </p:txBody>
      </p:sp>
    </p:spTree>
    <p:extLst>
      <p:ext uri="{BB962C8B-B14F-4D97-AF65-F5344CB8AC3E}">
        <p14:creationId xmlns:p14="http://schemas.microsoft.com/office/powerpoint/2010/main" val="5325955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37761-B3DC-B1BE-86AE-066C2A6FFA7B}"/>
              </a:ext>
            </a:extLst>
          </p:cNvPr>
          <p:cNvSpPr>
            <a:spLocks noGrp="1"/>
          </p:cNvSpPr>
          <p:nvPr>
            <p:ph sz="quarter" idx="12"/>
          </p:nvPr>
        </p:nvSpPr>
        <p:spPr/>
        <p:txBody>
          <a:bodyPr/>
          <a:lstStyle/>
          <a:p>
            <a:r>
              <a:rPr lang="en-GB" dirty="0"/>
              <a:t>For patients fit for docetaxel with mCSPC, consideration should be given to add either darolutamide or abiraterone to ADT + docetaxel</a:t>
            </a:r>
          </a:p>
          <a:p>
            <a:pPr lvl="1"/>
            <a:r>
              <a:rPr lang="en-GB" dirty="0"/>
              <a:t>Especially for those patients with de novo, high-volume prostate cancer</a:t>
            </a:r>
          </a:p>
          <a:p>
            <a:r>
              <a:rPr lang="en-GB" dirty="0"/>
              <a:t>As the above are a highly selected group of patients, this triple combination is not the only standard of care, yet treatment intensification for </a:t>
            </a:r>
            <a:r>
              <a:rPr lang="en-GB" dirty="0" err="1"/>
              <a:t>mCSPC</a:t>
            </a:r>
            <a:r>
              <a:rPr lang="en-GB" dirty="0"/>
              <a:t> patients of some sort needs to be strongly considered</a:t>
            </a:r>
          </a:p>
          <a:p>
            <a:r>
              <a:rPr lang="en-GB" dirty="0"/>
              <a:t>Patient comorbidities, side effects of androgen pathway inhibitors and drug-drug interactions should be factored into appropriate agent selection</a:t>
            </a:r>
          </a:p>
          <a:p>
            <a:r>
              <a:rPr lang="en-GB" dirty="0"/>
              <a:t>Further post-hoc information is forthcoming on high volume vs low volume disease subgroups</a:t>
            </a:r>
          </a:p>
          <a:p>
            <a:r>
              <a:rPr lang="en-GB" dirty="0"/>
              <a:t>Do patients who present with metachronous, rather than synchronous metastatic hormone sensitive prostate cancer benefit from triple combination therapy?</a:t>
            </a:r>
          </a:p>
        </p:txBody>
      </p:sp>
      <p:sp>
        <p:nvSpPr>
          <p:cNvPr id="5" name="Title 4">
            <a:extLst>
              <a:ext uri="{FF2B5EF4-FFF2-40B4-BE49-F238E27FC236}">
                <a16:creationId xmlns:a16="http://schemas.microsoft.com/office/drawing/2014/main" id="{6F6C5EFA-567D-2446-BAB5-80A8B59CD1A8}"/>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6FC01AB1-E401-2FB6-936F-DD713F657A61}"/>
              </a:ext>
            </a:extLst>
          </p:cNvPr>
          <p:cNvSpPr>
            <a:spLocks noGrp="1"/>
          </p:cNvSpPr>
          <p:nvPr>
            <p:ph sz="quarter" idx="15"/>
          </p:nvPr>
        </p:nvSpPr>
        <p:spPr/>
        <p:txBody>
          <a:bodyPr/>
          <a:lstStyle/>
          <a:p>
            <a:r>
              <a:rPr lang="en-GB" dirty="0"/>
              <a:t>ADT, androgen deprivation therapy; mCSPC, metastatic castration sensitive prostate cancer</a:t>
            </a:r>
          </a:p>
        </p:txBody>
      </p:sp>
    </p:spTree>
    <p:extLst>
      <p:ext uri="{BB962C8B-B14F-4D97-AF65-F5344CB8AC3E}">
        <p14:creationId xmlns:p14="http://schemas.microsoft.com/office/powerpoint/2010/main" val="25555233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620184" y="1425600"/>
            <a:ext cx="11164448" cy="4528800"/>
          </a:xfrm>
        </p:spPr>
        <p:txBody>
          <a:bodyPr/>
          <a:lstStyle/>
          <a:p>
            <a:pPr marL="0" indent="0">
              <a:buNone/>
            </a:pPr>
            <a:r>
              <a:rPr lang="en-GB" sz="1800" b="1" noProof="0" dirty="0"/>
              <a:t>Please note: </a:t>
            </a:r>
            <a:r>
              <a:rPr lang="en-GB" sz="1800" noProof="0" dirty="0"/>
              <a:t>The views expressed within this presentation are the personal opinions of the author. </a:t>
            </a:r>
            <a:br>
              <a:rPr lang="en-GB" sz="1800" noProof="0" dirty="0"/>
            </a:br>
            <a:r>
              <a:rPr lang="en-GB" sz="1800" noProof="0" dirty="0"/>
              <a:t>They do not necessarily represent the views of the author’s academic institution, or the rest of the </a:t>
            </a:r>
            <a:br>
              <a:rPr lang="en-GB" sz="1800" noProof="0" dirty="0"/>
            </a:br>
            <a:r>
              <a:rPr lang="en-GB" sz="1800" noProof="0" dirty="0"/>
              <a:t>GU CONNECT group.</a:t>
            </a:r>
          </a:p>
          <a:p>
            <a:pPr marL="0" indent="0">
              <a:buNone/>
            </a:pPr>
            <a:r>
              <a:rPr lang="en-GB" sz="1800" noProof="0" dirty="0"/>
              <a:t>This content is supported by an Independent Educational Grant from Bayer.</a:t>
            </a:r>
          </a:p>
          <a:p>
            <a:pPr marL="0" indent="0">
              <a:buNone/>
            </a:pPr>
            <a:r>
              <a:rPr lang="en-US" sz="1800" b="1" dirty="0">
                <a:solidFill>
                  <a:schemeClr val="accent1"/>
                </a:solidFill>
              </a:rPr>
              <a:t>Prof. Evan Yu </a:t>
            </a:r>
            <a:r>
              <a:rPr lang="en-US" sz="1800" dirty="0"/>
              <a:t>has received </a:t>
            </a:r>
            <a:r>
              <a:rPr lang="en-GB" sz="1800" dirty="0"/>
              <a:t>received financial support/sponsorship from the following companies</a:t>
            </a:r>
            <a:r>
              <a:rPr lang="en-US" sz="1800" dirty="0"/>
              <a:t>: </a:t>
            </a:r>
          </a:p>
          <a:p>
            <a:r>
              <a:rPr lang="en-US" sz="1800" b="1" dirty="0"/>
              <a:t>Consulting: </a:t>
            </a:r>
            <a:r>
              <a:rPr lang="en-US" sz="1800" dirty="0"/>
              <a:t>AbbVie, Advanced Accelerator Applications, Bayer, Clovis, Exelixis, Genzyme, Janssen, Merck, Oncternal</a:t>
            </a:r>
          </a:p>
          <a:p>
            <a:r>
              <a:rPr lang="en-US" sz="1800" b="1" dirty="0"/>
              <a:t>Research Funding to Institution: </a:t>
            </a:r>
            <a:r>
              <a:rPr lang="en-US" sz="1800" dirty="0"/>
              <a:t>Bayer, Blue Earth, Daiichi-Sankyo, Dendreon, Lantheus, Merck, Seagen, Taiho</a:t>
            </a:r>
          </a:p>
        </p:txBody>
      </p:sp>
      <p:sp>
        <p:nvSpPr>
          <p:cNvPr id="4" name="Title 3"/>
          <p:cNvSpPr>
            <a:spLocks noGrp="1"/>
          </p:cNvSpPr>
          <p:nvPr>
            <p:ph type="title"/>
          </p:nvPr>
        </p:nvSpPr>
        <p:spPr/>
        <p:txBody>
          <a:bodyPr/>
          <a:lstStyle/>
          <a:p>
            <a:r>
              <a:rPr lang="en-GB" noProof="0" dirty="0"/>
              <a:t>Disclaimer and disclosures</a:t>
            </a:r>
          </a:p>
        </p:txBody>
      </p:sp>
      <p:sp>
        <p:nvSpPr>
          <p:cNvPr id="3" name="Slide Number Placeholder 2">
            <a:extLst>
              <a:ext uri="{FF2B5EF4-FFF2-40B4-BE49-F238E27FC236}">
                <a16:creationId xmlns:a16="http://schemas.microsoft.com/office/drawing/2014/main" id="{E3AC9220-DFB3-EA48-92FF-13765138215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1300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84569" y="5336166"/>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@guconnectinfo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GU CONNECT</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824192" y="5336167"/>
            <a:ext cx="2664296"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5"/>
              </a:rPr>
              <a:t>sam.brightwell</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GU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ea typeface="Calibri" panose="020F0502020204030204" pitchFamily="34" charset="0"/>
                <a:hlinkClick r:id="rId7"/>
              </a:rPr>
              <a:t>https://guconnect.cor2ed.com/</a:t>
            </a:r>
            <a:endParaRPr lang="en-US" sz="3600" cap="none" dirty="0"/>
          </a:p>
        </p:txBody>
      </p:sp>
      <p:pic>
        <p:nvPicPr>
          <p:cNvPr id="21" name="Picture 20">
            <a:hlinkClick r:id="rId8"/>
            <a:extLst>
              <a:ext uri="{FF2B5EF4-FFF2-40B4-BE49-F238E27FC236}">
                <a16:creationId xmlns:a16="http://schemas.microsoft.com/office/drawing/2014/main" id="{11F9DF4D-4057-453D-B0D6-F5A87905C6B4}"/>
              </a:ext>
            </a:extLst>
          </p:cNvPr>
          <p:cNvPicPr>
            <a:picLocks noChangeAspect="1"/>
          </p:cNvPicPr>
          <p:nvPr/>
        </p:nvPicPr>
        <p:blipFill rotWithShape="1">
          <a:blip r:embed="rId9">
            <a:extLst>
              <a:ext uri="{28A0092B-C50C-407E-A947-70E740481C1C}">
                <a14:useLocalDpi xmlns:a14="http://schemas.microsoft.com/office/drawing/2010/main" val="0"/>
              </a:ext>
            </a:extLst>
          </a:blip>
          <a:srcRect l="82615" r="-910"/>
          <a:stretch/>
        </p:blipFill>
        <p:spPr>
          <a:xfrm>
            <a:off x="8319300" y="3983179"/>
            <a:ext cx="1449108" cy="1282427"/>
          </a:xfrm>
          <a:prstGeom prst="rect">
            <a:avLst/>
          </a:prstGeom>
        </p:spPr>
      </p:pic>
      <p:pic>
        <p:nvPicPr>
          <p:cNvPr id="22" name="Picture 21">
            <a:hlinkClick r:id="rId6"/>
            <a:extLst>
              <a:ext uri="{FF2B5EF4-FFF2-40B4-BE49-F238E27FC236}">
                <a16:creationId xmlns:a16="http://schemas.microsoft.com/office/drawing/2014/main" id="{DA9C17CD-405F-47F4-A30F-9A803835ACF8}"/>
              </a:ext>
            </a:extLst>
          </p:cNvPr>
          <p:cNvPicPr>
            <a:picLocks noChangeAspect="1"/>
          </p:cNvPicPr>
          <p:nvPr/>
        </p:nvPicPr>
        <p:blipFill rotWithShape="1">
          <a:blip r:embed="rId9">
            <a:extLst>
              <a:ext uri="{28A0092B-C50C-407E-A947-70E740481C1C}">
                <a14:useLocalDpi xmlns:a14="http://schemas.microsoft.com/office/drawing/2010/main" val="0"/>
              </a:ext>
            </a:extLst>
          </a:blip>
          <a:srcRect l="53821" r="26470"/>
          <a:stretch/>
        </p:blipFill>
        <p:spPr>
          <a:xfrm>
            <a:off x="6168008" y="3983179"/>
            <a:ext cx="1561194" cy="1282427"/>
          </a:xfrm>
          <a:prstGeom prst="rect">
            <a:avLst/>
          </a:prstGeom>
        </p:spPr>
      </p:pic>
      <p:pic>
        <p:nvPicPr>
          <p:cNvPr id="24" name="Picture 23">
            <a:hlinkClick r:id="rId4"/>
            <a:extLst>
              <a:ext uri="{FF2B5EF4-FFF2-40B4-BE49-F238E27FC236}">
                <a16:creationId xmlns:a16="http://schemas.microsoft.com/office/drawing/2014/main" id="{6662B954-7662-4746-B326-DDF08DB98DD8}"/>
              </a:ext>
            </a:extLst>
          </p:cNvPr>
          <p:cNvPicPr>
            <a:picLocks noChangeAspect="1"/>
          </p:cNvPicPr>
          <p:nvPr/>
        </p:nvPicPr>
        <p:blipFill rotWithShape="1">
          <a:blip r:embed="rId9">
            <a:extLst>
              <a:ext uri="{28A0092B-C50C-407E-A947-70E740481C1C}">
                <a14:useLocalDpi xmlns:a14="http://schemas.microsoft.com/office/drawing/2010/main" val="0"/>
              </a:ext>
            </a:extLst>
          </a:blip>
          <a:srcRect l="25151" r="53403"/>
          <a:stretch/>
        </p:blipFill>
        <p:spPr>
          <a:xfrm>
            <a:off x="4045377" y="3983179"/>
            <a:ext cx="1698734" cy="1282427"/>
          </a:xfrm>
          <a:prstGeom prst="rect">
            <a:avLst/>
          </a:prstGeom>
        </p:spPr>
      </p:pic>
      <p:pic>
        <p:nvPicPr>
          <p:cNvPr id="26" name="Picture 25">
            <a:hlinkClick r:id="rId3"/>
            <a:extLst>
              <a:ext uri="{FF2B5EF4-FFF2-40B4-BE49-F238E27FC236}">
                <a16:creationId xmlns:a16="http://schemas.microsoft.com/office/drawing/2014/main" id="{2598BD12-CFFC-4FFD-B356-0AE659D06556}"/>
              </a:ext>
            </a:extLst>
          </p:cNvPr>
          <p:cNvPicPr>
            <a:picLocks noChangeAspect="1"/>
          </p:cNvPicPr>
          <p:nvPr/>
        </p:nvPicPr>
        <p:blipFill rotWithShape="1">
          <a:blip r:embed="rId9">
            <a:extLst>
              <a:ext uri="{28A0092B-C50C-407E-A947-70E740481C1C}">
                <a14:useLocalDpi xmlns:a14="http://schemas.microsoft.com/office/drawing/2010/main" val="0"/>
              </a:ext>
            </a:extLst>
          </a:blip>
          <a:srcRect l="-1923" t="-5872" r="82136" b="-5133"/>
          <a:stretch/>
        </p:blipFill>
        <p:spPr>
          <a:xfrm>
            <a:off x="1992531" y="3912616"/>
            <a:ext cx="1567408" cy="142355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279CF-C533-3FF7-2A37-323BF2B829EC}"/>
              </a:ext>
            </a:extLst>
          </p:cNvPr>
          <p:cNvSpPr>
            <a:spLocks noGrp="1"/>
          </p:cNvSpPr>
          <p:nvPr>
            <p:ph sz="quarter" idx="12"/>
          </p:nvPr>
        </p:nvSpPr>
        <p:spPr/>
        <p:txBody>
          <a:bodyPr/>
          <a:lstStyle/>
          <a:p>
            <a:pPr>
              <a:buSzPct val="80000"/>
              <a:tabLst>
                <a:tab pos="446088" algn="l"/>
              </a:tabLst>
            </a:pPr>
            <a:r>
              <a:rPr lang="en-GB" dirty="0">
                <a:latin typeface="Arial" panose="020B0604020202020204" pitchFamily="34" charset="0"/>
                <a:cs typeface="Arial" panose="020B0604020202020204" pitchFamily="34" charset="0"/>
              </a:rPr>
              <a:t>Recognise how the </a:t>
            </a:r>
            <a:r>
              <a:rPr lang="en-GB" dirty="0" err="1">
                <a:latin typeface="Arial" panose="020B0604020202020204" pitchFamily="34" charset="0"/>
                <a:cs typeface="Arial" panose="020B0604020202020204" pitchFamily="34" charset="0"/>
              </a:rPr>
              <a:t>mCSPC</a:t>
            </a:r>
            <a:r>
              <a:rPr lang="en-GB" dirty="0">
                <a:latin typeface="Arial" panose="020B0604020202020204" pitchFamily="34" charset="0"/>
                <a:cs typeface="Arial" panose="020B0604020202020204" pitchFamily="34" charset="0"/>
              </a:rPr>
              <a:t> t</a:t>
            </a:r>
            <a:r>
              <a:rPr lang="en-GB" dirty="0"/>
              <a:t>reatment landscape has evolved highlighting the need for treatment intensification</a:t>
            </a:r>
            <a:endParaRPr lang="en-US" dirty="0"/>
          </a:p>
          <a:p>
            <a:pPr>
              <a:buSzPct val="80000"/>
              <a:tabLst>
                <a:tab pos="446088" algn="l"/>
              </a:tabLst>
            </a:pPr>
            <a:r>
              <a:rPr lang="en-GB" dirty="0">
                <a:latin typeface="Arial" panose="020B0604020202020204" pitchFamily="34" charset="0"/>
                <a:cs typeface="Arial" panose="020B0604020202020204" pitchFamily="34" charset="0"/>
              </a:rPr>
              <a:t>Understand the available data and how this can be applied to select the most appropriate treatment for </a:t>
            </a:r>
            <a:r>
              <a:rPr lang="en-GB" dirty="0" err="1">
                <a:latin typeface="Arial" panose="020B0604020202020204" pitchFamily="34" charset="0"/>
                <a:cs typeface="Arial" panose="020B0604020202020204" pitchFamily="34" charset="0"/>
              </a:rPr>
              <a:t>mCSPC</a:t>
            </a:r>
            <a:r>
              <a:rPr lang="en-GB" dirty="0">
                <a:latin typeface="Arial" panose="020B0604020202020204" pitchFamily="34" charset="0"/>
                <a:cs typeface="Arial" panose="020B0604020202020204" pitchFamily="34" charset="0"/>
              </a:rPr>
              <a:t> patients </a:t>
            </a:r>
          </a:p>
        </p:txBody>
      </p:sp>
      <p:sp>
        <p:nvSpPr>
          <p:cNvPr id="3" name="Title 2">
            <a:extLst>
              <a:ext uri="{FF2B5EF4-FFF2-40B4-BE49-F238E27FC236}">
                <a16:creationId xmlns:a16="http://schemas.microsoft.com/office/drawing/2014/main" id="{F90A8A6A-7D3B-0096-2BBB-F47E1B7B4AA7}"/>
              </a:ext>
            </a:extLst>
          </p:cNvPr>
          <p:cNvSpPr>
            <a:spLocks noGrp="1"/>
          </p:cNvSpPr>
          <p:nvPr>
            <p:ph type="title"/>
          </p:nvPr>
        </p:nvSpPr>
        <p:spPr/>
        <p:txBody>
          <a:bodyPr/>
          <a:lstStyle/>
          <a:p>
            <a:r>
              <a:rPr lang="en-GB" dirty="0"/>
              <a:t>Educational objectives</a:t>
            </a:r>
          </a:p>
        </p:txBody>
      </p:sp>
      <p:sp>
        <p:nvSpPr>
          <p:cNvPr id="4" name="Slide Number Placeholder 3">
            <a:extLst>
              <a:ext uri="{FF2B5EF4-FFF2-40B4-BE49-F238E27FC236}">
                <a16:creationId xmlns:a16="http://schemas.microsoft.com/office/drawing/2014/main" id="{FA2F49DD-C5D7-AF0A-477A-CF87980E47E8}"/>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Content Placeholder 4">
            <a:extLst>
              <a:ext uri="{FF2B5EF4-FFF2-40B4-BE49-F238E27FC236}">
                <a16:creationId xmlns:a16="http://schemas.microsoft.com/office/drawing/2014/main" id="{F90A20AF-1589-15C4-C69D-FDED99934AE3}"/>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35182813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A73EDC-318C-BD22-D3C3-7E74CD8CC62E}"/>
              </a:ext>
            </a:extLst>
          </p:cNvPr>
          <p:cNvSpPr>
            <a:spLocks noGrp="1"/>
          </p:cNvSpPr>
          <p:nvPr>
            <p:ph sz="quarter" idx="12"/>
          </p:nvPr>
        </p:nvSpPr>
        <p:spPr/>
        <p:txBody>
          <a:bodyPr/>
          <a:lstStyle/>
          <a:p>
            <a:r>
              <a:rPr lang="en-GB" dirty="0"/>
              <a:t>ADT alone is no longer sufficient treatment for </a:t>
            </a:r>
            <a:r>
              <a:rPr lang="en-GB" dirty="0" err="1"/>
              <a:t>mCSPC</a:t>
            </a:r>
            <a:r>
              <a:rPr lang="en-GB" dirty="0"/>
              <a:t> patients</a:t>
            </a:r>
          </a:p>
          <a:p>
            <a:r>
              <a:rPr lang="en-GB" dirty="0"/>
              <a:t>Treatment intensification with either doublet or triplet therapy should occur</a:t>
            </a:r>
          </a:p>
          <a:p>
            <a:r>
              <a:rPr lang="en-GB" dirty="0"/>
              <a:t>Patients with </a:t>
            </a:r>
            <a:r>
              <a:rPr lang="en-GB" i="1" dirty="0"/>
              <a:t>de novo</a:t>
            </a:r>
            <a:r>
              <a:rPr lang="en-GB" dirty="0"/>
              <a:t>, high-volume disease who are fit for chemotherapy should be considered for triplet therapy with ADT + docetaxel + NHA</a:t>
            </a:r>
          </a:p>
          <a:p>
            <a:r>
              <a:rPr lang="en-GB" dirty="0"/>
              <a:t>Patients who are unfit for chemotherapy or have low volume disease should be considered for doublet therapy with ADT + NHA</a:t>
            </a:r>
          </a:p>
        </p:txBody>
      </p:sp>
      <p:sp>
        <p:nvSpPr>
          <p:cNvPr id="3" name="Title 2">
            <a:extLst>
              <a:ext uri="{FF2B5EF4-FFF2-40B4-BE49-F238E27FC236}">
                <a16:creationId xmlns:a16="http://schemas.microsoft.com/office/drawing/2014/main" id="{2E0CD531-B532-AD64-0E4F-BB9E56835ECA}"/>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6E90FFC7-11E7-F07A-8A00-0045EBD2D0FF}"/>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EA883A50-4B97-BC61-9675-1594DEB0E8B1}"/>
              </a:ext>
            </a:extLst>
          </p:cNvPr>
          <p:cNvSpPr>
            <a:spLocks noGrp="1"/>
          </p:cNvSpPr>
          <p:nvPr>
            <p:ph sz="quarter" idx="15"/>
          </p:nvPr>
        </p:nvSpPr>
        <p:spPr/>
        <p:txBody>
          <a:bodyPr/>
          <a:lstStyle/>
          <a:p>
            <a:r>
              <a:rPr lang="en-GB" dirty="0"/>
              <a:t>ADT, androgen deprivation therapy; </a:t>
            </a:r>
            <a:r>
              <a:rPr lang="en-GB" dirty="0" err="1"/>
              <a:t>mCSPC</a:t>
            </a:r>
            <a:r>
              <a:rPr lang="en-GB" dirty="0"/>
              <a:t>, metastatic castration sensitive prostate cancer; NHA, novel hormonal agents</a:t>
            </a:r>
          </a:p>
        </p:txBody>
      </p:sp>
    </p:spTree>
    <p:extLst>
      <p:ext uri="{BB962C8B-B14F-4D97-AF65-F5344CB8AC3E}">
        <p14:creationId xmlns:p14="http://schemas.microsoft.com/office/powerpoint/2010/main" val="16288134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F0CF-DDDF-219B-DC57-DF17789184DA}"/>
              </a:ext>
            </a:extLst>
          </p:cNvPr>
          <p:cNvSpPr>
            <a:spLocks noGrp="1"/>
          </p:cNvSpPr>
          <p:nvPr>
            <p:ph type="title"/>
          </p:nvPr>
        </p:nvSpPr>
        <p:spPr/>
        <p:txBody>
          <a:bodyPr/>
          <a:lstStyle/>
          <a:p>
            <a:r>
              <a:rPr lang="en-GB" cap="none" dirty="0"/>
              <a:t>m</a:t>
            </a:r>
            <a:r>
              <a:rPr lang="en-GB" dirty="0"/>
              <a:t>CSPC: evolving treatment landscape</a:t>
            </a:r>
          </a:p>
        </p:txBody>
      </p:sp>
      <p:sp>
        <p:nvSpPr>
          <p:cNvPr id="3" name="Slide Number Placeholder 2">
            <a:extLst>
              <a:ext uri="{FF2B5EF4-FFF2-40B4-BE49-F238E27FC236}">
                <a16:creationId xmlns:a16="http://schemas.microsoft.com/office/drawing/2014/main" id="{039305D0-E6FF-CAC2-A433-9A22E025AFE4}"/>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4" name="TextBox 3">
            <a:extLst>
              <a:ext uri="{FF2B5EF4-FFF2-40B4-BE49-F238E27FC236}">
                <a16:creationId xmlns:a16="http://schemas.microsoft.com/office/drawing/2014/main" id="{8E5B311F-FE1C-965C-98E9-A2C839871FC6}"/>
              </a:ext>
            </a:extLst>
          </p:cNvPr>
          <p:cNvSpPr txBox="1"/>
          <p:nvPr/>
        </p:nvSpPr>
        <p:spPr>
          <a:xfrm>
            <a:off x="619200" y="6331819"/>
            <a:ext cx="3975768" cy="276999"/>
          </a:xfrm>
          <a:prstGeom prst="rect">
            <a:avLst/>
          </a:prstGeom>
          <a:noFill/>
        </p:spPr>
        <p:txBody>
          <a:bodyPr wrap="none" lIns="0"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mCSPC, metastatic castration sensitive prostate cancer</a:t>
            </a:r>
          </a:p>
        </p:txBody>
      </p:sp>
    </p:spTree>
    <p:extLst>
      <p:ext uri="{BB962C8B-B14F-4D97-AF65-F5344CB8AC3E}">
        <p14:creationId xmlns:p14="http://schemas.microsoft.com/office/powerpoint/2010/main" val="1317700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76F4-E137-4C28-BE58-D39A1975A7CE}"/>
              </a:ext>
            </a:extLst>
          </p:cNvPr>
          <p:cNvSpPr>
            <a:spLocks noGrp="1"/>
          </p:cNvSpPr>
          <p:nvPr>
            <p:ph type="title"/>
          </p:nvPr>
        </p:nvSpPr>
        <p:spPr/>
        <p:txBody>
          <a:bodyPr/>
          <a:lstStyle/>
          <a:p>
            <a:r>
              <a:rPr lang="en-GB" dirty="0"/>
              <a:t>The Development of Novel Hormone Therapy and Chemotherapy in </a:t>
            </a:r>
            <a:r>
              <a:rPr lang="en-GB" cap="none" dirty="0"/>
              <a:t>m</a:t>
            </a:r>
            <a:r>
              <a:rPr lang="en-GB" dirty="0"/>
              <a:t>CSPC</a:t>
            </a:r>
          </a:p>
        </p:txBody>
      </p:sp>
      <p:sp>
        <p:nvSpPr>
          <p:cNvPr id="24" name="Slide Number Placeholder 23">
            <a:extLst>
              <a:ext uri="{FF2B5EF4-FFF2-40B4-BE49-F238E27FC236}">
                <a16:creationId xmlns:a16="http://schemas.microsoft.com/office/drawing/2014/main" id="{9EED25AC-41CB-9D41-9934-8ED13486B64E}"/>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34A772A2-60E0-0C44-99B5-B4E1294DDAB0}"/>
              </a:ext>
            </a:extLst>
          </p:cNvPr>
          <p:cNvSpPr>
            <a:spLocks noGrp="1"/>
          </p:cNvSpPr>
          <p:nvPr>
            <p:ph sz="quarter" idx="15"/>
          </p:nvPr>
        </p:nvSpPr>
        <p:spPr>
          <a:xfrm>
            <a:off x="609600" y="6110383"/>
            <a:ext cx="10814992" cy="755404"/>
          </a:xfrm>
        </p:spPr>
        <p:txBody>
          <a:bodyPr/>
          <a:lstStyle/>
          <a:p>
            <a:pPr>
              <a:spcBef>
                <a:spcPts val="0"/>
              </a:spcBef>
            </a:pPr>
            <a:r>
              <a:rPr lang="en-GB" sz="900" dirty="0"/>
              <a:t>ADT, androgen deprivation therapy; ARPI, androgen receptor pathway inhibitor; ASCO, American Society of Clinical Oncology; ESMO, European Society for Medical Oncology; GU, genitourinary; mCSPC, metastatic castration-sensitive prostate cancer; RT, radiation therapy</a:t>
            </a:r>
          </a:p>
          <a:p>
            <a:pPr>
              <a:spcBef>
                <a:spcPts val="0"/>
              </a:spcBef>
            </a:pPr>
            <a:r>
              <a:rPr lang="en-GB" sz="900" dirty="0"/>
              <a:t>1. Sweeney C, et al. </a:t>
            </a:r>
            <a:r>
              <a:rPr lang="en-US" sz="900" dirty="0"/>
              <a:t>J Clin Oncol. 2014;32(5s):(suppl; </a:t>
            </a:r>
            <a:r>
              <a:rPr lang="en-US" sz="900" dirty="0" err="1"/>
              <a:t>abstr</a:t>
            </a:r>
            <a:r>
              <a:rPr lang="en-US" sz="900" dirty="0"/>
              <a:t> LBA2)</a:t>
            </a:r>
            <a:r>
              <a:rPr lang="en-GB" sz="900" dirty="0"/>
              <a:t>; 2. Fizazi K, et al. J Clin Oncol. 2017;35(suppl):LBA3; 3. Hoyle AP, et al. Ann Oncol. 2018;29(suppl 8):viii722 (abstract LBA4); </a:t>
            </a:r>
            <a:br>
              <a:rPr lang="en-GB" sz="900" dirty="0"/>
            </a:br>
            <a:r>
              <a:rPr lang="en-GB" sz="900" dirty="0"/>
              <a:t>4. Chi KN, et al. J Clin Oncol. 2019;37(suppl):5006; 5. Armstrong AJ, et al. J Clin Oncol. 2019;37(suppl 7S):687; 6. Sweeney C, et al. J Clin Oncol. 2019;37(suppl):LBA2; </a:t>
            </a:r>
            <a:br>
              <a:rPr lang="en-GB" sz="900" dirty="0"/>
            </a:br>
            <a:r>
              <a:rPr lang="en-GB" sz="900" dirty="0"/>
              <a:t>7. </a:t>
            </a:r>
            <a:r>
              <a:rPr lang="en-GB" sz="900" dirty="0" err="1"/>
              <a:t>Fizazi</a:t>
            </a:r>
            <a:r>
              <a:rPr lang="en-GB" sz="900" dirty="0"/>
              <a:t> K, et al. Abstract #LBA5_PR. ESMO 2021. Oral presentation; 8. Smith M, et al. J Clin Oncol 2022; 40, (</a:t>
            </a:r>
            <a:r>
              <a:rPr lang="en-GB" sz="900" dirty="0" err="1"/>
              <a:t>suppl</a:t>
            </a:r>
            <a:r>
              <a:rPr lang="en-GB" sz="900" dirty="0"/>
              <a:t> 6; </a:t>
            </a:r>
            <a:r>
              <a:rPr lang="en-GB" sz="900" dirty="0" err="1"/>
              <a:t>abstr</a:t>
            </a:r>
            <a:r>
              <a:rPr lang="en-GB" sz="900" dirty="0"/>
              <a:t> 13) (</a:t>
            </a:r>
            <a:r>
              <a:rPr lang="en-GB" sz="900" dirty="0">
                <a:effectLst/>
              </a:rPr>
              <a:t>ASCO GU 2022, oral </a:t>
            </a:r>
            <a:r>
              <a:rPr lang="en-GB" sz="900" dirty="0"/>
              <a:t>presentation)</a:t>
            </a:r>
          </a:p>
        </p:txBody>
      </p:sp>
      <p:sp>
        <p:nvSpPr>
          <p:cNvPr id="4" name="Freeform: Shape 3">
            <a:extLst>
              <a:ext uri="{FF2B5EF4-FFF2-40B4-BE49-F238E27FC236}">
                <a16:creationId xmlns:a16="http://schemas.microsoft.com/office/drawing/2014/main" id="{FDA6770B-7CC5-444E-B4CF-6388472D9CC2}"/>
              </a:ext>
            </a:extLst>
          </p:cNvPr>
          <p:cNvSpPr/>
          <p:nvPr/>
        </p:nvSpPr>
        <p:spPr>
          <a:xfrm>
            <a:off x="2898693" y="2437423"/>
            <a:ext cx="534067" cy="91440"/>
          </a:xfrm>
          <a:custGeom>
            <a:avLst/>
            <a:gdLst>
              <a:gd name="connsiteX0" fmla="*/ 0 w 534067"/>
              <a:gd name="connsiteY0" fmla="*/ 45720 h 91440"/>
              <a:gd name="connsiteX1" fmla="*/ 534067 w 534067"/>
              <a:gd name="connsiteY1" fmla="*/ 45720 h 91440"/>
            </a:gdLst>
            <a:ahLst/>
            <a:cxnLst>
              <a:cxn ang="0">
                <a:pos x="connsiteX0" y="connsiteY0"/>
              </a:cxn>
              <a:cxn ang="0">
                <a:pos x="connsiteX1" y="connsiteY1"/>
              </a:cxn>
            </a:cxnLst>
            <a:rect l="l" t="t" r="r" b="b"/>
            <a:pathLst>
              <a:path w="534067" h="91440">
                <a:moveTo>
                  <a:pt x="0" y="45720"/>
                </a:moveTo>
                <a:lnTo>
                  <a:pt x="534067"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618" tIns="42897" rIns="265616" bIns="42897" numCol="1" spcCol="1270" anchor="ctr" anchorCtr="0">
            <a:noAutofit/>
          </a:bodyPr>
          <a:lstStyle/>
          <a:p>
            <a:pPr marL="0" lvl="0" indent="0" algn="ctr"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73E10D8C-F585-445B-AAF4-E7DE7A37354D}"/>
              </a:ext>
            </a:extLst>
          </p:cNvPr>
          <p:cNvSpPr/>
          <p:nvPr/>
        </p:nvSpPr>
        <p:spPr>
          <a:xfrm>
            <a:off x="619200" y="1642009"/>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4">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CHAARTED </a:t>
            </a:r>
            <a:r>
              <a:rPr lang="en-GB" sz="2600" kern="1200" dirty="0">
                <a:solidFill>
                  <a:schemeClr val="tx1"/>
                </a:solidFill>
                <a:latin typeface="Arial" panose="020B0604020202020204" pitchFamily="34" charset="0"/>
                <a:cs typeface="Arial" panose="020B0604020202020204" pitchFamily="34" charset="0"/>
              </a:rPr>
              <a:t>(docetaxel)</a:t>
            </a:r>
          </a:p>
          <a:p>
            <a:pPr marL="0" lvl="0" indent="0" algn="ctr" defTabSz="5334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First patient in 2007</a:t>
            </a:r>
          </a:p>
          <a:p>
            <a:pPr marL="0" lvl="0" indent="0" algn="ctr" defTabSz="5334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ASCO 2014</a:t>
            </a:r>
            <a:r>
              <a:rPr lang="en-GB" sz="1600" kern="1200" baseline="30000" dirty="0">
                <a:solidFill>
                  <a:schemeClr val="tx1"/>
                </a:solidFill>
                <a:latin typeface="Arial" panose="020B0604020202020204" pitchFamily="34" charset="0"/>
                <a:cs typeface="Arial" panose="020B0604020202020204" pitchFamily="34" charset="0"/>
              </a:rPr>
              <a:t>1</a:t>
            </a:r>
          </a:p>
        </p:txBody>
      </p:sp>
      <p:sp>
        <p:nvSpPr>
          <p:cNvPr id="9" name="Freeform: Shape 8">
            <a:extLst>
              <a:ext uri="{FF2B5EF4-FFF2-40B4-BE49-F238E27FC236}">
                <a16:creationId xmlns:a16="http://schemas.microsoft.com/office/drawing/2014/main" id="{17720C53-C92B-4631-8C11-10A776DABB29}"/>
              </a:ext>
            </a:extLst>
          </p:cNvPr>
          <p:cNvSpPr/>
          <p:nvPr/>
        </p:nvSpPr>
        <p:spPr>
          <a:xfrm>
            <a:off x="5570096" y="2437423"/>
            <a:ext cx="701337" cy="91440"/>
          </a:xfrm>
          <a:custGeom>
            <a:avLst/>
            <a:gdLst>
              <a:gd name="connsiteX0" fmla="*/ 0 w 534067"/>
              <a:gd name="connsiteY0" fmla="*/ 45720 h 91440"/>
              <a:gd name="connsiteX1" fmla="*/ 534067 w 534067"/>
              <a:gd name="connsiteY1" fmla="*/ 45720 h 91440"/>
            </a:gdLst>
            <a:ahLst/>
            <a:cxnLst>
              <a:cxn ang="0">
                <a:pos x="connsiteX0" y="connsiteY0"/>
              </a:cxn>
              <a:cxn ang="0">
                <a:pos x="connsiteX1" y="connsiteY1"/>
              </a:cxn>
            </a:cxnLst>
            <a:rect l="l" t="t" r="r" b="b"/>
            <a:pathLst>
              <a:path w="534067" h="91440">
                <a:moveTo>
                  <a:pt x="0" y="45720"/>
                </a:moveTo>
                <a:lnTo>
                  <a:pt x="534067"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618" tIns="42897" rIns="265616" bIns="42897" numCol="1" spcCol="1270" anchor="ctr" anchorCtr="0">
            <a:noAutofit/>
          </a:bodyPr>
          <a:lstStyle/>
          <a:p>
            <a:pPr marL="0" lvl="0" indent="0" algn="ctr"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26A527B8-6EAE-4357-AF36-B15E640D4C42}"/>
              </a:ext>
            </a:extLst>
          </p:cNvPr>
          <p:cNvSpPr/>
          <p:nvPr/>
        </p:nvSpPr>
        <p:spPr>
          <a:xfrm>
            <a:off x="3446738" y="1642009"/>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LATITUDE</a:t>
            </a:r>
            <a:br>
              <a:rPr lang="en-GB" sz="2800" kern="1200" dirty="0">
                <a:solidFill>
                  <a:schemeClr val="tx1"/>
                </a:solidFill>
                <a:latin typeface="Arial" panose="020B0604020202020204" pitchFamily="34" charset="0"/>
                <a:cs typeface="Arial" panose="020B0604020202020204" pitchFamily="34" charset="0"/>
              </a:rPr>
            </a:br>
            <a:r>
              <a:rPr lang="en-GB" sz="2600" kern="1200" dirty="0">
                <a:solidFill>
                  <a:schemeClr val="tx1"/>
                </a:solidFill>
                <a:latin typeface="Arial" panose="020B0604020202020204" pitchFamily="34" charset="0"/>
                <a:cs typeface="Arial" panose="020B0604020202020204" pitchFamily="34" charset="0"/>
              </a:rPr>
              <a:t>(abiraterone)</a:t>
            </a:r>
          </a:p>
          <a:p>
            <a:pPr lvl="0" algn="ctr" defTabSz="622300">
              <a:lnSpc>
                <a:spcPct val="90000"/>
              </a:lnSpc>
              <a:spcBef>
                <a:spcPct val="0"/>
              </a:spcBef>
              <a:spcAft>
                <a:spcPct val="35000"/>
              </a:spcAft>
            </a:pPr>
            <a:r>
              <a:rPr lang="en-GB" sz="1600" dirty="0">
                <a:solidFill>
                  <a:schemeClr val="tx1"/>
                </a:solidFill>
                <a:latin typeface="Arial" panose="020B0604020202020204" pitchFamily="34" charset="0"/>
                <a:cs typeface="Arial" panose="020B0604020202020204" pitchFamily="34" charset="0"/>
              </a:rPr>
              <a:t>First patient in </a:t>
            </a:r>
            <a:r>
              <a:rPr lang="en-GB" sz="1600" kern="1200" dirty="0">
                <a:solidFill>
                  <a:schemeClr val="tx1"/>
                </a:solidFill>
                <a:latin typeface="Arial" panose="020B0604020202020204" pitchFamily="34" charset="0"/>
                <a:cs typeface="Arial" panose="020B0604020202020204" pitchFamily="34" charset="0"/>
              </a:rPr>
              <a:t>2013</a:t>
            </a:r>
          </a:p>
          <a:p>
            <a:pPr marL="0" lvl="0" indent="0" algn="ctr" defTabSz="6223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ASCO 2017</a:t>
            </a:r>
            <a:r>
              <a:rPr lang="en-GB" sz="1600" kern="1200" baseline="30000" dirty="0">
                <a:solidFill>
                  <a:schemeClr val="tx1"/>
                </a:solidFill>
                <a:latin typeface="Arial" panose="020B0604020202020204" pitchFamily="34" charset="0"/>
                <a:cs typeface="Arial" panose="020B0604020202020204" pitchFamily="34" charset="0"/>
              </a:rPr>
              <a:t>2</a:t>
            </a:r>
            <a:endParaRPr lang="en-GB" kern="1200" baseline="30000" dirty="0">
              <a:solidFill>
                <a:schemeClr val="tx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CF427371-0FA5-4565-8C04-8F354CED2469}"/>
              </a:ext>
            </a:extLst>
          </p:cNvPr>
          <p:cNvSpPr/>
          <p:nvPr/>
        </p:nvSpPr>
        <p:spPr>
          <a:xfrm>
            <a:off x="8535414" y="2437423"/>
            <a:ext cx="536351" cy="91440"/>
          </a:xfrm>
          <a:custGeom>
            <a:avLst/>
            <a:gdLst>
              <a:gd name="connsiteX0" fmla="*/ 0 w 536351"/>
              <a:gd name="connsiteY0" fmla="*/ 45720 h 91440"/>
              <a:gd name="connsiteX1" fmla="*/ 536351 w 536351"/>
              <a:gd name="connsiteY1" fmla="*/ 45720 h 91440"/>
            </a:gdLst>
            <a:ahLst/>
            <a:cxnLst>
              <a:cxn ang="0">
                <a:pos x="connsiteX0" y="connsiteY0"/>
              </a:cxn>
              <a:cxn ang="0">
                <a:pos x="connsiteX1" y="connsiteY1"/>
              </a:cxn>
            </a:cxnLst>
            <a:rect l="l" t="t" r="r" b="b"/>
            <a:pathLst>
              <a:path w="536351" h="91440">
                <a:moveTo>
                  <a:pt x="0" y="45720"/>
                </a:moveTo>
                <a:lnTo>
                  <a:pt x="536351"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6702" tIns="42897" rIns="266702" bIns="42897" numCol="1" spcCol="1270" anchor="ctr" anchorCtr="0">
            <a:noAutofit/>
          </a:bodyPr>
          <a:lstStyle/>
          <a:p>
            <a:pPr marL="0" lvl="0" indent="0" algn="ctr"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FE634C4D-7FB0-4C5C-82A1-BFE7EF0DC06B}"/>
              </a:ext>
            </a:extLst>
          </p:cNvPr>
          <p:cNvSpPr/>
          <p:nvPr/>
        </p:nvSpPr>
        <p:spPr>
          <a:xfrm>
            <a:off x="6274276" y="1642009"/>
            <a:ext cx="2455078"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STAMPEDE</a:t>
            </a:r>
            <a:br>
              <a:rPr lang="en-GB" sz="2800" kern="1200" dirty="0">
                <a:solidFill>
                  <a:schemeClr val="tx1"/>
                </a:solidFill>
                <a:latin typeface="Arial" panose="020B0604020202020204" pitchFamily="34" charset="0"/>
                <a:cs typeface="Arial" panose="020B0604020202020204" pitchFamily="34" charset="0"/>
              </a:rPr>
            </a:br>
            <a:r>
              <a:rPr lang="en-GB" sz="2600" kern="1200" dirty="0">
                <a:solidFill>
                  <a:schemeClr val="tx1"/>
                </a:solidFill>
                <a:latin typeface="Arial" panose="020B0604020202020204" pitchFamily="34" charset="0"/>
                <a:cs typeface="Arial" panose="020B0604020202020204" pitchFamily="34" charset="0"/>
              </a:rPr>
              <a:t>(abiraterone)</a:t>
            </a:r>
          </a:p>
          <a:p>
            <a:pPr lvl="0" algn="ctr" defTabSz="622300">
              <a:lnSpc>
                <a:spcPct val="90000"/>
              </a:lnSpc>
              <a:spcBef>
                <a:spcPct val="0"/>
              </a:spcBef>
              <a:spcAft>
                <a:spcPct val="35000"/>
              </a:spcAft>
            </a:pPr>
            <a:r>
              <a:rPr lang="en-GB" sz="1600" dirty="0">
                <a:solidFill>
                  <a:schemeClr val="tx1"/>
                </a:solidFill>
                <a:latin typeface="Arial" panose="020B0604020202020204" pitchFamily="34" charset="0"/>
                <a:cs typeface="Arial" panose="020B0604020202020204" pitchFamily="34" charset="0"/>
              </a:rPr>
              <a:t>First patient in </a:t>
            </a:r>
            <a:r>
              <a:rPr lang="en-GB" sz="1600" kern="1200" dirty="0">
                <a:solidFill>
                  <a:schemeClr val="tx1"/>
                </a:solidFill>
                <a:latin typeface="Arial" panose="020B0604020202020204" pitchFamily="34" charset="0"/>
                <a:cs typeface="Arial" panose="020B0604020202020204" pitchFamily="34" charset="0"/>
              </a:rPr>
              <a:t>2006 </a:t>
            </a:r>
          </a:p>
          <a:p>
            <a:pPr marL="0" lvl="0" indent="0" algn="ctr" defTabSz="6223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ESMO 2018 (arm G)</a:t>
            </a:r>
            <a:r>
              <a:rPr lang="en-GB" sz="1600" kern="1200" baseline="30000" dirty="0">
                <a:solidFill>
                  <a:schemeClr val="tx1"/>
                </a:solidFill>
                <a:latin typeface="Arial" panose="020B0604020202020204" pitchFamily="34" charset="0"/>
                <a:cs typeface="Arial" panose="020B0604020202020204" pitchFamily="34" charset="0"/>
              </a:rPr>
              <a:t>3</a:t>
            </a:r>
            <a:r>
              <a:rPr lang="en-GB" sz="1600" kern="1200" dirty="0">
                <a:solidFill>
                  <a:schemeClr val="tx1"/>
                </a:solidFill>
                <a:latin typeface="Arial" panose="020B0604020202020204" pitchFamily="34" charset="0"/>
                <a:cs typeface="Arial" panose="020B0604020202020204" pitchFamily="34" charset="0"/>
              </a:rPr>
              <a:t> </a:t>
            </a:r>
          </a:p>
        </p:txBody>
      </p:sp>
      <p:sp>
        <p:nvSpPr>
          <p:cNvPr id="13" name="Freeform: Shape 12">
            <a:extLst>
              <a:ext uri="{FF2B5EF4-FFF2-40B4-BE49-F238E27FC236}">
                <a16:creationId xmlns:a16="http://schemas.microsoft.com/office/drawing/2014/main" id="{BFFD7EF5-2571-47C8-8540-391C62FE9FC9}"/>
              </a:ext>
            </a:extLst>
          </p:cNvPr>
          <p:cNvSpPr/>
          <p:nvPr/>
        </p:nvSpPr>
        <p:spPr>
          <a:xfrm>
            <a:off x="1545771" y="3217867"/>
            <a:ext cx="8764161" cy="534067"/>
          </a:xfrm>
          <a:custGeom>
            <a:avLst/>
            <a:gdLst>
              <a:gd name="connsiteX0" fmla="*/ 9061521 w 9061521"/>
              <a:gd name="connsiteY0" fmla="*/ 0 h 534067"/>
              <a:gd name="connsiteX1" fmla="*/ 9061521 w 9061521"/>
              <a:gd name="connsiteY1" fmla="*/ 284133 h 534067"/>
              <a:gd name="connsiteX2" fmla="*/ 0 w 9061521"/>
              <a:gd name="connsiteY2" fmla="*/ 284133 h 534067"/>
              <a:gd name="connsiteX3" fmla="*/ 0 w 9061521"/>
              <a:gd name="connsiteY3" fmla="*/ 534067 h 534067"/>
            </a:gdLst>
            <a:ahLst/>
            <a:cxnLst>
              <a:cxn ang="0">
                <a:pos x="connsiteX0" y="connsiteY0"/>
              </a:cxn>
              <a:cxn ang="0">
                <a:pos x="connsiteX1" y="connsiteY1"/>
              </a:cxn>
              <a:cxn ang="0">
                <a:pos x="connsiteX2" y="connsiteY2"/>
              </a:cxn>
              <a:cxn ang="0">
                <a:pos x="connsiteX3" y="connsiteY3"/>
              </a:cxn>
            </a:cxnLst>
            <a:rect l="l" t="t" r="r" b="b"/>
            <a:pathLst>
              <a:path w="9061521" h="534067">
                <a:moveTo>
                  <a:pt x="9061521" y="0"/>
                </a:moveTo>
                <a:lnTo>
                  <a:pt x="9061521" y="284133"/>
                </a:lnTo>
                <a:lnTo>
                  <a:pt x="0" y="284133"/>
                </a:lnTo>
                <a:lnTo>
                  <a:pt x="0" y="534067"/>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16483" tIns="264210" rIns="4316484" bIns="264211" numCol="1" spcCol="1270" anchor="ctr" anchorCtr="0">
            <a:noAutofit/>
          </a:bodyPr>
          <a:lstStyle/>
          <a:p>
            <a:pPr marL="0" lvl="0" indent="0" algn="ctr" defTabSz="222250">
              <a:lnSpc>
                <a:spcPct val="90000"/>
              </a:lnSpc>
              <a:spcBef>
                <a:spcPct val="0"/>
              </a:spcBef>
              <a:spcAft>
                <a:spcPct val="35000"/>
              </a:spcAft>
              <a:buNone/>
            </a:pPr>
            <a:endParaRPr lang="en-GB" sz="500" kern="1200"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FBB3E0ED-870C-4F13-93A7-50F696D8A0EA}"/>
              </a:ext>
            </a:extLst>
          </p:cNvPr>
          <p:cNvSpPr/>
          <p:nvPr/>
        </p:nvSpPr>
        <p:spPr>
          <a:xfrm>
            <a:off x="9072892" y="1642009"/>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TITAN</a:t>
            </a:r>
            <a:br>
              <a:rPr lang="en-GB" sz="2800" kern="1200" dirty="0">
                <a:solidFill>
                  <a:schemeClr val="tx1"/>
                </a:solidFill>
                <a:latin typeface="Arial" panose="020B0604020202020204" pitchFamily="34" charset="0"/>
                <a:cs typeface="Arial" panose="020B0604020202020204" pitchFamily="34" charset="0"/>
              </a:rPr>
            </a:br>
            <a:r>
              <a:rPr lang="en-GB" sz="2600" kern="1200" dirty="0">
                <a:solidFill>
                  <a:schemeClr val="tx1"/>
                </a:solidFill>
                <a:latin typeface="Arial" panose="020B0604020202020204" pitchFamily="34" charset="0"/>
                <a:cs typeface="Arial" panose="020B0604020202020204" pitchFamily="34" charset="0"/>
              </a:rPr>
              <a:t>(</a:t>
            </a:r>
            <a:r>
              <a:rPr lang="en-GB" sz="2600" dirty="0">
                <a:solidFill>
                  <a:schemeClr val="tx1"/>
                </a:solidFill>
                <a:latin typeface="Arial" panose="020B0604020202020204" pitchFamily="34" charset="0"/>
                <a:cs typeface="Arial" panose="020B0604020202020204" pitchFamily="34" charset="0"/>
              </a:rPr>
              <a:t>a</a:t>
            </a:r>
            <a:r>
              <a:rPr lang="en-GB" sz="2600" kern="1200" dirty="0">
                <a:solidFill>
                  <a:schemeClr val="tx1"/>
                </a:solidFill>
                <a:latin typeface="Arial" panose="020B0604020202020204" pitchFamily="34" charset="0"/>
                <a:cs typeface="Arial" panose="020B0604020202020204" pitchFamily="34" charset="0"/>
              </a:rPr>
              <a:t>palutamide)</a:t>
            </a:r>
          </a:p>
          <a:p>
            <a:pPr lvl="0" algn="ctr" defTabSz="533400">
              <a:lnSpc>
                <a:spcPct val="90000"/>
              </a:lnSpc>
              <a:spcBef>
                <a:spcPct val="0"/>
              </a:spcBef>
              <a:spcAft>
                <a:spcPct val="35000"/>
              </a:spcAft>
            </a:pPr>
            <a:r>
              <a:rPr lang="en-GB" sz="1600" dirty="0">
                <a:solidFill>
                  <a:schemeClr val="tx1"/>
                </a:solidFill>
                <a:latin typeface="Arial" panose="020B0604020202020204" pitchFamily="34" charset="0"/>
                <a:cs typeface="Arial" panose="020B0604020202020204" pitchFamily="34" charset="0"/>
              </a:rPr>
              <a:t>First patient in</a:t>
            </a:r>
            <a:r>
              <a:rPr lang="en-GB" sz="1600" kern="1200" dirty="0">
                <a:solidFill>
                  <a:schemeClr val="tx1"/>
                </a:solidFill>
                <a:latin typeface="Arial" panose="020B0604020202020204" pitchFamily="34" charset="0"/>
                <a:cs typeface="Arial" panose="020B0604020202020204" pitchFamily="34" charset="0"/>
              </a:rPr>
              <a:t> 2015</a:t>
            </a:r>
          </a:p>
          <a:p>
            <a:pPr marL="0" lvl="0" indent="0" algn="ctr" defTabSz="5334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ASCO 2019</a:t>
            </a:r>
            <a:r>
              <a:rPr lang="en-GB" sz="1600" kern="1200" baseline="30000" dirty="0">
                <a:solidFill>
                  <a:schemeClr val="tx1"/>
                </a:solidFill>
                <a:latin typeface="Arial" panose="020B0604020202020204" pitchFamily="34" charset="0"/>
                <a:cs typeface="Arial" panose="020B0604020202020204" pitchFamily="34" charset="0"/>
              </a:rPr>
              <a:t>4</a:t>
            </a:r>
          </a:p>
        </p:txBody>
      </p:sp>
      <p:sp>
        <p:nvSpPr>
          <p:cNvPr id="15" name="Freeform: Shape 14">
            <a:extLst>
              <a:ext uri="{FF2B5EF4-FFF2-40B4-BE49-F238E27FC236}">
                <a16:creationId xmlns:a16="http://schemas.microsoft.com/office/drawing/2014/main" id="{9E6DC0FA-BAB1-4ECD-8A1A-D58EFFDE8E5C}"/>
              </a:ext>
            </a:extLst>
          </p:cNvPr>
          <p:cNvSpPr/>
          <p:nvPr/>
        </p:nvSpPr>
        <p:spPr>
          <a:xfrm>
            <a:off x="2920465" y="4475138"/>
            <a:ext cx="531416" cy="91440"/>
          </a:xfrm>
          <a:custGeom>
            <a:avLst/>
            <a:gdLst>
              <a:gd name="connsiteX0" fmla="*/ 0 w 531416"/>
              <a:gd name="connsiteY0" fmla="*/ 45720 h 91440"/>
              <a:gd name="connsiteX1" fmla="*/ 531416 w 531416"/>
              <a:gd name="connsiteY1" fmla="*/ 45720 h 91440"/>
            </a:gdLst>
            <a:ahLst/>
            <a:cxnLst>
              <a:cxn ang="0">
                <a:pos x="connsiteX0" y="connsiteY0"/>
              </a:cxn>
              <a:cxn ang="0">
                <a:pos x="connsiteX1" y="connsiteY1"/>
              </a:cxn>
            </a:cxnLst>
            <a:rect l="l" t="t" r="r" b="b"/>
            <a:pathLst>
              <a:path w="531416" h="91440">
                <a:moveTo>
                  <a:pt x="0" y="45720"/>
                </a:moveTo>
                <a:lnTo>
                  <a:pt x="531416"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4358" tIns="42897" rIns="264358" bIns="42897"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595A59">
                  <a:hueOff val="0"/>
                  <a:satOff val="0"/>
                  <a:lumOff val="0"/>
                  <a:alphaOff val="0"/>
                </a:srgbClr>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E8306AD5-E0E9-42E5-9F0F-E6C2406718BF}"/>
              </a:ext>
            </a:extLst>
          </p:cNvPr>
          <p:cNvSpPr/>
          <p:nvPr/>
        </p:nvSpPr>
        <p:spPr>
          <a:xfrm>
            <a:off x="619200" y="3784334"/>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tx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ARCHES</a:t>
            </a:r>
            <a:br>
              <a:rPr lang="en-GB" sz="2800" kern="1200" dirty="0">
                <a:solidFill>
                  <a:schemeClr val="tx1"/>
                </a:solidFill>
                <a:latin typeface="Arial" panose="020B0604020202020204" pitchFamily="34" charset="0"/>
                <a:cs typeface="Arial" panose="020B0604020202020204" pitchFamily="34" charset="0"/>
              </a:rPr>
            </a:br>
            <a:r>
              <a:rPr lang="en-GB" sz="2600" kern="1200" dirty="0">
                <a:solidFill>
                  <a:schemeClr val="tx1"/>
                </a:solidFill>
                <a:latin typeface="Arial" panose="020B0604020202020204" pitchFamily="34" charset="0"/>
                <a:cs typeface="Arial" panose="020B0604020202020204" pitchFamily="34" charset="0"/>
              </a:rPr>
              <a:t>(enzalutamide)</a:t>
            </a:r>
          </a:p>
          <a:p>
            <a:pPr lvl="0" algn="ctr" defTabSz="533400">
              <a:lnSpc>
                <a:spcPct val="90000"/>
              </a:lnSpc>
              <a:spcBef>
                <a:spcPct val="0"/>
              </a:spcBef>
              <a:spcAft>
                <a:spcPct val="35000"/>
              </a:spcAft>
            </a:pPr>
            <a:r>
              <a:rPr lang="en-GB" sz="1600" dirty="0">
                <a:solidFill>
                  <a:schemeClr val="tx1"/>
                </a:solidFill>
                <a:latin typeface="Arial" panose="020B0604020202020204" pitchFamily="34" charset="0"/>
                <a:cs typeface="Arial" panose="020B0604020202020204" pitchFamily="34" charset="0"/>
              </a:rPr>
              <a:t>First patient in</a:t>
            </a:r>
            <a:r>
              <a:rPr lang="en-GB" sz="1600" kern="1200" dirty="0">
                <a:solidFill>
                  <a:schemeClr val="tx1"/>
                </a:solidFill>
                <a:latin typeface="Arial" panose="020B0604020202020204" pitchFamily="34" charset="0"/>
                <a:cs typeface="Arial" panose="020B0604020202020204" pitchFamily="34" charset="0"/>
              </a:rPr>
              <a:t> 2016</a:t>
            </a:r>
          </a:p>
          <a:p>
            <a:pPr marL="0" lvl="0" indent="0" algn="ctr" defTabSz="5334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ASCO GU 2019</a:t>
            </a:r>
            <a:r>
              <a:rPr lang="en-GB" sz="1600" kern="1200" baseline="30000" dirty="0">
                <a:solidFill>
                  <a:schemeClr val="tx1"/>
                </a:solidFill>
                <a:latin typeface="Arial" panose="020B0604020202020204" pitchFamily="34" charset="0"/>
                <a:cs typeface="Arial" panose="020B0604020202020204" pitchFamily="34" charset="0"/>
              </a:rPr>
              <a:t>5</a:t>
            </a:r>
          </a:p>
        </p:txBody>
      </p:sp>
      <p:sp>
        <p:nvSpPr>
          <p:cNvPr id="17" name="Freeform: Shape 16">
            <a:extLst>
              <a:ext uri="{FF2B5EF4-FFF2-40B4-BE49-F238E27FC236}">
                <a16:creationId xmlns:a16="http://schemas.microsoft.com/office/drawing/2014/main" id="{AE154976-D2CF-4E7B-9807-98C93A2FEB6C}"/>
              </a:ext>
            </a:extLst>
          </p:cNvPr>
          <p:cNvSpPr/>
          <p:nvPr/>
        </p:nvSpPr>
        <p:spPr>
          <a:xfrm>
            <a:off x="5567446" y="4475138"/>
            <a:ext cx="707818"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595A59">
                  <a:hueOff val="0"/>
                  <a:satOff val="0"/>
                  <a:lumOff val="0"/>
                  <a:alphaOff val="0"/>
                </a:srgbClr>
              </a:solidFill>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C88BB5B4-1CA3-4DFB-A1AF-D49599D87DC4}"/>
              </a:ext>
            </a:extLst>
          </p:cNvPr>
          <p:cNvSpPr/>
          <p:nvPr/>
        </p:nvSpPr>
        <p:spPr>
          <a:xfrm>
            <a:off x="3437097" y="3784334"/>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tx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2800" kern="1200" dirty="0">
                <a:solidFill>
                  <a:schemeClr val="tx1"/>
                </a:solidFill>
                <a:latin typeface="Arial" panose="020B0604020202020204" pitchFamily="34" charset="0"/>
                <a:cs typeface="Arial" panose="020B0604020202020204" pitchFamily="34" charset="0"/>
              </a:rPr>
              <a:t>ENZAMET</a:t>
            </a:r>
            <a:br>
              <a:rPr lang="en-GB" sz="2800" kern="1200" dirty="0">
                <a:solidFill>
                  <a:schemeClr val="tx1"/>
                </a:solidFill>
                <a:latin typeface="Arial" panose="020B0604020202020204" pitchFamily="34" charset="0"/>
                <a:cs typeface="Arial" panose="020B0604020202020204" pitchFamily="34" charset="0"/>
              </a:rPr>
            </a:br>
            <a:r>
              <a:rPr lang="en-GB" sz="2600" kern="1200" dirty="0">
                <a:solidFill>
                  <a:schemeClr val="tx1"/>
                </a:solidFill>
                <a:latin typeface="Arial" panose="020B0604020202020204" pitchFamily="34" charset="0"/>
                <a:cs typeface="Arial" panose="020B0604020202020204" pitchFamily="34" charset="0"/>
              </a:rPr>
              <a:t>(enzalutamide)</a:t>
            </a:r>
          </a:p>
          <a:p>
            <a:pPr lvl="0" algn="ctr" defTabSz="533400">
              <a:lnSpc>
                <a:spcPct val="90000"/>
              </a:lnSpc>
              <a:spcBef>
                <a:spcPct val="0"/>
              </a:spcBef>
              <a:spcAft>
                <a:spcPct val="35000"/>
              </a:spcAft>
            </a:pPr>
            <a:r>
              <a:rPr lang="en-GB" sz="1600" dirty="0">
                <a:solidFill>
                  <a:schemeClr val="tx1"/>
                </a:solidFill>
                <a:latin typeface="Arial" panose="020B0604020202020204" pitchFamily="34" charset="0"/>
                <a:cs typeface="Arial" panose="020B0604020202020204" pitchFamily="34" charset="0"/>
              </a:rPr>
              <a:t>First patient in</a:t>
            </a:r>
            <a:r>
              <a:rPr lang="en-GB" sz="1600" kern="1200" dirty="0">
                <a:solidFill>
                  <a:schemeClr val="tx1"/>
                </a:solidFill>
                <a:latin typeface="Arial" panose="020B0604020202020204" pitchFamily="34" charset="0"/>
                <a:cs typeface="Arial" panose="020B0604020202020204" pitchFamily="34" charset="0"/>
              </a:rPr>
              <a:t> 2014</a:t>
            </a:r>
          </a:p>
          <a:p>
            <a:pPr marL="0" lvl="0" indent="0" algn="ctr" defTabSz="5334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ASCO 2019</a:t>
            </a:r>
            <a:r>
              <a:rPr lang="en-GB" sz="1600" kern="1200" baseline="30000" dirty="0">
                <a:solidFill>
                  <a:schemeClr val="tx1"/>
                </a:solidFill>
                <a:latin typeface="Arial" panose="020B0604020202020204" pitchFamily="34" charset="0"/>
                <a:cs typeface="Arial" panose="020B0604020202020204" pitchFamily="34" charset="0"/>
              </a:rPr>
              <a:t>6</a:t>
            </a:r>
          </a:p>
        </p:txBody>
      </p:sp>
      <p:sp>
        <p:nvSpPr>
          <p:cNvPr id="6" name="Slide Number Placeholder 2"/>
          <p:cNvSpPr txBox="1">
            <a:spLocks/>
          </p:cNvSpPr>
          <p:nvPr/>
        </p:nvSpPr>
        <p:spPr>
          <a:xfrm>
            <a:off x="11923058" y="6569075"/>
            <a:ext cx="268941" cy="288925"/>
          </a:xfrm>
        </p:spPr>
        <p:txBody>
          <a:bodyP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25"/>
              </a:spcAft>
            </a:pPr>
            <a:endParaRPr lang="en-GB" dirty="0">
              <a:solidFill>
                <a:prstClr val="white"/>
              </a:solidFill>
            </a:endParaRPr>
          </a:p>
        </p:txBody>
      </p:sp>
      <p:sp>
        <p:nvSpPr>
          <p:cNvPr id="20" name="Freeform: Shape 18">
            <a:extLst>
              <a:ext uri="{FF2B5EF4-FFF2-40B4-BE49-F238E27FC236}">
                <a16:creationId xmlns:a16="http://schemas.microsoft.com/office/drawing/2014/main" id="{EFD28FDC-F69F-5540-B523-E2AB98AE8298}"/>
              </a:ext>
            </a:extLst>
          </p:cNvPr>
          <p:cNvSpPr/>
          <p:nvPr/>
        </p:nvSpPr>
        <p:spPr>
          <a:xfrm>
            <a:off x="9072892" y="3751934"/>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6">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180000" rIns="85344" bIns="85344" numCol="1" spcCol="1270" anchor="ctr" anchorCtr="0">
            <a:noAutofit/>
          </a:bodyPr>
          <a:lstStyle/>
          <a:p>
            <a:pPr algn="ctr" defTabSz="533400">
              <a:lnSpc>
                <a:spcPts val="2280"/>
              </a:lnSpc>
              <a:spcBef>
                <a:spcPts val="600"/>
              </a:spcBef>
              <a:spcAft>
                <a:spcPts val="600"/>
              </a:spcAft>
            </a:pPr>
            <a:r>
              <a:rPr lang="en-GB" sz="2800" dirty="0">
                <a:solidFill>
                  <a:schemeClr val="tx1"/>
                </a:solidFill>
                <a:latin typeface="Arial" panose="020B0604020202020204" pitchFamily="34" charset="0"/>
                <a:cs typeface="Arial" panose="020B0604020202020204" pitchFamily="34" charset="0"/>
              </a:rPr>
              <a:t>ARASENS</a:t>
            </a:r>
            <a:br>
              <a:rPr lang="en-GB" sz="2400" kern="12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(darolutamide + docetaxel)</a:t>
            </a:r>
          </a:p>
          <a:p>
            <a:pPr algn="ctr" defTabSz="533400">
              <a:lnSpc>
                <a:spcPts val="1620"/>
              </a:lnSpc>
              <a:spcBef>
                <a:spcPct val="0"/>
              </a:spcBef>
              <a:spcAft>
                <a:spcPct val="35000"/>
              </a:spcAft>
            </a:pPr>
            <a:r>
              <a:rPr lang="en-GB" sz="1600" dirty="0">
                <a:solidFill>
                  <a:schemeClr val="tx1"/>
                </a:solidFill>
                <a:latin typeface="Arial" panose="020B0604020202020204" pitchFamily="34" charset="0"/>
                <a:cs typeface="Arial" panose="020B0604020202020204" pitchFamily="34" charset="0"/>
              </a:rPr>
              <a:t>First patient in 2016;</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ASCO GU 2022</a:t>
            </a:r>
            <a:r>
              <a:rPr lang="en-GB" sz="1600" baseline="30000" dirty="0">
                <a:solidFill>
                  <a:schemeClr val="tx1"/>
                </a:solidFill>
                <a:latin typeface="Arial" panose="020B0604020202020204" pitchFamily="34" charset="0"/>
                <a:cs typeface="Arial" panose="020B0604020202020204" pitchFamily="34" charset="0"/>
              </a:rPr>
              <a:t>8</a:t>
            </a:r>
          </a:p>
        </p:txBody>
      </p:sp>
      <p:sp>
        <p:nvSpPr>
          <p:cNvPr id="21" name="Freeform: Shape 16">
            <a:extLst>
              <a:ext uri="{FF2B5EF4-FFF2-40B4-BE49-F238E27FC236}">
                <a16:creationId xmlns:a16="http://schemas.microsoft.com/office/drawing/2014/main" id="{E65A5686-955F-D243-8C47-37D1FEF402E6}"/>
              </a:ext>
            </a:extLst>
          </p:cNvPr>
          <p:cNvSpPr/>
          <p:nvPr/>
        </p:nvSpPr>
        <p:spPr>
          <a:xfrm>
            <a:off x="8495422" y="4475136"/>
            <a:ext cx="581432" cy="91441"/>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595A59">
                  <a:hueOff val="0"/>
                  <a:satOff val="0"/>
                  <a:lumOff val="0"/>
                  <a:alphaOff val="0"/>
                </a:srgbClr>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EDC07DC3-0B7B-49BE-96BE-BEFE1B65970D}"/>
              </a:ext>
            </a:extLst>
          </p:cNvPr>
          <p:cNvSpPr/>
          <p:nvPr/>
        </p:nvSpPr>
        <p:spPr>
          <a:xfrm>
            <a:off x="6254994" y="3784334"/>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6">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108000" rIns="85344" bIns="85344" numCol="1" spcCol="1270" anchor="ctr" anchorCtr="0">
            <a:noAutofit/>
          </a:bodyPr>
          <a:lstStyle/>
          <a:p>
            <a:pPr marL="0" lvl="0" indent="0" algn="ctr" defTabSz="533400">
              <a:lnSpc>
                <a:spcPts val="2180"/>
              </a:lnSpc>
              <a:spcBef>
                <a:spcPct val="0"/>
              </a:spcBef>
              <a:spcAft>
                <a:spcPts val="600"/>
              </a:spcAft>
              <a:buNone/>
            </a:pPr>
            <a:r>
              <a:rPr lang="en-GB" sz="2800" kern="1200" dirty="0">
                <a:solidFill>
                  <a:schemeClr val="tx1"/>
                </a:solidFill>
                <a:latin typeface="Arial" panose="020B0604020202020204" pitchFamily="34" charset="0"/>
                <a:cs typeface="Arial" panose="020B0604020202020204" pitchFamily="34" charset="0"/>
              </a:rPr>
              <a:t>PEACE1</a:t>
            </a:r>
            <a:br>
              <a:rPr lang="en-GB" sz="2400" kern="1200" dirty="0">
                <a:solidFill>
                  <a:schemeClr val="tx1"/>
                </a:solidFill>
                <a:latin typeface="Arial" panose="020B0604020202020204" pitchFamily="34" charset="0"/>
                <a:cs typeface="Arial" panose="020B0604020202020204" pitchFamily="34" charset="0"/>
              </a:rPr>
            </a:br>
            <a:r>
              <a:rPr lang="en-GB" sz="2400" kern="1200" dirty="0">
                <a:solidFill>
                  <a:schemeClr val="tx1"/>
                </a:solidFill>
                <a:latin typeface="Arial" panose="020B0604020202020204" pitchFamily="34" charset="0"/>
                <a:cs typeface="Arial" panose="020B0604020202020204" pitchFamily="34" charset="0"/>
              </a:rPr>
              <a:t>(abiraterone + docetaxel + RT)</a:t>
            </a:r>
          </a:p>
          <a:p>
            <a:pPr algn="ctr" defTabSz="533400">
              <a:lnSpc>
                <a:spcPts val="1620"/>
              </a:lnSpc>
              <a:spcBef>
                <a:spcPct val="0"/>
              </a:spcBef>
            </a:pPr>
            <a:r>
              <a:rPr lang="en-GB" sz="1600" dirty="0">
                <a:solidFill>
                  <a:schemeClr val="tx1"/>
                </a:solidFill>
                <a:latin typeface="Arial" panose="020B0604020202020204" pitchFamily="34" charset="0"/>
                <a:cs typeface="Arial" panose="020B0604020202020204" pitchFamily="34" charset="0"/>
              </a:rPr>
              <a:t>First patient in </a:t>
            </a:r>
            <a:r>
              <a:rPr lang="en-GB" sz="1600" kern="1200" dirty="0">
                <a:solidFill>
                  <a:schemeClr val="tx1"/>
                </a:solidFill>
                <a:latin typeface="Arial" panose="020B0604020202020204" pitchFamily="34" charset="0"/>
                <a:cs typeface="Arial" panose="020B0604020202020204" pitchFamily="34" charset="0"/>
              </a:rPr>
              <a:t>2013</a:t>
            </a:r>
            <a:br>
              <a:rPr lang="en-GB" sz="1600" kern="12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ESMO 2021</a:t>
            </a:r>
            <a:r>
              <a:rPr lang="en-GB" sz="1600" baseline="30000" dirty="0">
                <a:solidFill>
                  <a:schemeClr val="tx1"/>
                </a:solidFill>
                <a:latin typeface="Arial" panose="020B0604020202020204" pitchFamily="34" charset="0"/>
                <a:cs typeface="Arial" panose="020B0604020202020204" pitchFamily="34" charset="0"/>
              </a:rPr>
              <a:t>7</a:t>
            </a:r>
            <a:endParaRPr lang="en-GB" sz="1200" kern="1200" baseline="30000"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BFCAD30-E7DF-DEA6-300E-5940C1D6597B}"/>
              </a:ext>
            </a:extLst>
          </p:cNvPr>
          <p:cNvSpPr/>
          <p:nvPr/>
        </p:nvSpPr>
        <p:spPr>
          <a:xfrm>
            <a:off x="3359696" y="3628232"/>
            <a:ext cx="8280920" cy="210502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3182253-3AF9-2596-406E-E284D35F78F3}"/>
              </a:ext>
            </a:extLst>
          </p:cNvPr>
          <p:cNvSpPr txBox="1"/>
          <p:nvPr/>
        </p:nvSpPr>
        <p:spPr>
          <a:xfrm>
            <a:off x="4244810" y="5278696"/>
            <a:ext cx="6065122" cy="461665"/>
          </a:xfrm>
          <a:prstGeom prst="rect">
            <a:avLst/>
          </a:prstGeom>
          <a:noFill/>
        </p:spPr>
        <p:txBody>
          <a:bodyPr wrap="none" rtlCol="0">
            <a:spAutoFit/>
          </a:bodyPr>
          <a:lstStyle/>
          <a:p>
            <a:r>
              <a:rPr lang="en-GB" sz="2400" b="1" dirty="0">
                <a:solidFill>
                  <a:schemeClr val="accent2"/>
                </a:solidFill>
                <a:latin typeface="Arial" panose="020B0604020202020204" pitchFamily="34" charset="0"/>
                <a:ea typeface="Aileron" charset="0"/>
                <a:cs typeface="Arial" panose="020B0604020202020204" pitchFamily="34" charset="0"/>
              </a:rPr>
              <a:t>Treatment intensification: triplet therapy</a:t>
            </a:r>
          </a:p>
        </p:txBody>
      </p:sp>
    </p:spTree>
    <p:extLst>
      <p:ext uri="{BB962C8B-B14F-4D97-AF65-F5344CB8AC3E}">
        <p14:creationId xmlns:p14="http://schemas.microsoft.com/office/powerpoint/2010/main" val="8417316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1995ACA-FD68-8B6E-C8AB-E7829755DDB0}"/>
              </a:ext>
            </a:extLst>
          </p:cNvPr>
          <p:cNvGrpSpPr/>
          <p:nvPr/>
        </p:nvGrpSpPr>
        <p:grpSpPr>
          <a:xfrm>
            <a:off x="6049013" y="2962784"/>
            <a:ext cx="2445793" cy="1649838"/>
            <a:chOff x="5980209" y="2861640"/>
            <a:chExt cx="2926080" cy="1871974"/>
          </a:xfrm>
        </p:grpSpPr>
        <p:sp>
          <p:nvSpPr>
            <p:cNvPr id="43" name="Rounded Rectangle 7">
              <a:extLst>
                <a:ext uri="{FF2B5EF4-FFF2-40B4-BE49-F238E27FC236}">
                  <a16:creationId xmlns:a16="http://schemas.microsoft.com/office/drawing/2014/main" id="{218E4431-A021-CFBF-8381-A31AE162CE1A}"/>
                </a:ext>
              </a:extLst>
            </p:cNvPr>
            <p:cNvSpPr/>
            <p:nvPr/>
          </p:nvSpPr>
          <p:spPr>
            <a:xfrm>
              <a:off x="5980209" y="2861640"/>
              <a:ext cx="2926080" cy="52599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ADT + docetaxel</a:t>
              </a:r>
            </a:p>
          </p:txBody>
        </p:sp>
        <p:sp>
          <p:nvSpPr>
            <p:cNvPr id="44" name="Rounded Rectangle 8">
              <a:extLst>
                <a:ext uri="{FF2B5EF4-FFF2-40B4-BE49-F238E27FC236}">
                  <a16:creationId xmlns:a16="http://schemas.microsoft.com/office/drawing/2014/main" id="{A1BCC2A3-1952-6735-8534-D0B2B99FECF6}"/>
                </a:ext>
              </a:extLst>
            </p:cNvPr>
            <p:cNvSpPr/>
            <p:nvPr/>
          </p:nvSpPr>
          <p:spPr>
            <a:xfrm>
              <a:off x="5980209" y="4204481"/>
              <a:ext cx="2926080" cy="529133"/>
            </a:xfrm>
            <a:prstGeom prst="rect">
              <a:avLst/>
            </a:prstGeom>
            <a:solidFill>
              <a:schemeClr val="tx2"/>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ADT</a:t>
              </a:r>
            </a:p>
          </p:txBody>
        </p:sp>
      </p:grpSp>
      <p:sp>
        <p:nvSpPr>
          <p:cNvPr id="37" name="Rounded Rectangle 9">
            <a:extLst>
              <a:ext uri="{FF2B5EF4-FFF2-40B4-BE49-F238E27FC236}">
                <a16:creationId xmlns:a16="http://schemas.microsoft.com/office/drawing/2014/main" id="{AB8BD548-87B3-6677-ACF6-BF7C14686567}"/>
              </a:ext>
            </a:extLst>
          </p:cNvPr>
          <p:cNvSpPr/>
          <p:nvPr/>
        </p:nvSpPr>
        <p:spPr>
          <a:xfrm>
            <a:off x="8994776" y="2337008"/>
            <a:ext cx="2787650" cy="29115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6075" marR="0" lvl="0" indent="-231775" algn="l" defTabSz="914309"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Primary Endpoint</a:t>
            </a:r>
          </a:p>
          <a:p>
            <a:pPr marL="346075" marR="0" lvl="0" indent="-231775"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Overall survival</a:t>
            </a:r>
            <a:endParaRPr kumimoji="0" lang="en-GB" sz="1400" b="1"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a:p>
            <a:pPr marL="346075" marR="0" lvl="0" indent="-231775" algn="l" defTabSz="914309" rtl="0" eaLnBrk="1" fontAlgn="auto" latinLnBrk="0" hangingPunct="1">
              <a:lnSpc>
                <a:spcPct val="100000"/>
              </a:lnSpc>
              <a:spcBef>
                <a:spcPts val="1200"/>
              </a:spcBef>
              <a:spcAft>
                <a:spcPts val="0"/>
              </a:spcAft>
              <a:buClrTx/>
              <a:buSzTx/>
              <a:buFontTx/>
              <a:buNone/>
              <a:tabLst/>
              <a:defRPr/>
            </a:pPr>
            <a:r>
              <a:rPr kumimoji="0" lang="en-GB" sz="1400" b="1"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Secondary Endpoints</a:t>
            </a:r>
          </a:p>
          <a:p>
            <a:pPr marL="346075" marR="0" lvl="0" indent="-231775"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Time to CRPC</a:t>
            </a:r>
          </a:p>
          <a:p>
            <a:pPr marL="346075" marR="0" lvl="0" indent="-231775"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Time to clinical progression</a:t>
            </a:r>
          </a:p>
          <a:p>
            <a:pPr marL="346075" marR="0" lvl="0" indent="-231775"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Percent patients with </a:t>
            </a:r>
            <a:b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PSACR at 6 months </a:t>
            </a:r>
          </a:p>
          <a:p>
            <a:pPr marL="346075" marR="0" lvl="0" indent="-231775"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Percentage of patients with PSACR at 12 months</a:t>
            </a:r>
          </a:p>
          <a:p>
            <a:pPr marL="346075" marR="0" lvl="0" indent="-231775" algn="l" defTabSz="9143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QoL</a:t>
            </a:r>
          </a:p>
        </p:txBody>
      </p:sp>
      <p:cxnSp>
        <p:nvCxnSpPr>
          <p:cNvPr id="38" name="Elbow Connector 11">
            <a:extLst>
              <a:ext uri="{FF2B5EF4-FFF2-40B4-BE49-F238E27FC236}">
                <a16:creationId xmlns:a16="http://schemas.microsoft.com/office/drawing/2014/main" id="{23E1A6E5-C923-35BE-7366-AA13B8F548E4}"/>
              </a:ext>
            </a:extLst>
          </p:cNvPr>
          <p:cNvCxnSpPr>
            <a:cxnSpLocks/>
            <a:endCxn id="43" idx="1"/>
          </p:cNvCxnSpPr>
          <p:nvPr/>
        </p:nvCxnSpPr>
        <p:spPr>
          <a:xfrm flipV="1">
            <a:off x="5341838" y="3194572"/>
            <a:ext cx="707175" cy="622050"/>
          </a:xfrm>
          <a:prstGeom prst="bentConnector3">
            <a:avLst>
              <a:gd name="adj1" fmla="val 50000"/>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Elbow Connector 14">
            <a:extLst>
              <a:ext uri="{FF2B5EF4-FFF2-40B4-BE49-F238E27FC236}">
                <a16:creationId xmlns:a16="http://schemas.microsoft.com/office/drawing/2014/main" id="{0AADBF86-4560-4C7A-9EE6-AD389346FE1A}"/>
              </a:ext>
            </a:extLst>
          </p:cNvPr>
          <p:cNvCxnSpPr>
            <a:cxnSpLocks/>
          </p:cNvCxnSpPr>
          <p:nvPr/>
        </p:nvCxnSpPr>
        <p:spPr>
          <a:xfrm>
            <a:off x="5341838" y="3818793"/>
            <a:ext cx="707175" cy="579795"/>
          </a:xfrm>
          <a:prstGeom prst="bentConnector3">
            <a:avLst>
              <a:gd name="adj1" fmla="val 50000"/>
            </a:avLst>
          </a:prstGeom>
          <a:solidFill>
            <a:schemeClr val="accent6"/>
          </a:solidFill>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Elbow Connector 22">
            <a:extLst>
              <a:ext uri="{FF2B5EF4-FFF2-40B4-BE49-F238E27FC236}">
                <a16:creationId xmlns:a16="http://schemas.microsoft.com/office/drawing/2014/main" id="{724A6E66-F19B-B12A-7B92-8B79D9746C4C}"/>
              </a:ext>
            </a:extLst>
          </p:cNvPr>
          <p:cNvCxnSpPr>
            <a:cxnSpLocks/>
            <a:stCxn id="43" idx="3"/>
            <a:endCxn id="37" idx="1"/>
          </p:cNvCxnSpPr>
          <p:nvPr/>
        </p:nvCxnSpPr>
        <p:spPr>
          <a:xfrm>
            <a:off x="8494806" y="3194572"/>
            <a:ext cx="499970" cy="598190"/>
          </a:xfrm>
          <a:prstGeom prst="bentConnector3">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1" name="Elbow Connector 24">
            <a:extLst>
              <a:ext uri="{FF2B5EF4-FFF2-40B4-BE49-F238E27FC236}">
                <a16:creationId xmlns:a16="http://schemas.microsoft.com/office/drawing/2014/main" id="{52FBDA49-7556-A2D2-BBFC-4C8A99FFEF47}"/>
              </a:ext>
            </a:extLst>
          </p:cNvPr>
          <p:cNvCxnSpPr>
            <a:cxnSpLocks/>
            <a:stCxn id="44" idx="3"/>
            <a:endCxn id="37" idx="1"/>
          </p:cNvCxnSpPr>
          <p:nvPr/>
        </p:nvCxnSpPr>
        <p:spPr>
          <a:xfrm flipV="1">
            <a:off x="8494806" y="3792762"/>
            <a:ext cx="499970" cy="586688"/>
          </a:xfrm>
          <a:prstGeom prst="bentConnector3">
            <a:avLst/>
          </a:prstGeom>
          <a:ln w="190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0CB7F93-1260-699D-CC86-ADB3B289A424}"/>
              </a:ext>
            </a:extLst>
          </p:cNvPr>
          <p:cNvSpPr txBox="1"/>
          <p:nvPr/>
        </p:nvSpPr>
        <p:spPr>
          <a:xfrm>
            <a:off x="5444922" y="3555328"/>
            <a:ext cx="502920" cy="505910"/>
          </a:xfrm>
          <a:prstGeom prst="ellipse">
            <a:avLst/>
          </a:prstGeom>
          <a:solidFill>
            <a:schemeClr val="accent6"/>
          </a:solidFill>
          <a:ln w="19050">
            <a:solidFill>
              <a:schemeClr val="accent6"/>
            </a:solidFill>
          </a:ln>
        </p:spPr>
        <p:txBody>
          <a:bodyPr wrap="square" lIns="0" tIns="0" rIns="0" bIns="0" rtlCol="0" anchor="ctr" anchorCtr="0">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a:cs typeface="Arial" panose="020B0604020202020204" pitchFamily="34" charset="0"/>
              </a:rPr>
              <a:t>R</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Arial"/>
                <a:cs typeface="Arial" panose="020B0604020202020204" pitchFamily="34" charset="0"/>
              </a:rPr>
              <a:t>1:1</a:t>
            </a:r>
          </a:p>
        </p:txBody>
      </p:sp>
      <p:sp>
        <p:nvSpPr>
          <p:cNvPr id="3" name="Rounded Rectangle 12">
            <a:extLst>
              <a:ext uri="{FF2B5EF4-FFF2-40B4-BE49-F238E27FC236}">
                <a16:creationId xmlns:a16="http://schemas.microsoft.com/office/drawing/2014/main" id="{1A5813D9-445E-15FA-001E-8F52D179FC39}"/>
              </a:ext>
            </a:extLst>
          </p:cNvPr>
          <p:cNvSpPr/>
          <p:nvPr/>
        </p:nvSpPr>
        <p:spPr>
          <a:xfrm>
            <a:off x="879580" y="1928166"/>
            <a:ext cx="4361593" cy="3879694"/>
          </a:xfrm>
          <a:prstGeom prst="roundRect">
            <a:avLst>
              <a:gd name="adj" fmla="val 6238"/>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lvl="0" algn="ctr" defTabSz="914309">
              <a:defRPr/>
            </a:pPr>
            <a:r>
              <a:rPr lang="en-GB" sz="1600" b="1" dirty="0">
                <a:solidFill>
                  <a:schemeClr val="tx2"/>
                </a:solidFill>
                <a:latin typeface="Arial" panose="020B0604020202020204" pitchFamily="34" charset="0"/>
                <a:cs typeface="Arial" panose="020B0604020202020204" pitchFamily="34" charset="0"/>
              </a:rPr>
              <a:t>mCSPC (N=790)</a:t>
            </a:r>
            <a:endParaRPr lang="en-GB" sz="1600" b="1" baseline="30000" dirty="0">
              <a:solidFill>
                <a:schemeClr val="tx2"/>
              </a:solidFill>
              <a:latin typeface="Arial" panose="020B0604020202020204" pitchFamily="34" charset="0"/>
              <a:cs typeface="Arial" panose="020B0604020202020204" pitchFamily="34" charset="0"/>
            </a:endParaRP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On ADT &lt;120 days</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ECOG PS 0–2 </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Prior ADT allowed if:</a:t>
            </a:r>
          </a:p>
          <a:p>
            <a:pPr marL="576263" lvl="1" indent="-230188" defTabSz="914309">
              <a:buClr>
                <a:schemeClr val="accent1"/>
              </a:buClr>
              <a:buFont typeface="System Font Regular"/>
              <a:buChar char="–"/>
              <a:defRPr/>
            </a:pPr>
            <a:r>
              <a:rPr lang="en-GB" sz="1200" dirty="0">
                <a:solidFill>
                  <a:schemeClr val="tx2"/>
                </a:solidFill>
                <a:latin typeface="Arial" panose="020B0604020202020204" pitchFamily="34" charset="0"/>
                <a:cs typeface="Arial" panose="020B0604020202020204" pitchFamily="34" charset="0"/>
              </a:rPr>
              <a:t>Prior adjuvant use, if duration was ≤24 mo </a:t>
            </a:r>
            <a:br>
              <a:rPr lang="en-GB" sz="1200" dirty="0">
                <a:solidFill>
                  <a:schemeClr val="tx2"/>
                </a:solidFill>
                <a:latin typeface="Arial" panose="020B0604020202020204" pitchFamily="34" charset="0"/>
                <a:cs typeface="Arial" panose="020B0604020202020204" pitchFamily="34" charset="0"/>
              </a:rPr>
            </a:br>
            <a:r>
              <a:rPr lang="en-GB" sz="1200" dirty="0">
                <a:solidFill>
                  <a:schemeClr val="tx2"/>
                </a:solidFill>
                <a:latin typeface="Arial" panose="020B0604020202020204" pitchFamily="34" charset="0"/>
                <a:cs typeface="Arial" panose="020B0604020202020204" pitchFamily="34" charset="0"/>
              </a:rPr>
              <a:t>and progression occurred &gt;12 mo after completion </a:t>
            </a:r>
            <a:br>
              <a:rPr lang="en-GB" sz="1200" dirty="0">
                <a:solidFill>
                  <a:schemeClr val="tx2"/>
                </a:solidFill>
                <a:latin typeface="Arial" panose="020B0604020202020204" pitchFamily="34" charset="0"/>
                <a:cs typeface="Arial" panose="020B0604020202020204" pitchFamily="34" charset="0"/>
              </a:rPr>
            </a:br>
            <a:r>
              <a:rPr lang="en-GB" sz="1200" dirty="0">
                <a:solidFill>
                  <a:schemeClr val="tx2"/>
                </a:solidFill>
                <a:latin typeface="Arial" panose="020B0604020202020204" pitchFamily="34" charset="0"/>
                <a:cs typeface="Arial" panose="020B0604020202020204" pitchFamily="34" charset="0"/>
              </a:rPr>
              <a:t>of therapy</a:t>
            </a:r>
          </a:p>
          <a:p>
            <a:pPr marL="576263" lvl="1" indent="-230188" defTabSz="914309">
              <a:buClr>
                <a:schemeClr val="accent1"/>
              </a:buClr>
              <a:buFont typeface="System Font Regular"/>
              <a:buChar char="–"/>
              <a:defRPr/>
            </a:pPr>
            <a:r>
              <a:rPr lang="en-GB" sz="1200" dirty="0">
                <a:solidFill>
                  <a:schemeClr val="tx2"/>
                </a:solidFill>
                <a:latin typeface="Arial" panose="020B0604020202020204" pitchFamily="34" charset="0"/>
                <a:cs typeface="Arial" panose="020B0604020202020204" pitchFamily="34" charset="0"/>
              </a:rPr>
              <a:t>Receiving ADT for metastatic disease with no evidence of progression and treatment commencing within 120 days prior to randomisation</a:t>
            </a:r>
            <a:endParaRPr lang="en-GB" sz="1400" b="1" dirty="0">
              <a:solidFill>
                <a:schemeClr val="tx2"/>
              </a:solidFill>
              <a:latin typeface="Arial" panose="020B0604020202020204" pitchFamily="34" charset="0"/>
              <a:cs typeface="Arial" panose="020B0604020202020204" pitchFamily="34" charset="0"/>
            </a:endParaRPr>
          </a:p>
          <a:p>
            <a:pPr marL="346075" lvl="0" indent="-231775" defTabSz="914309">
              <a:spcBef>
                <a:spcPts val="600"/>
              </a:spcBef>
              <a:defRPr/>
            </a:pPr>
            <a:r>
              <a:rPr lang="en-GB" sz="1400" b="1" dirty="0">
                <a:solidFill>
                  <a:schemeClr val="tx2"/>
                </a:solidFill>
                <a:latin typeface="Arial" panose="020B0604020202020204" pitchFamily="34" charset="0"/>
                <a:cs typeface="Arial" panose="020B0604020202020204" pitchFamily="34" charset="0"/>
              </a:rPr>
              <a:t>Stratification</a:t>
            </a:r>
            <a:endParaRPr lang="en-GB" sz="1400" dirty="0">
              <a:solidFill>
                <a:schemeClr val="tx2"/>
              </a:solidFill>
              <a:latin typeface="Arial" panose="020B0604020202020204" pitchFamily="34" charset="0"/>
              <a:cs typeface="Arial" panose="020B0604020202020204" pitchFamily="34" charset="0"/>
            </a:endParaRP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Age (&lt;70 y vs ≥70 y)</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ECOG PS (0 or 1 vs 2)</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CAB &gt; 30 days (yes vs no)</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SRE prevention (yes vs no)</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Prior ADT (&lt;12 mo vs ≥12 mo)</a:t>
            </a:r>
          </a:p>
          <a:p>
            <a:pPr marL="346075" lvl="0" indent="-231775" defTabSz="914309">
              <a:buClr>
                <a:schemeClr val="accent1"/>
              </a:buClr>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Extent of metastasis (low vs high)</a:t>
            </a:r>
          </a:p>
        </p:txBody>
      </p:sp>
      <p:sp>
        <p:nvSpPr>
          <p:cNvPr id="4" name="Content Placeholder 3">
            <a:extLst>
              <a:ext uri="{FF2B5EF4-FFF2-40B4-BE49-F238E27FC236}">
                <a16:creationId xmlns:a16="http://schemas.microsoft.com/office/drawing/2014/main" id="{3715F02C-3F4A-D742-A0C1-2A96978E09C1}"/>
              </a:ext>
            </a:extLst>
          </p:cNvPr>
          <p:cNvSpPr>
            <a:spLocks noGrp="1"/>
          </p:cNvSpPr>
          <p:nvPr>
            <p:ph sz="quarter" idx="12"/>
          </p:nvPr>
        </p:nvSpPr>
        <p:spPr>
          <a:xfrm>
            <a:off x="620184" y="1142572"/>
            <a:ext cx="10963200" cy="690798"/>
          </a:xfrm>
        </p:spPr>
        <p:txBody>
          <a:bodyPr/>
          <a:lstStyle/>
          <a:p>
            <a:pPr marL="0" indent="0">
              <a:buNone/>
            </a:pPr>
            <a:r>
              <a:rPr lang="en-GB" b="1" dirty="0">
                <a:solidFill>
                  <a:schemeClr val="accent1"/>
                </a:solidFill>
              </a:rPr>
              <a:t>CHAARTED: </a:t>
            </a:r>
            <a:r>
              <a:rPr lang="en-GB" dirty="0"/>
              <a:t>Randomised phase 3 trial designed to determine whether docetaxel therapy at initiation of ADT in patients with mCSPC can increase overall survival compared with ADT alone</a:t>
            </a:r>
          </a:p>
        </p:txBody>
      </p:sp>
      <p:sp>
        <p:nvSpPr>
          <p:cNvPr id="2" name="Title 1">
            <a:extLst>
              <a:ext uri="{FF2B5EF4-FFF2-40B4-BE49-F238E27FC236}">
                <a16:creationId xmlns:a16="http://schemas.microsoft.com/office/drawing/2014/main" id="{B9D8A45D-A8DE-A94B-A301-68A7A40825D4}"/>
              </a:ext>
            </a:extLst>
          </p:cNvPr>
          <p:cNvSpPr>
            <a:spLocks noGrp="1"/>
          </p:cNvSpPr>
          <p:nvPr>
            <p:ph type="title"/>
          </p:nvPr>
        </p:nvSpPr>
        <p:spPr/>
        <p:txBody>
          <a:bodyPr/>
          <a:lstStyle/>
          <a:p>
            <a:r>
              <a:rPr lang="en-GB" dirty="0"/>
              <a:t>CHAARTED study design</a:t>
            </a:r>
          </a:p>
        </p:txBody>
      </p:sp>
      <p:sp>
        <p:nvSpPr>
          <p:cNvPr id="5" name="Content Placeholder 4">
            <a:extLst>
              <a:ext uri="{FF2B5EF4-FFF2-40B4-BE49-F238E27FC236}">
                <a16:creationId xmlns:a16="http://schemas.microsoft.com/office/drawing/2014/main" id="{658004D3-D7FB-C541-82EE-A0ACBC6185C4}"/>
              </a:ext>
            </a:extLst>
          </p:cNvPr>
          <p:cNvSpPr>
            <a:spLocks noGrp="1"/>
          </p:cNvSpPr>
          <p:nvPr>
            <p:ph sz="quarter" idx="15"/>
          </p:nvPr>
        </p:nvSpPr>
        <p:spPr>
          <a:xfrm>
            <a:off x="620184" y="6334580"/>
            <a:ext cx="10963200" cy="365125"/>
          </a:xfrm>
        </p:spPr>
        <p:txBody>
          <a:bodyPr/>
          <a:lstStyle/>
          <a:p>
            <a:pPr>
              <a:lnSpc>
                <a:spcPct val="85000"/>
              </a:lnSpc>
              <a:spcBef>
                <a:spcPts val="0"/>
              </a:spcBef>
              <a:spcAft>
                <a:spcPts val="300"/>
              </a:spcAft>
            </a:pPr>
            <a:r>
              <a:rPr lang="en-GB" dirty="0"/>
              <a:t>ADT, androgen deprivation therapy; CAB, combined androgen blockade; CRPC, castration-resistant prostate cancer; ECOG PS, Eastern Cooperative Oncology Group performance status; mCSPC, metastatic castration sensitive prostate cancer; mo, month; PSACR, prostate-specific antigen complete response; QoL, quality of life; </a:t>
            </a:r>
            <a:br>
              <a:rPr lang="en-GB" dirty="0"/>
            </a:br>
            <a:r>
              <a:rPr lang="en-GB" dirty="0"/>
              <a:t>R, randomisation; SRE, skeletal-related event; </a:t>
            </a:r>
            <a:r>
              <a:rPr lang="en-GB" dirty="0">
                <a:solidFill>
                  <a:schemeClr val="tx2"/>
                </a:solidFill>
              </a:rPr>
              <a:t>y, year</a:t>
            </a:r>
          </a:p>
          <a:p>
            <a:pPr>
              <a:lnSpc>
                <a:spcPct val="85000"/>
              </a:lnSpc>
              <a:spcBef>
                <a:spcPts val="0"/>
              </a:spcBef>
              <a:spcAft>
                <a:spcPts val="300"/>
              </a:spcAft>
            </a:pPr>
            <a:r>
              <a:rPr lang="en-GB" dirty="0"/>
              <a:t>Sweeney CJ, et al. N Engl J Med. 2015;373:737-46</a:t>
            </a:r>
          </a:p>
        </p:txBody>
      </p:sp>
      <p:sp>
        <p:nvSpPr>
          <p:cNvPr id="10" name="Slide Number Placeholder 9">
            <a:extLst>
              <a:ext uri="{FF2B5EF4-FFF2-40B4-BE49-F238E27FC236}">
                <a16:creationId xmlns:a16="http://schemas.microsoft.com/office/drawing/2014/main" id="{49728BF9-E3AE-874E-91E0-35352076AE1C}"/>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8731619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C66B1EE-586C-EEA0-A357-2529DEEF59F3}"/>
              </a:ext>
            </a:extLst>
          </p:cNvPr>
          <p:cNvGrpSpPr/>
          <p:nvPr/>
        </p:nvGrpSpPr>
        <p:grpSpPr>
          <a:xfrm>
            <a:off x="1067078" y="1680455"/>
            <a:ext cx="11016817" cy="705205"/>
            <a:chOff x="989148" y="860402"/>
            <a:chExt cx="8070194" cy="528973"/>
          </a:xfrm>
        </p:grpSpPr>
        <p:sp>
          <p:nvSpPr>
            <p:cNvPr id="19" name="TextBox 18">
              <a:extLst>
                <a:ext uri="{FF2B5EF4-FFF2-40B4-BE49-F238E27FC236}">
                  <a16:creationId xmlns:a16="http://schemas.microsoft.com/office/drawing/2014/main" id="{C619C388-3852-A40B-E1C4-9E94945B2F80}"/>
                </a:ext>
              </a:extLst>
            </p:cNvPr>
            <p:cNvSpPr txBox="1"/>
            <p:nvPr/>
          </p:nvSpPr>
          <p:spPr>
            <a:xfrm>
              <a:off x="989148" y="863374"/>
              <a:ext cx="3326681" cy="284634"/>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6" b="1" i="0" u="none" strike="noStrike" kern="1200" cap="none" spc="0" normalizeH="0" baseline="0" dirty="0">
                  <a:ln>
                    <a:noFill/>
                  </a:ln>
                  <a:solidFill>
                    <a:schemeClr val="tx2"/>
                  </a:solidFill>
                  <a:effectLst/>
                  <a:uLnTx/>
                  <a:uFillTx/>
                  <a:latin typeface="Arial"/>
                  <a:cs typeface="Arial"/>
                </a:rPr>
                <a:t>Median Overall Survival – All Patients</a:t>
              </a:r>
            </a:p>
          </p:txBody>
        </p:sp>
        <p:sp>
          <p:nvSpPr>
            <p:cNvPr id="20" name="TextBox 19">
              <a:extLst>
                <a:ext uri="{FF2B5EF4-FFF2-40B4-BE49-F238E27FC236}">
                  <a16:creationId xmlns:a16="http://schemas.microsoft.com/office/drawing/2014/main" id="{18241FC2-A7C6-0BC3-C9F4-C7AD00FAAACF}"/>
                </a:ext>
              </a:extLst>
            </p:cNvPr>
            <p:cNvSpPr txBox="1"/>
            <p:nvPr/>
          </p:nvSpPr>
          <p:spPr>
            <a:xfrm>
              <a:off x="4812290" y="860402"/>
              <a:ext cx="4247052" cy="284634"/>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6" b="1" i="0" u="none" strike="noStrike" kern="1200" cap="none" spc="0" normalizeH="0" baseline="0" dirty="0">
                  <a:ln>
                    <a:noFill/>
                  </a:ln>
                  <a:solidFill>
                    <a:schemeClr val="tx2"/>
                  </a:solidFill>
                  <a:effectLst/>
                  <a:uLnTx/>
                  <a:uFillTx/>
                  <a:latin typeface="Arial"/>
                  <a:cs typeface="Arial"/>
                </a:rPr>
                <a:t>Median Overall Survival – High-Volume Disease</a:t>
              </a:r>
              <a:r>
                <a:rPr kumimoji="0" lang="en-GB" sz="1866" b="1" i="0" u="none" strike="noStrike" kern="1200" cap="none" spc="0" normalizeH="0" baseline="30000" dirty="0">
                  <a:ln>
                    <a:noFill/>
                  </a:ln>
                  <a:solidFill>
                    <a:schemeClr val="tx2"/>
                  </a:solidFill>
                  <a:effectLst/>
                  <a:uLnTx/>
                  <a:uFillTx/>
                  <a:latin typeface="Arial"/>
                  <a:cs typeface="Arial"/>
                </a:rPr>
                <a:t>a</a:t>
              </a:r>
            </a:p>
          </p:txBody>
        </p:sp>
        <p:sp>
          <p:nvSpPr>
            <p:cNvPr id="21" name="TextBox 20">
              <a:extLst>
                <a:ext uri="{FF2B5EF4-FFF2-40B4-BE49-F238E27FC236}">
                  <a16:creationId xmlns:a16="http://schemas.microsoft.com/office/drawing/2014/main" id="{F5393FD5-A6FE-C0EF-D14C-67E09B7D6B4E}"/>
                </a:ext>
              </a:extLst>
            </p:cNvPr>
            <p:cNvSpPr txBox="1"/>
            <p:nvPr/>
          </p:nvSpPr>
          <p:spPr>
            <a:xfrm>
              <a:off x="1155009" y="1094245"/>
              <a:ext cx="2994960" cy="284634"/>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6" b="1" i="0" u="none" strike="noStrike" kern="1200" cap="none" spc="0" normalizeH="0" baseline="0" dirty="0">
                  <a:ln>
                    <a:noFill/>
                  </a:ln>
                  <a:solidFill>
                    <a:schemeClr val="accent1"/>
                  </a:solidFill>
                  <a:effectLst/>
                  <a:uLnTx/>
                  <a:uFillTx/>
                  <a:latin typeface="Arial"/>
                  <a:cs typeface="Arial"/>
                </a:rPr>
                <a:t>13.6</a:t>
              </a:r>
              <a:r>
                <a:rPr kumimoji="0" lang="en-GB" sz="1600" b="0" i="0" u="none" strike="noStrike" kern="1200" cap="none" spc="0" normalizeH="0" baseline="0" dirty="0">
                  <a:ln>
                    <a:noFill/>
                  </a:ln>
                  <a:solidFill>
                    <a:srgbClr val="10384F"/>
                  </a:solidFill>
                  <a:effectLst/>
                  <a:uLnTx/>
                  <a:uFillTx/>
                  <a:latin typeface="Arial"/>
                  <a:cs typeface="Arial"/>
                </a:rPr>
                <a:t> </a:t>
              </a:r>
              <a:r>
                <a:rPr kumimoji="0" lang="en-GB" sz="1600" b="0" i="0" u="none" strike="noStrike" kern="1200" cap="none" spc="0" normalizeH="0" baseline="0" dirty="0">
                  <a:ln>
                    <a:noFill/>
                  </a:ln>
                  <a:solidFill>
                    <a:schemeClr val="tx2"/>
                  </a:solidFill>
                  <a:effectLst/>
                  <a:uLnTx/>
                  <a:uFillTx/>
                  <a:latin typeface="Arial"/>
                  <a:cs typeface="Arial"/>
                </a:rPr>
                <a:t>months longer with ADT + docetaxel</a:t>
              </a:r>
            </a:p>
          </p:txBody>
        </p:sp>
        <p:sp>
          <p:nvSpPr>
            <p:cNvPr id="22" name="TextBox 21">
              <a:extLst>
                <a:ext uri="{FF2B5EF4-FFF2-40B4-BE49-F238E27FC236}">
                  <a16:creationId xmlns:a16="http://schemas.microsoft.com/office/drawing/2014/main" id="{26CA5C93-3EFC-828F-796D-B27E07577A8E}"/>
                </a:ext>
              </a:extLst>
            </p:cNvPr>
            <p:cNvSpPr txBox="1"/>
            <p:nvPr/>
          </p:nvSpPr>
          <p:spPr>
            <a:xfrm>
              <a:off x="5399065" y="1104741"/>
              <a:ext cx="2994960" cy="284634"/>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66" b="1" i="0" u="none" strike="noStrike" kern="1200" cap="none" spc="0" normalizeH="0" baseline="0" dirty="0">
                  <a:ln>
                    <a:noFill/>
                  </a:ln>
                  <a:solidFill>
                    <a:schemeClr val="accent1"/>
                  </a:solidFill>
                  <a:effectLst/>
                  <a:uLnTx/>
                  <a:uFillTx/>
                  <a:latin typeface="Arial"/>
                  <a:cs typeface="Arial"/>
                </a:rPr>
                <a:t>17.0</a:t>
              </a:r>
              <a:r>
                <a:rPr kumimoji="0" lang="en-GB" sz="1600" b="0" i="0" u="none" strike="noStrike" kern="1200" cap="none" spc="0" normalizeH="0" baseline="0" dirty="0">
                  <a:ln>
                    <a:noFill/>
                  </a:ln>
                  <a:solidFill>
                    <a:srgbClr val="10384F"/>
                  </a:solidFill>
                  <a:effectLst/>
                  <a:uLnTx/>
                  <a:uFillTx/>
                  <a:latin typeface="Arial"/>
                  <a:cs typeface="Arial"/>
                </a:rPr>
                <a:t> </a:t>
              </a:r>
              <a:r>
                <a:rPr kumimoji="0" lang="en-GB" sz="1600" b="0" i="0" u="none" strike="noStrike" kern="1200" cap="none" spc="0" normalizeH="0" baseline="0" dirty="0">
                  <a:ln>
                    <a:noFill/>
                  </a:ln>
                  <a:solidFill>
                    <a:schemeClr val="tx2"/>
                  </a:solidFill>
                  <a:effectLst/>
                  <a:uLnTx/>
                  <a:uFillTx/>
                  <a:latin typeface="Arial"/>
                  <a:cs typeface="Arial"/>
                </a:rPr>
                <a:t>months longer with ADT + docetaxel</a:t>
              </a:r>
            </a:p>
          </p:txBody>
        </p:sp>
      </p:grpSp>
      <p:sp>
        <p:nvSpPr>
          <p:cNvPr id="3" name="Title 2">
            <a:extLst>
              <a:ext uri="{FF2B5EF4-FFF2-40B4-BE49-F238E27FC236}">
                <a16:creationId xmlns:a16="http://schemas.microsoft.com/office/drawing/2014/main" id="{28BD91FB-4879-F648-8E80-6845BF66672F}"/>
              </a:ext>
            </a:extLst>
          </p:cNvPr>
          <p:cNvSpPr>
            <a:spLocks noGrp="1"/>
          </p:cNvSpPr>
          <p:nvPr>
            <p:ph type="title"/>
          </p:nvPr>
        </p:nvSpPr>
        <p:spPr/>
        <p:txBody>
          <a:bodyPr/>
          <a:lstStyle/>
          <a:p>
            <a:r>
              <a:rPr lang="en-GB" dirty="0"/>
              <a:t>CHAARTED: Combination ADT + Docetaxel Resulted in Significantly Longer Overall Survival Than ADT Alone </a:t>
            </a:r>
          </a:p>
        </p:txBody>
      </p:sp>
      <p:sp>
        <p:nvSpPr>
          <p:cNvPr id="14" name="Slide Number Placeholder 13">
            <a:extLst>
              <a:ext uri="{FF2B5EF4-FFF2-40B4-BE49-F238E27FC236}">
                <a16:creationId xmlns:a16="http://schemas.microsoft.com/office/drawing/2014/main" id="{39FE1CFD-4FA1-6943-A99E-A9B0864D6C28}"/>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9" name="Content Placeholder 8">
            <a:extLst>
              <a:ext uri="{FF2B5EF4-FFF2-40B4-BE49-F238E27FC236}">
                <a16:creationId xmlns:a16="http://schemas.microsoft.com/office/drawing/2014/main" id="{03EADFA2-8F72-EB4C-AFAA-C583F4ADB9C4}"/>
              </a:ext>
            </a:extLst>
          </p:cNvPr>
          <p:cNvSpPr>
            <a:spLocks noGrp="1"/>
          </p:cNvSpPr>
          <p:nvPr>
            <p:ph sz="quarter" idx="15"/>
          </p:nvPr>
        </p:nvSpPr>
        <p:spPr>
          <a:xfrm>
            <a:off x="620184" y="6309320"/>
            <a:ext cx="10804408" cy="365125"/>
          </a:xfrm>
        </p:spPr>
        <p:txBody>
          <a:bodyPr/>
          <a:lstStyle/>
          <a:p>
            <a:pPr>
              <a:spcBef>
                <a:spcPts val="0"/>
              </a:spcBef>
              <a:spcAft>
                <a:spcPts val="300"/>
              </a:spcAft>
            </a:pPr>
            <a:r>
              <a:rPr lang="en-GB" baseline="30000" dirty="0"/>
              <a:t>a</a:t>
            </a:r>
            <a:r>
              <a:rPr lang="en-GB" dirty="0"/>
              <a:t> High-volume disease was defined as the presence of visceral metastases or ≥4 bone metastases lesions with ≥1 </a:t>
            </a:r>
            <a:r>
              <a:rPr lang="en-US" dirty="0"/>
              <a:t>beyond the vertebral bodies and pelvis</a:t>
            </a:r>
            <a:r>
              <a:rPr lang="en-GB" dirty="0"/>
              <a:t> </a:t>
            </a:r>
          </a:p>
          <a:p>
            <a:pPr>
              <a:spcBef>
                <a:spcPts val="0"/>
              </a:spcBef>
              <a:spcAft>
                <a:spcPts val="300"/>
              </a:spcAft>
            </a:pPr>
            <a:r>
              <a:rPr lang="en-GB" dirty="0"/>
              <a:t>ADT, androgen deprivation therapy; CI, confidence interval; mo, months</a:t>
            </a:r>
          </a:p>
          <a:p>
            <a:pPr>
              <a:spcBef>
                <a:spcPts val="0"/>
              </a:spcBef>
              <a:spcAft>
                <a:spcPts val="300"/>
              </a:spcAft>
            </a:pPr>
            <a:r>
              <a:rPr lang="en-GB" dirty="0"/>
              <a:t>Sweeney CJ, et al. N Engl J Med. 2015;373:737-46</a:t>
            </a:r>
          </a:p>
        </p:txBody>
      </p:sp>
      <p:sp>
        <p:nvSpPr>
          <p:cNvPr id="27" name="TextBox 26">
            <a:extLst>
              <a:ext uri="{FF2B5EF4-FFF2-40B4-BE49-F238E27FC236}">
                <a16:creationId xmlns:a16="http://schemas.microsoft.com/office/drawing/2014/main" id="{C5BE198E-6486-4545-85CF-5A040B80079B}"/>
              </a:ext>
            </a:extLst>
          </p:cNvPr>
          <p:cNvSpPr txBox="1"/>
          <p:nvPr/>
        </p:nvSpPr>
        <p:spPr>
          <a:xfrm rot="16200000">
            <a:off x="-56861" y="3887000"/>
            <a:ext cx="1869101" cy="215444"/>
          </a:xfrm>
          <a:prstGeom prst="rect">
            <a:avLst/>
          </a:prstGeom>
          <a:noFill/>
        </p:spPr>
        <p:txBody>
          <a:bodyPr wrap="none" lIns="0" tIns="0" rIns="0" bIns="0" rtlCol="0">
            <a:spAutoFit/>
          </a:bodyPr>
          <a:lstStyle/>
          <a:p>
            <a:pPr algn="r"/>
            <a:r>
              <a:rPr lang="en-GB" sz="1400" b="1" dirty="0">
                <a:latin typeface="Arial" panose="020B0604020202020204" pitchFamily="34" charset="0"/>
                <a:ea typeface="Aileron" charset="0"/>
                <a:cs typeface="Arial" panose="020B0604020202020204" pitchFamily="34" charset="0"/>
              </a:rPr>
              <a:t>Patients surviving (%)</a:t>
            </a:r>
          </a:p>
        </p:txBody>
      </p:sp>
      <p:sp>
        <p:nvSpPr>
          <p:cNvPr id="28" name="TextBox 27">
            <a:extLst>
              <a:ext uri="{FF2B5EF4-FFF2-40B4-BE49-F238E27FC236}">
                <a16:creationId xmlns:a16="http://schemas.microsoft.com/office/drawing/2014/main" id="{1D84F80B-3B04-964C-8F86-E51DFAFE9750}"/>
              </a:ext>
            </a:extLst>
          </p:cNvPr>
          <p:cNvSpPr txBox="1"/>
          <p:nvPr/>
        </p:nvSpPr>
        <p:spPr>
          <a:xfrm>
            <a:off x="1042368" y="2565797"/>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cxnSp>
        <p:nvCxnSpPr>
          <p:cNvPr id="29" name="Straight Connector 28">
            <a:extLst>
              <a:ext uri="{FF2B5EF4-FFF2-40B4-BE49-F238E27FC236}">
                <a16:creationId xmlns:a16="http://schemas.microsoft.com/office/drawing/2014/main" id="{BDB67E77-2B6B-B649-95A6-750DD832A6CE}"/>
              </a:ext>
            </a:extLst>
          </p:cNvPr>
          <p:cNvCxnSpPr/>
          <p:nvPr/>
        </p:nvCxnSpPr>
        <p:spPr>
          <a:xfrm>
            <a:off x="1333069" y="26599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F64AB4-64FA-7547-8A4A-4A7FE47BB912}"/>
              </a:ext>
            </a:extLst>
          </p:cNvPr>
          <p:cNvCxnSpPr>
            <a:cxnSpLocks/>
          </p:cNvCxnSpPr>
          <p:nvPr/>
        </p:nvCxnSpPr>
        <p:spPr>
          <a:xfrm flipH="1" flipV="1">
            <a:off x="1423143" y="2600004"/>
            <a:ext cx="1" cy="237703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A2B534-B925-9348-B509-C71971209B4A}"/>
              </a:ext>
            </a:extLst>
          </p:cNvPr>
          <p:cNvCxnSpPr>
            <a:cxnSpLocks/>
          </p:cNvCxnSpPr>
          <p:nvPr/>
        </p:nvCxnSpPr>
        <p:spPr>
          <a:xfrm flipV="1">
            <a:off x="1423143" y="3168330"/>
            <a:ext cx="1" cy="215614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7D96D79-C6B8-F94E-9047-9ADC71AC77A8}"/>
              </a:ext>
            </a:extLst>
          </p:cNvPr>
          <p:cNvSpPr txBox="1"/>
          <p:nvPr/>
        </p:nvSpPr>
        <p:spPr>
          <a:xfrm>
            <a:off x="1127328" y="3102372"/>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80</a:t>
            </a:r>
          </a:p>
        </p:txBody>
      </p:sp>
      <p:cxnSp>
        <p:nvCxnSpPr>
          <p:cNvPr id="33" name="Straight Connector 32">
            <a:extLst>
              <a:ext uri="{FF2B5EF4-FFF2-40B4-BE49-F238E27FC236}">
                <a16:creationId xmlns:a16="http://schemas.microsoft.com/office/drawing/2014/main" id="{FFA73172-C19B-C14D-89B6-F454BD487713}"/>
              </a:ext>
            </a:extLst>
          </p:cNvPr>
          <p:cNvCxnSpPr/>
          <p:nvPr/>
        </p:nvCxnSpPr>
        <p:spPr>
          <a:xfrm>
            <a:off x="1333069" y="31965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013809C-F231-3D4F-9FD6-4493991A2912}"/>
              </a:ext>
            </a:extLst>
          </p:cNvPr>
          <p:cNvSpPr txBox="1"/>
          <p:nvPr/>
        </p:nvSpPr>
        <p:spPr>
          <a:xfrm>
            <a:off x="1127327" y="3632597"/>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60</a:t>
            </a:r>
          </a:p>
        </p:txBody>
      </p:sp>
      <p:cxnSp>
        <p:nvCxnSpPr>
          <p:cNvPr id="35" name="Straight Connector 34">
            <a:extLst>
              <a:ext uri="{FF2B5EF4-FFF2-40B4-BE49-F238E27FC236}">
                <a16:creationId xmlns:a16="http://schemas.microsoft.com/office/drawing/2014/main" id="{02C1A300-E3BC-0543-80DA-3CEEF9AC1620}"/>
              </a:ext>
            </a:extLst>
          </p:cNvPr>
          <p:cNvCxnSpPr/>
          <p:nvPr/>
        </p:nvCxnSpPr>
        <p:spPr>
          <a:xfrm>
            <a:off x="1333069" y="37267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3B8F8F0C-120B-DE4A-BFD9-72C53E09039F}"/>
              </a:ext>
            </a:extLst>
          </p:cNvPr>
          <p:cNvSpPr txBox="1"/>
          <p:nvPr/>
        </p:nvSpPr>
        <p:spPr>
          <a:xfrm>
            <a:off x="1127328" y="4165997"/>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40</a:t>
            </a:r>
          </a:p>
        </p:txBody>
      </p:sp>
      <p:cxnSp>
        <p:nvCxnSpPr>
          <p:cNvPr id="37" name="Straight Connector 36">
            <a:extLst>
              <a:ext uri="{FF2B5EF4-FFF2-40B4-BE49-F238E27FC236}">
                <a16:creationId xmlns:a16="http://schemas.microsoft.com/office/drawing/2014/main" id="{B8D6B886-7491-874F-A111-11D9A9718A29}"/>
              </a:ext>
            </a:extLst>
          </p:cNvPr>
          <p:cNvCxnSpPr/>
          <p:nvPr/>
        </p:nvCxnSpPr>
        <p:spPr>
          <a:xfrm>
            <a:off x="1333069" y="42601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A5E5EC8-D7DB-524B-93D9-B7B0EF9AE9B7}"/>
              </a:ext>
            </a:extLst>
          </p:cNvPr>
          <p:cNvSpPr txBox="1"/>
          <p:nvPr/>
        </p:nvSpPr>
        <p:spPr>
          <a:xfrm>
            <a:off x="1127328" y="4699397"/>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a:t>
            </a:r>
          </a:p>
        </p:txBody>
      </p:sp>
      <p:cxnSp>
        <p:nvCxnSpPr>
          <p:cNvPr id="39" name="Straight Connector 38">
            <a:extLst>
              <a:ext uri="{FF2B5EF4-FFF2-40B4-BE49-F238E27FC236}">
                <a16:creationId xmlns:a16="http://schemas.microsoft.com/office/drawing/2014/main" id="{E068C5A3-E6ED-6D44-BC4A-51F0971D744D}"/>
              </a:ext>
            </a:extLst>
          </p:cNvPr>
          <p:cNvCxnSpPr/>
          <p:nvPr/>
        </p:nvCxnSpPr>
        <p:spPr>
          <a:xfrm>
            <a:off x="1333069" y="47935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FCE58BCF-6682-8846-8C39-96999D2D0F0C}"/>
              </a:ext>
            </a:extLst>
          </p:cNvPr>
          <p:cNvSpPr txBox="1"/>
          <p:nvPr/>
        </p:nvSpPr>
        <p:spPr>
          <a:xfrm>
            <a:off x="1212287" y="5232797"/>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45" name="Straight Connector 44">
            <a:extLst>
              <a:ext uri="{FF2B5EF4-FFF2-40B4-BE49-F238E27FC236}">
                <a16:creationId xmlns:a16="http://schemas.microsoft.com/office/drawing/2014/main" id="{0E84C5F8-81A0-4D4E-84F6-60B45BB035DC}"/>
              </a:ext>
            </a:extLst>
          </p:cNvPr>
          <p:cNvCxnSpPr>
            <a:cxnSpLocks/>
          </p:cNvCxnSpPr>
          <p:nvPr/>
        </p:nvCxnSpPr>
        <p:spPr>
          <a:xfrm rot="16200000">
            <a:off x="1379359"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CAE40642-DAF8-8149-89A7-8FB389ED3757}"/>
              </a:ext>
            </a:extLst>
          </p:cNvPr>
          <p:cNvSpPr txBox="1"/>
          <p:nvPr/>
        </p:nvSpPr>
        <p:spPr>
          <a:xfrm>
            <a:off x="1386912" y="5407422"/>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cxnSp>
        <p:nvCxnSpPr>
          <p:cNvPr id="47" name="Straight Connector 46">
            <a:extLst>
              <a:ext uri="{FF2B5EF4-FFF2-40B4-BE49-F238E27FC236}">
                <a16:creationId xmlns:a16="http://schemas.microsoft.com/office/drawing/2014/main" id="{8DCF7613-1724-CB47-8B20-95F86AE971D0}"/>
              </a:ext>
            </a:extLst>
          </p:cNvPr>
          <p:cNvCxnSpPr>
            <a:cxnSpLocks/>
          </p:cNvCxnSpPr>
          <p:nvPr/>
        </p:nvCxnSpPr>
        <p:spPr>
          <a:xfrm rot="16200000">
            <a:off x="1931839"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D954189-F8D1-E64E-A8DF-952EE9DCE7DD}"/>
              </a:ext>
            </a:extLst>
          </p:cNvPr>
          <p:cNvSpPr txBox="1"/>
          <p:nvPr/>
        </p:nvSpPr>
        <p:spPr>
          <a:xfrm>
            <a:off x="1890665"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E54DC152-54EA-684A-9C31-08D5ECAD8FF9}"/>
              </a:ext>
            </a:extLst>
          </p:cNvPr>
          <p:cNvCxnSpPr>
            <a:cxnSpLocks/>
          </p:cNvCxnSpPr>
          <p:nvPr/>
        </p:nvCxnSpPr>
        <p:spPr>
          <a:xfrm rot="16200000">
            <a:off x="2484289"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B9FB34A9-C70B-F240-B7B5-C348A0278ACF}"/>
              </a:ext>
            </a:extLst>
          </p:cNvPr>
          <p:cNvSpPr txBox="1"/>
          <p:nvPr/>
        </p:nvSpPr>
        <p:spPr>
          <a:xfrm>
            <a:off x="2443115"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24</a:t>
            </a:r>
          </a:p>
        </p:txBody>
      </p:sp>
      <p:cxnSp>
        <p:nvCxnSpPr>
          <p:cNvPr id="51" name="Straight Connector 50">
            <a:extLst>
              <a:ext uri="{FF2B5EF4-FFF2-40B4-BE49-F238E27FC236}">
                <a16:creationId xmlns:a16="http://schemas.microsoft.com/office/drawing/2014/main" id="{42C73E2C-DB42-6E4E-84C1-F9E85D1F3E88}"/>
              </a:ext>
            </a:extLst>
          </p:cNvPr>
          <p:cNvCxnSpPr>
            <a:cxnSpLocks/>
          </p:cNvCxnSpPr>
          <p:nvPr/>
        </p:nvCxnSpPr>
        <p:spPr>
          <a:xfrm rot="16200000">
            <a:off x="3033564"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0509E1FD-ED62-9147-AEF5-F4198F497D94}"/>
              </a:ext>
            </a:extLst>
          </p:cNvPr>
          <p:cNvSpPr txBox="1"/>
          <p:nvPr/>
        </p:nvSpPr>
        <p:spPr>
          <a:xfrm>
            <a:off x="2992390"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a:t>
            </a:r>
          </a:p>
        </p:txBody>
      </p:sp>
      <p:cxnSp>
        <p:nvCxnSpPr>
          <p:cNvPr id="53" name="Straight Connector 52">
            <a:extLst>
              <a:ext uri="{FF2B5EF4-FFF2-40B4-BE49-F238E27FC236}">
                <a16:creationId xmlns:a16="http://schemas.microsoft.com/office/drawing/2014/main" id="{8F63D8B7-3225-8E4E-BBF6-E5E38429ED6E}"/>
              </a:ext>
            </a:extLst>
          </p:cNvPr>
          <p:cNvCxnSpPr>
            <a:cxnSpLocks/>
          </p:cNvCxnSpPr>
          <p:nvPr/>
        </p:nvCxnSpPr>
        <p:spPr>
          <a:xfrm rot="16200000">
            <a:off x="3586014"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0FD3695D-E011-0044-A3A0-325C8094FF90}"/>
              </a:ext>
            </a:extLst>
          </p:cNvPr>
          <p:cNvSpPr txBox="1"/>
          <p:nvPr/>
        </p:nvSpPr>
        <p:spPr>
          <a:xfrm>
            <a:off x="3544840"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48</a:t>
            </a:r>
          </a:p>
        </p:txBody>
      </p:sp>
      <p:cxnSp>
        <p:nvCxnSpPr>
          <p:cNvPr id="55" name="Straight Connector 54">
            <a:extLst>
              <a:ext uri="{FF2B5EF4-FFF2-40B4-BE49-F238E27FC236}">
                <a16:creationId xmlns:a16="http://schemas.microsoft.com/office/drawing/2014/main" id="{B7C5C626-046E-8E42-818F-FBF402312CFA}"/>
              </a:ext>
            </a:extLst>
          </p:cNvPr>
          <p:cNvCxnSpPr>
            <a:cxnSpLocks/>
          </p:cNvCxnSpPr>
          <p:nvPr/>
        </p:nvCxnSpPr>
        <p:spPr>
          <a:xfrm rot="16200000">
            <a:off x="4138464"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6EF7F86-6276-9344-B167-48AD350144A8}"/>
              </a:ext>
            </a:extLst>
          </p:cNvPr>
          <p:cNvSpPr txBox="1"/>
          <p:nvPr/>
        </p:nvSpPr>
        <p:spPr>
          <a:xfrm>
            <a:off x="4097290"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60</a:t>
            </a:r>
          </a:p>
        </p:txBody>
      </p:sp>
      <p:cxnSp>
        <p:nvCxnSpPr>
          <p:cNvPr id="57" name="Straight Connector 56">
            <a:extLst>
              <a:ext uri="{FF2B5EF4-FFF2-40B4-BE49-F238E27FC236}">
                <a16:creationId xmlns:a16="http://schemas.microsoft.com/office/drawing/2014/main" id="{D78E15BF-41A3-C048-ABB2-4E00B7CE5F5F}"/>
              </a:ext>
            </a:extLst>
          </p:cNvPr>
          <p:cNvCxnSpPr>
            <a:cxnSpLocks/>
          </p:cNvCxnSpPr>
          <p:nvPr/>
        </p:nvCxnSpPr>
        <p:spPr>
          <a:xfrm rot="16200000">
            <a:off x="4687739"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1A7993E-B436-D44C-B946-1A785B4BFBC7}"/>
              </a:ext>
            </a:extLst>
          </p:cNvPr>
          <p:cNvSpPr txBox="1"/>
          <p:nvPr/>
        </p:nvSpPr>
        <p:spPr>
          <a:xfrm>
            <a:off x="4646565"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72</a:t>
            </a:r>
          </a:p>
        </p:txBody>
      </p:sp>
      <p:cxnSp>
        <p:nvCxnSpPr>
          <p:cNvPr id="59" name="Straight Connector 58">
            <a:extLst>
              <a:ext uri="{FF2B5EF4-FFF2-40B4-BE49-F238E27FC236}">
                <a16:creationId xmlns:a16="http://schemas.microsoft.com/office/drawing/2014/main" id="{C789A249-EBD9-ED43-A114-6B4809C9BE88}"/>
              </a:ext>
            </a:extLst>
          </p:cNvPr>
          <p:cNvCxnSpPr>
            <a:cxnSpLocks/>
          </p:cNvCxnSpPr>
          <p:nvPr/>
        </p:nvCxnSpPr>
        <p:spPr>
          <a:xfrm rot="16200000">
            <a:off x="5240189"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C41695F9-92E4-FF49-9C13-05EB5EE5EACA}"/>
              </a:ext>
            </a:extLst>
          </p:cNvPr>
          <p:cNvSpPr txBox="1"/>
          <p:nvPr/>
        </p:nvSpPr>
        <p:spPr>
          <a:xfrm>
            <a:off x="5199015"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84</a:t>
            </a:r>
          </a:p>
        </p:txBody>
      </p:sp>
      <p:sp>
        <p:nvSpPr>
          <p:cNvPr id="61" name="TextBox 60">
            <a:extLst>
              <a:ext uri="{FF2B5EF4-FFF2-40B4-BE49-F238E27FC236}">
                <a16:creationId xmlns:a16="http://schemas.microsoft.com/office/drawing/2014/main" id="{035DD9F9-3D17-0F41-81FE-58F2D9D0FD7D}"/>
              </a:ext>
            </a:extLst>
          </p:cNvPr>
          <p:cNvSpPr txBox="1"/>
          <p:nvPr/>
        </p:nvSpPr>
        <p:spPr>
          <a:xfrm>
            <a:off x="3910449" y="3088899"/>
            <a:ext cx="1229504" cy="738664"/>
          </a:xfrm>
          <a:prstGeom prst="rect">
            <a:avLst/>
          </a:prstGeom>
          <a:noFill/>
        </p:spPr>
        <p:txBody>
          <a:bodyPr wrap="none" lIns="0" tIns="0" rIns="0" bIns="0" rtlCol="0">
            <a:spAutoFit/>
          </a:bodyPr>
          <a:lstStyle/>
          <a:p>
            <a:pPr algn="ctr"/>
            <a:r>
              <a:rPr lang="en-GB" sz="1200" b="1" dirty="0">
                <a:solidFill>
                  <a:schemeClr val="accent1"/>
                </a:solidFill>
                <a:latin typeface="Arial" panose="020B0604020202020204" pitchFamily="34" charset="0"/>
                <a:ea typeface="Aileron" charset="0"/>
                <a:cs typeface="Arial" panose="020B0604020202020204" pitchFamily="34" charset="0"/>
              </a:rPr>
              <a:t>ADT + docetaxel</a:t>
            </a:r>
            <a:br>
              <a:rPr lang="en-GB" sz="1200" dirty="0">
                <a:solidFill>
                  <a:schemeClr val="accent1"/>
                </a:solidFill>
                <a:latin typeface="Arial" panose="020B0604020202020204" pitchFamily="34" charset="0"/>
                <a:ea typeface="Aileron" charset="0"/>
                <a:cs typeface="Arial" panose="020B0604020202020204" pitchFamily="34" charset="0"/>
              </a:rPr>
            </a:br>
            <a:r>
              <a:rPr lang="en-GB" sz="1200" dirty="0">
                <a:solidFill>
                  <a:schemeClr val="accent1"/>
                </a:solidFill>
                <a:latin typeface="Arial" panose="020B0604020202020204" pitchFamily="34" charset="0"/>
                <a:ea typeface="Aileron" charset="0"/>
                <a:cs typeface="Arial" panose="020B0604020202020204" pitchFamily="34" charset="0"/>
              </a:rPr>
              <a:t>(n=397)</a:t>
            </a:r>
          </a:p>
          <a:p>
            <a:pPr algn="ctr"/>
            <a:r>
              <a:rPr lang="en-GB" sz="1200" dirty="0">
                <a:solidFill>
                  <a:schemeClr val="accent1"/>
                </a:solidFill>
                <a:latin typeface="Arial" panose="020B0604020202020204" pitchFamily="34" charset="0"/>
                <a:ea typeface="Aileron" charset="0"/>
                <a:cs typeface="Arial" panose="020B0604020202020204" pitchFamily="34" charset="0"/>
              </a:rPr>
              <a:t>(median overall </a:t>
            </a:r>
            <a:br>
              <a:rPr lang="en-GB" sz="1200" dirty="0">
                <a:solidFill>
                  <a:schemeClr val="accent1"/>
                </a:solidFill>
                <a:latin typeface="Arial" panose="020B0604020202020204" pitchFamily="34" charset="0"/>
                <a:ea typeface="Aileron" charset="0"/>
                <a:cs typeface="Arial" panose="020B0604020202020204" pitchFamily="34" charset="0"/>
              </a:rPr>
            </a:br>
            <a:r>
              <a:rPr lang="en-GB" sz="1200" dirty="0">
                <a:solidFill>
                  <a:schemeClr val="accent1"/>
                </a:solidFill>
                <a:latin typeface="Arial" panose="020B0604020202020204" pitchFamily="34" charset="0"/>
                <a:ea typeface="Aileron" charset="0"/>
                <a:cs typeface="Arial" panose="020B0604020202020204" pitchFamily="34" charset="0"/>
              </a:rPr>
              <a:t>survival, </a:t>
            </a:r>
            <a:r>
              <a:rPr lang="en-GB" sz="1200" b="1" dirty="0">
                <a:solidFill>
                  <a:schemeClr val="accent1"/>
                </a:solidFill>
                <a:latin typeface="Arial" panose="020B0604020202020204" pitchFamily="34" charset="0"/>
                <a:ea typeface="Aileron" charset="0"/>
                <a:cs typeface="Arial" panose="020B0604020202020204" pitchFamily="34" charset="0"/>
              </a:rPr>
              <a:t>57.6 mo</a:t>
            </a:r>
            <a:r>
              <a:rPr lang="en-GB" sz="1200" dirty="0">
                <a:solidFill>
                  <a:schemeClr val="accent1"/>
                </a:solidFill>
                <a:latin typeface="Arial" panose="020B0604020202020204" pitchFamily="34" charset="0"/>
                <a:ea typeface="Aileron" charset="0"/>
                <a:cs typeface="Arial" panose="020B0604020202020204" pitchFamily="34" charset="0"/>
              </a:rPr>
              <a:t>)</a:t>
            </a:r>
          </a:p>
        </p:txBody>
      </p:sp>
      <p:sp>
        <p:nvSpPr>
          <p:cNvPr id="62" name="TextBox 61">
            <a:extLst>
              <a:ext uri="{FF2B5EF4-FFF2-40B4-BE49-F238E27FC236}">
                <a16:creationId xmlns:a16="http://schemas.microsoft.com/office/drawing/2014/main" id="{83A43DC9-2E7A-7E4D-90B3-C9FE6036E2BB}"/>
              </a:ext>
            </a:extLst>
          </p:cNvPr>
          <p:cNvSpPr txBox="1"/>
          <p:nvPr/>
        </p:nvSpPr>
        <p:spPr>
          <a:xfrm>
            <a:off x="3040468" y="5643733"/>
            <a:ext cx="683392"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63" name="TextBox 62">
            <a:extLst>
              <a:ext uri="{FF2B5EF4-FFF2-40B4-BE49-F238E27FC236}">
                <a16:creationId xmlns:a16="http://schemas.microsoft.com/office/drawing/2014/main" id="{417B967E-B5C9-6043-8F5F-83689DE2E0EC}"/>
              </a:ext>
            </a:extLst>
          </p:cNvPr>
          <p:cNvSpPr txBox="1"/>
          <p:nvPr/>
        </p:nvSpPr>
        <p:spPr>
          <a:xfrm>
            <a:off x="2454141" y="2533194"/>
            <a:ext cx="3015248" cy="369332"/>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Hazard ratio for death with ADT + docetaxel,</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0.61 (95% CI, 0.47-0.80) p&lt;0.001</a:t>
            </a:r>
          </a:p>
        </p:txBody>
      </p:sp>
      <p:sp>
        <p:nvSpPr>
          <p:cNvPr id="67" name="Freeform 66">
            <a:extLst>
              <a:ext uri="{FF2B5EF4-FFF2-40B4-BE49-F238E27FC236}">
                <a16:creationId xmlns:a16="http://schemas.microsoft.com/office/drawing/2014/main" id="{2A453F07-0F5F-EA45-8172-D40B098EC65B}"/>
              </a:ext>
            </a:extLst>
          </p:cNvPr>
          <p:cNvSpPr/>
          <p:nvPr/>
        </p:nvSpPr>
        <p:spPr>
          <a:xfrm>
            <a:off x="1417625" y="2647958"/>
            <a:ext cx="3373819" cy="2689210"/>
          </a:xfrm>
          <a:custGeom>
            <a:avLst/>
            <a:gdLst>
              <a:gd name="connsiteX0" fmla="*/ 3361215 w 3373818"/>
              <a:gd name="connsiteY0" fmla="*/ 2680331 h 2689209"/>
              <a:gd name="connsiteX1" fmla="*/ 3361215 w 3373818"/>
              <a:gd name="connsiteY1" fmla="*/ 1798853 h 2689209"/>
              <a:gd name="connsiteX2" fmla="*/ 3103913 w 3373818"/>
              <a:gd name="connsiteY2" fmla="*/ 1798853 h 2689209"/>
              <a:gd name="connsiteX3" fmla="*/ 3103913 w 3373818"/>
              <a:gd name="connsiteY3" fmla="*/ 1505577 h 2689209"/>
              <a:gd name="connsiteX4" fmla="*/ 2681740 w 3373818"/>
              <a:gd name="connsiteY4" fmla="*/ 1505577 h 2689209"/>
              <a:gd name="connsiteX5" fmla="*/ 2681740 w 3373818"/>
              <a:gd name="connsiteY5" fmla="*/ 1420080 h 2689209"/>
              <a:gd name="connsiteX6" fmla="*/ 2653095 w 3373818"/>
              <a:gd name="connsiteY6" fmla="*/ 1420080 h 2689209"/>
              <a:gd name="connsiteX7" fmla="*/ 2653095 w 3373818"/>
              <a:gd name="connsiteY7" fmla="*/ 1336233 h 2689209"/>
              <a:gd name="connsiteX8" fmla="*/ 2432842 w 3373818"/>
              <a:gd name="connsiteY8" fmla="*/ 1336233 h 2689209"/>
              <a:gd name="connsiteX9" fmla="*/ 2432842 w 3373818"/>
              <a:gd name="connsiteY9" fmla="*/ 1289299 h 2689209"/>
              <a:gd name="connsiteX10" fmla="*/ 2395793 w 3373818"/>
              <a:gd name="connsiteY10" fmla="*/ 1289299 h 2689209"/>
              <a:gd name="connsiteX11" fmla="*/ 2395793 w 3373818"/>
              <a:gd name="connsiteY11" fmla="*/ 1242364 h 2689209"/>
              <a:gd name="connsiteX12" fmla="*/ 2370585 w 3373818"/>
              <a:gd name="connsiteY12" fmla="*/ 1242364 h 2689209"/>
              <a:gd name="connsiteX13" fmla="*/ 2370585 w 3373818"/>
              <a:gd name="connsiteY13" fmla="*/ 1205578 h 2689209"/>
              <a:gd name="connsiteX14" fmla="*/ 2278028 w 3373818"/>
              <a:gd name="connsiteY14" fmla="*/ 1205578 h 2689209"/>
              <a:gd name="connsiteX15" fmla="*/ 2278028 w 3373818"/>
              <a:gd name="connsiteY15" fmla="*/ 1126804 h 2689209"/>
              <a:gd name="connsiteX16" fmla="*/ 2247727 w 3373818"/>
              <a:gd name="connsiteY16" fmla="*/ 1126804 h 2689209"/>
              <a:gd name="connsiteX17" fmla="*/ 2247727 w 3373818"/>
              <a:gd name="connsiteY17" fmla="*/ 1091540 h 2689209"/>
              <a:gd name="connsiteX18" fmla="*/ 2124997 w 3373818"/>
              <a:gd name="connsiteY18" fmla="*/ 1091540 h 2689209"/>
              <a:gd name="connsiteX19" fmla="*/ 2124997 w 3373818"/>
              <a:gd name="connsiteY19" fmla="*/ 1059701 h 2689209"/>
              <a:gd name="connsiteX20" fmla="*/ 2084638 w 3373818"/>
              <a:gd name="connsiteY20" fmla="*/ 1059701 h 2689209"/>
              <a:gd name="connsiteX21" fmla="*/ 2084638 w 3373818"/>
              <a:gd name="connsiteY21" fmla="*/ 1031287 h 2689209"/>
              <a:gd name="connsiteX22" fmla="*/ 1867695 w 3373818"/>
              <a:gd name="connsiteY22" fmla="*/ 1031287 h 2689209"/>
              <a:gd name="connsiteX23" fmla="*/ 1867695 w 3373818"/>
              <a:gd name="connsiteY23" fmla="*/ 989299 h 2689209"/>
              <a:gd name="connsiteX24" fmla="*/ 1776793 w 3373818"/>
              <a:gd name="connsiteY24" fmla="*/ 989299 h 2689209"/>
              <a:gd name="connsiteX25" fmla="*/ 1776793 w 3373818"/>
              <a:gd name="connsiteY25" fmla="*/ 937418 h 2689209"/>
              <a:gd name="connsiteX26" fmla="*/ 1751585 w 3373818"/>
              <a:gd name="connsiteY26" fmla="*/ 937418 h 2689209"/>
              <a:gd name="connsiteX27" fmla="*/ 1751585 w 3373818"/>
              <a:gd name="connsiteY27" fmla="*/ 915600 h 2689209"/>
              <a:gd name="connsiteX28" fmla="*/ 1736434 w 3373818"/>
              <a:gd name="connsiteY28" fmla="*/ 915600 h 2689209"/>
              <a:gd name="connsiteX29" fmla="*/ 1736434 w 3373818"/>
              <a:gd name="connsiteY29" fmla="*/ 895558 h 2689209"/>
              <a:gd name="connsiteX30" fmla="*/ 1717974 w 3373818"/>
              <a:gd name="connsiteY30" fmla="*/ 895558 h 2689209"/>
              <a:gd name="connsiteX31" fmla="*/ 1717974 w 3373818"/>
              <a:gd name="connsiteY31" fmla="*/ 845198 h 2689209"/>
              <a:gd name="connsiteX32" fmla="*/ 1697731 w 3373818"/>
              <a:gd name="connsiteY32" fmla="*/ 845198 h 2689209"/>
              <a:gd name="connsiteX33" fmla="*/ 1697731 w 3373818"/>
              <a:gd name="connsiteY33" fmla="*/ 816784 h 2689209"/>
              <a:gd name="connsiteX34" fmla="*/ 1632164 w 3373818"/>
              <a:gd name="connsiteY34" fmla="*/ 816784 h 2689209"/>
              <a:gd name="connsiteX35" fmla="*/ 1632164 w 3373818"/>
              <a:gd name="connsiteY35" fmla="*/ 799913 h 2689209"/>
              <a:gd name="connsiteX36" fmla="*/ 1590151 w 3373818"/>
              <a:gd name="connsiteY36" fmla="*/ 799913 h 2689209"/>
              <a:gd name="connsiteX37" fmla="*/ 1590151 w 3373818"/>
              <a:gd name="connsiteY37" fmla="*/ 779871 h 2689209"/>
              <a:gd name="connsiteX38" fmla="*/ 1539607 w 3373818"/>
              <a:gd name="connsiteY38" fmla="*/ 779871 h 2689209"/>
              <a:gd name="connsiteX39" fmla="*/ 1539607 w 3373818"/>
              <a:gd name="connsiteY39" fmla="*/ 761478 h 2689209"/>
              <a:gd name="connsiteX40" fmla="*/ 1499249 w 3373818"/>
              <a:gd name="connsiteY40" fmla="*/ 761478 h 2689209"/>
              <a:gd name="connsiteX41" fmla="*/ 1499249 w 3373818"/>
              <a:gd name="connsiteY41" fmla="*/ 738011 h 2689209"/>
              <a:gd name="connsiteX42" fmla="*/ 1477478 w 3373818"/>
              <a:gd name="connsiteY42" fmla="*/ 738011 h 2689209"/>
              <a:gd name="connsiteX43" fmla="*/ 1477478 w 3373818"/>
              <a:gd name="connsiteY43" fmla="*/ 717842 h 2689209"/>
              <a:gd name="connsiteX44" fmla="*/ 1448832 w 3373818"/>
              <a:gd name="connsiteY44" fmla="*/ 717842 h 2689209"/>
              <a:gd name="connsiteX45" fmla="*/ 1448832 w 3373818"/>
              <a:gd name="connsiteY45" fmla="*/ 694374 h 2689209"/>
              <a:gd name="connsiteX46" fmla="*/ 1430372 w 3373818"/>
              <a:gd name="connsiteY46" fmla="*/ 694374 h 2689209"/>
              <a:gd name="connsiteX47" fmla="*/ 1430372 w 3373818"/>
              <a:gd name="connsiteY47" fmla="*/ 674332 h 2689209"/>
              <a:gd name="connsiteX48" fmla="*/ 1364678 w 3373818"/>
              <a:gd name="connsiteY48" fmla="*/ 674332 h 2689209"/>
              <a:gd name="connsiteX49" fmla="*/ 1364678 w 3373818"/>
              <a:gd name="connsiteY49" fmla="*/ 639068 h 2689209"/>
              <a:gd name="connsiteX50" fmla="*/ 1332722 w 3373818"/>
              <a:gd name="connsiteY50" fmla="*/ 639068 h 2689209"/>
              <a:gd name="connsiteX51" fmla="*/ 1332722 w 3373818"/>
              <a:gd name="connsiteY51" fmla="*/ 623973 h 2689209"/>
              <a:gd name="connsiteX52" fmla="*/ 1314262 w 3373818"/>
              <a:gd name="connsiteY52" fmla="*/ 623973 h 2689209"/>
              <a:gd name="connsiteX53" fmla="*/ 1314262 w 3373818"/>
              <a:gd name="connsiteY53" fmla="*/ 600506 h 2689209"/>
              <a:gd name="connsiteX54" fmla="*/ 1287398 w 3373818"/>
              <a:gd name="connsiteY54" fmla="*/ 600506 h 2689209"/>
              <a:gd name="connsiteX55" fmla="*/ 1287398 w 3373818"/>
              <a:gd name="connsiteY55" fmla="*/ 578814 h 2689209"/>
              <a:gd name="connsiteX56" fmla="*/ 1265500 w 3373818"/>
              <a:gd name="connsiteY56" fmla="*/ 578814 h 2689209"/>
              <a:gd name="connsiteX57" fmla="*/ 1265500 w 3373818"/>
              <a:gd name="connsiteY57" fmla="*/ 556996 h 2689209"/>
              <a:gd name="connsiteX58" fmla="*/ 1240292 w 3373818"/>
              <a:gd name="connsiteY58" fmla="*/ 556996 h 2689209"/>
              <a:gd name="connsiteX59" fmla="*/ 1240292 w 3373818"/>
              <a:gd name="connsiteY59" fmla="*/ 531880 h 2689209"/>
              <a:gd name="connsiteX60" fmla="*/ 1215084 w 3373818"/>
              <a:gd name="connsiteY60" fmla="*/ 531880 h 2689209"/>
              <a:gd name="connsiteX61" fmla="*/ 1215084 w 3373818"/>
              <a:gd name="connsiteY61" fmla="*/ 501690 h 2689209"/>
              <a:gd name="connsiteX62" fmla="*/ 1189749 w 3373818"/>
              <a:gd name="connsiteY62" fmla="*/ 501690 h 2689209"/>
              <a:gd name="connsiteX63" fmla="*/ 1189749 w 3373818"/>
              <a:gd name="connsiteY63" fmla="*/ 483297 h 2689209"/>
              <a:gd name="connsiteX64" fmla="*/ 1137677 w 3373818"/>
              <a:gd name="connsiteY64" fmla="*/ 483297 h 2689209"/>
              <a:gd name="connsiteX65" fmla="*/ 1137677 w 3373818"/>
              <a:gd name="connsiteY65" fmla="*/ 456405 h 2689209"/>
              <a:gd name="connsiteX66" fmla="*/ 1093881 w 3373818"/>
              <a:gd name="connsiteY66" fmla="*/ 456405 h 2689209"/>
              <a:gd name="connsiteX67" fmla="*/ 1093881 w 3373818"/>
              <a:gd name="connsiteY67" fmla="*/ 426214 h 2689209"/>
              <a:gd name="connsiteX68" fmla="*/ 1040155 w 3373818"/>
              <a:gd name="connsiteY68" fmla="*/ 426214 h 2689209"/>
              <a:gd name="connsiteX69" fmla="*/ 1040155 w 3373818"/>
              <a:gd name="connsiteY69" fmla="*/ 414544 h 2689209"/>
              <a:gd name="connsiteX70" fmla="*/ 991266 w 3373818"/>
              <a:gd name="connsiteY70" fmla="*/ 414544 h 2689209"/>
              <a:gd name="connsiteX71" fmla="*/ 991266 w 3373818"/>
              <a:gd name="connsiteY71" fmla="*/ 394375 h 2689209"/>
              <a:gd name="connsiteX72" fmla="*/ 937540 w 3373818"/>
              <a:gd name="connsiteY72" fmla="*/ 394375 h 2689209"/>
              <a:gd name="connsiteX73" fmla="*/ 937540 w 3373818"/>
              <a:gd name="connsiteY73" fmla="*/ 370908 h 2689209"/>
              <a:gd name="connsiteX74" fmla="*/ 908894 w 3373818"/>
              <a:gd name="connsiteY74" fmla="*/ 370908 h 2689209"/>
              <a:gd name="connsiteX75" fmla="*/ 908894 w 3373818"/>
              <a:gd name="connsiteY75" fmla="*/ 340845 h 2689209"/>
              <a:gd name="connsiteX76" fmla="*/ 885341 w 3373818"/>
              <a:gd name="connsiteY76" fmla="*/ 340845 h 2689209"/>
              <a:gd name="connsiteX77" fmla="*/ 885341 w 3373818"/>
              <a:gd name="connsiteY77" fmla="*/ 313953 h 2689209"/>
              <a:gd name="connsiteX78" fmla="*/ 858478 w 3373818"/>
              <a:gd name="connsiteY78" fmla="*/ 313953 h 2689209"/>
              <a:gd name="connsiteX79" fmla="*/ 858478 w 3373818"/>
              <a:gd name="connsiteY79" fmla="*/ 297208 h 2689209"/>
              <a:gd name="connsiteX80" fmla="*/ 829832 w 3373818"/>
              <a:gd name="connsiteY80" fmla="*/ 297208 h 2689209"/>
              <a:gd name="connsiteX81" fmla="*/ 829832 w 3373818"/>
              <a:gd name="connsiteY81" fmla="*/ 282113 h 2689209"/>
              <a:gd name="connsiteX82" fmla="*/ 764265 w 3373818"/>
              <a:gd name="connsiteY82" fmla="*/ 282113 h 2689209"/>
              <a:gd name="connsiteX83" fmla="*/ 764265 w 3373818"/>
              <a:gd name="connsiteY83" fmla="*/ 265369 h 2689209"/>
              <a:gd name="connsiteX84" fmla="*/ 739057 w 3373818"/>
              <a:gd name="connsiteY84" fmla="*/ 265369 h 2689209"/>
              <a:gd name="connsiteX85" fmla="*/ 739057 w 3373818"/>
              <a:gd name="connsiteY85" fmla="*/ 241902 h 2689209"/>
              <a:gd name="connsiteX86" fmla="*/ 681893 w 3373818"/>
              <a:gd name="connsiteY86" fmla="*/ 241902 h 2689209"/>
              <a:gd name="connsiteX87" fmla="*/ 681893 w 3373818"/>
              <a:gd name="connsiteY87" fmla="*/ 230232 h 2689209"/>
              <a:gd name="connsiteX88" fmla="*/ 648155 w 3373818"/>
              <a:gd name="connsiteY88" fmla="*/ 230232 h 2689209"/>
              <a:gd name="connsiteX89" fmla="*/ 648155 w 3373818"/>
              <a:gd name="connsiteY89" fmla="*/ 210063 h 2689209"/>
              <a:gd name="connsiteX90" fmla="*/ 622947 w 3373818"/>
              <a:gd name="connsiteY90" fmla="*/ 210063 h 2689209"/>
              <a:gd name="connsiteX91" fmla="*/ 622947 w 3373818"/>
              <a:gd name="connsiteY91" fmla="*/ 193319 h 2689209"/>
              <a:gd name="connsiteX92" fmla="*/ 590991 w 3373818"/>
              <a:gd name="connsiteY92" fmla="*/ 193319 h 2689209"/>
              <a:gd name="connsiteX93" fmla="*/ 590991 w 3373818"/>
              <a:gd name="connsiteY93" fmla="*/ 169852 h 2689209"/>
              <a:gd name="connsiteX94" fmla="*/ 562473 w 3373818"/>
              <a:gd name="connsiteY94" fmla="*/ 169852 h 2689209"/>
              <a:gd name="connsiteX95" fmla="*/ 562473 w 3373818"/>
              <a:gd name="connsiteY95" fmla="*/ 159830 h 2689209"/>
              <a:gd name="connsiteX96" fmla="*/ 528735 w 3373818"/>
              <a:gd name="connsiteY96" fmla="*/ 159830 h 2689209"/>
              <a:gd name="connsiteX97" fmla="*/ 528735 w 3373818"/>
              <a:gd name="connsiteY97" fmla="*/ 141310 h 2689209"/>
              <a:gd name="connsiteX98" fmla="*/ 464823 w 3373818"/>
              <a:gd name="connsiteY98" fmla="*/ 141310 h 2689209"/>
              <a:gd name="connsiteX99" fmla="*/ 464823 w 3373818"/>
              <a:gd name="connsiteY99" fmla="*/ 129640 h 2689209"/>
              <a:gd name="connsiteX100" fmla="*/ 441270 w 3373818"/>
              <a:gd name="connsiteY100" fmla="*/ 129640 h 2689209"/>
              <a:gd name="connsiteX101" fmla="*/ 441270 w 3373818"/>
              <a:gd name="connsiteY101" fmla="*/ 117843 h 2689209"/>
              <a:gd name="connsiteX102" fmla="*/ 417717 w 3373818"/>
              <a:gd name="connsiteY102" fmla="*/ 117843 h 2689209"/>
              <a:gd name="connsiteX103" fmla="*/ 417717 w 3373818"/>
              <a:gd name="connsiteY103" fmla="*/ 101099 h 2689209"/>
              <a:gd name="connsiteX104" fmla="*/ 390854 w 3373818"/>
              <a:gd name="connsiteY104" fmla="*/ 101099 h 2689209"/>
              <a:gd name="connsiteX105" fmla="*/ 390854 w 3373818"/>
              <a:gd name="connsiteY105" fmla="*/ 87780 h 2689209"/>
              <a:gd name="connsiteX106" fmla="*/ 355588 w 3373818"/>
              <a:gd name="connsiteY106" fmla="*/ 87780 h 2689209"/>
              <a:gd name="connsiteX107" fmla="*/ 355588 w 3373818"/>
              <a:gd name="connsiteY107" fmla="*/ 64313 h 2689209"/>
              <a:gd name="connsiteX108" fmla="*/ 252973 w 3373818"/>
              <a:gd name="connsiteY108" fmla="*/ 64313 h 2689209"/>
              <a:gd name="connsiteX109" fmla="*/ 252973 w 3373818"/>
              <a:gd name="connsiteY109" fmla="*/ 49218 h 2689209"/>
              <a:gd name="connsiteX110" fmla="*/ 170473 w 3373818"/>
              <a:gd name="connsiteY110" fmla="*/ 49218 h 2689209"/>
              <a:gd name="connsiteX111" fmla="*/ 170473 w 3373818"/>
              <a:gd name="connsiteY111" fmla="*/ 37421 h 2689209"/>
              <a:gd name="connsiteX112" fmla="*/ 125022 w 3373818"/>
              <a:gd name="connsiteY112" fmla="*/ 37421 h 2689209"/>
              <a:gd name="connsiteX113" fmla="*/ 125022 w 3373818"/>
              <a:gd name="connsiteY113" fmla="*/ 19027 h 2689209"/>
              <a:gd name="connsiteX114" fmla="*/ 19097 w 3373818"/>
              <a:gd name="connsiteY114" fmla="*/ 19027 h 268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373818" h="2689209">
                <a:moveTo>
                  <a:pt x="3361215" y="2680331"/>
                </a:moveTo>
                <a:lnTo>
                  <a:pt x="3361215" y="1798853"/>
                </a:lnTo>
                <a:lnTo>
                  <a:pt x="3103913" y="1798853"/>
                </a:lnTo>
                <a:lnTo>
                  <a:pt x="3103913" y="1505577"/>
                </a:lnTo>
                <a:lnTo>
                  <a:pt x="2681740" y="1505577"/>
                </a:lnTo>
                <a:lnTo>
                  <a:pt x="2681740" y="1420080"/>
                </a:lnTo>
                <a:lnTo>
                  <a:pt x="2653095" y="1420080"/>
                </a:lnTo>
                <a:lnTo>
                  <a:pt x="2653095" y="1336233"/>
                </a:lnTo>
                <a:lnTo>
                  <a:pt x="2432842" y="1336233"/>
                </a:lnTo>
                <a:lnTo>
                  <a:pt x="2432842" y="1289299"/>
                </a:lnTo>
                <a:lnTo>
                  <a:pt x="2395793" y="1289299"/>
                </a:lnTo>
                <a:lnTo>
                  <a:pt x="2395793" y="1242364"/>
                </a:lnTo>
                <a:lnTo>
                  <a:pt x="2370585" y="1242364"/>
                </a:lnTo>
                <a:lnTo>
                  <a:pt x="2370585" y="1205578"/>
                </a:lnTo>
                <a:lnTo>
                  <a:pt x="2278028" y="1205578"/>
                </a:lnTo>
                <a:lnTo>
                  <a:pt x="2278028" y="1126804"/>
                </a:lnTo>
                <a:lnTo>
                  <a:pt x="2247727" y="1126804"/>
                </a:lnTo>
                <a:lnTo>
                  <a:pt x="2247727" y="1091540"/>
                </a:lnTo>
                <a:lnTo>
                  <a:pt x="2124997" y="1091540"/>
                </a:lnTo>
                <a:lnTo>
                  <a:pt x="2124997" y="1059701"/>
                </a:lnTo>
                <a:lnTo>
                  <a:pt x="2084638" y="1059701"/>
                </a:lnTo>
                <a:lnTo>
                  <a:pt x="2084638" y="1031287"/>
                </a:lnTo>
                <a:lnTo>
                  <a:pt x="1867695" y="1031287"/>
                </a:lnTo>
                <a:lnTo>
                  <a:pt x="1867695" y="989299"/>
                </a:lnTo>
                <a:lnTo>
                  <a:pt x="1776793" y="989299"/>
                </a:lnTo>
                <a:lnTo>
                  <a:pt x="1776793" y="937418"/>
                </a:lnTo>
                <a:lnTo>
                  <a:pt x="1751585" y="937418"/>
                </a:lnTo>
                <a:lnTo>
                  <a:pt x="1751585" y="915600"/>
                </a:lnTo>
                <a:lnTo>
                  <a:pt x="1736434" y="915600"/>
                </a:lnTo>
                <a:lnTo>
                  <a:pt x="1736434" y="895558"/>
                </a:lnTo>
                <a:lnTo>
                  <a:pt x="1717974" y="895558"/>
                </a:lnTo>
                <a:lnTo>
                  <a:pt x="1717974" y="845198"/>
                </a:lnTo>
                <a:lnTo>
                  <a:pt x="1697731" y="845198"/>
                </a:lnTo>
                <a:lnTo>
                  <a:pt x="1697731" y="816784"/>
                </a:lnTo>
                <a:lnTo>
                  <a:pt x="1632164" y="816784"/>
                </a:lnTo>
                <a:lnTo>
                  <a:pt x="1632164" y="799913"/>
                </a:lnTo>
                <a:lnTo>
                  <a:pt x="1590151" y="799913"/>
                </a:lnTo>
                <a:lnTo>
                  <a:pt x="1590151" y="779871"/>
                </a:lnTo>
                <a:lnTo>
                  <a:pt x="1539607" y="779871"/>
                </a:lnTo>
                <a:lnTo>
                  <a:pt x="1539607" y="761478"/>
                </a:lnTo>
                <a:lnTo>
                  <a:pt x="1499249" y="761478"/>
                </a:lnTo>
                <a:lnTo>
                  <a:pt x="1499249" y="738011"/>
                </a:lnTo>
                <a:lnTo>
                  <a:pt x="1477478" y="738011"/>
                </a:lnTo>
                <a:lnTo>
                  <a:pt x="1477478" y="717842"/>
                </a:lnTo>
                <a:lnTo>
                  <a:pt x="1448832" y="717842"/>
                </a:lnTo>
                <a:lnTo>
                  <a:pt x="1448832" y="694374"/>
                </a:lnTo>
                <a:lnTo>
                  <a:pt x="1430372" y="694374"/>
                </a:lnTo>
                <a:lnTo>
                  <a:pt x="1430372" y="674332"/>
                </a:lnTo>
                <a:lnTo>
                  <a:pt x="1364678" y="674332"/>
                </a:lnTo>
                <a:lnTo>
                  <a:pt x="1364678" y="639068"/>
                </a:lnTo>
                <a:lnTo>
                  <a:pt x="1332722" y="639068"/>
                </a:lnTo>
                <a:lnTo>
                  <a:pt x="1332722" y="623973"/>
                </a:lnTo>
                <a:lnTo>
                  <a:pt x="1314262" y="623973"/>
                </a:lnTo>
                <a:lnTo>
                  <a:pt x="1314262" y="600506"/>
                </a:lnTo>
                <a:lnTo>
                  <a:pt x="1287398" y="600506"/>
                </a:lnTo>
                <a:lnTo>
                  <a:pt x="1287398" y="578814"/>
                </a:lnTo>
                <a:lnTo>
                  <a:pt x="1265500" y="578814"/>
                </a:lnTo>
                <a:lnTo>
                  <a:pt x="1265500" y="556996"/>
                </a:lnTo>
                <a:lnTo>
                  <a:pt x="1240292" y="556996"/>
                </a:lnTo>
                <a:lnTo>
                  <a:pt x="1240292" y="531880"/>
                </a:lnTo>
                <a:lnTo>
                  <a:pt x="1215084" y="531880"/>
                </a:lnTo>
                <a:lnTo>
                  <a:pt x="1215084" y="501690"/>
                </a:lnTo>
                <a:lnTo>
                  <a:pt x="1189749" y="501690"/>
                </a:lnTo>
                <a:lnTo>
                  <a:pt x="1189749" y="483297"/>
                </a:lnTo>
                <a:lnTo>
                  <a:pt x="1137677" y="483297"/>
                </a:lnTo>
                <a:lnTo>
                  <a:pt x="1137677" y="456405"/>
                </a:lnTo>
                <a:lnTo>
                  <a:pt x="1093881" y="456405"/>
                </a:lnTo>
                <a:lnTo>
                  <a:pt x="1093881" y="426214"/>
                </a:lnTo>
                <a:lnTo>
                  <a:pt x="1040155" y="426214"/>
                </a:lnTo>
                <a:lnTo>
                  <a:pt x="1040155" y="414544"/>
                </a:lnTo>
                <a:lnTo>
                  <a:pt x="991266" y="414544"/>
                </a:lnTo>
                <a:lnTo>
                  <a:pt x="991266" y="394375"/>
                </a:lnTo>
                <a:lnTo>
                  <a:pt x="937540" y="394375"/>
                </a:lnTo>
                <a:lnTo>
                  <a:pt x="937540" y="370908"/>
                </a:lnTo>
                <a:lnTo>
                  <a:pt x="908894" y="370908"/>
                </a:lnTo>
                <a:lnTo>
                  <a:pt x="908894" y="340845"/>
                </a:lnTo>
                <a:lnTo>
                  <a:pt x="885341" y="340845"/>
                </a:lnTo>
                <a:lnTo>
                  <a:pt x="885341" y="313953"/>
                </a:lnTo>
                <a:lnTo>
                  <a:pt x="858478" y="313953"/>
                </a:lnTo>
                <a:lnTo>
                  <a:pt x="858478" y="297208"/>
                </a:lnTo>
                <a:lnTo>
                  <a:pt x="829832" y="297208"/>
                </a:lnTo>
                <a:lnTo>
                  <a:pt x="829832" y="282113"/>
                </a:lnTo>
                <a:lnTo>
                  <a:pt x="764265" y="282113"/>
                </a:lnTo>
                <a:lnTo>
                  <a:pt x="764265" y="265369"/>
                </a:lnTo>
                <a:lnTo>
                  <a:pt x="739057" y="265369"/>
                </a:lnTo>
                <a:lnTo>
                  <a:pt x="739057" y="241902"/>
                </a:lnTo>
                <a:lnTo>
                  <a:pt x="681893" y="241902"/>
                </a:lnTo>
                <a:lnTo>
                  <a:pt x="681893" y="230232"/>
                </a:lnTo>
                <a:lnTo>
                  <a:pt x="648155" y="230232"/>
                </a:lnTo>
                <a:lnTo>
                  <a:pt x="648155" y="210063"/>
                </a:lnTo>
                <a:lnTo>
                  <a:pt x="622947" y="210063"/>
                </a:lnTo>
                <a:lnTo>
                  <a:pt x="622947" y="193319"/>
                </a:lnTo>
                <a:lnTo>
                  <a:pt x="590991" y="193319"/>
                </a:lnTo>
                <a:lnTo>
                  <a:pt x="590991" y="169852"/>
                </a:lnTo>
                <a:lnTo>
                  <a:pt x="562473" y="169852"/>
                </a:lnTo>
                <a:lnTo>
                  <a:pt x="562473" y="159830"/>
                </a:lnTo>
                <a:lnTo>
                  <a:pt x="528735" y="159830"/>
                </a:lnTo>
                <a:lnTo>
                  <a:pt x="528735" y="141310"/>
                </a:lnTo>
                <a:lnTo>
                  <a:pt x="464823" y="141310"/>
                </a:lnTo>
                <a:lnTo>
                  <a:pt x="464823" y="129640"/>
                </a:lnTo>
                <a:lnTo>
                  <a:pt x="441270" y="129640"/>
                </a:lnTo>
                <a:lnTo>
                  <a:pt x="441270" y="117843"/>
                </a:lnTo>
                <a:lnTo>
                  <a:pt x="417717" y="117843"/>
                </a:lnTo>
                <a:lnTo>
                  <a:pt x="417717" y="101099"/>
                </a:lnTo>
                <a:lnTo>
                  <a:pt x="390854" y="101099"/>
                </a:lnTo>
                <a:lnTo>
                  <a:pt x="390854" y="87780"/>
                </a:lnTo>
                <a:lnTo>
                  <a:pt x="355588" y="87780"/>
                </a:lnTo>
                <a:lnTo>
                  <a:pt x="355588" y="64313"/>
                </a:lnTo>
                <a:lnTo>
                  <a:pt x="252973" y="64313"/>
                </a:lnTo>
                <a:lnTo>
                  <a:pt x="252973" y="49218"/>
                </a:lnTo>
                <a:lnTo>
                  <a:pt x="170473" y="49218"/>
                </a:lnTo>
                <a:lnTo>
                  <a:pt x="170473" y="37421"/>
                </a:lnTo>
                <a:lnTo>
                  <a:pt x="125022" y="37421"/>
                </a:lnTo>
                <a:lnTo>
                  <a:pt x="125022" y="19027"/>
                </a:lnTo>
                <a:lnTo>
                  <a:pt x="19097" y="19027"/>
                </a:lnTo>
              </a:path>
            </a:pathLst>
          </a:custGeom>
          <a:noFill/>
          <a:ln w="22225" cap="flat">
            <a:solidFill>
              <a:schemeClr val="accent1"/>
            </a:solid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50DB58D-22C6-9641-8055-4291ED8B8E1E}"/>
              </a:ext>
            </a:extLst>
          </p:cNvPr>
          <p:cNvSpPr/>
          <p:nvPr/>
        </p:nvSpPr>
        <p:spPr>
          <a:xfrm>
            <a:off x="1406931" y="2655949"/>
            <a:ext cx="3692103" cy="2689210"/>
          </a:xfrm>
          <a:custGeom>
            <a:avLst/>
            <a:gdLst>
              <a:gd name="connsiteX0" fmla="*/ 3684465 w 3692103"/>
              <a:gd name="connsiteY0" fmla="*/ 2670563 h 2689209"/>
              <a:gd name="connsiteX1" fmla="*/ 3684465 w 3692103"/>
              <a:gd name="connsiteY1" fmla="*/ 2349127 h 2689209"/>
              <a:gd name="connsiteX2" fmla="*/ 2899702 w 3692103"/>
              <a:gd name="connsiteY2" fmla="*/ 2349127 h 2689209"/>
              <a:gd name="connsiteX3" fmla="*/ 2899702 w 3692103"/>
              <a:gd name="connsiteY3" fmla="*/ 2026802 h 2689209"/>
              <a:gd name="connsiteX4" fmla="*/ 2743233 w 3692103"/>
              <a:gd name="connsiteY4" fmla="*/ 2026802 h 2689209"/>
              <a:gd name="connsiteX5" fmla="*/ 2743233 w 3692103"/>
              <a:gd name="connsiteY5" fmla="*/ 1896527 h 2689209"/>
              <a:gd name="connsiteX6" fmla="*/ 2512158 w 3692103"/>
              <a:gd name="connsiteY6" fmla="*/ 1896527 h 2689209"/>
              <a:gd name="connsiteX7" fmla="*/ 2512158 w 3692103"/>
              <a:gd name="connsiteY7" fmla="*/ 1768156 h 2689209"/>
              <a:gd name="connsiteX8" fmla="*/ 2449265 w 3692103"/>
              <a:gd name="connsiteY8" fmla="*/ 1768156 h 2689209"/>
              <a:gd name="connsiteX9" fmla="*/ 2449265 w 3692103"/>
              <a:gd name="connsiteY9" fmla="*/ 1690651 h 2689209"/>
              <a:gd name="connsiteX10" fmla="*/ 2311511 w 3692103"/>
              <a:gd name="connsiteY10" fmla="*/ 1690651 h 2689209"/>
              <a:gd name="connsiteX11" fmla="*/ 2311511 w 3692103"/>
              <a:gd name="connsiteY11" fmla="*/ 1638769 h 2689209"/>
              <a:gd name="connsiteX12" fmla="*/ 2299799 w 3692103"/>
              <a:gd name="connsiteY12" fmla="*/ 1638769 h 2689209"/>
              <a:gd name="connsiteX13" fmla="*/ 2299799 w 3692103"/>
              <a:gd name="connsiteY13" fmla="*/ 1579023 h 2689209"/>
              <a:gd name="connsiteX14" fmla="*/ 2277137 w 3692103"/>
              <a:gd name="connsiteY14" fmla="*/ 1579023 h 2689209"/>
              <a:gd name="connsiteX15" fmla="*/ 2277137 w 3692103"/>
              <a:gd name="connsiteY15" fmla="*/ 1532977 h 2689209"/>
              <a:gd name="connsiteX16" fmla="*/ 2231940 w 3692103"/>
              <a:gd name="connsiteY16" fmla="*/ 1532977 h 2689209"/>
              <a:gd name="connsiteX17" fmla="*/ 2231940 w 3692103"/>
              <a:gd name="connsiteY17" fmla="*/ 1487818 h 2689209"/>
              <a:gd name="connsiteX18" fmla="*/ 2203295 w 3692103"/>
              <a:gd name="connsiteY18" fmla="*/ 1487818 h 2689209"/>
              <a:gd name="connsiteX19" fmla="*/ 2203295 w 3692103"/>
              <a:gd name="connsiteY19" fmla="*/ 1447734 h 2689209"/>
              <a:gd name="connsiteX20" fmla="*/ 2186617 w 3692103"/>
              <a:gd name="connsiteY20" fmla="*/ 1447734 h 2689209"/>
              <a:gd name="connsiteX21" fmla="*/ 2186617 w 3692103"/>
              <a:gd name="connsiteY21" fmla="*/ 1407522 h 2689209"/>
              <a:gd name="connsiteX22" fmla="*/ 2100043 w 3692103"/>
              <a:gd name="connsiteY22" fmla="*/ 1407522 h 2689209"/>
              <a:gd name="connsiteX23" fmla="*/ 2100043 w 3692103"/>
              <a:gd name="connsiteY23" fmla="*/ 1369341 h 2689209"/>
              <a:gd name="connsiteX24" fmla="*/ 2044025 w 3692103"/>
              <a:gd name="connsiteY24" fmla="*/ 1369341 h 2689209"/>
              <a:gd name="connsiteX25" fmla="*/ 2044025 w 3692103"/>
              <a:gd name="connsiteY25" fmla="*/ 1335979 h 2689209"/>
              <a:gd name="connsiteX26" fmla="*/ 1968273 w 3692103"/>
              <a:gd name="connsiteY26" fmla="*/ 1335979 h 2689209"/>
              <a:gd name="connsiteX27" fmla="*/ 1968273 w 3692103"/>
              <a:gd name="connsiteY27" fmla="*/ 1301730 h 2689209"/>
              <a:gd name="connsiteX28" fmla="*/ 1837522 w 3692103"/>
              <a:gd name="connsiteY28" fmla="*/ 1301730 h 2689209"/>
              <a:gd name="connsiteX29" fmla="*/ 1837522 w 3692103"/>
              <a:gd name="connsiteY29" fmla="*/ 1278136 h 2689209"/>
              <a:gd name="connsiteX30" fmla="*/ 1818807 w 3692103"/>
              <a:gd name="connsiteY30" fmla="*/ 1278136 h 2689209"/>
              <a:gd name="connsiteX31" fmla="*/ 1818807 w 3692103"/>
              <a:gd name="connsiteY31" fmla="*/ 1259616 h 2689209"/>
              <a:gd name="connsiteX32" fmla="*/ 1766735 w 3692103"/>
              <a:gd name="connsiteY32" fmla="*/ 1259616 h 2689209"/>
              <a:gd name="connsiteX33" fmla="*/ 1766735 w 3692103"/>
              <a:gd name="connsiteY33" fmla="*/ 1238051 h 2689209"/>
              <a:gd name="connsiteX34" fmla="*/ 1701805 w 3692103"/>
              <a:gd name="connsiteY34" fmla="*/ 1238051 h 2689209"/>
              <a:gd name="connsiteX35" fmla="*/ 1701805 w 3692103"/>
              <a:gd name="connsiteY35" fmla="*/ 1208622 h 2689209"/>
              <a:gd name="connsiteX36" fmla="*/ 1661447 w 3692103"/>
              <a:gd name="connsiteY36" fmla="*/ 1208622 h 2689209"/>
              <a:gd name="connsiteX37" fmla="*/ 1661447 w 3692103"/>
              <a:gd name="connsiteY37" fmla="*/ 1188961 h 2689209"/>
              <a:gd name="connsiteX38" fmla="*/ 1609375 w 3692103"/>
              <a:gd name="connsiteY38" fmla="*/ 1188961 h 2689209"/>
              <a:gd name="connsiteX39" fmla="*/ 1609375 w 3692103"/>
              <a:gd name="connsiteY39" fmla="*/ 1169426 h 2689209"/>
              <a:gd name="connsiteX40" fmla="*/ 1598553 w 3692103"/>
              <a:gd name="connsiteY40" fmla="*/ 1169426 h 2689209"/>
              <a:gd name="connsiteX41" fmla="*/ 1598553 w 3692103"/>
              <a:gd name="connsiteY41" fmla="*/ 1155726 h 2689209"/>
              <a:gd name="connsiteX42" fmla="*/ 1580857 w 3692103"/>
              <a:gd name="connsiteY42" fmla="*/ 1155726 h 2689209"/>
              <a:gd name="connsiteX43" fmla="*/ 1580857 w 3692103"/>
              <a:gd name="connsiteY43" fmla="*/ 1137079 h 2689209"/>
              <a:gd name="connsiteX44" fmla="*/ 1511980 w 3692103"/>
              <a:gd name="connsiteY44" fmla="*/ 1137079 h 2689209"/>
              <a:gd name="connsiteX45" fmla="*/ 1511980 w 3692103"/>
              <a:gd name="connsiteY45" fmla="*/ 1107650 h 2689209"/>
              <a:gd name="connsiteX46" fmla="*/ 1496320 w 3692103"/>
              <a:gd name="connsiteY46" fmla="*/ 1107650 h 2689209"/>
              <a:gd name="connsiteX47" fmla="*/ 1496320 w 3692103"/>
              <a:gd name="connsiteY47" fmla="*/ 1077333 h 2689209"/>
              <a:gd name="connsiteX48" fmla="*/ 1484480 w 3692103"/>
              <a:gd name="connsiteY48" fmla="*/ 1077333 h 2689209"/>
              <a:gd name="connsiteX49" fmla="*/ 1484480 w 3692103"/>
              <a:gd name="connsiteY49" fmla="*/ 1033189 h 2689209"/>
              <a:gd name="connsiteX50" fmla="*/ 1472640 w 3692103"/>
              <a:gd name="connsiteY50" fmla="*/ 1033189 h 2689209"/>
              <a:gd name="connsiteX51" fmla="*/ 1472640 w 3692103"/>
              <a:gd name="connsiteY51" fmla="*/ 1006805 h 2689209"/>
              <a:gd name="connsiteX52" fmla="*/ 1424515 w 3692103"/>
              <a:gd name="connsiteY52" fmla="*/ 1006805 h 2689209"/>
              <a:gd name="connsiteX53" fmla="*/ 1424515 w 3692103"/>
              <a:gd name="connsiteY53" fmla="*/ 984226 h 2689209"/>
              <a:gd name="connsiteX54" fmla="*/ 1396888 w 3692103"/>
              <a:gd name="connsiteY54" fmla="*/ 984226 h 2689209"/>
              <a:gd name="connsiteX55" fmla="*/ 1396888 w 3692103"/>
              <a:gd name="connsiteY55" fmla="*/ 959744 h 2689209"/>
              <a:gd name="connsiteX56" fmla="*/ 1374354 w 3692103"/>
              <a:gd name="connsiteY56" fmla="*/ 959744 h 2689209"/>
              <a:gd name="connsiteX57" fmla="*/ 1374354 w 3692103"/>
              <a:gd name="connsiteY57" fmla="*/ 928412 h 2689209"/>
              <a:gd name="connsiteX58" fmla="*/ 1347745 w 3692103"/>
              <a:gd name="connsiteY58" fmla="*/ 928412 h 2689209"/>
              <a:gd name="connsiteX59" fmla="*/ 1347745 w 3692103"/>
              <a:gd name="connsiteY59" fmla="*/ 904818 h 2689209"/>
              <a:gd name="connsiteX60" fmla="*/ 1332085 w 3692103"/>
              <a:gd name="connsiteY60" fmla="*/ 904818 h 2689209"/>
              <a:gd name="connsiteX61" fmla="*/ 1332085 w 3692103"/>
              <a:gd name="connsiteY61" fmla="*/ 881351 h 2689209"/>
              <a:gd name="connsiteX62" fmla="*/ 1306495 w 3692103"/>
              <a:gd name="connsiteY62" fmla="*/ 881351 h 2689209"/>
              <a:gd name="connsiteX63" fmla="*/ 1306495 w 3692103"/>
              <a:gd name="connsiteY63" fmla="*/ 865621 h 2689209"/>
              <a:gd name="connsiteX64" fmla="*/ 1286762 w 3692103"/>
              <a:gd name="connsiteY64" fmla="*/ 865621 h 2689209"/>
              <a:gd name="connsiteX65" fmla="*/ 1286762 w 3692103"/>
              <a:gd name="connsiteY65" fmla="*/ 837207 h 2689209"/>
              <a:gd name="connsiteX66" fmla="*/ 1267155 w 3692103"/>
              <a:gd name="connsiteY66" fmla="*/ 837207 h 2689209"/>
              <a:gd name="connsiteX67" fmla="*/ 1267155 w 3692103"/>
              <a:gd name="connsiteY67" fmla="*/ 814755 h 2689209"/>
              <a:gd name="connsiteX68" fmla="*/ 1251368 w 3692103"/>
              <a:gd name="connsiteY68" fmla="*/ 814755 h 2689209"/>
              <a:gd name="connsiteX69" fmla="*/ 1251368 w 3692103"/>
              <a:gd name="connsiteY69" fmla="*/ 790146 h 2689209"/>
              <a:gd name="connsiteX70" fmla="*/ 1202225 w 3692103"/>
              <a:gd name="connsiteY70" fmla="*/ 790146 h 2689209"/>
              <a:gd name="connsiteX71" fmla="*/ 1202225 w 3692103"/>
              <a:gd name="connsiteY71" fmla="*/ 769596 h 2689209"/>
              <a:gd name="connsiteX72" fmla="*/ 1180582 w 3692103"/>
              <a:gd name="connsiteY72" fmla="*/ 769596 h 2689209"/>
              <a:gd name="connsiteX73" fmla="*/ 1180582 w 3692103"/>
              <a:gd name="connsiteY73" fmla="*/ 754882 h 2689209"/>
              <a:gd name="connsiteX74" fmla="*/ 1152064 w 3692103"/>
              <a:gd name="connsiteY74" fmla="*/ 754882 h 2689209"/>
              <a:gd name="connsiteX75" fmla="*/ 1152064 w 3692103"/>
              <a:gd name="connsiteY75" fmla="*/ 737249 h 2689209"/>
              <a:gd name="connsiteX76" fmla="*/ 1136277 w 3692103"/>
              <a:gd name="connsiteY76" fmla="*/ 737249 h 2689209"/>
              <a:gd name="connsiteX77" fmla="*/ 1136277 w 3692103"/>
              <a:gd name="connsiteY77" fmla="*/ 701985 h 2689209"/>
              <a:gd name="connsiteX78" fmla="*/ 1104830 w 3692103"/>
              <a:gd name="connsiteY78" fmla="*/ 701985 h 2689209"/>
              <a:gd name="connsiteX79" fmla="*/ 1104830 w 3692103"/>
              <a:gd name="connsiteY79" fmla="*/ 679533 h 2689209"/>
              <a:gd name="connsiteX80" fmla="*/ 1087134 w 3692103"/>
              <a:gd name="connsiteY80" fmla="*/ 679533 h 2689209"/>
              <a:gd name="connsiteX81" fmla="*/ 1087134 w 3692103"/>
              <a:gd name="connsiteY81" fmla="*/ 663804 h 2689209"/>
              <a:gd name="connsiteX82" fmla="*/ 1065490 w 3692103"/>
              <a:gd name="connsiteY82" fmla="*/ 663804 h 2689209"/>
              <a:gd name="connsiteX83" fmla="*/ 1065490 w 3692103"/>
              <a:gd name="connsiteY83" fmla="*/ 648201 h 2689209"/>
              <a:gd name="connsiteX84" fmla="*/ 1050722 w 3692103"/>
              <a:gd name="connsiteY84" fmla="*/ 648201 h 2689209"/>
              <a:gd name="connsiteX85" fmla="*/ 1050722 w 3692103"/>
              <a:gd name="connsiteY85" fmla="*/ 627525 h 2689209"/>
              <a:gd name="connsiteX86" fmla="*/ 1039900 w 3692103"/>
              <a:gd name="connsiteY86" fmla="*/ 627525 h 2689209"/>
              <a:gd name="connsiteX87" fmla="*/ 1039900 w 3692103"/>
              <a:gd name="connsiteY87" fmla="*/ 609893 h 2689209"/>
              <a:gd name="connsiteX88" fmla="*/ 1003488 w 3692103"/>
              <a:gd name="connsiteY88" fmla="*/ 609893 h 2689209"/>
              <a:gd name="connsiteX89" fmla="*/ 1003488 w 3692103"/>
              <a:gd name="connsiteY89" fmla="*/ 602028 h 2689209"/>
              <a:gd name="connsiteX90" fmla="*/ 985792 w 3692103"/>
              <a:gd name="connsiteY90" fmla="*/ 602028 h 2689209"/>
              <a:gd name="connsiteX91" fmla="*/ 985792 w 3692103"/>
              <a:gd name="connsiteY91" fmla="*/ 588328 h 2689209"/>
              <a:gd name="connsiteX92" fmla="*/ 957273 w 3692103"/>
              <a:gd name="connsiteY92" fmla="*/ 588328 h 2689209"/>
              <a:gd name="connsiteX93" fmla="*/ 957273 w 3692103"/>
              <a:gd name="connsiteY93" fmla="*/ 564861 h 2689209"/>
              <a:gd name="connsiteX94" fmla="*/ 940595 w 3692103"/>
              <a:gd name="connsiteY94" fmla="*/ 564861 h 2689209"/>
              <a:gd name="connsiteX95" fmla="*/ 940595 w 3692103"/>
              <a:gd name="connsiteY95" fmla="*/ 541267 h 2689209"/>
              <a:gd name="connsiteX96" fmla="*/ 924808 w 3692103"/>
              <a:gd name="connsiteY96" fmla="*/ 541267 h 2689209"/>
              <a:gd name="connsiteX97" fmla="*/ 924808 w 3692103"/>
              <a:gd name="connsiteY97" fmla="*/ 522747 h 2689209"/>
              <a:gd name="connsiteX98" fmla="*/ 908130 w 3692103"/>
              <a:gd name="connsiteY98" fmla="*/ 522747 h 2689209"/>
              <a:gd name="connsiteX99" fmla="*/ 908130 w 3692103"/>
              <a:gd name="connsiteY99" fmla="*/ 509047 h 2689209"/>
              <a:gd name="connsiteX100" fmla="*/ 895399 w 3692103"/>
              <a:gd name="connsiteY100" fmla="*/ 509047 h 2689209"/>
              <a:gd name="connsiteX101" fmla="*/ 895399 w 3692103"/>
              <a:gd name="connsiteY101" fmla="*/ 487483 h 2689209"/>
              <a:gd name="connsiteX102" fmla="*/ 876684 w 3692103"/>
              <a:gd name="connsiteY102" fmla="*/ 487483 h 2689209"/>
              <a:gd name="connsiteX103" fmla="*/ 876684 w 3692103"/>
              <a:gd name="connsiteY103" fmla="*/ 468836 h 2689209"/>
              <a:gd name="connsiteX104" fmla="*/ 847147 w 3692103"/>
              <a:gd name="connsiteY104" fmla="*/ 468836 h 2689209"/>
              <a:gd name="connsiteX105" fmla="*/ 847147 w 3692103"/>
              <a:gd name="connsiteY105" fmla="*/ 453107 h 2689209"/>
              <a:gd name="connsiteX106" fmla="*/ 821557 w 3692103"/>
              <a:gd name="connsiteY106" fmla="*/ 453107 h 2689209"/>
              <a:gd name="connsiteX107" fmla="*/ 821557 w 3692103"/>
              <a:gd name="connsiteY107" fmla="*/ 433572 h 2689209"/>
              <a:gd name="connsiteX108" fmla="*/ 806916 w 3692103"/>
              <a:gd name="connsiteY108" fmla="*/ 433572 h 2689209"/>
              <a:gd name="connsiteX109" fmla="*/ 806916 w 3692103"/>
              <a:gd name="connsiteY109" fmla="*/ 417842 h 2689209"/>
              <a:gd name="connsiteX110" fmla="*/ 786163 w 3692103"/>
              <a:gd name="connsiteY110" fmla="*/ 417842 h 2689209"/>
              <a:gd name="connsiteX111" fmla="*/ 786163 w 3692103"/>
              <a:gd name="connsiteY111" fmla="*/ 396278 h 2689209"/>
              <a:gd name="connsiteX112" fmla="*/ 766557 w 3692103"/>
              <a:gd name="connsiteY112" fmla="*/ 396278 h 2689209"/>
              <a:gd name="connsiteX113" fmla="*/ 766557 w 3692103"/>
              <a:gd name="connsiteY113" fmla="*/ 376743 h 2689209"/>
              <a:gd name="connsiteX114" fmla="*/ 743895 w 3692103"/>
              <a:gd name="connsiteY114" fmla="*/ 376743 h 2689209"/>
              <a:gd name="connsiteX115" fmla="*/ 743895 w 3692103"/>
              <a:gd name="connsiteY115" fmla="*/ 359111 h 2689209"/>
              <a:gd name="connsiteX116" fmla="*/ 717287 w 3692103"/>
              <a:gd name="connsiteY116" fmla="*/ 359111 h 2689209"/>
              <a:gd name="connsiteX117" fmla="*/ 717287 w 3692103"/>
              <a:gd name="connsiteY117" fmla="*/ 348329 h 2689209"/>
              <a:gd name="connsiteX118" fmla="*/ 693734 w 3692103"/>
              <a:gd name="connsiteY118" fmla="*/ 348329 h 2689209"/>
              <a:gd name="connsiteX119" fmla="*/ 693734 w 3692103"/>
              <a:gd name="connsiteY119" fmla="*/ 331585 h 2689209"/>
              <a:gd name="connsiteX120" fmla="*/ 677055 w 3692103"/>
              <a:gd name="connsiteY120" fmla="*/ 331585 h 2689209"/>
              <a:gd name="connsiteX121" fmla="*/ 677055 w 3692103"/>
              <a:gd name="connsiteY121" fmla="*/ 310020 h 2689209"/>
              <a:gd name="connsiteX122" fmla="*/ 667252 w 3692103"/>
              <a:gd name="connsiteY122" fmla="*/ 310020 h 2689209"/>
              <a:gd name="connsiteX123" fmla="*/ 667252 w 3692103"/>
              <a:gd name="connsiteY123" fmla="*/ 296321 h 2689209"/>
              <a:gd name="connsiteX124" fmla="*/ 644590 w 3692103"/>
              <a:gd name="connsiteY124" fmla="*/ 296321 h 2689209"/>
              <a:gd name="connsiteX125" fmla="*/ 644590 w 3692103"/>
              <a:gd name="connsiteY125" fmla="*/ 273868 h 2689209"/>
              <a:gd name="connsiteX126" fmla="*/ 619000 w 3692103"/>
              <a:gd name="connsiteY126" fmla="*/ 273868 h 2689209"/>
              <a:gd name="connsiteX127" fmla="*/ 619000 w 3692103"/>
              <a:gd name="connsiteY127" fmla="*/ 257124 h 2689209"/>
              <a:gd name="connsiteX128" fmla="*/ 589463 w 3692103"/>
              <a:gd name="connsiteY128" fmla="*/ 257124 h 2689209"/>
              <a:gd name="connsiteX129" fmla="*/ 589463 w 3692103"/>
              <a:gd name="connsiteY129" fmla="*/ 241522 h 2689209"/>
              <a:gd name="connsiteX130" fmla="*/ 573804 w 3692103"/>
              <a:gd name="connsiteY130" fmla="*/ 241522 h 2689209"/>
              <a:gd name="connsiteX131" fmla="*/ 573804 w 3692103"/>
              <a:gd name="connsiteY131" fmla="*/ 217040 h 2689209"/>
              <a:gd name="connsiteX132" fmla="*/ 516767 w 3692103"/>
              <a:gd name="connsiteY132" fmla="*/ 217040 h 2689209"/>
              <a:gd name="connsiteX133" fmla="*/ 516767 w 3692103"/>
              <a:gd name="connsiteY133" fmla="*/ 204228 h 2689209"/>
              <a:gd name="connsiteX134" fmla="*/ 503017 w 3692103"/>
              <a:gd name="connsiteY134" fmla="*/ 204228 h 2689209"/>
              <a:gd name="connsiteX135" fmla="*/ 503017 w 3692103"/>
              <a:gd name="connsiteY135" fmla="*/ 193446 h 2689209"/>
              <a:gd name="connsiteX136" fmla="*/ 478318 w 3692103"/>
              <a:gd name="connsiteY136" fmla="*/ 193446 h 2689209"/>
              <a:gd name="connsiteX137" fmla="*/ 478318 w 3692103"/>
              <a:gd name="connsiteY137" fmla="*/ 159196 h 2689209"/>
              <a:gd name="connsiteX138" fmla="*/ 458712 w 3692103"/>
              <a:gd name="connsiteY138" fmla="*/ 159196 h 2689209"/>
              <a:gd name="connsiteX139" fmla="*/ 458712 w 3692103"/>
              <a:gd name="connsiteY139" fmla="*/ 129767 h 2689209"/>
              <a:gd name="connsiteX140" fmla="*/ 438978 w 3692103"/>
              <a:gd name="connsiteY140" fmla="*/ 129767 h 2689209"/>
              <a:gd name="connsiteX141" fmla="*/ 438978 w 3692103"/>
              <a:gd name="connsiteY141" fmla="*/ 118985 h 2689209"/>
              <a:gd name="connsiteX142" fmla="*/ 425228 w 3692103"/>
              <a:gd name="connsiteY142" fmla="*/ 118985 h 2689209"/>
              <a:gd name="connsiteX143" fmla="*/ 425228 w 3692103"/>
              <a:gd name="connsiteY143" fmla="*/ 105285 h 2689209"/>
              <a:gd name="connsiteX144" fmla="*/ 372139 w 3692103"/>
              <a:gd name="connsiteY144" fmla="*/ 105285 h 2689209"/>
              <a:gd name="connsiteX145" fmla="*/ 372139 w 3692103"/>
              <a:gd name="connsiteY145" fmla="*/ 92600 h 2689209"/>
              <a:gd name="connsiteX146" fmla="*/ 328852 w 3692103"/>
              <a:gd name="connsiteY146" fmla="*/ 92600 h 2689209"/>
              <a:gd name="connsiteX147" fmla="*/ 328852 w 3692103"/>
              <a:gd name="connsiteY147" fmla="*/ 80803 h 2689209"/>
              <a:gd name="connsiteX148" fmla="*/ 314083 w 3692103"/>
              <a:gd name="connsiteY148" fmla="*/ 80803 h 2689209"/>
              <a:gd name="connsiteX149" fmla="*/ 314083 w 3692103"/>
              <a:gd name="connsiteY149" fmla="*/ 67991 h 2689209"/>
              <a:gd name="connsiteX150" fmla="*/ 195172 w 3692103"/>
              <a:gd name="connsiteY150" fmla="*/ 67991 h 2689209"/>
              <a:gd name="connsiteX151" fmla="*/ 195172 w 3692103"/>
              <a:gd name="connsiteY151" fmla="*/ 57209 h 2689209"/>
              <a:gd name="connsiteX152" fmla="*/ 133170 w 3692103"/>
              <a:gd name="connsiteY152" fmla="*/ 57209 h 2689209"/>
              <a:gd name="connsiteX153" fmla="*/ 133170 w 3692103"/>
              <a:gd name="connsiteY153" fmla="*/ 43509 h 2689209"/>
              <a:gd name="connsiteX154" fmla="*/ 109617 w 3692103"/>
              <a:gd name="connsiteY154" fmla="*/ 43509 h 2689209"/>
              <a:gd name="connsiteX155" fmla="*/ 109617 w 3692103"/>
              <a:gd name="connsiteY155" fmla="*/ 31839 h 2689209"/>
              <a:gd name="connsiteX156" fmla="*/ 70277 w 3692103"/>
              <a:gd name="connsiteY156" fmla="*/ 31839 h 2689209"/>
              <a:gd name="connsiteX157" fmla="*/ 70277 w 3692103"/>
              <a:gd name="connsiteY157" fmla="*/ 19027 h 2689209"/>
              <a:gd name="connsiteX158" fmla="*/ 19097 w 3692103"/>
              <a:gd name="connsiteY158" fmla="*/ 19027 h 268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692103" h="2689209">
                <a:moveTo>
                  <a:pt x="3684465" y="2670563"/>
                </a:moveTo>
                <a:lnTo>
                  <a:pt x="3684465" y="2349127"/>
                </a:lnTo>
                <a:lnTo>
                  <a:pt x="2899702" y="2349127"/>
                </a:lnTo>
                <a:lnTo>
                  <a:pt x="2899702" y="2026802"/>
                </a:lnTo>
                <a:lnTo>
                  <a:pt x="2743233" y="2026802"/>
                </a:lnTo>
                <a:lnTo>
                  <a:pt x="2743233" y="1896527"/>
                </a:lnTo>
                <a:lnTo>
                  <a:pt x="2512158" y="1896527"/>
                </a:lnTo>
                <a:lnTo>
                  <a:pt x="2512158" y="1768156"/>
                </a:lnTo>
                <a:lnTo>
                  <a:pt x="2449265" y="1768156"/>
                </a:lnTo>
                <a:lnTo>
                  <a:pt x="2449265" y="1690651"/>
                </a:lnTo>
                <a:lnTo>
                  <a:pt x="2311511" y="1690651"/>
                </a:lnTo>
                <a:lnTo>
                  <a:pt x="2311511" y="1638769"/>
                </a:lnTo>
                <a:lnTo>
                  <a:pt x="2299799" y="1638769"/>
                </a:lnTo>
                <a:lnTo>
                  <a:pt x="2299799" y="1579023"/>
                </a:lnTo>
                <a:lnTo>
                  <a:pt x="2277137" y="1579023"/>
                </a:lnTo>
                <a:lnTo>
                  <a:pt x="2277137" y="1532977"/>
                </a:lnTo>
                <a:lnTo>
                  <a:pt x="2231940" y="1532977"/>
                </a:lnTo>
                <a:lnTo>
                  <a:pt x="2231940" y="1487818"/>
                </a:lnTo>
                <a:lnTo>
                  <a:pt x="2203295" y="1487818"/>
                </a:lnTo>
                <a:lnTo>
                  <a:pt x="2203295" y="1447734"/>
                </a:lnTo>
                <a:lnTo>
                  <a:pt x="2186617" y="1447734"/>
                </a:lnTo>
                <a:lnTo>
                  <a:pt x="2186617" y="1407522"/>
                </a:lnTo>
                <a:lnTo>
                  <a:pt x="2100043" y="1407522"/>
                </a:lnTo>
                <a:lnTo>
                  <a:pt x="2100043" y="1369341"/>
                </a:lnTo>
                <a:lnTo>
                  <a:pt x="2044025" y="1369341"/>
                </a:lnTo>
                <a:lnTo>
                  <a:pt x="2044025" y="1335979"/>
                </a:lnTo>
                <a:lnTo>
                  <a:pt x="1968273" y="1335979"/>
                </a:lnTo>
                <a:lnTo>
                  <a:pt x="1968273" y="1301730"/>
                </a:lnTo>
                <a:lnTo>
                  <a:pt x="1837522" y="1301730"/>
                </a:lnTo>
                <a:lnTo>
                  <a:pt x="1837522" y="1278136"/>
                </a:lnTo>
                <a:lnTo>
                  <a:pt x="1818807" y="1278136"/>
                </a:lnTo>
                <a:lnTo>
                  <a:pt x="1818807" y="1259616"/>
                </a:lnTo>
                <a:lnTo>
                  <a:pt x="1766735" y="1259616"/>
                </a:lnTo>
                <a:lnTo>
                  <a:pt x="1766735" y="1238051"/>
                </a:lnTo>
                <a:lnTo>
                  <a:pt x="1701805" y="1238051"/>
                </a:lnTo>
                <a:lnTo>
                  <a:pt x="1701805" y="1208622"/>
                </a:lnTo>
                <a:lnTo>
                  <a:pt x="1661447" y="1208622"/>
                </a:lnTo>
                <a:lnTo>
                  <a:pt x="1661447" y="1188961"/>
                </a:lnTo>
                <a:lnTo>
                  <a:pt x="1609375" y="1188961"/>
                </a:lnTo>
                <a:lnTo>
                  <a:pt x="1609375" y="1169426"/>
                </a:lnTo>
                <a:lnTo>
                  <a:pt x="1598553" y="1169426"/>
                </a:lnTo>
                <a:lnTo>
                  <a:pt x="1598553" y="1155726"/>
                </a:lnTo>
                <a:lnTo>
                  <a:pt x="1580857" y="1155726"/>
                </a:lnTo>
                <a:lnTo>
                  <a:pt x="1580857" y="1137079"/>
                </a:lnTo>
                <a:lnTo>
                  <a:pt x="1511980" y="1137079"/>
                </a:lnTo>
                <a:lnTo>
                  <a:pt x="1511980" y="1107650"/>
                </a:lnTo>
                <a:lnTo>
                  <a:pt x="1496320" y="1107650"/>
                </a:lnTo>
                <a:lnTo>
                  <a:pt x="1496320" y="1077333"/>
                </a:lnTo>
                <a:lnTo>
                  <a:pt x="1484480" y="1077333"/>
                </a:lnTo>
                <a:lnTo>
                  <a:pt x="1484480" y="1033189"/>
                </a:lnTo>
                <a:lnTo>
                  <a:pt x="1472640" y="1033189"/>
                </a:lnTo>
                <a:lnTo>
                  <a:pt x="1472640" y="1006805"/>
                </a:lnTo>
                <a:lnTo>
                  <a:pt x="1424515" y="1006805"/>
                </a:lnTo>
                <a:lnTo>
                  <a:pt x="1424515" y="984226"/>
                </a:lnTo>
                <a:lnTo>
                  <a:pt x="1396888" y="984226"/>
                </a:lnTo>
                <a:lnTo>
                  <a:pt x="1396888" y="959744"/>
                </a:lnTo>
                <a:lnTo>
                  <a:pt x="1374354" y="959744"/>
                </a:lnTo>
                <a:lnTo>
                  <a:pt x="1374354" y="928412"/>
                </a:lnTo>
                <a:lnTo>
                  <a:pt x="1347745" y="928412"/>
                </a:lnTo>
                <a:lnTo>
                  <a:pt x="1347745" y="904818"/>
                </a:lnTo>
                <a:lnTo>
                  <a:pt x="1332085" y="904818"/>
                </a:lnTo>
                <a:lnTo>
                  <a:pt x="1332085" y="881351"/>
                </a:lnTo>
                <a:lnTo>
                  <a:pt x="1306495" y="881351"/>
                </a:lnTo>
                <a:lnTo>
                  <a:pt x="1306495" y="865621"/>
                </a:lnTo>
                <a:lnTo>
                  <a:pt x="1286762" y="865621"/>
                </a:lnTo>
                <a:lnTo>
                  <a:pt x="1286762" y="837207"/>
                </a:lnTo>
                <a:lnTo>
                  <a:pt x="1267155" y="837207"/>
                </a:lnTo>
                <a:lnTo>
                  <a:pt x="1267155" y="814755"/>
                </a:lnTo>
                <a:lnTo>
                  <a:pt x="1251368" y="814755"/>
                </a:lnTo>
                <a:lnTo>
                  <a:pt x="1251368" y="790146"/>
                </a:lnTo>
                <a:lnTo>
                  <a:pt x="1202225" y="790146"/>
                </a:lnTo>
                <a:lnTo>
                  <a:pt x="1202225" y="769596"/>
                </a:lnTo>
                <a:lnTo>
                  <a:pt x="1180582" y="769596"/>
                </a:lnTo>
                <a:lnTo>
                  <a:pt x="1180582" y="754882"/>
                </a:lnTo>
                <a:lnTo>
                  <a:pt x="1152064" y="754882"/>
                </a:lnTo>
                <a:lnTo>
                  <a:pt x="1152064" y="737249"/>
                </a:lnTo>
                <a:lnTo>
                  <a:pt x="1136277" y="737249"/>
                </a:lnTo>
                <a:lnTo>
                  <a:pt x="1136277" y="701985"/>
                </a:lnTo>
                <a:lnTo>
                  <a:pt x="1104830" y="701985"/>
                </a:lnTo>
                <a:lnTo>
                  <a:pt x="1104830" y="679533"/>
                </a:lnTo>
                <a:lnTo>
                  <a:pt x="1087134" y="679533"/>
                </a:lnTo>
                <a:lnTo>
                  <a:pt x="1087134" y="663804"/>
                </a:lnTo>
                <a:lnTo>
                  <a:pt x="1065490" y="663804"/>
                </a:lnTo>
                <a:lnTo>
                  <a:pt x="1065490" y="648201"/>
                </a:lnTo>
                <a:lnTo>
                  <a:pt x="1050722" y="648201"/>
                </a:lnTo>
                <a:lnTo>
                  <a:pt x="1050722" y="627525"/>
                </a:lnTo>
                <a:lnTo>
                  <a:pt x="1039900" y="627525"/>
                </a:lnTo>
                <a:lnTo>
                  <a:pt x="1039900" y="609893"/>
                </a:lnTo>
                <a:lnTo>
                  <a:pt x="1003488" y="609893"/>
                </a:lnTo>
                <a:lnTo>
                  <a:pt x="1003488" y="602028"/>
                </a:lnTo>
                <a:lnTo>
                  <a:pt x="985792" y="602028"/>
                </a:lnTo>
                <a:lnTo>
                  <a:pt x="985792" y="588328"/>
                </a:lnTo>
                <a:lnTo>
                  <a:pt x="957273" y="588328"/>
                </a:lnTo>
                <a:lnTo>
                  <a:pt x="957273" y="564861"/>
                </a:lnTo>
                <a:lnTo>
                  <a:pt x="940595" y="564861"/>
                </a:lnTo>
                <a:lnTo>
                  <a:pt x="940595" y="541267"/>
                </a:lnTo>
                <a:lnTo>
                  <a:pt x="924808" y="541267"/>
                </a:lnTo>
                <a:lnTo>
                  <a:pt x="924808" y="522747"/>
                </a:lnTo>
                <a:lnTo>
                  <a:pt x="908130" y="522747"/>
                </a:lnTo>
                <a:lnTo>
                  <a:pt x="908130" y="509047"/>
                </a:lnTo>
                <a:lnTo>
                  <a:pt x="895399" y="509047"/>
                </a:lnTo>
                <a:lnTo>
                  <a:pt x="895399" y="487483"/>
                </a:lnTo>
                <a:lnTo>
                  <a:pt x="876684" y="487483"/>
                </a:lnTo>
                <a:lnTo>
                  <a:pt x="876684" y="468836"/>
                </a:lnTo>
                <a:lnTo>
                  <a:pt x="847147" y="468836"/>
                </a:lnTo>
                <a:lnTo>
                  <a:pt x="847147" y="453107"/>
                </a:lnTo>
                <a:lnTo>
                  <a:pt x="821557" y="453107"/>
                </a:lnTo>
                <a:lnTo>
                  <a:pt x="821557" y="433572"/>
                </a:lnTo>
                <a:lnTo>
                  <a:pt x="806916" y="433572"/>
                </a:lnTo>
                <a:lnTo>
                  <a:pt x="806916" y="417842"/>
                </a:lnTo>
                <a:lnTo>
                  <a:pt x="786163" y="417842"/>
                </a:lnTo>
                <a:lnTo>
                  <a:pt x="786163" y="396278"/>
                </a:lnTo>
                <a:lnTo>
                  <a:pt x="766557" y="396278"/>
                </a:lnTo>
                <a:lnTo>
                  <a:pt x="766557" y="376743"/>
                </a:lnTo>
                <a:lnTo>
                  <a:pt x="743895" y="376743"/>
                </a:lnTo>
                <a:lnTo>
                  <a:pt x="743895" y="359111"/>
                </a:lnTo>
                <a:lnTo>
                  <a:pt x="717287" y="359111"/>
                </a:lnTo>
                <a:lnTo>
                  <a:pt x="717287" y="348329"/>
                </a:lnTo>
                <a:lnTo>
                  <a:pt x="693734" y="348329"/>
                </a:lnTo>
                <a:lnTo>
                  <a:pt x="693734" y="331585"/>
                </a:lnTo>
                <a:lnTo>
                  <a:pt x="677055" y="331585"/>
                </a:lnTo>
                <a:lnTo>
                  <a:pt x="677055" y="310020"/>
                </a:lnTo>
                <a:lnTo>
                  <a:pt x="667252" y="310020"/>
                </a:lnTo>
                <a:lnTo>
                  <a:pt x="667252" y="296321"/>
                </a:lnTo>
                <a:lnTo>
                  <a:pt x="644590" y="296321"/>
                </a:lnTo>
                <a:lnTo>
                  <a:pt x="644590" y="273868"/>
                </a:lnTo>
                <a:lnTo>
                  <a:pt x="619000" y="273868"/>
                </a:lnTo>
                <a:lnTo>
                  <a:pt x="619000" y="257124"/>
                </a:lnTo>
                <a:lnTo>
                  <a:pt x="589463" y="257124"/>
                </a:lnTo>
                <a:lnTo>
                  <a:pt x="589463" y="241522"/>
                </a:lnTo>
                <a:lnTo>
                  <a:pt x="573804" y="241522"/>
                </a:lnTo>
                <a:lnTo>
                  <a:pt x="573804" y="217040"/>
                </a:lnTo>
                <a:lnTo>
                  <a:pt x="516767" y="217040"/>
                </a:lnTo>
                <a:lnTo>
                  <a:pt x="516767" y="204228"/>
                </a:lnTo>
                <a:lnTo>
                  <a:pt x="503017" y="204228"/>
                </a:lnTo>
                <a:lnTo>
                  <a:pt x="503017" y="193446"/>
                </a:lnTo>
                <a:lnTo>
                  <a:pt x="478318" y="193446"/>
                </a:lnTo>
                <a:lnTo>
                  <a:pt x="478318" y="159196"/>
                </a:lnTo>
                <a:lnTo>
                  <a:pt x="458712" y="159196"/>
                </a:lnTo>
                <a:lnTo>
                  <a:pt x="458712" y="129767"/>
                </a:lnTo>
                <a:lnTo>
                  <a:pt x="438978" y="129767"/>
                </a:lnTo>
                <a:lnTo>
                  <a:pt x="438978" y="118985"/>
                </a:lnTo>
                <a:lnTo>
                  <a:pt x="425228" y="118985"/>
                </a:lnTo>
                <a:lnTo>
                  <a:pt x="425228" y="105285"/>
                </a:lnTo>
                <a:lnTo>
                  <a:pt x="372139" y="105285"/>
                </a:lnTo>
                <a:lnTo>
                  <a:pt x="372139" y="92600"/>
                </a:lnTo>
                <a:lnTo>
                  <a:pt x="328852" y="92600"/>
                </a:lnTo>
                <a:lnTo>
                  <a:pt x="328852" y="80803"/>
                </a:lnTo>
                <a:lnTo>
                  <a:pt x="314083" y="80803"/>
                </a:lnTo>
                <a:lnTo>
                  <a:pt x="314083" y="67991"/>
                </a:lnTo>
                <a:lnTo>
                  <a:pt x="195172" y="67991"/>
                </a:lnTo>
                <a:lnTo>
                  <a:pt x="195172" y="57209"/>
                </a:lnTo>
                <a:lnTo>
                  <a:pt x="133170" y="57209"/>
                </a:lnTo>
                <a:lnTo>
                  <a:pt x="133170" y="43509"/>
                </a:lnTo>
                <a:lnTo>
                  <a:pt x="109617" y="43509"/>
                </a:lnTo>
                <a:lnTo>
                  <a:pt x="109617" y="31839"/>
                </a:lnTo>
                <a:lnTo>
                  <a:pt x="70277" y="31839"/>
                </a:lnTo>
                <a:lnTo>
                  <a:pt x="70277" y="19027"/>
                </a:lnTo>
                <a:lnTo>
                  <a:pt x="19097" y="19027"/>
                </a:lnTo>
              </a:path>
            </a:pathLst>
          </a:custGeom>
          <a:noFill/>
          <a:ln w="22225" cap="flat">
            <a:solidFill>
              <a:schemeClr val="tx2"/>
            </a:solidFill>
            <a:prstDash val="solid"/>
            <a:miter/>
          </a:ln>
        </p:spPr>
        <p:txBody>
          <a:bodyPr rtlCol="0" anchor="ctr"/>
          <a:lstStyle/>
          <a:p>
            <a:endParaRPr lang="en-GB" dirty="0"/>
          </a:p>
        </p:txBody>
      </p:sp>
      <p:sp>
        <p:nvSpPr>
          <p:cNvPr id="69" name="TextBox 68">
            <a:extLst>
              <a:ext uri="{FF2B5EF4-FFF2-40B4-BE49-F238E27FC236}">
                <a16:creationId xmlns:a16="http://schemas.microsoft.com/office/drawing/2014/main" id="{05E5A5E5-5AD0-504B-92B7-79723C986BE7}"/>
              </a:ext>
            </a:extLst>
          </p:cNvPr>
          <p:cNvSpPr txBox="1"/>
          <p:nvPr/>
        </p:nvSpPr>
        <p:spPr>
          <a:xfrm>
            <a:off x="1933312" y="3884190"/>
            <a:ext cx="1229504" cy="738664"/>
          </a:xfrm>
          <a:prstGeom prst="rect">
            <a:avLst/>
          </a:prstGeom>
          <a:noFill/>
        </p:spPr>
        <p:txBody>
          <a:bodyPr wrap="none" lIns="0" tIns="0" rIns="0" bIns="0" rtlCol="0">
            <a:spAutoFit/>
          </a:bodyPr>
          <a:lstStyle/>
          <a:p>
            <a:pPr algn="ctr"/>
            <a:r>
              <a:rPr lang="en-GB" sz="1200" b="1" dirty="0">
                <a:solidFill>
                  <a:schemeClr val="tx2"/>
                </a:solidFill>
                <a:latin typeface="Arial" panose="020B0604020202020204" pitchFamily="34" charset="0"/>
                <a:ea typeface="Aileron" charset="0"/>
                <a:cs typeface="Arial" panose="020B0604020202020204" pitchFamily="34" charset="0"/>
              </a:rPr>
              <a:t>ADT alone</a:t>
            </a:r>
            <a:br>
              <a:rPr lang="en-GB" sz="1200" dirty="0">
                <a:solidFill>
                  <a:schemeClr val="tx2"/>
                </a:solidFill>
                <a:latin typeface="Arial" panose="020B0604020202020204" pitchFamily="34" charset="0"/>
                <a:ea typeface="Aileron" charset="0"/>
                <a:cs typeface="Arial" panose="020B0604020202020204" pitchFamily="34" charset="0"/>
              </a:rPr>
            </a:br>
            <a:r>
              <a:rPr lang="en-GB" sz="1200" dirty="0">
                <a:solidFill>
                  <a:schemeClr val="tx2"/>
                </a:solidFill>
                <a:latin typeface="Arial" panose="020B0604020202020204" pitchFamily="34" charset="0"/>
                <a:ea typeface="Aileron" charset="0"/>
                <a:cs typeface="Arial" panose="020B0604020202020204" pitchFamily="34" charset="0"/>
              </a:rPr>
              <a:t>(n=393)</a:t>
            </a:r>
          </a:p>
          <a:p>
            <a:pPr algn="ctr"/>
            <a:r>
              <a:rPr lang="en-GB" sz="1200" dirty="0">
                <a:solidFill>
                  <a:schemeClr val="tx2"/>
                </a:solidFill>
                <a:latin typeface="Arial" panose="020B0604020202020204" pitchFamily="34" charset="0"/>
                <a:ea typeface="Aileron" charset="0"/>
                <a:cs typeface="Arial" panose="020B0604020202020204" pitchFamily="34" charset="0"/>
              </a:rPr>
              <a:t>(median overall </a:t>
            </a:r>
            <a:br>
              <a:rPr lang="en-GB" sz="1200" dirty="0">
                <a:solidFill>
                  <a:schemeClr val="tx2"/>
                </a:solidFill>
                <a:latin typeface="Arial" panose="020B0604020202020204" pitchFamily="34" charset="0"/>
                <a:ea typeface="Aileron" charset="0"/>
                <a:cs typeface="Arial" panose="020B0604020202020204" pitchFamily="34" charset="0"/>
              </a:rPr>
            </a:br>
            <a:r>
              <a:rPr lang="en-GB" sz="1200" dirty="0">
                <a:solidFill>
                  <a:schemeClr val="tx2"/>
                </a:solidFill>
                <a:latin typeface="Arial" panose="020B0604020202020204" pitchFamily="34" charset="0"/>
                <a:ea typeface="Aileron" charset="0"/>
                <a:cs typeface="Arial" panose="020B0604020202020204" pitchFamily="34" charset="0"/>
              </a:rPr>
              <a:t>survival, </a:t>
            </a:r>
            <a:r>
              <a:rPr lang="en-GB" sz="1200" b="1" dirty="0">
                <a:solidFill>
                  <a:schemeClr val="tx2"/>
                </a:solidFill>
                <a:latin typeface="Arial" panose="020B0604020202020204" pitchFamily="34" charset="0"/>
                <a:ea typeface="Aileron" charset="0"/>
                <a:cs typeface="Arial" panose="020B0604020202020204" pitchFamily="34" charset="0"/>
              </a:rPr>
              <a:t>44.0 mo</a:t>
            </a:r>
            <a:r>
              <a:rPr lang="en-GB" sz="1200" dirty="0">
                <a:solidFill>
                  <a:schemeClr val="tx2"/>
                </a:solidFill>
                <a:latin typeface="Arial" panose="020B0604020202020204" pitchFamily="34" charset="0"/>
                <a:ea typeface="Aileron" charset="0"/>
                <a:cs typeface="Arial" panose="020B0604020202020204" pitchFamily="34" charset="0"/>
              </a:rPr>
              <a:t>)</a:t>
            </a:r>
          </a:p>
        </p:txBody>
      </p:sp>
      <p:sp>
        <p:nvSpPr>
          <p:cNvPr id="70" name="TextBox 69">
            <a:extLst>
              <a:ext uri="{FF2B5EF4-FFF2-40B4-BE49-F238E27FC236}">
                <a16:creationId xmlns:a16="http://schemas.microsoft.com/office/drawing/2014/main" id="{2A69E7BE-EC93-794E-961E-96374245F40C}"/>
              </a:ext>
            </a:extLst>
          </p:cNvPr>
          <p:cNvSpPr txBox="1"/>
          <p:nvPr/>
        </p:nvSpPr>
        <p:spPr>
          <a:xfrm rot="16200000">
            <a:off x="5538396" y="3887000"/>
            <a:ext cx="1869101" cy="215444"/>
          </a:xfrm>
          <a:prstGeom prst="rect">
            <a:avLst/>
          </a:prstGeom>
          <a:noFill/>
        </p:spPr>
        <p:txBody>
          <a:bodyPr wrap="none" lIns="0" tIns="0" rIns="0" bIns="0" rtlCol="0">
            <a:spAutoFit/>
          </a:bodyPr>
          <a:lstStyle/>
          <a:p>
            <a:pPr algn="r"/>
            <a:r>
              <a:rPr lang="en-GB" sz="1400" b="1" dirty="0">
                <a:latin typeface="Arial" panose="020B0604020202020204" pitchFamily="34" charset="0"/>
                <a:ea typeface="Aileron" charset="0"/>
                <a:cs typeface="Arial" panose="020B0604020202020204" pitchFamily="34" charset="0"/>
              </a:rPr>
              <a:t>Patients surviving (%)</a:t>
            </a:r>
          </a:p>
        </p:txBody>
      </p:sp>
      <p:sp>
        <p:nvSpPr>
          <p:cNvPr id="71" name="TextBox 70">
            <a:extLst>
              <a:ext uri="{FF2B5EF4-FFF2-40B4-BE49-F238E27FC236}">
                <a16:creationId xmlns:a16="http://schemas.microsoft.com/office/drawing/2014/main" id="{6380D8D1-B272-6146-85DB-CE0C263207C0}"/>
              </a:ext>
            </a:extLst>
          </p:cNvPr>
          <p:cNvSpPr txBox="1"/>
          <p:nvPr/>
        </p:nvSpPr>
        <p:spPr>
          <a:xfrm>
            <a:off x="6637625" y="2565797"/>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cxnSp>
        <p:nvCxnSpPr>
          <p:cNvPr id="72" name="Straight Connector 71">
            <a:extLst>
              <a:ext uri="{FF2B5EF4-FFF2-40B4-BE49-F238E27FC236}">
                <a16:creationId xmlns:a16="http://schemas.microsoft.com/office/drawing/2014/main" id="{B4BB8CA6-F559-B24D-A298-B5776188A136}"/>
              </a:ext>
            </a:extLst>
          </p:cNvPr>
          <p:cNvCxnSpPr/>
          <p:nvPr/>
        </p:nvCxnSpPr>
        <p:spPr>
          <a:xfrm>
            <a:off x="6928326" y="26599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A956472-2EF6-3340-8FB3-E84C4A5CF203}"/>
              </a:ext>
            </a:extLst>
          </p:cNvPr>
          <p:cNvCxnSpPr>
            <a:cxnSpLocks/>
          </p:cNvCxnSpPr>
          <p:nvPr/>
        </p:nvCxnSpPr>
        <p:spPr>
          <a:xfrm flipH="1" flipV="1">
            <a:off x="7018400" y="2600004"/>
            <a:ext cx="1" cy="237703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0D90FA8-80DF-3643-91EA-E6B3EA015CD0}"/>
              </a:ext>
            </a:extLst>
          </p:cNvPr>
          <p:cNvCxnSpPr>
            <a:cxnSpLocks/>
          </p:cNvCxnSpPr>
          <p:nvPr/>
        </p:nvCxnSpPr>
        <p:spPr>
          <a:xfrm flipV="1">
            <a:off x="7018400" y="3168330"/>
            <a:ext cx="1" cy="215614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7873922F-323C-FA45-9E45-9A5464970A56}"/>
              </a:ext>
            </a:extLst>
          </p:cNvPr>
          <p:cNvSpPr txBox="1"/>
          <p:nvPr/>
        </p:nvSpPr>
        <p:spPr>
          <a:xfrm>
            <a:off x="6722585" y="3102372"/>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80</a:t>
            </a:r>
          </a:p>
        </p:txBody>
      </p:sp>
      <p:cxnSp>
        <p:nvCxnSpPr>
          <p:cNvPr id="76" name="Straight Connector 75">
            <a:extLst>
              <a:ext uri="{FF2B5EF4-FFF2-40B4-BE49-F238E27FC236}">
                <a16:creationId xmlns:a16="http://schemas.microsoft.com/office/drawing/2014/main" id="{A3104DFA-2779-E140-AA03-0FB9C77457D2}"/>
              </a:ext>
            </a:extLst>
          </p:cNvPr>
          <p:cNvCxnSpPr/>
          <p:nvPr/>
        </p:nvCxnSpPr>
        <p:spPr>
          <a:xfrm>
            <a:off x="6928326" y="31965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B6CA6E55-1A93-5B43-9A33-3DE12C738AAC}"/>
              </a:ext>
            </a:extLst>
          </p:cNvPr>
          <p:cNvSpPr txBox="1"/>
          <p:nvPr/>
        </p:nvSpPr>
        <p:spPr>
          <a:xfrm>
            <a:off x="6722584" y="3632597"/>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60</a:t>
            </a:r>
          </a:p>
        </p:txBody>
      </p:sp>
      <p:cxnSp>
        <p:nvCxnSpPr>
          <p:cNvPr id="78" name="Straight Connector 77">
            <a:extLst>
              <a:ext uri="{FF2B5EF4-FFF2-40B4-BE49-F238E27FC236}">
                <a16:creationId xmlns:a16="http://schemas.microsoft.com/office/drawing/2014/main" id="{0047B02C-29E8-E24E-AD13-089C8FBDD981}"/>
              </a:ext>
            </a:extLst>
          </p:cNvPr>
          <p:cNvCxnSpPr/>
          <p:nvPr/>
        </p:nvCxnSpPr>
        <p:spPr>
          <a:xfrm>
            <a:off x="6928326" y="37267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82D3DF9B-52AC-5943-ABC3-4E5367855551}"/>
              </a:ext>
            </a:extLst>
          </p:cNvPr>
          <p:cNvSpPr txBox="1"/>
          <p:nvPr/>
        </p:nvSpPr>
        <p:spPr>
          <a:xfrm>
            <a:off x="6722585" y="4165997"/>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40</a:t>
            </a:r>
          </a:p>
        </p:txBody>
      </p:sp>
      <p:cxnSp>
        <p:nvCxnSpPr>
          <p:cNvPr id="80" name="Straight Connector 79">
            <a:extLst>
              <a:ext uri="{FF2B5EF4-FFF2-40B4-BE49-F238E27FC236}">
                <a16:creationId xmlns:a16="http://schemas.microsoft.com/office/drawing/2014/main" id="{0B9DBC50-8AB8-AC4F-AA0A-AFE565D7368A}"/>
              </a:ext>
            </a:extLst>
          </p:cNvPr>
          <p:cNvCxnSpPr/>
          <p:nvPr/>
        </p:nvCxnSpPr>
        <p:spPr>
          <a:xfrm>
            <a:off x="6928326" y="42601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0FFD9B91-9DB1-B541-AED4-F3A04FAC0727}"/>
              </a:ext>
            </a:extLst>
          </p:cNvPr>
          <p:cNvSpPr txBox="1"/>
          <p:nvPr/>
        </p:nvSpPr>
        <p:spPr>
          <a:xfrm>
            <a:off x="6722585" y="4699397"/>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a:t>
            </a:r>
          </a:p>
        </p:txBody>
      </p:sp>
      <p:cxnSp>
        <p:nvCxnSpPr>
          <p:cNvPr id="82" name="Straight Connector 81">
            <a:extLst>
              <a:ext uri="{FF2B5EF4-FFF2-40B4-BE49-F238E27FC236}">
                <a16:creationId xmlns:a16="http://schemas.microsoft.com/office/drawing/2014/main" id="{06CEFE95-A272-334C-B9B6-AA8A6FE3725F}"/>
              </a:ext>
            </a:extLst>
          </p:cNvPr>
          <p:cNvCxnSpPr/>
          <p:nvPr/>
        </p:nvCxnSpPr>
        <p:spPr>
          <a:xfrm>
            <a:off x="6928326" y="4793557"/>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29F46698-0ACE-5C4F-9EA0-7BA1F2C6F08F}"/>
              </a:ext>
            </a:extLst>
          </p:cNvPr>
          <p:cNvSpPr txBox="1"/>
          <p:nvPr/>
        </p:nvSpPr>
        <p:spPr>
          <a:xfrm>
            <a:off x="6807544" y="5232797"/>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85" name="Straight Connector 84">
            <a:extLst>
              <a:ext uri="{FF2B5EF4-FFF2-40B4-BE49-F238E27FC236}">
                <a16:creationId xmlns:a16="http://schemas.microsoft.com/office/drawing/2014/main" id="{44AE39E8-3166-9545-B5C3-4525064D4A4E}"/>
              </a:ext>
            </a:extLst>
          </p:cNvPr>
          <p:cNvCxnSpPr>
            <a:cxnSpLocks/>
          </p:cNvCxnSpPr>
          <p:nvPr/>
        </p:nvCxnSpPr>
        <p:spPr>
          <a:xfrm rot="16200000">
            <a:off x="6974616"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A28647B5-E651-E34D-8ECB-ADC9C57DBE15}"/>
              </a:ext>
            </a:extLst>
          </p:cNvPr>
          <p:cNvSpPr txBox="1"/>
          <p:nvPr/>
        </p:nvSpPr>
        <p:spPr>
          <a:xfrm>
            <a:off x="6982169" y="5407422"/>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cxnSp>
        <p:nvCxnSpPr>
          <p:cNvPr id="87" name="Straight Connector 86">
            <a:extLst>
              <a:ext uri="{FF2B5EF4-FFF2-40B4-BE49-F238E27FC236}">
                <a16:creationId xmlns:a16="http://schemas.microsoft.com/office/drawing/2014/main" id="{C0D643B1-2F0B-DB47-A148-B12D1B837DCF}"/>
              </a:ext>
            </a:extLst>
          </p:cNvPr>
          <p:cNvCxnSpPr>
            <a:cxnSpLocks/>
          </p:cNvCxnSpPr>
          <p:nvPr/>
        </p:nvCxnSpPr>
        <p:spPr>
          <a:xfrm rot="16200000">
            <a:off x="7527096"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533A730F-C159-164A-B6F3-68F47114D778}"/>
              </a:ext>
            </a:extLst>
          </p:cNvPr>
          <p:cNvSpPr txBox="1"/>
          <p:nvPr/>
        </p:nvSpPr>
        <p:spPr>
          <a:xfrm>
            <a:off x="7485922"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cxnSp>
        <p:nvCxnSpPr>
          <p:cNvPr id="89" name="Straight Connector 88">
            <a:extLst>
              <a:ext uri="{FF2B5EF4-FFF2-40B4-BE49-F238E27FC236}">
                <a16:creationId xmlns:a16="http://schemas.microsoft.com/office/drawing/2014/main" id="{C069321B-4A4F-9547-9A90-54D893494FFC}"/>
              </a:ext>
            </a:extLst>
          </p:cNvPr>
          <p:cNvCxnSpPr>
            <a:cxnSpLocks/>
          </p:cNvCxnSpPr>
          <p:nvPr/>
        </p:nvCxnSpPr>
        <p:spPr>
          <a:xfrm rot="16200000">
            <a:off x="8079546"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97919EBF-A555-4446-B3C5-CC79599BB353}"/>
              </a:ext>
            </a:extLst>
          </p:cNvPr>
          <p:cNvSpPr txBox="1"/>
          <p:nvPr/>
        </p:nvSpPr>
        <p:spPr>
          <a:xfrm>
            <a:off x="8038372"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24</a:t>
            </a:r>
          </a:p>
        </p:txBody>
      </p:sp>
      <p:cxnSp>
        <p:nvCxnSpPr>
          <p:cNvPr id="91" name="Straight Connector 90">
            <a:extLst>
              <a:ext uri="{FF2B5EF4-FFF2-40B4-BE49-F238E27FC236}">
                <a16:creationId xmlns:a16="http://schemas.microsoft.com/office/drawing/2014/main" id="{0C9BE17F-524E-3E4A-B682-76869C2D998E}"/>
              </a:ext>
            </a:extLst>
          </p:cNvPr>
          <p:cNvCxnSpPr>
            <a:cxnSpLocks/>
          </p:cNvCxnSpPr>
          <p:nvPr/>
        </p:nvCxnSpPr>
        <p:spPr>
          <a:xfrm rot="16200000">
            <a:off x="8628821"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19682784-6637-EF48-9104-54C3BC956D69}"/>
              </a:ext>
            </a:extLst>
          </p:cNvPr>
          <p:cNvSpPr txBox="1"/>
          <p:nvPr/>
        </p:nvSpPr>
        <p:spPr>
          <a:xfrm>
            <a:off x="8587647"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a:t>
            </a:r>
          </a:p>
        </p:txBody>
      </p:sp>
      <p:cxnSp>
        <p:nvCxnSpPr>
          <p:cNvPr id="93" name="Straight Connector 92">
            <a:extLst>
              <a:ext uri="{FF2B5EF4-FFF2-40B4-BE49-F238E27FC236}">
                <a16:creationId xmlns:a16="http://schemas.microsoft.com/office/drawing/2014/main" id="{98F8D10D-C772-AD43-8F27-B913F0EADEAF}"/>
              </a:ext>
            </a:extLst>
          </p:cNvPr>
          <p:cNvCxnSpPr>
            <a:cxnSpLocks/>
          </p:cNvCxnSpPr>
          <p:nvPr/>
        </p:nvCxnSpPr>
        <p:spPr>
          <a:xfrm rot="16200000">
            <a:off x="9181271"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79EA22E6-64B6-5C4F-9D0A-75890AA3FEE0}"/>
              </a:ext>
            </a:extLst>
          </p:cNvPr>
          <p:cNvSpPr txBox="1"/>
          <p:nvPr/>
        </p:nvSpPr>
        <p:spPr>
          <a:xfrm>
            <a:off x="9140097"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48</a:t>
            </a:r>
          </a:p>
        </p:txBody>
      </p:sp>
      <p:cxnSp>
        <p:nvCxnSpPr>
          <p:cNvPr id="95" name="Straight Connector 94">
            <a:extLst>
              <a:ext uri="{FF2B5EF4-FFF2-40B4-BE49-F238E27FC236}">
                <a16:creationId xmlns:a16="http://schemas.microsoft.com/office/drawing/2014/main" id="{3B976876-0AD2-E644-AEE6-09BBEE076B6D}"/>
              </a:ext>
            </a:extLst>
          </p:cNvPr>
          <p:cNvCxnSpPr>
            <a:cxnSpLocks/>
          </p:cNvCxnSpPr>
          <p:nvPr/>
        </p:nvCxnSpPr>
        <p:spPr>
          <a:xfrm rot="16200000">
            <a:off x="9733721"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D62039A1-D6A4-4240-B195-BA44BBAFD30B}"/>
              </a:ext>
            </a:extLst>
          </p:cNvPr>
          <p:cNvSpPr txBox="1"/>
          <p:nvPr/>
        </p:nvSpPr>
        <p:spPr>
          <a:xfrm>
            <a:off x="9692547"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60</a:t>
            </a:r>
          </a:p>
        </p:txBody>
      </p:sp>
      <p:cxnSp>
        <p:nvCxnSpPr>
          <p:cNvPr id="97" name="Straight Connector 96">
            <a:extLst>
              <a:ext uri="{FF2B5EF4-FFF2-40B4-BE49-F238E27FC236}">
                <a16:creationId xmlns:a16="http://schemas.microsoft.com/office/drawing/2014/main" id="{935FC5F5-6EB3-F64E-920F-C7A654C042F8}"/>
              </a:ext>
            </a:extLst>
          </p:cNvPr>
          <p:cNvCxnSpPr>
            <a:cxnSpLocks/>
          </p:cNvCxnSpPr>
          <p:nvPr/>
        </p:nvCxnSpPr>
        <p:spPr>
          <a:xfrm rot="16200000">
            <a:off x="10282996"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891502AA-97FB-F247-B056-7D120646B705}"/>
              </a:ext>
            </a:extLst>
          </p:cNvPr>
          <p:cNvSpPr txBox="1"/>
          <p:nvPr/>
        </p:nvSpPr>
        <p:spPr>
          <a:xfrm>
            <a:off x="10241822"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72</a:t>
            </a:r>
          </a:p>
        </p:txBody>
      </p:sp>
      <p:cxnSp>
        <p:nvCxnSpPr>
          <p:cNvPr id="99" name="Straight Connector 98">
            <a:extLst>
              <a:ext uri="{FF2B5EF4-FFF2-40B4-BE49-F238E27FC236}">
                <a16:creationId xmlns:a16="http://schemas.microsoft.com/office/drawing/2014/main" id="{87375429-BEB7-5147-8398-9A04474CE40A}"/>
              </a:ext>
            </a:extLst>
          </p:cNvPr>
          <p:cNvCxnSpPr>
            <a:cxnSpLocks/>
          </p:cNvCxnSpPr>
          <p:nvPr/>
        </p:nvCxnSpPr>
        <p:spPr>
          <a:xfrm rot="16200000">
            <a:off x="10835446" y="5368232"/>
            <a:ext cx="8756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D2893861-BC82-2348-A07E-7549D469074E}"/>
              </a:ext>
            </a:extLst>
          </p:cNvPr>
          <p:cNvSpPr txBox="1"/>
          <p:nvPr/>
        </p:nvSpPr>
        <p:spPr>
          <a:xfrm>
            <a:off x="10794272" y="540742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84</a:t>
            </a:r>
          </a:p>
        </p:txBody>
      </p:sp>
      <p:sp>
        <p:nvSpPr>
          <p:cNvPr id="102" name="TextBox 101">
            <a:extLst>
              <a:ext uri="{FF2B5EF4-FFF2-40B4-BE49-F238E27FC236}">
                <a16:creationId xmlns:a16="http://schemas.microsoft.com/office/drawing/2014/main" id="{E43C0335-6542-DB4F-99B2-B17A9C80B565}"/>
              </a:ext>
            </a:extLst>
          </p:cNvPr>
          <p:cNvSpPr txBox="1"/>
          <p:nvPr/>
        </p:nvSpPr>
        <p:spPr>
          <a:xfrm>
            <a:off x="8635725" y="5643733"/>
            <a:ext cx="683392" cy="215444"/>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Months</a:t>
            </a:r>
          </a:p>
        </p:txBody>
      </p:sp>
      <p:sp>
        <p:nvSpPr>
          <p:cNvPr id="103" name="TextBox 102">
            <a:extLst>
              <a:ext uri="{FF2B5EF4-FFF2-40B4-BE49-F238E27FC236}">
                <a16:creationId xmlns:a16="http://schemas.microsoft.com/office/drawing/2014/main" id="{ECBA53DF-5243-0B45-8211-D1136C462859}"/>
              </a:ext>
            </a:extLst>
          </p:cNvPr>
          <p:cNvSpPr txBox="1"/>
          <p:nvPr/>
        </p:nvSpPr>
        <p:spPr>
          <a:xfrm>
            <a:off x="8049398" y="2533194"/>
            <a:ext cx="3015248" cy="369332"/>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Hazard ratio for death with ADT + docetaxel,</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0.60 (95% CI, 0.45-0.81) p&lt;0.001</a:t>
            </a:r>
          </a:p>
        </p:txBody>
      </p:sp>
      <p:pic>
        <p:nvPicPr>
          <p:cNvPr id="108" name="Graphic 107">
            <a:extLst>
              <a:ext uri="{FF2B5EF4-FFF2-40B4-BE49-F238E27FC236}">
                <a16:creationId xmlns:a16="http://schemas.microsoft.com/office/drawing/2014/main" id="{3F52D0E6-A406-3143-8347-0CA76F842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3847" y="2647958"/>
            <a:ext cx="3679622" cy="2681482"/>
          </a:xfrm>
          <a:prstGeom prst="rect">
            <a:avLst/>
          </a:prstGeom>
        </p:spPr>
      </p:pic>
      <p:cxnSp>
        <p:nvCxnSpPr>
          <p:cNvPr id="84" name="Straight Connector 83">
            <a:extLst>
              <a:ext uri="{FF2B5EF4-FFF2-40B4-BE49-F238E27FC236}">
                <a16:creationId xmlns:a16="http://schemas.microsoft.com/office/drawing/2014/main" id="{40C034E7-E322-B84B-A219-057438354FFA}"/>
              </a:ext>
            </a:extLst>
          </p:cNvPr>
          <p:cNvCxnSpPr>
            <a:cxnSpLocks/>
          </p:cNvCxnSpPr>
          <p:nvPr/>
        </p:nvCxnSpPr>
        <p:spPr>
          <a:xfrm>
            <a:off x="6928326" y="5326957"/>
            <a:ext cx="395013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2D9E0B1-C636-784A-8053-443D0BA9386A}"/>
              </a:ext>
            </a:extLst>
          </p:cNvPr>
          <p:cNvCxnSpPr>
            <a:cxnSpLocks/>
          </p:cNvCxnSpPr>
          <p:nvPr/>
        </p:nvCxnSpPr>
        <p:spPr>
          <a:xfrm>
            <a:off x="1333069" y="5326957"/>
            <a:ext cx="395013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D08AA49A-2D2D-114B-BD89-8369AEF23CCF}"/>
              </a:ext>
            </a:extLst>
          </p:cNvPr>
          <p:cNvSpPr txBox="1"/>
          <p:nvPr/>
        </p:nvSpPr>
        <p:spPr>
          <a:xfrm>
            <a:off x="9384303" y="3140635"/>
            <a:ext cx="1229504" cy="738664"/>
          </a:xfrm>
          <a:prstGeom prst="rect">
            <a:avLst/>
          </a:prstGeom>
          <a:noFill/>
        </p:spPr>
        <p:txBody>
          <a:bodyPr wrap="none" lIns="0" tIns="0" rIns="0" bIns="0" rtlCol="0">
            <a:spAutoFit/>
          </a:bodyPr>
          <a:lstStyle/>
          <a:p>
            <a:pPr algn="ctr"/>
            <a:r>
              <a:rPr lang="en-GB" sz="1200" b="1" dirty="0">
                <a:solidFill>
                  <a:schemeClr val="accent1"/>
                </a:solidFill>
                <a:latin typeface="Arial" panose="020B0604020202020204" pitchFamily="34" charset="0"/>
                <a:ea typeface="Aileron" charset="0"/>
                <a:cs typeface="Arial" panose="020B0604020202020204" pitchFamily="34" charset="0"/>
              </a:rPr>
              <a:t>ADT + docetaxel</a:t>
            </a:r>
            <a:br>
              <a:rPr lang="en-GB" sz="1200" dirty="0">
                <a:solidFill>
                  <a:schemeClr val="accent1"/>
                </a:solidFill>
                <a:latin typeface="Arial" panose="020B0604020202020204" pitchFamily="34" charset="0"/>
                <a:ea typeface="Aileron" charset="0"/>
                <a:cs typeface="Arial" panose="020B0604020202020204" pitchFamily="34" charset="0"/>
              </a:rPr>
            </a:br>
            <a:r>
              <a:rPr lang="en-GB" sz="1200" dirty="0">
                <a:solidFill>
                  <a:schemeClr val="accent1"/>
                </a:solidFill>
                <a:latin typeface="Arial" panose="020B0604020202020204" pitchFamily="34" charset="0"/>
                <a:ea typeface="Aileron" charset="0"/>
                <a:cs typeface="Arial" panose="020B0604020202020204" pitchFamily="34" charset="0"/>
              </a:rPr>
              <a:t>(n=263)</a:t>
            </a:r>
          </a:p>
          <a:p>
            <a:pPr algn="ctr"/>
            <a:r>
              <a:rPr lang="en-GB" sz="1200" dirty="0">
                <a:solidFill>
                  <a:schemeClr val="accent1"/>
                </a:solidFill>
                <a:latin typeface="Arial" panose="020B0604020202020204" pitchFamily="34" charset="0"/>
                <a:ea typeface="Aileron" charset="0"/>
                <a:cs typeface="Arial" panose="020B0604020202020204" pitchFamily="34" charset="0"/>
              </a:rPr>
              <a:t>(median overall </a:t>
            </a:r>
            <a:br>
              <a:rPr lang="en-GB" sz="1200" dirty="0">
                <a:solidFill>
                  <a:schemeClr val="accent1"/>
                </a:solidFill>
                <a:latin typeface="Arial" panose="020B0604020202020204" pitchFamily="34" charset="0"/>
                <a:ea typeface="Aileron" charset="0"/>
                <a:cs typeface="Arial" panose="020B0604020202020204" pitchFamily="34" charset="0"/>
              </a:rPr>
            </a:br>
            <a:r>
              <a:rPr lang="en-GB" sz="1200" dirty="0">
                <a:solidFill>
                  <a:schemeClr val="accent1"/>
                </a:solidFill>
                <a:latin typeface="Arial" panose="020B0604020202020204" pitchFamily="34" charset="0"/>
                <a:ea typeface="Aileron" charset="0"/>
                <a:cs typeface="Arial" panose="020B0604020202020204" pitchFamily="34" charset="0"/>
              </a:rPr>
              <a:t>survival, </a:t>
            </a:r>
            <a:r>
              <a:rPr lang="en-GB" sz="1200" b="1" dirty="0">
                <a:solidFill>
                  <a:schemeClr val="accent1"/>
                </a:solidFill>
                <a:latin typeface="Arial" panose="020B0604020202020204" pitchFamily="34" charset="0"/>
                <a:ea typeface="Aileron" charset="0"/>
                <a:cs typeface="Arial" panose="020B0604020202020204" pitchFamily="34" charset="0"/>
              </a:rPr>
              <a:t>49.2 mo</a:t>
            </a:r>
            <a:r>
              <a:rPr lang="en-GB" sz="1200" dirty="0">
                <a:solidFill>
                  <a:schemeClr val="accent1"/>
                </a:solidFill>
                <a:latin typeface="Arial" panose="020B0604020202020204" pitchFamily="34" charset="0"/>
                <a:ea typeface="Aileron" charset="0"/>
                <a:cs typeface="Arial" panose="020B0604020202020204" pitchFamily="34" charset="0"/>
              </a:rPr>
              <a:t>)</a:t>
            </a:r>
          </a:p>
        </p:txBody>
      </p:sp>
      <p:sp>
        <p:nvSpPr>
          <p:cNvPr id="106" name="TextBox 105">
            <a:extLst>
              <a:ext uri="{FF2B5EF4-FFF2-40B4-BE49-F238E27FC236}">
                <a16:creationId xmlns:a16="http://schemas.microsoft.com/office/drawing/2014/main" id="{B11F5953-E268-8245-8A4F-5CA21C6BCE7A}"/>
              </a:ext>
            </a:extLst>
          </p:cNvPr>
          <p:cNvSpPr txBox="1"/>
          <p:nvPr/>
        </p:nvSpPr>
        <p:spPr>
          <a:xfrm>
            <a:off x="7910593" y="4357584"/>
            <a:ext cx="1229504" cy="738664"/>
          </a:xfrm>
          <a:prstGeom prst="rect">
            <a:avLst/>
          </a:prstGeom>
          <a:noFill/>
        </p:spPr>
        <p:txBody>
          <a:bodyPr wrap="none" lIns="0" tIns="0" rIns="0" bIns="0" rtlCol="0">
            <a:spAutoFit/>
          </a:bodyPr>
          <a:lstStyle/>
          <a:p>
            <a:pPr algn="ctr"/>
            <a:r>
              <a:rPr lang="en-GB" sz="1200" b="1" dirty="0">
                <a:solidFill>
                  <a:schemeClr val="tx2"/>
                </a:solidFill>
                <a:latin typeface="Arial" panose="020B0604020202020204" pitchFamily="34" charset="0"/>
                <a:ea typeface="Aileron" charset="0"/>
                <a:cs typeface="Arial" panose="020B0604020202020204" pitchFamily="34" charset="0"/>
              </a:rPr>
              <a:t>ADT alone</a:t>
            </a:r>
            <a:br>
              <a:rPr lang="en-GB" sz="1200" dirty="0">
                <a:solidFill>
                  <a:schemeClr val="tx2"/>
                </a:solidFill>
                <a:latin typeface="Arial" panose="020B0604020202020204" pitchFamily="34" charset="0"/>
                <a:ea typeface="Aileron" charset="0"/>
                <a:cs typeface="Arial" panose="020B0604020202020204" pitchFamily="34" charset="0"/>
              </a:rPr>
            </a:br>
            <a:r>
              <a:rPr lang="en-GB" sz="1200" dirty="0">
                <a:solidFill>
                  <a:schemeClr val="tx2"/>
                </a:solidFill>
                <a:latin typeface="Arial" panose="020B0604020202020204" pitchFamily="34" charset="0"/>
                <a:ea typeface="Aileron" charset="0"/>
                <a:cs typeface="Arial" panose="020B0604020202020204" pitchFamily="34" charset="0"/>
              </a:rPr>
              <a:t>(n=250)</a:t>
            </a:r>
          </a:p>
          <a:p>
            <a:pPr algn="ctr"/>
            <a:r>
              <a:rPr lang="en-GB" sz="1200" dirty="0">
                <a:solidFill>
                  <a:schemeClr val="tx2"/>
                </a:solidFill>
                <a:latin typeface="Arial" panose="020B0604020202020204" pitchFamily="34" charset="0"/>
                <a:ea typeface="Aileron" charset="0"/>
                <a:cs typeface="Arial" panose="020B0604020202020204" pitchFamily="34" charset="0"/>
              </a:rPr>
              <a:t>(median overall </a:t>
            </a:r>
            <a:br>
              <a:rPr lang="en-GB" sz="1200" dirty="0">
                <a:solidFill>
                  <a:schemeClr val="tx2"/>
                </a:solidFill>
                <a:latin typeface="Arial" panose="020B0604020202020204" pitchFamily="34" charset="0"/>
                <a:ea typeface="Aileron" charset="0"/>
                <a:cs typeface="Arial" panose="020B0604020202020204" pitchFamily="34" charset="0"/>
              </a:rPr>
            </a:br>
            <a:r>
              <a:rPr lang="en-GB" sz="1200" dirty="0">
                <a:solidFill>
                  <a:schemeClr val="tx2"/>
                </a:solidFill>
                <a:latin typeface="Arial" panose="020B0604020202020204" pitchFamily="34" charset="0"/>
                <a:ea typeface="Aileron" charset="0"/>
                <a:cs typeface="Arial" panose="020B0604020202020204" pitchFamily="34" charset="0"/>
              </a:rPr>
              <a:t>survival, </a:t>
            </a:r>
            <a:r>
              <a:rPr lang="en-GB" sz="1200" b="1" dirty="0">
                <a:solidFill>
                  <a:schemeClr val="tx2"/>
                </a:solidFill>
                <a:latin typeface="Arial" panose="020B0604020202020204" pitchFamily="34" charset="0"/>
                <a:ea typeface="Aileron" charset="0"/>
                <a:cs typeface="Arial" panose="020B0604020202020204" pitchFamily="34" charset="0"/>
              </a:rPr>
              <a:t>32.2 mo</a:t>
            </a:r>
            <a:r>
              <a:rPr lang="en-GB" sz="1200" dirty="0">
                <a:solidFill>
                  <a:schemeClr val="tx2"/>
                </a:solidFill>
                <a:latin typeface="Arial" panose="020B0604020202020204" pitchFamily="34" charset="0"/>
                <a:ea typeface="Aileron" charset="0"/>
                <a:cs typeface="Arial" panose="020B0604020202020204" pitchFamily="34" charset="0"/>
              </a:rPr>
              <a:t>)</a:t>
            </a:r>
          </a:p>
        </p:txBody>
      </p:sp>
    </p:spTree>
    <p:extLst>
      <p:ext uri="{BB962C8B-B14F-4D97-AF65-F5344CB8AC3E}">
        <p14:creationId xmlns:p14="http://schemas.microsoft.com/office/powerpoint/2010/main" val="1299864920"/>
      </p:ext>
    </p:extLst>
  </p:cSld>
  <p:clrMapOvr>
    <a:masterClrMapping/>
  </p:clrMapOvr>
  <p:transition>
    <p:fade/>
  </p:transition>
</p:sld>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b="1"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10048</TotalTime>
  <Words>4998</Words>
  <Application>Microsoft Office PowerPoint</Application>
  <PresentationFormat>Widescreen</PresentationFormat>
  <Paragraphs>1229</Paragraphs>
  <Slides>31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Lucida Grande</vt:lpstr>
      <vt:lpstr>PT Sans Narrow</vt:lpstr>
      <vt:lpstr>System Font Regular</vt:lpstr>
      <vt:lpstr>Wingdings</vt:lpstr>
      <vt:lpstr>Thème Office</vt:lpstr>
      <vt:lpstr>PowerPoint Presentation</vt:lpstr>
      <vt:lpstr>Early Treatment Intensification for Metastatic Castration Sensitive Prostate Cancer: Optimising Patient Selection  and Treatment  Prof. Evan Y. Yu, MD Professor of Medicine and Oncology, Clinical Research Director,  Genitourinary Oncology Medical Director, Clinical Research Services, Fred Hutch Cancer Consortium, USA  NOVEMBER 2022</vt:lpstr>
      <vt:lpstr>Disclaimer and disclosures</vt:lpstr>
      <vt:lpstr>Educational objectives</vt:lpstr>
      <vt:lpstr>Clinical Takeaways</vt:lpstr>
      <vt:lpstr>mCSPC: evolving treatment landscape</vt:lpstr>
      <vt:lpstr>The Development of Novel Hormone Therapy and Chemotherapy in mCSPC</vt:lpstr>
      <vt:lpstr>CHAARTED study design</vt:lpstr>
      <vt:lpstr>CHAARTED: Combination ADT + Docetaxel Resulted in Significantly Longer Overall Survival Than ADT Alone </vt:lpstr>
      <vt:lpstr> TREATMENT INTENSIFICATION: CONSIDERATIONS</vt:lpstr>
      <vt:lpstr>Treatment intensification –  suitable FOR WHICH PATIENTS?</vt:lpstr>
      <vt:lpstr>Considerations When Selecting Between Androgen Pathway Inhibitors</vt:lpstr>
      <vt:lpstr>Potential drug-drug Interactions of NHA’s with commonly used PC medications</vt:lpstr>
      <vt:lpstr> mCSPC TRIPLET THERAPY TRIALS</vt:lpstr>
      <vt:lpstr>ENZAMET study design</vt:lpstr>
      <vt:lpstr>ENZAMET: Enzalutamide for mCSPC</vt:lpstr>
      <vt:lpstr>ENZAMET: Concurrent Docetaxel </vt:lpstr>
      <vt:lpstr>Enzamet: updated OVERALL SURVIVAL</vt:lpstr>
      <vt:lpstr>Enzamet: selected aes All patients at anytime</vt:lpstr>
      <vt:lpstr>Peace-1 study design</vt:lpstr>
      <vt:lpstr>PEACE-1 Trial – Overall Survival for the Entire Population</vt:lpstr>
      <vt:lpstr>PEACE-1 Trial – Overall Survival with Abiraterone + ADT + Docetaxel (+/- RT) in High-Volume Patients</vt:lpstr>
      <vt:lpstr>PEACE-1: safety data</vt:lpstr>
      <vt:lpstr>arasens study design</vt:lpstr>
      <vt:lpstr>ARASENS: selected Clinical Characteristics at Baseline</vt:lpstr>
      <vt:lpstr>ARASENS: Overall Survival</vt:lpstr>
      <vt:lpstr>ARASENS: OS by De Novo and Recurrent Subsets</vt:lpstr>
      <vt:lpstr>ARASENS: Adverse Events of Interest</vt:lpstr>
      <vt:lpstr>Summary</vt:lpstr>
      <vt:lpstr>REACH GU CONNECT VIA  TWITTER, LINKEDIN, VIMEO &amp; EMAIL OR VISIT THE GROUP’S WEBSITE https://guconnect.cor2ed.com/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314</cp:revision>
  <cp:lastPrinted>2017-02-15T09:54:46Z</cp:lastPrinted>
  <dcterms:created xsi:type="dcterms:W3CDTF">2016-10-14T09:38:18Z</dcterms:created>
  <dcterms:modified xsi:type="dcterms:W3CDTF">2022-12-06T09:41:13Z</dcterms:modified>
</cp:coreProperties>
</file>