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286" r:id="rId3"/>
    <p:sldId id="2147471318" r:id="rId4"/>
    <p:sldId id="13718" r:id="rId5"/>
    <p:sldId id="13797" r:id="rId6"/>
    <p:sldId id="13805" r:id="rId7"/>
    <p:sldId id="13779" r:id="rId8"/>
    <p:sldId id="257" r:id="rId9"/>
    <p:sldId id="13802" r:id="rId10"/>
    <p:sldId id="13796" r:id="rId11"/>
    <p:sldId id="13786" r:id="rId12"/>
    <p:sldId id="289" r:id="rId13"/>
    <p:sldId id="13798" r:id="rId14"/>
    <p:sldId id="260" r:id="rId15"/>
    <p:sldId id="13795" r:id="rId16"/>
    <p:sldId id="13778" r:id="rId17"/>
    <p:sldId id="13749" r:id="rId18"/>
    <p:sldId id="539" r:id="rId19"/>
    <p:sldId id="13750" r:id="rId20"/>
    <p:sldId id="13730" r:id="rId21"/>
    <p:sldId id="13790" r:id="rId22"/>
    <p:sldId id="13803" r:id="rId23"/>
    <p:sldId id="13804" r:id="rId24"/>
    <p:sldId id="13801" r:id="rId25"/>
    <p:sldId id="258" r:id="rId26"/>
    <p:sldId id="259" r:id="rId27"/>
    <p:sldId id="264" r:id="rId28"/>
    <p:sldId id="13776" r:id="rId29"/>
    <p:sldId id="13751" r:id="rId30"/>
    <p:sldId id="13793" r:id="rId31"/>
    <p:sldId id="13799" r:id="rId32"/>
    <p:sldId id="13777" r:id="rId33"/>
    <p:sldId id="13800" r:id="rId34"/>
    <p:sldId id="278" r:id="rId35"/>
    <p:sldId id="280" r:id="rId36"/>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51" userDrawn="1">
          <p15:clr>
            <a:srgbClr val="A4A3A4"/>
          </p15:clr>
        </p15:guide>
        <p15:guide id="3" pos="513" userDrawn="1">
          <p15:clr>
            <a:srgbClr val="A4A3A4"/>
          </p15:clr>
        </p15:guide>
        <p15:guide id="4" orient="horz" pos="926" userDrawn="1">
          <p15:clr>
            <a:srgbClr val="A4A3A4"/>
          </p15:clr>
        </p15:guide>
        <p15:guide id="5" pos="189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76ABB-30A8-FE08-8A54-B54208B01D95}" name="Donohue" initials="U" userId="Donoh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E7F5E9"/>
    <a:srgbClr val="CBEBD0"/>
    <a:srgbClr val="2E7B8E"/>
    <a:srgbClr val="FFA402"/>
    <a:srgbClr val="03C750"/>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autoAdjust="0"/>
    <p:restoredTop sz="86472" autoAdjust="0"/>
  </p:normalViewPr>
  <p:slideViewPr>
    <p:cSldViewPr snapToObjects="1">
      <p:cViewPr varScale="1">
        <p:scale>
          <a:sx n="89" d="100"/>
          <a:sy n="89" d="100"/>
        </p:scale>
        <p:origin x="1624" y="168"/>
      </p:cViewPr>
      <p:guideLst>
        <p:guide orient="horz" pos="2160"/>
        <p:guide pos="3051"/>
        <p:guide pos="513"/>
        <p:guide orient="horz" pos="926"/>
        <p:guide pos="189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488"/>
    </p:cViewPr>
  </p:sorterViewPr>
  <p:notesViewPr>
    <p:cSldViewPr snapToObjects="1" showGuides="1">
      <p:cViewPr varScale="1">
        <p:scale>
          <a:sx n="90" d="100"/>
          <a:sy n="90" d="100"/>
        </p:scale>
        <p:origin x="3254" y="77"/>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2/17/23</a:t>
            </a:fld>
            <a:endParaRPr lang="fr-F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2/17/23</a:t>
            </a:fld>
            <a:endParaRPr lang="fr-FR"/>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32700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187790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179433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a:p>
        </p:txBody>
      </p:sp>
    </p:spTree>
    <p:extLst>
      <p:ext uri="{BB962C8B-B14F-4D97-AF65-F5344CB8AC3E}">
        <p14:creationId xmlns:p14="http://schemas.microsoft.com/office/powerpoint/2010/main" val="369394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367557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7EEAFE5-5838-46E7-9AB8-60C36A3FC4CE}"/>
              </a:ext>
            </a:extLst>
          </p:cNvPr>
          <p:cNvSpPr>
            <a:spLocks noGrp="1"/>
          </p:cNvSpPr>
          <p:nvPr>
            <p:ph type="body" idx="1"/>
          </p:nvPr>
        </p:nvSpPr>
        <p:spPr/>
        <p:txBody>
          <a:bodyPr/>
          <a:lstStyle/>
          <a:p>
            <a:pPr defTabSz="931774">
              <a:defRPr/>
            </a:pPr>
            <a:endParaRPr lang="en-US" b="1" dirty="0"/>
          </a:p>
          <a:p>
            <a:endParaRPr lang="en-US" dirty="0"/>
          </a:p>
          <a:p>
            <a:endParaRPr lang="en-US" dirty="0"/>
          </a:p>
        </p:txBody>
      </p:sp>
    </p:spTree>
    <p:extLst>
      <p:ext uri="{BB962C8B-B14F-4D97-AF65-F5344CB8AC3E}">
        <p14:creationId xmlns:p14="http://schemas.microsoft.com/office/powerpoint/2010/main" val="396834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294818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331795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3250107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37188" y="9536641"/>
            <a:ext cx="3011546" cy="50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62" tIns="48532" rIns="97062" bIns="48532" anchor="b"/>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lgn="r"/>
            <a:fld id="{CCD94D2C-A37E-466C-9114-5277705216F2}" type="slidenum">
              <a:rPr lang="en-GB" altLang="en-US" sz="1300" b="0">
                <a:solidFill>
                  <a:schemeClr val="tx1"/>
                </a:solidFill>
                <a:latin typeface="Times New Roman" pitchFamily="18" charset="0"/>
                <a:cs typeface="Arial" pitchFamily="34" charset="0"/>
              </a:rPr>
              <a:pPr algn="r"/>
              <a:t>18</a:t>
            </a:fld>
            <a:endParaRPr lang="en-GB" altLang="en-US" sz="1300" b="0">
              <a:solidFill>
                <a:schemeClr val="tx1"/>
              </a:solidFill>
              <a:latin typeface="Times New Roman" pitchFamily="18" charset="0"/>
              <a:cs typeface="Arial" pitchFamily="34" charset="0"/>
            </a:endParaRPr>
          </a:p>
        </p:txBody>
      </p:sp>
      <p:sp>
        <p:nvSpPr>
          <p:cNvPr id="41987" name="Rectangle 2"/>
          <p:cNvSpPr>
            <a:spLocks noGrp="1" noRot="1" noChangeAspect="1" noChangeArrowheads="1" noTextEdit="1"/>
          </p:cNvSpPr>
          <p:nvPr>
            <p:ph type="sldImg"/>
          </p:nvPr>
        </p:nvSpPr>
        <p:spPr>
          <a:xfrm>
            <a:off x="128588" y="752475"/>
            <a:ext cx="6692900" cy="3763963"/>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itchFamily="34" charset="0"/>
              <a:ea typeface="ＭＳ Ｐゴシック" pitchFamily="34" charset="-128"/>
            </a:endParaRPr>
          </a:p>
        </p:txBody>
      </p:sp>
    </p:spTree>
    <p:extLst>
      <p:ext uri="{BB962C8B-B14F-4D97-AF65-F5344CB8AC3E}">
        <p14:creationId xmlns:p14="http://schemas.microsoft.com/office/powerpoint/2010/main" val="126542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266804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106383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271397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a:p>
        </p:txBody>
      </p:sp>
    </p:spTree>
    <p:extLst>
      <p:ext uri="{BB962C8B-B14F-4D97-AF65-F5344CB8AC3E}">
        <p14:creationId xmlns:p14="http://schemas.microsoft.com/office/powerpoint/2010/main" val="310168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6B2EC-BE6C-4E35-8C5B-6DF63150CA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80289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a:p>
        </p:txBody>
      </p:sp>
    </p:spTree>
    <p:extLst>
      <p:ext uri="{BB962C8B-B14F-4D97-AF65-F5344CB8AC3E}">
        <p14:creationId xmlns:p14="http://schemas.microsoft.com/office/powerpoint/2010/main" val="308951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a:p>
        </p:txBody>
      </p:sp>
    </p:spTree>
    <p:extLst>
      <p:ext uri="{BB962C8B-B14F-4D97-AF65-F5344CB8AC3E}">
        <p14:creationId xmlns:p14="http://schemas.microsoft.com/office/powerpoint/2010/main" val="390847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25</a:t>
            </a:fld>
            <a:endParaRPr lang="fr-FR"/>
          </a:p>
        </p:txBody>
      </p:sp>
    </p:spTree>
    <p:extLst>
      <p:ext uri="{BB962C8B-B14F-4D97-AF65-F5344CB8AC3E}">
        <p14:creationId xmlns:p14="http://schemas.microsoft.com/office/powerpoint/2010/main" val="86837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26</a:t>
            </a:fld>
            <a:endParaRPr lang="fr-FR"/>
          </a:p>
        </p:txBody>
      </p:sp>
    </p:spTree>
    <p:extLst>
      <p:ext uri="{BB962C8B-B14F-4D97-AF65-F5344CB8AC3E}">
        <p14:creationId xmlns:p14="http://schemas.microsoft.com/office/powerpoint/2010/main" val="244717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6B2EC-BE6C-4E35-8C5B-6DF63150CA2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3215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a:p>
        </p:txBody>
      </p:sp>
    </p:spTree>
    <p:extLst>
      <p:ext uri="{BB962C8B-B14F-4D97-AF65-F5344CB8AC3E}">
        <p14:creationId xmlns:p14="http://schemas.microsoft.com/office/powerpoint/2010/main" val="1565708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a:p>
        </p:txBody>
      </p:sp>
    </p:spTree>
    <p:extLst>
      <p:ext uri="{BB962C8B-B14F-4D97-AF65-F5344CB8AC3E}">
        <p14:creationId xmlns:p14="http://schemas.microsoft.com/office/powerpoint/2010/main" val="79489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2524075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a:p>
        </p:txBody>
      </p:sp>
    </p:spTree>
    <p:extLst>
      <p:ext uri="{BB962C8B-B14F-4D97-AF65-F5344CB8AC3E}">
        <p14:creationId xmlns:p14="http://schemas.microsoft.com/office/powerpoint/2010/main" val="3488016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31</a:t>
            </a:fld>
            <a:endParaRPr lang="fr-FR"/>
          </a:p>
        </p:txBody>
      </p:sp>
    </p:spTree>
    <p:extLst>
      <p:ext uri="{BB962C8B-B14F-4D97-AF65-F5344CB8AC3E}">
        <p14:creationId xmlns:p14="http://schemas.microsoft.com/office/powerpoint/2010/main" val="1161284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a:p>
        </p:txBody>
      </p:sp>
    </p:spTree>
    <p:extLst>
      <p:ext uri="{BB962C8B-B14F-4D97-AF65-F5344CB8AC3E}">
        <p14:creationId xmlns:p14="http://schemas.microsoft.com/office/powerpoint/2010/main" val="304850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33</a:t>
            </a:fld>
            <a:endParaRPr lang="fr-FR"/>
          </a:p>
        </p:txBody>
      </p:sp>
    </p:spTree>
    <p:extLst>
      <p:ext uri="{BB962C8B-B14F-4D97-AF65-F5344CB8AC3E}">
        <p14:creationId xmlns:p14="http://schemas.microsoft.com/office/powerpoint/2010/main" val="3824216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34</a:t>
            </a:fld>
            <a:endParaRPr lang="fr-FR"/>
          </a:p>
        </p:txBody>
      </p:sp>
    </p:spTree>
    <p:extLst>
      <p:ext uri="{BB962C8B-B14F-4D97-AF65-F5344CB8AC3E}">
        <p14:creationId xmlns:p14="http://schemas.microsoft.com/office/powerpoint/2010/main" val="1341323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35</a:t>
            </a:fld>
            <a:endParaRPr lang="fr-FR"/>
          </a:p>
        </p:txBody>
      </p:sp>
    </p:spTree>
    <p:extLst>
      <p:ext uri="{BB962C8B-B14F-4D97-AF65-F5344CB8AC3E}">
        <p14:creationId xmlns:p14="http://schemas.microsoft.com/office/powerpoint/2010/main" val="185041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317891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261297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278362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196065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6B2EC-BE6C-4E35-8C5B-6DF63150CA2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3014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9</a:t>
            </a:fld>
            <a:endParaRPr lang="fr-FR"/>
          </a:p>
        </p:txBody>
      </p:sp>
    </p:spTree>
    <p:extLst>
      <p:ext uri="{BB962C8B-B14F-4D97-AF65-F5344CB8AC3E}">
        <p14:creationId xmlns:p14="http://schemas.microsoft.com/office/powerpoint/2010/main" val="1803218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showcase/pe-connect/about/" TargetMode="External"/><Relationship Id="rId13"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image" Target="../media/image7.png"/><Relationship Id="rId5" Type="http://schemas.openxmlformats.org/officeDocument/2006/relationships/image" Target="../media/image6.svg"/><Relationship Id="rId15" Type="http://schemas.openxmlformats.org/officeDocument/2006/relationships/image" Target="../media/image1.png"/><Relationship Id="rId10" Type="http://schemas.openxmlformats.org/officeDocument/2006/relationships/hyperlink" Target="https://twitter.com/peconnectinfo" TargetMode="External"/><Relationship Id="rId4" Type="http://schemas.openxmlformats.org/officeDocument/2006/relationships/image" Target="../media/image5.png"/><Relationship Id="rId9" Type="http://schemas.openxmlformats.org/officeDocument/2006/relationships/hyperlink" Target="https://peconnect.cor2ed.com/" TargetMode="External"/><Relationship Id="rId1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212ECF-67A5-1F43-A87C-15A3B522427B}"/>
              </a:ext>
            </a:extLst>
          </p:cNvPr>
          <p:cNvPicPr>
            <a:picLocks noChangeAspect="1"/>
          </p:cNvPicPr>
          <p:nvPr userDrawn="1"/>
        </p:nvPicPr>
        <p:blipFill rotWithShape="1">
          <a:blip r:embed="rId2"/>
          <a:srcRect r="1482"/>
          <a:stretch/>
        </p:blipFill>
        <p:spPr>
          <a:xfrm>
            <a:off x="2812911" y="2137663"/>
            <a:ext cx="6566179"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8"/>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3" y="1412878"/>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8"/>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B82E3BD-5583-2444-BE00-25085920F3F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5" y="1412878"/>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3" y="1412878"/>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8"/>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57C85E20-8DFC-4740-95A1-5C1D4A8A0B10}"/>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5"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3"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6"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20"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8"/>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19DBD5BB-62BA-D14C-9920-8F9201AF517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37" name="Titre 1">
            <a:extLst>
              <a:ext uri="{FF2B5EF4-FFF2-40B4-BE49-F238E27FC236}">
                <a16:creationId xmlns:a16="http://schemas.microsoft.com/office/drawing/2014/main" id="{39F08185-6E13-B343-921D-099E537F2600}"/>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8" name="Titre 1">
            <a:extLst>
              <a:ext uri="{FF2B5EF4-FFF2-40B4-BE49-F238E27FC236}">
                <a16:creationId xmlns:a16="http://schemas.microsoft.com/office/drawing/2014/main" id="{3818F7AD-0A9F-2A46-9D2E-4F483A90F16A}"/>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9" name="Titre 1">
            <a:extLst>
              <a:ext uri="{FF2B5EF4-FFF2-40B4-BE49-F238E27FC236}">
                <a16:creationId xmlns:a16="http://schemas.microsoft.com/office/drawing/2014/main" id="{982F6275-BE42-8044-8C2F-2BBEFB0D161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PE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0" name="Titre 1">
            <a:extLst>
              <a:ext uri="{FF2B5EF4-FFF2-40B4-BE49-F238E27FC236}">
                <a16:creationId xmlns:a16="http://schemas.microsoft.com/office/drawing/2014/main" id="{3218D80A-8E9B-0747-9E2A-FCD4FC5E05A3}"/>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F41DA0D1-94AF-014F-9378-35C653E40571}"/>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2" name="Group 41">
            <a:extLst>
              <a:ext uri="{FF2B5EF4-FFF2-40B4-BE49-F238E27FC236}">
                <a16:creationId xmlns:a16="http://schemas.microsoft.com/office/drawing/2014/main" id="{90AC1087-552A-6A41-BF1C-F6B9B446220D}"/>
              </a:ext>
            </a:extLst>
          </p:cNvPr>
          <p:cNvGrpSpPr/>
          <p:nvPr userDrawn="1"/>
        </p:nvGrpSpPr>
        <p:grpSpPr>
          <a:xfrm>
            <a:off x="418902" y="3063588"/>
            <a:ext cx="356400" cy="356400"/>
            <a:chOff x="761970" y="3386221"/>
            <a:chExt cx="356400" cy="356400"/>
          </a:xfrm>
        </p:grpSpPr>
        <p:sp>
          <p:nvSpPr>
            <p:cNvPr id="43" name="Oval 42">
              <a:extLst>
                <a:ext uri="{FF2B5EF4-FFF2-40B4-BE49-F238E27FC236}">
                  <a16:creationId xmlns:a16="http://schemas.microsoft.com/office/drawing/2014/main" id="{85F962F6-2C08-914E-8D6D-6133D31B5078}"/>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4" name="Graphic 43" descr="Speaker Phone">
              <a:extLst>
                <a:ext uri="{FF2B5EF4-FFF2-40B4-BE49-F238E27FC236}">
                  <a16:creationId xmlns:a16="http://schemas.microsoft.com/office/drawing/2014/main" id="{FECD2344-F845-174F-B7DC-72CF960B22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5" name="Oval 44">
            <a:extLst>
              <a:ext uri="{FF2B5EF4-FFF2-40B4-BE49-F238E27FC236}">
                <a16:creationId xmlns:a16="http://schemas.microsoft.com/office/drawing/2014/main" id="{C6B6D052-D440-6248-A62E-29174C8C380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6" name="Graphic 45" descr="Envelope">
            <a:extLst>
              <a:ext uri="{FF2B5EF4-FFF2-40B4-BE49-F238E27FC236}">
                <a16:creationId xmlns:a16="http://schemas.microsoft.com/office/drawing/2014/main" id="{2FA75B44-FEEA-6642-B29B-295161CA38E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7" name="Group 46">
            <a:extLst>
              <a:ext uri="{FF2B5EF4-FFF2-40B4-BE49-F238E27FC236}">
                <a16:creationId xmlns:a16="http://schemas.microsoft.com/office/drawing/2014/main" id="{FA31BA85-151C-EC4E-AD07-9CD6ABC6C992}"/>
              </a:ext>
            </a:extLst>
          </p:cNvPr>
          <p:cNvGrpSpPr/>
          <p:nvPr userDrawn="1"/>
        </p:nvGrpSpPr>
        <p:grpSpPr>
          <a:xfrm>
            <a:off x="423995" y="4414481"/>
            <a:ext cx="356400" cy="356400"/>
            <a:chOff x="761970" y="3386221"/>
            <a:chExt cx="356400" cy="356400"/>
          </a:xfrm>
        </p:grpSpPr>
        <p:sp>
          <p:nvSpPr>
            <p:cNvPr id="48" name="Oval 47">
              <a:extLst>
                <a:ext uri="{FF2B5EF4-FFF2-40B4-BE49-F238E27FC236}">
                  <a16:creationId xmlns:a16="http://schemas.microsoft.com/office/drawing/2014/main" id="{389DDAF7-3AB9-3249-9DCD-6D9BEB7D1689}"/>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9" name="Graphic 48" descr="Speaker Phone">
              <a:extLst>
                <a:ext uri="{FF2B5EF4-FFF2-40B4-BE49-F238E27FC236}">
                  <a16:creationId xmlns:a16="http://schemas.microsoft.com/office/drawing/2014/main" id="{7DCE53FC-3FF2-754B-81FF-7CD3CFA461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0" name="Oval 49">
            <a:extLst>
              <a:ext uri="{FF2B5EF4-FFF2-40B4-BE49-F238E27FC236}">
                <a16:creationId xmlns:a16="http://schemas.microsoft.com/office/drawing/2014/main" id="{A97F5628-2D35-FA47-9FEB-73F8015C301E}"/>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1" name="Graphic 50" descr="Envelope">
            <a:extLst>
              <a:ext uri="{FF2B5EF4-FFF2-40B4-BE49-F238E27FC236}">
                <a16:creationId xmlns:a16="http://schemas.microsoft.com/office/drawing/2014/main" id="{FCECB52C-4509-F340-9491-6D54FFDA515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2" name="Titre 1">
            <a:extLst>
              <a:ext uri="{FF2B5EF4-FFF2-40B4-BE49-F238E27FC236}">
                <a16:creationId xmlns:a16="http://schemas.microsoft.com/office/drawing/2014/main" id="{6F382411-018E-BB47-A6EF-B3DBF2FF3B8A}"/>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3" name="Titre 1">
            <a:extLst>
              <a:ext uri="{FF2B5EF4-FFF2-40B4-BE49-F238E27FC236}">
                <a16:creationId xmlns:a16="http://schemas.microsoft.com/office/drawing/2014/main" id="{9FAFE40E-594C-B145-8BF1-409CE8806DE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5" name="Rounded Rectangle 54">
            <a:extLst>
              <a:ext uri="{FF2B5EF4-FFF2-40B4-BE49-F238E27FC236}">
                <a16:creationId xmlns:a16="http://schemas.microsoft.com/office/drawing/2014/main" id="{D8EA85F1-0F93-2249-A5AB-3C0A821E4223}"/>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ounded Rectangle 55">
            <a:extLst>
              <a:ext uri="{FF2B5EF4-FFF2-40B4-BE49-F238E27FC236}">
                <a16:creationId xmlns:a16="http://schemas.microsoft.com/office/drawing/2014/main" id="{E166FCA9-D559-F640-831D-03A4155CBCCC}"/>
              </a:ext>
            </a:extLst>
          </p:cNvPr>
          <p:cNvSpPr/>
          <p:nvPr userDrawn="1"/>
        </p:nvSpPr>
        <p:spPr>
          <a:xfrm>
            <a:off x="3400314"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6A88B1A-8C14-044D-9ADD-4117C274CB1B}"/>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@PE CONNECT</a:t>
            </a:r>
          </a:p>
        </p:txBody>
      </p:sp>
      <p:sp>
        <p:nvSpPr>
          <p:cNvPr id="58" name="Rectangle 57">
            <a:hlinkClick r:id="rId6"/>
            <a:extLst>
              <a:ext uri="{FF2B5EF4-FFF2-40B4-BE49-F238E27FC236}">
                <a16:creationId xmlns:a16="http://schemas.microsoft.com/office/drawing/2014/main" id="{D0CAF943-4F59-524E-B2CD-1392D2585713}"/>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58">
            <a:hlinkClick r:id="rId7"/>
            <a:extLst>
              <a:ext uri="{FF2B5EF4-FFF2-40B4-BE49-F238E27FC236}">
                <a16:creationId xmlns:a16="http://schemas.microsoft.com/office/drawing/2014/main" id="{B8463081-4678-ED43-B165-6FE06D68C6C4}"/>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hlinkClick r:id="rId8"/>
            <a:extLst>
              <a:ext uri="{FF2B5EF4-FFF2-40B4-BE49-F238E27FC236}">
                <a16:creationId xmlns:a16="http://schemas.microsoft.com/office/drawing/2014/main" id="{5B56EB42-37B4-D847-8590-4ED3EA0F922E}"/>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0C7D0D45-7067-F445-8046-002709344E5E}"/>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D4B89F9A-28C3-C549-94FF-AC1F049FB1F7}"/>
              </a:ext>
            </a:extLst>
          </p:cNvPr>
          <p:cNvSpPr txBox="1"/>
          <p:nvPr userDrawn="1"/>
        </p:nvSpPr>
        <p:spPr>
          <a:xfrm>
            <a:off x="805458" y="6013567"/>
            <a:ext cx="2698254"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mn-lt"/>
                <a:ea typeface="+mn-ea"/>
                <a:cs typeface="+mn-cs"/>
              </a:rPr>
              <a:t>https://peconnect.cor2ed.com/</a:t>
            </a:r>
            <a:endParaRPr lang="en-GB" sz="1400" kern="1200" dirty="0">
              <a:solidFill>
                <a:schemeClr val="tx2"/>
              </a:solidFill>
              <a:effectLst/>
              <a:latin typeface="+mn-lt"/>
              <a:ea typeface="+mn-ea"/>
              <a:cs typeface="+mn-cs"/>
            </a:endParaRPr>
          </a:p>
        </p:txBody>
      </p:sp>
      <p:sp>
        <p:nvSpPr>
          <p:cNvPr id="63" name="Rectangle 62">
            <a:hlinkClick r:id="rId9"/>
            <a:extLst>
              <a:ext uri="{FF2B5EF4-FFF2-40B4-BE49-F238E27FC236}">
                <a16:creationId xmlns:a16="http://schemas.microsoft.com/office/drawing/2014/main" id="{BEF94D51-B793-8E40-BFAA-01124F6BE321}"/>
              </a:ext>
            </a:extLst>
          </p:cNvPr>
          <p:cNvSpPr/>
          <p:nvPr userDrawn="1"/>
        </p:nvSpPr>
        <p:spPr>
          <a:xfrm>
            <a:off x="391317" y="6004877"/>
            <a:ext cx="290750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A5C3AD60-8EA0-A046-B2E3-EDD14ABAAF80}"/>
              </a:ext>
            </a:extLst>
          </p:cNvPr>
          <p:cNvSpPr txBox="1"/>
          <p:nvPr userDrawn="1"/>
        </p:nvSpPr>
        <p:spPr>
          <a:xfrm>
            <a:off x="3821101"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peconnectinfo</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5" name="Rectangle 64">
            <a:hlinkClick r:id="rId10"/>
            <a:extLst>
              <a:ext uri="{FF2B5EF4-FFF2-40B4-BE49-F238E27FC236}">
                <a16:creationId xmlns:a16="http://schemas.microsoft.com/office/drawing/2014/main" id="{B3136DDE-636E-B94C-932F-E4C12FE712D6}"/>
              </a:ext>
            </a:extLst>
          </p:cNvPr>
          <p:cNvSpPr/>
          <p:nvPr userDrawn="1"/>
        </p:nvSpPr>
        <p:spPr>
          <a:xfrm>
            <a:off x="3380589"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6" name="Picture 2" descr="Linkedin logo logo website icon - Popular Social Media Flat">
            <a:extLst>
              <a:ext uri="{FF2B5EF4-FFF2-40B4-BE49-F238E27FC236}">
                <a16:creationId xmlns:a16="http://schemas.microsoft.com/office/drawing/2014/main" id="{53E44859-0804-2542-A9BB-212AB2B43E5F}"/>
              </a:ext>
            </a:extLst>
          </p:cNvPr>
          <p:cNvPicPr>
            <a:picLocks noChangeAspect="1" noChangeArrowheads="1"/>
          </p:cNvPicPr>
          <p:nvPr userDrawn="1"/>
        </p:nvPicPr>
        <p:blipFill>
          <a:blip r:embed="rId11">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C468E56A-DF9B-6648-97D0-21F723935F10}"/>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7989" y="6070903"/>
            <a:ext cx="306593" cy="306593"/>
          </a:xfrm>
          <a:prstGeom prst="rect">
            <a:avLst/>
          </a:prstGeom>
        </p:spPr>
      </p:pic>
      <p:pic>
        <p:nvPicPr>
          <p:cNvPr id="68" name="Picture 2" descr="Free White Twitter Icon - Download White Twitter Icon">
            <a:extLst>
              <a:ext uri="{FF2B5EF4-FFF2-40B4-BE49-F238E27FC236}">
                <a16:creationId xmlns:a16="http://schemas.microsoft.com/office/drawing/2014/main" id="{603DFED1-1B63-9842-BF42-5CF76AF9610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43030"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5EC369A-DB30-304B-9C70-E1FB26B1E52B}"/>
              </a:ext>
            </a:extLst>
          </p:cNvPr>
          <p:cNvPicPr>
            <a:picLocks noChangeAspect="1"/>
          </p:cNvPicPr>
          <p:nvPr userDrawn="1"/>
        </p:nvPicPr>
        <p:blipFill rotWithShape="1">
          <a:blip r:embed="rId15"/>
          <a:srcRect r="1482"/>
          <a:stretch/>
        </p:blipFill>
        <p:spPr>
          <a:xfrm>
            <a:off x="402894" y="678874"/>
            <a:ext cx="2242112" cy="881888"/>
          </a:xfrm>
          <a:prstGeom prst="rect">
            <a:avLst/>
          </a:prstGeom>
        </p:spPr>
      </p:pic>
      <p:sp>
        <p:nvSpPr>
          <p:cNvPr id="70" name="Titre 1">
            <a:extLst>
              <a:ext uri="{FF2B5EF4-FFF2-40B4-BE49-F238E27FC236}">
                <a16:creationId xmlns:a16="http://schemas.microsoft.com/office/drawing/2014/main" id="{7B087014-5B83-1746-AF46-577C0B904806}"/>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69" name="Picture 68">
            <a:extLst>
              <a:ext uri="{FF2B5EF4-FFF2-40B4-BE49-F238E27FC236}">
                <a16:creationId xmlns:a16="http://schemas.microsoft.com/office/drawing/2014/main" id="{77295732-7508-CE4C-9791-456F24861F18}"/>
              </a:ext>
            </a:extLst>
          </p:cNvPr>
          <p:cNvPicPr>
            <a:picLocks noChangeAspect="1"/>
          </p:cNvPicPr>
          <p:nvPr userDrawn="1"/>
        </p:nvPicPr>
        <p:blipFill rotWithShape="1">
          <a:blip r:embed="rId16"/>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2B3FE1DF-EDA0-5647-9D5F-BB19FA07BF2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417063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AF5FD04B-2F37-49BE-8333-364464DF5902}" type="slidenum">
              <a:rPr lang="fr-FR" smtClean="0">
                <a:solidFill>
                  <a:srgbClr val="0B4055">
                    <a:tint val="75000"/>
                  </a:srgbClr>
                </a:solidFill>
              </a:rPr>
              <a:pPr/>
              <a:t>‹#›</a:t>
            </a:fld>
            <a:endParaRPr lang="fr-FR">
              <a:solidFill>
                <a:srgbClr val="0B4055">
                  <a:tint val="75000"/>
                </a:srgbClr>
              </a:solidFill>
            </a:endParaRPr>
          </a:p>
        </p:txBody>
      </p:sp>
      <p:sp>
        <p:nvSpPr>
          <p:cNvPr id="11" name="Espace réservé du contenu 2"/>
          <p:cNvSpPr>
            <a:spLocks noGrp="1"/>
          </p:cNvSpPr>
          <p:nvPr>
            <p:ph idx="13" hasCustomPrompt="1"/>
          </p:nvPr>
        </p:nvSpPr>
        <p:spPr>
          <a:xfrm>
            <a:off x="853069" y="1412775"/>
            <a:ext cx="10520067" cy="4416492"/>
          </a:xfrm>
        </p:spPr>
        <p:txBody>
          <a:bodyPr/>
          <a:lstStyle>
            <a:lvl1pPr marL="0" indent="0">
              <a:buNone/>
              <a:defRPr sz="2667" baseline="0">
                <a:latin typeface="+mj-lt"/>
              </a:defRPr>
            </a:lvl1pPr>
            <a:lvl2pPr marL="1066773" indent="-457189">
              <a:buFont typeface="Wingdings" panose="05000000000000000000" pitchFamily="2" charset="2"/>
              <a:buChar char="§"/>
              <a:defRPr sz="2400">
                <a:latin typeface="+mj-lt"/>
              </a:defRPr>
            </a:lvl2pPr>
            <a:lvl3pPr marL="1600160" indent="-380990">
              <a:buFont typeface="Arial" panose="020B0604020202020204" pitchFamily="34" charset="0"/>
              <a:buChar char="•"/>
              <a:defRPr sz="2133">
                <a:latin typeface="+mj-lt"/>
              </a:defRPr>
            </a:lvl3pPr>
            <a:lvl4pPr marL="2285943" indent="-457189">
              <a:buFont typeface="Courier New" panose="02070309020205020404" pitchFamily="49" charset="0"/>
              <a:buChar char="o"/>
              <a:defRPr sz="1867">
                <a:latin typeface="+mj-lt"/>
              </a:defRPr>
            </a:lvl4pPr>
            <a:lvl5pPr marL="2819330" indent="-380990">
              <a:buFont typeface="Raleway" panose="020B0003030101060003" pitchFamily="34" charset="0"/>
              <a:buChar char="−"/>
              <a:defRPr sz="1867">
                <a:latin typeface="+mj-lt"/>
              </a:defRPr>
            </a:lvl5pPr>
          </a:lstStyle>
          <a:p>
            <a:pPr lvl="0"/>
            <a:r>
              <a:rPr lang="fr-FR" dirty="0"/>
              <a:t>PF </a:t>
            </a:r>
            <a:r>
              <a:rPr lang="fr-FR" dirty="0" err="1"/>
              <a:t>Highway</a:t>
            </a:r>
            <a:r>
              <a:rPr lang="fr-FR" dirty="0"/>
              <a:t> 20</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1"/>
          <p:cNvSpPr>
            <a:spLocks noGrp="1"/>
          </p:cNvSpPr>
          <p:nvPr>
            <p:ph type="title" hasCustomPrompt="1"/>
          </p:nvPr>
        </p:nvSpPr>
        <p:spPr>
          <a:xfrm>
            <a:off x="1103446" y="274637"/>
            <a:ext cx="10478953" cy="562075"/>
          </a:xfrm>
        </p:spPr>
        <p:txBody>
          <a:bodyPr/>
          <a:lstStyle>
            <a:lvl1pPr>
              <a:defRPr baseline="0">
                <a:latin typeface="+mj-lt"/>
              </a:defRPr>
            </a:lvl1pPr>
          </a:lstStyle>
          <a:p>
            <a:r>
              <a:rPr lang="fr-FR" dirty="0"/>
              <a:t>Titre de la page</a:t>
            </a:r>
          </a:p>
        </p:txBody>
      </p:sp>
    </p:spTree>
    <p:extLst>
      <p:ext uri="{BB962C8B-B14F-4D97-AF65-F5344CB8AC3E}">
        <p14:creationId xmlns:p14="http://schemas.microsoft.com/office/powerpoint/2010/main" val="90924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4000"/>
              </a:lnSpc>
              <a:defRPr>
                <a:latin typeface="+mj-lt"/>
              </a:defRPr>
            </a:lvl1p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400"/>
              </a:spcBef>
              <a:buNone/>
              <a:defRPr sz="1333" spc="-27" baseline="0">
                <a:latin typeface="+mj-lt"/>
                <a:ea typeface="Verdana" panose="020B0604030504040204" pitchFamily="34" charset="0"/>
                <a:cs typeface="Verdana" panose="020B0604030504040204" pitchFamily="34" charset="0"/>
              </a:defRPr>
            </a:lvl1pPr>
            <a:lvl2pPr marL="609585" indent="0">
              <a:buNone/>
              <a:defRPr sz="1600">
                <a:latin typeface="PT Sans Narrow"/>
                <a:cs typeface="PT Sans Narrow"/>
              </a:defRPr>
            </a:lvl2pPr>
            <a:lvl3pPr marL="1219170" indent="0">
              <a:buNone/>
              <a:defRPr sz="1600">
                <a:latin typeface="PT Sans Narrow"/>
                <a:cs typeface="PT Sans Narrow"/>
              </a:defRPr>
            </a:lvl3pPr>
            <a:lvl4pPr marL="1828754" indent="0">
              <a:buNone/>
              <a:defRPr sz="1600">
                <a:latin typeface="PT Sans Narrow"/>
                <a:cs typeface="PT Sans Narrow"/>
              </a:defRPr>
            </a:lvl4pPr>
            <a:lvl5pPr marL="2438339" indent="0">
              <a:buNone/>
              <a:defRPr sz="16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309320"/>
            <a:ext cx="781877" cy="365125"/>
          </a:xfrm>
          <a:prstGeom prst="rect">
            <a:avLst/>
          </a:prstGeom>
        </p:spPr>
        <p:txBody>
          <a:bodyPr vert="horz" lIns="0" tIns="0" rIns="0" bIns="0" rtlCol="0" anchor="ctr"/>
          <a:lstStyle>
            <a:lvl1pPr algn="r">
              <a:defRPr sz="1467">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43636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Texte et diagramme">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1217084" y="1849439"/>
            <a:ext cx="4798483" cy="3532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graphique 3"/>
          <p:cNvSpPr>
            <a:spLocks noGrp="1"/>
          </p:cNvSpPr>
          <p:nvPr>
            <p:ph type="chart" sz="half" idx="2"/>
          </p:nvPr>
        </p:nvSpPr>
        <p:spPr>
          <a:xfrm>
            <a:off x="6218767" y="1849439"/>
            <a:ext cx="4798484" cy="3532187"/>
          </a:xfrm>
        </p:spPr>
        <p:txBody>
          <a:bodyPr/>
          <a:lstStyle/>
          <a:p>
            <a:pPr lvl="0"/>
            <a:r>
              <a:rPr lang="de-DE" noProof="0"/>
              <a:t>Diagramm durch Klicken auf Symbol hinzufügen</a:t>
            </a:r>
            <a:endParaRPr lang="fr-FR" noProof="0" dirty="0"/>
          </a:p>
        </p:txBody>
      </p:sp>
      <p:sp>
        <p:nvSpPr>
          <p:cNvPr id="6" name="Titre 1"/>
          <p:cNvSpPr>
            <a:spLocks noGrp="1"/>
          </p:cNvSpPr>
          <p:nvPr>
            <p:ph type="title"/>
          </p:nvPr>
        </p:nvSpPr>
        <p:spPr>
          <a:xfrm>
            <a:off x="1217085" y="548680"/>
            <a:ext cx="9800167" cy="313932"/>
          </a:xfrm>
        </p:spPr>
        <p:txBody>
          <a:bodyPr/>
          <a:lstStyle>
            <a:lvl1pPr>
              <a:defRPr sz="2400"/>
            </a:lvl1pPr>
          </a:lstStyle>
          <a:p>
            <a:r>
              <a:rPr lang="de-DE"/>
              <a:t>Titelmasterformat durch Klicken bearbeiten</a:t>
            </a:r>
            <a:endParaRPr lang="fr-FR" dirty="0"/>
          </a:p>
        </p:txBody>
      </p:sp>
      <p:sp>
        <p:nvSpPr>
          <p:cNvPr id="5" name="Rectangle 20"/>
          <p:cNvSpPr>
            <a:spLocks noGrp="1" noChangeArrowheads="1"/>
          </p:cNvSpPr>
          <p:nvPr>
            <p:ph type="ftr" sz="quarter" idx="10"/>
          </p:nvPr>
        </p:nvSpPr>
        <p:spPr>
          <a:xfrm>
            <a:off x="624418" y="6203950"/>
            <a:ext cx="9408583" cy="3810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B4055"/>
                </a:solidFill>
              </a:defRPr>
            </a:lvl1pPr>
          </a:lstStyle>
          <a:p>
            <a:pPr>
              <a:defRPr/>
            </a:pPr>
            <a:endParaRPr lang="fr-FR" altLang="en-US" dirty="0"/>
          </a:p>
        </p:txBody>
      </p:sp>
    </p:spTree>
    <p:extLst>
      <p:ext uri="{BB962C8B-B14F-4D97-AF65-F5344CB8AC3E}">
        <p14:creationId xmlns:p14="http://schemas.microsoft.com/office/powerpoint/2010/main" val="35816198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spcBef>
                <a:spcPts val="600"/>
              </a:spcBef>
              <a:spcAft>
                <a:spcPts val="600"/>
              </a:spcAft>
              <a:buClr>
                <a:srgbClr val="99004C"/>
              </a:buClr>
              <a:defRPr sz="2800">
                <a:solidFill>
                  <a:schemeClr val="tx1"/>
                </a:solidFill>
              </a:defRPr>
            </a:lvl1pPr>
            <a:lvl2pPr>
              <a:spcBef>
                <a:spcPts val="600"/>
              </a:spcBef>
              <a:spcAft>
                <a:spcPts val="600"/>
              </a:spcAft>
              <a:buClr>
                <a:srgbClr val="99004C"/>
              </a:buClr>
              <a:defRPr sz="2800">
                <a:solidFill>
                  <a:schemeClr val="tx1"/>
                </a:solidFill>
              </a:defRPr>
            </a:lvl2pPr>
            <a:lvl3pPr>
              <a:spcBef>
                <a:spcPts val="600"/>
              </a:spcBef>
              <a:spcAft>
                <a:spcPts val="600"/>
              </a:spcAft>
              <a:buClr>
                <a:srgbClr val="99004C"/>
              </a:buClr>
              <a:defRPr sz="2400">
                <a:solidFill>
                  <a:schemeClr val="tx1"/>
                </a:solidFill>
              </a:defRPr>
            </a:lvl3pPr>
            <a:lvl4pPr>
              <a:spcBef>
                <a:spcPts val="600"/>
              </a:spcBef>
              <a:spcAft>
                <a:spcPts val="600"/>
              </a:spcAft>
              <a:buClr>
                <a:srgbClr val="99004C"/>
              </a:buClr>
              <a:defRPr sz="2000">
                <a:solidFill>
                  <a:schemeClr val="tx1"/>
                </a:solidFill>
              </a:defRPr>
            </a:lvl4pPr>
            <a:lvl5pPr>
              <a:spcBef>
                <a:spcPts val="600"/>
              </a:spcBef>
              <a:spcAft>
                <a:spcPts val="600"/>
              </a:spcAft>
              <a:buClr>
                <a:srgbClr val="99004C"/>
              </a:buCl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2"/>
          </p:nvPr>
        </p:nvSpPr>
        <p:spPr>
          <a:xfrm>
            <a:off x="912301" y="6162835"/>
            <a:ext cx="10367433" cy="620712"/>
          </a:xfrm>
        </p:spPr>
        <p:txBody>
          <a:bodyPr anchor="b"/>
          <a:lstStyle>
            <a:lvl1pPr marL="0" indent="0" algn="r">
              <a:spcBef>
                <a:spcPts val="0"/>
              </a:spcBef>
              <a:buFontTx/>
              <a:buNone/>
              <a:defRPr sz="1200"/>
            </a:lvl1pPr>
          </a:lstStyle>
          <a:p>
            <a:pPr lvl="0"/>
            <a:r>
              <a:rPr lang="en-US"/>
              <a:t>Click to edit Master text styles</a:t>
            </a:r>
          </a:p>
        </p:txBody>
      </p:sp>
      <p:sp>
        <p:nvSpPr>
          <p:cNvPr id="5" name="Slide Number Placeholder 5"/>
          <p:cNvSpPr>
            <a:spLocks noGrp="1"/>
          </p:cNvSpPr>
          <p:nvPr>
            <p:ph type="sldNum" sz="quarter" idx="13"/>
          </p:nvPr>
        </p:nvSpPr>
        <p:spPr>
          <a:xfrm>
            <a:off x="11275485" y="6499231"/>
            <a:ext cx="711200" cy="284163"/>
          </a:xfrm>
        </p:spPr>
        <p:txBody>
          <a:bodyPr/>
          <a:lstStyle>
            <a:lvl1pPr eaLnBrk="1" hangingPunct="1">
              <a:defRPr b="1"/>
            </a:lvl1pPr>
          </a:lstStyle>
          <a:p>
            <a:r>
              <a:rPr lang="en-US">
                <a:solidFill>
                  <a:prstClr val="black">
                    <a:tint val="75000"/>
                  </a:prstClr>
                </a:solidFill>
              </a:rPr>
              <a:t> </a:t>
            </a:r>
            <a:fld id="{5B82FF1E-61F5-2543-9266-539BB8CE3D4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47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0BB397-5A85-460B-B373-F5F97372A9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6047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D2E53-080E-6A40-89E5-157C54C9617D}"/>
              </a:ext>
            </a:extLst>
          </p:cNvPr>
          <p:cNvPicPr>
            <a:picLocks noChangeAspect="1"/>
          </p:cNvPicPr>
          <p:nvPr userDrawn="1"/>
        </p:nvPicPr>
        <p:blipFill>
          <a:blip r:embed="rId2"/>
          <a:stretch>
            <a:fillRect/>
          </a:stretch>
        </p:blipFill>
        <p:spPr>
          <a:xfrm>
            <a:off x="3576638" y="909638"/>
            <a:ext cx="5038725" cy="5038725"/>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10"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69FD70-1545-ED41-9CC5-2A5CF7303866}"/>
              </a:ext>
            </a:extLst>
          </p:cNvPr>
          <p:cNvPicPr>
            <a:picLocks noChangeAspect="1"/>
          </p:cNvPicPr>
          <p:nvPr userDrawn="1"/>
        </p:nvPicPr>
        <p:blipFill>
          <a:blip r:embed="rId2"/>
          <a:stretch>
            <a:fillRect/>
          </a:stretch>
        </p:blipFill>
        <p:spPr>
          <a:xfrm>
            <a:off x="3576638" y="909638"/>
            <a:ext cx="5038725" cy="5038725"/>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9"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FD5AB0EB-EFE6-D949-A3A1-AB3077FFA960}"/>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8"/>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D1A88ED9-1F63-394A-9BF3-4AADD8A3D10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8"/>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3E07256C-DC3F-7143-8EFC-8ACC3A3BC59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7"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4" y="642836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3134C197-6650-744E-B5C6-191477D5F45A}"/>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8"/>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4" y="6356353"/>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3CC389E4-C46B-6B4D-B75D-72E8F39B6D47}"/>
              </a:ext>
            </a:extLst>
          </p:cNvPr>
          <p:cNvPicPr>
            <a:picLocks noChangeAspect="1"/>
          </p:cNvPicPr>
          <p:nvPr userDrawn="1"/>
        </p:nvPicPr>
        <p:blipFill rotWithShape="1">
          <a:blip r:embed="rId21"/>
          <a:srcRect r="1482"/>
          <a:stretch/>
        </p:blipFill>
        <p:spPr>
          <a:xfrm>
            <a:off x="9873088" y="305966"/>
            <a:ext cx="1761659"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 id="2147483683" r:id="rId18"/>
    <p:sldLayoutId id="2147483684" r:id="rId19"/>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sped.org.uk/media/1866/uk-igf1-users-group-guidelines-2021.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bsped.org.uk/media/1866/uk-igf1-users-group-guidelines-2021.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hyperlink" Target="https://www.linkedin.com/showcase/68183875/admin/" TargetMode="External"/><Relationship Id="rId7" Type="http://schemas.openxmlformats.org/officeDocument/2006/relationships/image" Target="../media/image34.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peconnect.cor2ed.com/" TargetMode="External"/><Relationship Id="rId5" Type="http://schemas.openxmlformats.org/officeDocument/2006/relationships/hyperlink" Target="https://vimeo.com/channels/peconnect" TargetMode="External"/><Relationship Id="rId10" Type="http://schemas.openxmlformats.org/officeDocument/2006/relationships/image" Target="../media/image37.wmf"/><Relationship Id="rId4" Type="http://schemas.openxmlformats.org/officeDocument/2006/relationships/hyperlink" Target="mailto:Iain.murdoch@cor2ed.com" TargetMode="External"/><Relationship Id="rId9" Type="http://schemas.openxmlformats.org/officeDocument/2006/relationships/image" Target="../media/image3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319987-AA4F-950E-2CFD-4B4EDF81789A}"/>
              </a:ext>
            </a:extLst>
          </p:cNvPr>
          <p:cNvSpPr>
            <a:spLocks noGrp="1"/>
          </p:cNvSpPr>
          <p:nvPr>
            <p:ph type="title"/>
          </p:nvPr>
        </p:nvSpPr>
        <p:spPr/>
        <p:txBody>
          <a:bodyPr/>
          <a:lstStyle/>
          <a:p>
            <a:r>
              <a:rPr lang="en-GB"/>
              <a:t>differentiating IGF-I deficiency </a:t>
            </a:r>
            <a:br>
              <a:rPr lang="en-GB"/>
            </a:br>
            <a:r>
              <a:rPr lang="en-GB"/>
              <a:t>from other </a:t>
            </a:r>
            <a:br>
              <a:rPr lang="en-GB"/>
            </a:br>
            <a:r>
              <a:rPr lang="en-GB"/>
              <a:t>conditions of short stature </a:t>
            </a:r>
            <a:endParaRPr lang="en-GB" dirty="0"/>
          </a:p>
        </p:txBody>
      </p:sp>
      <p:sp>
        <p:nvSpPr>
          <p:cNvPr id="2" name="Slide Number Placeholder 1">
            <a:extLst>
              <a:ext uri="{FF2B5EF4-FFF2-40B4-BE49-F238E27FC236}">
                <a16:creationId xmlns:a16="http://schemas.microsoft.com/office/drawing/2014/main" id="{CFEA7714-F6F9-1861-AE3C-910023002103}"/>
              </a:ext>
            </a:extLst>
          </p:cNvPr>
          <p:cNvSpPr>
            <a:spLocks noGrp="1"/>
          </p:cNvSpPr>
          <p:nvPr>
            <p:ph type="sldNum" sz="quarter" idx="4"/>
          </p:nvPr>
        </p:nvSpPr>
        <p:spPr/>
        <p:txBody>
          <a:bodyPr/>
          <a:lstStyle/>
          <a:p>
            <a:fld id="{AF5FD04B-2F37-49BE-8333-364464DF5902}" type="slidenum">
              <a:rPr lang="fr-FR" smtClean="0"/>
              <a:pPr/>
              <a:t>10</a:t>
            </a:fld>
            <a:endParaRPr lang="fr-FR" dirty="0"/>
          </a:p>
        </p:txBody>
      </p:sp>
    </p:spTree>
    <p:extLst>
      <p:ext uri="{BB962C8B-B14F-4D97-AF65-F5344CB8AC3E}">
        <p14:creationId xmlns:p14="http://schemas.microsoft.com/office/powerpoint/2010/main" val="949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0DD3-39E2-F648-8389-B42DABD023A6}"/>
              </a:ext>
            </a:extLst>
          </p:cNvPr>
          <p:cNvSpPr>
            <a:spLocks noGrp="1"/>
          </p:cNvSpPr>
          <p:nvPr>
            <p:ph type="title"/>
          </p:nvPr>
        </p:nvSpPr>
        <p:spPr>
          <a:xfrm>
            <a:off x="619200" y="246568"/>
            <a:ext cx="8740800" cy="807285"/>
          </a:xfrm>
        </p:spPr>
        <p:txBody>
          <a:bodyPr/>
          <a:lstStyle/>
          <a:p>
            <a:r>
              <a:rPr lang="en-GB"/>
              <a:t>Primary and secondary igf-I deficiency</a:t>
            </a:r>
            <a:endParaRPr lang="en-GB" dirty="0"/>
          </a:p>
        </p:txBody>
      </p:sp>
      <p:sp>
        <p:nvSpPr>
          <p:cNvPr id="22" name="Slide Number Placeholder 21"/>
          <p:cNvSpPr>
            <a:spLocks noGrp="1"/>
          </p:cNvSpPr>
          <p:nvPr>
            <p:ph type="sldNum" sz="quarter" idx="4"/>
          </p:nvPr>
        </p:nvSpPr>
        <p:spPr/>
        <p:txBody>
          <a:bodyPr/>
          <a:lstStyle/>
          <a:p>
            <a:fld id="{FCE43C0F-8A7B-3A4B-9DB5-B3472E36E833}" type="slidenum">
              <a:rPr lang="en-GB" smtClean="0"/>
              <a:pPr/>
              <a:t>11</a:t>
            </a:fld>
            <a:endParaRPr lang="en-GB" dirty="0"/>
          </a:p>
        </p:txBody>
      </p:sp>
      <p:sp>
        <p:nvSpPr>
          <p:cNvPr id="17" name="Text Placeholder 16">
            <a:extLst>
              <a:ext uri="{FF2B5EF4-FFF2-40B4-BE49-F238E27FC236}">
                <a16:creationId xmlns:a16="http://schemas.microsoft.com/office/drawing/2014/main" id="{D6E325FD-E69B-FB8D-C7AD-E06DBB9D87AA}"/>
              </a:ext>
            </a:extLst>
          </p:cNvPr>
          <p:cNvSpPr>
            <a:spLocks noGrp="1"/>
          </p:cNvSpPr>
          <p:nvPr>
            <p:ph sz="quarter" idx="15"/>
          </p:nvPr>
        </p:nvSpPr>
        <p:spPr>
          <a:xfrm>
            <a:off x="620183" y="6309320"/>
            <a:ext cx="10180339" cy="365125"/>
          </a:xfrm>
        </p:spPr>
        <p:txBody>
          <a:bodyPr/>
          <a:lstStyle/>
          <a:p>
            <a:r>
              <a:rPr lang="en-GB" dirty="0"/>
              <a:t>ALS, acid-labile subunit; GH, growth hormone; GHR, growth hormone receptor; GHRH, growth-hormone releasing hormone; IGF-I, insulin-like growth factor-I; IGF-IR, insulin-like growth factor receptor; IGFBP-3, insulin-like growth factor-binding protein 3; STAT5b, signal transducer and activator of transcription 5B </a:t>
            </a:r>
            <a:br>
              <a:rPr lang="en-GB" altLang="en-US" dirty="0"/>
            </a:br>
            <a:r>
              <a:rPr lang="en-GB" altLang="en-US" dirty="0"/>
              <a:t>Adapted from Bang P, et al. </a:t>
            </a:r>
            <a:r>
              <a:rPr lang="en-GB" altLang="en-US" dirty="0" err="1"/>
              <a:t>Horm</a:t>
            </a:r>
            <a:r>
              <a:rPr lang="en-GB" altLang="en-US" dirty="0"/>
              <a:t> Res. 2001;55 </a:t>
            </a:r>
            <a:r>
              <a:rPr lang="en-GB" altLang="en-US" dirty="0" err="1"/>
              <a:t>Suppl</a:t>
            </a:r>
            <a:r>
              <a:rPr lang="en-GB" altLang="en-US" dirty="0"/>
              <a:t> 2:84-93; Cohen J, et al. </a:t>
            </a:r>
            <a:r>
              <a:rPr lang="pt-BR" dirty="0"/>
              <a:t>Drugs R D. 2014 Mar; 14(1): 25–29; </a:t>
            </a:r>
            <a:r>
              <a:rPr lang="en-GB" altLang="en-US" dirty="0"/>
              <a:t>Rosenfeld RG, et al. </a:t>
            </a:r>
            <a:r>
              <a:rPr lang="en-GB" altLang="en-US" dirty="0" err="1"/>
              <a:t>Horm</a:t>
            </a:r>
            <a:r>
              <a:rPr lang="en-GB" altLang="en-US" dirty="0"/>
              <a:t> Res. 2009; 71 </a:t>
            </a:r>
            <a:r>
              <a:rPr lang="en-GB" altLang="en-US" dirty="0" err="1"/>
              <a:t>Suppl</a:t>
            </a:r>
            <a:r>
              <a:rPr lang="en-GB" altLang="en-US" dirty="0"/>
              <a:t> 2:36-40; David A, et al. Endocrine Reviews 2011; 32: 472-497; Dauber A, et al. EMBO Mol Med. 2016; 8(4): 363-374</a:t>
            </a:r>
          </a:p>
        </p:txBody>
      </p:sp>
      <p:sp>
        <p:nvSpPr>
          <p:cNvPr id="16" name="TextBox 78">
            <a:extLst>
              <a:ext uri="{FF2B5EF4-FFF2-40B4-BE49-F238E27FC236}">
                <a16:creationId xmlns:a16="http://schemas.microsoft.com/office/drawing/2014/main" id="{245A747C-BCB3-4E36-649F-DAE2AFEB5220}"/>
              </a:ext>
            </a:extLst>
          </p:cNvPr>
          <p:cNvSpPr txBox="1"/>
          <p:nvPr/>
        </p:nvSpPr>
        <p:spPr>
          <a:xfrm>
            <a:off x="619200" y="2934136"/>
            <a:ext cx="3103426" cy="2062103"/>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Primary IGF-I deficiency</a:t>
            </a:r>
          </a:p>
          <a:p>
            <a:pPr marL="285750" indent="-285750">
              <a:buClr>
                <a:schemeClr val="accent1"/>
              </a:buClr>
              <a:buFont typeface="Arial" panose="020B0604020202020204" pitchFamily="34" charset="0"/>
              <a:buChar char="•"/>
              <a:defRPr/>
            </a:pP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GHR gene defects </a:t>
            </a:r>
            <a:br>
              <a:rPr lang="en-US" sz="1600" dirty="0">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(Laron syndrome)</a:t>
            </a:r>
          </a:p>
          <a:p>
            <a:pPr marL="285750" indent="-285750">
              <a:buClr>
                <a:schemeClr val="accent1"/>
              </a:buClr>
              <a:buFont typeface="Arial" panose="020B0604020202020204" pitchFamily="34" charset="0"/>
              <a:buChar char="•"/>
              <a:defRPr/>
            </a:pP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Post-GHR signaling defects </a:t>
            </a:r>
            <a:b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(Stat5b deficiency)</a:t>
            </a:r>
          </a:p>
          <a:p>
            <a:pPr marL="285750" indent="-285750">
              <a:buClr>
                <a:schemeClr val="accent1"/>
              </a:buClr>
              <a:buFont typeface="Arial" panose="020B0604020202020204" pitchFamily="34" charset="0"/>
              <a:buChar char="•"/>
              <a:defRPr/>
            </a:pP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IGF and ALS gene defects</a:t>
            </a:r>
          </a:p>
          <a:p>
            <a:pPr marL="285750" indent="-285750">
              <a:buClr>
                <a:schemeClr val="accent1"/>
              </a:buClr>
              <a:buFont typeface="Arial" panose="020B0604020202020204" pitchFamily="34" charset="0"/>
              <a:buChar char="•"/>
              <a:defRPr/>
            </a:pP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PAPP-A2 gene defects </a:t>
            </a:r>
            <a:b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(decreased free IGF-I)</a:t>
            </a:r>
            <a:endParaRPr kumimoji="0" lang="en-US" sz="1600" i="0" u="none" strike="noStrike" kern="1200" cap="none" spc="0" normalizeH="0" baseline="0" noProof="0" dirty="0">
              <a:ln>
                <a:noFill/>
              </a:ln>
              <a:effectLst/>
              <a:highlight>
                <a:srgbClr val="FFFF00"/>
              </a:highlight>
              <a:uLnTx/>
              <a:uFillTx/>
              <a:latin typeface="Arial" panose="020B0604020202020204" pitchFamily="34" charset="0"/>
              <a:cs typeface="Arial" panose="020B0604020202020204" pitchFamily="34" charset="0"/>
            </a:endParaRPr>
          </a:p>
        </p:txBody>
      </p:sp>
      <p:sp>
        <p:nvSpPr>
          <p:cNvPr id="3" name="TextBox 72">
            <a:extLst>
              <a:ext uri="{FF2B5EF4-FFF2-40B4-BE49-F238E27FC236}">
                <a16:creationId xmlns:a16="http://schemas.microsoft.com/office/drawing/2014/main" id="{7D3DBF4A-D742-D419-573C-8BFA03D8A3F4}"/>
              </a:ext>
            </a:extLst>
          </p:cNvPr>
          <p:cNvSpPr txBox="1"/>
          <p:nvPr/>
        </p:nvSpPr>
        <p:spPr>
          <a:xfrm>
            <a:off x="2820076" y="1217097"/>
            <a:ext cx="3247508" cy="58477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Secondary IGF-I deficiency</a:t>
            </a:r>
          </a:p>
          <a:p>
            <a:pPr marL="285750" indent="-285750">
              <a:buFont typeface="Arial" panose="020B0604020202020204" pitchFamily="34" charset="0"/>
              <a:buChar char="•"/>
              <a:defRPr/>
            </a:pPr>
            <a:r>
              <a:rPr kumimoji="0" lang="en-US" sz="1600"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Growth hormone deficiency</a:t>
            </a:r>
          </a:p>
        </p:txBody>
      </p:sp>
      <p:grpSp>
        <p:nvGrpSpPr>
          <p:cNvPr id="384" name="Group 61"/>
          <p:cNvGrpSpPr>
            <a:grpSpLocks/>
          </p:cNvGrpSpPr>
          <p:nvPr/>
        </p:nvGrpSpPr>
        <p:grpSpPr bwMode="auto">
          <a:xfrm>
            <a:off x="10322509" y="5592523"/>
            <a:ext cx="518927" cy="495268"/>
            <a:chOff x="2417536" y="4109326"/>
            <a:chExt cx="522288" cy="498475"/>
          </a:xfrm>
        </p:grpSpPr>
        <p:sp>
          <p:nvSpPr>
            <p:cNvPr id="385" name="AutoShape 54"/>
            <p:cNvSpPr>
              <a:spLocks noChangeArrowheads="1"/>
            </p:cNvSpPr>
            <p:nvPr/>
          </p:nvSpPr>
          <p:spPr bwMode="auto">
            <a:xfrm>
              <a:off x="2417536" y="4109326"/>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86" name="AutoShape 55"/>
            <p:cNvSpPr>
              <a:spLocks noChangeArrowheads="1"/>
            </p:cNvSpPr>
            <p:nvPr/>
          </p:nvSpPr>
          <p:spPr bwMode="auto">
            <a:xfrm>
              <a:off x="2547711" y="427125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87" name="AutoShape 56"/>
            <p:cNvSpPr>
              <a:spLocks noChangeArrowheads="1"/>
            </p:cNvSpPr>
            <p:nvPr/>
          </p:nvSpPr>
          <p:spPr bwMode="auto">
            <a:xfrm>
              <a:off x="2690587" y="427125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88" name="AutoShape 57"/>
            <p:cNvSpPr>
              <a:spLocks noChangeArrowheads="1"/>
            </p:cNvSpPr>
            <p:nvPr/>
          </p:nvSpPr>
          <p:spPr bwMode="auto">
            <a:xfrm>
              <a:off x="2817587" y="411250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grpSp>
      <p:sp>
        <p:nvSpPr>
          <p:cNvPr id="338" name="TextBox 194"/>
          <p:cNvSpPr txBox="1">
            <a:spLocks noChangeArrowheads="1"/>
          </p:cNvSpPr>
          <p:nvPr/>
        </p:nvSpPr>
        <p:spPr bwMode="auto">
          <a:xfrm>
            <a:off x="8210274" y="522626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ALS</a:t>
            </a:r>
          </a:p>
        </p:txBody>
      </p:sp>
      <p:sp>
        <p:nvSpPr>
          <p:cNvPr id="339" name="TextBox 194"/>
          <p:cNvSpPr txBox="1">
            <a:spLocks noChangeArrowheads="1"/>
          </p:cNvSpPr>
          <p:nvPr/>
        </p:nvSpPr>
        <p:spPr bwMode="auto">
          <a:xfrm>
            <a:off x="8218569" y="5684006"/>
            <a:ext cx="7922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IGFBP-3</a:t>
            </a:r>
          </a:p>
        </p:txBody>
      </p:sp>
      <p:sp>
        <p:nvSpPr>
          <p:cNvPr id="340" name="TextBox 194"/>
          <p:cNvSpPr txBox="1">
            <a:spLocks noChangeArrowheads="1"/>
          </p:cNvSpPr>
          <p:nvPr/>
        </p:nvSpPr>
        <p:spPr bwMode="auto">
          <a:xfrm>
            <a:off x="11238205" y="5226266"/>
            <a:ext cx="743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STAT5b</a:t>
            </a:r>
          </a:p>
        </p:txBody>
      </p:sp>
      <p:sp>
        <p:nvSpPr>
          <p:cNvPr id="341" name="TextBox 194"/>
          <p:cNvSpPr txBox="1">
            <a:spLocks noChangeArrowheads="1"/>
          </p:cNvSpPr>
          <p:nvPr/>
        </p:nvSpPr>
        <p:spPr bwMode="auto">
          <a:xfrm>
            <a:off x="9287844" y="5684006"/>
            <a:ext cx="904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Free IGF-I</a:t>
            </a:r>
          </a:p>
        </p:txBody>
      </p:sp>
      <p:sp>
        <p:nvSpPr>
          <p:cNvPr id="342" name="TextBox 194"/>
          <p:cNvSpPr txBox="1">
            <a:spLocks noChangeArrowheads="1"/>
          </p:cNvSpPr>
          <p:nvPr/>
        </p:nvSpPr>
        <p:spPr bwMode="auto">
          <a:xfrm>
            <a:off x="9251192" y="5226266"/>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GH</a:t>
            </a:r>
          </a:p>
        </p:txBody>
      </p:sp>
      <p:sp>
        <p:nvSpPr>
          <p:cNvPr id="343" name="TextBox 194"/>
          <p:cNvSpPr txBox="1">
            <a:spLocks noChangeArrowheads="1"/>
          </p:cNvSpPr>
          <p:nvPr/>
        </p:nvSpPr>
        <p:spPr bwMode="auto">
          <a:xfrm>
            <a:off x="10091180" y="5226266"/>
            <a:ext cx="526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GHR</a:t>
            </a:r>
          </a:p>
        </p:txBody>
      </p:sp>
      <p:sp>
        <p:nvSpPr>
          <p:cNvPr id="344" name="TextBox 194"/>
          <p:cNvSpPr txBox="1">
            <a:spLocks noChangeArrowheads="1"/>
          </p:cNvSpPr>
          <p:nvPr/>
        </p:nvSpPr>
        <p:spPr bwMode="auto">
          <a:xfrm>
            <a:off x="10831714" y="5684006"/>
            <a:ext cx="647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IGF-IR</a:t>
            </a:r>
          </a:p>
        </p:txBody>
      </p:sp>
      <p:grpSp>
        <p:nvGrpSpPr>
          <p:cNvPr id="347" name="Group 4"/>
          <p:cNvGrpSpPr>
            <a:grpSpLocks/>
          </p:cNvGrpSpPr>
          <p:nvPr/>
        </p:nvGrpSpPr>
        <p:grpSpPr bwMode="auto">
          <a:xfrm>
            <a:off x="8832304" y="5275488"/>
            <a:ext cx="468453" cy="291799"/>
            <a:chOff x="1486" y="1172"/>
            <a:chExt cx="322" cy="185"/>
          </a:xfrm>
        </p:grpSpPr>
        <p:sp>
          <p:nvSpPr>
            <p:cNvPr id="348" name="Freeform 5"/>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349" name="Freeform 6"/>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350" name="AutoShape 64"/>
          <p:cNvSpPr>
            <a:spLocks noChangeArrowheads="1"/>
          </p:cNvSpPr>
          <p:nvPr/>
        </p:nvSpPr>
        <p:spPr bwMode="auto">
          <a:xfrm>
            <a:off x="8972025" y="5642996"/>
            <a:ext cx="312303" cy="312303"/>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353" name="Oval 69"/>
          <p:cNvSpPr>
            <a:spLocks noChangeArrowheads="1"/>
          </p:cNvSpPr>
          <p:nvPr/>
        </p:nvSpPr>
        <p:spPr bwMode="auto">
          <a:xfrm>
            <a:off x="10682493" y="5289683"/>
            <a:ext cx="632492" cy="216088"/>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373" name="Group 50"/>
          <p:cNvGrpSpPr>
            <a:grpSpLocks/>
          </p:cNvGrpSpPr>
          <p:nvPr/>
        </p:nvGrpSpPr>
        <p:grpSpPr bwMode="auto">
          <a:xfrm>
            <a:off x="9770822" y="5155615"/>
            <a:ext cx="343848" cy="410095"/>
            <a:chOff x="1150938" y="2821657"/>
            <a:chExt cx="660400" cy="785813"/>
          </a:xfrm>
        </p:grpSpPr>
        <p:grpSp>
          <p:nvGrpSpPr>
            <p:cNvPr id="374" name="Group 13"/>
            <p:cNvGrpSpPr>
              <a:grpSpLocks/>
            </p:cNvGrpSpPr>
            <p:nvPr/>
          </p:nvGrpSpPr>
          <p:grpSpPr bwMode="auto">
            <a:xfrm>
              <a:off x="1604963" y="2821657"/>
              <a:ext cx="206375" cy="685800"/>
              <a:chOff x="1041" y="1822"/>
              <a:chExt cx="141" cy="432"/>
            </a:xfrm>
          </p:grpSpPr>
          <p:sp>
            <p:nvSpPr>
              <p:cNvPr id="379" name="Freeform 14"/>
              <p:cNvSpPr>
                <a:spLocks/>
              </p:cNvSpPr>
              <p:nvPr/>
            </p:nvSpPr>
            <p:spPr bwMode="auto">
              <a:xfrm>
                <a:off x="1041" y="1858"/>
                <a:ext cx="112" cy="367"/>
              </a:xfrm>
              <a:custGeom>
                <a:avLst/>
                <a:gdLst>
                  <a:gd name="T0" fmla="*/ 38 w 111"/>
                  <a:gd name="T1" fmla="*/ 0 h 367"/>
                  <a:gd name="T2" fmla="*/ 0 w 111"/>
                  <a:gd name="T3" fmla="*/ 184 h 367"/>
                  <a:gd name="T4" fmla="*/ 111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80" name="Oval 15"/>
              <p:cNvSpPr>
                <a:spLocks noChangeArrowheads="1"/>
              </p:cNvSpPr>
              <p:nvPr/>
            </p:nvSpPr>
            <p:spPr bwMode="auto">
              <a:xfrm>
                <a:off x="1054" y="1822"/>
                <a:ext cx="52" cy="67"/>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81" name="Oval 16"/>
              <p:cNvSpPr>
                <a:spLocks noChangeArrowheads="1"/>
              </p:cNvSpPr>
              <p:nvPr/>
            </p:nvSpPr>
            <p:spPr bwMode="auto">
              <a:xfrm>
                <a:off x="1122" y="2193"/>
                <a:ext cx="60"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375" name="Group 21"/>
            <p:cNvGrpSpPr>
              <a:grpSpLocks/>
            </p:cNvGrpSpPr>
            <p:nvPr/>
          </p:nvGrpSpPr>
          <p:grpSpPr bwMode="auto">
            <a:xfrm>
              <a:off x="1150938" y="3191545"/>
              <a:ext cx="554037" cy="415925"/>
              <a:chOff x="731" y="2055"/>
              <a:chExt cx="378" cy="262"/>
            </a:xfrm>
          </p:grpSpPr>
          <p:sp>
            <p:nvSpPr>
              <p:cNvPr id="376" name="Freeform 22"/>
              <p:cNvSpPr>
                <a:spLocks/>
              </p:cNvSpPr>
              <p:nvPr/>
            </p:nvSpPr>
            <p:spPr bwMode="auto">
              <a:xfrm>
                <a:off x="766" y="2083"/>
                <a:ext cx="312" cy="204"/>
              </a:xfrm>
              <a:custGeom>
                <a:avLst/>
                <a:gdLst>
                  <a:gd name="T0" fmla="*/ 0 w 313"/>
                  <a:gd name="T1" fmla="*/ 0 h 204"/>
                  <a:gd name="T2" fmla="*/ 184 w 313"/>
                  <a:gd name="T3" fmla="*/ 32 h 204"/>
                  <a:gd name="T4" fmla="*/ 311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77" name="Oval 23"/>
              <p:cNvSpPr>
                <a:spLocks noChangeArrowheads="1"/>
              </p:cNvSpPr>
              <p:nvPr/>
            </p:nvSpPr>
            <p:spPr bwMode="auto">
              <a:xfrm rot="-4080000">
                <a:off x="740" y="2032"/>
                <a:ext cx="48"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78" name="Oval 24"/>
              <p:cNvSpPr>
                <a:spLocks noChangeArrowheads="1"/>
              </p:cNvSpPr>
              <p:nvPr/>
            </p:nvSpPr>
            <p:spPr bwMode="auto">
              <a:xfrm rot="-4080000">
                <a:off x="1049" y="2257"/>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sp>
        <p:nvSpPr>
          <p:cNvPr id="382" name="Oval 9"/>
          <p:cNvSpPr>
            <a:spLocks noChangeArrowheads="1"/>
          </p:cNvSpPr>
          <p:nvPr/>
        </p:nvSpPr>
        <p:spPr bwMode="auto">
          <a:xfrm>
            <a:off x="7922242" y="5727334"/>
            <a:ext cx="367508" cy="227129"/>
          </a:xfrm>
          <a:prstGeom prst="ellipse">
            <a:avLst/>
          </a:prstGeom>
          <a:solidFill>
            <a:srgbClr val="503291"/>
          </a:solidFill>
          <a:ln w="1270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412" name="AutoShape 42"/>
          <p:cNvSpPr>
            <a:spLocks noChangeArrowheads="1"/>
          </p:cNvSpPr>
          <p:nvPr/>
        </p:nvSpPr>
        <p:spPr bwMode="auto">
          <a:xfrm>
            <a:off x="7977448" y="5223437"/>
            <a:ext cx="257097" cy="321767"/>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pic>
        <p:nvPicPr>
          <p:cNvPr id="32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572" y="4407901"/>
            <a:ext cx="3050022" cy="101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Rectangle 4"/>
          <p:cNvSpPr>
            <a:spLocks noChangeArrowheads="1"/>
          </p:cNvSpPr>
          <p:nvPr/>
        </p:nvSpPr>
        <p:spPr bwMode="auto">
          <a:xfrm>
            <a:off x="4028573" y="3122993"/>
            <a:ext cx="2351544" cy="2442017"/>
          </a:xfrm>
          <a:prstGeom prst="rect">
            <a:avLst/>
          </a:prstGeom>
          <a:noFill/>
          <a:ln w="9525">
            <a:solidFill>
              <a:srgbClr val="FF0000"/>
            </a:solidFill>
            <a:round/>
            <a:headEnd/>
            <a:tailEnd/>
          </a:ln>
          <a:effectLst>
            <a:prstShdw prst="shdw17" dist="17961" dir="2700000">
              <a:srgbClr val="2DBECD">
                <a:alpha val="74997"/>
              </a:srgbClr>
            </a:prstShdw>
          </a:effectLst>
          <a:extLst>
            <a:ext uri="{909E8E84-426E-40DD-AFC4-6F175D3DCCD1}">
              <a14:hiddenFill xmlns:a14="http://schemas.microsoft.com/office/drawing/2010/main">
                <a:solidFill>
                  <a:srgbClr val="FFFFFF"/>
                </a:solidFill>
              </a14:hiddenFill>
            </a:ext>
          </a:extLst>
        </p:spPr>
        <p:txBody>
          <a:bodyPr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pic>
        <p:nvPicPr>
          <p:cNvPr id="33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85500" y="1707119"/>
            <a:ext cx="1526466" cy="9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Freeform 6"/>
          <p:cNvSpPr>
            <a:spLocks/>
          </p:cNvSpPr>
          <p:nvPr/>
        </p:nvSpPr>
        <p:spPr bwMode="auto">
          <a:xfrm>
            <a:off x="4558252" y="1928305"/>
            <a:ext cx="1498818" cy="2163828"/>
          </a:xfrm>
          <a:custGeom>
            <a:avLst/>
            <a:gdLst>
              <a:gd name="T0" fmla="*/ 882221 w 1683954"/>
              <a:gd name="T1" fmla="*/ 0 h 613699"/>
              <a:gd name="T2" fmla="*/ 238246 w 1683954"/>
              <a:gd name="T3" fmla="*/ 2147483647 h 613699"/>
              <a:gd name="T4" fmla="*/ 5257 w 1683954"/>
              <a:gd name="T5" fmla="*/ 2147483647 h 613699"/>
              <a:gd name="T6" fmla="*/ 0 60000 65536"/>
              <a:gd name="T7" fmla="*/ 0 60000 65536"/>
              <a:gd name="T8" fmla="*/ 0 60000 65536"/>
            </a:gdLst>
            <a:ahLst/>
            <a:cxnLst>
              <a:cxn ang="T6">
                <a:pos x="T0" y="T1"/>
              </a:cxn>
              <a:cxn ang="T7">
                <a:pos x="T2" y="T3"/>
              </a:cxn>
              <a:cxn ang="T8">
                <a:pos x="T4" y="T5"/>
              </a:cxn>
            </a:cxnLst>
            <a:rect l="0" t="0" r="r" b="b"/>
            <a:pathLst>
              <a:path w="1683954" h="613699">
                <a:moveTo>
                  <a:pt x="1683954" y="0"/>
                </a:moveTo>
                <a:cubicBezTo>
                  <a:pt x="1275180" y="1324"/>
                  <a:pt x="862505" y="36754"/>
                  <a:pt x="454756" y="170252"/>
                </a:cubicBezTo>
                <a:cubicBezTo>
                  <a:pt x="47007" y="303750"/>
                  <a:pt x="-31957" y="449765"/>
                  <a:pt x="10036" y="613699"/>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333" name="Freeform 7"/>
          <p:cNvSpPr>
            <a:spLocks/>
          </p:cNvSpPr>
          <p:nvPr/>
        </p:nvSpPr>
        <p:spPr bwMode="auto">
          <a:xfrm rot="915350">
            <a:off x="6412130" y="3243772"/>
            <a:ext cx="1142304" cy="337598"/>
          </a:xfrm>
          <a:custGeom>
            <a:avLst/>
            <a:gdLst>
              <a:gd name="T0" fmla="*/ 4608 w 1627095"/>
              <a:gd name="T1" fmla="*/ 1 h 691711"/>
              <a:gd name="T2" fmla="*/ 1790 w 1627095"/>
              <a:gd name="T3" fmla="*/ 1 h 691711"/>
              <a:gd name="T4" fmla="*/ 0 w 1627095"/>
              <a:gd name="T5" fmla="*/ 1 h 691711"/>
              <a:gd name="T6" fmla="*/ 0 60000 65536"/>
              <a:gd name="T7" fmla="*/ 0 60000 65536"/>
              <a:gd name="T8" fmla="*/ 0 60000 65536"/>
            </a:gdLst>
            <a:ahLst/>
            <a:cxnLst>
              <a:cxn ang="T6">
                <a:pos x="T0" y="T1"/>
              </a:cxn>
              <a:cxn ang="T7">
                <a:pos x="T2" y="T3"/>
              </a:cxn>
              <a:cxn ang="T8">
                <a:pos x="T4" y="T5"/>
              </a:cxn>
            </a:cxnLst>
            <a:rect l="0" t="0" r="r" b="b"/>
            <a:pathLst>
              <a:path w="1627095" h="691711">
                <a:moveTo>
                  <a:pt x="1627095" y="247958"/>
                </a:moveTo>
                <a:cubicBezTo>
                  <a:pt x="1265144" y="96678"/>
                  <a:pt x="903194" y="-54601"/>
                  <a:pt x="632012" y="19358"/>
                </a:cubicBezTo>
                <a:cubicBezTo>
                  <a:pt x="360830" y="93317"/>
                  <a:pt x="180415" y="392514"/>
                  <a:pt x="0" y="691711"/>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pic>
        <p:nvPicPr>
          <p:cNvPr id="33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8357" y="2778119"/>
            <a:ext cx="3134421" cy="138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TextBox 168"/>
          <p:cNvSpPr txBox="1">
            <a:spLocks noChangeArrowheads="1"/>
          </p:cNvSpPr>
          <p:nvPr/>
        </p:nvSpPr>
        <p:spPr bwMode="auto">
          <a:xfrm>
            <a:off x="9016491" y="4693931"/>
            <a:ext cx="170110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9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LINEAR GROWTH</a:t>
            </a:r>
          </a:p>
        </p:txBody>
      </p:sp>
      <p:sp>
        <p:nvSpPr>
          <p:cNvPr id="336" name="TextBox 168"/>
          <p:cNvSpPr txBox="1">
            <a:spLocks noChangeArrowheads="1"/>
          </p:cNvSpPr>
          <p:nvPr/>
        </p:nvSpPr>
        <p:spPr bwMode="auto">
          <a:xfrm>
            <a:off x="7036005" y="2801314"/>
            <a:ext cx="14968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Ternary complex</a:t>
            </a:r>
          </a:p>
        </p:txBody>
      </p:sp>
      <p:sp>
        <p:nvSpPr>
          <p:cNvPr id="337" name="TextBox 168"/>
          <p:cNvSpPr txBox="1">
            <a:spLocks noChangeArrowheads="1"/>
          </p:cNvSpPr>
          <p:nvPr/>
        </p:nvSpPr>
        <p:spPr bwMode="auto">
          <a:xfrm>
            <a:off x="9158628" y="4019374"/>
            <a:ext cx="1151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Circulation</a:t>
            </a:r>
          </a:p>
        </p:txBody>
      </p:sp>
      <p:sp>
        <p:nvSpPr>
          <p:cNvPr id="345" name="Oval 75"/>
          <p:cNvSpPr>
            <a:spLocks noChangeArrowheads="1"/>
          </p:cNvSpPr>
          <p:nvPr/>
        </p:nvSpPr>
        <p:spPr bwMode="auto">
          <a:xfrm>
            <a:off x="8201980" y="4068849"/>
            <a:ext cx="2910" cy="7275"/>
          </a:xfrm>
          <a:prstGeom prst="ellipse">
            <a:avLst/>
          </a:prstGeom>
          <a:solidFill>
            <a:srgbClr val="0000FF"/>
          </a:solidFill>
          <a:ln w="0">
            <a:solidFill>
              <a:srgbClr val="FF0000"/>
            </a:solidFill>
            <a:round/>
            <a:headEnd/>
            <a:tailEnd/>
          </a:ln>
        </p:spPr>
        <p:txBody>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endParaRPr lang="en-GB" altLang="en-US" sz="1400" dirty="0">
              <a:solidFill>
                <a:srgbClr val="000000"/>
              </a:solidFill>
              <a:latin typeface="Arial" panose="020B0604020202020204" pitchFamily="34" charset="0"/>
              <a:ea typeface="Calibri" charset="0"/>
              <a:cs typeface="Arial" panose="020B0604020202020204" pitchFamily="34" charset="0"/>
            </a:endParaRPr>
          </a:p>
        </p:txBody>
      </p:sp>
      <p:sp>
        <p:nvSpPr>
          <p:cNvPr id="346" name="TextBox 168"/>
          <p:cNvSpPr txBox="1">
            <a:spLocks noChangeArrowheads="1"/>
          </p:cNvSpPr>
          <p:nvPr/>
        </p:nvSpPr>
        <p:spPr bwMode="auto">
          <a:xfrm>
            <a:off x="10234159" y="1693319"/>
            <a:ext cx="628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Liver</a:t>
            </a:r>
          </a:p>
        </p:txBody>
      </p:sp>
      <p:sp>
        <p:nvSpPr>
          <p:cNvPr id="351" name="AutoShape 64"/>
          <p:cNvSpPr>
            <a:spLocks noChangeArrowheads="1"/>
          </p:cNvSpPr>
          <p:nvPr/>
        </p:nvSpPr>
        <p:spPr bwMode="auto">
          <a:xfrm>
            <a:off x="8958665" y="3622113"/>
            <a:ext cx="208088" cy="208088"/>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352" name="AutoShape 64"/>
          <p:cNvSpPr>
            <a:spLocks noChangeArrowheads="1"/>
          </p:cNvSpPr>
          <p:nvPr/>
        </p:nvSpPr>
        <p:spPr bwMode="auto">
          <a:xfrm>
            <a:off x="5018084" y="3705059"/>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354" name="Oval 69"/>
          <p:cNvSpPr>
            <a:spLocks noChangeArrowheads="1"/>
          </p:cNvSpPr>
          <p:nvPr/>
        </p:nvSpPr>
        <p:spPr bwMode="auto">
          <a:xfrm>
            <a:off x="9073622" y="2283364"/>
            <a:ext cx="724671" cy="261930"/>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355" name="Group 32"/>
          <p:cNvGrpSpPr>
            <a:grpSpLocks/>
          </p:cNvGrpSpPr>
          <p:nvPr/>
        </p:nvGrpSpPr>
        <p:grpSpPr bwMode="auto">
          <a:xfrm>
            <a:off x="8903368" y="1603803"/>
            <a:ext cx="605347" cy="720305"/>
            <a:chOff x="1150938" y="2821657"/>
            <a:chExt cx="660400" cy="785813"/>
          </a:xfrm>
        </p:grpSpPr>
        <p:grpSp>
          <p:nvGrpSpPr>
            <p:cNvPr id="356" name="Group 13"/>
            <p:cNvGrpSpPr>
              <a:grpSpLocks/>
            </p:cNvGrpSpPr>
            <p:nvPr/>
          </p:nvGrpSpPr>
          <p:grpSpPr bwMode="auto">
            <a:xfrm>
              <a:off x="1604963" y="2821657"/>
              <a:ext cx="206375" cy="685800"/>
              <a:chOff x="1041" y="1822"/>
              <a:chExt cx="141" cy="432"/>
            </a:xfrm>
          </p:grpSpPr>
          <p:sp>
            <p:nvSpPr>
              <p:cNvPr id="361" name="Freeform 14"/>
              <p:cNvSpPr>
                <a:spLocks/>
              </p:cNvSpPr>
              <p:nvPr/>
            </p:nvSpPr>
            <p:spPr bwMode="auto">
              <a:xfrm>
                <a:off x="1041" y="1858"/>
                <a:ext cx="111" cy="367"/>
              </a:xfrm>
              <a:custGeom>
                <a:avLst/>
                <a:gdLst>
                  <a:gd name="T0" fmla="*/ 38 w 111"/>
                  <a:gd name="T1" fmla="*/ 0 h 367"/>
                  <a:gd name="T2" fmla="*/ 0 w 111"/>
                  <a:gd name="T3" fmla="*/ 184 h 367"/>
                  <a:gd name="T4" fmla="*/ 110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62" name="Oval 15"/>
              <p:cNvSpPr>
                <a:spLocks noChangeArrowheads="1"/>
              </p:cNvSpPr>
              <p:nvPr/>
            </p:nvSpPr>
            <p:spPr bwMode="auto">
              <a:xfrm>
                <a:off x="1054" y="1822"/>
                <a:ext cx="51"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63" name="Oval 16"/>
              <p:cNvSpPr>
                <a:spLocks noChangeArrowheads="1"/>
              </p:cNvSpPr>
              <p:nvPr/>
            </p:nvSpPr>
            <p:spPr bwMode="auto">
              <a:xfrm>
                <a:off x="1121" y="2194"/>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357" name="Group 21"/>
            <p:cNvGrpSpPr>
              <a:grpSpLocks/>
            </p:cNvGrpSpPr>
            <p:nvPr/>
          </p:nvGrpSpPr>
          <p:grpSpPr bwMode="auto">
            <a:xfrm>
              <a:off x="1150938" y="3191545"/>
              <a:ext cx="554037" cy="415925"/>
              <a:chOff x="731" y="2055"/>
              <a:chExt cx="378" cy="262"/>
            </a:xfrm>
          </p:grpSpPr>
          <p:sp>
            <p:nvSpPr>
              <p:cNvPr id="358" name="Freeform 22"/>
              <p:cNvSpPr>
                <a:spLocks/>
              </p:cNvSpPr>
              <p:nvPr/>
            </p:nvSpPr>
            <p:spPr bwMode="auto">
              <a:xfrm>
                <a:off x="766" y="2083"/>
                <a:ext cx="313" cy="204"/>
              </a:xfrm>
              <a:custGeom>
                <a:avLst/>
                <a:gdLst>
                  <a:gd name="T0" fmla="*/ 0 w 313"/>
                  <a:gd name="T1" fmla="*/ 0 h 204"/>
                  <a:gd name="T2" fmla="*/ 185 w 313"/>
                  <a:gd name="T3" fmla="*/ 32 h 204"/>
                  <a:gd name="T4" fmla="*/ 312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59" name="Oval 23"/>
              <p:cNvSpPr>
                <a:spLocks noChangeArrowheads="1"/>
              </p:cNvSpPr>
              <p:nvPr/>
            </p:nvSpPr>
            <p:spPr bwMode="auto">
              <a:xfrm rot="-4080000">
                <a:off x="744" y="2042"/>
                <a:ext cx="51" cy="65"/>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60" name="Oval 24"/>
              <p:cNvSpPr>
                <a:spLocks noChangeArrowheads="1"/>
              </p:cNvSpPr>
              <p:nvPr/>
            </p:nvSpPr>
            <p:spPr bwMode="auto">
              <a:xfrm rot="-4080000">
                <a:off x="1050" y="2256"/>
                <a:ext cx="61"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grpSp>
        <p:nvGrpSpPr>
          <p:cNvPr id="364" name="Group 41"/>
          <p:cNvGrpSpPr>
            <a:grpSpLocks/>
          </p:cNvGrpSpPr>
          <p:nvPr/>
        </p:nvGrpSpPr>
        <p:grpSpPr bwMode="auto">
          <a:xfrm>
            <a:off x="4332703" y="4060118"/>
            <a:ext cx="605347" cy="720305"/>
            <a:chOff x="1150938" y="2821657"/>
            <a:chExt cx="660400" cy="785813"/>
          </a:xfrm>
        </p:grpSpPr>
        <p:grpSp>
          <p:nvGrpSpPr>
            <p:cNvPr id="365" name="Group 13"/>
            <p:cNvGrpSpPr>
              <a:grpSpLocks/>
            </p:cNvGrpSpPr>
            <p:nvPr/>
          </p:nvGrpSpPr>
          <p:grpSpPr bwMode="auto">
            <a:xfrm>
              <a:off x="1604963" y="2821657"/>
              <a:ext cx="206375" cy="685800"/>
              <a:chOff x="1041" y="1822"/>
              <a:chExt cx="141" cy="432"/>
            </a:xfrm>
          </p:grpSpPr>
          <p:sp>
            <p:nvSpPr>
              <p:cNvPr id="370" name="Freeform 14"/>
              <p:cNvSpPr>
                <a:spLocks/>
              </p:cNvSpPr>
              <p:nvPr/>
            </p:nvSpPr>
            <p:spPr bwMode="auto">
              <a:xfrm>
                <a:off x="1041" y="1858"/>
                <a:ext cx="111" cy="367"/>
              </a:xfrm>
              <a:custGeom>
                <a:avLst/>
                <a:gdLst>
                  <a:gd name="T0" fmla="*/ 38 w 111"/>
                  <a:gd name="T1" fmla="*/ 0 h 367"/>
                  <a:gd name="T2" fmla="*/ 0 w 111"/>
                  <a:gd name="T3" fmla="*/ 184 h 367"/>
                  <a:gd name="T4" fmla="*/ 110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71" name="Oval 15"/>
              <p:cNvSpPr>
                <a:spLocks noChangeArrowheads="1"/>
              </p:cNvSpPr>
              <p:nvPr/>
            </p:nvSpPr>
            <p:spPr bwMode="auto">
              <a:xfrm>
                <a:off x="1054" y="1822"/>
                <a:ext cx="51"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72" name="Oval 16"/>
              <p:cNvSpPr>
                <a:spLocks noChangeArrowheads="1"/>
              </p:cNvSpPr>
              <p:nvPr/>
            </p:nvSpPr>
            <p:spPr bwMode="auto">
              <a:xfrm>
                <a:off x="1121" y="2194"/>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366" name="Group 21"/>
            <p:cNvGrpSpPr>
              <a:grpSpLocks/>
            </p:cNvGrpSpPr>
            <p:nvPr/>
          </p:nvGrpSpPr>
          <p:grpSpPr bwMode="auto">
            <a:xfrm>
              <a:off x="1150938" y="3191545"/>
              <a:ext cx="554037" cy="415925"/>
              <a:chOff x="731" y="2055"/>
              <a:chExt cx="378" cy="262"/>
            </a:xfrm>
          </p:grpSpPr>
          <p:sp>
            <p:nvSpPr>
              <p:cNvPr id="367" name="Freeform 22"/>
              <p:cNvSpPr>
                <a:spLocks/>
              </p:cNvSpPr>
              <p:nvPr/>
            </p:nvSpPr>
            <p:spPr bwMode="auto">
              <a:xfrm>
                <a:off x="766" y="2083"/>
                <a:ext cx="313" cy="204"/>
              </a:xfrm>
              <a:custGeom>
                <a:avLst/>
                <a:gdLst>
                  <a:gd name="T0" fmla="*/ 0 w 313"/>
                  <a:gd name="T1" fmla="*/ 0 h 204"/>
                  <a:gd name="T2" fmla="*/ 185 w 313"/>
                  <a:gd name="T3" fmla="*/ 32 h 204"/>
                  <a:gd name="T4" fmla="*/ 312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68" name="Oval 23"/>
              <p:cNvSpPr>
                <a:spLocks noChangeArrowheads="1"/>
              </p:cNvSpPr>
              <p:nvPr/>
            </p:nvSpPr>
            <p:spPr bwMode="auto">
              <a:xfrm rot="-4080000">
                <a:off x="744" y="2042"/>
                <a:ext cx="51" cy="65"/>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69" name="Oval 24"/>
              <p:cNvSpPr>
                <a:spLocks noChangeArrowheads="1"/>
              </p:cNvSpPr>
              <p:nvPr/>
            </p:nvSpPr>
            <p:spPr bwMode="auto">
              <a:xfrm rot="-4080000">
                <a:off x="1050" y="2256"/>
                <a:ext cx="61"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sp>
        <p:nvSpPr>
          <p:cNvPr id="383" name="Oval 9"/>
          <p:cNvSpPr>
            <a:spLocks noChangeArrowheads="1"/>
          </p:cNvSpPr>
          <p:nvPr/>
        </p:nvSpPr>
        <p:spPr bwMode="auto">
          <a:xfrm>
            <a:off x="9088175" y="3361640"/>
            <a:ext cx="277936" cy="183351"/>
          </a:xfrm>
          <a:prstGeom prst="ellipse">
            <a:avLst/>
          </a:prstGeom>
          <a:solidFill>
            <a:srgbClr val="503291"/>
          </a:solidFill>
          <a:ln w="635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389" name="Freeform 66"/>
          <p:cNvSpPr>
            <a:spLocks/>
          </p:cNvSpPr>
          <p:nvPr/>
        </p:nvSpPr>
        <p:spPr bwMode="auto">
          <a:xfrm>
            <a:off x="4500045" y="4419543"/>
            <a:ext cx="1622507" cy="947311"/>
          </a:xfrm>
          <a:custGeom>
            <a:avLst/>
            <a:gdLst>
              <a:gd name="T0" fmla="*/ 481256 w 1769472"/>
              <a:gd name="T1" fmla="*/ 360279 h 1032803"/>
              <a:gd name="T2" fmla="*/ 577509 w 1769472"/>
              <a:gd name="T3" fmla="*/ 12593 h 1032803"/>
              <a:gd name="T4" fmla="*/ 973203 w 1769472"/>
              <a:gd name="T5" fmla="*/ 240761 h 1032803"/>
              <a:gd name="T6" fmla="*/ 1422368 w 1769472"/>
              <a:gd name="T7" fmla="*/ 1719 h 1032803"/>
              <a:gd name="T8" fmla="*/ 1497230 w 1769472"/>
              <a:gd name="T9" fmla="*/ 392877 h 1032803"/>
              <a:gd name="T10" fmla="*/ 1796674 w 1769472"/>
              <a:gd name="T11" fmla="*/ 490665 h 1032803"/>
              <a:gd name="T12" fmla="*/ 1261952 w 1769472"/>
              <a:gd name="T13" fmla="*/ 697106 h 1032803"/>
              <a:gd name="T14" fmla="*/ 1668341 w 1769472"/>
              <a:gd name="T15" fmla="*/ 1066528 h 1032803"/>
              <a:gd name="T16" fmla="*/ 855562 w 1769472"/>
              <a:gd name="T17" fmla="*/ 816628 h 1032803"/>
              <a:gd name="T18" fmla="*/ 256673 w 1769472"/>
              <a:gd name="T19" fmla="*/ 903549 h 1032803"/>
              <a:gd name="T20" fmla="*/ 502645 w 1769472"/>
              <a:gd name="T21" fmla="*/ 588453 h 1032803"/>
              <a:gd name="T22" fmla="*/ 6 w 1769472"/>
              <a:gd name="T23" fmla="*/ 490665 h 1032803"/>
              <a:gd name="T24" fmla="*/ 481256 w 1769472"/>
              <a:gd name="T25" fmla="*/ 360279 h 1032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9472" h="1032803">
                <a:moveTo>
                  <a:pt x="472972" y="348508"/>
                </a:moveTo>
                <a:cubicBezTo>
                  <a:pt x="567565" y="271432"/>
                  <a:pt x="486986" y="31446"/>
                  <a:pt x="567565" y="12177"/>
                </a:cubicBezTo>
                <a:cubicBezTo>
                  <a:pt x="648144" y="-7092"/>
                  <a:pt x="818062" y="234647"/>
                  <a:pt x="956448" y="232895"/>
                </a:cubicBezTo>
                <a:cubicBezTo>
                  <a:pt x="1094834" y="231143"/>
                  <a:pt x="1312048" y="-22857"/>
                  <a:pt x="1397882" y="1667"/>
                </a:cubicBezTo>
                <a:cubicBezTo>
                  <a:pt x="1483716" y="26191"/>
                  <a:pt x="1410145" y="301212"/>
                  <a:pt x="1471455" y="380040"/>
                </a:cubicBezTo>
                <a:cubicBezTo>
                  <a:pt x="1532765" y="458868"/>
                  <a:pt x="1804282" y="425585"/>
                  <a:pt x="1765744" y="474633"/>
                </a:cubicBezTo>
                <a:cubicBezTo>
                  <a:pt x="1727206" y="523681"/>
                  <a:pt x="1261248" y="581488"/>
                  <a:pt x="1240227" y="674329"/>
                </a:cubicBezTo>
                <a:cubicBezTo>
                  <a:pt x="1219206" y="767170"/>
                  <a:pt x="1706186" y="1012412"/>
                  <a:pt x="1639620" y="1031681"/>
                </a:cubicBezTo>
                <a:cubicBezTo>
                  <a:pt x="1573054" y="1050950"/>
                  <a:pt x="1072061" y="816219"/>
                  <a:pt x="840834" y="789943"/>
                </a:cubicBezTo>
                <a:cubicBezTo>
                  <a:pt x="609607" y="763667"/>
                  <a:pt x="310062" y="910812"/>
                  <a:pt x="252255" y="874026"/>
                </a:cubicBezTo>
                <a:cubicBezTo>
                  <a:pt x="194448" y="837240"/>
                  <a:pt x="536034" y="635791"/>
                  <a:pt x="493993" y="569226"/>
                </a:cubicBezTo>
                <a:cubicBezTo>
                  <a:pt x="451952" y="502661"/>
                  <a:pt x="1758" y="509667"/>
                  <a:pt x="6" y="474633"/>
                </a:cubicBezTo>
                <a:cubicBezTo>
                  <a:pt x="-1746" y="439599"/>
                  <a:pt x="378379" y="425584"/>
                  <a:pt x="472972" y="348508"/>
                </a:cubicBezTo>
                <a:close/>
              </a:path>
            </a:pathLst>
          </a:custGeom>
          <a:solidFill>
            <a:srgbClr val="F2DCDB"/>
          </a:solidFill>
          <a:ln w="9525" cap="flat" cmpd="sng">
            <a:solidFill>
              <a:srgbClr val="FF0000"/>
            </a:solidFill>
            <a:prstDash val="solid"/>
            <a:round/>
            <a:headEnd type="none" w="med" len="med"/>
            <a:tailEnd type="none" w="med" len="med"/>
          </a:ln>
          <a:effectLst>
            <a:prstShdw prst="shdw17" dist="17961" dir="2700000">
              <a:srgbClr val="2DBECD"/>
            </a:prstShdw>
          </a:effectLst>
        </p:spPr>
        <p:txBody>
          <a:bodyPr anchor="ct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390" name="Oval 67"/>
          <p:cNvSpPr>
            <a:spLocks noChangeArrowheads="1"/>
          </p:cNvSpPr>
          <p:nvPr/>
        </p:nvSpPr>
        <p:spPr bwMode="auto">
          <a:xfrm>
            <a:off x="5150504" y="4808072"/>
            <a:ext cx="433638" cy="173163"/>
          </a:xfrm>
          <a:prstGeom prst="ellipse">
            <a:avLst/>
          </a:prstGeom>
          <a:gradFill rotWithShape="0">
            <a:gsLst>
              <a:gs pos="0">
                <a:srgbClr val="333333"/>
              </a:gs>
              <a:gs pos="100000">
                <a:srgbClr val="C4BD97"/>
              </a:gs>
            </a:gsLst>
            <a:lin ang="5400000" scaled="1"/>
          </a:gradFill>
          <a:ln w="9525">
            <a:solidFill>
              <a:srgbClr val="FF0000"/>
            </a:solidFill>
            <a:round/>
            <a:headEnd/>
            <a:tailEnd/>
          </a:ln>
          <a:effectLst>
            <a:prstShdw prst="shdw17" dist="17961" dir="2700000">
              <a:srgbClr val="2DBECD">
                <a:alpha val="74998"/>
              </a:srgbClr>
            </a:prstShdw>
          </a:effectLst>
        </p:spPr>
        <p:txBody>
          <a:bodyPr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algn="ctr" defTabSz="1219170" eaLnBrk="1" fontAlgn="base" hangingPunct="1">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91" name="Oval 69"/>
          <p:cNvSpPr>
            <a:spLocks noChangeArrowheads="1"/>
          </p:cNvSpPr>
          <p:nvPr/>
        </p:nvSpPr>
        <p:spPr bwMode="auto">
          <a:xfrm>
            <a:off x="4689216" y="4749865"/>
            <a:ext cx="584976" cy="199357"/>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392" name="Group 69"/>
          <p:cNvGrpSpPr>
            <a:grpSpLocks/>
          </p:cNvGrpSpPr>
          <p:nvPr/>
        </p:nvGrpSpPr>
        <p:grpSpPr bwMode="auto">
          <a:xfrm>
            <a:off x="5539032" y="3993181"/>
            <a:ext cx="478749" cy="456921"/>
            <a:chOff x="2417536" y="4109326"/>
            <a:chExt cx="522288" cy="498475"/>
          </a:xfrm>
        </p:grpSpPr>
        <p:sp>
          <p:nvSpPr>
            <p:cNvPr id="393" name="AutoShape 54"/>
            <p:cNvSpPr>
              <a:spLocks noChangeArrowheads="1"/>
            </p:cNvSpPr>
            <p:nvPr/>
          </p:nvSpPr>
          <p:spPr bwMode="auto">
            <a:xfrm>
              <a:off x="2417536" y="4109326"/>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94" name="AutoShape 55"/>
            <p:cNvSpPr>
              <a:spLocks noChangeArrowheads="1"/>
            </p:cNvSpPr>
            <p:nvPr/>
          </p:nvSpPr>
          <p:spPr bwMode="auto">
            <a:xfrm>
              <a:off x="2547711" y="427125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95" name="AutoShape 56"/>
            <p:cNvSpPr>
              <a:spLocks noChangeArrowheads="1"/>
            </p:cNvSpPr>
            <p:nvPr/>
          </p:nvSpPr>
          <p:spPr bwMode="auto">
            <a:xfrm>
              <a:off x="2690586" y="427125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396" name="AutoShape 57"/>
            <p:cNvSpPr>
              <a:spLocks noChangeArrowheads="1"/>
            </p:cNvSpPr>
            <p:nvPr/>
          </p:nvSpPr>
          <p:spPr bwMode="auto">
            <a:xfrm>
              <a:off x="2817586" y="411250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grpSp>
      <p:grpSp>
        <p:nvGrpSpPr>
          <p:cNvPr id="397" name="Group 4"/>
          <p:cNvGrpSpPr>
            <a:grpSpLocks/>
          </p:cNvGrpSpPr>
          <p:nvPr/>
        </p:nvGrpSpPr>
        <p:grpSpPr bwMode="auto">
          <a:xfrm rot="19635340">
            <a:off x="4374901" y="4183807"/>
            <a:ext cx="432184" cy="269206"/>
            <a:chOff x="1486" y="1172"/>
            <a:chExt cx="322" cy="185"/>
          </a:xfrm>
        </p:grpSpPr>
        <p:sp>
          <p:nvSpPr>
            <p:cNvPr id="398" name="Freeform 5"/>
            <p:cNvSpPr>
              <a:spLocks/>
            </p:cNvSpPr>
            <p:nvPr/>
          </p:nvSpPr>
          <p:spPr bwMode="auto">
            <a:xfrm>
              <a:off x="1486" y="1172"/>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399" name="Freeform 6"/>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00" name="Rectangle 399"/>
          <p:cNvSpPr/>
          <p:nvPr/>
        </p:nvSpPr>
        <p:spPr bwMode="auto">
          <a:xfrm>
            <a:off x="6818068" y="4644070"/>
            <a:ext cx="144513" cy="144512"/>
          </a:xfrm>
          <a:prstGeom prst="rect">
            <a:avLst/>
          </a:prstGeom>
          <a:noFill/>
          <a:ln w="9525" cap="flat" cmpd="sng" algn="ctr">
            <a:solidFill>
              <a:srgbClr val="FF0000"/>
            </a:solidFill>
            <a:prstDash val="solid"/>
            <a:round/>
            <a:headEnd type="none" w="med" len="med"/>
            <a:tailEnd type="none" w="med" len="med"/>
          </a:ln>
          <a:effectLst>
            <a:glow rad="38100">
              <a:srgbClr val="FFFFFF"/>
            </a:glow>
          </a:effectLst>
        </p:spPr>
        <p:txBody>
          <a:bodyPr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cxnSp>
        <p:nvCxnSpPr>
          <p:cNvPr id="401" name="Straight Arrow Connector 400"/>
          <p:cNvCxnSpPr/>
          <p:nvPr/>
        </p:nvCxnSpPr>
        <p:spPr bwMode="auto">
          <a:xfrm>
            <a:off x="6402474" y="4342832"/>
            <a:ext cx="390674" cy="284127"/>
          </a:xfrm>
          <a:prstGeom prst="straightConnector1">
            <a:avLst/>
          </a:prstGeom>
          <a:solidFill>
            <a:srgbClr val="503291"/>
          </a:solidFill>
          <a:ln w="28575" cap="flat" cmpd="sng" algn="ctr">
            <a:solidFill>
              <a:srgbClr val="FF0000"/>
            </a:solidFill>
            <a:prstDash val="sysDash"/>
            <a:round/>
            <a:headEnd type="triangle" w="med" len="med"/>
            <a:tailEnd type="triangle"/>
          </a:ln>
          <a:effectLst>
            <a:glow rad="38100">
              <a:srgbClr val="FFFFFF"/>
            </a:glow>
          </a:effectLst>
        </p:spPr>
      </p:cxnSp>
      <p:sp>
        <p:nvSpPr>
          <p:cNvPr id="402" name="Freeform 79"/>
          <p:cNvSpPr>
            <a:spLocks/>
          </p:cNvSpPr>
          <p:nvPr/>
        </p:nvSpPr>
        <p:spPr bwMode="auto">
          <a:xfrm>
            <a:off x="8527936" y="3552266"/>
            <a:ext cx="305585" cy="46565"/>
          </a:xfrm>
          <a:custGeom>
            <a:avLst/>
            <a:gdLst>
              <a:gd name="T0" fmla="*/ 0 w 465827"/>
              <a:gd name="T1" fmla="*/ 0 h 160566"/>
              <a:gd name="T2" fmla="*/ 1 w 465827"/>
              <a:gd name="T3" fmla="*/ 0 h 160566"/>
              <a:gd name="T4" fmla="*/ 1 w 465827"/>
              <a:gd name="T5" fmla="*/ 0 h 160566"/>
              <a:gd name="T6" fmla="*/ 0 60000 65536"/>
              <a:gd name="T7" fmla="*/ 0 60000 65536"/>
              <a:gd name="T8" fmla="*/ 0 60000 65536"/>
            </a:gdLst>
            <a:ahLst/>
            <a:cxnLst>
              <a:cxn ang="T6">
                <a:pos x="T0" y="T1"/>
              </a:cxn>
              <a:cxn ang="T7">
                <a:pos x="T2" y="T3"/>
              </a:cxn>
              <a:cxn ang="T8">
                <a:pos x="T4" y="T5"/>
              </a:cxn>
            </a:cxnLst>
            <a:rect l="0" t="0" r="r" b="b"/>
            <a:pathLst>
              <a:path w="465827" h="160566">
                <a:moveTo>
                  <a:pt x="0" y="160566"/>
                </a:moveTo>
                <a:cubicBezTo>
                  <a:pt x="64698" y="92033"/>
                  <a:pt x="129396" y="23501"/>
                  <a:pt x="207034" y="5290"/>
                </a:cubicBezTo>
                <a:cubicBezTo>
                  <a:pt x="284672" y="-12921"/>
                  <a:pt x="375249" y="19188"/>
                  <a:pt x="465827" y="51298"/>
                </a:cubicBezTo>
              </a:path>
            </a:pathLst>
          </a:custGeom>
          <a:noFill/>
          <a:ln w="28575" cap="flat" cmpd="sng">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03" name="Freeform 80"/>
          <p:cNvSpPr>
            <a:spLocks/>
          </p:cNvSpPr>
          <p:nvPr/>
        </p:nvSpPr>
        <p:spPr bwMode="auto">
          <a:xfrm rot="10800000">
            <a:off x="8527936" y="3646852"/>
            <a:ext cx="305585" cy="46565"/>
          </a:xfrm>
          <a:custGeom>
            <a:avLst/>
            <a:gdLst>
              <a:gd name="T0" fmla="*/ 0 w 465827"/>
              <a:gd name="T1" fmla="*/ 0 h 160566"/>
              <a:gd name="T2" fmla="*/ 1 w 465827"/>
              <a:gd name="T3" fmla="*/ 0 h 160566"/>
              <a:gd name="T4" fmla="*/ 1 w 465827"/>
              <a:gd name="T5" fmla="*/ 0 h 160566"/>
              <a:gd name="T6" fmla="*/ 0 60000 65536"/>
              <a:gd name="T7" fmla="*/ 0 60000 65536"/>
              <a:gd name="T8" fmla="*/ 0 60000 65536"/>
            </a:gdLst>
            <a:ahLst/>
            <a:cxnLst>
              <a:cxn ang="T6">
                <a:pos x="T0" y="T1"/>
              </a:cxn>
              <a:cxn ang="T7">
                <a:pos x="T2" y="T3"/>
              </a:cxn>
              <a:cxn ang="T8">
                <a:pos x="T4" y="T5"/>
              </a:cxn>
            </a:cxnLst>
            <a:rect l="0" t="0" r="r" b="b"/>
            <a:pathLst>
              <a:path w="465827" h="160566">
                <a:moveTo>
                  <a:pt x="0" y="160566"/>
                </a:moveTo>
                <a:cubicBezTo>
                  <a:pt x="64698" y="92033"/>
                  <a:pt x="129396" y="23501"/>
                  <a:pt x="207034" y="5290"/>
                </a:cubicBezTo>
                <a:cubicBezTo>
                  <a:pt x="284672" y="-12921"/>
                  <a:pt x="375249" y="19188"/>
                  <a:pt x="465827" y="51298"/>
                </a:cubicBezTo>
              </a:path>
            </a:pathLst>
          </a:custGeom>
          <a:noFill/>
          <a:ln w="28575" cap="flat" cmpd="sng">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04" name="Freeform 81"/>
          <p:cNvSpPr>
            <a:spLocks/>
          </p:cNvSpPr>
          <p:nvPr/>
        </p:nvSpPr>
        <p:spPr bwMode="auto">
          <a:xfrm rot="7029759" flipH="1">
            <a:off x="9654233" y="2348847"/>
            <a:ext cx="1038987" cy="841085"/>
          </a:xfrm>
          <a:custGeom>
            <a:avLst/>
            <a:gdLst>
              <a:gd name="T0" fmla="*/ 0 w 1061540"/>
              <a:gd name="T1" fmla="*/ 275842 h 918927"/>
              <a:gd name="T2" fmla="*/ 3352255 w 1061540"/>
              <a:gd name="T3" fmla="*/ 56142 h 918927"/>
              <a:gd name="T4" fmla="*/ 3727486 w 1061540"/>
              <a:gd name="T5" fmla="*/ 888865 h 918927"/>
              <a:gd name="T6" fmla="*/ 0 60000 65536"/>
              <a:gd name="T7" fmla="*/ 0 60000 65536"/>
              <a:gd name="T8" fmla="*/ 0 60000 65536"/>
            </a:gdLst>
            <a:ahLst/>
            <a:cxnLst>
              <a:cxn ang="T6">
                <a:pos x="T0" y="T1"/>
              </a:cxn>
              <a:cxn ang="T7">
                <a:pos x="T2" y="T3"/>
              </a:cxn>
              <a:cxn ang="T8">
                <a:pos x="T4" y="T5"/>
              </a:cxn>
            </a:cxnLst>
            <a:rect l="0" t="0" r="r" b="b"/>
            <a:pathLst>
              <a:path w="1061540" h="918927">
                <a:moveTo>
                  <a:pt x="0" y="285171"/>
                </a:moveTo>
                <a:cubicBezTo>
                  <a:pt x="258343" y="121678"/>
                  <a:pt x="525098" y="-109117"/>
                  <a:pt x="791402" y="58041"/>
                </a:cubicBezTo>
                <a:cubicBezTo>
                  <a:pt x="1057706" y="225199"/>
                  <a:pt x="1194762" y="516629"/>
                  <a:pt x="879988" y="918927"/>
                </a:cubicBezTo>
              </a:path>
            </a:pathLst>
          </a:custGeom>
          <a:noFill/>
          <a:ln w="50800">
            <a:solidFill>
              <a:srgbClr val="000000">
                <a:alpha val="50195"/>
              </a:srgbClr>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07" name="Freeform 86"/>
          <p:cNvSpPr>
            <a:spLocks/>
          </p:cNvSpPr>
          <p:nvPr/>
        </p:nvSpPr>
        <p:spPr bwMode="auto">
          <a:xfrm rot="11915261">
            <a:off x="4942414" y="4113958"/>
            <a:ext cx="478749" cy="854182"/>
          </a:xfrm>
          <a:custGeom>
            <a:avLst/>
            <a:gdLst>
              <a:gd name="T0" fmla="*/ 1949609 w 490567"/>
              <a:gd name="T1" fmla="*/ 641898 h 849785"/>
              <a:gd name="T2" fmla="*/ 26648 w 490567"/>
              <a:gd name="T3" fmla="*/ 779691 h 849785"/>
              <a:gd name="T4" fmla="*/ 1478643 w 490567"/>
              <a:gd name="T5" fmla="*/ 6463951 h 849785"/>
              <a:gd name="T6" fmla="*/ 0 60000 65536"/>
              <a:gd name="T7" fmla="*/ 0 60000 65536"/>
              <a:gd name="T8" fmla="*/ 0 60000 65536"/>
            </a:gdLst>
            <a:ahLst/>
            <a:cxnLst>
              <a:cxn ang="T6">
                <a:pos x="T0" y="T1"/>
              </a:cxn>
              <a:cxn ang="T7">
                <a:pos x="T2" y="T3"/>
              </a:cxn>
              <a:cxn ang="T8">
                <a:pos x="T4" y="T5"/>
              </a:cxn>
            </a:cxnLst>
            <a:rect l="0" t="0" r="r" b="b"/>
            <a:pathLst>
              <a:path w="490567" h="849785">
                <a:moveTo>
                  <a:pt x="490567" y="84387"/>
                </a:moveTo>
                <a:cubicBezTo>
                  <a:pt x="312178" y="-36363"/>
                  <a:pt x="26458" y="-25064"/>
                  <a:pt x="6707" y="102502"/>
                </a:cubicBezTo>
                <a:cubicBezTo>
                  <a:pt x="-13044" y="230068"/>
                  <a:pt x="-14078" y="490044"/>
                  <a:pt x="372060" y="849785"/>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08" name="Oval 9"/>
          <p:cNvSpPr>
            <a:spLocks noChangeArrowheads="1"/>
          </p:cNvSpPr>
          <p:nvPr/>
        </p:nvSpPr>
        <p:spPr bwMode="auto">
          <a:xfrm>
            <a:off x="7992436" y="3479508"/>
            <a:ext cx="339053" cy="209544"/>
          </a:xfrm>
          <a:prstGeom prst="ellipse">
            <a:avLst/>
          </a:prstGeom>
          <a:solidFill>
            <a:srgbClr val="503291"/>
          </a:solidFill>
          <a:ln w="635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409" name="AutoShape 64"/>
          <p:cNvSpPr>
            <a:spLocks noChangeArrowheads="1"/>
          </p:cNvSpPr>
          <p:nvPr/>
        </p:nvSpPr>
        <p:spPr bwMode="auto">
          <a:xfrm>
            <a:off x="7763976" y="3569728"/>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10" name="AutoShape 42"/>
          <p:cNvSpPr>
            <a:spLocks noChangeArrowheads="1"/>
          </p:cNvSpPr>
          <p:nvPr/>
        </p:nvSpPr>
        <p:spPr bwMode="auto">
          <a:xfrm>
            <a:off x="8012809" y="3651217"/>
            <a:ext cx="237193" cy="296854"/>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11" name="AutoShape 42"/>
          <p:cNvSpPr>
            <a:spLocks noChangeArrowheads="1"/>
          </p:cNvSpPr>
          <p:nvPr/>
        </p:nvSpPr>
        <p:spPr bwMode="auto">
          <a:xfrm>
            <a:off x="9309360" y="3585736"/>
            <a:ext cx="171709" cy="213908"/>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413" name="Group 4"/>
          <p:cNvGrpSpPr>
            <a:grpSpLocks/>
          </p:cNvGrpSpPr>
          <p:nvPr/>
        </p:nvGrpSpPr>
        <p:grpSpPr bwMode="auto">
          <a:xfrm rot="19814047">
            <a:off x="8944113" y="1720216"/>
            <a:ext cx="432184" cy="269205"/>
            <a:chOff x="1486" y="1172"/>
            <a:chExt cx="322" cy="185"/>
          </a:xfrm>
        </p:grpSpPr>
        <p:sp>
          <p:nvSpPr>
            <p:cNvPr id="414" name="Freeform 5"/>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15" name="Freeform 6"/>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16" name="TextBox 168"/>
          <p:cNvSpPr txBox="1">
            <a:spLocks noChangeArrowheads="1"/>
          </p:cNvSpPr>
          <p:nvPr/>
        </p:nvSpPr>
        <p:spPr bwMode="auto">
          <a:xfrm>
            <a:off x="6689795" y="4125714"/>
            <a:ext cx="1199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Growth plate</a:t>
            </a:r>
          </a:p>
        </p:txBody>
      </p:sp>
      <p:grpSp>
        <p:nvGrpSpPr>
          <p:cNvPr id="417" name="Group 4"/>
          <p:cNvGrpSpPr>
            <a:grpSpLocks/>
          </p:cNvGrpSpPr>
          <p:nvPr/>
        </p:nvGrpSpPr>
        <p:grpSpPr bwMode="auto">
          <a:xfrm rot="19980317">
            <a:off x="6166207" y="1803161"/>
            <a:ext cx="432183" cy="269206"/>
            <a:chOff x="1486" y="1172"/>
            <a:chExt cx="322" cy="185"/>
          </a:xfrm>
        </p:grpSpPr>
        <p:sp>
          <p:nvSpPr>
            <p:cNvPr id="418" name="Freeform 5"/>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19" name="Freeform 6"/>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20" name="TextBox 168"/>
          <p:cNvSpPr txBox="1">
            <a:spLocks noChangeArrowheads="1"/>
          </p:cNvSpPr>
          <p:nvPr/>
        </p:nvSpPr>
        <p:spPr bwMode="auto">
          <a:xfrm>
            <a:off x="4163529" y="5186415"/>
            <a:ext cx="1220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Cartilage cell</a:t>
            </a:r>
          </a:p>
        </p:txBody>
      </p:sp>
      <p:sp>
        <p:nvSpPr>
          <p:cNvPr id="421" name="Freeform 100"/>
          <p:cNvSpPr>
            <a:spLocks/>
          </p:cNvSpPr>
          <p:nvPr/>
        </p:nvSpPr>
        <p:spPr bwMode="auto">
          <a:xfrm rot="18178280" flipH="1">
            <a:off x="5328760" y="3381286"/>
            <a:ext cx="241557" cy="568969"/>
          </a:xfrm>
          <a:custGeom>
            <a:avLst/>
            <a:gdLst>
              <a:gd name="T0" fmla="*/ 1 w 490567"/>
              <a:gd name="T1" fmla="*/ 84 h 849785"/>
              <a:gd name="T2" fmla="*/ 1 w 490567"/>
              <a:gd name="T3" fmla="*/ 102 h 849785"/>
              <a:gd name="T4" fmla="*/ 1 w 490567"/>
              <a:gd name="T5" fmla="*/ 848 h 849785"/>
              <a:gd name="T6" fmla="*/ 0 60000 65536"/>
              <a:gd name="T7" fmla="*/ 0 60000 65536"/>
              <a:gd name="T8" fmla="*/ 0 60000 65536"/>
            </a:gdLst>
            <a:ahLst/>
            <a:cxnLst>
              <a:cxn ang="T6">
                <a:pos x="T0" y="T1"/>
              </a:cxn>
              <a:cxn ang="T7">
                <a:pos x="T2" y="T3"/>
              </a:cxn>
              <a:cxn ang="T8">
                <a:pos x="T4" y="T5"/>
              </a:cxn>
            </a:cxnLst>
            <a:rect l="0" t="0" r="r" b="b"/>
            <a:pathLst>
              <a:path w="490567" h="849785">
                <a:moveTo>
                  <a:pt x="490567" y="84387"/>
                </a:moveTo>
                <a:cubicBezTo>
                  <a:pt x="312178" y="-36363"/>
                  <a:pt x="26458" y="-25064"/>
                  <a:pt x="6707" y="102502"/>
                </a:cubicBezTo>
                <a:cubicBezTo>
                  <a:pt x="-13044" y="230068"/>
                  <a:pt x="-14078" y="490044"/>
                  <a:pt x="372060" y="849785"/>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22" name="AutoShape 64"/>
          <p:cNvSpPr>
            <a:spLocks noChangeArrowheads="1"/>
          </p:cNvSpPr>
          <p:nvPr/>
        </p:nvSpPr>
        <p:spPr bwMode="auto">
          <a:xfrm>
            <a:off x="6071621" y="3242317"/>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23" name="Freeform 103"/>
          <p:cNvSpPr>
            <a:spLocks/>
          </p:cNvSpPr>
          <p:nvPr/>
        </p:nvSpPr>
        <p:spPr bwMode="auto">
          <a:xfrm rot="18659223">
            <a:off x="5719472" y="3738527"/>
            <a:ext cx="478749" cy="42200"/>
          </a:xfrm>
          <a:custGeom>
            <a:avLst/>
            <a:gdLst>
              <a:gd name="T0" fmla="*/ 0 w 1627095"/>
              <a:gd name="T1" fmla="*/ 0 h 691711"/>
              <a:gd name="T2" fmla="*/ 0 w 1627095"/>
              <a:gd name="T3" fmla="*/ 0 h 691711"/>
              <a:gd name="T4" fmla="*/ 0 w 1627095"/>
              <a:gd name="T5" fmla="*/ 0 h 691711"/>
              <a:gd name="T6" fmla="*/ 0 60000 65536"/>
              <a:gd name="T7" fmla="*/ 0 60000 65536"/>
              <a:gd name="T8" fmla="*/ 0 60000 65536"/>
            </a:gdLst>
            <a:ahLst/>
            <a:cxnLst>
              <a:cxn ang="T6">
                <a:pos x="T0" y="T1"/>
              </a:cxn>
              <a:cxn ang="T7">
                <a:pos x="T2" y="T3"/>
              </a:cxn>
              <a:cxn ang="T8">
                <a:pos x="T4" y="T5"/>
              </a:cxn>
            </a:cxnLst>
            <a:rect l="0" t="0" r="r" b="b"/>
            <a:pathLst>
              <a:path w="1627095" h="691711">
                <a:moveTo>
                  <a:pt x="1627095" y="247958"/>
                </a:moveTo>
                <a:cubicBezTo>
                  <a:pt x="1265144" y="96678"/>
                  <a:pt x="903194" y="-54601"/>
                  <a:pt x="632012" y="19358"/>
                </a:cubicBezTo>
                <a:cubicBezTo>
                  <a:pt x="360830" y="93317"/>
                  <a:pt x="180415" y="392514"/>
                  <a:pt x="0" y="691711"/>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32" name="Line 25"/>
          <p:cNvSpPr>
            <a:spLocks noChangeShapeType="1"/>
          </p:cNvSpPr>
          <p:nvPr/>
        </p:nvSpPr>
        <p:spPr bwMode="auto">
          <a:xfrm flipV="1">
            <a:off x="8431896" y="4876464"/>
            <a:ext cx="656278"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grpSp>
        <p:nvGrpSpPr>
          <p:cNvPr id="21" name="Group 177">
            <a:extLst>
              <a:ext uri="{FF2B5EF4-FFF2-40B4-BE49-F238E27FC236}">
                <a16:creationId xmlns:a16="http://schemas.microsoft.com/office/drawing/2014/main" id="{BDF4FD79-6D41-3270-2CD5-A7B498ADCFE4}"/>
              </a:ext>
            </a:extLst>
          </p:cNvPr>
          <p:cNvGrpSpPr>
            <a:grpSpLocks/>
          </p:cNvGrpSpPr>
          <p:nvPr/>
        </p:nvGrpSpPr>
        <p:grpSpPr bwMode="auto">
          <a:xfrm>
            <a:off x="9117458" y="1780194"/>
            <a:ext cx="461872" cy="402912"/>
            <a:chOff x="7990449" y="379828"/>
            <a:chExt cx="506437" cy="379827"/>
          </a:xfrm>
          <a:solidFill>
            <a:schemeClr val="accent5">
              <a:lumMod val="25000"/>
            </a:schemeClr>
          </a:solidFill>
        </p:grpSpPr>
        <p:sp>
          <p:nvSpPr>
            <p:cNvPr id="24" name="Freeform 182">
              <a:extLst>
                <a:ext uri="{FF2B5EF4-FFF2-40B4-BE49-F238E27FC236}">
                  <a16:creationId xmlns:a16="http://schemas.microsoft.com/office/drawing/2014/main" id="{DA660E37-0083-B8E1-763D-46254B2DEC00}"/>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Freeform 183">
              <a:extLst>
                <a:ext uri="{FF2B5EF4-FFF2-40B4-BE49-F238E27FC236}">
                  <a16:creationId xmlns:a16="http://schemas.microsoft.com/office/drawing/2014/main" id="{18A4FA6B-002B-B58F-8764-7B3637079508}"/>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7" name="Partial Circle 26">
            <a:extLst>
              <a:ext uri="{FF2B5EF4-FFF2-40B4-BE49-F238E27FC236}">
                <a16:creationId xmlns:a16="http://schemas.microsoft.com/office/drawing/2014/main" id="{D6454B31-9557-8DC2-3A80-7BF32EB0BB93}"/>
              </a:ext>
            </a:extLst>
          </p:cNvPr>
          <p:cNvSpPr/>
          <p:nvPr/>
        </p:nvSpPr>
        <p:spPr>
          <a:xfrm rot="16975683">
            <a:off x="5594337" y="3339281"/>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28" name="Partial Circle 27">
            <a:extLst>
              <a:ext uri="{FF2B5EF4-FFF2-40B4-BE49-F238E27FC236}">
                <a16:creationId xmlns:a16="http://schemas.microsoft.com/office/drawing/2014/main" id="{8B88FA77-FEC3-1E34-E53F-E147399F07E9}"/>
              </a:ext>
            </a:extLst>
          </p:cNvPr>
          <p:cNvSpPr/>
          <p:nvPr/>
        </p:nvSpPr>
        <p:spPr>
          <a:xfrm rot="16975683">
            <a:off x="6851700" y="5651266"/>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29" name="TextBox 194">
            <a:extLst>
              <a:ext uri="{FF2B5EF4-FFF2-40B4-BE49-F238E27FC236}">
                <a16:creationId xmlns:a16="http://schemas.microsoft.com/office/drawing/2014/main" id="{57E33961-1E86-1DD8-7643-5E2B8B6B5A4B}"/>
              </a:ext>
            </a:extLst>
          </p:cNvPr>
          <p:cNvSpPr txBox="1">
            <a:spLocks noChangeArrowheads="1"/>
          </p:cNvSpPr>
          <p:nvPr/>
        </p:nvSpPr>
        <p:spPr bwMode="auto">
          <a:xfrm>
            <a:off x="7098197" y="5701889"/>
            <a:ext cx="838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PAPP-A2</a:t>
            </a:r>
          </a:p>
        </p:txBody>
      </p:sp>
      <p:grpSp>
        <p:nvGrpSpPr>
          <p:cNvPr id="12" name="Group 177">
            <a:extLst>
              <a:ext uri="{FF2B5EF4-FFF2-40B4-BE49-F238E27FC236}">
                <a16:creationId xmlns:a16="http://schemas.microsoft.com/office/drawing/2014/main" id="{B26CB56D-11C4-0FFA-88E5-A5F7E91242B2}"/>
              </a:ext>
            </a:extLst>
          </p:cNvPr>
          <p:cNvGrpSpPr>
            <a:grpSpLocks/>
          </p:cNvGrpSpPr>
          <p:nvPr/>
        </p:nvGrpSpPr>
        <p:grpSpPr bwMode="auto">
          <a:xfrm>
            <a:off x="7411103" y="1646091"/>
            <a:ext cx="547453" cy="451330"/>
            <a:chOff x="7990449" y="379828"/>
            <a:chExt cx="506437" cy="379827"/>
          </a:xfrm>
          <a:solidFill>
            <a:schemeClr val="accent1">
              <a:lumMod val="75000"/>
            </a:schemeClr>
          </a:solidFill>
        </p:grpSpPr>
        <p:sp>
          <p:nvSpPr>
            <p:cNvPr id="13" name="Freeform 182">
              <a:extLst>
                <a:ext uri="{FF2B5EF4-FFF2-40B4-BE49-F238E27FC236}">
                  <a16:creationId xmlns:a16="http://schemas.microsoft.com/office/drawing/2014/main" id="{6CD1A5C5-8F71-8E4A-EF43-5329003834DD}"/>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Freeform 183">
              <a:extLst>
                <a:ext uri="{FF2B5EF4-FFF2-40B4-BE49-F238E27FC236}">
                  <a16:creationId xmlns:a16="http://schemas.microsoft.com/office/drawing/2014/main" id="{D3E156F6-F53E-3879-100B-896F38A7BC55}"/>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9" name="Line 25">
            <a:extLst>
              <a:ext uri="{FF2B5EF4-FFF2-40B4-BE49-F238E27FC236}">
                <a16:creationId xmlns:a16="http://schemas.microsoft.com/office/drawing/2014/main" id="{FD208CD3-3D51-C8FC-A300-A50C902C5F89}"/>
              </a:ext>
            </a:extLst>
          </p:cNvPr>
          <p:cNvSpPr>
            <a:spLocks noChangeShapeType="1"/>
          </p:cNvSpPr>
          <p:nvPr/>
        </p:nvSpPr>
        <p:spPr bwMode="auto">
          <a:xfrm flipH="1">
            <a:off x="6555510" y="1859543"/>
            <a:ext cx="964326"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sp>
        <p:nvSpPr>
          <p:cNvPr id="15" name="Line 25">
            <a:extLst>
              <a:ext uri="{FF2B5EF4-FFF2-40B4-BE49-F238E27FC236}">
                <a16:creationId xmlns:a16="http://schemas.microsoft.com/office/drawing/2014/main" id="{04F26A67-AD4F-B497-29E6-B43902A82292}"/>
              </a:ext>
            </a:extLst>
          </p:cNvPr>
          <p:cNvSpPr>
            <a:spLocks noChangeShapeType="1"/>
          </p:cNvSpPr>
          <p:nvPr/>
        </p:nvSpPr>
        <p:spPr bwMode="auto">
          <a:xfrm flipV="1">
            <a:off x="7519836" y="1859543"/>
            <a:ext cx="1183494"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pic>
        <p:nvPicPr>
          <p:cNvPr id="23" name="Picture 104">
            <a:extLst>
              <a:ext uri="{FF2B5EF4-FFF2-40B4-BE49-F238E27FC236}">
                <a16:creationId xmlns:a16="http://schemas.microsoft.com/office/drawing/2014/main" id="{2985B00F-DF42-44FE-D1E0-92091D8129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612" y="954416"/>
            <a:ext cx="765415" cy="68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05">
            <a:extLst>
              <a:ext uri="{FF2B5EF4-FFF2-40B4-BE49-F238E27FC236}">
                <a16:creationId xmlns:a16="http://schemas.microsoft.com/office/drawing/2014/main" id="{07D55E70-E1C9-558A-55CC-D4482FF1C7C8}"/>
              </a:ext>
            </a:extLst>
          </p:cNvPr>
          <p:cNvSpPr txBox="1">
            <a:spLocks noChangeArrowheads="1"/>
          </p:cNvSpPr>
          <p:nvPr/>
        </p:nvSpPr>
        <p:spPr bwMode="auto">
          <a:xfrm>
            <a:off x="6963460" y="747155"/>
            <a:ext cx="1900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800" dirty="0">
                <a:solidFill>
                  <a:srgbClr val="000000"/>
                </a:solidFill>
                <a:latin typeface="Arial" panose="020B0604020202020204" pitchFamily="34" charset="0"/>
                <a:ea typeface="Calibri" charset="0"/>
                <a:cs typeface="Arial" panose="020B0604020202020204" pitchFamily="34" charset="0"/>
              </a:rPr>
              <a:t>Hypothalamus</a:t>
            </a:r>
          </a:p>
        </p:txBody>
      </p:sp>
      <p:sp>
        <p:nvSpPr>
          <p:cNvPr id="31" name="TextBox 111">
            <a:extLst>
              <a:ext uri="{FF2B5EF4-FFF2-40B4-BE49-F238E27FC236}">
                <a16:creationId xmlns:a16="http://schemas.microsoft.com/office/drawing/2014/main" id="{0CFB7354-9C9F-DD50-1BD7-C0D852AF6E81}"/>
              </a:ext>
            </a:extLst>
          </p:cNvPr>
          <p:cNvSpPr txBox="1">
            <a:spLocks noChangeArrowheads="1"/>
          </p:cNvSpPr>
          <p:nvPr/>
        </p:nvSpPr>
        <p:spPr bwMode="auto">
          <a:xfrm>
            <a:off x="6209685" y="1166343"/>
            <a:ext cx="1901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Pituitary</a:t>
            </a:r>
          </a:p>
        </p:txBody>
      </p:sp>
      <p:sp>
        <p:nvSpPr>
          <p:cNvPr id="320" name="Line 25">
            <a:extLst>
              <a:ext uri="{FF2B5EF4-FFF2-40B4-BE49-F238E27FC236}">
                <a16:creationId xmlns:a16="http://schemas.microsoft.com/office/drawing/2014/main" id="{04AB897A-75B1-4E3D-E5BB-F2B7BBD8107F}"/>
              </a:ext>
            </a:extLst>
          </p:cNvPr>
          <p:cNvSpPr>
            <a:spLocks noChangeShapeType="1"/>
          </p:cNvSpPr>
          <p:nvPr/>
        </p:nvSpPr>
        <p:spPr bwMode="auto">
          <a:xfrm>
            <a:off x="7679142" y="1642709"/>
            <a:ext cx="0" cy="216834"/>
          </a:xfrm>
          <a:prstGeom prst="line">
            <a:avLst/>
          </a:prstGeom>
          <a:noFill/>
          <a:ln w="50800">
            <a:solidFill>
              <a:srgbClr val="000000">
                <a:alpha val="50195"/>
              </a:srgbClr>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grpSp>
        <p:nvGrpSpPr>
          <p:cNvPr id="4" name="Group 177">
            <a:extLst>
              <a:ext uri="{FF2B5EF4-FFF2-40B4-BE49-F238E27FC236}">
                <a16:creationId xmlns:a16="http://schemas.microsoft.com/office/drawing/2014/main" id="{DA5AB3E6-6DB2-AFE2-7964-9B58DE474B56}"/>
              </a:ext>
            </a:extLst>
          </p:cNvPr>
          <p:cNvGrpSpPr>
            <a:grpSpLocks/>
          </p:cNvGrpSpPr>
          <p:nvPr/>
        </p:nvGrpSpPr>
        <p:grpSpPr bwMode="auto">
          <a:xfrm>
            <a:off x="9247956" y="2151210"/>
            <a:ext cx="461872" cy="402912"/>
            <a:chOff x="7990449" y="379828"/>
            <a:chExt cx="506437" cy="379827"/>
          </a:xfrm>
          <a:solidFill>
            <a:schemeClr val="accent5">
              <a:lumMod val="25000"/>
            </a:schemeClr>
          </a:solidFill>
        </p:grpSpPr>
        <p:sp>
          <p:nvSpPr>
            <p:cNvPr id="5" name="Freeform 182">
              <a:extLst>
                <a:ext uri="{FF2B5EF4-FFF2-40B4-BE49-F238E27FC236}">
                  <a16:creationId xmlns:a16="http://schemas.microsoft.com/office/drawing/2014/main" id="{65602E92-E853-EBB7-10FC-273677D94F5F}"/>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Freeform 183">
              <a:extLst>
                <a:ext uri="{FF2B5EF4-FFF2-40B4-BE49-F238E27FC236}">
                  <a16:creationId xmlns:a16="http://schemas.microsoft.com/office/drawing/2014/main" id="{1C02DAB5-2BFD-8932-6855-FA9C00861BC1}"/>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10" name="Group 177">
            <a:extLst>
              <a:ext uri="{FF2B5EF4-FFF2-40B4-BE49-F238E27FC236}">
                <a16:creationId xmlns:a16="http://schemas.microsoft.com/office/drawing/2014/main" id="{B699A0AC-7518-7F09-1B21-77A6F97720E4}"/>
              </a:ext>
            </a:extLst>
          </p:cNvPr>
          <p:cNvGrpSpPr>
            <a:grpSpLocks/>
          </p:cNvGrpSpPr>
          <p:nvPr/>
        </p:nvGrpSpPr>
        <p:grpSpPr bwMode="auto">
          <a:xfrm>
            <a:off x="4554742" y="4333960"/>
            <a:ext cx="461872" cy="402912"/>
            <a:chOff x="7990449" y="379828"/>
            <a:chExt cx="506437" cy="379827"/>
          </a:xfrm>
          <a:solidFill>
            <a:schemeClr val="accent5">
              <a:lumMod val="25000"/>
            </a:schemeClr>
          </a:solidFill>
        </p:grpSpPr>
        <p:sp>
          <p:nvSpPr>
            <p:cNvPr id="26" name="Freeform 182">
              <a:extLst>
                <a:ext uri="{FF2B5EF4-FFF2-40B4-BE49-F238E27FC236}">
                  <a16:creationId xmlns:a16="http://schemas.microsoft.com/office/drawing/2014/main" id="{FD292EC9-FCB8-0544-7069-2443E1BB2E97}"/>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1" name="Freeform 183">
              <a:extLst>
                <a:ext uri="{FF2B5EF4-FFF2-40B4-BE49-F238E27FC236}">
                  <a16:creationId xmlns:a16="http://schemas.microsoft.com/office/drawing/2014/main" id="{763E0A8C-CFCA-1425-5C5A-E4C0A98ABEB3}"/>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2" name="Group 177">
            <a:extLst>
              <a:ext uri="{FF2B5EF4-FFF2-40B4-BE49-F238E27FC236}">
                <a16:creationId xmlns:a16="http://schemas.microsoft.com/office/drawing/2014/main" id="{5D3B7B90-152C-6062-F264-01B848B67DD8}"/>
              </a:ext>
            </a:extLst>
          </p:cNvPr>
          <p:cNvGrpSpPr>
            <a:grpSpLocks/>
          </p:cNvGrpSpPr>
          <p:nvPr/>
        </p:nvGrpSpPr>
        <p:grpSpPr bwMode="auto">
          <a:xfrm>
            <a:off x="5562120" y="3276225"/>
            <a:ext cx="461872" cy="402912"/>
            <a:chOff x="7990449" y="379828"/>
            <a:chExt cx="506437" cy="379827"/>
          </a:xfrm>
          <a:solidFill>
            <a:schemeClr val="accent5">
              <a:lumMod val="25000"/>
            </a:schemeClr>
          </a:solidFill>
        </p:grpSpPr>
        <p:sp>
          <p:nvSpPr>
            <p:cNvPr id="323" name="Freeform 182">
              <a:extLst>
                <a:ext uri="{FF2B5EF4-FFF2-40B4-BE49-F238E27FC236}">
                  <a16:creationId xmlns:a16="http://schemas.microsoft.com/office/drawing/2014/main" id="{EC87AC0E-3A0A-BDD3-73F0-03AE056DE336}"/>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4" name="Freeform 183">
              <a:extLst>
                <a:ext uri="{FF2B5EF4-FFF2-40B4-BE49-F238E27FC236}">
                  <a16:creationId xmlns:a16="http://schemas.microsoft.com/office/drawing/2014/main" id="{34E34C51-7D97-4D51-BA52-738A4DEAAD12}"/>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8" name="Group 177">
            <a:extLst>
              <a:ext uri="{FF2B5EF4-FFF2-40B4-BE49-F238E27FC236}">
                <a16:creationId xmlns:a16="http://schemas.microsoft.com/office/drawing/2014/main" id="{9D3A9369-B918-82FB-90F1-1C61D2E21E0A}"/>
              </a:ext>
            </a:extLst>
          </p:cNvPr>
          <p:cNvGrpSpPr>
            <a:grpSpLocks/>
          </p:cNvGrpSpPr>
          <p:nvPr/>
        </p:nvGrpSpPr>
        <p:grpSpPr bwMode="auto">
          <a:xfrm>
            <a:off x="5132188" y="4254562"/>
            <a:ext cx="461872" cy="402912"/>
            <a:chOff x="7990449" y="379828"/>
            <a:chExt cx="506437" cy="379827"/>
          </a:xfrm>
          <a:solidFill>
            <a:schemeClr val="accent5">
              <a:lumMod val="25000"/>
            </a:schemeClr>
          </a:solidFill>
        </p:grpSpPr>
        <p:sp>
          <p:nvSpPr>
            <p:cNvPr id="405" name="Freeform 182">
              <a:extLst>
                <a:ext uri="{FF2B5EF4-FFF2-40B4-BE49-F238E27FC236}">
                  <a16:creationId xmlns:a16="http://schemas.microsoft.com/office/drawing/2014/main" id="{0BA9F191-F2F6-84CD-7BBF-19BB8F0F353E}"/>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6" name="Freeform 183">
              <a:extLst>
                <a:ext uri="{FF2B5EF4-FFF2-40B4-BE49-F238E27FC236}">
                  <a16:creationId xmlns:a16="http://schemas.microsoft.com/office/drawing/2014/main" id="{DD7924ED-013A-4970-FCE3-E45C53DB0913}"/>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24" name="Group 177">
            <a:extLst>
              <a:ext uri="{FF2B5EF4-FFF2-40B4-BE49-F238E27FC236}">
                <a16:creationId xmlns:a16="http://schemas.microsoft.com/office/drawing/2014/main" id="{7EA6C324-166A-DD0D-2B51-BF444C93F69B}"/>
              </a:ext>
            </a:extLst>
          </p:cNvPr>
          <p:cNvGrpSpPr>
            <a:grpSpLocks/>
          </p:cNvGrpSpPr>
          <p:nvPr/>
        </p:nvGrpSpPr>
        <p:grpSpPr bwMode="auto">
          <a:xfrm>
            <a:off x="10386350" y="2369951"/>
            <a:ext cx="461872" cy="402912"/>
            <a:chOff x="7990449" y="379828"/>
            <a:chExt cx="506437" cy="379827"/>
          </a:xfrm>
          <a:solidFill>
            <a:schemeClr val="accent5">
              <a:lumMod val="25000"/>
            </a:schemeClr>
          </a:solidFill>
        </p:grpSpPr>
        <p:sp>
          <p:nvSpPr>
            <p:cNvPr id="425" name="Freeform 182">
              <a:extLst>
                <a:ext uri="{FF2B5EF4-FFF2-40B4-BE49-F238E27FC236}">
                  <a16:creationId xmlns:a16="http://schemas.microsoft.com/office/drawing/2014/main" id="{C5C43FBC-2D14-813C-EB5E-F3E182491A9D}"/>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6" name="Freeform 183">
              <a:extLst>
                <a:ext uri="{FF2B5EF4-FFF2-40B4-BE49-F238E27FC236}">
                  <a16:creationId xmlns:a16="http://schemas.microsoft.com/office/drawing/2014/main" id="{42389C76-4AF0-3801-D3D7-681CE55CB525}"/>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27" name="Group 177">
            <a:extLst>
              <a:ext uri="{FF2B5EF4-FFF2-40B4-BE49-F238E27FC236}">
                <a16:creationId xmlns:a16="http://schemas.microsoft.com/office/drawing/2014/main" id="{19CB3FC8-2BE8-6DD3-9F9F-BAAA2EB9CD14}"/>
              </a:ext>
            </a:extLst>
          </p:cNvPr>
          <p:cNvGrpSpPr>
            <a:grpSpLocks/>
          </p:cNvGrpSpPr>
          <p:nvPr/>
        </p:nvGrpSpPr>
        <p:grpSpPr bwMode="auto">
          <a:xfrm>
            <a:off x="6530840" y="3064135"/>
            <a:ext cx="461872" cy="402912"/>
            <a:chOff x="7990449" y="379828"/>
            <a:chExt cx="506437" cy="379827"/>
          </a:xfrm>
          <a:solidFill>
            <a:schemeClr val="accent5">
              <a:lumMod val="25000"/>
            </a:schemeClr>
          </a:solidFill>
        </p:grpSpPr>
        <p:sp>
          <p:nvSpPr>
            <p:cNvPr id="428" name="Freeform 182">
              <a:extLst>
                <a:ext uri="{FF2B5EF4-FFF2-40B4-BE49-F238E27FC236}">
                  <a16:creationId xmlns:a16="http://schemas.microsoft.com/office/drawing/2014/main" id="{C0445841-B458-B42E-67D8-2DEBCFBF107F}"/>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9" name="Freeform 183">
              <a:extLst>
                <a:ext uri="{FF2B5EF4-FFF2-40B4-BE49-F238E27FC236}">
                  <a16:creationId xmlns:a16="http://schemas.microsoft.com/office/drawing/2014/main" id="{788800E3-5079-E147-A9F8-96123454D761}"/>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30" name="Partial Circle 26">
            <a:extLst>
              <a:ext uri="{FF2B5EF4-FFF2-40B4-BE49-F238E27FC236}">
                <a16:creationId xmlns:a16="http://schemas.microsoft.com/office/drawing/2014/main" id="{06FA807E-1CF8-8185-479D-5121D858FDDD}"/>
              </a:ext>
            </a:extLst>
          </p:cNvPr>
          <p:cNvSpPr/>
          <p:nvPr/>
        </p:nvSpPr>
        <p:spPr>
          <a:xfrm rot="16975683">
            <a:off x="8474657" y="3060008"/>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grpSp>
        <p:nvGrpSpPr>
          <p:cNvPr id="431" name="Group 177">
            <a:extLst>
              <a:ext uri="{FF2B5EF4-FFF2-40B4-BE49-F238E27FC236}">
                <a16:creationId xmlns:a16="http://schemas.microsoft.com/office/drawing/2014/main" id="{B4595902-E1B3-F620-73E5-5894D1F4C621}"/>
              </a:ext>
            </a:extLst>
          </p:cNvPr>
          <p:cNvGrpSpPr>
            <a:grpSpLocks/>
          </p:cNvGrpSpPr>
          <p:nvPr/>
        </p:nvGrpSpPr>
        <p:grpSpPr bwMode="auto">
          <a:xfrm>
            <a:off x="8442440" y="2996952"/>
            <a:ext cx="461872" cy="402912"/>
            <a:chOff x="7990449" y="379828"/>
            <a:chExt cx="506437" cy="379827"/>
          </a:xfrm>
          <a:solidFill>
            <a:schemeClr val="accent5">
              <a:lumMod val="25000"/>
            </a:schemeClr>
          </a:solidFill>
        </p:grpSpPr>
        <p:sp>
          <p:nvSpPr>
            <p:cNvPr id="433" name="Freeform 182">
              <a:extLst>
                <a:ext uri="{FF2B5EF4-FFF2-40B4-BE49-F238E27FC236}">
                  <a16:creationId xmlns:a16="http://schemas.microsoft.com/office/drawing/2014/main" id="{8581D2EA-5B07-452F-3141-E10BE7187307}"/>
                </a:ext>
              </a:extLst>
            </p:cNvPr>
            <p:cNvSpPr/>
            <p:nvPr/>
          </p:nvSpPr>
          <p:spPr>
            <a:xfrm>
              <a:off x="7990449" y="379828"/>
              <a:ext cx="506437" cy="379827"/>
            </a:xfrm>
            <a:custGeom>
              <a:avLst/>
              <a:gdLst>
                <a:gd name="connsiteX0" fmla="*/ 0 w 506437"/>
                <a:gd name="connsiteY0" fmla="*/ 0 h 379827"/>
                <a:gd name="connsiteX1" fmla="*/ 267286 w 506437"/>
                <a:gd name="connsiteY1" fmla="*/ 239150 h 379827"/>
                <a:gd name="connsiteX2" fmla="*/ 506437 w 506437"/>
                <a:gd name="connsiteY2" fmla="*/ 379827 h 379827"/>
                <a:gd name="connsiteX3" fmla="*/ 506437 w 506437"/>
                <a:gd name="connsiteY3" fmla="*/ 379827 h 379827"/>
              </a:gdLst>
              <a:ahLst/>
              <a:cxnLst>
                <a:cxn ang="0">
                  <a:pos x="connsiteX0" y="connsiteY0"/>
                </a:cxn>
                <a:cxn ang="0">
                  <a:pos x="connsiteX1" y="connsiteY1"/>
                </a:cxn>
                <a:cxn ang="0">
                  <a:pos x="connsiteX2" y="connsiteY2"/>
                </a:cxn>
                <a:cxn ang="0">
                  <a:pos x="connsiteX3" y="connsiteY3"/>
                </a:cxn>
              </a:cxnLst>
              <a:rect l="l" t="t" r="r" b="b"/>
              <a:pathLst>
                <a:path w="506437" h="379827">
                  <a:moveTo>
                    <a:pt x="0" y="0"/>
                  </a:moveTo>
                  <a:cubicBezTo>
                    <a:pt x="91440" y="87923"/>
                    <a:pt x="182880" y="175846"/>
                    <a:pt x="267286" y="239150"/>
                  </a:cubicBezTo>
                  <a:cubicBezTo>
                    <a:pt x="351692" y="302455"/>
                    <a:pt x="506437" y="379827"/>
                    <a:pt x="506437" y="379827"/>
                  </a:cubicBezTo>
                  <a:lnTo>
                    <a:pt x="506437" y="379827"/>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34" name="Freeform 183">
              <a:extLst>
                <a:ext uri="{FF2B5EF4-FFF2-40B4-BE49-F238E27FC236}">
                  <a16:creationId xmlns:a16="http://schemas.microsoft.com/office/drawing/2014/main" id="{F7527C29-61AB-7306-D0C3-A5DBD62AFF19}"/>
                </a:ext>
              </a:extLst>
            </p:cNvPr>
            <p:cNvSpPr/>
            <p:nvPr/>
          </p:nvSpPr>
          <p:spPr>
            <a:xfrm>
              <a:off x="8061139" y="407596"/>
              <a:ext cx="365057" cy="352059"/>
            </a:xfrm>
            <a:custGeom>
              <a:avLst/>
              <a:gdLst>
                <a:gd name="connsiteX0" fmla="*/ 365760 w 365760"/>
                <a:gd name="connsiteY0" fmla="*/ 0 h 351692"/>
                <a:gd name="connsiteX1" fmla="*/ 225083 w 365760"/>
                <a:gd name="connsiteY1" fmla="*/ 84406 h 351692"/>
                <a:gd name="connsiteX2" fmla="*/ 84406 w 365760"/>
                <a:gd name="connsiteY2" fmla="*/ 281354 h 351692"/>
                <a:gd name="connsiteX3" fmla="*/ 0 w 365760"/>
                <a:gd name="connsiteY3" fmla="*/ 351692 h 351692"/>
                <a:gd name="connsiteX4" fmla="*/ 0 w 365760"/>
                <a:gd name="connsiteY4" fmla="*/ 351692 h 35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 h="351692">
                  <a:moveTo>
                    <a:pt x="365760" y="0"/>
                  </a:moveTo>
                  <a:cubicBezTo>
                    <a:pt x="318867" y="18757"/>
                    <a:pt x="271975" y="37514"/>
                    <a:pt x="225083" y="84406"/>
                  </a:cubicBezTo>
                  <a:cubicBezTo>
                    <a:pt x="178191" y="131298"/>
                    <a:pt x="121920" y="236806"/>
                    <a:pt x="84406" y="281354"/>
                  </a:cubicBezTo>
                  <a:cubicBezTo>
                    <a:pt x="46892" y="325902"/>
                    <a:pt x="0" y="351692"/>
                    <a:pt x="0" y="351692"/>
                  </a:cubicBezTo>
                  <a:lnTo>
                    <a:pt x="0" y="351692"/>
                  </a:lnTo>
                </a:path>
              </a:pathLst>
            </a:custGeom>
            <a:grpFill/>
            <a:ln w="76200">
              <a:solidFill>
                <a:schemeClr val="accent5">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860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9" name="Text Box 13"/>
          <p:cNvSpPr txBox="1">
            <a:spLocks noChangeArrowheads="1"/>
          </p:cNvSpPr>
          <p:nvPr/>
        </p:nvSpPr>
        <p:spPr bwMode="auto">
          <a:xfrm>
            <a:off x="4341380" y="1167060"/>
            <a:ext cx="21438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spcBef>
                <a:spcPct val="0"/>
              </a:spcBef>
              <a:buFontTx/>
              <a:buNone/>
            </a:pPr>
            <a:r>
              <a:rPr lang="en-GB" altLang="en-US" sz="1800" dirty="0">
                <a:solidFill>
                  <a:schemeClr val="accent2"/>
                </a:solidFill>
                <a:latin typeface="Arial" panose="020B0604020202020204" pitchFamily="34" charset="0"/>
                <a:ea typeface="Calibri" charset="0"/>
                <a:cs typeface="Arial" panose="020B0604020202020204" pitchFamily="34" charset="0"/>
              </a:rPr>
              <a:t>Diabetes type 1</a:t>
            </a:r>
          </a:p>
          <a:p>
            <a:pPr eaLnBrk="1" hangingPunct="1">
              <a:spcBef>
                <a:spcPct val="0"/>
              </a:spcBef>
              <a:buFontTx/>
              <a:buNone/>
            </a:pPr>
            <a:r>
              <a:rPr lang="en-GB" altLang="en-US" sz="1800" dirty="0" err="1">
                <a:solidFill>
                  <a:schemeClr val="accent2"/>
                </a:solidFill>
                <a:latin typeface="Arial" panose="020B0604020202020204" pitchFamily="34" charset="0"/>
                <a:ea typeface="Calibri" charset="0"/>
                <a:cs typeface="Arial" panose="020B0604020202020204" pitchFamily="34" charset="0"/>
              </a:rPr>
              <a:t>Hypothyreosis</a:t>
            </a:r>
            <a:endParaRPr lang="en-GB" altLang="en-US" sz="1800" dirty="0">
              <a:solidFill>
                <a:schemeClr val="accent2"/>
              </a:solidFill>
              <a:latin typeface="Arial" panose="020B0604020202020204" pitchFamily="34" charset="0"/>
              <a:ea typeface="Calibri" charset="0"/>
              <a:cs typeface="Arial" panose="020B0604020202020204" pitchFamily="34" charset="0"/>
            </a:endParaRPr>
          </a:p>
          <a:p>
            <a:pPr eaLnBrk="1" hangingPunct="1">
              <a:spcBef>
                <a:spcPct val="0"/>
              </a:spcBef>
              <a:buFontTx/>
              <a:buNone/>
            </a:pPr>
            <a:r>
              <a:rPr lang="en-GB" altLang="en-US" sz="1800" dirty="0">
                <a:solidFill>
                  <a:schemeClr val="accent2"/>
                </a:solidFill>
                <a:latin typeface="Arial" panose="020B0604020202020204" pitchFamily="34" charset="0"/>
                <a:ea typeface="Calibri" charset="0"/>
                <a:cs typeface="Arial" panose="020B0604020202020204" pitchFamily="34" charset="0"/>
              </a:rPr>
              <a:t>Delayed puberty, pubertal arrest or hypogonadism</a:t>
            </a:r>
          </a:p>
        </p:txBody>
      </p:sp>
      <p:sp>
        <p:nvSpPr>
          <p:cNvPr id="439336" name="Line 18"/>
          <p:cNvSpPr>
            <a:spLocks noChangeShapeType="1"/>
          </p:cNvSpPr>
          <p:nvPr/>
        </p:nvSpPr>
        <p:spPr bwMode="auto">
          <a:xfrm>
            <a:off x="5603429" y="2596925"/>
            <a:ext cx="838432" cy="24132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grpSp>
        <p:nvGrpSpPr>
          <p:cNvPr id="624645" name="Group 24"/>
          <p:cNvGrpSpPr>
            <a:grpSpLocks/>
          </p:cNvGrpSpPr>
          <p:nvPr/>
        </p:nvGrpSpPr>
        <p:grpSpPr bwMode="auto">
          <a:xfrm>
            <a:off x="2568781" y="3107935"/>
            <a:ext cx="2808974" cy="646586"/>
            <a:chOff x="-262" y="2139"/>
            <a:chExt cx="2506" cy="434"/>
          </a:xfrm>
        </p:grpSpPr>
        <p:sp>
          <p:nvSpPr>
            <p:cNvPr id="624677" name="Text Box 14"/>
            <p:cNvSpPr txBox="1">
              <a:spLocks noChangeArrowheads="1"/>
            </p:cNvSpPr>
            <p:nvPr/>
          </p:nvSpPr>
          <p:spPr bwMode="auto">
            <a:xfrm>
              <a:off x="-262" y="2139"/>
              <a:ext cx="2007"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r" eaLnBrk="1" hangingPunct="1">
                <a:spcBef>
                  <a:spcPct val="0"/>
                </a:spcBef>
                <a:buFontTx/>
                <a:buNone/>
              </a:pPr>
              <a:r>
                <a:rPr lang="en-GB" altLang="en-US" sz="1800" dirty="0">
                  <a:solidFill>
                    <a:schemeClr val="accent2"/>
                  </a:solidFill>
                  <a:latin typeface="Arial" panose="020B0604020202020204" pitchFamily="34" charset="0"/>
                  <a:ea typeface="Calibri" charset="0"/>
                  <a:cs typeface="Arial" panose="020B0604020202020204" pitchFamily="34" charset="0"/>
                </a:rPr>
                <a:t>Malnutrition</a:t>
              </a:r>
            </a:p>
            <a:p>
              <a:pPr algn="r" eaLnBrk="1" hangingPunct="1">
                <a:spcBef>
                  <a:spcPct val="0"/>
                </a:spcBef>
                <a:buFontTx/>
                <a:buNone/>
              </a:pPr>
              <a:r>
                <a:rPr lang="en-GB" altLang="en-US" sz="1800" dirty="0">
                  <a:solidFill>
                    <a:schemeClr val="accent2"/>
                  </a:solidFill>
                  <a:latin typeface="Arial" panose="020B0604020202020204" pitchFamily="34" charset="0"/>
                  <a:ea typeface="Calibri" charset="0"/>
                  <a:cs typeface="Arial" panose="020B0604020202020204" pitchFamily="34" charset="0"/>
                </a:rPr>
                <a:t>(suppressed insulin)</a:t>
              </a:r>
            </a:p>
          </p:txBody>
        </p:sp>
        <p:sp>
          <p:nvSpPr>
            <p:cNvPr id="439334" name="Line 19"/>
            <p:cNvSpPr>
              <a:spLocks noChangeShapeType="1"/>
            </p:cNvSpPr>
            <p:nvPr/>
          </p:nvSpPr>
          <p:spPr bwMode="auto">
            <a:xfrm>
              <a:off x="1700" y="2341"/>
              <a:ext cx="544" cy="13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400" dirty="0">
                <a:solidFill>
                  <a:srgbClr val="FFFFFF"/>
                </a:solidFill>
                <a:latin typeface="Arial" panose="020B0604020202020204" pitchFamily="34" charset="0"/>
                <a:ea typeface="Calibri" charset="0"/>
                <a:cs typeface="Arial" panose="020B0604020202020204" pitchFamily="34" charset="0"/>
              </a:endParaRPr>
            </a:p>
          </p:txBody>
        </p:sp>
      </p:grpSp>
      <p:grpSp>
        <p:nvGrpSpPr>
          <p:cNvPr id="624646" name="Group 30"/>
          <p:cNvGrpSpPr>
            <a:grpSpLocks/>
          </p:cNvGrpSpPr>
          <p:nvPr/>
        </p:nvGrpSpPr>
        <p:grpSpPr bwMode="auto">
          <a:xfrm>
            <a:off x="3199831" y="4430161"/>
            <a:ext cx="1845748" cy="1485898"/>
            <a:chOff x="547239" y="4516358"/>
            <a:chExt cx="2613735" cy="1583484"/>
          </a:xfrm>
        </p:grpSpPr>
        <p:sp>
          <p:nvSpPr>
            <p:cNvPr id="624675" name="Text Box 15"/>
            <p:cNvSpPr txBox="1">
              <a:spLocks noChangeArrowheads="1"/>
            </p:cNvSpPr>
            <p:nvPr/>
          </p:nvSpPr>
          <p:spPr bwMode="auto">
            <a:xfrm>
              <a:off x="547239" y="4689486"/>
              <a:ext cx="2317385" cy="141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spcBef>
                  <a:spcPct val="0"/>
                </a:spcBef>
                <a:buFontTx/>
                <a:buNone/>
              </a:pPr>
              <a:r>
                <a:rPr lang="en-GB" altLang="en-US" sz="1600" dirty="0">
                  <a:solidFill>
                    <a:schemeClr val="accent2"/>
                  </a:solidFill>
                  <a:latin typeface="Arial" panose="020B0604020202020204" pitchFamily="34" charset="0"/>
                  <a:ea typeface="Calibri" charset="0"/>
                  <a:cs typeface="Arial" panose="020B0604020202020204" pitchFamily="34" charset="0"/>
                </a:rPr>
                <a:t>Stimulated</a:t>
              </a:r>
            </a:p>
            <a:p>
              <a:pPr eaLnBrk="1" hangingPunct="1">
                <a:spcBef>
                  <a:spcPct val="0"/>
                </a:spcBef>
                <a:buFontTx/>
                <a:buNone/>
              </a:pPr>
              <a:r>
                <a:rPr lang="en-GB" altLang="en-US" sz="1600" dirty="0">
                  <a:solidFill>
                    <a:schemeClr val="accent2"/>
                  </a:solidFill>
                  <a:latin typeface="Arial" panose="020B0604020202020204" pitchFamily="34" charset="0"/>
                  <a:ea typeface="Calibri" charset="0"/>
                  <a:cs typeface="Arial" panose="020B0604020202020204" pitchFamily="34" charset="0"/>
                </a:rPr>
                <a:t>immune system</a:t>
              </a:r>
            </a:p>
            <a:p>
              <a:pPr eaLnBrk="1" hangingPunct="1">
                <a:spcBef>
                  <a:spcPct val="0"/>
                </a:spcBef>
                <a:buFontTx/>
                <a:buNone/>
              </a:pPr>
              <a:r>
                <a:rPr lang="en-GB" altLang="en-US" sz="1600" dirty="0">
                  <a:solidFill>
                    <a:schemeClr val="accent2"/>
                  </a:solidFill>
                  <a:latin typeface="Arial" panose="020B0604020202020204" pitchFamily="34" charset="0"/>
                  <a:ea typeface="Calibri" charset="0"/>
                  <a:cs typeface="Arial" panose="020B0604020202020204" pitchFamily="34" charset="0"/>
                </a:rPr>
                <a:t>(IL1, IL6, TNFα)</a:t>
              </a:r>
            </a:p>
            <a:p>
              <a:pPr marL="243411" indent="-243411" eaLnBrk="1" hangingPunct="1">
                <a:spcBef>
                  <a:spcPct val="0"/>
                </a:spcBef>
                <a:buFont typeface="Arial" charset="0"/>
                <a:buChar char="•"/>
              </a:pPr>
              <a:r>
                <a:rPr lang="en-GB" altLang="en-US" sz="1600" dirty="0">
                  <a:solidFill>
                    <a:schemeClr val="accent2"/>
                  </a:solidFill>
                  <a:latin typeface="Arial" panose="020B0604020202020204" pitchFamily="34" charset="0"/>
                  <a:ea typeface="Calibri" charset="0"/>
                  <a:cs typeface="Arial" panose="020B0604020202020204" pitchFamily="34" charset="0"/>
                </a:rPr>
                <a:t>Infection</a:t>
              </a:r>
            </a:p>
            <a:p>
              <a:pPr marL="243411" indent="-243411" eaLnBrk="1" hangingPunct="1">
                <a:spcBef>
                  <a:spcPct val="0"/>
                </a:spcBef>
                <a:buFont typeface="Arial" charset="0"/>
                <a:buChar char="•"/>
              </a:pPr>
              <a:r>
                <a:rPr lang="en-GB" altLang="en-US" sz="1600" dirty="0">
                  <a:solidFill>
                    <a:schemeClr val="accent2"/>
                  </a:solidFill>
                  <a:latin typeface="Arial" panose="020B0604020202020204" pitchFamily="34" charset="0"/>
                  <a:ea typeface="Calibri" charset="0"/>
                  <a:cs typeface="Arial" panose="020B0604020202020204" pitchFamily="34" charset="0"/>
                </a:rPr>
                <a:t>Inflammation</a:t>
              </a:r>
            </a:p>
          </p:txBody>
        </p:sp>
        <p:sp>
          <p:nvSpPr>
            <p:cNvPr id="439332" name="Line 20"/>
            <p:cNvSpPr>
              <a:spLocks noChangeShapeType="1"/>
            </p:cNvSpPr>
            <p:nvPr/>
          </p:nvSpPr>
          <p:spPr bwMode="auto">
            <a:xfrm flipV="1">
              <a:off x="2657275" y="4516358"/>
              <a:ext cx="503699" cy="43184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400" dirty="0">
                <a:solidFill>
                  <a:srgbClr val="FFFFFF"/>
                </a:solidFill>
                <a:latin typeface="Arial" panose="020B0604020202020204" pitchFamily="34" charset="0"/>
                <a:ea typeface="Calibri" charset="0"/>
                <a:cs typeface="Arial" panose="020B0604020202020204" pitchFamily="34" charset="0"/>
              </a:endParaRPr>
            </a:p>
          </p:txBody>
        </p:sp>
      </p:grpSp>
      <p:sp>
        <p:nvSpPr>
          <p:cNvPr id="624673" name="Text Box 12"/>
          <p:cNvSpPr txBox="1">
            <a:spLocks noChangeArrowheads="1"/>
          </p:cNvSpPr>
          <p:nvPr/>
        </p:nvSpPr>
        <p:spPr bwMode="auto">
          <a:xfrm>
            <a:off x="6685550" y="1487001"/>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r" eaLnBrk="1" hangingPunct="1">
              <a:spcBef>
                <a:spcPct val="0"/>
              </a:spcBef>
              <a:buFontTx/>
              <a:buNone/>
            </a:pPr>
            <a:r>
              <a:rPr lang="en-GB" altLang="en-US" sz="2800" dirty="0">
                <a:solidFill>
                  <a:srgbClr val="008000"/>
                </a:solidFill>
                <a:latin typeface="Arial" panose="020B0604020202020204" pitchFamily="34" charset="0"/>
                <a:ea typeface="Calibri" charset="0"/>
                <a:cs typeface="Arial" panose="020B0604020202020204" pitchFamily="34" charset="0"/>
              </a:rPr>
              <a:t>GH</a:t>
            </a:r>
          </a:p>
        </p:txBody>
      </p:sp>
      <p:sp>
        <p:nvSpPr>
          <p:cNvPr id="439330" name="Line 17"/>
          <p:cNvSpPr>
            <a:spLocks noChangeShapeType="1"/>
          </p:cNvSpPr>
          <p:nvPr/>
        </p:nvSpPr>
        <p:spPr bwMode="auto">
          <a:xfrm flipH="1">
            <a:off x="6495665" y="2051647"/>
            <a:ext cx="500668" cy="1086087"/>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400" dirty="0">
              <a:solidFill>
                <a:srgbClr val="FFFFFF"/>
              </a:solidFill>
              <a:latin typeface="Arial" panose="020B0604020202020204" pitchFamily="34" charset="0"/>
              <a:ea typeface="Calibri" charset="0"/>
              <a:cs typeface="Arial" panose="020B0604020202020204" pitchFamily="34" charset="0"/>
            </a:endParaRPr>
          </a:p>
        </p:txBody>
      </p:sp>
      <p:grpSp>
        <p:nvGrpSpPr>
          <p:cNvPr id="624648" name="Group 5"/>
          <p:cNvGrpSpPr>
            <a:grpSpLocks/>
          </p:cNvGrpSpPr>
          <p:nvPr/>
        </p:nvGrpSpPr>
        <p:grpSpPr bwMode="auto">
          <a:xfrm>
            <a:off x="5149091" y="3137733"/>
            <a:ext cx="1803902" cy="1762470"/>
            <a:chOff x="1763" y="2356"/>
            <a:chExt cx="976" cy="512"/>
          </a:xfrm>
        </p:grpSpPr>
        <p:sp>
          <p:nvSpPr>
            <p:cNvPr id="439324" name="Freeform 6"/>
            <p:cNvSpPr>
              <a:spLocks/>
            </p:cNvSpPr>
            <p:nvPr/>
          </p:nvSpPr>
          <p:spPr bwMode="auto">
            <a:xfrm>
              <a:off x="1782" y="2408"/>
              <a:ext cx="949" cy="460"/>
            </a:xfrm>
            <a:custGeom>
              <a:avLst/>
              <a:gdLst>
                <a:gd name="T0" fmla="*/ 6342 w 622"/>
                <a:gd name="T1" fmla="*/ 619629 h 293"/>
                <a:gd name="T2" fmla="*/ 24372 w 622"/>
                <a:gd name="T3" fmla="*/ 599628 h 293"/>
                <a:gd name="T4" fmla="*/ 51655 w 622"/>
                <a:gd name="T5" fmla="*/ 573808 h 293"/>
                <a:gd name="T6" fmla="*/ 89063 w 622"/>
                <a:gd name="T7" fmla="*/ 542988 h 293"/>
                <a:gd name="T8" fmla="*/ 134602 w 622"/>
                <a:gd name="T9" fmla="*/ 523690 h 293"/>
                <a:gd name="T10" fmla="*/ 187398 w 622"/>
                <a:gd name="T11" fmla="*/ 511245 h 293"/>
                <a:gd name="T12" fmla="*/ 229710 w 622"/>
                <a:gd name="T13" fmla="*/ 509751 h 293"/>
                <a:gd name="T14" fmla="*/ 271544 w 622"/>
                <a:gd name="T15" fmla="*/ 505154 h 293"/>
                <a:gd name="T16" fmla="*/ 318769 w 622"/>
                <a:gd name="T17" fmla="*/ 502311 h 293"/>
                <a:gd name="T18" fmla="*/ 374733 w 622"/>
                <a:gd name="T19" fmla="*/ 495310 h 293"/>
                <a:gd name="T20" fmla="*/ 438232 w 622"/>
                <a:gd name="T21" fmla="*/ 476292 h 293"/>
                <a:gd name="T22" fmla="*/ 512603 w 622"/>
                <a:gd name="T23" fmla="*/ 447202 h 293"/>
                <a:gd name="T24" fmla="*/ 603676 w 622"/>
                <a:gd name="T25" fmla="*/ 391501 h 293"/>
                <a:gd name="T26" fmla="*/ 652968 w 622"/>
                <a:gd name="T27" fmla="*/ 344240 h 293"/>
                <a:gd name="T28" fmla="*/ 690915 w 622"/>
                <a:gd name="T29" fmla="*/ 289100 h 293"/>
                <a:gd name="T30" fmla="*/ 719709 w 622"/>
                <a:gd name="T31" fmla="*/ 246326 h 293"/>
                <a:gd name="T32" fmla="*/ 740478 w 622"/>
                <a:gd name="T33" fmla="*/ 200954 h 293"/>
                <a:gd name="T34" fmla="*/ 759825 w 622"/>
                <a:gd name="T35" fmla="*/ 147523 h 293"/>
                <a:gd name="T36" fmla="*/ 781245 w 622"/>
                <a:gd name="T37" fmla="*/ 71674 h 293"/>
                <a:gd name="T38" fmla="*/ 802261 w 622"/>
                <a:gd name="T39" fmla="*/ 0 h 293"/>
                <a:gd name="T40" fmla="*/ 572365 w 622"/>
                <a:gd name="T41" fmla="*/ 42604 h 293"/>
                <a:gd name="T42" fmla="*/ 383780 w 622"/>
                <a:gd name="T43" fmla="*/ 126742 h 293"/>
                <a:gd name="T44" fmla="*/ 237555 w 622"/>
                <a:gd name="T45" fmla="*/ 232802 h 293"/>
                <a:gd name="T46" fmla="*/ 131513 w 622"/>
                <a:gd name="T47" fmla="*/ 344240 h 293"/>
                <a:gd name="T48" fmla="*/ 64761 w 622"/>
                <a:gd name="T49" fmla="*/ 439054 h 293"/>
                <a:gd name="T50" fmla="*/ 36928 w 622"/>
                <a:gd name="T51" fmla="*/ 499582 h 293"/>
                <a:gd name="T52" fmla="*/ 24372 w 622"/>
                <a:gd name="T53" fmla="*/ 528457 h 293"/>
                <a:gd name="T54" fmla="*/ 6342 w 622"/>
                <a:gd name="T55" fmla="*/ 549562 h 293"/>
                <a:gd name="T56" fmla="*/ 0 w 622"/>
                <a:gd name="T57" fmla="*/ 562115 h 293"/>
                <a:gd name="T58" fmla="*/ 0 w 622"/>
                <a:gd name="T59" fmla="*/ 566395 h 293"/>
                <a:gd name="T60" fmla="*/ 1791 w 622"/>
                <a:gd name="T61" fmla="*/ 578768 h 293"/>
                <a:gd name="T62" fmla="*/ 2730 w 622"/>
                <a:gd name="T63" fmla="*/ 599628 h 293"/>
                <a:gd name="T64" fmla="*/ 2730 w 622"/>
                <a:gd name="T65" fmla="*/ 623898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293"/>
                <a:gd name="T101" fmla="*/ 622 w 62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293">
                  <a:moveTo>
                    <a:pt x="2" y="292"/>
                  </a:moveTo>
                  <a:lnTo>
                    <a:pt x="5" y="290"/>
                  </a:lnTo>
                  <a:lnTo>
                    <a:pt x="10" y="284"/>
                  </a:lnTo>
                  <a:lnTo>
                    <a:pt x="19" y="280"/>
                  </a:lnTo>
                  <a:lnTo>
                    <a:pt x="28" y="274"/>
                  </a:lnTo>
                  <a:lnTo>
                    <a:pt x="40" y="268"/>
                  </a:lnTo>
                  <a:lnTo>
                    <a:pt x="53" y="261"/>
                  </a:lnTo>
                  <a:lnTo>
                    <a:pt x="69" y="254"/>
                  </a:lnTo>
                  <a:lnTo>
                    <a:pt x="85" y="250"/>
                  </a:lnTo>
                  <a:lnTo>
                    <a:pt x="104" y="245"/>
                  </a:lnTo>
                  <a:lnTo>
                    <a:pt x="124" y="241"/>
                  </a:lnTo>
                  <a:lnTo>
                    <a:pt x="145" y="239"/>
                  </a:lnTo>
                  <a:lnTo>
                    <a:pt x="167" y="238"/>
                  </a:lnTo>
                  <a:lnTo>
                    <a:pt x="178" y="238"/>
                  </a:lnTo>
                  <a:lnTo>
                    <a:pt x="195" y="236"/>
                  </a:lnTo>
                  <a:lnTo>
                    <a:pt x="210" y="236"/>
                  </a:lnTo>
                  <a:lnTo>
                    <a:pt x="229" y="235"/>
                  </a:lnTo>
                  <a:lnTo>
                    <a:pt x="247" y="235"/>
                  </a:lnTo>
                  <a:lnTo>
                    <a:pt x="267" y="232"/>
                  </a:lnTo>
                  <a:lnTo>
                    <a:pt x="290" y="232"/>
                  </a:lnTo>
                  <a:lnTo>
                    <a:pt x="314" y="228"/>
                  </a:lnTo>
                  <a:lnTo>
                    <a:pt x="339" y="223"/>
                  </a:lnTo>
                  <a:lnTo>
                    <a:pt x="367" y="216"/>
                  </a:lnTo>
                  <a:lnTo>
                    <a:pt x="397" y="209"/>
                  </a:lnTo>
                  <a:lnTo>
                    <a:pt x="431" y="198"/>
                  </a:lnTo>
                  <a:lnTo>
                    <a:pt x="467" y="183"/>
                  </a:lnTo>
                  <a:lnTo>
                    <a:pt x="485" y="176"/>
                  </a:lnTo>
                  <a:lnTo>
                    <a:pt x="505" y="161"/>
                  </a:lnTo>
                  <a:lnTo>
                    <a:pt x="522" y="147"/>
                  </a:lnTo>
                  <a:lnTo>
                    <a:pt x="535" y="135"/>
                  </a:lnTo>
                  <a:lnTo>
                    <a:pt x="547" y="125"/>
                  </a:lnTo>
                  <a:lnTo>
                    <a:pt x="557" y="115"/>
                  </a:lnTo>
                  <a:lnTo>
                    <a:pt x="565" y="105"/>
                  </a:lnTo>
                  <a:lnTo>
                    <a:pt x="573" y="94"/>
                  </a:lnTo>
                  <a:lnTo>
                    <a:pt x="581" y="82"/>
                  </a:lnTo>
                  <a:lnTo>
                    <a:pt x="588" y="69"/>
                  </a:lnTo>
                  <a:lnTo>
                    <a:pt x="596" y="53"/>
                  </a:lnTo>
                  <a:lnTo>
                    <a:pt x="604" y="34"/>
                  </a:lnTo>
                  <a:lnTo>
                    <a:pt x="616" y="12"/>
                  </a:lnTo>
                  <a:lnTo>
                    <a:pt x="621" y="0"/>
                  </a:lnTo>
                  <a:lnTo>
                    <a:pt x="528" y="7"/>
                  </a:lnTo>
                  <a:lnTo>
                    <a:pt x="443" y="20"/>
                  </a:lnTo>
                  <a:lnTo>
                    <a:pt x="367" y="37"/>
                  </a:lnTo>
                  <a:lnTo>
                    <a:pt x="297" y="59"/>
                  </a:lnTo>
                  <a:lnTo>
                    <a:pt x="237" y="83"/>
                  </a:lnTo>
                  <a:lnTo>
                    <a:pt x="184" y="109"/>
                  </a:lnTo>
                  <a:lnTo>
                    <a:pt x="139" y="135"/>
                  </a:lnTo>
                  <a:lnTo>
                    <a:pt x="102" y="161"/>
                  </a:lnTo>
                  <a:lnTo>
                    <a:pt x="72" y="184"/>
                  </a:lnTo>
                  <a:lnTo>
                    <a:pt x="50" y="205"/>
                  </a:lnTo>
                  <a:lnTo>
                    <a:pt x="36" y="222"/>
                  </a:lnTo>
                  <a:lnTo>
                    <a:pt x="28" y="234"/>
                  </a:lnTo>
                  <a:lnTo>
                    <a:pt x="28" y="239"/>
                  </a:lnTo>
                  <a:lnTo>
                    <a:pt x="19" y="247"/>
                  </a:lnTo>
                  <a:lnTo>
                    <a:pt x="10" y="254"/>
                  </a:lnTo>
                  <a:lnTo>
                    <a:pt x="5" y="257"/>
                  </a:lnTo>
                  <a:lnTo>
                    <a:pt x="2" y="261"/>
                  </a:lnTo>
                  <a:lnTo>
                    <a:pt x="0" y="263"/>
                  </a:lnTo>
                  <a:lnTo>
                    <a:pt x="0" y="264"/>
                  </a:lnTo>
                  <a:lnTo>
                    <a:pt x="0" y="265"/>
                  </a:lnTo>
                  <a:lnTo>
                    <a:pt x="0" y="267"/>
                  </a:lnTo>
                  <a:lnTo>
                    <a:pt x="1" y="271"/>
                  </a:lnTo>
                  <a:lnTo>
                    <a:pt x="2" y="274"/>
                  </a:lnTo>
                  <a:lnTo>
                    <a:pt x="2" y="280"/>
                  </a:lnTo>
                  <a:lnTo>
                    <a:pt x="2" y="287"/>
                  </a:lnTo>
                  <a:lnTo>
                    <a:pt x="2" y="292"/>
                  </a:lnTo>
                </a:path>
              </a:pathLst>
            </a:custGeom>
            <a:solidFill>
              <a:srgbClr val="B2B2B2"/>
            </a:solidFill>
            <a:ln w="6350" cap="rnd" cmpd="sng">
              <a:solidFill>
                <a:srgbClr val="5F5F5F"/>
              </a:solidFill>
              <a:prstDash val="solid"/>
              <a:round/>
              <a:headEnd type="none" w="sm" len="sm"/>
              <a:tailEnd type="none" w="sm" len="sm"/>
            </a:ln>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439325" name="Freeform 7"/>
            <p:cNvSpPr>
              <a:spLocks/>
            </p:cNvSpPr>
            <p:nvPr/>
          </p:nvSpPr>
          <p:spPr bwMode="auto">
            <a:xfrm>
              <a:off x="2277" y="2679"/>
              <a:ext cx="59" cy="64"/>
            </a:xfrm>
            <a:custGeom>
              <a:avLst/>
              <a:gdLst>
                <a:gd name="T0" fmla="*/ 0 w 39"/>
                <a:gd name="T1" fmla="*/ 0 h 41"/>
                <a:gd name="T2" fmla="*/ 8918 w 39"/>
                <a:gd name="T3" fmla="*/ 7166 h 41"/>
                <a:gd name="T4" fmla="*/ 17393 w 39"/>
                <a:gd name="T5" fmla="*/ 9798 h 41"/>
                <a:gd name="T6" fmla="*/ 23868 w 39"/>
                <a:gd name="T7" fmla="*/ 11186 h 41"/>
                <a:gd name="T8" fmla="*/ 27024 w 39"/>
                <a:gd name="T9" fmla="*/ 15294 h 41"/>
                <a:gd name="T10" fmla="*/ 30875 w 39"/>
                <a:gd name="T11" fmla="*/ 15294 h 41"/>
                <a:gd name="T12" fmla="*/ 33917 w 39"/>
                <a:gd name="T13" fmla="*/ 17461 h 41"/>
                <a:gd name="T14" fmla="*/ 33917 w 39"/>
                <a:gd name="T15" fmla="*/ 23874 h 41"/>
                <a:gd name="T16" fmla="*/ 35217 w 39"/>
                <a:gd name="T17" fmla="*/ 24523 h 41"/>
                <a:gd name="T18" fmla="*/ 36108 w 39"/>
                <a:gd name="T19" fmla="*/ 33658 h 41"/>
                <a:gd name="T20" fmla="*/ 38099 w 39"/>
                <a:gd name="T21" fmla="*/ 42546 h 41"/>
                <a:gd name="T22" fmla="*/ 38099 w 39"/>
                <a:gd name="T23" fmla="*/ 55234 h 41"/>
                <a:gd name="T24" fmla="*/ 42379 w 39"/>
                <a:gd name="T25" fmla="*/ 68285 h 41"/>
                <a:gd name="T26" fmla="*/ 42829 w 39"/>
                <a:gd name="T27" fmla="*/ 76976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1"/>
                <a:gd name="T44" fmla="*/ 39 w 39"/>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1">
                  <a:moveTo>
                    <a:pt x="0" y="0"/>
                  </a:moveTo>
                  <a:lnTo>
                    <a:pt x="8" y="4"/>
                  </a:lnTo>
                  <a:lnTo>
                    <a:pt x="15" y="5"/>
                  </a:lnTo>
                  <a:lnTo>
                    <a:pt x="21" y="6"/>
                  </a:lnTo>
                  <a:lnTo>
                    <a:pt x="24" y="8"/>
                  </a:lnTo>
                  <a:lnTo>
                    <a:pt x="27" y="8"/>
                  </a:lnTo>
                  <a:lnTo>
                    <a:pt x="30" y="9"/>
                  </a:lnTo>
                  <a:lnTo>
                    <a:pt x="30" y="12"/>
                  </a:lnTo>
                  <a:lnTo>
                    <a:pt x="31" y="13"/>
                  </a:lnTo>
                  <a:lnTo>
                    <a:pt x="32" y="17"/>
                  </a:lnTo>
                  <a:lnTo>
                    <a:pt x="34" y="22"/>
                  </a:lnTo>
                  <a:lnTo>
                    <a:pt x="34" y="28"/>
                  </a:lnTo>
                  <a:lnTo>
                    <a:pt x="37" y="35"/>
                  </a:lnTo>
                  <a:lnTo>
                    <a:pt x="38" y="4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439326" name="Freeform 8"/>
            <p:cNvSpPr>
              <a:spLocks/>
            </p:cNvSpPr>
            <p:nvPr/>
          </p:nvSpPr>
          <p:spPr bwMode="auto">
            <a:xfrm>
              <a:off x="1763" y="2356"/>
              <a:ext cx="976" cy="511"/>
            </a:xfrm>
            <a:custGeom>
              <a:avLst/>
              <a:gdLst>
                <a:gd name="T0" fmla="*/ 4276 w 640"/>
                <a:gd name="T1" fmla="*/ 465177 h 325"/>
                <a:gd name="T2" fmla="*/ 11814 w 640"/>
                <a:gd name="T3" fmla="*/ 403154 h 325"/>
                <a:gd name="T4" fmla="*/ 23128 w 640"/>
                <a:gd name="T5" fmla="*/ 353117 h 325"/>
                <a:gd name="T6" fmla="*/ 37157 w 640"/>
                <a:gd name="T7" fmla="*/ 305446 h 325"/>
                <a:gd name="T8" fmla="*/ 57503 w 640"/>
                <a:gd name="T9" fmla="*/ 259173 h 325"/>
                <a:gd name="T10" fmla="*/ 83536 w 640"/>
                <a:gd name="T11" fmla="*/ 213812 h 325"/>
                <a:gd name="T12" fmla="*/ 109344 w 640"/>
                <a:gd name="T13" fmla="*/ 173224 h 325"/>
                <a:gd name="T14" fmla="*/ 140087 w 640"/>
                <a:gd name="T15" fmla="*/ 145618 h 325"/>
                <a:gd name="T16" fmla="*/ 154890 w 640"/>
                <a:gd name="T17" fmla="*/ 131212 h 325"/>
                <a:gd name="T18" fmla="*/ 161203 w 640"/>
                <a:gd name="T19" fmla="*/ 122315 h 325"/>
                <a:gd name="T20" fmla="*/ 164587 w 640"/>
                <a:gd name="T21" fmla="*/ 119676 h 325"/>
                <a:gd name="T22" fmla="*/ 171061 w 640"/>
                <a:gd name="T23" fmla="*/ 111650 h 325"/>
                <a:gd name="T24" fmla="*/ 186199 w 640"/>
                <a:gd name="T25" fmla="*/ 95853 h 325"/>
                <a:gd name="T26" fmla="*/ 250995 w 640"/>
                <a:gd name="T27" fmla="*/ 60963 h 325"/>
                <a:gd name="T28" fmla="*/ 350247 w 640"/>
                <a:gd name="T29" fmla="*/ 27607 h 325"/>
                <a:gd name="T30" fmla="*/ 440304 w 640"/>
                <a:gd name="T31" fmla="*/ 7102 h 325"/>
                <a:gd name="T32" fmla="*/ 519478 w 640"/>
                <a:gd name="T33" fmla="*/ 0 h 325"/>
                <a:gd name="T34" fmla="*/ 588706 w 640"/>
                <a:gd name="T35" fmla="*/ 2873 h 325"/>
                <a:gd name="T36" fmla="*/ 649013 w 640"/>
                <a:gd name="T37" fmla="*/ 11167 h 325"/>
                <a:gd name="T38" fmla="*/ 689004 w 640"/>
                <a:gd name="T39" fmla="*/ 23827 h 325"/>
                <a:gd name="T40" fmla="*/ 708579 w 640"/>
                <a:gd name="T41" fmla="*/ 23827 h 325"/>
                <a:gd name="T42" fmla="*/ 730809 w 640"/>
                <a:gd name="T43" fmla="*/ 23827 h 325"/>
                <a:gd name="T44" fmla="*/ 748563 w 640"/>
                <a:gd name="T45" fmla="*/ 30789 h 325"/>
                <a:gd name="T46" fmla="*/ 773835 w 640"/>
                <a:gd name="T47" fmla="*/ 38773 h 325"/>
                <a:gd name="T48" fmla="*/ 798327 w 640"/>
                <a:gd name="T49" fmla="*/ 50979 h 325"/>
                <a:gd name="T50" fmla="*/ 827598 w 640"/>
                <a:gd name="T51" fmla="*/ 58903 h 325"/>
                <a:gd name="T52" fmla="*/ 824880 w 640"/>
                <a:gd name="T53" fmla="*/ 102775 h 325"/>
                <a:gd name="T54" fmla="*/ 805194 w 640"/>
                <a:gd name="T55" fmla="*/ 180180 h 325"/>
                <a:gd name="T56" fmla="*/ 787510 w 640"/>
                <a:gd name="T57" fmla="*/ 246360 h 325"/>
                <a:gd name="T58" fmla="*/ 767526 w 640"/>
                <a:gd name="T59" fmla="*/ 299635 h 325"/>
                <a:gd name="T60" fmla="*/ 744996 w 640"/>
                <a:gd name="T61" fmla="*/ 348787 h 325"/>
                <a:gd name="T62" fmla="*/ 708579 w 640"/>
                <a:gd name="T63" fmla="*/ 390588 h 325"/>
                <a:gd name="T64" fmla="*/ 676540 w 640"/>
                <a:gd name="T65" fmla="*/ 417103 h 325"/>
                <a:gd name="T66" fmla="*/ 611186 w 640"/>
                <a:gd name="T67" fmla="*/ 432050 h 325"/>
                <a:gd name="T68" fmla="*/ 539470 w 640"/>
                <a:gd name="T69" fmla="*/ 438381 h 325"/>
                <a:gd name="T70" fmla="*/ 460439 w 640"/>
                <a:gd name="T71" fmla="*/ 438381 h 325"/>
                <a:gd name="T72" fmla="*/ 374898 w 640"/>
                <a:gd name="T73" fmla="*/ 443512 h 325"/>
                <a:gd name="T74" fmla="*/ 278186 w 640"/>
                <a:gd name="T75" fmla="*/ 455810 h 325"/>
                <a:gd name="T76" fmla="*/ 174512 w 640"/>
                <a:gd name="T77" fmla="*/ 489870 h 325"/>
                <a:gd name="T78" fmla="*/ 133832 w 640"/>
                <a:gd name="T79" fmla="*/ 510020 h 325"/>
                <a:gd name="T80" fmla="*/ 114434 w 640"/>
                <a:gd name="T81" fmla="*/ 529698 h 325"/>
                <a:gd name="T82" fmla="*/ 96449 w 640"/>
                <a:gd name="T83" fmla="*/ 556298 h 325"/>
                <a:gd name="T84" fmla="*/ 79857 w 640"/>
                <a:gd name="T85" fmla="*/ 585806 h 325"/>
                <a:gd name="T86" fmla="*/ 62109 w 640"/>
                <a:gd name="T87" fmla="*/ 623376 h 325"/>
                <a:gd name="T88" fmla="*/ 40449 w 640"/>
                <a:gd name="T89" fmla="*/ 670893 h 325"/>
                <a:gd name="T90" fmla="*/ 20563 w 640"/>
                <a:gd name="T91" fmla="*/ 709957 h 325"/>
                <a:gd name="T92" fmla="*/ 20563 w 640"/>
                <a:gd name="T93" fmla="*/ 685248 h 325"/>
                <a:gd name="T94" fmla="*/ 16984 w 640"/>
                <a:gd name="T95" fmla="*/ 648445 h 325"/>
                <a:gd name="T96" fmla="*/ 9945 w 640"/>
                <a:gd name="T97" fmla="*/ 609508 h 325"/>
                <a:gd name="T98" fmla="*/ 5080 w 640"/>
                <a:gd name="T99" fmla="*/ 571977 h 325"/>
                <a:gd name="T100" fmla="*/ 0 w 640"/>
                <a:gd name="T101" fmla="*/ 536151 h 325"/>
                <a:gd name="T102" fmla="*/ 0 w 640"/>
                <a:gd name="T103" fmla="*/ 506816 h 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0"/>
                <a:gd name="T157" fmla="*/ 0 h 325"/>
                <a:gd name="T158" fmla="*/ 640 w 640"/>
                <a:gd name="T159" fmla="*/ 325 h 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0" h="325">
                  <a:moveTo>
                    <a:pt x="0" y="229"/>
                  </a:moveTo>
                  <a:lnTo>
                    <a:pt x="3" y="212"/>
                  </a:lnTo>
                  <a:lnTo>
                    <a:pt x="7" y="198"/>
                  </a:lnTo>
                  <a:lnTo>
                    <a:pt x="9" y="184"/>
                  </a:lnTo>
                  <a:lnTo>
                    <a:pt x="13" y="172"/>
                  </a:lnTo>
                  <a:lnTo>
                    <a:pt x="18" y="161"/>
                  </a:lnTo>
                  <a:lnTo>
                    <a:pt x="23" y="149"/>
                  </a:lnTo>
                  <a:lnTo>
                    <a:pt x="28" y="139"/>
                  </a:lnTo>
                  <a:lnTo>
                    <a:pt x="34" y="129"/>
                  </a:lnTo>
                  <a:lnTo>
                    <a:pt x="44" y="118"/>
                  </a:lnTo>
                  <a:lnTo>
                    <a:pt x="53" y="108"/>
                  </a:lnTo>
                  <a:lnTo>
                    <a:pt x="64" y="97"/>
                  </a:lnTo>
                  <a:lnTo>
                    <a:pt x="78" y="85"/>
                  </a:lnTo>
                  <a:lnTo>
                    <a:pt x="84" y="79"/>
                  </a:lnTo>
                  <a:lnTo>
                    <a:pt x="97" y="71"/>
                  </a:lnTo>
                  <a:lnTo>
                    <a:pt x="107" y="66"/>
                  </a:lnTo>
                  <a:lnTo>
                    <a:pt x="113" y="63"/>
                  </a:lnTo>
                  <a:lnTo>
                    <a:pt x="119" y="60"/>
                  </a:lnTo>
                  <a:lnTo>
                    <a:pt x="121" y="57"/>
                  </a:lnTo>
                  <a:lnTo>
                    <a:pt x="123" y="56"/>
                  </a:lnTo>
                  <a:lnTo>
                    <a:pt x="125" y="56"/>
                  </a:lnTo>
                  <a:lnTo>
                    <a:pt x="126" y="55"/>
                  </a:lnTo>
                  <a:lnTo>
                    <a:pt x="129" y="54"/>
                  </a:lnTo>
                  <a:lnTo>
                    <a:pt x="131" y="51"/>
                  </a:lnTo>
                  <a:lnTo>
                    <a:pt x="136" y="48"/>
                  </a:lnTo>
                  <a:lnTo>
                    <a:pt x="143" y="44"/>
                  </a:lnTo>
                  <a:lnTo>
                    <a:pt x="149" y="41"/>
                  </a:lnTo>
                  <a:lnTo>
                    <a:pt x="192" y="28"/>
                  </a:lnTo>
                  <a:lnTo>
                    <a:pt x="231" y="20"/>
                  </a:lnTo>
                  <a:lnTo>
                    <a:pt x="268" y="13"/>
                  </a:lnTo>
                  <a:lnTo>
                    <a:pt x="304" y="7"/>
                  </a:lnTo>
                  <a:lnTo>
                    <a:pt x="338" y="3"/>
                  </a:lnTo>
                  <a:lnTo>
                    <a:pt x="370" y="1"/>
                  </a:lnTo>
                  <a:lnTo>
                    <a:pt x="398" y="0"/>
                  </a:lnTo>
                  <a:lnTo>
                    <a:pt x="426" y="0"/>
                  </a:lnTo>
                  <a:lnTo>
                    <a:pt x="451" y="1"/>
                  </a:lnTo>
                  <a:lnTo>
                    <a:pt x="475" y="3"/>
                  </a:lnTo>
                  <a:lnTo>
                    <a:pt x="498" y="5"/>
                  </a:lnTo>
                  <a:lnTo>
                    <a:pt x="519" y="9"/>
                  </a:lnTo>
                  <a:lnTo>
                    <a:pt x="528" y="11"/>
                  </a:lnTo>
                  <a:lnTo>
                    <a:pt x="536" y="11"/>
                  </a:lnTo>
                  <a:lnTo>
                    <a:pt x="543" y="11"/>
                  </a:lnTo>
                  <a:lnTo>
                    <a:pt x="551" y="11"/>
                  </a:lnTo>
                  <a:lnTo>
                    <a:pt x="560" y="11"/>
                  </a:lnTo>
                  <a:lnTo>
                    <a:pt x="568" y="13"/>
                  </a:lnTo>
                  <a:lnTo>
                    <a:pt x="574" y="14"/>
                  </a:lnTo>
                  <a:lnTo>
                    <a:pt x="583" y="17"/>
                  </a:lnTo>
                  <a:lnTo>
                    <a:pt x="593" y="18"/>
                  </a:lnTo>
                  <a:lnTo>
                    <a:pt x="601" y="20"/>
                  </a:lnTo>
                  <a:lnTo>
                    <a:pt x="612" y="23"/>
                  </a:lnTo>
                  <a:lnTo>
                    <a:pt x="623" y="25"/>
                  </a:lnTo>
                  <a:lnTo>
                    <a:pt x="634" y="27"/>
                  </a:lnTo>
                  <a:lnTo>
                    <a:pt x="639" y="28"/>
                  </a:lnTo>
                  <a:lnTo>
                    <a:pt x="632" y="47"/>
                  </a:lnTo>
                  <a:lnTo>
                    <a:pt x="624" y="65"/>
                  </a:lnTo>
                  <a:lnTo>
                    <a:pt x="617" y="82"/>
                  </a:lnTo>
                  <a:lnTo>
                    <a:pt x="610" y="97"/>
                  </a:lnTo>
                  <a:lnTo>
                    <a:pt x="603" y="112"/>
                  </a:lnTo>
                  <a:lnTo>
                    <a:pt x="597" y="125"/>
                  </a:lnTo>
                  <a:lnTo>
                    <a:pt x="588" y="137"/>
                  </a:lnTo>
                  <a:lnTo>
                    <a:pt x="580" y="148"/>
                  </a:lnTo>
                  <a:lnTo>
                    <a:pt x="571" y="159"/>
                  </a:lnTo>
                  <a:lnTo>
                    <a:pt x="558" y="168"/>
                  </a:lnTo>
                  <a:lnTo>
                    <a:pt x="543" y="178"/>
                  </a:lnTo>
                  <a:lnTo>
                    <a:pt x="528" y="186"/>
                  </a:lnTo>
                  <a:lnTo>
                    <a:pt x="519" y="190"/>
                  </a:lnTo>
                  <a:lnTo>
                    <a:pt x="494" y="195"/>
                  </a:lnTo>
                  <a:lnTo>
                    <a:pt x="468" y="197"/>
                  </a:lnTo>
                  <a:lnTo>
                    <a:pt x="441" y="198"/>
                  </a:lnTo>
                  <a:lnTo>
                    <a:pt x="413" y="200"/>
                  </a:lnTo>
                  <a:lnTo>
                    <a:pt x="383" y="200"/>
                  </a:lnTo>
                  <a:lnTo>
                    <a:pt x="353" y="200"/>
                  </a:lnTo>
                  <a:lnTo>
                    <a:pt x="321" y="201"/>
                  </a:lnTo>
                  <a:lnTo>
                    <a:pt x="287" y="202"/>
                  </a:lnTo>
                  <a:lnTo>
                    <a:pt x="252" y="204"/>
                  </a:lnTo>
                  <a:lnTo>
                    <a:pt x="213" y="208"/>
                  </a:lnTo>
                  <a:lnTo>
                    <a:pt x="175" y="214"/>
                  </a:lnTo>
                  <a:lnTo>
                    <a:pt x="134" y="223"/>
                  </a:lnTo>
                  <a:lnTo>
                    <a:pt x="111" y="227"/>
                  </a:lnTo>
                  <a:lnTo>
                    <a:pt x="103" y="233"/>
                  </a:lnTo>
                  <a:lnTo>
                    <a:pt x="94" y="237"/>
                  </a:lnTo>
                  <a:lnTo>
                    <a:pt x="88" y="242"/>
                  </a:lnTo>
                  <a:lnTo>
                    <a:pt x="81" y="248"/>
                  </a:lnTo>
                  <a:lnTo>
                    <a:pt x="74" y="254"/>
                  </a:lnTo>
                  <a:lnTo>
                    <a:pt x="68" y="260"/>
                  </a:lnTo>
                  <a:lnTo>
                    <a:pt x="61" y="267"/>
                  </a:lnTo>
                  <a:lnTo>
                    <a:pt x="55" y="276"/>
                  </a:lnTo>
                  <a:lnTo>
                    <a:pt x="48" y="284"/>
                  </a:lnTo>
                  <a:lnTo>
                    <a:pt x="40" y="294"/>
                  </a:lnTo>
                  <a:lnTo>
                    <a:pt x="31" y="306"/>
                  </a:lnTo>
                  <a:lnTo>
                    <a:pt x="21" y="318"/>
                  </a:lnTo>
                  <a:lnTo>
                    <a:pt x="16" y="324"/>
                  </a:lnTo>
                  <a:lnTo>
                    <a:pt x="16" y="319"/>
                  </a:lnTo>
                  <a:lnTo>
                    <a:pt x="16" y="312"/>
                  </a:lnTo>
                  <a:lnTo>
                    <a:pt x="15" y="305"/>
                  </a:lnTo>
                  <a:lnTo>
                    <a:pt x="13" y="296"/>
                  </a:lnTo>
                  <a:lnTo>
                    <a:pt x="11" y="288"/>
                  </a:lnTo>
                  <a:lnTo>
                    <a:pt x="8" y="278"/>
                  </a:lnTo>
                  <a:lnTo>
                    <a:pt x="7" y="270"/>
                  </a:lnTo>
                  <a:lnTo>
                    <a:pt x="4" y="261"/>
                  </a:lnTo>
                  <a:lnTo>
                    <a:pt x="1" y="253"/>
                  </a:lnTo>
                  <a:lnTo>
                    <a:pt x="0" y="244"/>
                  </a:lnTo>
                  <a:lnTo>
                    <a:pt x="0" y="237"/>
                  </a:lnTo>
                  <a:lnTo>
                    <a:pt x="0" y="231"/>
                  </a:lnTo>
                  <a:lnTo>
                    <a:pt x="0" y="229"/>
                  </a:lnTo>
                </a:path>
              </a:pathLst>
            </a:custGeom>
            <a:gradFill rotWithShape="0">
              <a:gsLst>
                <a:gs pos="0">
                  <a:srgbClr val="5E2F00"/>
                </a:gs>
                <a:gs pos="100000">
                  <a:srgbClr val="CC6600"/>
                </a:gs>
              </a:gsLst>
              <a:lin ang="2700000" scaled="1"/>
            </a:gradFill>
            <a:ln w="6350" cap="rnd" cmpd="sng">
              <a:solidFill>
                <a:srgbClr val="0C0C0C"/>
              </a:solidFill>
              <a:prstDash val="solid"/>
              <a:round/>
              <a:headEnd type="none" w="sm" len="sm"/>
              <a:tailEnd type="none" w="sm" len="sm"/>
            </a:ln>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439327" name="Freeform 9"/>
            <p:cNvSpPr>
              <a:spLocks/>
            </p:cNvSpPr>
            <p:nvPr/>
          </p:nvSpPr>
          <p:spPr bwMode="auto">
            <a:xfrm>
              <a:off x="2277" y="2356"/>
              <a:ext cx="167" cy="310"/>
            </a:xfrm>
            <a:custGeom>
              <a:avLst/>
              <a:gdLst>
                <a:gd name="T0" fmla="*/ 146012 w 110"/>
                <a:gd name="T1" fmla="*/ 2888 h 197"/>
                <a:gd name="T2" fmla="*/ 134020 w 110"/>
                <a:gd name="T3" fmla="*/ 0 h 197"/>
                <a:gd name="T4" fmla="*/ 117573 w 110"/>
                <a:gd name="T5" fmla="*/ 0 h 197"/>
                <a:gd name="T6" fmla="*/ 99028 w 110"/>
                <a:gd name="T7" fmla="*/ 0 h 197"/>
                <a:gd name="T8" fmla="*/ 80677 w 110"/>
                <a:gd name="T9" fmla="*/ 0 h 197"/>
                <a:gd name="T10" fmla="*/ 61160 w 110"/>
                <a:gd name="T11" fmla="*/ 8125 h 197"/>
                <a:gd name="T12" fmla="*/ 41421 w 110"/>
                <a:gd name="T13" fmla="*/ 24040 h 197"/>
                <a:gd name="T14" fmla="*/ 25040 w 110"/>
                <a:gd name="T15" fmla="*/ 49822 h 197"/>
                <a:gd name="T16" fmla="*/ 12174 w 110"/>
                <a:gd name="T17" fmla="*/ 84698 h 197"/>
                <a:gd name="T18" fmla="*/ 2858 w 110"/>
                <a:gd name="T19" fmla="*/ 135920 h 197"/>
                <a:gd name="T20" fmla="*/ 0 w 110"/>
                <a:gd name="T21" fmla="*/ 197385 h 197"/>
                <a:gd name="T22" fmla="*/ 2858 w 110"/>
                <a:gd name="T23" fmla="*/ 278698 h 197"/>
                <a:gd name="T24" fmla="*/ 14992 w 110"/>
                <a:gd name="T25" fmla="*/ 372968 h 197"/>
                <a:gd name="T26" fmla="*/ 21383 w 110"/>
                <a:gd name="T27" fmla="*/ 433962 h 197"/>
                <a:gd name="T28" fmla="*/ 18593 w 110"/>
                <a:gd name="T29" fmla="*/ 433962 h 197"/>
                <a:gd name="T30" fmla="*/ 17758 w 110"/>
                <a:gd name="T31" fmla="*/ 435695 h 197"/>
                <a:gd name="T32" fmla="*/ 15551 w 110"/>
                <a:gd name="T33" fmla="*/ 435695 h 197"/>
                <a:gd name="T34" fmla="*/ 15551 w 110"/>
                <a:gd name="T35" fmla="*/ 433962 h 197"/>
                <a:gd name="T36" fmla="*/ 17758 w 110"/>
                <a:gd name="T37" fmla="*/ 433962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97"/>
                <a:gd name="T59" fmla="*/ 110 w 110"/>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97">
                  <a:moveTo>
                    <a:pt x="109" y="1"/>
                  </a:moveTo>
                  <a:lnTo>
                    <a:pt x="100" y="0"/>
                  </a:lnTo>
                  <a:lnTo>
                    <a:pt x="88" y="0"/>
                  </a:lnTo>
                  <a:lnTo>
                    <a:pt x="74" y="0"/>
                  </a:lnTo>
                  <a:lnTo>
                    <a:pt x="60" y="0"/>
                  </a:lnTo>
                  <a:lnTo>
                    <a:pt x="46" y="4"/>
                  </a:lnTo>
                  <a:lnTo>
                    <a:pt x="31" y="11"/>
                  </a:lnTo>
                  <a:lnTo>
                    <a:pt x="19" y="22"/>
                  </a:lnTo>
                  <a:lnTo>
                    <a:pt x="9" y="38"/>
                  </a:lnTo>
                  <a:lnTo>
                    <a:pt x="2" y="61"/>
                  </a:lnTo>
                  <a:lnTo>
                    <a:pt x="0" y="89"/>
                  </a:lnTo>
                  <a:lnTo>
                    <a:pt x="2" y="125"/>
                  </a:lnTo>
                  <a:lnTo>
                    <a:pt x="11" y="168"/>
                  </a:lnTo>
                  <a:lnTo>
                    <a:pt x="16" y="195"/>
                  </a:lnTo>
                  <a:lnTo>
                    <a:pt x="14" y="195"/>
                  </a:lnTo>
                  <a:lnTo>
                    <a:pt x="13" y="196"/>
                  </a:lnTo>
                  <a:lnTo>
                    <a:pt x="12" y="196"/>
                  </a:lnTo>
                  <a:lnTo>
                    <a:pt x="12" y="195"/>
                  </a:lnTo>
                  <a:lnTo>
                    <a:pt x="13" y="195"/>
                  </a:lnTo>
                </a:path>
              </a:pathLst>
            </a:custGeom>
            <a:noFill/>
            <a:ln w="19050" cap="rnd" cmpd="sng">
              <a:solidFill>
                <a:srgbClr val="5F5F5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439328" name="Freeform 10"/>
            <p:cNvSpPr>
              <a:spLocks/>
            </p:cNvSpPr>
            <p:nvPr/>
          </p:nvSpPr>
          <p:spPr bwMode="auto">
            <a:xfrm>
              <a:off x="2199" y="2648"/>
              <a:ext cx="144" cy="105"/>
            </a:xfrm>
            <a:custGeom>
              <a:avLst/>
              <a:gdLst>
                <a:gd name="T0" fmla="*/ 4691 w 94"/>
                <a:gd name="T1" fmla="*/ 39986 h 67"/>
                <a:gd name="T2" fmla="*/ 11008 w 94"/>
                <a:gd name="T3" fmla="*/ 44750 h 67"/>
                <a:gd name="T4" fmla="*/ 16863 w 94"/>
                <a:gd name="T5" fmla="*/ 47455 h 67"/>
                <a:gd name="T6" fmla="*/ 21284 w 94"/>
                <a:gd name="T7" fmla="*/ 54072 h 67"/>
                <a:gd name="T8" fmla="*/ 23781 w 94"/>
                <a:gd name="T9" fmla="*/ 58118 h 67"/>
                <a:gd name="T10" fmla="*/ 28236 w 94"/>
                <a:gd name="T11" fmla="*/ 60002 h 67"/>
                <a:gd name="T12" fmla="*/ 32605 w 94"/>
                <a:gd name="T13" fmla="*/ 68440 h 67"/>
                <a:gd name="T14" fmla="*/ 38093 w 94"/>
                <a:gd name="T15" fmla="*/ 68440 h 67"/>
                <a:gd name="T16" fmla="*/ 42014 w 94"/>
                <a:gd name="T17" fmla="*/ 72818 h 67"/>
                <a:gd name="T18" fmla="*/ 48134 w 94"/>
                <a:gd name="T19" fmla="*/ 77032 h 67"/>
                <a:gd name="T20" fmla="*/ 53305 w 94"/>
                <a:gd name="T21" fmla="*/ 78980 h 67"/>
                <a:gd name="T22" fmla="*/ 58780 w 94"/>
                <a:gd name="T23" fmla="*/ 83636 h 67"/>
                <a:gd name="T24" fmla="*/ 63470 w 94"/>
                <a:gd name="T25" fmla="*/ 83636 h 67"/>
                <a:gd name="T26" fmla="*/ 69094 w 94"/>
                <a:gd name="T27" fmla="*/ 86667 h 67"/>
                <a:gd name="T28" fmla="*/ 79070 w 94"/>
                <a:gd name="T29" fmla="*/ 95285 h 67"/>
                <a:gd name="T30" fmla="*/ 89395 w 94"/>
                <a:gd name="T31" fmla="*/ 107257 h 67"/>
                <a:gd name="T32" fmla="*/ 98597 w 94"/>
                <a:gd name="T33" fmla="*/ 117572 h 67"/>
                <a:gd name="T34" fmla="*/ 103950 w 94"/>
                <a:gd name="T35" fmla="*/ 126654 h 67"/>
                <a:gd name="T36" fmla="*/ 114005 w 94"/>
                <a:gd name="T37" fmla="*/ 135122 h 67"/>
                <a:gd name="T38" fmla="*/ 125095 w 94"/>
                <a:gd name="T39" fmla="*/ 135821 h 67"/>
                <a:gd name="T40" fmla="*/ 130968 w 94"/>
                <a:gd name="T41" fmla="*/ 135821 h 67"/>
                <a:gd name="T42" fmla="*/ 127544 w 94"/>
                <a:gd name="T43" fmla="*/ 132801 h 67"/>
                <a:gd name="T44" fmla="*/ 126591 w 94"/>
                <a:gd name="T45" fmla="*/ 131071 h 67"/>
                <a:gd name="T46" fmla="*/ 125095 w 94"/>
                <a:gd name="T47" fmla="*/ 123775 h 67"/>
                <a:gd name="T48" fmla="*/ 126591 w 94"/>
                <a:gd name="T49" fmla="*/ 121773 h 67"/>
                <a:gd name="T50" fmla="*/ 125095 w 94"/>
                <a:gd name="T51" fmla="*/ 117572 h 67"/>
                <a:gd name="T52" fmla="*/ 124428 w 94"/>
                <a:gd name="T53" fmla="*/ 112190 h 67"/>
                <a:gd name="T54" fmla="*/ 119345 w 94"/>
                <a:gd name="T55" fmla="*/ 105583 h 67"/>
                <a:gd name="T56" fmla="*/ 117216 w 94"/>
                <a:gd name="T57" fmla="*/ 95285 h 67"/>
                <a:gd name="T58" fmla="*/ 115879 w 94"/>
                <a:gd name="T59" fmla="*/ 91080 h 67"/>
                <a:gd name="T60" fmla="*/ 117216 w 94"/>
                <a:gd name="T61" fmla="*/ 72818 h 67"/>
                <a:gd name="T62" fmla="*/ 121129 w 94"/>
                <a:gd name="T63" fmla="*/ 60002 h 67"/>
                <a:gd name="T64" fmla="*/ 125095 w 94"/>
                <a:gd name="T65" fmla="*/ 50397 h 67"/>
                <a:gd name="T66" fmla="*/ 126591 w 94"/>
                <a:gd name="T67" fmla="*/ 44750 h 67"/>
                <a:gd name="T68" fmla="*/ 125095 w 94"/>
                <a:gd name="T69" fmla="*/ 37085 h 67"/>
                <a:gd name="T70" fmla="*/ 119345 w 94"/>
                <a:gd name="T71" fmla="*/ 26637 h 67"/>
                <a:gd name="T72" fmla="*/ 111093 w 94"/>
                <a:gd name="T73" fmla="*/ 18221 h 67"/>
                <a:gd name="T74" fmla="*/ 103950 w 94"/>
                <a:gd name="T75" fmla="*/ 18221 h 67"/>
                <a:gd name="T76" fmla="*/ 95731 w 94"/>
                <a:gd name="T77" fmla="*/ 14368 h 67"/>
                <a:gd name="T78" fmla="*/ 89395 w 94"/>
                <a:gd name="T79" fmla="*/ 10846 h 67"/>
                <a:gd name="T80" fmla="*/ 82636 w 94"/>
                <a:gd name="T81" fmla="*/ 7419 h 67"/>
                <a:gd name="T82" fmla="*/ 76516 w 94"/>
                <a:gd name="T83" fmla="*/ 6921 h 67"/>
                <a:gd name="T84" fmla="*/ 61935 w 94"/>
                <a:gd name="T85" fmla="*/ 4416 h 67"/>
                <a:gd name="T86" fmla="*/ 53305 w 94"/>
                <a:gd name="T87" fmla="*/ 2818 h 67"/>
                <a:gd name="T88" fmla="*/ 46553 w 94"/>
                <a:gd name="T89" fmla="*/ 0 h 67"/>
                <a:gd name="T90" fmla="*/ 39574 w 94"/>
                <a:gd name="T91" fmla="*/ 0 h 67"/>
                <a:gd name="T92" fmla="*/ 34796 w 94"/>
                <a:gd name="T93" fmla="*/ 0 h 67"/>
                <a:gd name="T94" fmla="*/ 22714 w 94"/>
                <a:gd name="T95" fmla="*/ 0 h 67"/>
                <a:gd name="T96" fmla="*/ 16863 w 94"/>
                <a:gd name="T97" fmla="*/ 2818 h 67"/>
                <a:gd name="T98" fmla="*/ 11008 w 94"/>
                <a:gd name="T99" fmla="*/ 4416 h 67"/>
                <a:gd name="T100" fmla="*/ 5346 w 94"/>
                <a:gd name="T101" fmla="*/ 7419 h 67"/>
                <a:gd name="T102" fmla="*/ 3062 w 94"/>
                <a:gd name="T103" fmla="*/ 14368 h 67"/>
                <a:gd name="T104" fmla="*/ 0 w 94"/>
                <a:gd name="T105" fmla="*/ 18221 h 67"/>
                <a:gd name="T106" fmla="*/ 0 w 94"/>
                <a:gd name="T107" fmla="*/ 26637 h 67"/>
                <a:gd name="T108" fmla="*/ 0 w 94"/>
                <a:gd name="T109" fmla="*/ 32906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67"/>
                <a:gd name="T167" fmla="*/ 94 w 94"/>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67">
                  <a:moveTo>
                    <a:pt x="0" y="16"/>
                  </a:moveTo>
                  <a:lnTo>
                    <a:pt x="3" y="19"/>
                  </a:lnTo>
                  <a:lnTo>
                    <a:pt x="5" y="20"/>
                  </a:lnTo>
                  <a:lnTo>
                    <a:pt x="8" y="22"/>
                  </a:lnTo>
                  <a:lnTo>
                    <a:pt x="10" y="23"/>
                  </a:lnTo>
                  <a:lnTo>
                    <a:pt x="12" y="23"/>
                  </a:lnTo>
                  <a:lnTo>
                    <a:pt x="13" y="24"/>
                  </a:lnTo>
                  <a:lnTo>
                    <a:pt x="15" y="26"/>
                  </a:lnTo>
                  <a:lnTo>
                    <a:pt x="16" y="27"/>
                  </a:lnTo>
                  <a:lnTo>
                    <a:pt x="17" y="28"/>
                  </a:lnTo>
                  <a:lnTo>
                    <a:pt x="19" y="29"/>
                  </a:lnTo>
                  <a:lnTo>
                    <a:pt x="20" y="29"/>
                  </a:lnTo>
                  <a:lnTo>
                    <a:pt x="21" y="31"/>
                  </a:lnTo>
                  <a:lnTo>
                    <a:pt x="23" y="33"/>
                  </a:lnTo>
                  <a:lnTo>
                    <a:pt x="25" y="33"/>
                  </a:lnTo>
                  <a:lnTo>
                    <a:pt x="27" y="33"/>
                  </a:lnTo>
                  <a:lnTo>
                    <a:pt x="28" y="34"/>
                  </a:lnTo>
                  <a:lnTo>
                    <a:pt x="30" y="35"/>
                  </a:lnTo>
                  <a:lnTo>
                    <a:pt x="31" y="35"/>
                  </a:lnTo>
                  <a:lnTo>
                    <a:pt x="34" y="37"/>
                  </a:lnTo>
                  <a:lnTo>
                    <a:pt x="37" y="37"/>
                  </a:lnTo>
                  <a:lnTo>
                    <a:pt x="38" y="38"/>
                  </a:lnTo>
                  <a:lnTo>
                    <a:pt x="41" y="38"/>
                  </a:lnTo>
                  <a:lnTo>
                    <a:pt x="42" y="40"/>
                  </a:lnTo>
                  <a:lnTo>
                    <a:pt x="44" y="40"/>
                  </a:lnTo>
                  <a:lnTo>
                    <a:pt x="45" y="40"/>
                  </a:lnTo>
                  <a:lnTo>
                    <a:pt x="47" y="40"/>
                  </a:lnTo>
                  <a:lnTo>
                    <a:pt x="49" y="42"/>
                  </a:lnTo>
                  <a:lnTo>
                    <a:pt x="52" y="44"/>
                  </a:lnTo>
                  <a:lnTo>
                    <a:pt x="56" y="46"/>
                  </a:lnTo>
                  <a:lnTo>
                    <a:pt x="60" y="49"/>
                  </a:lnTo>
                  <a:lnTo>
                    <a:pt x="63" y="52"/>
                  </a:lnTo>
                  <a:lnTo>
                    <a:pt x="67" y="55"/>
                  </a:lnTo>
                  <a:lnTo>
                    <a:pt x="70" y="57"/>
                  </a:lnTo>
                  <a:lnTo>
                    <a:pt x="73" y="59"/>
                  </a:lnTo>
                  <a:lnTo>
                    <a:pt x="74" y="61"/>
                  </a:lnTo>
                  <a:lnTo>
                    <a:pt x="75" y="63"/>
                  </a:lnTo>
                  <a:lnTo>
                    <a:pt x="81" y="65"/>
                  </a:lnTo>
                  <a:lnTo>
                    <a:pt x="86" y="66"/>
                  </a:lnTo>
                  <a:lnTo>
                    <a:pt x="89" y="66"/>
                  </a:lnTo>
                  <a:lnTo>
                    <a:pt x="91" y="66"/>
                  </a:lnTo>
                  <a:lnTo>
                    <a:pt x="93" y="66"/>
                  </a:lnTo>
                  <a:lnTo>
                    <a:pt x="93" y="65"/>
                  </a:lnTo>
                  <a:lnTo>
                    <a:pt x="91" y="64"/>
                  </a:lnTo>
                  <a:lnTo>
                    <a:pt x="91" y="63"/>
                  </a:lnTo>
                  <a:lnTo>
                    <a:pt x="90" y="63"/>
                  </a:lnTo>
                  <a:lnTo>
                    <a:pt x="90" y="61"/>
                  </a:lnTo>
                  <a:lnTo>
                    <a:pt x="89" y="60"/>
                  </a:lnTo>
                  <a:lnTo>
                    <a:pt x="90" y="60"/>
                  </a:lnTo>
                  <a:lnTo>
                    <a:pt x="90" y="59"/>
                  </a:lnTo>
                  <a:lnTo>
                    <a:pt x="89" y="59"/>
                  </a:lnTo>
                  <a:lnTo>
                    <a:pt x="89" y="57"/>
                  </a:lnTo>
                  <a:lnTo>
                    <a:pt x="88" y="54"/>
                  </a:lnTo>
                  <a:lnTo>
                    <a:pt x="86" y="52"/>
                  </a:lnTo>
                  <a:lnTo>
                    <a:pt x="85" y="51"/>
                  </a:lnTo>
                  <a:lnTo>
                    <a:pt x="85" y="48"/>
                  </a:lnTo>
                  <a:lnTo>
                    <a:pt x="83" y="46"/>
                  </a:lnTo>
                  <a:lnTo>
                    <a:pt x="82" y="45"/>
                  </a:lnTo>
                  <a:lnTo>
                    <a:pt x="82" y="44"/>
                  </a:lnTo>
                  <a:lnTo>
                    <a:pt x="82" y="38"/>
                  </a:lnTo>
                  <a:lnTo>
                    <a:pt x="83" y="35"/>
                  </a:lnTo>
                  <a:lnTo>
                    <a:pt x="85" y="31"/>
                  </a:lnTo>
                  <a:lnTo>
                    <a:pt x="86" y="29"/>
                  </a:lnTo>
                  <a:lnTo>
                    <a:pt x="88" y="27"/>
                  </a:lnTo>
                  <a:lnTo>
                    <a:pt x="89" y="24"/>
                  </a:lnTo>
                  <a:lnTo>
                    <a:pt x="90" y="23"/>
                  </a:lnTo>
                  <a:lnTo>
                    <a:pt x="90" y="22"/>
                  </a:lnTo>
                  <a:lnTo>
                    <a:pt x="90" y="20"/>
                  </a:lnTo>
                  <a:lnTo>
                    <a:pt x="89" y="18"/>
                  </a:lnTo>
                  <a:lnTo>
                    <a:pt x="88" y="15"/>
                  </a:lnTo>
                  <a:lnTo>
                    <a:pt x="85" y="13"/>
                  </a:lnTo>
                  <a:lnTo>
                    <a:pt x="82" y="11"/>
                  </a:lnTo>
                  <a:lnTo>
                    <a:pt x="79" y="9"/>
                  </a:lnTo>
                  <a:lnTo>
                    <a:pt x="78" y="9"/>
                  </a:lnTo>
                  <a:lnTo>
                    <a:pt x="74" y="9"/>
                  </a:lnTo>
                  <a:lnTo>
                    <a:pt x="71" y="8"/>
                  </a:lnTo>
                  <a:lnTo>
                    <a:pt x="68" y="7"/>
                  </a:lnTo>
                  <a:lnTo>
                    <a:pt x="66" y="7"/>
                  </a:lnTo>
                  <a:lnTo>
                    <a:pt x="63" y="5"/>
                  </a:lnTo>
                  <a:lnTo>
                    <a:pt x="60" y="4"/>
                  </a:lnTo>
                  <a:lnTo>
                    <a:pt x="59" y="4"/>
                  </a:lnTo>
                  <a:lnTo>
                    <a:pt x="56" y="3"/>
                  </a:lnTo>
                  <a:lnTo>
                    <a:pt x="54" y="3"/>
                  </a:lnTo>
                  <a:lnTo>
                    <a:pt x="49" y="2"/>
                  </a:lnTo>
                  <a:lnTo>
                    <a:pt x="44" y="2"/>
                  </a:lnTo>
                  <a:lnTo>
                    <a:pt x="41" y="1"/>
                  </a:lnTo>
                  <a:lnTo>
                    <a:pt x="38" y="1"/>
                  </a:lnTo>
                  <a:lnTo>
                    <a:pt x="35" y="0"/>
                  </a:lnTo>
                  <a:lnTo>
                    <a:pt x="33" y="0"/>
                  </a:lnTo>
                  <a:lnTo>
                    <a:pt x="31" y="0"/>
                  </a:lnTo>
                  <a:lnTo>
                    <a:pt x="28" y="0"/>
                  </a:lnTo>
                  <a:lnTo>
                    <a:pt x="27" y="0"/>
                  </a:lnTo>
                  <a:lnTo>
                    <a:pt x="25" y="0"/>
                  </a:lnTo>
                  <a:lnTo>
                    <a:pt x="20" y="0"/>
                  </a:lnTo>
                  <a:lnTo>
                    <a:pt x="16" y="0"/>
                  </a:lnTo>
                  <a:lnTo>
                    <a:pt x="15" y="1"/>
                  </a:lnTo>
                  <a:lnTo>
                    <a:pt x="12" y="1"/>
                  </a:lnTo>
                  <a:lnTo>
                    <a:pt x="10" y="2"/>
                  </a:lnTo>
                  <a:lnTo>
                    <a:pt x="8" y="2"/>
                  </a:lnTo>
                  <a:lnTo>
                    <a:pt x="5" y="3"/>
                  </a:lnTo>
                  <a:lnTo>
                    <a:pt x="4" y="4"/>
                  </a:lnTo>
                  <a:lnTo>
                    <a:pt x="3" y="5"/>
                  </a:lnTo>
                  <a:lnTo>
                    <a:pt x="2" y="7"/>
                  </a:lnTo>
                  <a:lnTo>
                    <a:pt x="2" y="8"/>
                  </a:lnTo>
                  <a:lnTo>
                    <a:pt x="0" y="9"/>
                  </a:lnTo>
                  <a:lnTo>
                    <a:pt x="0" y="11"/>
                  </a:lnTo>
                  <a:lnTo>
                    <a:pt x="0" y="13"/>
                  </a:lnTo>
                  <a:lnTo>
                    <a:pt x="0" y="15"/>
                  </a:lnTo>
                  <a:lnTo>
                    <a:pt x="0" y="16"/>
                  </a:lnTo>
                </a:path>
              </a:pathLst>
            </a:custGeom>
            <a:gradFill rotWithShape="1">
              <a:gsLst>
                <a:gs pos="0">
                  <a:srgbClr val="006600"/>
                </a:gs>
                <a:gs pos="100000">
                  <a:srgbClr val="002F00"/>
                </a:gs>
              </a:gsLst>
              <a:path path="rect">
                <a:fillToRect l="50000" t="50000" r="50000" b="50000"/>
              </a:path>
            </a:gradFill>
            <a:ln w="3175" cap="rnd" cmpd="sng">
              <a:solidFill>
                <a:schemeClr val="bg2"/>
              </a:solidFill>
              <a:prstDash val="solid"/>
              <a:round/>
              <a:headEnd type="none" w="sm" len="sm"/>
              <a:tailEnd type="none" w="sm" len="sm"/>
            </a:ln>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grpSp>
      <p:pic>
        <p:nvPicPr>
          <p:cNvPr id="624649" name="Picture 11" descr="Image NMR Structure - manu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15" y="3408882"/>
            <a:ext cx="836938" cy="93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6"/>
          <p:cNvSpPr>
            <a:spLocks noChangeShapeType="1"/>
          </p:cNvSpPr>
          <p:nvPr/>
        </p:nvSpPr>
        <p:spPr bwMode="auto">
          <a:xfrm>
            <a:off x="6938047" y="3747074"/>
            <a:ext cx="558955" cy="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624651" name="Text Box 21"/>
          <p:cNvSpPr txBox="1">
            <a:spLocks noChangeArrowheads="1"/>
          </p:cNvSpPr>
          <p:nvPr/>
        </p:nvSpPr>
        <p:spPr bwMode="auto">
          <a:xfrm>
            <a:off x="7358331" y="4384722"/>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r" eaLnBrk="1" hangingPunct="1">
              <a:spcBef>
                <a:spcPct val="0"/>
              </a:spcBef>
              <a:buFontTx/>
              <a:buNone/>
            </a:pPr>
            <a:r>
              <a:rPr lang="en-GB" altLang="en-US" sz="1800" b="1" dirty="0">
                <a:solidFill>
                  <a:srgbClr val="000000"/>
                </a:solidFill>
                <a:latin typeface="Arial" panose="020B0604020202020204" pitchFamily="34" charset="0"/>
                <a:ea typeface="Calibri" charset="0"/>
                <a:cs typeface="Arial" panose="020B0604020202020204" pitchFamily="34" charset="0"/>
              </a:rPr>
              <a:t>Serum IGF-I</a:t>
            </a:r>
          </a:p>
        </p:txBody>
      </p:sp>
      <p:cxnSp>
        <p:nvCxnSpPr>
          <p:cNvPr id="27" name="Straight Arrow Connector 26"/>
          <p:cNvCxnSpPr/>
          <p:nvPr/>
        </p:nvCxnSpPr>
        <p:spPr>
          <a:xfrm>
            <a:off x="7627026" y="1917865"/>
            <a:ext cx="352711"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27026" y="2184546"/>
            <a:ext cx="339259" cy="1489"/>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4655" name="TextBox 86"/>
          <p:cNvSpPr txBox="1">
            <a:spLocks noChangeArrowheads="1"/>
          </p:cNvSpPr>
          <p:nvPr/>
        </p:nvSpPr>
        <p:spPr bwMode="auto">
          <a:xfrm>
            <a:off x="7942373" y="1755474"/>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spcBef>
                <a:spcPct val="0"/>
              </a:spcBef>
              <a:buFontTx/>
              <a:buNone/>
            </a:pPr>
            <a:r>
              <a:rPr lang="en-GB" altLang="en-US" sz="1400" dirty="0">
                <a:solidFill>
                  <a:srgbClr val="000000"/>
                </a:solidFill>
                <a:latin typeface="Arial" panose="020B0604020202020204" pitchFamily="34" charset="0"/>
                <a:ea typeface="Calibri" charset="0"/>
                <a:cs typeface="Arial" panose="020B0604020202020204" pitchFamily="34" charset="0"/>
              </a:rPr>
              <a:t>Stimulatory</a:t>
            </a:r>
          </a:p>
        </p:txBody>
      </p:sp>
      <p:sp>
        <p:nvSpPr>
          <p:cNvPr id="624656" name="TextBox 87"/>
          <p:cNvSpPr txBox="1">
            <a:spLocks noChangeArrowheads="1"/>
          </p:cNvSpPr>
          <p:nvPr/>
        </p:nvSpPr>
        <p:spPr bwMode="auto">
          <a:xfrm>
            <a:off x="7954330" y="2031093"/>
            <a:ext cx="910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spcBef>
                <a:spcPct val="0"/>
              </a:spcBef>
              <a:buFontTx/>
              <a:buNone/>
            </a:pPr>
            <a:r>
              <a:rPr lang="en-GB" altLang="en-US" sz="1400" dirty="0">
                <a:solidFill>
                  <a:srgbClr val="000000"/>
                </a:solidFill>
                <a:latin typeface="Arial" panose="020B0604020202020204" pitchFamily="34" charset="0"/>
                <a:ea typeface="Calibri" charset="0"/>
                <a:cs typeface="Arial" panose="020B0604020202020204" pitchFamily="34" charset="0"/>
              </a:rPr>
              <a:t>Inhibitory</a:t>
            </a:r>
          </a:p>
        </p:txBody>
      </p:sp>
      <p:sp>
        <p:nvSpPr>
          <p:cNvPr id="624659" name="TextBox 34"/>
          <p:cNvSpPr txBox="1">
            <a:spLocks noChangeArrowheads="1"/>
          </p:cNvSpPr>
          <p:nvPr/>
        </p:nvSpPr>
        <p:spPr bwMode="gray">
          <a:xfrm>
            <a:off x="5549624" y="3645766"/>
            <a:ext cx="892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spcBef>
                <a:spcPts val="300"/>
              </a:spcBef>
              <a:spcAft>
                <a:spcPts val="300"/>
              </a:spcAft>
              <a:buClr>
                <a:srgbClr val="FF9900"/>
              </a:buClr>
              <a:buNone/>
            </a:pPr>
            <a:r>
              <a:rPr lang="en-GB" altLang="en-US" sz="1800" dirty="0">
                <a:solidFill>
                  <a:srgbClr val="000000"/>
                </a:solidFill>
                <a:latin typeface="Arial" panose="020B0604020202020204" pitchFamily="34" charset="0"/>
                <a:ea typeface="Calibri" charset="0"/>
                <a:cs typeface="Arial" panose="020B0604020202020204" pitchFamily="34" charset="0"/>
              </a:rPr>
              <a:t>Liver</a:t>
            </a:r>
          </a:p>
        </p:txBody>
      </p:sp>
      <p:sp>
        <p:nvSpPr>
          <p:cNvPr id="42" name="Rectangle 41"/>
          <p:cNvSpPr/>
          <p:nvPr/>
        </p:nvSpPr>
        <p:spPr>
          <a:xfrm>
            <a:off x="7586675" y="1725678"/>
            <a:ext cx="1461653" cy="6361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2" name="Title 1">
            <a:extLst>
              <a:ext uri="{FF2B5EF4-FFF2-40B4-BE49-F238E27FC236}">
                <a16:creationId xmlns:a16="http://schemas.microsoft.com/office/drawing/2014/main" id="{877E4501-1BAE-514A-A279-D91FD219B8FB}"/>
              </a:ext>
            </a:extLst>
          </p:cNvPr>
          <p:cNvSpPr>
            <a:spLocks noGrp="1"/>
          </p:cNvSpPr>
          <p:nvPr>
            <p:ph type="title"/>
          </p:nvPr>
        </p:nvSpPr>
        <p:spPr/>
        <p:txBody>
          <a:bodyPr/>
          <a:lstStyle/>
          <a:p>
            <a:r>
              <a:rPr lang="en-GB" altLang="en-US" dirty="0"/>
              <a:t>Acquired </a:t>
            </a:r>
            <a:r>
              <a:rPr lang="en-GB" altLang="en-US" dirty="0" err="1"/>
              <a:t>igf</a:t>
            </a:r>
            <a:r>
              <a:rPr lang="en-GB" altLang="en-US" dirty="0"/>
              <a:t>-I deficiency </a:t>
            </a:r>
            <a:br>
              <a:rPr lang="en-GB" altLang="en-US" dirty="0"/>
            </a:br>
            <a:r>
              <a:rPr lang="en-GB" altLang="en-US" dirty="0"/>
              <a:t>(potentially reversible) </a:t>
            </a:r>
            <a:endParaRPr lang="en-GB" dirty="0"/>
          </a:p>
        </p:txBody>
      </p:sp>
      <p:sp>
        <p:nvSpPr>
          <p:cNvPr id="15" name="Slide Number Placeholder 14"/>
          <p:cNvSpPr>
            <a:spLocks noGrp="1"/>
          </p:cNvSpPr>
          <p:nvPr>
            <p:ph type="sldNum" sz="quarter" idx="4"/>
          </p:nvPr>
        </p:nvSpPr>
        <p:spPr/>
        <p:txBody>
          <a:bodyPr/>
          <a:lstStyle/>
          <a:p>
            <a:fld id="{FCE43C0F-8A7B-3A4B-9DB5-B3472E36E833}" type="slidenum">
              <a:rPr lang="en-GB" smtClean="0"/>
              <a:pPr/>
              <a:t>12</a:t>
            </a:fld>
            <a:endParaRPr lang="en-GB" dirty="0"/>
          </a:p>
        </p:txBody>
      </p:sp>
      <p:sp>
        <p:nvSpPr>
          <p:cNvPr id="3" name="Text Placeholder 2">
            <a:extLst>
              <a:ext uri="{FF2B5EF4-FFF2-40B4-BE49-F238E27FC236}">
                <a16:creationId xmlns:a16="http://schemas.microsoft.com/office/drawing/2014/main" id="{6992F469-FE00-AC78-EB67-3498127A7123}"/>
              </a:ext>
            </a:extLst>
          </p:cNvPr>
          <p:cNvSpPr>
            <a:spLocks noGrp="1"/>
          </p:cNvSpPr>
          <p:nvPr>
            <p:ph sz="quarter" idx="15"/>
          </p:nvPr>
        </p:nvSpPr>
        <p:spPr>
          <a:xfrm>
            <a:off x="620183" y="6309320"/>
            <a:ext cx="10180339" cy="365125"/>
          </a:xfrm>
        </p:spPr>
        <p:txBody>
          <a:bodyPr/>
          <a:lstStyle/>
          <a:p>
            <a:r>
              <a:rPr lang="en-GB" dirty="0"/>
              <a:t>GH, growth hormone; IGF-I, insulin-like growth factor-I; </a:t>
            </a:r>
            <a:r>
              <a:rPr lang="en-GB" altLang="en-US" dirty="0"/>
              <a:t>IL, interleukin; TNFα, tumour necrosis factor alpha</a:t>
            </a:r>
          </a:p>
          <a:p>
            <a:r>
              <a:rPr lang="en-GB" altLang="en-US" dirty="0"/>
              <a:t>Adapted from </a:t>
            </a:r>
            <a:r>
              <a:rPr lang="en-GB" altLang="en-US" dirty="0" err="1"/>
              <a:t>Bogin</a:t>
            </a:r>
            <a:r>
              <a:rPr lang="en-GB" altLang="en-US" dirty="0"/>
              <a:t> B, et al. Int J Environ Res Public Health. 2015;12:4816-32; Blum W, et al. Endocrine Connections 2018; 7(6): R212-R222</a:t>
            </a:r>
          </a:p>
        </p:txBody>
      </p:sp>
      <p:sp>
        <p:nvSpPr>
          <p:cNvPr id="7" name="Line 18">
            <a:extLst>
              <a:ext uri="{FF2B5EF4-FFF2-40B4-BE49-F238E27FC236}">
                <a16:creationId xmlns:a16="http://schemas.microsoft.com/office/drawing/2014/main" id="{7C49768C-1CD2-E7CF-588E-B7F3BC3FCB09}"/>
              </a:ext>
            </a:extLst>
          </p:cNvPr>
          <p:cNvSpPr>
            <a:spLocks noChangeShapeType="1"/>
          </p:cNvSpPr>
          <p:nvPr/>
        </p:nvSpPr>
        <p:spPr bwMode="auto">
          <a:xfrm flipV="1">
            <a:off x="4958538" y="5340040"/>
            <a:ext cx="2668487" cy="17139"/>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600" dirty="0">
              <a:solidFill>
                <a:srgbClr val="FFFFFF"/>
              </a:solidFill>
              <a:latin typeface="Arial" panose="020B0604020202020204" pitchFamily="34" charset="0"/>
              <a:ea typeface="Calibri" charset="0"/>
              <a:cs typeface="Arial" panose="020B0604020202020204" pitchFamily="34" charset="0"/>
            </a:endParaRPr>
          </a:p>
        </p:txBody>
      </p:sp>
      <p:sp>
        <p:nvSpPr>
          <p:cNvPr id="9" name="Line 17">
            <a:extLst>
              <a:ext uri="{FF2B5EF4-FFF2-40B4-BE49-F238E27FC236}">
                <a16:creationId xmlns:a16="http://schemas.microsoft.com/office/drawing/2014/main" id="{F857C3D6-26E5-9A3A-90E3-27A4F5FF1901}"/>
              </a:ext>
            </a:extLst>
          </p:cNvPr>
          <p:cNvSpPr>
            <a:spLocks noChangeShapeType="1"/>
          </p:cNvSpPr>
          <p:nvPr/>
        </p:nvSpPr>
        <p:spPr bwMode="auto">
          <a:xfrm flipH="1">
            <a:off x="8104689" y="4703530"/>
            <a:ext cx="0" cy="975175"/>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defRPr/>
            </a:pPr>
            <a:endParaRPr lang="en-GB" sz="1400" dirty="0">
              <a:solidFill>
                <a:srgbClr val="FFFFFF"/>
              </a:solidFill>
              <a:latin typeface="Arial" panose="020B0604020202020204" pitchFamily="34" charset="0"/>
              <a:ea typeface="Calibri" charset="0"/>
              <a:cs typeface="Arial" panose="020B0604020202020204" pitchFamily="34" charset="0"/>
            </a:endParaRPr>
          </a:p>
        </p:txBody>
      </p:sp>
      <p:sp>
        <p:nvSpPr>
          <p:cNvPr id="10" name="Text Box 21">
            <a:extLst>
              <a:ext uri="{FF2B5EF4-FFF2-40B4-BE49-F238E27FC236}">
                <a16:creationId xmlns:a16="http://schemas.microsoft.com/office/drawing/2014/main" id="{FBADAE61-BE52-F2F7-83D4-6469D4CA3BCD}"/>
              </a:ext>
            </a:extLst>
          </p:cNvPr>
          <p:cNvSpPr txBox="1">
            <a:spLocks noChangeArrowheads="1"/>
          </p:cNvSpPr>
          <p:nvPr/>
        </p:nvSpPr>
        <p:spPr bwMode="auto">
          <a:xfrm>
            <a:off x="7344703" y="5678705"/>
            <a:ext cx="1582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charset="0"/>
                <a:ea typeface="MS PGothic" charset="-128"/>
                <a:cs typeface="Arial" charset="0"/>
              </a:defRPr>
            </a:lvl1pPr>
            <a:lvl2pPr marL="742950" indent="-285750" eaLnBrk="0" hangingPunct="0">
              <a:spcBef>
                <a:spcPct val="20000"/>
              </a:spcBef>
              <a:buChar char="–"/>
              <a:defRPr sz="2800">
                <a:solidFill>
                  <a:schemeClr val="tx1"/>
                </a:solidFill>
                <a:latin typeface="Times New Roman" charset="0"/>
                <a:ea typeface="Arial" charset="0"/>
                <a:cs typeface="Arial" charset="0"/>
              </a:defRPr>
            </a:lvl2pPr>
            <a:lvl3pPr marL="1143000" indent="-228600" eaLnBrk="0" hangingPunct="0">
              <a:spcBef>
                <a:spcPct val="20000"/>
              </a:spcBef>
              <a:buChar char="•"/>
              <a:defRPr sz="2400">
                <a:solidFill>
                  <a:schemeClr val="tx1"/>
                </a:solidFill>
                <a:latin typeface="Times New Roman" charset="0"/>
                <a:ea typeface="Arial" charset="0"/>
                <a:cs typeface="Arial" charset="0"/>
              </a:defRPr>
            </a:lvl3pPr>
            <a:lvl4pPr marL="1600200" indent="-228600" eaLnBrk="0" hangingPunct="0">
              <a:spcBef>
                <a:spcPct val="20000"/>
              </a:spcBef>
              <a:buChar char="–"/>
              <a:defRPr sz="2000">
                <a:solidFill>
                  <a:schemeClr val="tx1"/>
                </a:solidFill>
                <a:latin typeface="Times New Roman" charset="0"/>
                <a:ea typeface="Arial" charset="0"/>
                <a:cs typeface="Arial" charset="0"/>
              </a:defRPr>
            </a:lvl4pPr>
            <a:lvl5pPr marL="2057400" indent="-228600" eaLnBrk="0" hangingPunct="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r" eaLnBrk="1" hangingPunct="1">
              <a:spcBef>
                <a:spcPct val="0"/>
              </a:spcBef>
              <a:buFontTx/>
              <a:buNone/>
            </a:pPr>
            <a:r>
              <a:rPr lang="en-GB" altLang="en-US" sz="1800" b="1" dirty="0">
                <a:solidFill>
                  <a:srgbClr val="000000"/>
                </a:solidFill>
                <a:latin typeface="Arial" panose="020B0604020202020204" pitchFamily="34" charset="0"/>
                <a:ea typeface="Calibri" charset="0"/>
                <a:cs typeface="Arial" panose="020B0604020202020204" pitchFamily="34" charset="0"/>
              </a:rPr>
              <a:t>IGF-I actions</a:t>
            </a:r>
          </a:p>
        </p:txBody>
      </p:sp>
    </p:spTree>
    <p:extLst>
      <p:ext uri="{BB962C8B-B14F-4D97-AF65-F5344CB8AC3E}">
        <p14:creationId xmlns:p14="http://schemas.microsoft.com/office/powerpoint/2010/main" val="12944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E5171-3B58-6E41-ED73-87101BEAFB8B}"/>
              </a:ext>
            </a:extLst>
          </p:cNvPr>
          <p:cNvSpPr>
            <a:spLocks noGrp="1"/>
          </p:cNvSpPr>
          <p:nvPr>
            <p:ph type="body" idx="1"/>
          </p:nvPr>
        </p:nvSpPr>
        <p:spPr>
          <a:xfrm>
            <a:off x="609600" y="820786"/>
            <a:ext cx="10972800" cy="702470"/>
          </a:xfrm>
        </p:spPr>
        <p:txBody>
          <a:bodyPr/>
          <a:lstStyle/>
          <a:p>
            <a:r>
              <a:rPr lang="en-GB" dirty="0"/>
              <a:t>Ranging from </a:t>
            </a:r>
            <a:r>
              <a:rPr lang="en-US" dirty="0"/>
              <a:t>severe GHD to severe PIGFD</a:t>
            </a:r>
            <a:endParaRPr lang="en-GB" dirty="0"/>
          </a:p>
        </p:txBody>
      </p:sp>
      <p:sp>
        <p:nvSpPr>
          <p:cNvPr id="2" name="Content Placeholder 1">
            <a:extLst>
              <a:ext uri="{FF2B5EF4-FFF2-40B4-BE49-F238E27FC236}">
                <a16:creationId xmlns:a16="http://schemas.microsoft.com/office/drawing/2014/main" id="{5DBA89D9-428C-AC92-5131-76D0C3C959DF}"/>
              </a:ext>
            </a:extLst>
          </p:cNvPr>
          <p:cNvSpPr>
            <a:spLocks noGrp="1"/>
          </p:cNvSpPr>
          <p:nvPr>
            <p:ph sz="quarter" idx="12"/>
          </p:nvPr>
        </p:nvSpPr>
        <p:spPr>
          <a:xfrm>
            <a:off x="620184" y="2132856"/>
            <a:ext cx="3276830" cy="3816424"/>
          </a:xfrm>
        </p:spPr>
        <p:txBody>
          <a:bodyPr/>
          <a:lstStyle/>
          <a:p>
            <a:r>
              <a:rPr lang="en-US" b="1" dirty="0">
                <a:solidFill>
                  <a:schemeClr val="accent1"/>
                </a:solidFill>
              </a:rPr>
              <a:t>Extreme cases are easier to diagnose </a:t>
            </a:r>
            <a:r>
              <a:rPr lang="en-US" dirty="0"/>
              <a:t>due to well-studied physical and biochemical features </a:t>
            </a:r>
          </a:p>
          <a:p>
            <a:r>
              <a:rPr lang="en-US" b="1" dirty="0">
                <a:solidFill>
                  <a:schemeClr val="accent1"/>
                </a:solidFill>
              </a:rPr>
              <a:t>Milder cases </a:t>
            </a:r>
            <a:r>
              <a:rPr lang="en-US" dirty="0"/>
              <a:t>of GHD and </a:t>
            </a:r>
            <a:r>
              <a:rPr lang="en-US" dirty="0">
                <a:solidFill>
                  <a:schemeClr val="tx2"/>
                </a:solidFill>
              </a:rPr>
              <a:t>SPIGFD are </a:t>
            </a:r>
            <a:r>
              <a:rPr lang="en-US" dirty="0"/>
              <a:t>separated from Idiopathic Short Stature (ISS) by </a:t>
            </a:r>
            <a:r>
              <a:rPr lang="en-US" b="1" dirty="0">
                <a:solidFill>
                  <a:schemeClr val="accent1"/>
                </a:solidFill>
              </a:rPr>
              <a:t>arbitrary definitions of height deficit, IGF-I and GH concentrations</a:t>
            </a:r>
            <a:endParaRPr lang="en-GB" b="1" dirty="0">
              <a:solidFill>
                <a:schemeClr val="accent1"/>
              </a:solidFill>
            </a:endParaRPr>
          </a:p>
        </p:txBody>
      </p:sp>
      <p:sp>
        <p:nvSpPr>
          <p:cNvPr id="3" name="Title 2">
            <a:extLst>
              <a:ext uri="{FF2B5EF4-FFF2-40B4-BE49-F238E27FC236}">
                <a16:creationId xmlns:a16="http://schemas.microsoft.com/office/drawing/2014/main" id="{E513AC07-2B47-C156-F643-F39B8403D9BA}"/>
              </a:ext>
            </a:extLst>
          </p:cNvPr>
          <p:cNvSpPr>
            <a:spLocks noGrp="1"/>
          </p:cNvSpPr>
          <p:nvPr>
            <p:ph type="title"/>
          </p:nvPr>
        </p:nvSpPr>
        <p:spPr/>
        <p:txBody>
          <a:bodyPr/>
          <a:lstStyle/>
          <a:p>
            <a:r>
              <a:rPr lang="en-US" dirty="0"/>
              <a:t>Continuum of GH-IGF-I axis defects</a:t>
            </a:r>
            <a:endParaRPr lang="en-GB" dirty="0"/>
          </a:p>
        </p:txBody>
      </p:sp>
      <p:sp>
        <p:nvSpPr>
          <p:cNvPr id="4" name="Slide Number Placeholder 3">
            <a:extLst>
              <a:ext uri="{FF2B5EF4-FFF2-40B4-BE49-F238E27FC236}">
                <a16:creationId xmlns:a16="http://schemas.microsoft.com/office/drawing/2014/main" id="{3D1C1E3B-3F53-42C4-3205-B8FA7D2A7029}"/>
              </a:ext>
            </a:extLst>
          </p:cNvPr>
          <p:cNvSpPr>
            <a:spLocks noGrp="1"/>
          </p:cNvSpPr>
          <p:nvPr>
            <p:ph type="sldNum" sz="quarter" idx="4"/>
          </p:nvPr>
        </p:nvSpPr>
        <p:spPr/>
        <p:txBody>
          <a:bodyPr/>
          <a:lstStyle/>
          <a:p>
            <a:pPr lvl="0"/>
            <a:fld id="{FCE43C0F-8A7B-3A4B-9DB5-B3472E36E833}" type="slidenum">
              <a:rPr lang="en-GB" noProof="0" smtClean="0"/>
              <a:pPr lvl="0"/>
              <a:t>13</a:t>
            </a:fld>
            <a:endParaRPr lang="en-GB" noProof="0" dirty="0"/>
          </a:p>
        </p:txBody>
      </p:sp>
      <p:sp>
        <p:nvSpPr>
          <p:cNvPr id="10" name="Content Placeholder 4">
            <a:extLst>
              <a:ext uri="{FF2B5EF4-FFF2-40B4-BE49-F238E27FC236}">
                <a16:creationId xmlns:a16="http://schemas.microsoft.com/office/drawing/2014/main" id="{EA59D1E9-29C4-9E1E-6603-3090A091F1E0}"/>
              </a:ext>
            </a:extLst>
          </p:cNvPr>
          <p:cNvSpPr>
            <a:spLocks noGrp="1"/>
          </p:cNvSpPr>
          <p:nvPr>
            <p:ph sz="quarter" idx="15"/>
          </p:nvPr>
        </p:nvSpPr>
        <p:spPr>
          <a:xfrm>
            <a:off x="620183" y="6309320"/>
            <a:ext cx="10180339" cy="365125"/>
          </a:xfrm>
        </p:spPr>
        <p:txBody>
          <a:bodyPr/>
          <a:lstStyle/>
          <a:p>
            <a:r>
              <a:rPr lang="en-US" dirty="0"/>
              <a:t>GH, growth hormone; GHD, growth hormone deficiency; GHI, growth hormone insensitivity; IGF-I, insulin-like growth factor-I; ISS, idiopathic short stature; PIGFD, primary IGF-I deficiency; SIGFD, secondary IGF-I deficiency; SDS, standard deviation score</a:t>
            </a:r>
          </a:p>
          <a:p>
            <a:r>
              <a:rPr lang="en-US" dirty="0"/>
              <a:t>Savage M, et al. Rev </a:t>
            </a:r>
            <a:r>
              <a:rPr lang="en-US" dirty="0" err="1"/>
              <a:t>Endocr</a:t>
            </a:r>
            <a:r>
              <a:rPr lang="en-US" dirty="0"/>
              <a:t> </a:t>
            </a:r>
            <a:r>
              <a:rPr lang="en-US" dirty="0" err="1"/>
              <a:t>Metab</a:t>
            </a:r>
            <a:r>
              <a:rPr lang="en-US" dirty="0"/>
              <a:t> </a:t>
            </a:r>
            <a:r>
              <a:rPr lang="en-US" dirty="0" err="1"/>
              <a:t>Disord</a:t>
            </a:r>
            <a:r>
              <a:rPr lang="en-US" dirty="0"/>
              <a:t> 2021; 22(1): 91-99; Savage M, et al. Clinical Endocrinology 2010; 72: 721-728</a:t>
            </a:r>
            <a:endParaRPr lang="en-GB" dirty="0"/>
          </a:p>
        </p:txBody>
      </p:sp>
      <p:sp>
        <p:nvSpPr>
          <p:cNvPr id="6" name="TextBox 5">
            <a:extLst>
              <a:ext uri="{FF2B5EF4-FFF2-40B4-BE49-F238E27FC236}">
                <a16:creationId xmlns:a16="http://schemas.microsoft.com/office/drawing/2014/main" id="{E0DA7531-6E85-2136-DCE0-E1B640293C5E}"/>
              </a:ext>
            </a:extLst>
          </p:cNvPr>
          <p:cNvSpPr txBox="1"/>
          <p:nvPr/>
        </p:nvSpPr>
        <p:spPr>
          <a:xfrm>
            <a:off x="4939324" y="1749256"/>
            <a:ext cx="6078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continuum model of GH-IGF-I axis defects in the context of height SDS and IGF-I SDS ranges</a:t>
            </a:r>
          </a:p>
        </p:txBody>
      </p:sp>
      <p:sp>
        <p:nvSpPr>
          <p:cNvPr id="8" name="TextBox 7">
            <a:extLst>
              <a:ext uri="{FF2B5EF4-FFF2-40B4-BE49-F238E27FC236}">
                <a16:creationId xmlns:a16="http://schemas.microsoft.com/office/drawing/2014/main" id="{12D57CF9-A60A-3ADF-9A68-BDEA078015DC}"/>
              </a:ext>
            </a:extLst>
          </p:cNvPr>
          <p:cNvSpPr txBox="1"/>
          <p:nvPr/>
        </p:nvSpPr>
        <p:spPr>
          <a:xfrm>
            <a:off x="5691075" y="3317482"/>
            <a:ext cx="73289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SIGFD</a:t>
            </a:r>
          </a:p>
        </p:txBody>
      </p:sp>
      <p:sp>
        <p:nvSpPr>
          <p:cNvPr id="19" name="TextBox 18">
            <a:extLst>
              <a:ext uri="{FF2B5EF4-FFF2-40B4-BE49-F238E27FC236}">
                <a16:creationId xmlns:a16="http://schemas.microsoft.com/office/drawing/2014/main" id="{9166338C-D194-FC4A-A5EA-83D626CC9654}"/>
              </a:ext>
            </a:extLst>
          </p:cNvPr>
          <p:cNvSpPr txBox="1"/>
          <p:nvPr/>
        </p:nvSpPr>
        <p:spPr>
          <a:xfrm rot="16200000">
            <a:off x="3782150" y="3718816"/>
            <a:ext cx="1526585"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Height SDS</a:t>
            </a:r>
          </a:p>
        </p:txBody>
      </p:sp>
      <p:cxnSp>
        <p:nvCxnSpPr>
          <p:cNvPr id="21" name="Straight Connector 20">
            <a:extLst>
              <a:ext uri="{FF2B5EF4-FFF2-40B4-BE49-F238E27FC236}">
                <a16:creationId xmlns:a16="http://schemas.microsoft.com/office/drawing/2014/main" id="{F61243E3-B45C-234E-AC4F-DBEDAB3B53B2}"/>
              </a:ext>
            </a:extLst>
          </p:cNvPr>
          <p:cNvCxnSpPr>
            <a:cxnSpLocks/>
          </p:cNvCxnSpPr>
          <p:nvPr/>
        </p:nvCxnSpPr>
        <p:spPr>
          <a:xfrm>
            <a:off x="5017570" y="2396563"/>
            <a:ext cx="0" cy="30416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804C6EF-DBAF-B84A-985A-205DC3EE36AA}"/>
              </a:ext>
            </a:extLst>
          </p:cNvPr>
          <p:cNvSpPr txBox="1"/>
          <p:nvPr/>
        </p:nvSpPr>
        <p:spPr>
          <a:xfrm>
            <a:off x="4417883" y="2284827"/>
            <a:ext cx="498516"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a:t>
            </a:r>
          </a:p>
        </p:txBody>
      </p:sp>
      <p:cxnSp>
        <p:nvCxnSpPr>
          <p:cNvPr id="29" name="Straight Connector 28">
            <a:extLst>
              <a:ext uri="{FF2B5EF4-FFF2-40B4-BE49-F238E27FC236}">
                <a16:creationId xmlns:a16="http://schemas.microsoft.com/office/drawing/2014/main" id="{142C0B23-5EA9-C346-A67F-4D562774C70E}"/>
              </a:ext>
            </a:extLst>
          </p:cNvPr>
          <p:cNvCxnSpPr>
            <a:cxnSpLocks/>
          </p:cNvCxnSpPr>
          <p:nvPr/>
        </p:nvCxnSpPr>
        <p:spPr>
          <a:xfrm flipH="1">
            <a:off x="4945034" y="2400927"/>
            <a:ext cx="603032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539C8C2-D1A1-1842-8ED2-54C2694AE04B}"/>
              </a:ext>
            </a:extLst>
          </p:cNvPr>
          <p:cNvSpPr txBox="1"/>
          <p:nvPr/>
        </p:nvSpPr>
        <p:spPr>
          <a:xfrm>
            <a:off x="4668553" y="4710527"/>
            <a:ext cx="247846"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a:t>
            </a:r>
          </a:p>
        </p:txBody>
      </p:sp>
      <p:cxnSp>
        <p:nvCxnSpPr>
          <p:cNvPr id="35" name="Straight Connector 34">
            <a:extLst>
              <a:ext uri="{FF2B5EF4-FFF2-40B4-BE49-F238E27FC236}">
                <a16:creationId xmlns:a16="http://schemas.microsoft.com/office/drawing/2014/main" id="{DF4C6CB6-D94C-ED41-A60D-CF60B31F2EDD}"/>
              </a:ext>
            </a:extLst>
          </p:cNvPr>
          <p:cNvCxnSpPr>
            <a:cxnSpLocks/>
          </p:cNvCxnSpPr>
          <p:nvPr/>
        </p:nvCxnSpPr>
        <p:spPr>
          <a:xfrm flipH="1">
            <a:off x="4945034" y="4823452"/>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BC26187-A6B7-0B4D-A8AD-44CF796D6806}"/>
              </a:ext>
            </a:extLst>
          </p:cNvPr>
          <p:cNvSpPr txBox="1"/>
          <p:nvPr/>
        </p:nvSpPr>
        <p:spPr>
          <a:xfrm>
            <a:off x="4598482" y="5316952"/>
            <a:ext cx="317917"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a:t>
            </a:r>
          </a:p>
        </p:txBody>
      </p:sp>
      <p:cxnSp>
        <p:nvCxnSpPr>
          <p:cNvPr id="37" name="Straight Connector 36">
            <a:extLst>
              <a:ext uri="{FF2B5EF4-FFF2-40B4-BE49-F238E27FC236}">
                <a16:creationId xmlns:a16="http://schemas.microsoft.com/office/drawing/2014/main" id="{C196992A-6EC8-7E4E-AAAF-89EB350557BA}"/>
              </a:ext>
            </a:extLst>
          </p:cNvPr>
          <p:cNvCxnSpPr>
            <a:cxnSpLocks/>
          </p:cNvCxnSpPr>
          <p:nvPr/>
        </p:nvCxnSpPr>
        <p:spPr>
          <a:xfrm flipH="1">
            <a:off x="4945034" y="542987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6647CE73-0AB6-9946-A41A-B86FDF165BDD}"/>
              </a:ext>
            </a:extLst>
          </p:cNvPr>
          <p:cNvSpPr/>
          <p:nvPr/>
        </p:nvSpPr>
        <p:spPr>
          <a:xfrm>
            <a:off x="5058655" y="3027454"/>
            <a:ext cx="2124635" cy="1613647"/>
          </a:xfrm>
          <a:prstGeom prst="ellipse">
            <a:avLst/>
          </a:prstGeom>
          <a:solidFill>
            <a:schemeClr val="accent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D2CE6A1-46BE-C143-A976-6DB8C3422510}"/>
              </a:ext>
            </a:extLst>
          </p:cNvPr>
          <p:cNvSpPr txBox="1"/>
          <p:nvPr/>
        </p:nvSpPr>
        <p:spPr>
          <a:xfrm>
            <a:off x="5951252" y="5285202"/>
            <a:ext cx="2567028"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Continuum of GH–IGF-I axis defects</a:t>
            </a:r>
          </a:p>
        </p:txBody>
      </p:sp>
      <p:cxnSp>
        <p:nvCxnSpPr>
          <p:cNvPr id="41" name="Straight Connector 40">
            <a:extLst>
              <a:ext uri="{FF2B5EF4-FFF2-40B4-BE49-F238E27FC236}">
                <a16:creationId xmlns:a16="http://schemas.microsoft.com/office/drawing/2014/main" id="{8994D035-65AB-7A46-AB78-032465004F1E}"/>
              </a:ext>
            </a:extLst>
          </p:cNvPr>
          <p:cNvCxnSpPr/>
          <p:nvPr/>
        </p:nvCxnSpPr>
        <p:spPr>
          <a:xfrm>
            <a:off x="5262951" y="5391908"/>
            <a:ext cx="526888" cy="0"/>
          </a:xfrm>
          <a:prstGeom prst="line">
            <a:avLst/>
          </a:prstGeom>
          <a:ln w="28575">
            <a:solidFill>
              <a:schemeClr val="accent6">
                <a:lumMod val="75000"/>
              </a:schemeClr>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40C083C-99DB-524B-A7FB-2F46A5D1C32A}"/>
              </a:ext>
            </a:extLst>
          </p:cNvPr>
          <p:cNvSpPr txBox="1"/>
          <p:nvPr/>
        </p:nvSpPr>
        <p:spPr>
          <a:xfrm>
            <a:off x="4668553" y="2897602"/>
            <a:ext cx="247846"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a:t>
            </a:r>
          </a:p>
        </p:txBody>
      </p:sp>
      <p:cxnSp>
        <p:nvCxnSpPr>
          <p:cNvPr id="24" name="Straight Connector 23">
            <a:extLst>
              <a:ext uri="{FF2B5EF4-FFF2-40B4-BE49-F238E27FC236}">
                <a16:creationId xmlns:a16="http://schemas.microsoft.com/office/drawing/2014/main" id="{1379E288-B11C-9E46-90C9-D02459FC6713}"/>
              </a:ext>
            </a:extLst>
          </p:cNvPr>
          <p:cNvCxnSpPr>
            <a:cxnSpLocks/>
          </p:cNvCxnSpPr>
          <p:nvPr/>
        </p:nvCxnSpPr>
        <p:spPr>
          <a:xfrm flipH="1">
            <a:off x="4945034" y="301052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D636A2D-A933-DD40-A5C9-513394C1E7EF}"/>
              </a:ext>
            </a:extLst>
          </p:cNvPr>
          <p:cNvSpPr txBox="1"/>
          <p:nvPr/>
        </p:nvSpPr>
        <p:spPr>
          <a:xfrm>
            <a:off x="4668553" y="3497677"/>
            <a:ext cx="247846"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−4</a:t>
            </a:r>
          </a:p>
        </p:txBody>
      </p:sp>
      <p:sp>
        <p:nvSpPr>
          <p:cNvPr id="32" name="TextBox 31">
            <a:extLst>
              <a:ext uri="{FF2B5EF4-FFF2-40B4-BE49-F238E27FC236}">
                <a16:creationId xmlns:a16="http://schemas.microsoft.com/office/drawing/2014/main" id="{40E015C4-B751-B545-9E4F-C39EE5247282}"/>
              </a:ext>
            </a:extLst>
          </p:cNvPr>
          <p:cNvSpPr txBox="1"/>
          <p:nvPr/>
        </p:nvSpPr>
        <p:spPr>
          <a:xfrm>
            <a:off x="4668553" y="4107277"/>
            <a:ext cx="247846" cy="2154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−6</a:t>
            </a:r>
          </a:p>
        </p:txBody>
      </p:sp>
      <p:sp>
        <p:nvSpPr>
          <p:cNvPr id="43" name="Oval 42">
            <a:extLst>
              <a:ext uri="{FF2B5EF4-FFF2-40B4-BE49-F238E27FC236}">
                <a16:creationId xmlns:a16="http://schemas.microsoft.com/office/drawing/2014/main" id="{D826E9BD-8591-9E4A-AAAD-235844EDCFB3}"/>
              </a:ext>
            </a:extLst>
          </p:cNvPr>
          <p:cNvSpPr/>
          <p:nvPr/>
        </p:nvSpPr>
        <p:spPr>
          <a:xfrm>
            <a:off x="6663337" y="3018489"/>
            <a:ext cx="2386681" cy="905436"/>
          </a:xfrm>
          <a:prstGeom prst="ellipse">
            <a:avLst/>
          </a:prstGeom>
          <a:solidFill>
            <a:schemeClr val="accent2">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E46AAB9-AD8A-BF4C-9DBD-332423B2A343}"/>
              </a:ext>
            </a:extLst>
          </p:cNvPr>
          <p:cNvSpPr/>
          <p:nvPr/>
        </p:nvSpPr>
        <p:spPr>
          <a:xfrm>
            <a:off x="8572819" y="3027453"/>
            <a:ext cx="2122966" cy="1824155"/>
          </a:xfrm>
          <a:prstGeom prst="ellipse">
            <a:avLst/>
          </a:prstGeom>
          <a:solidFill>
            <a:srgbClr val="CBEBD0"/>
          </a:solidFill>
          <a:ln w="12700">
            <a:solidFill>
              <a:schemeClr val="tx1"/>
            </a:solidFill>
          </a:ln>
        </p:spPr>
        <p:txBody>
          <a:bodyPr wrap="square">
            <a:spAutoFit/>
          </a:bodyPr>
          <a:lstStyle/>
          <a:p>
            <a:pPr algn="ctr"/>
            <a:endParaRPr lang="en-US" sz="1500" b="1">
              <a:solidFill>
                <a:schemeClr val="tx1"/>
              </a:solidFill>
            </a:endParaRPr>
          </a:p>
        </p:txBody>
      </p:sp>
      <p:sp>
        <p:nvSpPr>
          <p:cNvPr id="17" name="TextBox 16">
            <a:extLst>
              <a:ext uri="{FF2B5EF4-FFF2-40B4-BE49-F238E27FC236}">
                <a16:creationId xmlns:a16="http://schemas.microsoft.com/office/drawing/2014/main" id="{0AC5297F-D0ED-9844-8CED-34ED70C4B8EC}"/>
              </a:ext>
            </a:extLst>
          </p:cNvPr>
          <p:cNvSpPr txBox="1"/>
          <p:nvPr/>
        </p:nvSpPr>
        <p:spPr>
          <a:xfrm>
            <a:off x="7117018" y="3205288"/>
            <a:ext cx="1526585"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Idiopathic short</a:t>
            </a:r>
            <a:b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stature (ISS)</a:t>
            </a:r>
          </a:p>
        </p:txBody>
      </p:sp>
      <p:sp>
        <p:nvSpPr>
          <p:cNvPr id="18" name="TextBox 17">
            <a:extLst>
              <a:ext uri="{FF2B5EF4-FFF2-40B4-BE49-F238E27FC236}">
                <a16:creationId xmlns:a16="http://schemas.microsoft.com/office/drawing/2014/main" id="{805A45CF-B05C-C54B-B958-C9EC2A73A1F4}"/>
              </a:ext>
            </a:extLst>
          </p:cNvPr>
          <p:cNvSpPr txBox="1"/>
          <p:nvPr/>
        </p:nvSpPr>
        <p:spPr>
          <a:xfrm>
            <a:off x="8918925" y="3698346"/>
            <a:ext cx="1526585" cy="64633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GH resistance</a:t>
            </a:r>
            <a:b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with IGF-I</a:t>
            </a:r>
            <a:b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deficiency</a:t>
            </a:r>
          </a:p>
        </p:txBody>
      </p:sp>
      <p:cxnSp>
        <p:nvCxnSpPr>
          <p:cNvPr id="31" name="Straight Connector 30">
            <a:extLst>
              <a:ext uri="{FF2B5EF4-FFF2-40B4-BE49-F238E27FC236}">
                <a16:creationId xmlns:a16="http://schemas.microsoft.com/office/drawing/2014/main" id="{AB182E10-D95A-F64A-85D8-317110B3660C}"/>
              </a:ext>
            </a:extLst>
          </p:cNvPr>
          <p:cNvCxnSpPr>
            <a:cxnSpLocks/>
          </p:cNvCxnSpPr>
          <p:nvPr/>
        </p:nvCxnSpPr>
        <p:spPr>
          <a:xfrm flipH="1">
            <a:off x="4945034" y="3610602"/>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98DA10D-87B1-014B-B947-D64D5E8D458C}"/>
              </a:ext>
            </a:extLst>
          </p:cNvPr>
          <p:cNvCxnSpPr>
            <a:cxnSpLocks/>
          </p:cNvCxnSpPr>
          <p:nvPr/>
        </p:nvCxnSpPr>
        <p:spPr>
          <a:xfrm flipH="1">
            <a:off x="4945034" y="4220202"/>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Freeform 15">
            <a:extLst>
              <a:ext uri="{FF2B5EF4-FFF2-40B4-BE49-F238E27FC236}">
                <a16:creationId xmlns:a16="http://schemas.microsoft.com/office/drawing/2014/main" id="{91ED010A-2289-104C-B4CF-2D9A6BE53E35}"/>
              </a:ext>
            </a:extLst>
          </p:cNvPr>
          <p:cNvSpPr/>
          <p:nvPr/>
        </p:nvSpPr>
        <p:spPr>
          <a:xfrm>
            <a:off x="5882345" y="3771956"/>
            <a:ext cx="3812583" cy="1001337"/>
          </a:xfrm>
          <a:custGeom>
            <a:avLst/>
            <a:gdLst>
              <a:gd name="connsiteX0" fmla="*/ 0 w 3812583"/>
              <a:gd name="connsiteY0" fmla="*/ 675872 h 1001337"/>
              <a:gd name="connsiteX1" fmla="*/ 759416 w 3812583"/>
              <a:gd name="connsiteY1" fmla="*/ 234171 h 1001337"/>
              <a:gd name="connsiteX2" fmla="*/ 1565328 w 3812583"/>
              <a:gd name="connsiteY2" fmla="*/ 9445 h 1001337"/>
              <a:gd name="connsiteX3" fmla="*/ 2355742 w 3812583"/>
              <a:gd name="connsiteY3" fmla="*/ 79188 h 1001337"/>
              <a:gd name="connsiteX4" fmla="*/ 3099661 w 3812583"/>
              <a:gd name="connsiteY4" fmla="*/ 412401 h 1001337"/>
              <a:gd name="connsiteX5" fmla="*/ 3812583 w 3812583"/>
              <a:gd name="connsiteY5" fmla="*/ 1001337 h 100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2583" h="1001337">
                <a:moveTo>
                  <a:pt x="0" y="675872"/>
                </a:moveTo>
                <a:cubicBezTo>
                  <a:pt x="249264" y="510557"/>
                  <a:pt x="498528" y="345242"/>
                  <a:pt x="759416" y="234171"/>
                </a:cubicBezTo>
                <a:cubicBezTo>
                  <a:pt x="1020304" y="123100"/>
                  <a:pt x="1299274" y="35275"/>
                  <a:pt x="1565328" y="9445"/>
                </a:cubicBezTo>
                <a:cubicBezTo>
                  <a:pt x="1831382" y="-16385"/>
                  <a:pt x="2100020" y="12029"/>
                  <a:pt x="2355742" y="79188"/>
                </a:cubicBezTo>
                <a:cubicBezTo>
                  <a:pt x="2611464" y="146347"/>
                  <a:pt x="2856854" y="258710"/>
                  <a:pt x="3099661" y="412401"/>
                </a:cubicBezTo>
                <a:cubicBezTo>
                  <a:pt x="3342468" y="566092"/>
                  <a:pt x="3577525" y="783714"/>
                  <a:pt x="3812583" y="1001337"/>
                </a:cubicBezTo>
              </a:path>
            </a:pathLst>
          </a:custGeom>
          <a:noFill/>
          <a:ln w="28575">
            <a:solidFill>
              <a:schemeClr val="accent6">
                <a:lumMod val="75000"/>
              </a:schemeClr>
            </a:solidFill>
            <a:prstDash val="sys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C8C4A5B-7450-6B47-A452-CA53759A0F17}"/>
              </a:ext>
            </a:extLst>
          </p:cNvPr>
          <p:cNvSpPr txBox="1"/>
          <p:nvPr/>
        </p:nvSpPr>
        <p:spPr>
          <a:xfrm>
            <a:off x="4804920" y="3665952"/>
            <a:ext cx="2645031"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GH deficiency</a:t>
            </a:r>
            <a:b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endParaRPr kumimoji="0" lang="en-GB" sz="1400" b="1" i="0" u="none" strike="noStrike" kern="1200" cap="none" spc="0" normalizeH="0" baseline="0" noProof="0" dirty="0">
              <a:ln>
                <a:noFill/>
              </a:ln>
              <a:solidFill>
                <a:srgbClr val="000000"/>
              </a:solidFill>
              <a:effectLst/>
              <a:highlight>
                <a:srgbClr val="FFFF00"/>
              </a:highlight>
              <a:uLnTx/>
              <a:uFillTx/>
              <a:latin typeface="Arial Narrow" panose="020B0606020202030204" pitchFamily="34" charset="0"/>
              <a:ea typeface="+mn-ea"/>
              <a:cs typeface="+mn-cs"/>
            </a:endParaRPr>
          </a:p>
        </p:txBody>
      </p:sp>
      <p:sp>
        <p:nvSpPr>
          <p:cNvPr id="45" name="Oval 44">
            <a:extLst>
              <a:ext uri="{FF2B5EF4-FFF2-40B4-BE49-F238E27FC236}">
                <a16:creationId xmlns:a16="http://schemas.microsoft.com/office/drawing/2014/main" id="{2E2730A1-2759-E447-8BF1-4FB6CE212339}"/>
              </a:ext>
            </a:extLst>
          </p:cNvPr>
          <p:cNvSpPr/>
          <p:nvPr/>
        </p:nvSpPr>
        <p:spPr>
          <a:xfrm>
            <a:off x="8967267" y="4865219"/>
            <a:ext cx="1335741" cy="582706"/>
          </a:xfrm>
          <a:prstGeom prst="ellipse">
            <a:avLst/>
          </a:prstGeom>
          <a:solidFill>
            <a:srgbClr val="FFA402">
              <a:alpha val="21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4737CF0E-9C7A-8941-A039-9FAE9DC7DD4B}"/>
              </a:ext>
            </a:extLst>
          </p:cNvPr>
          <p:cNvSpPr txBox="1"/>
          <p:nvPr/>
        </p:nvSpPr>
        <p:spPr>
          <a:xfrm>
            <a:off x="8918925" y="4944440"/>
            <a:ext cx="1526585"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Laron</a:t>
            </a:r>
            <a:b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b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syndrome</a:t>
            </a:r>
          </a:p>
        </p:txBody>
      </p:sp>
      <p:cxnSp>
        <p:nvCxnSpPr>
          <p:cNvPr id="47" name="Straight Connector 46">
            <a:extLst>
              <a:ext uri="{FF2B5EF4-FFF2-40B4-BE49-F238E27FC236}">
                <a16:creationId xmlns:a16="http://schemas.microsoft.com/office/drawing/2014/main" id="{531EA98E-6895-8248-BCCB-4CC590C9E4E0}"/>
              </a:ext>
            </a:extLst>
          </p:cNvPr>
          <p:cNvCxnSpPr>
            <a:cxnSpLocks/>
          </p:cNvCxnSpPr>
          <p:nvPr/>
        </p:nvCxnSpPr>
        <p:spPr>
          <a:xfrm flipH="1">
            <a:off x="5024410" y="3010527"/>
            <a:ext cx="5927979" cy="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1D362AF-1119-7A4E-A642-2594700DB508}"/>
              </a:ext>
            </a:extLst>
          </p:cNvPr>
          <p:cNvCxnSpPr>
            <a:cxnSpLocks/>
          </p:cNvCxnSpPr>
          <p:nvPr/>
        </p:nvCxnSpPr>
        <p:spPr>
          <a:xfrm flipH="1">
            <a:off x="10951387" y="301052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451BAAD-7099-734F-A858-C40E70CE6ABC}"/>
              </a:ext>
            </a:extLst>
          </p:cNvPr>
          <p:cNvCxnSpPr>
            <a:cxnSpLocks/>
          </p:cNvCxnSpPr>
          <p:nvPr/>
        </p:nvCxnSpPr>
        <p:spPr>
          <a:xfrm>
            <a:off x="10961170" y="2396563"/>
            <a:ext cx="0" cy="30416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8A965FD-17E6-074B-8D19-77D88B74ABDF}"/>
              </a:ext>
            </a:extLst>
          </p:cNvPr>
          <p:cNvSpPr txBox="1"/>
          <p:nvPr/>
        </p:nvSpPr>
        <p:spPr>
          <a:xfrm>
            <a:off x="11060731" y="2284827"/>
            <a:ext cx="49851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0</a:t>
            </a:r>
          </a:p>
        </p:txBody>
      </p:sp>
      <p:sp>
        <p:nvSpPr>
          <p:cNvPr id="54" name="TextBox 53">
            <a:extLst>
              <a:ext uri="{FF2B5EF4-FFF2-40B4-BE49-F238E27FC236}">
                <a16:creationId xmlns:a16="http://schemas.microsoft.com/office/drawing/2014/main" id="{3E431CB4-CDDE-DF4C-B9BE-7BC064925043}"/>
              </a:ext>
            </a:extLst>
          </p:cNvPr>
          <p:cNvSpPr txBox="1"/>
          <p:nvPr/>
        </p:nvSpPr>
        <p:spPr>
          <a:xfrm>
            <a:off x="11060731" y="4710527"/>
            <a:ext cx="24784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a:t>
            </a:r>
          </a:p>
        </p:txBody>
      </p:sp>
      <p:sp>
        <p:nvSpPr>
          <p:cNvPr id="55" name="TextBox 54">
            <a:extLst>
              <a:ext uri="{FF2B5EF4-FFF2-40B4-BE49-F238E27FC236}">
                <a16:creationId xmlns:a16="http://schemas.microsoft.com/office/drawing/2014/main" id="{0E99E145-746D-B044-96B8-43CFD3550423}"/>
              </a:ext>
            </a:extLst>
          </p:cNvPr>
          <p:cNvSpPr txBox="1"/>
          <p:nvPr/>
        </p:nvSpPr>
        <p:spPr>
          <a:xfrm>
            <a:off x="11060731" y="5316952"/>
            <a:ext cx="317917"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−10</a:t>
            </a:r>
          </a:p>
        </p:txBody>
      </p:sp>
      <p:sp>
        <p:nvSpPr>
          <p:cNvPr id="56" name="TextBox 55">
            <a:extLst>
              <a:ext uri="{FF2B5EF4-FFF2-40B4-BE49-F238E27FC236}">
                <a16:creationId xmlns:a16="http://schemas.microsoft.com/office/drawing/2014/main" id="{889256E1-50B4-AD48-83F9-8122F7BD325E}"/>
              </a:ext>
            </a:extLst>
          </p:cNvPr>
          <p:cNvSpPr txBox="1"/>
          <p:nvPr/>
        </p:nvSpPr>
        <p:spPr>
          <a:xfrm>
            <a:off x="11060731" y="2897602"/>
            <a:ext cx="24784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a:t>
            </a:r>
          </a:p>
        </p:txBody>
      </p:sp>
      <p:sp>
        <p:nvSpPr>
          <p:cNvPr id="57" name="TextBox 56">
            <a:extLst>
              <a:ext uri="{FF2B5EF4-FFF2-40B4-BE49-F238E27FC236}">
                <a16:creationId xmlns:a16="http://schemas.microsoft.com/office/drawing/2014/main" id="{3DD47FC1-72C3-6049-90C0-20CD091E8555}"/>
              </a:ext>
            </a:extLst>
          </p:cNvPr>
          <p:cNvSpPr txBox="1"/>
          <p:nvPr/>
        </p:nvSpPr>
        <p:spPr>
          <a:xfrm>
            <a:off x="11060731" y="3497677"/>
            <a:ext cx="24784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−4</a:t>
            </a:r>
          </a:p>
        </p:txBody>
      </p:sp>
      <p:sp>
        <p:nvSpPr>
          <p:cNvPr id="58" name="TextBox 57">
            <a:extLst>
              <a:ext uri="{FF2B5EF4-FFF2-40B4-BE49-F238E27FC236}">
                <a16:creationId xmlns:a16="http://schemas.microsoft.com/office/drawing/2014/main" id="{2782B2CD-DA95-E145-8354-1A9DAB3DA785}"/>
              </a:ext>
            </a:extLst>
          </p:cNvPr>
          <p:cNvSpPr txBox="1"/>
          <p:nvPr/>
        </p:nvSpPr>
        <p:spPr>
          <a:xfrm>
            <a:off x="11060731" y="4107277"/>
            <a:ext cx="24784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−6</a:t>
            </a:r>
          </a:p>
        </p:txBody>
      </p:sp>
      <p:cxnSp>
        <p:nvCxnSpPr>
          <p:cNvPr id="60" name="Straight Connector 59">
            <a:extLst>
              <a:ext uri="{FF2B5EF4-FFF2-40B4-BE49-F238E27FC236}">
                <a16:creationId xmlns:a16="http://schemas.microsoft.com/office/drawing/2014/main" id="{02F50A06-8E7F-7E4A-BBA7-EF01D6B346FC}"/>
              </a:ext>
            </a:extLst>
          </p:cNvPr>
          <p:cNvCxnSpPr>
            <a:cxnSpLocks/>
          </p:cNvCxnSpPr>
          <p:nvPr/>
        </p:nvCxnSpPr>
        <p:spPr>
          <a:xfrm flipH="1">
            <a:off x="10951387" y="360742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3E182E0-40BF-D544-96D0-EA38EB069320}"/>
              </a:ext>
            </a:extLst>
          </p:cNvPr>
          <p:cNvCxnSpPr>
            <a:cxnSpLocks/>
          </p:cNvCxnSpPr>
          <p:nvPr/>
        </p:nvCxnSpPr>
        <p:spPr>
          <a:xfrm flipH="1">
            <a:off x="10951387" y="422337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C6510E5-2C89-8746-982A-F05C6445CCF5}"/>
              </a:ext>
            </a:extLst>
          </p:cNvPr>
          <p:cNvCxnSpPr>
            <a:cxnSpLocks/>
          </p:cNvCxnSpPr>
          <p:nvPr/>
        </p:nvCxnSpPr>
        <p:spPr>
          <a:xfrm flipH="1">
            <a:off x="10951387" y="4823452"/>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81A89C7-730B-2B44-8837-E3CAEB012502}"/>
              </a:ext>
            </a:extLst>
          </p:cNvPr>
          <p:cNvCxnSpPr>
            <a:cxnSpLocks/>
          </p:cNvCxnSpPr>
          <p:nvPr/>
        </p:nvCxnSpPr>
        <p:spPr>
          <a:xfrm flipH="1">
            <a:off x="10951387" y="5433052"/>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E44A8F3-701F-6745-9AB2-0F4E2349E681}"/>
              </a:ext>
            </a:extLst>
          </p:cNvPr>
          <p:cNvCxnSpPr>
            <a:cxnSpLocks/>
          </p:cNvCxnSpPr>
          <p:nvPr/>
        </p:nvCxnSpPr>
        <p:spPr>
          <a:xfrm flipH="1">
            <a:off x="10951387" y="2400927"/>
            <a:ext cx="796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EEBC89F9-3B81-034D-82CD-31A95A2F04BA}"/>
              </a:ext>
            </a:extLst>
          </p:cNvPr>
          <p:cNvSpPr txBox="1"/>
          <p:nvPr/>
        </p:nvSpPr>
        <p:spPr>
          <a:xfrm rot="5400000">
            <a:off x="10711867" y="3718816"/>
            <a:ext cx="1526585"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IGF-I SDS</a:t>
            </a:r>
          </a:p>
        </p:txBody>
      </p:sp>
      <p:sp>
        <p:nvSpPr>
          <p:cNvPr id="7" name="TextBox 6">
            <a:extLst>
              <a:ext uri="{FF2B5EF4-FFF2-40B4-BE49-F238E27FC236}">
                <a16:creationId xmlns:a16="http://schemas.microsoft.com/office/drawing/2014/main" id="{83FE1C72-59B1-607F-0CAA-7D959B62BA1B}"/>
              </a:ext>
            </a:extLst>
          </p:cNvPr>
          <p:cNvSpPr txBox="1"/>
          <p:nvPr/>
        </p:nvSpPr>
        <p:spPr>
          <a:xfrm>
            <a:off x="9272700" y="3324591"/>
            <a:ext cx="73289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PIGFD</a:t>
            </a:r>
          </a:p>
        </p:txBody>
      </p:sp>
    </p:spTree>
    <p:extLst>
      <p:ext uri="{BB962C8B-B14F-4D97-AF65-F5344CB8AC3E}">
        <p14:creationId xmlns:p14="http://schemas.microsoft.com/office/powerpoint/2010/main" val="406038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4518E1-CE48-431E-B75A-207B90E72EE7}"/>
              </a:ext>
            </a:extLst>
          </p:cNvPr>
          <p:cNvSpPr>
            <a:spLocks noGrp="1"/>
          </p:cNvSpPr>
          <p:nvPr>
            <p:ph type="title"/>
          </p:nvPr>
        </p:nvSpPr>
        <p:spPr>
          <a:xfrm>
            <a:off x="619200" y="246568"/>
            <a:ext cx="9293224" cy="807285"/>
          </a:xfrm>
        </p:spPr>
        <p:txBody>
          <a:bodyPr/>
          <a:lstStyle/>
          <a:p>
            <a:r>
              <a:rPr lang="en-US" sz="2500" dirty="0"/>
              <a:t>Description of GH-IGF-I Axis Growth Disorders</a:t>
            </a:r>
            <a:br>
              <a:rPr lang="en-US" dirty="0"/>
            </a:br>
            <a:r>
              <a:rPr lang="en-US" sz="2000" dirty="0">
                <a:solidFill>
                  <a:schemeClr val="accent1"/>
                </a:solidFill>
              </a:rPr>
              <a:t>from International Consensus Guidelines</a:t>
            </a:r>
          </a:p>
        </p:txBody>
      </p:sp>
      <p:sp>
        <p:nvSpPr>
          <p:cNvPr id="3" name="Slide Number Placeholder 2">
            <a:extLst>
              <a:ext uri="{FF2B5EF4-FFF2-40B4-BE49-F238E27FC236}">
                <a16:creationId xmlns:a16="http://schemas.microsoft.com/office/drawing/2014/main" id="{344748D0-BE52-438C-9D33-C601565A0CC7}"/>
              </a:ext>
            </a:extLst>
          </p:cNvPr>
          <p:cNvSpPr>
            <a:spLocks noGrp="1"/>
          </p:cNvSpPr>
          <p:nvPr>
            <p:ph type="sldNum" sz="quarter" idx="4"/>
          </p:nvPr>
        </p:nvSpPr>
        <p:spPr/>
        <p:txBody>
          <a:bodyPr/>
          <a:lstStyle/>
          <a:p>
            <a:fld id="{AF5FD04B-2F37-49BE-8333-364464DF5902}" type="slidenum">
              <a:rPr lang="fr-FR" smtClean="0"/>
              <a:pPr/>
              <a:t>14</a:t>
            </a:fld>
            <a:endParaRPr lang="fr-FR"/>
          </a:p>
        </p:txBody>
      </p:sp>
      <p:sp>
        <p:nvSpPr>
          <p:cNvPr id="7" name="Content Placeholder 6">
            <a:extLst>
              <a:ext uri="{FF2B5EF4-FFF2-40B4-BE49-F238E27FC236}">
                <a16:creationId xmlns:a16="http://schemas.microsoft.com/office/drawing/2014/main" id="{BECB4945-1280-0E43-97F5-BA4BD16D9373}"/>
              </a:ext>
            </a:extLst>
          </p:cNvPr>
          <p:cNvSpPr>
            <a:spLocks noGrp="1"/>
          </p:cNvSpPr>
          <p:nvPr>
            <p:ph sz="quarter" idx="15"/>
          </p:nvPr>
        </p:nvSpPr>
        <p:spPr>
          <a:xfrm>
            <a:off x="620183" y="6309320"/>
            <a:ext cx="10588385" cy="365125"/>
          </a:xfrm>
        </p:spPr>
        <p:txBody>
          <a:bodyPr/>
          <a:lstStyle/>
          <a:p>
            <a:pPr>
              <a:lnSpc>
                <a:spcPct val="90000"/>
              </a:lnSpc>
              <a:spcBef>
                <a:spcPts val="0"/>
              </a:spcBef>
            </a:pPr>
            <a:r>
              <a:rPr lang="en-US" sz="1100" dirty="0"/>
              <a:t>GH, growth hormone; GHD,  growth hormone deficiency; GHR, growth hormone receptor; IGF-I, insulin-like growth factor-I; ISS, idiopathic short stature; (P)IGFD, (primary) insulin-like growth factor I deficiency; SDS, standard deviation score</a:t>
            </a:r>
          </a:p>
          <a:p>
            <a:pPr>
              <a:lnSpc>
                <a:spcPct val="90000"/>
              </a:lnSpc>
              <a:spcBef>
                <a:spcPts val="0"/>
              </a:spcBef>
            </a:pPr>
            <a:r>
              <a:rPr lang="en-US" sz="1100" dirty="0"/>
              <a:t>1. Growth Hormone Research Society. J </a:t>
            </a:r>
            <a:r>
              <a:rPr lang="en-US" sz="1100" dirty="0" err="1"/>
              <a:t>Clin</a:t>
            </a:r>
            <a:r>
              <a:rPr lang="en-US" sz="1100" dirty="0"/>
              <a:t> </a:t>
            </a:r>
            <a:r>
              <a:rPr lang="en-US" sz="1100" dirty="0" err="1"/>
              <a:t>Endocrino</a:t>
            </a:r>
            <a:r>
              <a:rPr lang="en-US" sz="1100" dirty="0"/>
              <a:t> </a:t>
            </a:r>
            <a:r>
              <a:rPr lang="en-US" sz="1100" dirty="0" err="1"/>
              <a:t>Metab</a:t>
            </a:r>
            <a:r>
              <a:rPr lang="en-US" sz="1100" dirty="0"/>
              <a:t>. 2000;85:3990-3;  2. </a:t>
            </a:r>
            <a:r>
              <a:rPr lang="en-US" sz="1100" dirty="0" err="1"/>
              <a:t>Grimberg</a:t>
            </a:r>
            <a:r>
              <a:rPr lang="en-US" sz="1100" dirty="0"/>
              <a:t> A, et al. </a:t>
            </a:r>
            <a:r>
              <a:rPr lang="en-US" sz="1100" dirty="0" err="1"/>
              <a:t>Horm</a:t>
            </a:r>
            <a:r>
              <a:rPr lang="en-US" sz="1100" dirty="0"/>
              <a:t> Res </a:t>
            </a:r>
            <a:r>
              <a:rPr lang="en-US" sz="1100" dirty="0" err="1"/>
              <a:t>Paediatr</a:t>
            </a:r>
            <a:r>
              <a:rPr lang="en-US" sz="1100" dirty="0"/>
              <a:t>. 2016;86:361-97; 3. Berryman D, et al. Nature Reviews Endocrinology 2013; 9: 346-356; 4. Cohen P, et al. J Clin </a:t>
            </a:r>
            <a:r>
              <a:rPr lang="en-US" sz="1100" dirty="0" err="1"/>
              <a:t>Endocrino</a:t>
            </a:r>
            <a:r>
              <a:rPr lang="en-US" sz="1100" dirty="0"/>
              <a:t> </a:t>
            </a:r>
            <a:r>
              <a:rPr lang="en-US" sz="1100" dirty="0" err="1"/>
              <a:t>Metab</a:t>
            </a:r>
            <a:r>
              <a:rPr lang="en-US" sz="1100" dirty="0"/>
              <a:t>. 2008;93:4210-7; 5. David A, et al. Endocrine Reviews 2011; 32 (4): 472-497</a:t>
            </a:r>
          </a:p>
        </p:txBody>
      </p:sp>
      <p:sp>
        <p:nvSpPr>
          <p:cNvPr id="10" name="TextBox 9">
            <a:extLst>
              <a:ext uri="{FF2B5EF4-FFF2-40B4-BE49-F238E27FC236}">
                <a16:creationId xmlns:a16="http://schemas.microsoft.com/office/drawing/2014/main" id="{F77F6881-B2B9-4386-ADD4-1A39171B6EF9}"/>
              </a:ext>
            </a:extLst>
          </p:cNvPr>
          <p:cNvSpPr txBox="1"/>
          <p:nvPr/>
        </p:nvSpPr>
        <p:spPr>
          <a:xfrm>
            <a:off x="619200" y="1097097"/>
            <a:ext cx="3419400" cy="3506400"/>
          </a:xfrm>
          <a:prstGeom prst="rect">
            <a:avLst/>
          </a:prstGeom>
          <a:solidFill>
            <a:schemeClr val="accent1">
              <a:lumMod val="20000"/>
              <a:lumOff val="80000"/>
            </a:schemeClr>
          </a:solidFill>
          <a:ln>
            <a:solidFill>
              <a:schemeClr val="tx1"/>
            </a:solidFill>
          </a:ln>
        </p:spPr>
        <p:txBody>
          <a:bodyPr wrap="square" tIns="108000" rtlCol="0">
            <a:noAutofit/>
          </a:bodyPr>
          <a:lstStyle>
            <a:defPPr>
              <a:defRPr lang="fr-FR"/>
            </a:defPPr>
            <a:lvl1pPr algn="ctr">
              <a:defRPr sz="1400" b="1">
                <a:latin typeface="Arial" panose="020B0604020202020204" pitchFamily="34" charset="0"/>
                <a:cs typeface="Arial" panose="020B0604020202020204" pitchFamily="34" charset="0"/>
              </a:defRPr>
            </a:lvl1pPr>
          </a:lstStyle>
          <a:p>
            <a:pPr>
              <a:spcAft>
                <a:spcPts val="1200"/>
              </a:spcAft>
            </a:pPr>
            <a:r>
              <a:rPr lang="en-US" dirty="0"/>
              <a:t>Secondary IGF-I Deficiency/ Growth Hormone deficiency (GHD)</a:t>
            </a:r>
            <a:r>
              <a:rPr lang="en-US" baseline="30000" dirty="0"/>
              <a:t>1[a],2[b],3</a:t>
            </a:r>
            <a:endParaRPr lang="en-US" dirty="0"/>
          </a:p>
          <a:p>
            <a:pPr marL="184150" indent="-184150" algn="l">
              <a:spcAft>
                <a:spcPts val="900"/>
              </a:spcAft>
              <a:buFont typeface="Arial" panose="020B0604020202020204" pitchFamily="34" charset="0"/>
              <a:buChar char="•"/>
            </a:pPr>
            <a:r>
              <a:rPr lang="en-US" sz="1200" b="0" dirty="0"/>
              <a:t>Postnatal growth failure due to inadequate secretion/activity of endogenous GH</a:t>
            </a:r>
          </a:p>
          <a:p>
            <a:pPr marL="184150" indent="-184150" algn="l">
              <a:spcAft>
                <a:spcPts val="900"/>
              </a:spcAft>
              <a:buFont typeface="Arial" panose="020B0604020202020204" pitchFamily="34" charset="0"/>
              <a:buChar char="•"/>
            </a:pPr>
            <a:r>
              <a:rPr lang="en-US" sz="1200" b="0" dirty="0"/>
              <a:t>Congenital (mutations or structural brain defects), acquired, or idiopathic</a:t>
            </a:r>
          </a:p>
          <a:p>
            <a:pPr marL="184150" indent="-184150" algn="l">
              <a:spcAft>
                <a:spcPts val="900"/>
              </a:spcAft>
              <a:buFont typeface="Arial" panose="020B0604020202020204" pitchFamily="34" charset="0"/>
              <a:buChar char="•"/>
            </a:pPr>
            <a:r>
              <a:rPr lang="en-US" sz="1200" b="0" dirty="0"/>
              <a:t>Isolated or in combination with multiple pituitary hormone deficiency</a:t>
            </a:r>
          </a:p>
          <a:p>
            <a:pPr marL="184150" indent="-184150" algn="l">
              <a:spcAft>
                <a:spcPts val="900"/>
              </a:spcAft>
              <a:buFont typeface="Arial" panose="020B0604020202020204" pitchFamily="34" charset="0"/>
              <a:buChar char="•"/>
            </a:pPr>
            <a:r>
              <a:rPr lang="en-US" sz="1200" b="0" dirty="0"/>
              <a:t>Low GH secretion may be a result of downregulation of the GH secretion prior to puberty or in obese </a:t>
            </a:r>
            <a:r>
              <a:rPr lang="en-US" sz="1200" b="0" dirty="0" err="1"/>
              <a:t>hyperinsulinaemic</a:t>
            </a:r>
            <a:r>
              <a:rPr lang="en-US" sz="1200" b="0" dirty="0"/>
              <a:t> children with increased GHR signaling/GH sensitivity</a:t>
            </a:r>
          </a:p>
        </p:txBody>
      </p:sp>
      <p:sp>
        <p:nvSpPr>
          <p:cNvPr id="11" name="Rectangle 10">
            <a:extLst>
              <a:ext uri="{FF2B5EF4-FFF2-40B4-BE49-F238E27FC236}">
                <a16:creationId xmlns:a16="http://schemas.microsoft.com/office/drawing/2014/main" id="{B00FC2AE-037F-4595-9558-FB575A6479AA}"/>
              </a:ext>
            </a:extLst>
          </p:cNvPr>
          <p:cNvSpPr/>
          <p:nvPr/>
        </p:nvSpPr>
        <p:spPr>
          <a:xfrm>
            <a:off x="7714662" y="1097099"/>
            <a:ext cx="3884000" cy="3507558"/>
          </a:xfrm>
          <a:prstGeom prst="rect">
            <a:avLst/>
          </a:prstGeom>
          <a:solidFill>
            <a:srgbClr val="CBEBD0"/>
          </a:solidFill>
          <a:ln w="12700">
            <a:solidFill>
              <a:schemeClr val="tx1"/>
            </a:solidFill>
          </a:ln>
        </p:spPr>
        <p:txBody>
          <a:bodyPr wrap="square" tIns="108000">
            <a:noAutofit/>
          </a:bodyPr>
          <a:lstStyle/>
          <a:p>
            <a:pPr algn="ctr">
              <a:spcAft>
                <a:spcPts val="1200"/>
              </a:spcAft>
            </a:pPr>
            <a:r>
              <a:rPr lang="en-US" sz="1400" b="1" dirty="0">
                <a:latin typeface="Arial" panose="020B0604020202020204" pitchFamily="34" charset="0"/>
                <a:cs typeface="Arial" panose="020B0604020202020204" pitchFamily="34" charset="0"/>
              </a:rPr>
              <a:t>Primary IGF-I Deficiency (PIGFD)</a:t>
            </a:r>
            <a:r>
              <a:rPr lang="en-US" sz="1400" b="1" baseline="30000" dirty="0">
                <a:latin typeface="Arial" panose="020B0604020202020204" pitchFamily="34" charset="0"/>
                <a:cs typeface="Arial" panose="020B0604020202020204" pitchFamily="34" charset="0"/>
              </a:rPr>
              <a:t>2,5</a:t>
            </a:r>
          </a:p>
          <a:p>
            <a:pPr marL="184150" indent="-184150">
              <a:buFont typeface="Arial" panose="020B0604020202020204" pitchFamily="34" charset="0"/>
              <a:buChar char="•"/>
            </a:pPr>
            <a:r>
              <a:rPr lang="en-US" sz="1200" dirty="0">
                <a:latin typeface="Arial" panose="020B0604020202020204" pitchFamily="34" charset="0"/>
                <a:cs typeface="Arial" panose="020B0604020202020204" pitchFamily="34" charset="0"/>
              </a:rPr>
              <a:t>Postnatal (may be combined with prenatal) growth failure due to IGF-I deficiency: </a:t>
            </a:r>
          </a:p>
          <a:p>
            <a:pPr marL="742950" lvl="3" indent="-285750">
              <a:buFont typeface="System Font Regular"/>
              <a:buChar char="–"/>
            </a:pPr>
            <a:r>
              <a:rPr lang="en-US" sz="1200" dirty="0">
                <a:latin typeface="Arial" panose="020B0604020202020204" pitchFamily="34" charset="0"/>
                <a:cs typeface="Arial" panose="020B0604020202020204" pitchFamily="34" charset="0"/>
              </a:rPr>
              <a:t>Serum IGF-I concentrations for age and gender below an arbitrary defined threshold</a:t>
            </a:r>
          </a:p>
          <a:p>
            <a:pPr marL="742950" lvl="3" indent="-285750">
              <a:buFont typeface="System Font Regular"/>
              <a:buChar char="–"/>
            </a:pPr>
            <a:r>
              <a:rPr lang="en-US" sz="1200" dirty="0">
                <a:latin typeface="Arial" panose="020B0604020202020204" pitchFamily="34" charset="0"/>
                <a:cs typeface="Arial" panose="020B0604020202020204" pitchFamily="34" charset="0"/>
              </a:rPr>
              <a:t>Normal/elevated GH</a:t>
            </a:r>
          </a:p>
          <a:p>
            <a:pPr marL="742950" lvl="3" indent="-285750">
              <a:spcAft>
                <a:spcPts val="900"/>
              </a:spcAft>
              <a:buFont typeface="System Font Regular"/>
              <a:buChar char="–"/>
            </a:pPr>
            <a:r>
              <a:rPr lang="en-US" sz="1200" dirty="0">
                <a:latin typeface="Arial" panose="020B0604020202020204" pitchFamily="34" charset="0"/>
                <a:cs typeface="Arial" panose="020B0604020202020204" pitchFamily="34" charset="0"/>
              </a:rPr>
              <a:t>Absence of acquired IGFD</a:t>
            </a:r>
          </a:p>
          <a:p>
            <a:pPr marL="184150" indent="-184150">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Acquired IGFD due to impaired GHR signaling/</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GH sensitivity with impaired IGF-I production in conditions such as malnutrition, hypothyroidism, inflammation, etc.</a:t>
            </a:r>
          </a:p>
          <a:p>
            <a:pPr marL="184150" indent="-184150">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Growth failure can vary in severity from mild (height SDS ≤-2) to severe (Height SDS ≤-3)</a:t>
            </a:r>
          </a:p>
          <a:p>
            <a:pPr marL="184150" indent="-184150">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 severe PIGFD dysmorphic signs and genetic defects are more likely observed</a:t>
            </a:r>
          </a:p>
        </p:txBody>
      </p:sp>
      <p:sp>
        <p:nvSpPr>
          <p:cNvPr id="13" name="TextBox 12">
            <a:extLst>
              <a:ext uri="{FF2B5EF4-FFF2-40B4-BE49-F238E27FC236}">
                <a16:creationId xmlns:a16="http://schemas.microsoft.com/office/drawing/2014/main" id="{738F0689-B1B6-471D-95D1-68478CAAFB8A}"/>
              </a:ext>
            </a:extLst>
          </p:cNvPr>
          <p:cNvSpPr txBox="1"/>
          <p:nvPr/>
        </p:nvSpPr>
        <p:spPr>
          <a:xfrm>
            <a:off x="4154579" y="1104438"/>
            <a:ext cx="3444104" cy="3506400"/>
          </a:xfrm>
          <a:prstGeom prst="rect">
            <a:avLst/>
          </a:prstGeom>
          <a:solidFill>
            <a:schemeClr val="accent2">
              <a:lumMod val="20000"/>
              <a:lumOff val="80000"/>
            </a:schemeClr>
          </a:solidFill>
          <a:ln w="12700">
            <a:solidFill>
              <a:schemeClr val="tx1"/>
            </a:solidFill>
          </a:ln>
        </p:spPr>
        <p:txBody>
          <a:bodyPr wrap="square" tIns="108000" rtlCol="0">
            <a:noAutofit/>
          </a:bodyPr>
          <a:lstStyle>
            <a:defPPr>
              <a:defRPr lang="fr-FR"/>
            </a:defPPr>
            <a:lvl1pPr algn="ctr">
              <a:defRPr sz="1400" b="1">
                <a:latin typeface="Arial" panose="020B0604020202020204" pitchFamily="34" charset="0"/>
                <a:cs typeface="Arial" panose="020B0604020202020204" pitchFamily="34" charset="0"/>
              </a:defRPr>
            </a:lvl1pPr>
            <a:lvl2pPr marL="742950" lvl="1" indent="-285750">
              <a:buFont typeface="Arial" panose="020B0604020202020204" pitchFamily="34" charset="0"/>
              <a:buChar char="•"/>
              <a:defRPr sz="1100">
                <a:latin typeface="Arial" panose="020B0604020202020204" pitchFamily="34" charset="0"/>
                <a:cs typeface="Arial" panose="020B0604020202020204" pitchFamily="34" charset="0"/>
              </a:defRPr>
            </a:lvl2pPr>
          </a:lstStyle>
          <a:p>
            <a:pPr>
              <a:spcAft>
                <a:spcPts val="1200"/>
              </a:spcAft>
            </a:pPr>
            <a:r>
              <a:rPr lang="en-US" dirty="0"/>
              <a:t>Idiopathic short stature (ISS)</a:t>
            </a:r>
            <a:r>
              <a:rPr lang="en-US" baseline="30000" dirty="0"/>
              <a:t>4[c]</a:t>
            </a:r>
            <a:endParaRPr lang="en-US" dirty="0"/>
          </a:p>
          <a:p>
            <a:pPr marL="184150" indent="-184150" algn="l">
              <a:spcAft>
                <a:spcPts val="900"/>
              </a:spcAft>
              <a:buFont typeface="Arial" panose="020B0604020202020204" pitchFamily="34" charset="0"/>
              <a:buChar char="•"/>
            </a:pPr>
            <a:r>
              <a:rPr lang="en-US" sz="1200" b="0" dirty="0"/>
              <a:t>In the absence of primary, secondary or acquired IGFD and other conditions that could explain short stature such as skeletal dysplasia (e.g. SHOX deficiency), systemic disease, or chromosomal abnormalities (e.g. Down syndrome) the default diagnosis is ISS</a:t>
            </a:r>
          </a:p>
          <a:p>
            <a:pPr marL="184150" indent="-184150" algn="l">
              <a:spcAft>
                <a:spcPts val="1200"/>
              </a:spcAft>
              <a:buFont typeface="Arial" panose="020B0604020202020204" pitchFamily="34" charset="0"/>
              <a:buChar char="•"/>
            </a:pPr>
            <a:r>
              <a:rPr lang="en-US" sz="1200" b="0" dirty="0"/>
              <a:t>Children with ISS usually have normal birthweight and are IGF-I and GH sufficient</a:t>
            </a:r>
          </a:p>
        </p:txBody>
      </p:sp>
      <p:sp>
        <p:nvSpPr>
          <p:cNvPr id="4" name="TextBox 3">
            <a:extLst>
              <a:ext uri="{FF2B5EF4-FFF2-40B4-BE49-F238E27FC236}">
                <a16:creationId xmlns:a16="http://schemas.microsoft.com/office/drawing/2014/main" id="{7D6F8D3E-28E5-4B71-9F69-CB3C181C3FF3}"/>
              </a:ext>
            </a:extLst>
          </p:cNvPr>
          <p:cNvSpPr txBox="1"/>
          <p:nvPr/>
        </p:nvSpPr>
        <p:spPr>
          <a:xfrm>
            <a:off x="620183" y="5256271"/>
            <a:ext cx="11021285" cy="861774"/>
          </a:xfrm>
          <a:prstGeom prst="rect">
            <a:avLst/>
          </a:prstGeom>
          <a:noFill/>
        </p:spPr>
        <p:txBody>
          <a:bodyPr wrap="square" lIns="0" rtlCol="0">
            <a:spAutoFit/>
          </a:bodyPr>
          <a:lstStyle/>
          <a:p>
            <a:pPr defTabSz="457200"/>
            <a:r>
              <a:rPr lang="en-US" sz="1000" baseline="30000" dirty="0">
                <a:solidFill>
                  <a:schemeClr val="tx2"/>
                </a:solidFill>
                <a:latin typeface="Arial" panose="020B0604020202020204" pitchFamily="34" charset="0"/>
                <a:cs typeface="Arial" panose="020B0604020202020204" pitchFamily="34" charset="0"/>
              </a:rPr>
              <a:t>a </a:t>
            </a:r>
            <a:r>
              <a:rPr lang="en-US" sz="1000" dirty="0">
                <a:solidFill>
                  <a:schemeClr val="tx2"/>
                </a:solidFill>
                <a:latin typeface="Arial" panose="020B0604020202020204" pitchFamily="34" charset="0"/>
                <a:cs typeface="Arial" panose="020B0604020202020204" pitchFamily="34" charset="0"/>
              </a:rPr>
              <a:t>Consensus of the Growth Hormone Research Society, endorsed by the following international societies: the Councils and Drug and Therapeutics Committees of the European Society for Pediatric Endocrinology, the Lawson Wilkins Pediatric Endocrine Society, the Councils of the Australasian Pediatric Endocrinology Group, the Japanese Society for Pediatric Endocrinology, and the Sociedad </a:t>
            </a:r>
            <a:r>
              <a:rPr lang="en-US" sz="1000" dirty="0" err="1">
                <a:solidFill>
                  <a:schemeClr val="tx2"/>
                </a:solidFill>
                <a:latin typeface="Arial" panose="020B0604020202020204" pitchFamily="34" charset="0"/>
                <a:cs typeface="Arial" panose="020B0604020202020204" pitchFamily="34" charset="0"/>
              </a:rPr>
              <a:t>Latinoamericana</a:t>
            </a:r>
            <a:r>
              <a:rPr lang="en-US" sz="1000" dirty="0">
                <a:solidFill>
                  <a:schemeClr val="tx2"/>
                </a:solidFill>
                <a:latin typeface="Arial" panose="020B0604020202020204" pitchFamily="34" charset="0"/>
                <a:cs typeface="Arial" panose="020B0604020202020204" pitchFamily="34" charset="0"/>
              </a:rPr>
              <a:t> de </a:t>
            </a:r>
            <a:r>
              <a:rPr lang="en-US" sz="1000" dirty="0" err="1">
                <a:solidFill>
                  <a:schemeClr val="tx2"/>
                </a:solidFill>
                <a:latin typeface="Arial" panose="020B0604020202020204" pitchFamily="34" charset="0"/>
                <a:cs typeface="Arial" panose="020B0604020202020204" pitchFamily="34" charset="0"/>
              </a:rPr>
              <a:t>Endocrinologia</a:t>
            </a:r>
            <a:r>
              <a:rPr lang="en-US" sz="1000" dirty="0">
                <a:solidFill>
                  <a:schemeClr val="tx2"/>
                </a:solidFill>
                <a:latin typeface="Arial" panose="020B0604020202020204" pitchFamily="34" charset="0"/>
                <a:cs typeface="Arial" panose="020B0604020202020204" pitchFamily="34" charset="0"/>
              </a:rPr>
              <a:t> </a:t>
            </a:r>
            <a:r>
              <a:rPr lang="en-US" sz="1000" dirty="0" err="1">
                <a:solidFill>
                  <a:schemeClr val="tx2"/>
                </a:solidFill>
                <a:latin typeface="Arial" panose="020B0604020202020204" pitchFamily="34" charset="0"/>
                <a:cs typeface="Arial" panose="020B0604020202020204" pitchFamily="34" charset="0"/>
              </a:rPr>
              <a:t>Pediatrica</a:t>
            </a:r>
            <a:endParaRPr lang="en-US" sz="1000" dirty="0">
              <a:solidFill>
                <a:schemeClr val="tx2"/>
              </a:solidFill>
              <a:latin typeface="Arial" panose="020B0604020202020204" pitchFamily="34" charset="0"/>
              <a:cs typeface="Arial" panose="020B0604020202020204" pitchFamily="34" charset="0"/>
            </a:endParaRPr>
          </a:p>
          <a:p>
            <a:pPr defTabSz="457200"/>
            <a:r>
              <a:rPr lang="en-US" sz="1000" b="1" baseline="30000" dirty="0">
                <a:solidFill>
                  <a:schemeClr val="tx2"/>
                </a:solidFill>
                <a:latin typeface="Arial" panose="020B0604020202020204" pitchFamily="34" charset="0"/>
                <a:cs typeface="Arial" panose="020B0604020202020204" pitchFamily="34" charset="0"/>
              </a:rPr>
              <a:t>b </a:t>
            </a:r>
            <a:r>
              <a:rPr lang="en-US" sz="1000" dirty="0">
                <a:solidFill>
                  <a:schemeClr val="tx2"/>
                </a:solidFill>
                <a:latin typeface="Arial" panose="020B0604020202020204" pitchFamily="34" charset="0"/>
                <a:cs typeface="Arial" panose="020B0604020202020204" pitchFamily="34" charset="0"/>
              </a:rPr>
              <a:t>Consensus guidelines were generated by a taskforce of seven pediatric endocrinologists from USA and Canada, and a pediatric bioethicist, and was supported by the pediatric endocrine society</a:t>
            </a:r>
          </a:p>
          <a:p>
            <a:pPr defTabSz="457200"/>
            <a:r>
              <a:rPr lang="en-US" sz="1000" b="1" baseline="30000" dirty="0">
                <a:solidFill>
                  <a:schemeClr val="tx2"/>
                </a:solidFill>
                <a:latin typeface="Arial" panose="020B0604020202020204" pitchFamily="34" charset="0"/>
                <a:cs typeface="Arial" panose="020B0604020202020204" pitchFamily="34" charset="0"/>
              </a:rPr>
              <a:t>c </a:t>
            </a:r>
            <a:r>
              <a:rPr lang="en-US" sz="1000" dirty="0">
                <a:solidFill>
                  <a:schemeClr val="tx2"/>
                </a:solidFill>
                <a:latin typeface="Arial" panose="020B0604020202020204" pitchFamily="34" charset="0"/>
                <a:cs typeface="Arial" panose="020B0604020202020204" pitchFamily="34" charset="0"/>
              </a:rPr>
              <a:t>Consensus statement from the Growth Hormone Research Society, the Lawson Wilkins Pediatric Endocrine Society, and the European Society for </a:t>
            </a:r>
            <a:r>
              <a:rPr lang="en-US" sz="1000" dirty="0" err="1">
                <a:solidFill>
                  <a:schemeClr val="tx2"/>
                </a:solidFill>
                <a:latin typeface="Arial" panose="020B0604020202020204" pitchFamily="34" charset="0"/>
                <a:cs typeface="Arial" panose="020B0604020202020204" pitchFamily="34" charset="0"/>
              </a:rPr>
              <a:t>Paediatric</a:t>
            </a:r>
            <a:r>
              <a:rPr lang="en-US" sz="1000" dirty="0">
                <a:solidFill>
                  <a:schemeClr val="tx2"/>
                </a:solidFill>
                <a:latin typeface="Arial" panose="020B0604020202020204" pitchFamily="34" charset="0"/>
                <a:cs typeface="Arial" panose="020B0604020202020204" pitchFamily="34" charset="0"/>
              </a:rPr>
              <a:t> Endocrinology </a:t>
            </a:r>
          </a:p>
        </p:txBody>
      </p:sp>
      <p:sp>
        <p:nvSpPr>
          <p:cNvPr id="9" name="TextBox 8">
            <a:extLst>
              <a:ext uri="{FF2B5EF4-FFF2-40B4-BE49-F238E27FC236}">
                <a16:creationId xmlns:a16="http://schemas.microsoft.com/office/drawing/2014/main" id="{62A55D75-4188-4CE6-B652-2C7E0B2EE5CD}"/>
              </a:ext>
            </a:extLst>
          </p:cNvPr>
          <p:cNvSpPr txBox="1"/>
          <p:nvPr/>
        </p:nvSpPr>
        <p:spPr>
          <a:xfrm>
            <a:off x="623888" y="4759294"/>
            <a:ext cx="10958513" cy="369332"/>
          </a:xfrm>
          <a:prstGeom prst="rect">
            <a:avLst/>
          </a:prstGeom>
          <a:solidFill>
            <a:schemeClr val="accent6">
              <a:lumMod val="20000"/>
              <a:lumOff val="80000"/>
            </a:schemeClr>
          </a:solidFill>
          <a:ln w="28575">
            <a:solidFill>
              <a:schemeClr val="accent2"/>
            </a:solidFill>
          </a:ln>
        </p:spPr>
        <p:txBody>
          <a:bodyPr wrap="square" rtlCol="0">
            <a:spAutoFit/>
          </a:bodyPr>
          <a:lstStyle/>
          <a:p>
            <a:pPr algn="ctr" defTabSz="457200"/>
            <a:r>
              <a:rPr lang="en-US" b="1" dirty="0">
                <a:latin typeface="Arial" panose="020B0604020202020204" pitchFamily="34" charset="0"/>
                <a:cs typeface="Arial" panose="020B0604020202020204" pitchFamily="34" charset="0"/>
              </a:rPr>
              <a:t>Diagnostic challenges often blur the distinction between GHD, PIGFD, and ISS</a:t>
            </a:r>
          </a:p>
        </p:txBody>
      </p:sp>
    </p:spTree>
    <p:extLst>
      <p:ext uri="{BB962C8B-B14F-4D97-AF65-F5344CB8AC3E}">
        <p14:creationId xmlns:p14="http://schemas.microsoft.com/office/powerpoint/2010/main" val="237652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27A97B-0AB9-8A82-CC4A-7C44173B8E09}"/>
              </a:ext>
            </a:extLst>
          </p:cNvPr>
          <p:cNvSpPr>
            <a:spLocks noGrp="1"/>
          </p:cNvSpPr>
          <p:nvPr>
            <p:ph sz="quarter" idx="12"/>
          </p:nvPr>
        </p:nvSpPr>
        <p:spPr>
          <a:xfrm>
            <a:off x="620184" y="1425600"/>
            <a:ext cx="10963200" cy="879424"/>
          </a:xfrm>
        </p:spPr>
        <p:txBody>
          <a:bodyPr/>
          <a:lstStyle/>
          <a:p>
            <a:r>
              <a:rPr lang="en-GB" b="1" dirty="0">
                <a:solidFill>
                  <a:schemeClr val="accent1"/>
                </a:solidFill>
              </a:rPr>
              <a:t>IGF-I deficiency which is due to pathology </a:t>
            </a:r>
            <a:r>
              <a:rPr lang="en-GB" dirty="0"/>
              <a:t>downstream of growth hormone</a:t>
            </a:r>
          </a:p>
          <a:p>
            <a:r>
              <a:rPr lang="en-US" dirty="0"/>
              <a:t>SPIGFD is defined by:</a:t>
            </a:r>
            <a:endParaRPr lang="en-GB" dirty="0"/>
          </a:p>
        </p:txBody>
      </p:sp>
      <p:sp>
        <p:nvSpPr>
          <p:cNvPr id="4" name="Title 3">
            <a:extLst>
              <a:ext uri="{FF2B5EF4-FFF2-40B4-BE49-F238E27FC236}">
                <a16:creationId xmlns:a16="http://schemas.microsoft.com/office/drawing/2014/main" id="{7039F9AE-13B1-3193-991F-60D10ECE5FF7}"/>
              </a:ext>
            </a:extLst>
          </p:cNvPr>
          <p:cNvSpPr>
            <a:spLocks noGrp="1"/>
          </p:cNvSpPr>
          <p:nvPr>
            <p:ph type="title"/>
          </p:nvPr>
        </p:nvSpPr>
        <p:spPr/>
        <p:txBody>
          <a:bodyPr/>
          <a:lstStyle/>
          <a:p>
            <a:r>
              <a:rPr lang="en-GB" dirty="0"/>
              <a:t>How is severe primary </a:t>
            </a:r>
            <a:br>
              <a:rPr lang="en-GB" dirty="0"/>
            </a:br>
            <a:r>
              <a:rPr lang="en-GB" dirty="0" err="1"/>
              <a:t>igf</a:t>
            </a:r>
            <a:r>
              <a:rPr lang="en-GB" dirty="0"/>
              <a:t>-I deficiency defined?</a:t>
            </a:r>
          </a:p>
        </p:txBody>
      </p:sp>
      <p:sp>
        <p:nvSpPr>
          <p:cNvPr id="5" name="Slide Number Placeholder 4">
            <a:extLst>
              <a:ext uri="{FF2B5EF4-FFF2-40B4-BE49-F238E27FC236}">
                <a16:creationId xmlns:a16="http://schemas.microsoft.com/office/drawing/2014/main" id="{282009A6-91CB-DCC7-C6E8-37D8077B7C13}"/>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8" name="Content Placeholder 7">
            <a:extLst>
              <a:ext uri="{FF2B5EF4-FFF2-40B4-BE49-F238E27FC236}">
                <a16:creationId xmlns:a16="http://schemas.microsoft.com/office/drawing/2014/main" id="{2B74BE74-37E4-2DF0-2B74-DFCFA30EE602}"/>
              </a:ext>
            </a:extLst>
          </p:cNvPr>
          <p:cNvSpPr>
            <a:spLocks noGrp="1"/>
          </p:cNvSpPr>
          <p:nvPr>
            <p:ph sz="quarter" idx="15"/>
          </p:nvPr>
        </p:nvSpPr>
        <p:spPr>
          <a:xfrm>
            <a:off x="620183" y="6309320"/>
            <a:ext cx="10180339" cy="365125"/>
          </a:xfrm>
        </p:spPr>
        <p:txBody>
          <a:bodyPr/>
          <a:lstStyle/>
          <a:p>
            <a:r>
              <a:rPr lang="en-US" dirty="0"/>
              <a:t>EMA, European Medicines Agency; FDA, Food and Drug Administration; IGF-I, insulin-like growth factor I; IGFD, insulin-like growth factor I deficiency;  SDS, standard deviation score; SPIGFD, severe primary IGF-I deficiency </a:t>
            </a:r>
          </a:p>
          <a:p>
            <a:r>
              <a:rPr lang="en-US" dirty="0" err="1"/>
              <a:t>Mecasermin</a:t>
            </a:r>
            <a:r>
              <a:rPr lang="en-US" dirty="0"/>
              <a:t> Prescribing Information and SmPC, December 2019</a:t>
            </a:r>
          </a:p>
        </p:txBody>
      </p:sp>
      <p:sp>
        <p:nvSpPr>
          <p:cNvPr id="10" name="TextBox 9">
            <a:extLst>
              <a:ext uri="{FF2B5EF4-FFF2-40B4-BE49-F238E27FC236}">
                <a16:creationId xmlns:a16="http://schemas.microsoft.com/office/drawing/2014/main" id="{CB214C71-23D1-78C4-F7D6-B8C4FDEA52CF}"/>
              </a:ext>
            </a:extLst>
          </p:cNvPr>
          <p:cNvSpPr txBox="1"/>
          <p:nvPr/>
        </p:nvSpPr>
        <p:spPr>
          <a:xfrm>
            <a:off x="1631504" y="2659746"/>
            <a:ext cx="9001000" cy="2590111"/>
          </a:xfrm>
          <a:prstGeom prst="rect">
            <a:avLst/>
          </a:prstGeom>
          <a:solidFill>
            <a:schemeClr val="accent1">
              <a:lumMod val="20000"/>
              <a:lumOff val="80000"/>
            </a:schemeClr>
          </a:solidFill>
          <a:ln w="28575">
            <a:solidFill>
              <a:schemeClr val="tx2"/>
            </a:solidFill>
          </a:ln>
        </p:spPr>
        <p:txBody>
          <a:bodyPr wrap="square" lIns="216000" tIns="72000" rIns="216000" bIns="72000" rtlCol="0" anchor="ctr" anchorCtr="0">
            <a:noAutofit/>
          </a:bodyPr>
          <a:lstStyle/>
          <a:p>
            <a:pPr>
              <a:spcAft>
                <a:spcPts val="1200"/>
              </a:spcAft>
            </a:pPr>
            <a:r>
              <a:rPr lang="en-GB" b="1" spc="100" dirty="0">
                <a:solidFill>
                  <a:schemeClr val="accent2"/>
                </a:solidFill>
                <a:latin typeface="Arial" panose="020B0604020202020204" pitchFamily="34" charset="0"/>
                <a:cs typeface="Arial" panose="020B0604020202020204" pitchFamily="34" charset="0"/>
              </a:rPr>
              <a:t>SEVERE PRIMARY IGF-I DEFICIENCY DEFINITION:</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Height ≤-3 SDS</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Basal IGF-I ≤-3 SDS [FDA] or IGF-I &lt;2.5</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percentile (~-2 SDS) [EMA]</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Normal or elevated growth hormone concentration</a:t>
            </a:r>
          </a:p>
          <a:p>
            <a:pPr marL="342900" indent="-342900">
              <a:spcAft>
                <a:spcPts val="600"/>
              </a:spcAft>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Exclude secondary and acquired IGFD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9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027E17-A761-76E6-C50C-39E8064EC8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Severe primary </a:t>
            </a:r>
            <a:r>
              <a:rPr lang="en-US" dirty="0" err="1">
                <a:latin typeface="Arial" panose="020B0604020202020204" pitchFamily="34" charset="0"/>
                <a:cs typeface="Arial" panose="020B0604020202020204" pitchFamily="34" charset="0"/>
              </a:rPr>
              <a:t>Igf</a:t>
            </a:r>
            <a:r>
              <a:rPr lang="en-US" dirty="0">
                <a:latin typeface="Arial" panose="020B0604020202020204" pitchFamily="34" charset="0"/>
                <a:cs typeface="Arial" panose="020B0604020202020204" pitchFamily="34" charset="0"/>
              </a:rPr>
              <a:t>-I deficiency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clinical presentation</a:t>
            </a: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B8EE6A9-1DDC-6304-EEA5-E33EF9500B6B}"/>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40860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F76D7491-4DD2-4794-60C3-896F814B3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14" y="4505581"/>
            <a:ext cx="2232025" cy="1279525"/>
          </a:xfrm>
          <a:prstGeom prst="rect">
            <a:avLst/>
          </a:prstGeom>
          <a:noFill/>
          <a:ln w="127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4" name="Content Placeholder 33">
            <a:extLst>
              <a:ext uri="{FF2B5EF4-FFF2-40B4-BE49-F238E27FC236}">
                <a16:creationId xmlns:a16="http://schemas.microsoft.com/office/drawing/2014/main" id="{6299725B-B252-D04E-93D8-F6737EF7C50E}"/>
              </a:ext>
            </a:extLst>
          </p:cNvPr>
          <p:cNvSpPr>
            <a:spLocks noGrp="1"/>
          </p:cNvSpPr>
          <p:nvPr>
            <p:ph sz="quarter" idx="12"/>
          </p:nvPr>
        </p:nvSpPr>
        <p:spPr>
          <a:xfrm>
            <a:off x="3143672" y="1894607"/>
            <a:ext cx="8439712" cy="3816424"/>
          </a:xfrm>
        </p:spPr>
        <p:txBody>
          <a:bodyPr/>
          <a:lstStyle/>
          <a:p>
            <a:r>
              <a:rPr lang="en-US" altLang="en-US" dirty="0">
                <a:ea typeface="ＭＳ Ｐゴシック" pitchFamily="34" charset="-128"/>
              </a:rPr>
              <a:t>5-year-old boy with proportionate </a:t>
            </a:r>
            <a:br>
              <a:rPr lang="en-US" altLang="en-US" dirty="0">
                <a:ea typeface="ＭＳ Ｐゴシック" pitchFamily="34" charset="-128"/>
              </a:rPr>
            </a:br>
            <a:r>
              <a:rPr lang="en-US" altLang="en-US" dirty="0">
                <a:ea typeface="ＭＳ Ｐゴシック" pitchFamily="34" charset="-128"/>
              </a:rPr>
              <a:t>short stature</a:t>
            </a:r>
          </a:p>
          <a:p>
            <a:r>
              <a:rPr lang="en-US" altLang="en-US" dirty="0">
                <a:ea typeface="ＭＳ Ｐゴシック" pitchFamily="34" charset="-128"/>
              </a:rPr>
              <a:t>Frontal bossing</a:t>
            </a:r>
          </a:p>
          <a:p>
            <a:pPr>
              <a:buFont typeface="Arial" panose="020B0604020202020204" pitchFamily="34" charset="0"/>
              <a:buChar char="•"/>
            </a:pPr>
            <a:r>
              <a:rPr lang="en-US" altLang="en-US" dirty="0">
                <a:ea typeface="ＭＳ Ｐゴシック" pitchFamily="34" charset="-128"/>
              </a:rPr>
              <a:t>Sparse, thin hair growth</a:t>
            </a:r>
          </a:p>
          <a:p>
            <a:pPr>
              <a:buFont typeface="Arial" panose="020B0604020202020204" pitchFamily="34" charset="0"/>
              <a:buChar char="•"/>
            </a:pPr>
            <a:r>
              <a:rPr lang="en-US" altLang="en-US" dirty="0">
                <a:ea typeface="ＭＳ Ｐゴシック" pitchFamily="34" charset="-128"/>
              </a:rPr>
              <a:t>Micrognathia</a:t>
            </a:r>
          </a:p>
          <a:p>
            <a:pPr>
              <a:buFont typeface="Arial" panose="020B0604020202020204" pitchFamily="34" charset="0"/>
              <a:buChar char="•"/>
            </a:pPr>
            <a:r>
              <a:rPr lang="en-US" altLang="en-US" dirty="0">
                <a:ea typeface="ＭＳ Ｐゴシック" pitchFamily="34" charset="-128"/>
              </a:rPr>
              <a:t>Acromicria</a:t>
            </a:r>
          </a:p>
          <a:p>
            <a:pPr>
              <a:buFont typeface="Arial" panose="020B0604020202020204" pitchFamily="34" charset="0"/>
              <a:buChar char="•"/>
            </a:pPr>
            <a:r>
              <a:rPr lang="en-US" altLang="en-US" dirty="0">
                <a:ea typeface="ＭＳ Ｐゴシック" pitchFamily="34" charset="-128"/>
              </a:rPr>
              <a:t>High-pitched voice</a:t>
            </a:r>
          </a:p>
          <a:p>
            <a:pPr>
              <a:buFont typeface="Arial" panose="020B0604020202020204" pitchFamily="34" charset="0"/>
              <a:buChar char="•"/>
            </a:pPr>
            <a:r>
              <a:rPr lang="en-US" altLang="en-US" dirty="0">
                <a:ea typeface="ＭＳ Ｐゴシック" pitchFamily="34" charset="-128"/>
              </a:rPr>
              <a:t>Increased weight/height ratio</a:t>
            </a:r>
          </a:p>
          <a:p>
            <a:endParaRPr lang="en-GB" dirty="0"/>
          </a:p>
        </p:txBody>
      </p:sp>
      <p:sp>
        <p:nvSpPr>
          <p:cNvPr id="21" name="Title 20">
            <a:extLst>
              <a:ext uri="{FF2B5EF4-FFF2-40B4-BE49-F238E27FC236}">
                <a16:creationId xmlns:a16="http://schemas.microsoft.com/office/drawing/2014/main" id="{95E20F0D-CCC4-7944-AF9F-C5A761906291}"/>
              </a:ext>
            </a:extLst>
          </p:cNvPr>
          <p:cNvSpPr>
            <a:spLocks noGrp="1"/>
          </p:cNvSpPr>
          <p:nvPr>
            <p:ph type="title"/>
          </p:nvPr>
        </p:nvSpPr>
        <p:spPr/>
        <p:txBody>
          <a:bodyPr/>
          <a:lstStyle/>
          <a:p>
            <a:r>
              <a:rPr lang="en-US" dirty="0"/>
              <a:t>Case Presentation: </a:t>
            </a:r>
            <a:r>
              <a:rPr lang="en-GB" dirty="0">
                <a:solidFill>
                  <a:schemeClr val="accent1"/>
                </a:solidFill>
              </a:rPr>
              <a:t>Classic Growth hormone insensitivity (</a:t>
            </a:r>
            <a:r>
              <a:rPr lang="en-US" dirty="0">
                <a:solidFill>
                  <a:schemeClr val="accent1"/>
                </a:solidFill>
              </a:rPr>
              <a:t>Laron Syndrome)</a:t>
            </a:r>
            <a:endParaRPr lang="en-GB" dirty="0">
              <a:solidFill>
                <a:schemeClr val="accent1"/>
              </a:solidFill>
            </a:endParaRPr>
          </a:p>
        </p:txBody>
      </p:sp>
      <p:sp>
        <p:nvSpPr>
          <p:cNvPr id="18" name="Content Placeholder 17">
            <a:extLst>
              <a:ext uri="{FF2B5EF4-FFF2-40B4-BE49-F238E27FC236}">
                <a16:creationId xmlns:a16="http://schemas.microsoft.com/office/drawing/2014/main" id="{14405C98-6430-B944-A004-78AF2DA7877A}"/>
              </a:ext>
            </a:extLst>
          </p:cNvPr>
          <p:cNvSpPr>
            <a:spLocks noGrp="1"/>
          </p:cNvSpPr>
          <p:nvPr>
            <p:ph sz="quarter" idx="15"/>
          </p:nvPr>
        </p:nvSpPr>
        <p:spPr>
          <a:xfrm>
            <a:off x="620183" y="6309320"/>
            <a:ext cx="10180339" cy="365125"/>
          </a:xfrm>
        </p:spPr>
        <p:txBody>
          <a:bodyPr/>
          <a:lstStyle/>
          <a:p>
            <a:r>
              <a:rPr lang="en-GB" dirty="0"/>
              <a:t>BA, bone age; BL, body length; BW, body weight; SDS, standard deviation score</a:t>
            </a:r>
          </a:p>
          <a:p>
            <a:r>
              <a:rPr lang="en-GB" dirty="0" err="1"/>
              <a:t>Backeljauw</a:t>
            </a:r>
            <a:r>
              <a:rPr lang="en-GB" dirty="0"/>
              <a:t> P. Growth Hormone &amp; IGF Research. 2020;51:22-6</a:t>
            </a:r>
          </a:p>
        </p:txBody>
      </p:sp>
      <p:grpSp>
        <p:nvGrpSpPr>
          <p:cNvPr id="4" name="Group 3">
            <a:extLst>
              <a:ext uri="{FF2B5EF4-FFF2-40B4-BE49-F238E27FC236}">
                <a16:creationId xmlns:a16="http://schemas.microsoft.com/office/drawing/2014/main" id="{B3CF56C2-907A-2A0C-834B-0D111A9951C5}"/>
              </a:ext>
            </a:extLst>
          </p:cNvPr>
          <p:cNvGrpSpPr/>
          <p:nvPr/>
        </p:nvGrpSpPr>
        <p:grpSpPr>
          <a:xfrm>
            <a:off x="623392" y="1916832"/>
            <a:ext cx="2304256" cy="2064264"/>
            <a:chOff x="1199416" y="1484784"/>
            <a:chExt cx="2880360" cy="2496312"/>
          </a:xfrm>
        </p:grpSpPr>
        <p:pic>
          <p:nvPicPr>
            <p:cNvPr id="11" name="Picture 3">
              <a:extLst>
                <a:ext uri="{FF2B5EF4-FFF2-40B4-BE49-F238E27FC236}">
                  <a16:creationId xmlns:a16="http://schemas.microsoft.com/office/drawing/2014/main" id="{606A5773-6D01-8553-B395-EE1EFF9B87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3" t="12220" r="-1184" b="1113"/>
            <a:stretch/>
          </p:blipFill>
          <p:spPr bwMode="auto">
            <a:xfrm>
              <a:off x="1199416" y="1484784"/>
              <a:ext cx="2880360" cy="2496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CEBCB9D-F5AA-23AC-7E82-A0D2F5BB42E2}"/>
                </a:ext>
              </a:extLst>
            </p:cNvPr>
            <p:cNvSpPr/>
            <p:nvPr/>
          </p:nvSpPr>
          <p:spPr>
            <a:xfrm>
              <a:off x="2279576" y="2348880"/>
              <a:ext cx="864096" cy="3600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 Placeholder 1">
            <a:extLst>
              <a:ext uri="{FF2B5EF4-FFF2-40B4-BE49-F238E27FC236}">
                <a16:creationId xmlns:a16="http://schemas.microsoft.com/office/drawing/2014/main" id="{4D8C2723-69E4-7742-EF2E-A9AFDA6ED087}"/>
              </a:ext>
            </a:extLst>
          </p:cNvPr>
          <p:cNvSpPr txBox="1">
            <a:spLocks/>
          </p:cNvSpPr>
          <p:nvPr/>
        </p:nvSpPr>
        <p:spPr>
          <a:xfrm>
            <a:off x="8112224" y="1894607"/>
            <a:ext cx="3672408" cy="4076699"/>
          </a:xfrm>
          <a:prstGeom prst="rect">
            <a:avLst/>
          </a:prstGeom>
        </p:spPr>
        <p:txBody>
          <a:bodyPr vert="horz" lIns="0" tIns="0" rIns="0" bIns="0" rtlCol="0">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latin typeface="Arial" panose="020B0604020202020204" pitchFamily="34" charset="0"/>
                <a:ea typeface="ＭＳ Ｐゴシック" pitchFamily="34" charset="-128"/>
                <a:cs typeface="Arial" panose="020B0604020202020204" pitchFamily="34" charset="0"/>
              </a:rPr>
              <a:t>Normal pregnancy</a:t>
            </a:r>
          </a:p>
          <a:p>
            <a:r>
              <a:rPr lang="en-US" altLang="en-US" dirty="0">
                <a:latin typeface="Arial" panose="020B0604020202020204" pitchFamily="34" charset="0"/>
                <a:ea typeface="ＭＳ Ｐゴシック" pitchFamily="34" charset="-128"/>
                <a:cs typeface="Arial" panose="020B0604020202020204" pitchFamily="34" charset="0"/>
              </a:rPr>
              <a:t>BW: 3 kg</a:t>
            </a:r>
          </a:p>
          <a:p>
            <a:r>
              <a:rPr lang="en-US" altLang="en-US" dirty="0">
                <a:latin typeface="Arial" panose="020B0604020202020204" pitchFamily="34" charset="0"/>
                <a:ea typeface="ＭＳ Ｐゴシック" pitchFamily="34" charset="-128"/>
                <a:cs typeface="Arial" panose="020B0604020202020204" pitchFamily="34" charset="0"/>
              </a:rPr>
              <a:t>BL: 47.8 cm</a:t>
            </a:r>
          </a:p>
          <a:p>
            <a:r>
              <a:rPr lang="en-US" altLang="en-US" dirty="0">
                <a:latin typeface="Arial" panose="020B0604020202020204" pitchFamily="34" charset="0"/>
                <a:ea typeface="ＭＳ Ｐゴシック" pitchFamily="34" charset="-128"/>
                <a:cs typeface="Arial" panose="020B0604020202020204" pitchFamily="34" charset="0"/>
              </a:rPr>
              <a:t>Postnatal growth failure</a:t>
            </a:r>
          </a:p>
          <a:p>
            <a:r>
              <a:rPr lang="en-US" altLang="en-US" dirty="0">
                <a:latin typeface="Arial" panose="020B0604020202020204" pitchFamily="34" charset="0"/>
                <a:ea typeface="ＭＳ Ｐゴシック" pitchFamily="34" charset="-128"/>
                <a:cs typeface="Arial" panose="020B0604020202020204" pitchFamily="34" charset="0"/>
              </a:rPr>
              <a:t>Height: -5.6 SDS</a:t>
            </a:r>
          </a:p>
          <a:p>
            <a:r>
              <a:rPr lang="en-US" altLang="en-US" dirty="0">
                <a:latin typeface="Arial" panose="020B0604020202020204" pitchFamily="34" charset="0"/>
                <a:ea typeface="ＭＳ Ｐゴシック" pitchFamily="34" charset="-128"/>
                <a:cs typeface="Arial" panose="020B0604020202020204" pitchFamily="34" charset="0"/>
              </a:rPr>
              <a:t>Weight: -3.5 SDS</a:t>
            </a:r>
          </a:p>
          <a:p>
            <a:r>
              <a:rPr lang="en-US" altLang="en-US" dirty="0">
                <a:latin typeface="Arial" panose="020B0604020202020204" pitchFamily="34" charset="0"/>
                <a:ea typeface="ＭＳ Ｐゴシック" pitchFamily="34" charset="-128"/>
                <a:cs typeface="Arial" panose="020B0604020202020204" pitchFamily="34" charset="0"/>
              </a:rPr>
              <a:t>Delayed BA</a:t>
            </a:r>
          </a:p>
        </p:txBody>
      </p:sp>
      <p:sp>
        <p:nvSpPr>
          <p:cNvPr id="35" name="Slide Number Placeholder 34">
            <a:extLst>
              <a:ext uri="{FF2B5EF4-FFF2-40B4-BE49-F238E27FC236}">
                <a16:creationId xmlns:a16="http://schemas.microsoft.com/office/drawing/2014/main" id="{ECEB0DB2-E35C-C341-AED3-FF3389CF575E}"/>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314227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9C5987-DA7E-9A73-A5F8-A3A77F3F22A3}"/>
              </a:ext>
            </a:extLst>
          </p:cNvPr>
          <p:cNvSpPr>
            <a:spLocks noGrp="1"/>
          </p:cNvSpPr>
          <p:nvPr>
            <p:ph type="body" idx="1"/>
          </p:nvPr>
        </p:nvSpPr>
        <p:spPr>
          <a:xfrm>
            <a:off x="609600" y="1180800"/>
            <a:ext cx="10972800" cy="702470"/>
          </a:xfrm>
        </p:spPr>
        <p:txBody>
          <a:bodyPr/>
          <a:lstStyle/>
          <a:p>
            <a:r>
              <a:rPr lang="en-GB" dirty="0"/>
              <a:t>Spectrum of Primary IGF-I Deficiency</a:t>
            </a:r>
          </a:p>
          <a:p>
            <a:endParaRPr lang="en-GB" dirty="0"/>
          </a:p>
        </p:txBody>
      </p:sp>
      <p:sp>
        <p:nvSpPr>
          <p:cNvPr id="2" name="Content Placeholder 1"/>
          <p:cNvSpPr>
            <a:spLocks noGrp="1"/>
          </p:cNvSpPr>
          <p:nvPr>
            <p:ph sz="quarter" idx="12"/>
          </p:nvPr>
        </p:nvSpPr>
        <p:spPr>
          <a:xfrm>
            <a:off x="620184" y="1566799"/>
            <a:ext cx="10963200" cy="3816424"/>
          </a:xfrm>
        </p:spPr>
        <p:txBody>
          <a:bodyPr/>
          <a:lstStyle/>
          <a:p>
            <a:pPr marL="0" indent="0">
              <a:buNone/>
            </a:pPr>
            <a:r>
              <a:rPr lang="en-US" b="1" dirty="0">
                <a:solidFill>
                  <a:schemeClr val="tx1"/>
                </a:solidFill>
              </a:rPr>
              <a:t>Children with short stature and Severe Primary IGFD (N=70)</a:t>
            </a:r>
            <a:r>
              <a:rPr lang="en-US" b="1" baseline="30000" dirty="0">
                <a:solidFill>
                  <a:schemeClr val="tx1"/>
                </a:solidFill>
              </a:rPr>
              <a:t>1</a:t>
            </a:r>
            <a:endParaRPr lang="en-GB" b="1" baseline="30000" dirty="0">
              <a:solidFill>
                <a:schemeClr val="tx1"/>
              </a:solidFill>
            </a:endParaRPr>
          </a:p>
        </p:txBody>
      </p:sp>
      <p:sp>
        <p:nvSpPr>
          <p:cNvPr id="40975" name="Title 2"/>
          <p:cNvSpPr>
            <a:spLocks noGrp="1"/>
          </p:cNvSpPr>
          <p:nvPr>
            <p:ph type="title"/>
          </p:nvPr>
        </p:nvSpPr>
        <p:spPr/>
        <p:txBody>
          <a:bodyPr/>
          <a:lstStyle/>
          <a:p>
            <a:r>
              <a:rPr lang="en-GB" dirty="0"/>
              <a:t>PRIMARY IGF-I DEFICIENCY: </a:t>
            </a:r>
            <a:br>
              <a:rPr lang="en-GB" dirty="0"/>
            </a:br>
            <a:r>
              <a:rPr lang="en-US" altLang="en-US" dirty="0"/>
              <a:t>Evidence for an evolving phenotype</a:t>
            </a:r>
          </a:p>
        </p:txBody>
      </p:sp>
      <p:sp>
        <p:nvSpPr>
          <p:cNvPr id="10" name="Content Placeholder 9">
            <a:extLst>
              <a:ext uri="{FF2B5EF4-FFF2-40B4-BE49-F238E27FC236}">
                <a16:creationId xmlns:a16="http://schemas.microsoft.com/office/drawing/2014/main" id="{7102B532-76D7-D64A-83EF-4EC921A517B8}"/>
              </a:ext>
            </a:extLst>
          </p:cNvPr>
          <p:cNvSpPr>
            <a:spLocks noGrp="1"/>
          </p:cNvSpPr>
          <p:nvPr>
            <p:ph sz="quarter" idx="15"/>
          </p:nvPr>
        </p:nvSpPr>
        <p:spPr>
          <a:xfrm>
            <a:off x="620183" y="6309320"/>
            <a:ext cx="10180339" cy="365125"/>
          </a:xfrm>
        </p:spPr>
        <p:txBody>
          <a:bodyPr/>
          <a:lstStyle/>
          <a:p>
            <a:r>
              <a:rPr lang="en-US" dirty="0"/>
              <a:t>IGF-I, insulin-like growth factor I; </a:t>
            </a:r>
            <a:r>
              <a:rPr lang="en-GB" altLang="en-US" dirty="0"/>
              <a:t>IGFD, IGF-I deficiency</a:t>
            </a:r>
          </a:p>
          <a:p>
            <a:r>
              <a:rPr lang="en-GB" altLang="en-US" dirty="0"/>
              <a:t>David A, et al. Endocrine Reviews. 2011; 32 (4): 472-497</a:t>
            </a:r>
            <a:br>
              <a:rPr lang="en-GB" altLang="en-US" dirty="0"/>
            </a:br>
            <a:r>
              <a:rPr lang="en-GB" altLang="en-US" dirty="0"/>
              <a:t>Modified slide courtesy Martin Savage. Permission given for publication of photograph and results of all investigations</a:t>
            </a:r>
          </a:p>
        </p:txBody>
      </p:sp>
      <p:grpSp>
        <p:nvGrpSpPr>
          <p:cNvPr id="3" name="Group 2"/>
          <p:cNvGrpSpPr/>
          <p:nvPr/>
        </p:nvGrpSpPr>
        <p:grpSpPr>
          <a:xfrm>
            <a:off x="8688288" y="1746397"/>
            <a:ext cx="1696443" cy="4244115"/>
            <a:chOff x="7548140" y="1059657"/>
            <a:chExt cx="1272332" cy="3183086"/>
          </a:xfrm>
        </p:grpSpPr>
        <p:sp>
          <p:nvSpPr>
            <p:cNvPr id="187" name="Content Placeholder 1"/>
            <p:cNvSpPr txBox="1">
              <a:spLocks/>
            </p:cNvSpPr>
            <p:nvPr/>
          </p:nvSpPr>
          <p:spPr bwMode="auto">
            <a:xfrm>
              <a:off x="7548140" y="1059657"/>
              <a:ext cx="1272332" cy="30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lvl1pPr marL="442913" indent="-442913" algn="l" rtl="0" eaLnBrk="0" fontAlgn="base" hangingPunct="0">
                <a:lnSpc>
                  <a:spcPct val="100000"/>
                </a:lnSpc>
                <a:spcBef>
                  <a:spcPts val="1200"/>
                </a:spcBef>
                <a:spcAft>
                  <a:spcPts val="300"/>
                </a:spcAft>
                <a:buClr>
                  <a:schemeClr val="folHlink"/>
                </a:buClr>
                <a:buSzPct val="100000"/>
                <a:buFontTx/>
                <a:buBlip>
                  <a:blip r:embed="rId3"/>
                </a:buBlip>
                <a:defRPr sz="1800">
                  <a:solidFill>
                    <a:srgbClr val="000000"/>
                  </a:solidFill>
                  <a:latin typeface="+mn-lt"/>
                  <a:ea typeface="ＭＳ Ｐゴシック"/>
                  <a:cs typeface="ＭＳ Ｐゴシック"/>
                </a:defRPr>
              </a:lvl1pPr>
              <a:lvl2pPr marL="900113" indent="-457200" algn="l" rtl="0" eaLnBrk="0" fontAlgn="base" hangingPunct="0">
                <a:lnSpc>
                  <a:spcPct val="100000"/>
                </a:lnSpc>
                <a:spcBef>
                  <a:spcPts val="300"/>
                </a:spcBef>
                <a:spcAft>
                  <a:spcPts val="300"/>
                </a:spcAft>
                <a:buClr>
                  <a:srgbClr val="FF6600"/>
                </a:buClr>
                <a:buSzPct val="100000"/>
                <a:buFontTx/>
                <a:buBlip>
                  <a:blip r:embed="rId4"/>
                </a:buBlip>
                <a:defRPr sz="1600">
                  <a:solidFill>
                    <a:srgbClr val="000000"/>
                  </a:solidFill>
                  <a:latin typeface="+mn-lt"/>
                  <a:ea typeface="ＭＳ Ｐゴシック"/>
                  <a:cs typeface="ＭＳ Ｐゴシック"/>
                </a:defRPr>
              </a:lvl2pPr>
              <a:lvl3pPr marL="1257300" indent="-357188" algn="l" rtl="0" eaLnBrk="0" fontAlgn="base" hangingPunct="0">
                <a:lnSpc>
                  <a:spcPct val="100000"/>
                </a:lnSpc>
                <a:spcBef>
                  <a:spcPts val="300"/>
                </a:spcBef>
                <a:spcAft>
                  <a:spcPts val="300"/>
                </a:spcAft>
                <a:buClr>
                  <a:srgbClr val="FF6600"/>
                </a:buClr>
                <a:buSzPct val="100000"/>
                <a:buFontTx/>
                <a:buBlip>
                  <a:blip r:embed="rId5"/>
                </a:buBlip>
                <a:defRPr sz="1400">
                  <a:solidFill>
                    <a:srgbClr val="000000"/>
                  </a:solidFill>
                  <a:latin typeface="+mn-lt"/>
                  <a:ea typeface="ＭＳ Ｐゴシック"/>
                  <a:cs typeface="ＭＳ Ｐゴシック"/>
                </a:defRPr>
              </a:lvl3pPr>
              <a:lvl4pPr marL="1614488" indent="-357188" algn="l" rtl="0" eaLnBrk="0" fontAlgn="base" hangingPunct="0">
                <a:lnSpc>
                  <a:spcPct val="100000"/>
                </a:lnSpc>
                <a:spcBef>
                  <a:spcPts val="300"/>
                </a:spcBef>
                <a:spcAft>
                  <a:spcPts val="300"/>
                </a:spcAft>
                <a:buClr>
                  <a:srgbClr val="005B89"/>
                </a:buClr>
                <a:buFontTx/>
                <a:buBlip>
                  <a:blip r:embed="rId6"/>
                </a:buBlip>
                <a:defRPr sz="1200">
                  <a:solidFill>
                    <a:srgbClr val="000000"/>
                  </a:solidFill>
                  <a:latin typeface="+mn-lt"/>
                  <a:ea typeface="ＭＳ Ｐゴシック"/>
                  <a:cs typeface="ＭＳ Ｐゴシック"/>
                </a:defRPr>
              </a:lvl4pPr>
              <a:lvl5pPr marL="1976438" indent="-361950" algn="l" rtl="0" eaLnBrk="0" fontAlgn="base" hangingPunct="0">
                <a:lnSpc>
                  <a:spcPct val="100000"/>
                </a:lnSpc>
                <a:spcBef>
                  <a:spcPts val="300"/>
                </a:spcBef>
                <a:spcAft>
                  <a:spcPts val="300"/>
                </a:spcAft>
                <a:buClr>
                  <a:srgbClr val="005B89"/>
                </a:buClr>
                <a:buFontTx/>
                <a:buBlip>
                  <a:blip r:embed="rId7"/>
                </a:buBlip>
                <a:defRPr sz="1000">
                  <a:solidFill>
                    <a:srgbClr val="000000"/>
                  </a:solidFill>
                  <a:latin typeface="+mn-lt"/>
                  <a:ea typeface="ＭＳ Ｐゴシック"/>
                  <a:cs typeface="ＭＳ Ｐゴシック"/>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ea typeface="+mn-ea"/>
                </a:defRPr>
              </a:lvl9pPr>
            </a:lstStyle>
            <a:p>
              <a:pPr marL="0" indent="0" algn="ctr">
                <a:buNone/>
              </a:pPr>
              <a:r>
                <a:rPr lang="en-US" b="1" kern="0" dirty="0">
                  <a:solidFill>
                    <a:schemeClr val="tx1"/>
                  </a:solidFill>
                </a:rPr>
                <a:t>Height SDS</a:t>
              </a:r>
            </a:p>
          </p:txBody>
        </p:sp>
        <p:sp>
          <p:nvSpPr>
            <p:cNvPr id="179" name="Line 8"/>
            <p:cNvSpPr>
              <a:spLocks noChangeShapeType="1"/>
            </p:cNvSpPr>
            <p:nvPr/>
          </p:nvSpPr>
          <p:spPr bwMode="auto">
            <a:xfrm flipH="1">
              <a:off x="7548140" y="1420054"/>
              <a:ext cx="0" cy="282189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en-GB" sz="2000"/>
            </a:p>
          </p:txBody>
        </p:sp>
        <p:sp>
          <p:nvSpPr>
            <p:cNvPr id="180" name="Text Box 12"/>
            <p:cNvSpPr txBox="1">
              <a:spLocks noChangeArrowheads="1"/>
            </p:cNvSpPr>
            <p:nvPr/>
          </p:nvSpPr>
          <p:spPr bwMode="auto">
            <a:xfrm>
              <a:off x="7558732" y="2679762"/>
              <a:ext cx="901700"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spcBef>
                  <a:spcPct val="50000"/>
                </a:spcBef>
              </a:pPr>
              <a:r>
                <a:rPr lang="en-GB" altLang="en-US" sz="1400" dirty="0">
                  <a:solidFill>
                    <a:schemeClr val="bg1">
                      <a:lumMod val="50000"/>
                    </a:schemeClr>
                  </a:solidFill>
                  <a:cs typeface="Arial" pitchFamily="34" charset="0"/>
                </a:rPr>
                <a:t>-4</a:t>
              </a:r>
            </a:p>
          </p:txBody>
        </p:sp>
        <p:sp>
          <p:nvSpPr>
            <p:cNvPr id="181" name="Text Box 14"/>
            <p:cNvSpPr txBox="1">
              <a:spLocks noChangeArrowheads="1"/>
            </p:cNvSpPr>
            <p:nvPr/>
          </p:nvSpPr>
          <p:spPr bwMode="auto">
            <a:xfrm>
              <a:off x="7558732" y="4011910"/>
              <a:ext cx="89852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spcBef>
                  <a:spcPct val="50000"/>
                </a:spcBef>
              </a:pPr>
              <a:r>
                <a:rPr lang="en-GB" altLang="en-US" sz="1400">
                  <a:solidFill>
                    <a:schemeClr val="bg1">
                      <a:lumMod val="50000"/>
                    </a:schemeClr>
                  </a:solidFill>
                  <a:cs typeface="Arial" pitchFamily="34" charset="0"/>
                </a:rPr>
                <a:t>-8</a:t>
              </a:r>
            </a:p>
          </p:txBody>
        </p:sp>
        <p:sp>
          <p:nvSpPr>
            <p:cNvPr id="188" name="Text Box 15"/>
            <p:cNvSpPr txBox="1">
              <a:spLocks noChangeArrowheads="1"/>
            </p:cNvSpPr>
            <p:nvPr/>
          </p:nvSpPr>
          <p:spPr bwMode="auto">
            <a:xfrm>
              <a:off x="7558732" y="2013688"/>
              <a:ext cx="89852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spcBef>
                  <a:spcPct val="50000"/>
                </a:spcBef>
              </a:pPr>
              <a:r>
                <a:rPr lang="en-GB" altLang="en-US" sz="1400">
                  <a:solidFill>
                    <a:schemeClr val="bg1">
                      <a:lumMod val="50000"/>
                    </a:schemeClr>
                  </a:solidFill>
                  <a:cs typeface="Arial" pitchFamily="34" charset="0"/>
                </a:rPr>
                <a:t>-2</a:t>
              </a:r>
            </a:p>
          </p:txBody>
        </p:sp>
        <p:sp>
          <p:nvSpPr>
            <p:cNvPr id="189" name="Text Box 16"/>
            <p:cNvSpPr txBox="1">
              <a:spLocks noChangeArrowheads="1"/>
            </p:cNvSpPr>
            <p:nvPr/>
          </p:nvSpPr>
          <p:spPr bwMode="auto">
            <a:xfrm>
              <a:off x="7558732" y="1347614"/>
              <a:ext cx="89852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spcBef>
                  <a:spcPct val="50000"/>
                </a:spcBef>
              </a:pPr>
              <a:r>
                <a:rPr lang="en-GB" altLang="en-US" sz="1400" dirty="0">
                  <a:solidFill>
                    <a:schemeClr val="bg1">
                      <a:lumMod val="50000"/>
                    </a:schemeClr>
                  </a:solidFill>
                  <a:cs typeface="Arial" pitchFamily="34" charset="0"/>
                </a:rPr>
                <a:t> 0</a:t>
              </a:r>
            </a:p>
          </p:txBody>
        </p:sp>
        <p:sp>
          <p:nvSpPr>
            <p:cNvPr id="190" name="Text Box 17"/>
            <p:cNvSpPr txBox="1">
              <a:spLocks noChangeArrowheads="1"/>
            </p:cNvSpPr>
            <p:nvPr/>
          </p:nvSpPr>
          <p:spPr bwMode="auto">
            <a:xfrm>
              <a:off x="7558732" y="3345836"/>
              <a:ext cx="901700"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spcBef>
                  <a:spcPct val="50000"/>
                </a:spcBef>
              </a:pPr>
              <a:r>
                <a:rPr lang="en-GB" altLang="en-US" sz="1400" dirty="0">
                  <a:solidFill>
                    <a:schemeClr val="bg1">
                      <a:lumMod val="50000"/>
                    </a:schemeClr>
                  </a:solidFill>
                  <a:cs typeface="Arial" pitchFamily="34" charset="0"/>
                </a:rPr>
                <a:t>-6</a:t>
              </a:r>
            </a:p>
          </p:txBody>
        </p:sp>
        <p:pic>
          <p:nvPicPr>
            <p:cNvPr id="191" name="Picture 5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53" t="1942" r="2022" b="2087"/>
            <a:stretch/>
          </p:blipFill>
          <p:spPr bwMode="auto">
            <a:xfrm>
              <a:off x="8003771" y="2144398"/>
              <a:ext cx="558522" cy="648000"/>
            </a:xfrm>
            <a:prstGeom prst="rect">
              <a:avLst/>
            </a:prstGeom>
            <a:noFill/>
            <a:ln>
              <a:solidFill>
                <a:schemeClr val="bg2"/>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12" descr="chebnerla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518" r="12047" b="15775"/>
            <a:stretch/>
          </p:blipFill>
          <p:spPr bwMode="auto">
            <a:xfrm>
              <a:off x="8008523" y="3593949"/>
              <a:ext cx="554958" cy="6480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4"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40" t="-648" r="5359" b="3653"/>
            <a:stretch/>
          </p:blipFill>
          <p:spPr bwMode="auto">
            <a:xfrm>
              <a:off x="8011616" y="1419622"/>
              <a:ext cx="552636" cy="648000"/>
            </a:xfrm>
            <a:prstGeom prst="rect">
              <a:avLst/>
            </a:prstGeom>
            <a:noFill/>
            <a:ln>
              <a:solidFill>
                <a:schemeClr val="bg2"/>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 name="Picture 8" descr="Scan001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093" t="1635" r="19482" b="3989"/>
            <a:stretch/>
          </p:blipFill>
          <p:spPr bwMode="auto">
            <a:xfrm>
              <a:off x="7995392" y="2869174"/>
              <a:ext cx="564804" cy="6480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031355" y="2251570"/>
            <a:ext cx="6008861" cy="3623185"/>
            <a:chOff x="67457" y="1772816"/>
            <a:chExt cx="6448759" cy="3888432"/>
          </a:xfrm>
        </p:grpSpPr>
        <p:sp>
          <p:nvSpPr>
            <p:cNvPr id="196" name="Oval 2"/>
            <p:cNvSpPr>
              <a:spLocks noChangeArrowheads="1"/>
            </p:cNvSpPr>
            <p:nvPr/>
          </p:nvSpPr>
          <p:spPr bwMode="auto">
            <a:xfrm>
              <a:off x="612168" y="1772816"/>
              <a:ext cx="5472000" cy="3600000"/>
            </a:xfrm>
            <a:prstGeom prst="ellipse">
              <a:avLst/>
            </a:prstGeom>
            <a:solidFill>
              <a:schemeClr val="bg1">
                <a:lumMod val="75000"/>
                <a:alpha val="40000"/>
              </a:schemeClr>
            </a:solidFill>
            <a:ln w="19050" cmpd="sng">
              <a:solidFill>
                <a:schemeClr val="bg1">
                  <a:lumMod val="65000"/>
                </a:schemeClr>
              </a:solidFill>
              <a:prstDash val="dash"/>
              <a:round/>
              <a:headEnd/>
              <a:tailEnd/>
            </a:ln>
            <a:effectLst/>
          </p:spPr>
          <p:txBody>
            <a:bodyPr wrap="none" anchor="ctr"/>
            <a:lstStyle/>
            <a:p>
              <a:pPr algn="ctr" eaLnBrk="1" hangingPunct="1">
                <a:defRPr/>
              </a:pPr>
              <a:endParaRPr lang="fi-FI" sz="2400">
                <a:solidFill>
                  <a:schemeClr val="folHlink"/>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97" name="Oval 3"/>
            <p:cNvSpPr>
              <a:spLocks noChangeArrowheads="1"/>
            </p:cNvSpPr>
            <p:nvPr/>
          </p:nvSpPr>
          <p:spPr bwMode="auto">
            <a:xfrm>
              <a:off x="2196616" y="4221248"/>
              <a:ext cx="2448000" cy="1440000"/>
            </a:xfrm>
            <a:prstGeom prst="ellipse">
              <a:avLst/>
            </a:prstGeom>
            <a:solidFill>
              <a:schemeClr val="accent3">
                <a:alpha val="50195"/>
              </a:schemeClr>
            </a:solidFill>
            <a:ln w="9525">
              <a:noFill/>
              <a:round/>
              <a:headEnd/>
              <a:tailEnd/>
            </a:ln>
          </p:spPr>
          <p:txBody>
            <a:bodyPr wrap="none" anchor="ct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grpSp>
          <p:nvGrpSpPr>
            <p:cNvPr id="198" name="Group 197"/>
            <p:cNvGrpSpPr/>
            <p:nvPr/>
          </p:nvGrpSpPr>
          <p:grpSpPr>
            <a:xfrm>
              <a:off x="2612894" y="2006559"/>
              <a:ext cx="1348113" cy="3569392"/>
              <a:chOff x="2396262" y="2078567"/>
              <a:chExt cx="1348113" cy="3569392"/>
            </a:xfrm>
          </p:grpSpPr>
          <p:sp>
            <p:nvSpPr>
              <p:cNvPr id="199" name="Oval 24"/>
              <p:cNvSpPr>
                <a:spLocks noChangeArrowheads="1"/>
              </p:cNvSpPr>
              <p:nvPr/>
            </p:nvSpPr>
            <p:spPr bwMode="auto">
              <a:xfrm rot="18186538">
                <a:off x="3355187" y="386499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0" name="Oval 25"/>
              <p:cNvSpPr>
                <a:spLocks noChangeArrowheads="1"/>
              </p:cNvSpPr>
              <p:nvPr/>
            </p:nvSpPr>
            <p:spPr bwMode="auto">
              <a:xfrm rot="18186538">
                <a:off x="3096869" y="348744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1" name="Oval 26"/>
              <p:cNvSpPr>
                <a:spLocks noChangeArrowheads="1"/>
              </p:cNvSpPr>
              <p:nvPr/>
            </p:nvSpPr>
            <p:spPr bwMode="auto">
              <a:xfrm rot="18186538">
                <a:off x="2903799" y="331643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2" name="Oval 27"/>
              <p:cNvSpPr>
                <a:spLocks noChangeArrowheads="1"/>
              </p:cNvSpPr>
              <p:nvPr/>
            </p:nvSpPr>
            <p:spPr bwMode="auto">
              <a:xfrm rot="18186538">
                <a:off x="3486115" y="3782584"/>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3" name="Oval 28"/>
              <p:cNvSpPr>
                <a:spLocks noChangeArrowheads="1"/>
              </p:cNvSpPr>
              <p:nvPr/>
            </p:nvSpPr>
            <p:spPr bwMode="auto">
              <a:xfrm rot="18186538">
                <a:off x="3276146" y="347041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4" name="Oval 29"/>
              <p:cNvSpPr>
                <a:spLocks noChangeArrowheads="1"/>
              </p:cNvSpPr>
              <p:nvPr/>
            </p:nvSpPr>
            <p:spPr bwMode="auto">
              <a:xfrm rot="18186538">
                <a:off x="3211562" y="338319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5" name="Oval 30"/>
              <p:cNvSpPr>
                <a:spLocks noChangeArrowheads="1"/>
              </p:cNvSpPr>
              <p:nvPr/>
            </p:nvSpPr>
            <p:spPr bwMode="auto">
              <a:xfrm rot="18186538">
                <a:off x="3169274" y="485212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6" name="Oval 31"/>
              <p:cNvSpPr>
                <a:spLocks noChangeArrowheads="1"/>
              </p:cNvSpPr>
              <p:nvPr/>
            </p:nvSpPr>
            <p:spPr bwMode="auto">
              <a:xfrm rot="18186538">
                <a:off x="3298503" y="5593186"/>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7" name="Oval 32"/>
              <p:cNvSpPr>
                <a:spLocks noChangeArrowheads="1"/>
              </p:cNvSpPr>
              <p:nvPr/>
            </p:nvSpPr>
            <p:spPr bwMode="auto">
              <a:xfrm rot="18186538">
                <a:off x="3024038" y="521525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8" name="Oval 33"/>
              <p:cNvSpPr>
                <a:spLocks noChangeArrowheads="1"/>
              </p:cNvSpPr>
              <p:nvPr/>
            </p:nvSpPr>
            <p:spPr bwMode="auto">
              <a:xfrm rot="18186538">
                <a:off x="3179166" y="542438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09" name="Oval 34"/>
              <p:cNvSpPr>
                <a:spLocks noChangeArrowheads="1"/>
              </p:cNvSpPr>
              <p:nvPr/>
            </p:nvSpPr>
            <p:spPr bwMode="auto">
              <a:xfrm rot="18186538">
                <a:off x="3167721" y="3732122"/>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0" name="Oval 35"/>
              <p:cNvSpPr>
                <a:spLocks noChangeArrowheads="1"/>
              </p:cNvSpPr>
              <p:nvPr/>
            </p:nvSpPr>
            <p:spPr bwMode="auto">
              <a:xfrm rot="18186538">
                <a:off x="3251278" y="538257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1" name="Oval 36"/>
              <p:cNvSpPr>
                <a:spLocks noChangeArrowheads="1"/>
              </p:cNvSpPr>
              <p:nvPr/>
            </p:nvSpPr>
            <p:spPr bwMode="auto">
              <a:xfrm rot="18186538">
                <a:off x="3379421" y="542103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2" name="Oval 37"/>
              <p:cNvSpPr>
                <a:spLocks noChangeArrowheads="1"/>
              </p:cNvSpPr>
              <p:nvPr/>
            </p:nvSpPr>
            <p:spPr bwMode="auto">
              <a:xfrm rot="18186538">
                <a:off x="3196839" y="525687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3" name="Oval 38"/>
              <p:cNvSpPr>
                <a:spLocks noChangeArrowheads="1"/>
              </p:cNvSpPr>
              <p:nvPr/>
            </p:nvSpPr>
            <p:spPr bwMode="auto">
              <a:xfrm rot="18186538">
                <a:off x="3263629" y="505989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4" name="Oval 39"/>
              <p:cNvSpPr>
                <a:spLocks noChangeArrowheads="1"/>
              </p:cNvSpPr>
              <p:nvPr/>
            </p:nvSpPr>
            <p:spPr bwMode="auto">
              <a:xfrm rot="18186538">
                <a:off x="3365970" y="527833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5" name="Oval 40"/>
              <p:cNvSpPr>
                <a:spLocks noChangeArrowheads="1"/>
              </p:cNvSpPr>
              <p:nvPr/>
            </p:nvSpPr>
            <p:spPr bwMode="auto">
              <a:xfrm rot="18186538">
                <a:off x="2957883" y="496711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6" name="Oval 41"/>
              <p:cNvSpPr>
                <a:spLocks noChangeArrowheads="1"/>
              </p:cNvSpPr>
              <p:nvPr/>
            </p:nvSpPr>
            <p:spPr bwMode="auto">
              <a:xfrm rot="18186538">
                <a:off x="2860781" y="4859000"/>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7" name="Oval 42"/>
              <p:cNvSpPr>
                <a:spLocks noChangeArrowheads="1"/>
              </p:cNvSpPr>
              <p:nvPr/>
            </p:nvSpPr>
            <p:spPr bwMode="auto">
              <a:xfrm rot="18186538">
                <a:off x="2752046" y="474404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8" name="Oval 43"/>
              <p:cNvSpPr>
                <a:spLocks noChangeArrowheads="1"/>
              </p:cNvSpPr>
              <p:nvPr/>
            </p:nvSpPr>
            <p:spPr bwMode="auto">
              <a:xfrm rot="18186538">
                <a:off x="2910385" y="379633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19" name="Oval 44"/>
              <p:cNvSpPr>
                <a:spLocks noChangeArrowheads="1"/>
              </p:cNvSpPr>
              <p:nvPr/>
            </p:nvSpPr>
            <p:spPr bwMode="auto">
              <a:xfrm rot="18186538">
                <a:off x="3265219" y="320635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0" name="Oval 45"/>
              <p:cNvSpPr>
                <a:spLocks noChangeArrowheads="1"/>
              </p:cNvSpPr>
              <p:nvPr/>
            </p:nvSpPr>
            <p:spPr bwMode="auto">
              <a:xfrm rot="18186538">
                <a:off x="2867080" y="468513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1" name="Oval 46"/>
              <p:cNvSpPr>
                <a:spLocks noChangeArrowheads="1"/>
              </p:cNvSpPr>
              <p:nvPr/>
            </p:nvSpPr>
            <p:spPr bwMode="auto">
              <a:xfrm rot="18186538">
                <a:off x="2790696" y="459021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2" name="Oval 47"/>
              <p:cNvSpPr>
                <a:spLocks noChangeArrowheads="1"/>
              </p:cNvSpPr>
              <p:nvPr/>
            </p:nvSpPr>
            <p:spPr bwMode="auto">
              <a:xfrm rot="18186538">
                <a:off x="2874609" y="342996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3" name="Oval 48"/>
              <p:cNvSpPr>
                <a:spLocks noChangeArrowheads="1"/>
              </p:cNvSpPr>
              <p:nvPr/>
            </p:nvSpPr>
            <p:spPr bwMode="auto">
              <a:xfrm rot="18186538">
                <a:off x="2903930" y="3666700"/>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4" name="Oval 49"/>
              <p:cNvSpPr>
                <a:spLocks noChangeArrowheads="1"/>
              </p:cNvSpPr>
              <p:nvPr/>
            </p:nvSpPr>
            <p:spPr bwMode="auto">
              <a:xfrm rot="18186538">
                <a:off x="2932194" y="455949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5" name="Oval 50"/>
              <p:cNvSpPr>
                <a:spLocks noChangeArrowheads="1"/>
              </p:cNvSpPr>
              <p:nvPr/>
            </p:nvSpPr>
            <p:spPr bwMode="auto">
              <a:xfrm rot="18186538">
                <a:off x="3188823" y="468174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6" name="Oval 51"/>
              <p:cNvSpPr>
                <a:spLocks noChangeArrowheads="1"/>
              </p:cNvSpPr>
              <p:nvPr/>
            </p:nvSpPr>
            <p:spPr bwMode="auto">
              <a:xfrm rot="18186538">
                <a:off x="3414246" y="4783955"/>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7" name="Oval 52"/>
              <p:cNvSpPr>
                <a:spLocks noChangeArrowheads="1"/>
              </p:cNvSpPr>
              <p:nvPr/>
            </p:nvSpPr>
            <p:spPr bwMode="auto">
              <a:xfrm rot="18186538">
                <a:off x="2870405" y="285185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8" name="Oval 53"/>
              <p:cNvSpPr>
                <a:spLocks noChangeArrowheads="1"/>
              </p:cNvSpPr>
              <p:nvPr/>
            </p:nvSpPr>
            <p:spPr bwMode="auto">
              <a:xfrm rot="18186538">
                <a:off x="2613601" y="3878280"/>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29" name="Oval 54"/>
              <p:cNvSpPr>
                <a:spLocks noChangeArrowheads="1"/>
              </p:cNvSpPr>
              <p:nvPr/>
            </p:nvSpPr>
            <p:spPr bwMode="auto">
              <a:xfrm rot="18186538">
                <a:off x="2869091" y="397713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0" name="Oval 55"/>
              <p:cNvSpPr>
                <a:spLocks noChangeArrowheads="1"/>
              </p:cNvSpPr>
              <p:nvPr/>
            </p:nvSpPr>
            <p:spPr bwMode="auto">
              <a:xfrm rot="18186538">
                <a:off x="3012800" y="434418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1" name="Oval 56"/>
              <p:cNvSpPr>
                <a:spLocks noChangeArrowheads="1"/>
              </p:cNvSpPr>
              <p:nvPr/>
            </p:nvSpPr>
            <p:spPr bwMode="auto">
              <a:xfrm rot="18186538">
                <a:off x="2696605" y="332755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2" name="Oval 57"/>
              <p:cNvSpPr>
                <a:spLocks noChangeArrowheads="1"/>
              </p:cNvSpPr>
              <p:nvPr/>
            </p:nvSpPr>
            <p:spPr bwMode="auto">
              <a:xfrm rot="18186538">
                <a:off x="3107825" y="431595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3" name="Oval 58"/>
              <p:cNvSpPr>
                <a:spLocks noChangeArrowheads="1"/>
              </p:cNvSpPr>
              <p:nvPr/>
            </p:nvSpPr>
            <p:spPr bwMode="auto">
              <a:xfrm rot="18186538">
                <a:off x="2913703" y="4144575"/>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4" name="Oval 59"/>
              <p:cNvSpPr>
                <a:spLocks noChangeArrowheads="1"/>
              </p:cNvSpPr>
              <p:nvPr/>
            </p:nvSpPr>
            <p:spPr bwMode="auto">
              <a:xfrm rot="18186538">
                <a:off x="3083222" y="404707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5" name="Oval 60"/>
              <p:cNvSpPr>
                <a:spLocks noChangeArrowheads="1"/>
              </p:cNvSpPr>
              <p:nvPr/>
            </p:nvSpPr>
            <p:spPr bwMode="auto">
              <a:xfrm rot="18186538">
                <a:off x="3121277" y="3896375"/>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6" name="Oval 61"/>
              <p:cNvSpPr>
                <a:spLocks noChangeArrowheads="1"/>
              </p:cNvSpPr>
              <p:nvPr/>
            </p:nvSpPr>
            <p:spPr bwMode="auto">
              <a:xfrm rot="18186538">
                <a:off x="3464397" y="5080899"/>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7" name="Oval 62"/>
              <p:cNvSpPr>
                <a:spLocks noChangeArrowheads="1"/>
              </p:cNvSpPr>
              <p:nvPr/>
            </p:nvSpPr>
            <p:spPr bwMode="auto">
              <a:xfrm rot="18186538">
                <a:off x="2748251" y="385870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8" name="Oval 63"/>
              <p:cNvSpPr>
                <a:spLocks noChangeArrowheads="1"/>
              </p:cNvSpPr>
              <p:nvPr/>
            </p:nvSpPr>
            <p:spPr bwMode="auto">
              <a:xfrm rot="18186538">
                <a:off x="2479138" y="363811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39" name="Oval 64"/>
              <p:cNvSpPr>
                <a:spLocks noChangeArrowheads="1"/>
              </p:cNvSpPr>
              <p:nvPr/>
            </p:nvSpPr>
            <p:spPr bwMode="auto">
              <a:xfrm rot="18186538">
                <a:off x="2682013" y="372530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0" name="Oval 65"/>
              <p:cNvSpPr>
                <a:spLocks noChangeArrowheads="1"/>
              </p:cNvSpPr>
              <p:nvPr/>
            </p:nvSpPr>
            <p:spPr bwMode="auto">
              <a:xfrm rot="18186538">
                <a:off x="2992657" y="3883094"/>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1" name="Oval 66"/>
              <p:cNvSpPr>
                <a:spLocks noChangeArrowheads="1"/>
              </p:cNvSpPr>
              <p:nvPr/>
            </p:nvSpPr>
            <p:spPr bwMode="auto">
              <a:xfrm rot="18186538">
                <a:off x="2733147" y="366982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2" name="Oval 67"/>
              <p:cNvSpPr>
                <a:spLocks noChangeArrowheads="1"/>
              </p:cNvSpPr>
              <p:nvPr/>
            </p:nvSpPr>
            <p:spPr bwMode="auto">
              <a:xfrm rot="18186538">
                <a:off x="2642629" y="2779272"/>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3" name="Oval 68"/>
              <p:cNvSpPr>
                <a:spLocks noChangeArrowheads="1"/>
              </p:cNvSpPr>
              <p:nvPr/>
            </p:nvSpPr>
            <p:spPr bwMode="auto">
              <a:xfrm rot="18186538">
                <a:off x="2656421" y="352958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4" name="Oval 69"/>
              <p:cNvSpPr>
                <a:spLocks noChangeArrowheads="1"/>
              </p:cNvSpPr>
              <p:nvPr/>
            </p:nvSpPr>
            <p:spPr bwMode="auto">
              <a:xfrm rot="18186538">
                <a:off x="2651153" y="269521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5" name="Oval 70"/>
              <p:cNvSpPr>
                <a:spLocks noChangeArrowheads="1"/>
              </p:cNvSpPr>
              <p:nvPr/>
            </p:nvSpPr>
            <p:spPr bwMode="auto">
              <a:xfrm rot="18186538">
                <a:off x="2736031" y="270546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6" name="Oval 71"/>
              <p:cNvSpPr>
                <a:spLocks noChangeArrowheads="1"/>
              </p:cNvSpPr>
              <p:nvPr/>
            </p:nvSpPr>
            <p:spPr bwMode="auto">
              <a:xfrm rot="18186538">
                <a:off x="2653458" y="339372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7" name="Oval 72"/>
              <p:cNvSpPr>
                <a:spLocks noChangeArrowheads="1"/>
              </p:cNvSpPr>
              <p:nvPr/>
            </p:nvSpPr>
            <p:spPr bwMode="auto">
              <a:xfrm rot="18186538">
                <a:off x="3027459" y="359387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8" name="Oval 73"/>
              <p:cNvSpPr>
                <a:spLocks noChangeArrowheads="1"/>
              </p:cNvSpPr>
              <p:nvPr/>
            </p:nvSpPr>
            <p:spPr bwMode="auto">
              <a:xfrm rot="18186538">
                <a:off x="2915309" y="268844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49" name="Oval 74"/>
              <p:cNvSpPr>
                <a:spLocks noChangeArrowheads="1"/>
              </p:cNvSpPr>
              <p:nvPr/>
            </p:nvSpPr>
            <p:spPr bwMode="auto">
              <a:xfrm rot="18186538">
                <a:off x="2753704" y="253795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0" name="Oval 75"/>
              <p:cNvSpPr>
                <a:spLocks noChangeArrowheads="1"/>
              </p:cNvSpPr>
              <p:nvPr/>
            </p:nvSpPr>
            <p:spPr bwMode="auto">
              <a:xfrm rot="18186538">
                <a:off x="2757662" y="328263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1" name="Oval 76"/>
              <p:cNvSpPr>
                <a:spLocks noChangeArrowheads="1"/>
              </p:cNvSpPr>
              <p:nvPr/>
            </p:nvSpPr>
            <p:spPr bwMode="auto">
              <a:xfrm rot="18186538">
                <a:off x="3305131" y="450338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2" name="Oval 77"/>
              <p:cNvSpPr>
                <a:spLocks noChangeArrowheads="1"/>
              </p:cNvSpPr>
              <p:nvPr/>
            </p:nvSpPr>
            <p:spPr bwMode="auto">
              <a:xfrm rot="18186538">
                <a:off x="3472065" y="4928732"/>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3" name="Oval 78"/>
              <p:cNvSpPr>
                <a:spLocks noChangeArrowheads="1"/>
              </p:cNvSpPr>
              <p:nvPr/>
            </p:nvSpPr>
            <p:spPr bwMode="auto">
              <a:xfrm rot="18186538">
                <a:off x="3354518" y="3538706"/>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4" name="Oval 79"/>
              <p:cNvSpPr>
                <a:spLocks noChangeArrowheads="1"/>
              </p:cNvSpPr>
              <p:nvPr/>
            </p:nvSpPr>
            <p:spPr bwMode="auto">
              <a:xfrm rot="18186538">
                <a:off x="3599378" y="365386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5" name="Oval 80"/>
              <p:cNvSpPr>
                <a:spLocks noChangeArrowheads="1"/>
              </p:cNvSpPr>
              <p:nvPr/>
            </p:nvSpPr>
            <p:spPr bwMode="auto">
              <a:xfrm rot="18186538">
                <a:off x="3513161" y="3553326"/>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6" name="Oval 81"/>
              <p:cNvSpPr>
                <a:spLocks noChangeArrowheads="1"/>
              </p:cNvSpPr>
              <p:nvPr/>
            </p:nvSpPr>
            <p:spPr bwMode="auto">
              <a:xfrm rot="18186538">
                <a:off x="3394166" y="342984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7" name="Oval 82"/>
              <p:cNvSpPr>
                <a:spLocks noChangeArrowheads="1"/>
              </p:cNvSpPr>
              <p:nvPr/>
            </p:nvSpPr>
            <p:spPr bwMode="auto">
              <a:xfrm rot="18186538">
                <a:off x="3383335" y="337768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58" name="Oval 83"/>
              <p:cNvSpPr>
                <a:spLocks noChangeArrowheads="1"/>
              </p:cNvSpPr>
              <p:nvPr/>
            </p:nvSpPr>
            <p:spPr bwMode="auto">
              <a:xfrm rot="18186538">
                <a:off x="2985112" y="3074260"/>
                <a:ext cx="46936" cy="64174"/>
              </a:xfrm>
              <a:prstGeom prst="ellipse">
                <a:avLst/>
              </a:prstGeom>
              <a:solidFill>
                <a:schemeClr val="accent2"/>
              </a:solidFill>
              <a:ln w="12700">
                <a:solidFill>
                  <a:schemeClr val="accent2"/>
                </a:solidFill>
                <a:round/>
                <a:headEnd/>
                <a:tailEnd/>
              </a:ln>
            </p:spPr>
            <p:txBody>
              <a:bodyPr vert="eaVert"/>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8000">
                  <a:solidFill>
                    <a:schemeClr val="tx1"/>
                  </a:solidFill>
                  <a:cs typeface="Arial" panose="020B0604020202020204" pitchFamily="34" charset="0"/>
                </a:endParaRPr>
              </a:p>
            </p:txBody>
          </p:sp>
          <p:sp>
            <p:nvSpPr>
              <p:cNvPr id="259" name="Oval 84"/>
              <p:cNvSpPr>
                <a:spLocks noChangeArrowheads="1"/>
              </p:cNvSpPr>
              <p:nvPr/>
            </p:nvSpPr>
            <p:spPr bwMode="auto">
              <a:xfrm rot="18186538">
                <a:off x="3391204" y="329397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0" name="Oval 85"/>
              <p:cNvSpPr>
                <a:spLocks noChangeArrowheads="1"/>
              </p:cNvSpPr>
              <p:nvPr/>
            </p:nvSpPr>
            <p:spPr bwMode="auto">
              <a:xfrm rot="18186538">
                <a:off x="3090625" y="305286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1" name="Oval 86"/>
              <p:cNvSpPr>
                <a:spLocks noChangeArrowheads="1"/>
              </p:cNvSpPr>
              <p:nvPr/>
            </p:nvSpPr>
            <p:spPr bwMode="auto">
              <a:xfrm rot="18186538">
                <a:off x="3688820" y="339922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2" name="Oval 87"/>
              <p:cNvSpPr>
                <a:spLocks noChangeArrowheads="1"/>
              </p:cNvSpPr>
              <p:nvPr/>
            </p:nvSpPr>
            <p:spPr bwMode="auto">
              <a:xfrm rot="18186538">
                <a:off x="3185024" y="302559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3" name="Oval 88"/>
              <p:cNvSpPr>
                <a:spLocks noChangeArrowheads="1"/>
              </p:cNvSpPr>
              <p:nvPr/>
            </p:nvSpPr>
            <p:spPr bwMode="auto">
              <a:xfrm rot="18186538">
                <a:off x="3367165" y="405867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4" name="Oval 89"/>
              <p:cNvSpPr>
                <a:spLocks noChangeArrowheads="1"/>
              </p:cNvSpPr>
              <p:nvPr/>
            </p:nvSpPr>
            <p:spPr bwMode="auto">
              <a:xfrm rot="18186538">
                <a:off x="3136801" y="277001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5" name="Oval 90"/>
              <p:cNvSpPr>
                <a:spLocks noChangeArrowheads="1"/>
              </p:cNvSpPr>
              <p:nvPr/>
            </p:nvSpPr>
            <p:spPr bwMode="auto">
              <a:xfrm rot="18186538">
                <a:off x="3442828" y="394264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6" name="Oval 91"/>
              <p:cNvSpPr>
                <a:spLocks noChangeArrowheads="1"/>
              </p:cNvSpPr>
              <p:nvPr/>
            </p:nvSpPr>
            <p:spPr bwMode="auto">
              <a:xfrm rot="18186538">
                <a:off x="3423929" y="286841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7" name="Oval 92"/>
              <p:cNvSpPr>
                <a:spLocks noChangeArrowheads="1"/>
              </p:cNvSpPr>
              <p:nvPr/>
            </p:nvSpPr>
            <p:spPr bwMode="auto">
              <a:xfrm rot="18186538">
                <a:off x="2887356" y="247341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8" name="Oval 93"/>
              <p:cNvSpPr>
                <a:spLocks noChangeArrowheads="1"/>
              </p:cNvSpPr>
              <p:nvPr/>
            </p:nvSpPr>
            <p:spPr bwMode="auto">
              <a:xfrm rot="18186538">
                <a:off x="3111468" y="2574767"/>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69" name="Oval 94"/>
              <p:cNvSpPr>
                <a:spLocks noChangeArrowheads="1"/>
              </p:cNvSpPr>
              <p:nvPr/>
            </p:nvSpPr>
            <p:spPr bwMode="auto">
              <a:xfrm rot="18186538">
                <a:off x="2478302" y="211782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0" name="Oval 95"/>
              <p:cNvSpPr>
                <a:spLocks noChangeArrowheads="1"/>
              </p:cNvSpPr>
              <p:nvPr/>
            </p:nvSpPr>
            <p:spPr bwMode="auto">
              <a:xfrm rot="18186538">
                <a:off x="2799174" y="228197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1" name="Oval 96"/>
              <p:cNvSpPr>
                <a:spLocks noChangeArrowheads="1"/>
              </p:cNvSpPr>
              <p:nvPr/>
            </p:nvSpPr>
            <p:spPr bwMode="auto">
              <a:xfrm rot="18186538">
                <a:off x="3200523" y="2509841"/>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2" name="Oval 97"/>
              <p:cNvSpPr>
                <a:spLocks noChangeArrowheads="1"/>
              </p:cNvSpPr>
              <p:nvPr/>
            </p:nvSpPr>
            <p:spPr bwMode="auto">
              <a:xfrm rot="18186538">
                <a:off x="3123254" y="241540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3" name="Oval 98"/>
              <p:cNvSpPr>
                <a:spLocks noChangeArrowheads="1"/>
              </p:cNvSpPr>
              <p:nvPr/>
            </p:nvSpPr>
            <p:spPr bwMode="auto">
              <a:xfrm rot="18186538">
                <a:off x="3025892" y="230681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4" name="Oval 99"/>
              <p:cNvSpPr>
                <a:spLocks noChangeArrowheads="1"/>
              </p:cNvSpPr>
              <p:nvPr/>
            </p:nvSpPr>
            <p:spPr bwMode="auto">
              <a:xfrm rot="18186538">
                <a:off x="3072790" y="223490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5" name="Oval 100"/>
              <p:cNvSpPr>
                <a:spLocks noChangeArrowheads="1"/>
              </p:cNvSpPr>
              <p:nvPr/>
            </p:nvSpPr>
            <p:spPr bwMode="auto">
              <a:xfrm rot="18186538">
                <a:off x="3281767" y="381711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6" name="Oval 101"/>
              <p:cNvSpPr>
                <a:spLocks noChangeArrowheads="1"/>
              </p:cNvSpPr>
              <p:nvPr/>
            </p:nvSpPr>
            <p:spPr bwMode="auto">
              <a:xfrm rot="18186538">
                <a:off x="3023449" y="343956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7" name="Oval 102"/>
              <p:cNvSpPr>
                <a:spLocks noChangeArrowheads="1"/>
              </p:cNvSpPr>
              <p:nvPr/>
            </p:nvSpPr>
            <p:spPr bwMode="auto">
              <a:xfrm rot="18186538">
                <a:off x="2830378" y="326855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8" name="Oval 103"/>
              <p:cNvSpPr>
                <a:spLocks noChangeArrowheads="1"/>
              </p:cNvSpPr>
              <p:nvPr/>
            </p:nvSpPr>
            <p:spPr bwMode="auto">
              <a:xfrm rot="18186538">
                <a:off x="3412694" y="3734705"/>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79" name="Oval 104"/>
              <p:cNvSpPr>
                <a:spLocks noChangeArrowheads="1"/>
              </p:cNvSpPr>
              <p:nvPr/>
            </p:nvSpPr>
            <p:spPr bwMode="auto">
              <a:xfrm rot="18186538">
                <a:off x="3202726" y="342253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0" name="Oval 105"/>
              <p:cNvSpPr>
                <a:spLocks noChangeArrowheads="1"/>
              </p:cNvSpPr>
              <p:nvPr/>
            </p:nvSpPr>
            <p:spPr bwMode="auto">
              <a:xfrm rot="18186538">
                <a:off x="3138141" y="333532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1" name="Oval 106"/>
              <p:cNvSpPr>
                <a:spLocks noChangeArrowheads="1"/>
              </p:cNvSpPr>
              <p:nvPr/>
            </p:nvSpPr>
            <p:spPr bwMode="auto">
              <a:xfrm rot="18186538">
                <a:off x="3095854" y="480425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2" name="Oval 107"/>
              <p:cNvSpPr>
                <a:spLocks noChangeArrowheads="1"/>
              </p:cNvSpPr>
              <p:nvPr/>
            </p:nvSpPr>
            <p:spPr bwMode="auto">
              <a:xfrm rot="18186538">
                <a:off x="3225083" y="5545307"/>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3" name="Oval 108"/>
              <p:cNvSpPr>
                <a:spLocks noChangeArrowheads="1"/>
              </p:cNvSpPr>
              <p:nvPr/>
            </p:nvSpPr>
            <p:spPr bwMode="auto">
              <a:xfrm rot="18186538">
                <a:off x="2950617" y="516737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4" name="Oval 109"/>
              <p:cNvSpPr>
                <a:spLocks noChangeArrowheads="1"/>
              </p:cNvSpPr>
              <p:nvPr/>
            </p:nvSpPr>
            <p:spPr bwMode="auto">
              <a:xfrm rot="18186538">
                <a:off x="3105746" y="537650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5" name="Oval 110"/>
              <p:cNvSpPr>
                <a:spLocks noChangeArrowheads="1"/>
              </p:cNvSpPr>
              <p:nvPr/>
            </p:nvSpPr>
            <p:spPr bwMode="auto">
              <a:xfrm rot="18186538">
                <a:off x="3094301" y="3684243"/>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6" name="Oval 111"/>
              <p:cNvSpPr>
                <a:spLocks noChangeArrowheads="1"/>
              </p:cNvSpPr>
              <p:nvPr/>
            </p:nvSpPr>
            <p:spPr bwMode="auto">
              <a:xfrm rot="18186538">
                <a:off x="3177857" y="533469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7" name="Oval 112"/>
              <p:cNvSpPr>
                <a:spLocks noChangeArrowheads="1"/>
              </p:cNvSpPr>
              <p:nvPr/>
            </p:nvSpPr>
            <p:spPr bwMode="auto">
              <a:xfrm rot="18186538">
                <a:off x="3306001" y="537315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8" name="Oval 113"/>
              <p:cNvSpPr>
                <a:spLocks noChangeArrowheads="1"/>
              </p:cNvSpPr>
              <p:nvPr/>
            </p:nvSpPr>
            <p:spPr bwMode="auto">
              <a:xfrm rot="18186538">
                <a:off x="3123419" y="520899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89" name="Oval 114"/>
              <p:cNvSpPr>
                <a:spLocks noChangeArrowheads="1"/>
              </p:cNvSpPr>
              <p:nvPr/>
            </p:nvSpPr>
            <p:spPr bwMode="auto">
              <a:xfrm rot="18186538">
                <a:off x="3190208" y="501201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0" name="Oval 115"/>
              <p:cNvSpPr>
                <a:spLocks noChangeArrowheads="1"/>
              </p:cNvSpPr>
              <p:nvPr/>
            </p:nvSpPr>
            <p:spPr bwMode="auto">
              <a:xfrm rot="18186538">
                <a:off x="3292550" y="523045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1" name="Oval 116"/>
              <p:cNvSpPr>
                <a:spLocks noChangeArrowheads="1"/>
              </p:cNvSpPr>
              <p:nvPr/>
            </p:nvSpPr>
            <p:spPr bwMode="auto">
              <a:xfrm rot="18186538">
                <a:off x="2884463" y="491923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2" name="Oval 117"/>
              <p:cNvSpPr>
                <a:spLocks noChangeArrowheads="1"/>
              </p:cNvSpPr>
              <p:nvPr/>
            </p:nvSpPr>
            <p:spPr bwMode="auto">
              <a:xfrm rot="18186538">
                <a:off x="2787361" y="4811121"/>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3" name="Oval 118"/>
              <p:cNvSpPr>
                <a:spLocks noChangeArrowheads="1"/>
              </p:cNvSpPr>
              <p:nvPr/>
            </p:nvSpPr>
            <p:spPr bwMode="auto">
              <a:xfrm rot="18186538">
                <a:off x="2678625" y="469617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4" name="Oval 119"/>
              <p:cNvSpPr>
                <a:spLocks noChangeArrowheads="1"/>
              </p:cNvSpPr>
              <p:nvPr/>
            </p:nvSpPr>
            <p:spPr bwMode="auto">
              <a:xfrm rot="18186538">
                <a:off x="2836964" y="374845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5" name="Oval 120"/>
              <p:cNvSpPr>
                <a:spLocks noChangeArrowheads="1"/>
              </p:cNvSpPr>
              <p:nvPr/>
            </p:nvSpPr>
            <p:spPr bwMode="auto">
              <a:xfrm rot="18186538">
                <a:off x="3191799" y="315847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6" name="Oval 121"/>
              <p:cNvSpPr>
                <a:spLocks noChangeArrowheads="1"/>
              </p:cNvSpPr>
              <p:nvPr/>
            </p:nvSpPr>
            <p:spPr bwMode="auto">
              <a:xfrm rot="18186538">
                <a:off x="2793660" y="463725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7" name="Oval 122"/>
              <p:cNvSpPr>
                <a:spLocks noChangeArrowheads="1"/>
              </p:cNvSpPr>
              <p:nvPr/>
            </p:nvSpPr>
            <p:spPr bwMode="auto">
              <a:xfrm rot="18186538">
                <a:off x="2717275" y="454234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8" name="Oval 123"/>
              <p:cNvSpPr>
                <a:spLocks noChangeArrowheads="1"/>
              </p:cNvSpPr>
              <p:nvPr/>
            </p:nvSpPr>
            <p:spPr bwMode="auto">
              <a:xfrm rot="18186538">
                <a:off x="2801189" y="338209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299" name="Oval 124"/>
              <p:cNvSpPr>
                <a:spLocks noChangeArrowheads="1"/>
              </p:cNvSpPr>
              <p:nvPr/>
            </p:nvSpPr>
            <p:spPr bwMode="auto">
              <a:xfrm rot="18186538">
                <a:off x="2830510" y="3618822"/>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0" name="Oval 125"/>
              <p:cNvSpPr>
                <a:spLocks noChangeArrowheads="1"/>
              </p:cNvSpPr>
              <p:nvPr/>
            </p:nvSpPr>
            <p:spPr bwMode="auto">
              <a:xfrm rot="18186538">
                <a:off x="2858773" y="451161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1" name="Oval 126"/>
              <p:cNvSpPr>
                <a:spLocks noChangeArrowheads="1"/>
              </p:cNvSpPr>
              <p:nvPr/>
            </p:nvSpPr>
            <p:spPr bwMode="auto">
              <a:xfrm rot="18186538">
                <a:off x="3115403" y="463386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2" name="Oval 127"/>
              <p:cNvSpPr>
                <a:spLocks noChangeArrowheads="1"/>
              </p:cNvSpPr>
              <p:nvPr/>
            </p:nvSpPr>
            <p:spPr bwMode="auto">
              <a:xfrm rot="18186538">
                <a:off x="3340826" y="4736076"/>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3" name="Oval 128"/>
              <p:cNvSpPr>
                <a:spLocks noChangeArrowheads="1"/>
              </p:cNvSpPr>
              <p:nvPr/>
            </p:nvSpPr>
            <p:spPr bwMode="auto">
              <a:xfrm rot="18186538">
                <a:off x="2796985" y="280398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4" name="Oval 129"/>
              <p:cNvSpPr>
                <a:spLocks noChangeArrowheads="1"/>
              </p:cNvSpPr>
              <p:nvPr/>
            </p:nvSpPr>
            <p:spPr bwMode="auto">
              <a:xfrm rot="18186538">
                <a:off x="2540181" y="3830401"/>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5" name="Oval 130"/>
              <p:cNvSpPr>
                <a:spLocks noChangeArrowheads="1"/>
              </p:cNvSpPr>
              <p:nvPr/>
            </p:nvSpPr>
            <p:spPr bwMode="auto">
              <a:xfrm rot="18186538">
                <a:off x="2795671" y="392926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6" name="Oval 131"/>
              <p:cNvSpPr>
                <a:spLocks noChangeArrowheads="1"/>
              </p:cNvSpPr>
              <p:nvPr/>
            </p:nvSpPr>
            <p:spPr bwMode="auto">
              <a:xfrm rot="18186538">
                <a:off x="2939380" y="429631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7" name="Oval 132"/>
              <p:cNvSpPr>
                <a:spLocks noChangeArrowheads="1"/>
              </p:cNvSpPr>
              <p:nvPr/>
            </p:nvSpPr>
            <p:spPr bwMode="auto">
              <a:xfrm rot="18186538">
                <a:off x="2623184" y="327967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8" name="Oval 133"/>
              <p:cNvSpPr>
                <a:spLocks noChangeArrowheads="1"/>
              </p:cNvSpPr>
              <p:nvPr/>
            </p:nvSpPr>
            <p:spPr bwMode="auto">
              <a:xfrm rot="18186538">
                <a:off x="3034405" y="426807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09" name="Oval 134"/>
              <p:cNvSpPr>
                <a:spLocks noChangeArrowheads="1"/>
              </p:cNvSpPr>
              <p:nvPr/>
            </p:nvSpPr>
            <p:spPr bwMode="auto">
              <a:xfrm rot="18186538">
                <a:off x="2840283" y="4096697"/>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0" name="Oval 135"/>
              <p:cNvSpPr>
                <a:spLocks noChangeArrowheads="1"/>
              </p:cNvSpPr>
              <p:nvPr/>
            </p:nvSpPr>
            <p:spPr bwMode="auto">
              <a:xfrm rot="18186538">
                <a:off x="3009802" y="399919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1" name="Oval 136"/>
              <p:cNvSpPr>
                <a:spLocks noChangeArrowheads="1"/>
              </p:cNvSpPr>
              <p:nvPr/>
            </p:nvSpPr>
            <p:spPr bwMode="auto">
              <a:xfrm rot="18186538">
                <a:off x="3047857" y="3848496"/>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2" name="Oval 137"/>
              <p:cNvSpPr>
                <a:spLocks noChangeArrowheads="1"/>
              </p:cNvSpPr>
              <p:nvPr/>
            </p:nvSpPr>
            <p:spPr bwMode="auto">
              <a:xfrm rot="18186538">
                <a:off x="3390977" y="5033020"/>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3" name="Oval 138"/>
              <p:cNvSpPr>
                <a:spLocks noChangeArrowheads="1"/>
              </p:cNvSpPr>
              <p:nvPr/>
            </p:nvSpPr>
            <p:spPr bwMode="auto">
              <a:xfrm rot="18186538">
                <a:off x="2674831" y="381082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4" name="Oval 139"/>
              <p:cNvSpPr>
                <a:spLocks noChangeArrowheads="1"/>
              </p:cNvSpPr>
              <p:nvPr/>
            </p:nvSpPr>
            <p:spPr bwMode="auto">
              <a:xfrm rot="18186538">
                <a:off x="2405718" y="359023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5" name="Oval 140"/>
              <p:cNvSpPr>
                <a:spLocks noChangeArrowheads="1"/>
              </p:cNvSpPr>
              <p:nvPr/>
            </p:nvSpPr>
            <p:spPr bwMode="auto">
              <a:xfrm rot="18186538">
                <a:off x="2608593" y="367743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6" name="Oval 141"/>
              <p:cNvSpPr>
                <a:spLocks noChangeArrowheads="1"/>
              </p:cNvSpPr>
              <p:nvPr/>
            </p:nvSpPr>
            <p:spPr bwMode="auto">
              <a:xfrm rot="18186538">
                <a:off x="2919236" y="3835215"/>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7" name="Oval 142"/>
              <p:cNvSpPr>
                <a:spLocks noChangeArrowheads="1"/>
              </p:cNvSpPr>
              <p:nvPr/>
            </p:nvSpPr>
            <p:spPr bwMode="auto">
              <a:xfrm rot="18186538">
                <a:off x="2659727" y="362194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8" name="Oval 143"/>
              <p:cNvSpPr>
                <a:spLocks noChangeArrowheads="1"/>
              </p:cNvSpPr>
              <p:nvPr/>
            </p:nvSpPr>
            <p:spPr bwMode="auto">
              <a:xfrm rot="18186538">
                <a:off x="2569209" y="2731393"/>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19" name="Oval 144"/>
              <p:cNvSpPr>
                <a:spLocks noChangeArrowheads="1"/>
              </p:cNvSpPr>
              <p:nvPr/>
            </p:nvSpPr>
            <p:spPr bwMode="auto">
              <a:xfrm rot="18186538">
                <a:off x="2583000" y="348170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0" name="Oval 145"/>
              <p:cNvSpPr>
                <a:spLocks noChangeArrowheads="1"/>
              </p:cNvSpPr>
              <p:nvPr/>
            </p:nvSpPr>
            <p:spPr bwMode="auto">
              <a:xfrm rot="18186538">
                <a:off x="2577733" y="264733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1" name="Oval 146"/>
              <p:cNvSpPr>
                <a:spLocks noChangeArrowheads="1"/>
              </p:cNvSpPr>
              <p:nvPr/>
            </p:nvSpPr>
            <p:spPr bwMode="auto">
              <a:xfrm rot="18186538">
                <a:off x="2662611" y="2657585"/>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2" name="Oval 147"/>
              <p:cNvSpPr>
                <a:spLocks noChangeArrowheads="1"/>
              </p:cNvSpPr>
              <p:nvPr/>
            </p:nvSpPr>
            <p:spPr bwMode="auto">
              <a:xfrm rot="18186538">
                <a:off x="2580038" y="334584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3" name="Oval 148"/>
              <p:cNvSpPr>
                <a:spLocks noChangeArrowheads="1"/>
              </p:cNvSpPr>
              <p:nvPr/>
            </p:nvSpPr>
            <p:spPr bwMode="auto">
              <a:xfrm rot="18186538">
                <a:off x="2954039" y="354600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4" name="Oval 149"/>
              <p:cNvSpPr>
                <a:spLocks noChangeArrowheads="1"/>
              </p:cNvSpPr>
              <p:nvPr/>
            </p:nvSpPr>
            <p:spPr bwMode="auto">
              <a:xfrm rot="18186538">
                <a:off x="2841888" y="2640561"/>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5" name="Oval 150"/>
              <p:cNvSpPr>
                <a:spLocks noChangeArrowheads="1"/>
              </p:cNvSpPr>
              <p:nvPr/>
            </p:nvSpPr>
            <p:spPr bwMode="auto">
              <a:xfrm rot="18186538">
                <a:off x="2680284" y="249007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6" name="Oval 151"/>
              <p:cNvSpPr>
                <a:spLocks noChangeArrowheads="1"/>
              </p:cNvSpPr>
              <p:nvPr/>
            </p:nvSpPr>
            <p:spPr bwMode="auto">
              <a:xfrm rot="18186538">
                <a:off x="2684242" y="323476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7" name="Oval 152"/>
              <p:cNvSpPr>
                <a:spLocks noChangeArrowheads="1"/>
              </p:cNvSpPr>
              <p:nvPr/>
            </p:nvSpPr>
            <p:spPr bwMode="auto">
              <a:xfrm rot="18186538">
                <a:off x="3231711" y="445550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8" name="Oval 153"/>
              <p:cNvSpPr>
                <a:spLocks noChangeArrowheads="1"/>
              </p:cNvSpPr>
              <p:nvPr/>
            </p:nvSpPr>
            <p:spPr bwMode="auto">
              <a:xfrm rot="18186538">
                <a:off x="3398645" y="4880853"/>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29" name="Oval 154"/>
              <p:cNvSpPr>
                <a:spLocks noChangeArrowheads="1"/>
              </p:cNvSpPr>
              <p:nvPr/>
            </p:nvSpPr>
            <p:spPr bwMode="auto">
              <a:xfrm rot="18186538">
                <a:off x="3281098" y="3490828"/>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0" name="Oval 155"/>
              <p:cNvSpPr>
                <a:spLocks noChangeArrowheads="1"/>
              </p:cNvSpPr>
              <p:nvPr/>
            </p:nvSpPr>
            <p:spPr bwMode="auto">
              <a:xfrm rot="18186538">
                <a:off x="3525958" y="360598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1" name="Oval 156"/>
              <p:cNvSpPr>
                <a:spLocks noChangeArrowheads="1"/>
              </p:cNvSpPr>
              <p:nvPr/>
            </p:nvSpPr>
            <p:spPr bwMode="auto">
              <a:xfrm rot="18186538">
                <a:off x="3439740" y="3505447"/>
                <a:ext cx="46936" cy="62609"/>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2" name="Oval 157"/>
              <p:cNvSpPr>
                <a:spLocks noChangeArrowheads="1"/>
              </p:cNvSpPr>
              <p:nvPr/>
            </p:nvSpPr>
            <p:spPr bwMode="auto">
              <a:xfrm rot="18186538">
                <a:off x="3320746" y="3381966"/>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3" name="Oval 158"/>
              <p:cNvSpPr>
                <a:spLocks noChangeArrowheads="1"/>
              </p:cNvSpPr>
              <p:nvPr/>
            </p:nvSpPr>
            <p:spPr bwMode="auto">
              <a:xfrm rot="18186538">
                <a:off x="3309915" y="332980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4" name="Oval 159"/>
              <p:cNvSpPr>
                <a:spLocks noChangeArrowheads="1"/>
              </p:cNvSpPr>
              <p:nvPr/>
            </p:nvSpPr>
            <p:spPr bwMode="auto">
              <a:xfrm rot="18186538">
                <a:off x="2911691" y="3026382"/>
                <a:ext cx="46936" cy="64174"/>
              </a:xfrm>
              <a:prstGeom prst="ellipse">
                <a:avLst/>
              </a:prstGeom>
              <a:solidFill>
                <a:schemeClr val="accent2"/>
              </a:solidFill>
              <a:ln w="12700">
                <a:solidFill>
                  <a:schemeClr val="accent2"/>
                </a:solidFill>
                <a:round/>
                <a:headEnd/>
                <a:tailEnd/>
              </a:ln>
            </p:spPr>
            <p:txBody>
              <a:bodyPr vert="eaVert"/>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8000">
                  <a:solidFill>
                    <a:schemeClr val="tx1"/>
                  </a:solidFill>
                  <a:cs typeface="Arial" panose="020B0604020202020204" pitchFamily="34" charset="0"/>
                </a:endParaRPr>
              </a:p>
            </p:txBody>
          </p:sp>
          <p:sp>
            <p:nvSpPr>
              <p:cNvPr id="335" name="Oval 160"/>
              <p:cNvSpPr>
                <a:spLocks noChangeArrowheads="1"/>
              </p:cNvSpPr>
              <p:nvPr/>
            </p:nvSpPr>
            <p:spPr bwMode="auto">
              <a:xfrm rot="18186538">
                <a:off x="3317783" y="324610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6" name="Oval 161"/>
              <p:cNvSpPr>
                <a:spLocks noChangeArrowheads="1"/>
              </p:cNvSpPr>
              <p:nvPr/>
            </p:nvSpPr>
            <p:spPr bwMode="auto">
              <a:xfrm rot="18186538">
                <a:off x="3017204" y="300498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7" name="Oval 162"/>
              <p:cNvSpPr>
                <a:spLocks noChangeArrowheads="1"/>
              </p:cNvSpPr>
              <p:nvPr/>
            </p:nvSpPr>
            <p:spPr bwMode="auto">
              <a:xfrm rot="18186538">
                <a:off x="3615400" y="3351347"/>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8" name="Oval 163"/>
              <p:cNvSpPr>
                <a:spLocks noChangeArrowheads="1"/>
              </p:cNvSpPr>
              <p:nvPr/>
            </p:nvSpPr>
            <p:spPr bwMode="auto">
              <a:xfrm rot="18186538">
                <a:off x="3111604" y="297771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39" name="Oval 164"/>
              <p:cNvSpPr>
                <a:spLocks noChangeArrowheads="1"/>
              </p:cNvSpPr>
              <p:nvPr/>
            </p:nvSpPr>
            <p:spPr bwMode="auto">
              <a:xfrm rot="18186538">
                <a:off x="3293745" y="4010794"/>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0" name="Oval 165"/>
              <p:cNvSpPr>
                <a:spLocks noChangeArrowheads="1"/>
              </p:cNvSpPr>
              <p:nvPr/>
            </p:nvSpPr>
            <p:spPr bwMode="auto">
              <a:xfrm rot="18186538">
                <a:off x="3063381" y="272213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1" name="Oval 166"/>
              <p:cNvSpPr>
                <a:spLocks noChangeArrowheads="1"/>
              </p:cNvSpPr>
              <p:nvPr/>
            </p:nvSpPr>
            <p:spPr bwMode="auto">
              <a:xfrm rot="18186538">
                <a:off x="3369407" y="389476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2" name="Oval 167"/>
              <p:cNvSpPr>
                <a:spLocks noChangeArrowheads="1"/>
              </p:cNvSpPr>
              <p:nvPr/>
            </p:nvSpPr>
            <p:spPr bwMode="auto">
              <a:xfrm rot="18186538">
                <a:off x="3350509" y="282054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3" name="Oval 168"/>
              <p:cNvSpPr>
                <a:spLocks noChangeArrowheads="1"/>
              </p:cNvSpPr>
              <p:nvPr/>
            </p:nvSpPr>
            <p:spPr bwMode="auto">
              <a:xfrm rot="18186538">
                <a:off x="2813936" y="242553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4" name="Oval 169"/>
              <p:cNvSpPr>
                <a:spLocks noChangeArrowheads="1"/>
              </p:cNvSpPr>
              <p:nvPr/>
            </p:nvSpPr>
            <p:spPr bwMode="auto">
              <a:xfrm rot="18186538">
                <a:off x="3038048" y="2526889"/>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5" name="Oval 170"/>
              <p:cNvSpPr>
                <a:spLocks noChangeArrowheads="1"/>
              </p:cNvSpPr>
              <p:nvPr/>
            </p:nvSpPr>
            <p:spPr bwMode="auto">
              <a:xfrm rot="18186538">
                <a:off x="2404881" y="2069948"/>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6" name="Oval 171"/>
              <p:cNvSpPr>
                <a:spLocks noChangeArrowheads="1"/>
              </p:cNvSpPr>
              <p:nvPr/>
            </p:nvSpPr>
            <p:spPr bwMode="auto">
              <a:xfrm rot="18186538">
                <a:off x="2725754" y="2234093"/>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7" name="Oval 172"/>
              <p:cNvSpPr>
                <a:spLocks noChangeArrowheads="1"/>
              </p:cNvSpPr>
              <p:nvPr/>
            </p:nvSpPr>
            <p:spPr bwMode="auto">
              <a:xfrm rot="18186538">
                <a:off x="3127103" y="2461962"/>
                <a:ext cx="45791"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8" name="Oval 173"/>
              <p:cNvSpPr>
                <a:spLocks noChangeArrowheads="1"/>
              </p:cNvSpPr>
              <p:nvPr/>
            </p:nvSpPr>
            <p:spPr bwMode="auto">
              <a:xfrm rot="18186538">
                <a:off x="3049833" y="2367530"/>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49" name="Oval 174"/>
              <p:cNvSpPr>
                <a:spLocks noChangeArrowheads="1"/>
              </p:cNvSpPr>
              <p:nvPr/>
            </p:nvSpPr>
            <p:spPr bwMode="auto">
              <a:xfrm rot="18186538">
                <a:off x="2952472" y="2258939"/>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sp>
            <p:nvSpPr>
              <p:cNvPr id="350" name="Oval 175"/>
              <p:cNvSpPr>
                <a:spLocks noChangeArrowheads="1"/>
              </p:cNvSpPr>
              <p:nvPr/>
            </p:nvSpPr>
            <p:spPr bwMode="auto">
              <a:xfrm rot="18186538">
                <a:off x="2999370" y="2187022"/>
                <a:ext cx="46936" cy="64174"/>
              </a:xfrm>
              <a:prstGeom prst="ellipse">
                <a:avLst/>
              </a:prstGeom>
              <a:solidFill>
                <a:schemeClr val="accent2"/>
              </a:solidFill>
              <a:ln w="12700">
                <a:solidFill>
                  <a:schemeClr val="accent2"/>
                </a:solidFill>
                <a:round/>
                <a:headEnd/>
                <a:tailEnd/>
              </a:ln>
            </p:spPr>
            <p:txBody>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endParaRPr lang="en-GB" altLang="en-US" sz="4800">
                  <a:solidFill>
                    <a:schemeClr val="tx1"/>
                  </a:solidFill>
                  <a:cs typeface="Arial" panose="020B0604020202020204" pitchFamily="34" charset="0"/>
                </a:endParaRPr>
              </a:p>
            </p:txBody>
          </p:sp>
        </p:grpSp>
        <p:sp>
          <p:nvSpPr>
            <p:cNvPr id="351" name="Text Box 5"/>
            <p:cNvSpPr txBox="1">
              <a:spLocks noChangeArrowheads="1"/>
            </p:cNvSpPr>
            <p:nvPr/>
          </p:nvSpPr>
          <p:spPr bwMode="auto">
            <a:xfrm>
              <a:off x="4137472" y="3188301"/>
              <a:ext cx="2378744" cy="4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Arial" pitchFamily="34" charset="0"/>
                </a:defRPr>
              </a:lvl1pPr>
              <a:lvl2pPr marL="742950" indent="-285750">
                <a:spcBef>
                  <a:spcPct val="20000"/>
                </a:spcBef>
                <a:buChar char="–"/>
                <a:defRPr sz="2800">
                  <a:solidFill>
                    <a:schemeClr val="tx1"/>
                  </a:solidFill>
                  <a:latin typeface="Times New Roman" pitchFamily="18" charset="0"/>
                  <a:cs typeface="Arial" pitchFamily="34" charset="0"/>
                </a:defRPr>
              </a:lvl2pPr>
              <a:lvl3pPr marL="1143000" indent="-228600">
                <a:spcBef>
                  <a:spcPct val="20000"/>
                </a:spcBef>
                <a:buChar char="•"/>
                <a:defRPr sz="2400">
                  <a:solidFill>
                    <a:schemeClr val="tx1"/>
                  </a:solidFill>
                  <a:latin typeface="Times New Roman" pitchFamily="18" charset="0"/>
                  <a:cs typeface="Arial" pitchFamily="34" charset="0"/>
                </a:defRPr>
              </a:lvl3pPr>
              <a:lvl4pPr marL="1600200" indent="-228600">
                <a:spcBef>
                  <a:spcPct val="20000"/>
                </a:spcBef>
                <a:buChar char="–"/>
                <a:defRPr sz="2000">
                  <a:solidFill>
                    <a:schemeClr val="tx1"/>
                  </a:solidFill>
                  <a:latin typeface="Times New Roman" pitchFamily="18" charset="0"/>
                  <a:cs typeface="Arial" pitchFamily="34" charset="0"/>
                </a:defRPr>
              </a:lvl4pPr>
              <a:lvl5pPr marL="2057400" indent="-22860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spcBef>
                  <a:spcPct val="50000"/>
                </a:spcBef>
                <a:buFontTx/>
                <a:buNone/>
                <a:defRPr/>
              </a:pPr>
              <a:r>
                <a:rPr lang="en-GB" altLang="en-US" sz="2400" b="1" dirty="0">
                  <a:solidFill>
                    <a:schemeClr val="accent1"/>
                  </a:solidFill>
                  <a:latin typeface="Arial" panose="020B0604020202020204" pitchFamily="34" charset="0"/>
                </a:rPr>
                <a:t>Primary IGFD</a:t>
              </a:r>
            </a:p>
          </p:txBody>
        </p:sp>
        <p:sp>
          <p:nvSpPr>
            <p:cNvPr id="352" name="TextBox 6"/>
            <p:cNvSpPr txBox="1">
              <a:spLocks noChangeArrowheads="1"/>
            </p:cNvSpPr>
            <p:nvPr/>
          </p:nvSpPr>
          <p:spPr bwMode="auto">
            <a:xfrm>
              <a:off x="73261" y="2105321"/>
              <a:ext cx="1727200" cy="1090018"/>
            </a:xfrm>
            <a:prstGeom prst="rect">
              <a:avLst/>
            </a:prstGeom>
            <a:solidFill>
              <a:srgbClr val="FFFFFF"/>
            </a:solidFill>
            <a:ln w="9525">
              <a:solidFill>
                <a:srgbClr val="000000"/>
              </a:solidFill>
              <a:miter lim="800000"/>
              <a:headEnd/>
              <a:tailEnd/>
            </a:ln>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lgn="ctr"/>
              <a:r>
                <a:rPr lang="en-US" altLang="en-US" dirty="0">
                  <a:solidFill>
                    <a:schemeClr val="tx1"/>
                  </a:solidFill>
                  <a:cs typeface="Arial" panose="020B0604020202020204" pitchFamily="34" charset="0"/>
                </a:rPr>
                <a:t>Milder IGFD</a:t>
              </a:r>
            </a:p>
            <a:p>
              <a:pPr algn="ctr"/>
              <a:r>
                <a:rPr lang="en-US" altLang="en-US" dirty="0">
                  <a:solidFill>
                    <a:schemeClr val="accent1"/>
                  </a:solidFill>
                  <a:cs typeface="Arial" panose="020B0604020202020204" pitchFamily="34" charset="0"/>
                </a:rPr>
                <a:t>(without dysmorphic features – ‘Non-classical’)</a:t>
              </a:r>
            </a:p>
          </p:txBody>
        </p:sp>
        <p:sp>
          <p:nvSpPr>
            <p:cNvPr id="353" name="Right Brace 11"/>
            <p:cNvSpPr>
              <a:spLocks/>
            </p:cNvSpPr>
            <p:nvPr/>
          </p:nvSpPr>
          <p:spPr bwMode="auto">
            <a:xfrm>
              <a:off x="1908344" y="1829266"/>
              <a:ext cx="288000" cy="1296000"/>
            </a:xfrm>
            <a:prstGeom prst="rightBrace">
              <a:avLst>
                <a:gd name="adj1" fmla="val 33612"/>
                <a:gd name="adj2" fmla="val 50000"/>
              </a:avLst>
            </a:prstGeom>
            <a:noFill/>
            <a:ln w="28575" algn="ctr">
              <a:solidFill>
                <a:schemeClr val="accent1"/>
              </a:solidFill>
              <a:round/>
              <a:headEnd/>
              <a:tailEnd/>
            </a:ln>
          </p:spPr>
          <p:txBody>
            <a:bodyPr wrap="none" anchor="ct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lgn="ctr"/>
              <a:endParaRPr lang="en-US" altLang="en-US" sz="3200" b="0">
                <a:solidFill>
                  <a:schemeClr val="tx1"/>
                </a:solidFill>
                <a:cs typeface="Arial" panose="020B0604020202020204" pitchFamily="34" charset="0"/>
              </a:endParaRPr>
            </a:p>
          </p:txBody>
        </p:sp>
        <p:sp>
          <p:nvSpPr>
            <p:cNvPr id="354" name="TextBox 6"/>
            <p:cNvSpPr txBox="1">
              <a:spLocks noChangeArrowheads="1"/>
            </p:cNvSpPr>
            <p:nvPr/>
          </p:nvSpPr>
          <p:spPr bwMode="auto">
            <a:xfrm>
              <a:off x="67457" y="4185577"/>
              <a:ext cx="1727200" cy="1090018"/>
            </a:xfrm>
            <a:prstGeom prst="rect">
              <a:avLst/>
            </a:prstGeom>
            <a:solidFill>
              <a:srgbClr val="FFFFFF"/>
            </a:solidFill>
            <a:ln w="9525">
              <a:solidFill>
                <a:srgbClr val="000000"/>
              </a:solidFill>
              <a:miter lim="800000"/>
              <a:headEnd/>
              <a:tailEnd/>
            </a:ln>
          </p:spPr>
          <p:txBody>
            <a:bodyPr>
              <a:spAutoFit/>
            </a:bodyP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lgn="ctr"/>
              <a:r>
                <a:rPr lang="en-US" altLang="en-US" dirty="0">
                  <a:solidFill>
                    <a:schemeClr val="tx1"/>
                  </a:solidFill>
                  <a:cs typeface="Arial" panose="020B0604020202020204" pitchFamily="34" charset="0"/>
                </a:rPr>
                <a:t>More severe IGFD</a:t>
              </a:r>
            </a:p>
            <a:p>
              <a:pPr algn="ctr"/>
              <a:r>
                <a:rPr lang="en-US" altLang="en-US" dirty="0">
                  <a:solidFill>
                    <a:schemeClr val="accent1"/>
                  </a:solidFill>
                  <a:cs typeface="Arial" panose="020B0604020202020204" pitchFamily="34" charset="0"/>
                </a:rPr>
                <a:t>(with dysmorphic features – classical ‘Laron syndrome’)</a:t>
              </a:r>
            </a:p>
            <a:p>
              <a:pPr algn="ctr"/>
              <a:endParaRPr lang="en-US" altLang="en-US" dirty="0">
                <a:solidFill>
                  <a:schemeClr val="accent1"/>
                </a:solidFill>
                <a:cs typeface="Arial" panose="020B0604020202020204" pitchFamily="34" charset="0"/>
              </a:endParaRPr>
            </a:p>
          </p:txBody>
        </p:sp>
        <p:sp>
          <p:nvSpPr>
            <p:cNvPr id="355" name="Right Brace 11"/>
            <p:cNvSpPr>
              <a:spLocks/>
            </p:cNvSpPr>
            <p:nvPr/>
          </p:nvSpPr>
          <p:spPr bwMode="auto">
            <a:xfrm>
              <a:off x="1908344" y="4023724"/>
              <a:ext cx="288000" cy="1296000"/>
            </a:xfrm>
            <a:prstGeom prst="rightBrace">
              <a:avLst>
                <a:gd name="adj1" fmla="val 33612"/>
                <a:gd name="adj2" fmla="val 50000"/>
              </a:avLst>
            </a:prstGeom>
            <a:noFill/>
            <a:ln w="28575" algn="ctr">
              <a:solidFill>
                <a:schemeClr val="accent1"/>
              </a:solidFill>
              <a:round/>
              <a:headEnd/>
              <a:tailEnd/>
            </a:ln>
          </p:spPr>
          <p:txBody>
            <a:bodyPr wrap="none" anchor="ctr"/>
            <a:lstStyle>
              <a:lvl1pPr>
                <a:defRPr sz="1200" b="1">
                  <a:solidFill>
                    <a:srgbClr val="FF0000"/>
                  </a:solidFill>
                  <a:latin typeface="Arial" pitchFamily="34" charset="0"/>
                  <a:ea typeface="ＭＳ Ｐゴシック" pitchFamily="34" charset="-128"/>
                </a:defRPr>
              </a:lvl1pPr>
              <a:lvl2pPr marL="742950" indent="-285750">
                <a:defRPr sz="1200" b="1">
                  <a:solidFill>
                    <a:srgbClr val="FF0000"/>
                  </a:solidFill>
                  <a:latin typeface="Arial" pitchFamily="34" charset="0"/>
                  <a:ea typeface="ＭＳ Ｐゴシック" pitchFamily="34" charset="-128"/>
                </a:defRPr>
              </a:lvl2pPr>
              <a:lvl3pPr marL="1143000" indent="-228600">
                <a:defRPr sz="1200" b="1">
                  <a:solidFill>
                    <a:srgbClr val="FF0000"/>
                  </a:solidFill>
                  <a:latin typeface="Arial" pitchFamily="34" charset="0"/>
                  <a:ea typeface="ＭＳ Ｐゴシック" pitchFamily="34" charset="-128"/>
                </a:defRPr>
              </a:lvl3pPr>
              <a:lvl4pPr marL="1600200" indent="-228600">
                <a:defRPr sz="1200" b="1">
                  <a:solidFill>
                    <a:srgbClr val="FF0000"/>
                  </a:solidFill>
                  <a:latin typeface="Arial" pitchFamily="34" charset="0"/>
                  <a:ea typeface="ＭＳ Ｐゴシック" pitchFamily="34" charset="-128"/>
                </a:defRPr>
              </a:lvl4pPr>
              <a:lvl5pPr marL="2057400" indent="-228600">
                <a:defRPr sz="1200" b="1">
                  <a:solidFill>
                    <a:srgbClr val="FF0000"/>
                  </a:solidFill>
                  <a:latin typeface="Arial" pitchFamily="34" charset="0"/>
                  <a:ea typeface="ＭＳ Ｐゴシック" pitchFamily="34" charset="-128"/>
                </a:defRPr>
              </a:lvl5pPr>
              <a:lvl6pPr marL="25146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6pPr>
              <a:lvl7pPr marL="29718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7pPr>
              <a:lvl8pPr marL="34290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8pPr>
              <a:lvl9pPr marL="3886200" indent="-228600" eaLnBrk="0" fontAlgn="base" hangingPunct="0">
                <a:spcBef>
                  <a:spcPct val="0"/>
                </a:spcBef>
                <a:spcAft>
                  <a:spcPct val="0"/>
                </a:spcAft>
                <a:defRPr sz="1200" b="1">
                  <a:solidFill>
                    <a:srgbClr val="FF0000"/>
                  </a:solidFill>
                  <a:latin typeface="Arial" pitchFamily="34" charset="0"/>
                  <a:ea typeface="ＭＳ Ｐゴシック" pitchFamily="34" charset="-128"/>
                </a:defRPr>
              </a:lvl9pPr>
            </a:lstStyle>
            <a:p>
              <a:pPr algn="ctr"/>
              <a:endParaRPr lang="en-US" altLang="en-US" sz="3200" b="0">
                <a:solidFill>
                  <a:schemeClr val="tx1"/>
                </a:solidFill>
                <a:cs typeface="Arial" panose="020B0604020202020204" pitchFamily="34" charset="0"/>
              </a:endParaRPr>
            </a:p>
          </p:txBody>
        </p:sp>
      </p:grpSp>
      <p:sp>
        <p:nvSpPr>
          <p:cNvPr id="5" name="Rectangle 4"/>
          <p:cNvSpPr/>
          <p:nvPr/>
        </p:nvSpPr>
        <p:spPr bwMode="auto">
          <a:xfrm>
            <a:off x="9553443" y="2617257"/>
            <a:ext cx="363935" cy="101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GB" sz="3200">
              <a:latin typeface="Arial" charset="0"/>
              <a:ea typeface="ＭＳ Ｐゴシック" pitchFamily="1" charset="-128"/>
            </a:endParaRPr>
          </a:p>
        </p:txBody>
      </p:sp>
      <p:sp>
        <p:nvSpPr>
          <p:cNvPr id="182" name="Rectangle 181"/>
          <p:cNvSpPr/>
          <p:nvPr/>
        </p:nvSpPr>
        <p:spPr bwMode="auto">
          <a:xfrm>
            <a:off x="9492713" y="3626949"/>
            <a:ext cx="363935" cy="101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GB" sz="3200">
              <a:latin typeface="Arial" charset="0"/>
              <a:ea typeface="ＭＳ Ｐゴシック" pitchFamily="1" charset="-128"/>
            </a:endParaRPr>
          </a:p>
        </p:txBody>
      </p:sp>
      <p:sp>
        <p:nvSpPr>
          <p:cNvPr id="183" name="Rectangle 182"/>
          <p:cNvSpPr/>
          <p:nvPr/>
        </p:nvSpPr>
        <p:spPr bwMode="auto">
          <a:xfrm>
            <a:off x="9801885" y="4549577"/>
            <a:ext cx="120000" cy="101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GB" sz="3200">
              <a:latin typeface="Arial" charset="0"/>
              <a:ea typeface="ＭＳ Ｐゴシック" pitchFamily="1" charset="-128"/>
            </a:endParaRPr>
          </a:p>
        </p:txBody>
      </p:sp>
      <p:sp>
        <p:nvSpPr>
          <p:cNvPr id="184" name="Rectangle 183"/>
          <p:cNvSpPr/>
          <p:nvPr/>
        </p:nvSpPr>
        <p:spPr bwMode="auto">
          <a:xfrm>
            <a:off x="9787656" y="5409966"/>
            <a:ext cx="96000" cy="101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endParaRPr lang="en-GB" sz="3200">
              <a:latin typeface="Arial" charset="0"/>
              <a:ea typeface="ＭＳ Ｐゴシック" pitchFamily="1" charset="-128"/>
            </a:endParaRPr>
          </a:p>
        </p:txBody>
      </p:sp>
      <p:sp>
        <p:nvSpPr>
          <p:cNvPr id="15" name="Slide Number Placeholder 14">
            <a:extLst>
              <a:ext uri="{FF2B5EF4-FFF2-40B4-BE49-F238E27FC236}">
                <a16:creationId xmlns:a16="http://schemas.microsoft.com/office/drawing/2014/main" id="{B78AD5C2-2013-544C-8158-20E77C86D7FA}"/>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32626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4CF495-B605-B48E-6029-5C80F53CA5B3}"/>
              </a:ext>
            </a:extLst>
          </p:cNvPr>
          <p:cNvSpPr/>
          <p:nvPr/>
        </p:nvSpPr>
        <p:spPr>
          <a:xfrm>
            <a:off x="7320136" y="1700808"/>
            <a:ext cx="360040"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Content Placeholder 26">
            <a:extLst>
              <a:ext uri="{FF2B5EF4-FFF2-40B4-BE49-F238E27FC236}">
                <a16:creationId xmlns:a16="http://schemas.microsoft.com/office/drawing/2014/main" id="{BDEA3DF1-CBA8-4C40-A4B3-B40FC23E0994}"/>
              </a:ext>
            </a:extLst>
          </p:cNvPr>
          <p:cNvSpPr>
            <a:spLocks noGrp="1"/>
          </p:cNvSpPr>
          <p:nvPr>
            <p:ph sz="quarter" idx="12"/>
          </p:nvPr>
        </p:nvSpPr>
        <p:spPr>
          <a:xfrm>
            <a:off x="3279167" y="1772816"/>
            <a:ext cx="3896954" cy="3816424"/>
          </a:xfrm>
        </p:spPr>
        <p:txBody>
          <a:bodyPr/>
          <a:lstStyle/>
          <a:p>
            <a:r>
              <a:rPr lang="en-US" altLang="en-US" dirty="0">
                <a:ea typeface="ＭＳ Ｐゴシック" pitchFamily="34" charset="-128"/>
              </a:rPr>
              <a:t>6.9-year-old boy with proportionate short stature</a:t>
            </a:r>
          </a:p>
          <a:p>
            <a:r>
              <a:rPr lang="en-US" altLang="en-US" dirty="0">
                <a:ea typeface="ＭＳ Ｐゴシック" pitchFamily="34" charset="-128"/>
              </a:rPr>
              <a:t>Naïve to growth promoting therapy</a:t>
            </a:r>
          </a:p>
          <a:p>
            <a:pPr>
              <a:buFont typeface="Arial" panose="020B0604020202020204" pitchFamily="34" charset="0"/>
              <a:buChar char="•"/>
            </a:pPr>
            <a:r>
              <a:rPr lang="en-US" altLang="en-US" dirty="0">
                <a:ea typeface="ＭＳ Ｐゴシック" pitchFamily="34" charset="-128"/>
              </a:rPr>
              <a:t>Pre-pubertal</a:t>
            </a:r>
          </a:p>
          <a:p>
            <a:pPr>
              <a:buFont typeface="Arial" panose="020B0604020202020204" pitchFamily="34" charset="0"/>
              <a:buChar char="•"/>
            </a:pPr>
            <a:r>
              <a:rPr lang="en-US" altLang="en-US" dirty="0">
                <a:ea typeface="ＭＳ Ｐゴシック" pitchFamily="34" charset="-128"/>
              </a:rPr>
              <a:t>Parental heights: +0.6 SDS/</a:t>
            </a:r>
            <a:br>
              <a:rPr lang="en-US" altLang="en-US" dirty="0">
                <a:ea typeface="ＭＳ Ｐゴシック" pitchFamily="34" charset="-128"/>
              </a:rPr>
            </a:br>
            <a:r>
              <a:rPr lang="en-US" altLang="en-US" dirty="0">
                <a:ea typeface="ＭＳ Ｐゴシック" pitchFamily="34" charset="-128"/>
              </a:rPr>
              <a:t>-2.4 SDS</a:t>
            </a:r>
          </a:p>
          <a:p>
            <a:endParaRPr lang="en-GB" dirty="0"/>
          </a:p>
        </p:txBody>
      </p:sp>
      <p:sp>
        <p:nvSpPr>
          <p:cNvPr id="2" name="Title 1">
            <a:extLst>
              <a:ext uri="{FF2B5EF4-FFF2-40B4-BE49-F238E27FC236}">
                <a16:creationId xmlns:a16="http://schemas.microsoft.com/office/drawing/2014/main" id="{12268995-90DE-A94B-998D-2F176988F3AE}"/>
              </a:ext>
            </a:extLst>
          </p:cNvPr>
          <p:cNvSpPr>
            <a:spLocks noGrp="1"/>
          </p:cNvSpPr>
          <p:nvPr>
            <p:ph type="title"/>
          </p:nvPr>
        </p:nvSpPr>
        <p:spPr/>
        <p:txBody>
          <a:bodyPr/>
          <a:lstStyle/>
          <a:p>
            <a:r>
              <a:rPr lang="en-US" dirty="0"/>
              <a:t>Case Presentation: </a:t>
            </a:r>
            <a:r>
              <a:rPr lang="en-GB" dirty="0">
                <a:solidFill>
                  <a:schemeClr val="accent1"/>
                </a:solidFill>
              </a:rPr>
              <a:t>Non-classical growth hormone insensitivity</a:t>
            </a:r>
            <a:br>
              <a:rPr lang="en-US" altLang="en-US" dirty="0">
                <a:solidFill>
                  <a:schemeClr val="accent1"/>
                </a:solidFill>
              </a:rPr>
            </a:br>
            <a:endParaRPr lang="en-GB" dirty="0">
              <a:solidFill>
                <a:schemeClr val="accent1"/>
              </a:solidFill>
            </a:endParaRPr>
          </a:p>
        </p:txBody>
      </p:sp>
      <p:sp>
        <p:nvSpPr>
          <p:cNvPr id="23" name="Content Placeholder 22">
            <a:extLst>
              <a:ext uri="{FF2B5EF4-FFF2-40B4-BE49-F238E27FC236}">
                <a16:creationId xmlns:a16="http://schemas.microsoft.com/office/drawing/2014/main" id="{0041A77E-C986-8545-9F6D-FD9334A9DB1E}"/>
              </a:ext>
            </a:extLst>
          </p:cNvPr>
          <p:cNvSpPr>
            <a:spLocks noGrp="1"/>
          </p:cNvSpPr>
          <p:nvPr>
            <p:ph sz="quarter" idx="15"/>
          </p:nvPr>
        </p:nvSpPr>
        <p:spPr>
          <a:xfrm>
            <a:off x="620183" y="6309320"/>
            <a:ext cx="10180339" cy="365125"/>
          </a:xfrm>
        </p:spPr>
        <p:txBody>
          <a:bodyPr/>
          <a:lstStyle/>
          <a:p>
            <a:r>
              <a:rPr lang="en-GB" dirty="0"/>
              <a:t>BL, body length; BMI, body mass index; BW, body weight; GA, gestational age; SDS, standard deviation score</a:t>
            </a:r>
          </a:p>
          <a:p>
            <a:r>
              <a:rPr lang="en-US" dirty="0"/>
              <a:t>Data from EU-IGF registry</a:t>
            </a:r>
            <a:endParaRPr lang="en-GB" dirty="0"/>
          </a:p>
        </p:txBody>
      </p:sp>
      <p:sp>
        <p:nvSpPr>
          <p:cNvPr id="12" name="Text Placeholder 1">
            <a:extLst>
              <a:ext uri="{FF2B5EF4-FFF2-40B4-BE49-F238E27FC236}">
                <a16:creationId xmlns:a16="http://schemas.microsoft.com/office/drawing/2014/main" id="{F88E6AF8-8A46-F86D-B6D6-18AD23A148F6}"/>
              </a:ext>
            </a:extLst>
          </p:cNvPr>
          <p:cNvSpPr txBox="1">
            <a:spLocks/>
          </p:cNvSpPr>
          <p:nvPr/>
        </p:nvSpPr>
        <p:spPr>
          <a:xfrm>
            <a:off x="8167418" y="1772816"/>
            <a:ext cx="3672408" cy="3641971"/>
          </a:xfrm>
          <a:prstGeom prst="rect">
            <a:avLst/>
          </a:prstGeom>
        </p:spPr>
        <p:txBody>
          <a:bodyPr vert="horz" lIns="0" tIns="0" rIns="0" bIns="0" rtlCol="0">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latin typeface="Arial" panose="020B0604020202020204" pitchFamily="34" charset="0"/>
                <a:ea typeface="ＭＳ Ｐゴシック" pitchFamily="34" charset="-128"/>
                <a:cs typeface="Arial" panose="020B0604020202020204" pitchFamily="34" charset="0"/>
              </a:rPr>
              <a:t>Normal pregnancy</a:t>
            </a:r>
          </a:p>
          <a:p>
            <a:r>
              <a:rPr lang="en-US" altLang="en-US" dirty="0">
                <a:latin typeface="Arial" panose="020B0604020202020204" pitchFamily="34" charset="0"/>
                <a:ea typeface="ＭＳ Ｐゴシック" pitchFamily="34" charset="-128"/>
                <a:cs typeface="Arial" panose="020B0604020202020204" pitchFamily="34" charset="0"/>
              </a:rPr>
              <a:t>GA 38 weeks</a:t>
            </a:r>
          </a:p>
          <a:p>
            <a:r>
              <a:rPr lang="en-US" altLang="en-US" dirty="0">
                <a:latin typeface="Arial" panose="020B0604020202020204" pitchFamily="34" charset="0"/>
                <a:ea typeface="ＭＳ Ｐゴシック" pitchFamily="34" charset="-128"/>
                <a:cs typeface="Arial" panose="020B0604020202020204" pitchFamily="34" charset="0"/>
              </a:rPr>
              <a:t>BW: 2.7 kg</a:t>
            </a:r>
          </a:p>
          <a:p>
            <a:r>
              <a:rPr lang="en-US" altLang="en-US" dirty="0">
                <a:latin typeface="Arial" panose="020B0604020202020204" pitchFamily="34" charset="0"/>
                <a:ea typeface="ＭＳ Ｐゴシック" pitchFamily="34" charset="-128"/>
                <a:cs typeface="Arial" panose="020B0604020202020204" pitchFamily="34" charset="0"/>
              </a:rPr>
              <a:t>BL: 47 cm</a:t>
            </a:r>
          </a:p>
          <a:p>
            <a:r>
              <a:rPr lang="en-US" altLang="en-US" dirty="0">
                <a:latin typeface="Arial" panose="020B0604020202020204" pitchFamily="34" charset="0"/>
                <a:ea typeface="ＭＳ Ｐゴシック" pitchFamily="34" charset="-128"/>
                <a:cs typeface="Arial" panose="020B0604020202020204" pitchFamily="34" charset="0"/>
              </a:rPr>
              <a:t>Postnatal growth failure</a:t>
            </a:r>
          </a:p>
          <a:p>
            <a:r>
              <a:rPr lang="en-US" altLang="en-US" dirty="0">
                <a:latin typeface="Arial" panose="020B0604020202020204" pitchFamily="34" charset="0"/>
                <a:ea typeface="ＭＳ Ｐゴシック" pitchFamily="34" charset="-128"/>
                <a:cs typeface="Arial" panose="020B0604020202020204" pitchFamily="34" charset="0"/>
              </a:rPr>
              <a:t>Height: -4.8 SDS</a:t>
            </a:r>
            <a:endParaRPr lang="en-US" altLang="en-US" baseline="30000" dirty="0">
              <a:latin typeface="Arial" panose="020B0604020202020204" pitchFamily="34" charset="0"/>
              <a:ea typeface="ＭＳ Ｐゴシック" pitchFamily="34" charset="-128"/>
              <a:cs typeface="Arial" panose="020B0604020202020204" pitchFamily="34" charset="0"/>
            </a:endParaRPr>
          </a:p>
          <a:p>
            <a:r>
              <a:rPr lang="en-US" altLang="en-US" dirty="0">
                <a:latin typeface="Arial" panose="020B0604020202020204" pitchFamily="34" charset="0"/>
                <a:ea typeface="ＭＳ Ｐゴシック" pitchFamily="34" charset="-128"/>
                <a:cs typeface="Arial" panose="020B0604020202020204" pitchFamily="34" charset="0"/>
              </a:rPr>
              <a:t>Weight: -4.2 SDS</a:t>
            </a:r>
            <a:endParaRPr lang="en-US" altLang="en-US" baseline="30000" dirty="0">
              <a:latin typeface="Arial" panose="020B0604020202020204" pitchFamily="34" charset="0"/>
              <a:ea typeface="ＭＳ Ｐゴシック" pitchFamily="34" charset="-128"/>
              <a:cs typeface="Arial" panose="020B0604020202020204" pitchFamily="34" charset="0"/>
            </a:endParaRPr>
          </a:p>
          <a:p>
            <a:r>
              <a:rPr lang="en-US" altLang="en-US" dirty="0">
                <a:latin typeface="Arial" panose="020B0604020202020204" pitchFamily="34" charset="0"/>
                <a:ea typeface="ＭＳ Ｐゴシック" pitchFamily="34" charset="-128"/>
                <a:cs typeface="Arial" panose="020B0604020202020204" pitchFamily="34" charset="0"/>
              </a:rPr>
              <a:t>BMI: +1.0 SDS</a:t>
            </a:r>
            <a:endParaRPr lang="en-US" altLang="en-US" baseline="30000" dirty="0">
              <a:latin typeface="Arial" panose="020B0604020202020204" pitchFamily="34" charset="0"/>
              <a:ea typeface="ＭＳ Ｐゴシック" pitchFamily="34" charset="-128"/>
              <a:cs typeface="Arial" panose="020B0604020202020204" pitchFamily="34" charset="0"/>
            </a:endParaRPr>
          </a:p>
          <a:p>
            <a:endParaRPr lang="en-US" altLang="en-US" dirty="0">
              <a:latin typeface="Arial" panose="020B0604020202020204" pitchFamily="34" charset="0"/>
              <a:ea typeface="ＭＳ Ｐゴシック" pitchFamily="34" charset="-128"/>
              <a:cs typeface="Arial" panose="020B0604020202020204" pitchFamily="34" charset="0"/>
            </a:endParaRPr>
          </a:p>
        </p:txBody>
      </p:sp>
      <p:grpSp>
        <p:nvGrpSpPr>
          <p:cNvPr id="9" name="Group 8">
            <a:extLst>
              <a:ext uri="{FF2B5EF4-FFF2-40B4-BE49-F238E27FC236}">
                <a16:creationId xmlns:a16="http://schemas.microsoft.com/office/drawing/2014/main" id="{BD9F82E5-1691-6552-F00E-85358C7C0040}"/>
              </a:ext>
            </a:extLst>
          </p:cNvPr>
          <p:cNvGrpSpPr/>
          <p:nvPr/>
        </p:nvGrpSpPr>
        <p:grpSpPr>
          <a:xfrm>
            <a:off x="629161" y="1772816"/>
            <a:ext cx="1935613" cy="2448272"/>
            <a:chOff x="983432" y="1772816"/>
            <a:chExt cx="1935613" cy="2448272"/>
          </a:xfrm>
        </p:grpSpPr>
        <p:sp>
          <p:nvSpPr>
            <p:cNvPr id="13" name="Text Placeholder 1">
              <a:extLst>
                <a:ext uri="{FF2B5EF4-FFF2-40B4-BE49-F238E27FC236}">
                  <a16:creationId xmlns:a16="http://schemas.microsoft.com/office/drawing/2014/main" id="{800CE34C-416C-2274-A257-3C4706951F3C}"/>
                </a:ext>
              </a:extLst>
            </p:cNvPr>
            <p:cNvSpPr txBox="1">
              <a:spLocks/>
            </p:cNvSpPr>
            <p:nvPr/>
          </p:nvSpPr>
          <p:spPr>
            <a:xfrm>
              <a:off x="1017142" y="3429000"/>
              <a:ext cx="1791597" cy="707373"/>
            </a:xfrm>
            <a:prstGeom prst="rect">
              <a:avLst/>
            </a:prstGeom>
          </p:spPr>
          <p:txBody>
            <a:bodyPr vert="horz" lIns="0" tIns="0" rIns="0" bIns="0" rtlCol="0">
              <a:normAutofit fontScale="92500" lnSpcReduction="2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dirty="0">
                  <a:latin typeface="Arial" panose="020B0604020202020204" pitchFamily="34" charset="0"/>
                  <a:ea typeface="ＭＳ Ｐゴシック" pitchFamily="34" charset="-128"/>
                  <a:cs typeface="Arial" panose="020B0604020202020204" pitchFamily="34" charset="0"/>
                </a:rPr>
                <a:t>No dysmorphic features identified</a:t>
              </a:r>
            </a:p>
          </p:txBody>
        </p:sp>
        <p:sp>
          <p:nvSpPr>
            <p:cNvPr id="15" name="Rectangle 14">
              <a:extLst>
                <a:ext uri="{FF2B5EF4-FFF2-40B4-BE49-F238E27FC236}">
                  <a16:creationId xmlns:a16="http://schemas.microsoft.com/office/drawing/2014/main" id="{12EC6F98-D6C6-F763-213C-AB583CA3A3FD}"/>
                </a:ext>
              </a:extLst>
            </p:cNvPr>
            <p:cNvSpPr/>
            <p:nvPr/>
          </p:nvSpPr>
          <p:spPr>
            <a:xfrm>
              <a:off x="983432" y="1772816"/>
              <a:ext cx="1935613" cy="2448272"/>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6" name="Graphic 4" descr="User">
              <a:extLst>
                <a:ext uri="{FF2B5EF4-FFF2-40B4-BE49-F238E27FC236}">
                  <a16:creationId xmlns:a16="http://schemas.microsoft.com/office/drawing/2014/main" id="{8626269F-4D98-0E46-849A-D2CDF2AA10BF}"/>
                </a:ext>
              </a:extLst>
            </p:cNvPr>
            <p:cNvGrpSpPr/>
            <p:nvPr/>
          </p:nvGrpSpPr>
          <p:grpSpPr>
            <a:xfrm>
              <a:off x="1350216" y="1967080"/>
              <a:ext cx="1145924" cy="1216441"/>
              <a:chOff x="7654877" y="3098006"/>
              <a:chExt cx="619125" cy="657224"/>
            </a:xfrm>
          </p:grpSpPr>
          <p:sp>
            <p:nvSpPr>
              <p:cNvPr id="7" name="Freeform 6">
                <a:extLst>
                  <a:ext uri="{FF2B5EF4-FFF2-40B4-BE49-F238E27FC236}">
                    <a16:creationId xmlns:a16="http://schemas.microsoft.com/office/drawing/2014/main" id="{DF12E5E4-7F8D-8048-9AD2-2A6A0677B2E5}"/>
                  </a:ext>
                </a:extLst>
              </p:cNvPr>
              <p:cNvSpPr/>
              <p:nvPr/>
            </p:nvSpPr>
            <p:spPr>
              <a:xfrm>
                <a:off x="7807278" y="3098006"/>
                <a:ext cx="314325" cy="314325"/>
              </a:xfrm>
              <a:custGeom>
                <a:avLst/>
                <a:gdLst>
                  <a:gd name="connsiteX0" fmla="*/ 311944 w 314325"/>
                  <a:gd name="connsiteY0" fmla="*/ 159544 h 314325"/>
                  <a:gd name="connsiteX1" fmla="*/ 159544 w 314325"/>
                  <a:gd name="connsiteY1" fmla="*/ 311944 h 314325"/>
                  <a:gd name="connsiteX2" fmla="*/ 7144 w 314325"/>
                  <a:gd name="connsiteY2" fmla="*/ 159544 h 314325"/>
                  <a:gd name="connsiteX3" fmla="*/ 159544 w 314325"/>
                  <a:gd name="connsiteY3" fmla="*/ 7144 h 314325"/>
                  <a:gd name="connsiteX4" fmla="*/ 311944 w 314325"/>
                  <a:gd name="connsiteY4" fmla="*/ 159544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1944" y="159544"/>
                    </a:moveTo>
                    <a:cubicBezTo>
                      <a:pt x="311944" y="243712"/>
                      <a:pt x="243712" y="311944"/>
                      <a:pt x="159544" y="311944"/>
                    </a:cubicBezTo>
                    <a:cubicBezTo>
                      <a:pt x="75376" y="311944"/>
                      <a:pt x="7144" y="243712"/>
                      <a:pt x="7144" y="159544"/>
                    </a:cubicBezTo>
                    <a:cubicBezTo>
                      <a:pt x="7144" y="75376"/>
                      <a:pt x="75376" y="7144"/>
                      <a:pt x="159544" y="7144"/>
                    </a:cubicBezTo>
                    <a:cubicBezTo>
                      <a:pt x="243712" y="7144"/>
                      <a:pt x="311944" y="75376"/>
                      <a:pt x="311944" y="159544"/>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F4BBDF74-9321-6C4B-8F91-37955EC31A2F}"/>
                  </a:ext>
                </a:extLst>
              </p:cNvPr>
              <p:cNvSpPr/>
              <p:nvPr/>
            </p:nvSpPr>
            <p:spPr>
              <a:xfrm>
                <a:off x="7654877" y="3440905"/>
                <a:ext cx="619125" cy="314325"/>
              </a:xfrm>
              <a:custGeom>
                <a:avLst/>
                <a:gdLst>
                  <a:gd name="connsiteX0" fmla="*/ 616744 w 619125"/>
                  <a:gd name="connsiteY0" fmla="*/ 311944 h 314325"/>
                  <a:gd name="connsiteX1" fmla="*/ 616744 w 619125"/>
                  <a:gd name="connsiteY1" fmla="*/ 159544 h 314325"/>
                  <a:gd name="connsiteX2" fmla="*/ 586264 w 619125"/>
                  <a:gd name="connsiteY2" fmla="*/ 98584 h 314325"/>
                  <a:gd name="connsiteX3" fmla="*/ 437674 w 619125"/>
                  <a:gd name="connsiteY3" fmla="*/ 26194 h 314325"/>
                  <a:gd name="connsiteX4" fmla="*/ 311944 w 619125"/>
                  <a:gd name="connsiteY4" fmla="*/ 7144 h 314325"/>
                  <a:gd name="connsiteX5" fmla="*/ 186214 w 619125"/>
                  <a:gd name="connsiteY5" fmla="*/ 26194 h 314325"/>
                  <a:gd name="connsiteX6" fmla="*/ 37624 w 619125"/>
                  <a:gd name="connsiteY6" fmla="*/ 98584 h 314325"/>
                  <a:gd name="connsiteX7" fmla="*/ 7144 w 619125"/>
                  <a:gd name="connsiteY7" fmla="*/ 159544 h 314325"/>
                  <a:gd name="connsiteX8" fmla="*/ 7144 w 619125"/>
                  <a:gd name="connsiteY8" fmla="*/ 311944 h 314325"/>
                  <a:gd name="connsiteX9" fmla="*/ 616744 w 6191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314325">
                    <a:moveTo>
                      <a:pt x="616744" y="311944"/>
                    </a:moveTo>
                    <a:lnTo>
                      <a:pt x="616744" y="159544"/>
                    </a:lnTo>
                    <a:cubicBezTo>
                      <a:pt x="616744" y="136684"/>
                      <a:pt x="605314" y="113824"/>
                      <a:pt x="586264" y="98584"/>
                    </a:cubicBezTo>
                    <a:cubicBezTo>
                      <a:pt x="544354" y="64294"/>
                      <a:pt x="491014" y="41434"/>
                      <a:pt x="437674" y="26194"/>
                    </a:cubicBezTo>
                    <a:cubicBezTo>
                      <a:pt x="399574" y="14764"/>
                      <a:pt x="357664" y="7144"/>
                      <a:pt x="311944" y="7144"/>
                    </a:cubicBezTo>
                    <a:cubicBezTo>
                      <a:pt x="270034" y="7144"/>
                      <a:pt x="228124" y="14764"/>
                      <a:pt x="186214" y="26194"/>
                    </a:cubicBezTo>
                    <a:cubicBezTo>
                      <a:pt x="132874" y="41434"/>
                      <a:pt x="79534" y="68104"/>
                      <a:pt x="37624" y="98584"/>
                    </a:cubicBezTo>
                    <a:cubicBezTo>
                      <a:pt x="18574" y="113824"/>
                      <a:pt x="7144" y="136684"/>
                      <a:pt x="7144" y="159544"/>
                    </a:cubicBezTo>
                    <a:lnTo>
                      <a:pt x="7144" y="311944"/>
                    </a:lnTo>
                    <a:lnTo>
                      <a:pt x="616744" y="311944"/>
                    </a:ln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sp>
        <p:nvSpPr>
          <p:cNvPr id="28" name="Slide Number Placeholder 27">
            <a:extLst>
              <a:ext uri="{FF2B5EF4-FFF2-40B4-BE49-F238E27FC236}">
                <a16:creationId xmlns:a16="http://schemas.microsoft.com/office/drawing/2014/main" id="{393C8036-EDB9-D94B-B946-195951FB830C}"/>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429326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Addressing diagnostic challenges of severe primary </a:t>
            </a:r>
            <a:r>
              <a:rPr lang="en-GB" dirty="0" err="1">
                <a:latin typeface="Arial" panose="020B0604020202020204" pitchFamily="34" charset="0"/>
                <a:cs typeface="Arial" panose="020B0604020202020204" pitchFamily="34" charset="0"/>
              </a:rPr>
              <a:t>igf</a:t>
            </a:r>
            <a:r>
              <a:rPr lang="en-GB" dirty="0">
                <a:latin typeface="Arial" panose="020B0604020202020204" pitchFamily="34" charset="0"/>
                <a:cs typeface="Arial" panose="020B0604020202020204" pitchFamily="34" charset="0"/>
              </a:rPr>
              <a:t>-I deficiency</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09600" y="3933056"/>
            <a:ext cx="10972800" cy="2088232"/>
          </a:xfrm>
        </p:spPr>
        <p:txBody>
          <a:bodyPr>
            <a:noAutofit/>
          </a:bodyPr>
          <a:lstStyle/>
          <a:p>
            <a:r>
              <a:rPr lang="en-GB" b="1" dirty="0" err="1">
                <a:latin typeface="Arial" panose="020B0604020202020204" pitchFamily="34" charset="0"/>
                <a:cs typeface="Arial" panose="020B0604020202020204" pitchFamily="34" charset="0"/>
              </a:rPr>
              <a:t>Prof.</a:t>
            </a:r>
            <a:r>
              <a:rPr lang="en-GB" b="1" dirty="0">
                <a:latin typeface="Arial" panose="020B0604020202020204" pitchFamily="34" charset="0"/>
                <a:cs typeface="Arial" panose="020B0604020202020204" pitchFamily="34" charset="0"/>
              </a:rPr>
              <a:t> Philippe </a:t>
            </a:r>
            <a:r>
              <a:rPr lang="en-GB" b="1" dirty="0" err="1">
                <a:latin typeface="Arial" panose="020B0604020202020204" pitchFamily="34" charset="0"/>
                <a:cs typeface="Arial" panose="020B0604020202020204" pitchFamily="34" charset="0"/>
              </a:rPr>
              <a:t>Backeljauw</a:t>
            </a:r>
            <a:r>
              <a:rPr lang="en-GB" b="1" dirty="0">
                <a:latin typeface="Arial" panose="020B0604020202020204" pitchFamily="34" charset="0"/>
                <a:cs typeface="Arial" panose="020B0604020202020204" pitchFamily="34" charset="0"/>
              </a:rPr>
              <a:t>, MD</a:t>
            </a:r>
          </a:p>
          <a:p>
            <a:pPr>
              <a:spcBef>
                <a:spcPts val="300"/>
              </a:spcBef>
            </a:pPr>
            <a:r>
              <a:rPr lang="en-US" sz="2200" b="1" dirty="0">
                <a:latin typeface="Arial" panose="020B0604020202020204" pitchFamily="34" charset="0"/>
                <a:cs typeface="Arial" panose="020B0604020202020204" pitchFamily="34" charset="0"/>
              </a:rPr>
              <a:t>Cincinnati Children’s Hospital Medical Center, USA</a:t>
            </a:r>
            <a:endParaRPr lang="en-GB" sz="2200"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Prof. Peter Bang, MD PhD</a:t>
            </a:r>
          </a:p>
          <a:p>
            <a:pPr>
              <a:spcBef>
                <a:spcPts val="300"/>
              </a:spcBef>
            </a:pPr>
            <a:r>
              <a:rPr lang="en-GB" sz="2200" b="1" dirty="0">
                <a:latin typeface="Arial" panose="020B0604020202020204" pitchFamily="34" charset="0"/>
                <a:cs typeface="Arial" panose="020B0604020202020204" pitchFamily="34" charset="0"/>
              </a:rPr>
              <a:t>Linköping University, Sweden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7FB6F9-0101-7965-34CA-E484C602AD7E}"/>
              </a:ext>
            </a:extLst>
          </p:cNvPr>
          <p:cNvSpPr txBox="1"/>
          <p:nvPr/>
        </p:nvSpPr>
        <p:spPr>
          <a:xfrm>
            <a:off x="263352" y="6311044"/>
            <a:ext cx="2396810" cy="276999"/>
          </a:xfrm>
          <a:prstGeom prst="rect">
            <a:avLst/>
          </a:prstGeom>
          <a:noFill/>
        </p:spPr>
        <p:txBody>
          <a:bodyPr wrap="none" rtlCol="0">
            <a:spAutoFit/>
          </a:bodyPr>
          <a:lstStyle/>
          <a:p>
            <a:r>
              <a:rPr lang="en-GB" sz="1200" dirty="0">
                <a:solidFill>
                  <a:schemeClr val="accent1"/>
                </a:solidFill>
                <a:latin typeface="Arial" panose="020B0604020202020204" pitchFamily="34" charset="0"/>
                <a:ea typeface="Aileron" charset="0"/>
                <a:cs typeface="Arial" panose="020B0604020202020204" pitchFamily="34" charset="0"/>
              </a:rPr>
              <a:t>IGF-I, insulin-like growth factor I</a:t>
            </a:r>
          </a:p>
        </p:txBody>
      </p:sp>
    </p:spTree>
    <p:extLst>
      <p:ext uri="{BB962C8B-B14F-4D97-AF65-F5344CB8AC3E}">
        <p14:creationId xmlns:p14="http://schemas.microsoft.com/office/powerpoint/2010/main" val="321260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Insights to the Assessment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the gh-igf axis</a:t>
            </a:r>
            <a:endParaRPr lang="en-GB"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8DA33F8E-13DC-8B3B-5C1A-0EB2A4567E1A}"/>
              </a:ext>
            </a:extLst>
          </p:cNvPr>
          <p:cNvSpPr>
            <a:spLocks noGrp="1"/>
          </p:cNvSpPr>
          <p:nvPr>
            <p:ph type="subTitle" idx="1"/>
          </p:nvPr>
        </p:nvSpPr>
        <p:spPr>
          <a:xfrm>
            <a:off x="551384" y="3609231"/>
            <a:ext cx="10972800" cy="1655762"/>
          </a:xfrm>
        </p:spPr>
        <p:txBody>
          <a:bodyPr/>
          <a:lstStyle/>
          <a:p>
            <a:r>
              <a:rPr lang="en-GB">
                <a:latin typeface="Arial" panose="020B0604020202020204" pitchFamily="34" charset="0"/>
                <a:cs typeface="Arial" panose="020B0604020202020204" pitchFamily="34" charset="0"/>
              </a:rPr>
              <a:t>Diagnosis, confirmatory tests and challenges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7402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F1DF-637A-EADB-165B-F06A9A9F8245}"/>
              </a:ext>
            </a:extLst>
          </p:cNvPr>
          <p:cNvSpPr>
            <a:spLocks noGrp="1"/>
          </p:cNvSpPr>
          <p:nvPr>
            <p:ph type="title"/>
          </p:nvPr>
        </p:nvSpPr>
        <p:spPr/>
        <p:txBody>
          <a:bodyPr/>
          <a:lstStyle/>
          <a:p>
            <a:r>
              <a:rPr lang="en-GB" dirty="0"/>
              <a:t>Algorithm for the investigation of short stature</a:t>
            </a:r>
          </a:p>
        </p:txBody>
      </p:sp>
      <p:sp>
        <p:nvSpPr>
          <p:cNvPr id="4" name="Slide Number Placeholder 3">
            <a:extLst>
              <a:ext uri="{FF2B5EF4-FFF2-40B4-BE49-F238E27FC236}">
                <a16:creationId xmlns:a16="http://schemas.microsoft.com/office/drawing/2014/main" id="{DE4FFA79-5F51-E88D-13F1-2C6626CBE5BF}"/>
              </a:ext>
            </a:extLst>
          </p:cNvPr>
          <p:cNvSpPr>
            <a:spLocks noGrp="1"/>
          </p:cNvSpPr>
          <p:nvPr>
            <p:ph type="sldNum" sz="quarter" idx="4"/>
          </p:nvPr>
        </p:nvSpPr>
        <p:spPr/>
        <p:txBody>
          <a:bodyPr/>
          <a:lstStyle/>
          <a:p>
            <a:fld id="{89A54B4F-DE9D-4DCA-8736-DCDD2AB882E8}" type="slidenum">
              <a:rPr lang="en-US" altLang="sv-SE" smtClean="0"/>
              <a:pPr/>
              <a:t>21</a:t>
            </a:fld>
            <a:endParaRPr lang="en-US" altLang="sv-SE"/>
          </a:p>
        </p:txBody>
      </p:sp>
      <p:sp>
        <p:nvSpPr>
          <p:cNvPr id="61" name="Content Placeholder 60">
            <a:extLst>
              <a:ext uri="{FF2B5EF4-FFF2-40B4-BE49-F238E27FC236}">
                <a16:creationId xmlns:a16="http://schemas.microsoft.com/office/drawing/2014/main" id="{168B9364-E362-0D4F-98B0-2FB61B7687C1}"/>
              </a:ext>
            </a:extLst>
          </p:cNvPr>
          <p:cNvSpPr>
            <a:spLocks noGrp="1"/>
          </p:cNvSpPr>
          <p:nvPr>
            <p:ph sz="quarter" idx="15"/>
          </p:nvPr>
        </p:nvSpPr>
        <p:spPr>
          <a:xfrm>
            <a:off x="620183" y="6309320"/>
            <a:ext cx="10180339" cy="365125"/>
          </a:xfrm>
        </p:spPr>
        <p:txBody>
          <a:bodyPr/>
          <a:lstStyle/>
          <a:p>
            <a:r>
              <a:rPr lang="en-US" dirty="0"/>
              <a:t>ALS, acid labile subunit; GH, growth hormone; GHBP, growth hormone binding protein; IGFBP-3, IGF-I binding protein-3; IGF-I, insulin-like growth factor I; SDS, standard deviation score</a:t>
            </a:r>
          </a:p>
          <a:p>
            <a:r>
              <a:rPr lang="en-US" dirty="0"/>
              <a:t>Adapted from: Savage M, et al. Rev </a:t>
            </a:r>
            <a:r>
              <a:rPr lang="en-US" dirty="0" err="1"/>
              <a:t>Endocr</a:t>
            </a:r>
            <a:r>
              <a:rPr lang="en-US" dirty="0"/>
              <a:t> </a:t>
            </a:r>
            <a:r>
              <a:rPr lang="en-US" dirty="0" err="1"/>
              <a:t>Metab</a:t>
            </a:r>
            <a:r>
              <a:rPr lang="en-US" dirty="0"/>
              <a:t> </a:t>
            </a:r>
            <a:r>
              <a:rPr lang="en-US" dirty="0" err="1"/>
              <a:t>Disord</a:t>
            </a:r>
            <a:r>
              <a:rPr lang="en-US" dirty="0"/>
              <a:t>. 2021;22(1):91-9</a:t>
            </a:r>
          </a:p>
        </p:txBody>
      </p:sp>
      <p:cxnSp>
        <p:nvCxnSpPr>
          <p:cNvPr id="63" name="Straight Arrow Connector 62">
            <a:extLst>
              <a:ext uri="{FF2B5EF4-FFF2-40B4-BE49-F238E27FC236}">
                <a16:creationId xmlns:a16="http://schemas.microsoft.com/office/drawing/2014/main" id="{4212C224-5A76-5512-6D95-827B4BE98C26}"/>
              </a:ext>
            </a:extLst>
          </p:cNvPr>
          <p:cNvCxnSpPr>
            <a:cxnSpLocks/>
          </p:cNvCxnSpPr>
          <p:nvPr/>
        </p:nvCxnSpPr>
        <p:spPr>
          <a:xfrm>
            <a:off x="9710352" y="4725144"/>
            <a:ext cx="0" cy="28803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09AF451-62E0-9B42-9B71-D355ECD6EAFA}"/>
              </a:ext>
            </a:extLst>
          </p:cNvPr>
          <p:cNvCxnSpPr>
            <a:cxnSpLocks/>
          </p:cNvCxnSpPr>
          <p:nvPr/>
        </p:nvCxnSpPr>
        <p:spPr>
          <a:xfrm>
            <a:off x="2713253" y="1564942"/>
            <a:ext cx="262474"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ectangle 13">
            <a:extLst>
              <a:ext uri="{FF2B5EF4-FFF2-40B4-BE49-F238E27FC236}">
                <a16:creationId xmlns:a16="http://schemas.microsoft.com/office/drawing/2014/main" id="{E8C8F989-A5F8-5C43-9651-CEF286DD386F}"/>
              </a:ext>
            </a:extLst>
          </p:cNvPr>
          <p:cNvSpPr>
            <a:spLocks noChangeArrowheads="1"/>
          </p:cNvSpPr>
          <p:nvPr/>
        </p:nvSpPr>
        <p:spPr bwMode="auto">
          <a:xfrm>
            <a:off x="8178050" y="4270459"/>
            <a:ext cx="3044470" cy="610196"/>
          </a:xfrm>
          <a:prstGeom prst="rect">
            <a:avLst/>
          </a:prstGeom>
          <a:solidFill>
            <a:schemeClr val="accent2">
              <a:lumMod val="40000"/>
              <a:lumOff val="6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100" b="1" dirty="0">
                <a:solidFill>
                  <a:srgbClr val="231F20"/>
                </a:solidFill>
                <a:ea typeface="Calibri" panose="020F0502020204030204" pitchFamily="34" charset="0"/>
                <a:cs typeface="Arial" panose="020B0604020202020204" pitchFamily="34" charset="0"/>
              </a:rPr>
              <a:t>Severe Primary IGF-I Deficiency</a:t>
            </a:r>
            <a:br>
              <a:rPr lang="en-US" altLang="en-US" sz="1100" b="1" dirty="0">
                <a:solidFill>
                  <a:srgbClr val="231F20"/>
                </a:solidFill>
                <a:ea typeface="Calibri" panose="020F0502020204030204" pitchFamily="34" charset="0"/>
                <a:cs typeface="Arial" panose="020B0604020202020204" pitchFamily="34" charset="0"/>
              </a:rPr>
            </a:br>
            <a:r>
              <a:rPr lang="en-US" altLang="en-US" sz="1100" b="1" dirty="0">
                <a:solidFill>
                  <a:srgbClr val="231F20"/>
                </a:solidFill>
                <a:ea typeface="Calibri" panose="020F0502020204030204" pitchFamily="34" charset="0"/>
                <a:cs typeface="Arial" panose="020B0604020202020204" pitchFamily="34" charset="0"/>
              </a:rPr>
              <a:t>(GH insensitivity)</a:t>
            </a:r>
            <a:endParaRPr lang="en-US" altLang="en-US" sz="1100" b="1" dirty="0">
              <a:ea typeface="Calibri" panose="020F0502020204030204" pitchFamily="34" charset="0"/>
              <a:cs typeface="Arial" panose="020B0604020202020204" pitchFamily="34" charset="0"/>
            </a:endParaRPr>
          </a:p>
        </p:txBody>
      </p:sp>
      <p:sp>
        <p:nvSpPr>
          <p:cNvPr id="31" name="Rectangle 13">
            <a:extLst>
              <a:ext uri="{FF2B5EF4-FFF2-40B4-BE49-F238E27FC236}">
                <a16:creationId xmlns:a16="http://schemas.microsoft.com/office/drawing/2014/main" id="{615A5F42-7DAB-7547-9ED2-929F414C7420}"/>
              </a:ext>
            </a:extLst>
          </p:cNvPr>
          <p:cNvSpPr>
            <a:spLocks noChangeArrowheads="1"/>
          </p:cNvSpPr>
          <p:nvPr/>
        </p:nvSpPr>
        <p:spPr bwMode="auto">
          <a:xfrm>
            <a:off x="6469123" y="4259468"/>
            <a:ext cx="1308210" cy="651296"/>
          </a:xfrm>
          <a:prstGeom prst="rect">
            <a:avLst/>
          </a:prstGeom>
          <a:solidFill>
            <a:schemeClr val="accent2">
              <a:lumMod val="40000"/>
              <a:lumOff val="6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1100" b="1" dirty="0">
              <a:solidFill>
                <a:srgbClr val="231F20"/>
              </a:solidFill>
              <a:ea typeface="Calibri" panose="020F0502020204030204" pitchFamily="34" charset="0"/>
              <a:cs typeface="Arial" panose="020B0604020202020204" pitchFamily="34" charset="0"/>
            </a:endParaRPr>
          </a:p>
          <a:p>
            <a:pPr algn="ctr">
              <a:lnSpc>
                <a:spcPct val="90000"/>
              </a:lnSpc>
              <a:spcBef>
                <a:spcPct val="0"/>
              </a:spcBef>
              <a:buFontTx/>
              <a:buNone/>
            </a:pPr>
            <a:endParaRPr lang="en-US" altLang="en-US" sz="1100" b="1" dirty="0">
              <a:solidFill>
                <a:srgbClr val="231F20"/>
              </a:solidFill>
              <a:ea typeface="Calibri" panose="020F0502020204030204" pitchFamily="34" charset="0"/>
              <a:cs typeface="Arial" panose="020B0604020202020204" pitchFamily="34" charset="0"/>
            </a:endParaRPr>
          </a:p>
          <a:p>
            <a:pPr algn="ctr">
              <a:lnSpc>
                <a:spcPct val="90000"/>
              </a:lnSpc>
              <a:spcBef>
                <a:spcPct val="0"/>
              </a:spcBef>
              <a:buFontTx/>
              <a:buNone/>
            </a:pPr>
            <a:r>
              <a:rPr lang="en-US" altLang="en-US" sz="1100" b="1" dirty="0">
                <a:solidFill>
                  <a:srgbClr val="231F20"/>
                </a:solidFill>
                <a:ea typeface="Calibri" panose="020F0502020204030204" pitchFamily="34" charset="0"/>
                <a:cs typeface="Arial" panose="020B0604020202020204" pitchFamily="34" charset="0"/>
              </a:rPr>
              <a:t>Idiopathic</a:t>
            </a:r>
            <a:br>
              <a:rPr lang="en-US" altLang="en-US" sz="1100" b="1" dirty="0">
                <a:solidFill>
                  <a:srgbClr val="231F20"/>
                </a:solidFill>
                <a:ea typeface="Calibri" panose="020F0502020204030204" pitchFamily="34" charset="0"/>
                <a:cs typeface="Arial" panose="020B0604020202020204" pitchFamily="34" charset="0"/>
              </a:rPr>
            </a:br>
            <a:r>
              <a:rPr lang="en-US" altLang="en-US" sz="1100" b="1" dirty="0">
                <a:solidFill>
                  <a:srgbClr val="231F20"/>
                </a:solidFill>
                <a:ea typeface="Calibri" panose="020F0502020204030204" pitchFamily="34" charset="0"/>
                <a:cs typeface="Arial" panose="020B0604020202020204" pitchFamily="34" charset="0"/>
              </a:rPr>
              <a:t>short stature</a:t>
            </a:r>
          </a:p>
          <a:p>
            <a:pPr algn="ctr">
              <a:lnSpc>
                <a:spcPct val="90000"/>
              </a:lnSpc>
              <a:spcBef>
                <a:spcPct val="0"/>
              </a:spcBef>
              <a:buFontTx/>
              <a:buNone/>
            </a:pPr>
            <a:r>
              <a:rPr lang="en-US" altLang="en-US" sz="1100" b="1" dirty="0">
                <a:solidFill>
                  <a:srgbClr val="231F20"/>
                </a:solidFill>
                <a:ea typeface="Calibri" panose="020F0502020204030204" pitchFamily="34" charset="0"/>
                <a:cs typeface="Arial" panose="020B0604020202020204" pitchFamily="34" charset="0"/>
              </a:rPr>
              <a:t>(ISS)</a:t>
            </a:r>
          </a:p>
          <a:p>
            <a:pPr algn="ctr">
              <a:lnSpc>
                <a:spcPct val="90000"/>
              </a:lnSpc>
              <a:spcBef>
                <a:spcPct val="0"/>
              </a:spcBef>
              <a:buFontTx/>
              <a:buNone/>
            </a:pPr>
            <a:endParaRPr lang="en-US" altLang="en-US" sz="1100" b="1" dirty="0">
              <a:solidFill>
                <a:srgbClr val="231F20"/>
              </a:solidFill>
              <a:ea typeface="Calibri" panose="020F0502020204030204" pitchFamily="34" charset="0"/>
              <a:cs typeface="Arial" panose="020B0604020202020204" pitchFamily="34" charset="0"/>
            </a:endParaRPr>
          </a:p>
          <a:p>
            <a:pPr algn="ctr">
              <a:lnSpc>
                <a:spcPct val="90000"/>
              </a:lnSpc>
              <a:spcBef>
                <a:spcPct val="0"/>
              </a:spcBef>
              <a:buFontTx/>
              <a:buNone/>
            </a:pPr>
            <a:endParaRPr lang="en-US" altLang="en-US" sz="1100" b="1" dirty="0">
              <a:solidFill>
                <a:srgbClr val="231F20"/>
              </a:solidFill>
              <a:ea typeface="Calibri" panose="020F0502020204030204" pitchFamily="34" charset="0"/>
              <a:cs typeface="Arial" panose="020B0604020202020204" pitchFamily="34" charset="0"/>
            </a:endParaRPr>
          </a:p>
          <a:p>
            <a:pPr algn="ctr">
              <a:lnSpc>
                <a:spcPct val="90000"/>
              </a:lnSpc>
              <a:spcBef>
                <a:spcPct val="0"/>
              </a:spcBef>
              <a:buFontTx/>
              <a:buNone/>
            </a:pPr>
            <a:endParaRPr lang="en-US" altLang="en-US" sz="1100" dirty="0">
              <a:ea typeface="Calibri" panose="020F0502020204030204" pitchFamily="34" charset="0"/>
              <a:cs typeface="Arial" panose="020B0604020202020204" pitchFamily="34" charset="0"/>
            </a:endParaRPr>
          </a:p>
        </p:txBody>
      </p:sp>
      <p:sp>
        <p:nvSpPr>
          <p:cNvPr id="32" name="Rectangle 13">
            <a:extLst>
              <a:ext uri="{FF2B5EF4-FFF2-40B4-BE49-F238E27FC236}">
                <a16:creationId xmlns:a16="http://schemas.microsoft.com/office/drawing/2014/main" id="{CB918759-75F4-394D-82A8-6B11ADD43B7A}"/>
              </a:ext>
            </a:extLst>
          </p:cNvPr>
          <p:cNvSpPr>
            <a:spLocks noChangeArrowheads="1"/>
          </p:cNvSpPr>
          <p:nvPr/>
        </p:nvSpPr>
        <p:spPr bwMode="auto">
          <a:xfrm>
            <a:off x="4749886" y="4254129"/>
            <a:ext cx="1471723" cy="651296"/>
          </a:xfrm>
          <a:prstGeom prst="rect">
            <a:avLst/>
          </a:prstGeom>
          <a:solidFill>
            <a:schemeClr val="accent2">
              <a:lumMod val="40000"/>
              <a:lumOff val="6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1100" b="1" dirty="0">
                <a:solidFill>
                  <a:srgbClr val="231F20"/>
                </a:solidFill>
                <a:ea typeface="Calibri" panose="020F0502020204030204" pitchFamily="34" charset="0"/>
                <a:cs typeface="Arial" panose="020B0604020202020204" pitchFamily="34" charset="0"/>
              </a:rPr>
              <a:t>GH deficiency</a:t>
            </a:r>
            <a:br>
              <a:rPr lang="en-US" altLang="en-US" sz="1100" b="1" dirty="0">
                <a:solidFill>
                  <a:srgbClr val="231F20"/>
                </a:solidFill>
                <a:ea typeface="Calibri" panose="020F0502020204030204" pitchFamily="34" charset="0"/>
                <a:cs typeface="Arial" panose="020B0604020202020204" pitchFamily="34" charset="0"/>
              </a:rPr>
            </a:br>
            <a:br>
              <a:rPr lang="en-US" altLang="en-US" sz="500" b="1" dirty="0">
                <a:solidFill>
                  <a:srgbClr val="231F20"/>
                </a:solidFill>
                <a:ea typeface="Calibri" panose="020F0502020204030204" pitchFamily="34" charset="0"/>
                <a:cs typeface="Arial" panose="020B0604020202020204" pitchFamily="34" charset="0"/>
              </a:rPr>
            </a:br>
            <a:r>
              <a:rPr lang="en-US" altLang="en-US" sz="1100" dirty="0">
                <a:solidFill>
                  <a:srgbClr val="231F20"/>
                </a:solidFill>
                <a:ea typeface="Calibri" panose="020F0502020204030204" pitchFamily="34" charset="0"/>
                <a:cs typeface="Arial" panose="020B0604020202020204" pitchFamily="34" charset="0"/>
              </a:rPr>
              <a:t>Test for additional</a:t>
            </a:r>
            <a:br>
              <a:rPr lang="en-US" altLang="en-US" sz="1100" dirty="0">
                <a:solidFill>
                  <a:srgbClr val="231F20"/>
                </a:solidFill>
                <a:ea typeface="Calibri" panose="020F0502020204030204" pitchFamily="34" charset="0"/>
                <a:cs typeface="Arial" panose="020B0604020202020204" pitchFamily="34" charset="0"/>
              </a:rPr>
            </a:br>
            <a:r>
              <a:rPr lang="en-US" altLang="en-US" sz="1100" dirty="0">
                <a:solidFill>
                  <a:srgbClr val="231F20"/>
                </a:solidFill>
                <a:ea typeface="Calibri" panose="020F0502020204030204" pitchFamily="34" charset="0"/>
                <a:cs typeface="Arial" panose="020B0604020202020204" pitchFamily="34" charset="0"/>
              </a:rPr>
              <a:t>pituitary deficiencies</a:t>
            </a:r>
            <a:endParaRPr lang="en-US" altLang="en-US" sz="1100" dirty="0">
              <a:ea typeface="Calibri" panose="020F050202020403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840A289D-3731-0545-97A3-294657176959}"/>
              </a:ext>
            </a:extLst>
          </p:cNvPr>
          <p:cNvCxnSpPr>
            <a:cxnSpLocks/>
          </p:cNvCxnSpPr>
          <p:nvPr/>
        </p:nvCxnSpPr>
        <p:spPr>
          <a:xfrm>
            <a:off x="7139888" y="2794585"/>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E0A28601-235D-2A46-A172-B3BE3BBDECBD}"/>
              </a:ext>
            </a:extLst>
          </p:cNvPr>
          <p:cNvCxnSpPr>
            <a:cxnSpLocks/>
          </p:cNvCxnSpPr>
          <p:nvPr/>
        </p:nvCxnSpPr>
        <p:spPr>
          <a:xfrm>
            <a:off x="5485748" y="2794585"/>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C28C694-8431-2C44-B372-0FE304B329D0}"/>
              </a:ext>
            </a:extLst>
          </p:cNvPr>
          <p:cNvCxnSpPr>
            <a:cxnSpLocks/>
          </p:cNvCxnSpPr>
          <p:nvPr/>
        </p:nvCxnSpPr>
        <p:spPr>
          <a:xfrm>
            <a:off x="6330927" y="2667871"/>
            <a:ext cx="0" cy="143275"/>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00B2955-067D-C645-830B-AB169A6A9612}"/>
              </a:ext>
            </a:extLst>
          </p:cNvPr>
          <p:cNvCxnSpPr>
            <a:cxnSpLocks/>
          </p:cNvCxnSpPr>
          <p:nvPr/>
        </p:nvCxnSpPr>
        <p:spPr>
          <a:xfrm flipH="1">
            <a:off x="5475758" y="2801155"/>
            <a:ext cx="1672282"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DF395112-E4F5-7C41-BAB2-8DC88BD164A2}"/>
              </a:ext>
            </a:extLst>
          </p:cNvPr>
          <p:cNvCxnSpPr>
            <a:cxnSpLocks/>
          </p:cNvCxnSpPr>
          <p:nvPr/>
        </p:nvCxnSpPr>
        <p:spPr>
          <a:xfrm>
            <a:off x="6275289" y="1852974"/>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Rectangle 13">
            <a:extLst>
              <a:ext uri="{FF2B5EF4-FFF2-40B4-BE49-F238E27FC236}">
                <a16:creationId xmlns:a16="http://schemas.microsoft.com/office/drawing/2014/main" id="{AF4CFD02-6FF1-9445-8920-F76F58C92476}"/>
              </a:ext>
            </a:extLst>
          </p:cNvPr>
          <p:cNvSpPr>
            <a:spLocks noChangeArrowheads="1"/>
          </p:cNvSpPr>
          <p:nvPr/>
        </p:nvSpPr>
        <p:spPr bwMode="auto">
          <a:xfrm>
            <a:off x="8190677" y="5028013"/>
            <a:ext cx="3044459" cy="770218"/>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GB" altLang="en-US" sz="1100" dirty="0">
                <a:solidFill>
                  <a:srgbClr val="231F20"/>
                </a:solidFill>
                <a:ea typeface="Calibri" panose="020F0502020204030204" pitchFamily="34" charset="0"/>
                <a:cs typeface="Arial" panose="020B0604020202020204" pitchFamily="34" charset="0"/>
              </a:rPr>
              <a:t>Confirm SPIGFD with assessment of </a:t>
            </a:r>
          </a:p>
          <a:p>
            <a:pPr algn="ctr">
              <a:lnSpc>
                <a:spcPct val="90000"/>
              </a:lnSpc>
              <a:spcBef>
                <a:spcPct val="0"/>
              </a:spcBef>
              <a:buFontTx/>
              <a:buNone/>
            </a:pPr>
            <a:r>
              <a:rPr lang="en-GB" altLang="en-US" sz="1100" dirty="0">
                <a:solidFill>
                  <a:srgbClr val="231F20"/>
                </a:solidFill>
                <a:ea typeface="Calibri" panose="020F0502020204030204" pitchFamily="34" charset="0"/>
                <a:cs typeface="Arial" panose="020B0604020202020204" pitchFamily="34" charset="0"/>
              </a:rPr>
              <a:t>IGF system: </a:t>
            </a:r>
          </a:p>
          <a:p>
            <a:pPr algn="ctr">
              <a:lnSpc>
                <a:spcPct val="90000"/>
              </a:lnSpc>
              <a:spcBef>
                <a:spcPct val="0"/>
              </a:spcBef>
              <a:buFontTx/>
              <a:buNone/>
            </a:pPr>
            <a:r>
              <a:rPr lang="en-GB" altLang="en-US" sz="1100" dirty="0">
                <a:solidFill>
                  <a:srgbClr val="231F20"/>
                </a:solidFill>
                <a:ea typeface="Calibri" panose="020F0502020204030204" pitchFamily="34" charset="0"/>
                <a:cs typeface="Arial" panose="020B0604020202020204" pitchFamily="34" charset="0"/>
              </a:rPr>
              <a:t>IGFBP-3, ALS, GHBP and genetic studies</a:t>
            </a:r>
            <a:endParaRPr lang="en-GB" altLang="en-US" sz="1100" dirty="0">
              <a:ea typeface="Calibri" panose="020F0502020204030204" pitchFamily="34" charset="0"/>
              <a:cs typeface="Arial" panose="020B0604020202020204" pitchFamily="34" charset="0"/>
            </a:endParaRPr>
          </a:p>
        </p:txBody>
      </p:sp>
      <p:sp>
        <p:nvSpPr>
          <p:cNvPr id="26" name="Rectangle 13">
            <a:extLst>
              <a:ext uri="{FF2B5EF4-FFF2-40B4-BE49-F238E27FC236}">
                <a16:creationId xmlns:a16="http://schemas.microsoft.com/office/drawing/2014/main" id="{F71DD9E3-EAA4-2441-82D8-8D7CBB9BA94B}"/>
              </a:ext>
            </a:extLst>
          </p:cNvPr>
          <p:cNvSpPr>
            <a:spLocks noChangeArrowheads="1"/>
          </p:cNvSpPr>
          <p:nvPr/>
        </p:nvSpPr>
        <p:spPr bwMode="auto">
          <a:xfrm>
            <a:off x="5234173" y="2464059"/>
            <a:ext cx="2193508" cy="225142"/>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GH stimulation test</a:t>
            </a:r>
            <a:endParaRPr lang="en-GB" altLang="en-US" sz="1050" dirty="0">
              <a:ea typeface="Calibri" panose="020F0502020204030204" pitchFamily="34" charset="0"/>
              <a:cs typeface="Arial" panose="020B0604020202020204" pitchFamily="34" charset="0"/>
            </a:endParaRPr>
          </a:p>
        </p:txBody>
      </p:sp>
      <p:sp>
        <p:nvSpPr>
          <p:cNvPr id="24" name="Rectangle 13">
            <a:extLst>
              <a:ext uri="{FF2B5EF4-FFF2-40B4-BE49-F238E27FC236}">
                <a16:creationId xmlns:a16="http://schemas.microsoft.com/office/drawing/2014/main" id="{C41E24B0-03E8-F440-A32C-9F9CFAB7AD50}"/>
              </a:ext>
            </a:extLst>
          </p:cNvPr>
          <p:cNvSpPr>
            <a:spLocks noChangeArrowheads="1"/>
          </p:cNvSpPr>
          <p:nvPr/>
        </p:nvSpPr>
        <p:spPr bwMode="auto">
          <a:xfrm>
            <a:off x="5386108" y="1289206"/>
            <a:ext cx="1872208" cy="576662"/>
          </a:xfrm>
          <a:prstGeom prst="rect">
            <a:avLst/>
          </a:prstGeom>
          <a:solidFill>
            <a:schemeClr val="accent1"/>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buFontTx/>
              <a:buNone/>
            </a:pPr>
            <a:r>
              <a:rPr lang="en-US" altLang="en-US" sz="1100" b="1" dirty="0">
                <a:solidFill>
                  <a:schemeClr val="bg1"/>
                </a:solidFill>
                <a:ea typeface="Calibri" panose="020F0502020204030204" pitchFamily="34" charset="0"/>
                <a:cs typeface="Arial" panose="020B0604020202020204" pitchFamily="34" charset="0"/>
              </a:rPr>
              <a:t>Assessment of </a:t>
            </a:r>
          </a:p>
          <a:p>
            <a:pPr algn="ctr">
              <a:lnSpc>
                <a:spcPct val="107000"/>
              </a:lnSpc>
              <a:spcBef>
                <a:spcPct val="0"/>
              </a:spcBef>
              <a:buFontTx/>
              <a:buNone/>
            </a:pPr>
            <a:r>
              <a:rPr lang="en-US" altLang="en-US" sz="1100" b="1" dirty="0">
                <a:solidFill>
                  <a:schemeClr val="bg1"/>
                </a:solidFill>
                <a:ea typeface="Calibri" panose="020F0502020204030204" pitchFamily="34" charset="0"/>
                <a:cs typeface="Arial" panose="020B0604020202020204" pitchFamily="34" charset="0"/>
              </a:rPr>
              <a:t>GH-IGF-axis</a:t>
            </a:r>
          </a:p>
          <a:p>
            <a:pPr algn="ctr">
              <a:lnSpc>
                <a:spcPct val="107000"/>
              </a:lnSpc>
              <a:spcBef>
                <a:spcPct val="0"/>
              </a:spcBef>
              <a:buFontTx/>
              <a:buNone/>
            </a:pPr>
            <a:r>
              <a:rPr lang="en-US" altLang="en-US" sz="1100" b="1" dirty="0">
                <a:solidFill>
                  <a:schemeClr val="bg1"/>
                </a:solidFill>
                <a:ea typeface="Calibri" panose="020F0502020204030204" pitchFamily="34" charset="0"/>
                <a:cs typeface="Arial" panose="020B0604020202020204" pitchFamily="34" charset="0"/>
              </a:rPr>
              <a:t>Endocrine investigations</a:t>
            </a:r>
            <a:endParaRPr lang="en-US" altLang="en-US" sz="1100" dirty="0">
              <a:solidFill>
                <a:schemeClr val="bg1"/>
              </a:solidFill>
              <a:ea typeface="Calibri" panose="020F050202020403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00701899-0FD1-9B48-8880-D543FA4690BF}"/>
              </a:ext>
            </a:extLst>
          </p:cNvPr>
          <p:cNvCxnSpPr>
            <a:cxnSpLocks/>
          </p:cNvCxnSpPr>
          <p:nvPr/>
        </p:nvCxnSpPr>
        <p:spPr>
          <a:xfrm>
            <a:off x="9624392" y="3287110"/>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B54CBB9B-1221-E047-8595-CA35BB624B93}"/>
              </a:ext>
            </a:extLst>
          </p:cNvPr>
          <p:cNvCxnSpPr>
            <a:cxnSpLocks/>
          </p:cNvCxnSpPr>
          <p:nvPr/>
        </p:nvCxnSpPr>
        <p:spPr>
          <a:xfrm>
            <a:off x="7046056" y="3287110"/>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BEFC99B-453F-3943-8ACE-305638931066}"/>
              </a:ext>
            </a:extLst>
          </p:cNvPr>
          <p:cNvCxnSpPr>
            <a:cxnSpLocks/>
          </p:cNvCxnSpPr>
          <p:nvPr/>
        </p:nvCxnSpPr>
        <p:spPr>
          <a:xfrm flipH="1">
            <a:off x="7032104" y="3287110"/>
            <a:ext cx="2592288"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CF8A6A29-588C-5D47-A7FF-0FC212A8341F}"/>
              </a:ext>
            </a:extLst>
          </p:cNvPr>
          <p:cNvCxnSpPr>
            <a:cxnSpLocks/>
          </p:cNvCxnSpPr>
          <p:nvPr/>
        </p:nvCxnSpPr>
        <p:spPr>
          <a:xfrm>
            <a:off x="7139888" y="3143835"/>
            <a:ext cx="0" cy="143275"/>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8" name="Rectangle 13">
            <a:extLst>
              <a:ext uri="{FF2B5EF4-FFF2-40B4-BE49-F238E27FC236}">
                <a16:creationId xmlns:a16="http://schemas.microsoft.com/office/drawing/2014/main" id="{4148C05F-E88D-4041-88F8-8353AD7E2672}"/>
              </a:ext>
            </a:extLst>
          </p:cNvPr>
          <p:cNvSpPr>
            <a:spLocks noChangeArrowheads="1"/>
          </p:cNvSpPr>
          <p:nvPr/>
        </p:nvSpPr>
        <p:spPr bwMode="auto">
          <a:xfrm>
            <a:off x="6387889" y="2945208"/>
            <a:ext cx="1488082" cy="225142"/>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Peak GH ≥7 </a:t>
            </a:r>
            <a:r>
              <a:rPr lang="el-GR" altLang="en-US" sz="1050" dirty="0">
                <a:solidFill>
                  <a:srgbClr val="231F20"/>
                </a:solidFill>
                <a:ea typeface="Calibri" panose="020F0502020204030204" pitchFamily="34" charset="0"/>
                <a:cs typeface="Arial" panose="020B0604020202020204" pitchFamily="34" charset="0"/>
              </a:rPr>
              <a:t>μ</a:t>
            </a:r>
            <a:r>
              <a:rPr lang="en-GB" altLang="en-US" sz="1050" dirty="0">
                <a:solidFill>
                  <a:srgbClr val="231F20"/>
                </a:solidFill>
                <a:ea typeface="Calibri" panose="020F0502020204030204" pitchFamily="34" charset="0"/>
                <a:cs typeface="Arial" panose="020B0604020202020204" pitchFamily="34" charset="0"/>
              </a:rPr>
              <a:t>g/L</a:t>
            </a:r>
            <a:endParaRPr lang="en-GB" altLang="en-US" sz="1050" dirty="0">
              <a:ea typeface="Calibri" panose="020F0502020204030204" pitchFamily="34" charset="0"/>
              <a:cs typeface="Arial" panose="020B0604020202020204" pitchFamily="34" charset="0"/>
            </a:endParaRPr>
          </a:p>
        </p:txBody>
      </p:sp>
      <p:cxnSp>
        <p:nvCxnSpPr>
          <p:cNvPr id="52" name="Straight Arrow Connector 51">
            <a:extLst>
              <a:ext uri="{FF2B5EF4-FFF2-40B4-BE49-F238E27FC236}">
                <a16:creationId xmlns:a16="http://schemas.microsoft.com/office/drawing/2014/main" id="{95BE3C84-54CA-D64C-BB0E-E06D583787A0}"/>
              </a:ext>
            </a:extLst>
          </p:cNvPr>
          <p:cNvCxnSpPr>
            <a:cxnSpLocks/>
          </p:cNvCxnSpPr>
          <p:nvPr/>
        </p:nvCxnSpPr>
        <p:spPr>
          <a:xfrm>
            <a:off x="7154503" y="4076838"/>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13">
            <a:extLst>
              <a:ext uri="{FF2B5EF4-FFF2-40B4-BE49-F238E27FC236}">
                <a16:creationId xmlns:a16="http://schemas.microsoft.com/office/drawing/2014/main" id="{1EB8FA00-3E53-C949-9DBE-2335D8D4658A}"/>
              </a:ext>
            </a:extLst>
          </p:cNvPr>
          <p:cNvSpPr>
            <a:spLocks noChangeArrowheads="1"/>
          </p:cNvSpPr>
          <p:nvPr/>
        </p:nvSpPr>
        <p:spPr bwMode="auto">
          <a:xfrm>
            <a:off x="6469123" y="3421457"/>
            <a:ext cx="1308210" cy="666300"/>
          </a:xfrm>
          <a:prstGeom prst="rect">
            <a:avLst/>
          </a:prstGeom>
          <a:solidFill>
            <a:schemeClr val="accent1">
              <a:lumMod val="20000"/>
              <a:lumOff val="80000"/>
            </a:schemeClr>
          </a:solidFill>
          <a:ln w="9525">
            <a:noFill/>
            <a:miter lim="800000"/>
            <a:headEnd/>
            <a:tailEnd/>
          </a:ln>
        </p:spPr>
        <p:txBody>
          <a:bodyPr wrap="square" lIns="72000" anchor="t"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b="1" dirty="0">
                <a:solidFill>
                  <a:srgbClr val="231F20"/>
                </a:solidFill>
                <a:ea typeface="Calibri" panose="020F0502020204030204" pitchFamily="34" charset="0"/>
                <a:cs typeface="Arial" panose="020B0604020202020204" pitchFamily="34" charset="0"/>
              </a:rPr>
              <a:t>IGF-I normal/high</a:t>
            </a:r>
          </a:p>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 ≥2.5</a:t>
            </a:r>
            <a:r>
              <a:rPr lang="en-GB" altLang="en-US" sz="1050" baseline="30000" dirty="0">
                <a:solidFill>
                  <a:srgbClr val="231F20"/>
                </a:solidFill>
                <a:ea typeface="Calibri" panose="020F0502020204030204" pitchFamily="34" charset="0"/>
                <a:cs typeface="Arial" panose="020B0604020202020204" pitchFamily="34" charset="0"/>
              </a:rPr>
              <a:t>th</a:t>
            </a:r>
            <a:r>
              <a:rPr lang="en-GB" altLang="en-US" sz="1050" dirty="0">
                <a:solidFill>
                  <a:srgbClr val="231F20"/>
                </a:solidFill>
                <a:ea typeface="Calibri" panose="020F0502020204030204" pitchFamily="34" charset="0"/>
                <a:cs typeface="Arial" panose="020B0604020202020204" pitchFamily="34" charset="0"/>
              </a:rPr>
              <a:t> percentile</a:t>
            </a:r>
            <a:endParaRPr lang="en-GB" altLang="en-US" sz="1050" dirty="0">
              <a:ea typeface="Calibri" panose="020F0502020204030204" pitchFamily="34" charset="0"/>
              <a:cs typeface="Arial" panose="020B0604020202020204" pitchFamily="34" charset="0"/>
            </a:endParaRPr>
          </a:p>
        </p:txBody>
      </p:sp>
      <p:sp>
        <p:nvSpPr>
          <p:cNvPr id="30" name="Rectangle 13">
            <a:extLst>
              <a:ext uri="{FF2B5EF4-FFF2-40B4-BE49-F238E27FC236}">
                <a16:creationId xmlns:a16="http://schemas.microsoft.com/office/drawing/2014/main" id="{48F9CD61-4DDD-9248-B187-DA01F5A8E607}"/>
              </a:ext>
            </a:extLst>
          </p:cNvPr>
          <p:cNvSpPr>
            <a:spLocks noChangeArrowheads="1"/>
          </p:cNvSpPr>
          <p:nvPr/>
        </p:nvSpPr>
        <p:spPr bwMode="auto">
          <a:xfrm>
            <a:off x="8178053" y="3426810"/>
            <a:ext cx="3044467" cy="630713"/>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b="1" dirty="0">
                <a:solidFill>
                  <a:srgbClr val="231F20"/>
                </a:solidFill>
                <a:ea typeface="Calibri" panose="020F0502020204030204" pitchFamily="34" charset="0"/>
                <a:cs typeface="Arial" panose="020B0604020202020204" pitchFamily="34" charset="0"/>
              </a:rPr>
              <a:t>IGF-I low </a:t>
            </a:r>
          </a:p>
          <a:p>
            <a:pPr algn="ctr">
              <a:lnSpc>
                <a:spcPct val="95000"/>
              </a:lnSpc>
              <a:spcBef>
                <a:spcPct val="0"/>
              </a:spcBef>
              <a:buNone/>
            </a:pPr>
            <a:r>
              <a:rPr lang="en-GB" altLang="en-US" sz="1050" dirty="0">
                <a:solidFill>
                  <a:srgbClr val="231F20"/>
                </a:solidFill>
                <a:ea typeface="Calibri" panose="020F0502020204030204" pitchFamily="34" charset="0"/>
                <a:cs typeface="Arial" panose="020B0604020202020204" pitchFamily="34" charset="0"/>
              </a:rPr>
              <a:t>IGF-I &lt;2.5</a:t>
            </a:r>
            <a:r>
              <a:rPr lang="en-GB" altLang="en-US" sz="1050" baseline="30000" dirty="0">
                <a:solidFill>
                  <a:srgbClr val="231F20"/>
                </a:solidFill>
                <a:ea typeface="Calibri" panose="020F0502020204030204" pitchFamily="34" charset="0"/>
                <a:cs typeface="Arial" panose="020B0604020202020204" pitchFamily="34" charset="0"/>
              </a:rPr>
              <a:t>th</a:t>
            </a:r>
            <a:r>
              <a:rPr lang="en-GB" altLang="en-US" sz="1050" dirty="0">
                <a:solidFill>
                  <a:srgbClr val="231F20"/>
                </a:solidFill>
                <a:ea typeface="Calibri" panose="020F0502020204030204" pitchFamily="34" charset="0"/>
                <a:cs typeface="Arial" panose="020B0604020202020204" pitchFamily="34" charset="0"/>
              </a:rPr>
              <a:t> percentile and height ≤-3 SDS (EU)</a:t>
            </a:r>
          </a:p>
          <a:p>
            <a:pPr algn="ctr">
              <a:lnSpc>
                <a:spcPct val="95000"/>
              </a:lnSpc>
              <a:spcBef>
                <a:spcPct val="0"/>
              </a:spcBef>
              <a:buNone/>
            </a:pPr>
            <a:r>
              <a:rPr lang="en-GB" altLang="en-US" sz="1050" dirty="0">
                <a:solidFill>
                  <a:srgbClr val="231F20"/>
                </a:solidFill>
                <a:ea typeface="Calibri" panose="020F0502020204030204" pitchFamily="34" charset="0"/>
                <a:cs typeface="Arial" panose="020B0604020202020204" pitchFamily="34" charset="0"/>
              </a:rPr>
              <a:t>OR</a:t>
            </a:r>
          </a:p>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IGF-I ≤3 SDS and height ≤-3 SDS (US) </a:t>
            </a:r>
            <a:endParaRPr lang="en-GB" altLang="en-US" sz="1050" dirty="0">
              <a:ea typeface="Calibri" panose="020F0502020204030204" pitchFamily="34" charset="0"/>
              <a:cs typeface="Arial" panose="020B0604020202020204" pitchFamily="34" charset="0"/>
            </a:endParaRPr>
          </a:p>
        </p:txBody>
      </p:sp>
      <p:sp>
        <p:nvSpPr>
          <p:cNvPr id="27" name="Rectangle 13">
            <a:extLst>
              <a:ext uri="{FF2B5EF4-FFF2-40B4-BE49-F238E27FC236}">
                <a16:creationId xmlns:a16="http://schemas.microsoft.com/office/drawing/2014/main" id="{60E1278C-62D4-A94E-894B-BC509067AA3E}"/>
              </a:ext>
            </a:extLst>
          </p:cNvPr>
          <p:cNvSpPr>
            <a:spLocks noChangeArrowheads="1"/>
          </p:cNvSpPr>
          <p:nvPr/>
        </p:nvSpPr>
        <p:spPr bwMode="auto">
          <a:xfrm>
            <a:off x="4741800" y="2945208"/>
            <a:ext cx="1488082" cy="225142"/>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Peak GH &lt;7 </a:t>
            </a:r>
            <a:r>
              <a:rPr lang="el-GR" altLang="en-US" sz="1050" dirty="0">
                <a:solidFill>
                  <a:srgbClr val="231F20"/>
                </a:solidFill>
                <a:ea typeface="Calibri" panose="020F0502020204030204" pitchFamily="34" charset="0"/>
                <a:cs typeface="Arial" panose="020B0604020202020204" pitchFamily="34" charset="0"/>
              </a:rPr>
              <a:t>μ</a:t>
            </a:r>
            <a:r>
              <a:rPr lang="en-GB" altLang="en-US" sz="1050" dirty="0">
                <a:solidFill>
                  <a:srgbClr val="231F20"/>
                </a:solidFill>
                <a:ea typeface="Calibri" panose="020F0502020204030204" pitchFamily="34" charset="0"/>
                <a:cs typeface="Arial" panose="020B0604020202020204" pitchFamily="34" charset="0"/>
              </a:rPr>
              <a:t>g/L</a:t>
            </a:r>
            <a:endParaRPr lang="en-GB" altLang="en-US" sz="1050" dirty="0">
              <a:ea typeface="Calibri" panose="020F0502020204030204" pitchFamily="34" charset="0"/>
              <a:cs typeface="Arial" panose="020B0604020202020204" pitchFamily="34" charset="0"/>
            </a:endParaRPr>
          </a:p>
        </p:txBody>
      </p:sp>
      <p:sp>
        <p:nvSpPr>
          <p:cNvPr id="19" name="Rectangle 13">
            <a:extLst>
              <a:ext uri="{FF2B5EF4-FFF2-40B4-BE49-F238E27FC236}">
                <a16:creationId xmlns:a16="http://schemas.microsoft.com/office/drawing/2014/main" id="{014EA98F-59E7-AA42-A048-56469E272C3C}"/>
              </a:ext>
            </a:extLst>
          </p:cNvPr>
          <p:cNvSpPr>
            <a:spLocks noChangeArrowheads="1"/>
          </p:cNvSpPr>
          <p:nvPr/>
        </p:nvSpPr>
        <p:spPr bwMode="auto">
          <a:xfrm>
            <a:off x="695400" y="1275188"/>
            <a:ext cx="2016224" cy="577786"/>
          </a:xfrm>
          <a:prstGeom prst="rect">
            <a:avLst/>
          </a:prstGeom>
          <a:solidFill>
            <a:schemeClr val="accent1"/>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buFontTx/>
              <a:buNone/>
            </a:pPr>
            <a:r>
              <a:rPr lang="en-US" altLang="en-US" sz="1200" b="1" dirty="0">
                <a:solidFill>
                  <a:schemeClr val="bg1"/>
                </a:solidFill>
                <a:ea typeface="Calibri" panose="020F0502020204030204" pitchFamily="34" charset="0"/>
                <a:cs typeface="Arial" panose="020B0604020202020204" pitchFamily="34" charset="0"/>
              </a:rPr>
              <a:t>Child with short stature: height &lt;-2 SDS</a:t>
            </a:r>
            <a:endParaRPr lang="en-US" altLang="en-US" sz="1200" dirty="0">
              <a:solidFill>
                <a:schemeClr val="bg1"/>
              </a:solidFill>
              <a:ea typeface="Calibri" panose="020F0502020204030204" pitchFamily="34" charset="0"/>
              <a:cs typeface="Arial" panose="020B0604020202020204" pitchFamily="34" charset="0"/>
            </a:endParaRPr>
          </a:p>
        </p:txBody>
      </p:sp>
      <p:sp>
        <p:nvSpPr>
          <p:cNvPr id="13" name="Rectangle 13">
            <a:extLst>
              <a:ext uri="{FF2B5EF4-FFF2-40B4-BE49-F238E27FC236}">
                <a16:creationId xmlns:a16="http://schemas.microsoft.com/office/drawing/2014/main" id="{6A02BA55-4D49-8C3B-F0DB-0A4FC5719313}"/>
              </a:ext>
            </a:extLst>
          </p:cNvPr>
          <p:cNvSpPr>
            <a:spLocks noChangeArrowheads="1"/>
          </p:cNvSpPr>
          <p:nvPr/>
        </p:nvSpPr>
        <p:spPr bwMode="auto">
          <a:xfrm>
            <a:off x="5407472" y="2039362"/>
            <a:ext cx="1800200" cy="248832"/>
          </a:xfrm>
          <a:prstGeom prst="rect">
            <a:avLst/>
          </a:prstGeom>
          <a:solidFill>
            <a:schemeClr val="accent1">
              <a:lumMod val="20000"/>
              <a:lumOff val="80000"/>
            </a:schemeClr>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dirty="0">
                <a:solidFill>
                  <a:srgbClr val="231F20"/>
                </a:solidFill>
                <a:ea typeface="Calibri" panose="020F0502020204030204" pitchFamily="34" charset="0"/>
                <a:cs typeface="Arial" panose="020B0604020202020204" pitchFamily="34" charset="0"/>
              </a:rPr>
              <a:t>IGF-I low </a:t>
            </a:r>
          </a:p>
        </p:txBody>
      </p:sp>
      <p:cxnSp>
        <p:nvCxnSpPr>
          <p:cNvPr id="38" name="Straight Arrow Connector 37">
            <a:extLst>
              <a:ext uri="{FF2B5EF4-FFF2-40B4-BE49-F238E27FC236}">
                <a16:creationId xmlns:a16="http://schemas.microsoft.com/office/drawing/2014/main" id="{6976977D-59DF-E0D2-C842-89842CC2B408}"/>
              </a:ext>
            </a:extLst>
          </p:cNvPr>
          <p:cNvCxnSpPr>
            <a:cxnSpLocks/>
          </p:cNvCxnSpPr>
          <p:nvPr/>
        </p:nvCxnSpPr>
        <p:spPr>
          <a:xfrm>
            <a:off x="6325976" y="2285022"/>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Rectangle 13">
            <a:extLst>
              <a:ext uri="{FF2B5EF4-FFF2-40B4-BE49-F238E27FC236}">
                <a16:creationId xmlns:a16="http://schemas.microsoft.com/office/drawing/2014/main" id="{4A36FED7-4CB5-194A-DBDE-912D186F2341}"/>
              </a:ext>
            </a:extLst>
          </p:cNvPr>
          <p:cNvSpPr>
            <a:spLocks noChangeArrowheads="1"/>
          </p:cNvSpPr>
          <p:nvPr/>
        </p:nvSpPr>
        <p:spPr bwMode="auto">
          <a:xfrm>
            <a:off x="3069175" y="1268760"/>
            <a:ext cx="1468207" cy="584214"/>
          </a:xfrm>
          <a:prstGeom prst="rect">
            <a:avLst/>
          </a:prstGeom>
          <a:solidFill>
            <a:schemeClr val="accent1"/>
          </a:solidFill>
          <a:ln w="9525">
            <a:noFill/>
            <a:miter lim="800000"/>
            <a:headEnd/>
            <a:tailEnd/>
          </a:ln>
        </p:spPr>
        <p:txBody>
          <a:bodyPr wrap="square" lIns="72000" anchor="ctr"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7000"/>
              </a:lnSpc>
              <a:spcBef>
                <a:spcPct val="0"/>
              </a:spcBef>
              <a:buFontTx/>
              <a:buNone/>
            </a:pPr>
            <a:r>
              <a:rPr lang="en-US" altLang="en-US" sz="1100" b="1" dirty="0">
                <a:solidFill>
                  <a:schemeClr val="bg1"/>
                </a:solidFill>
                <a:ea typeface="Calibri" panose="020F0502020204030204" pitchFamily="34" charset="0"/>
                <a:cs typeface="Arial" panose="020B0604020202020204" pitchFamily="34" charset="0"/>
              </a:rPr>
              <a:t>General Assessment</a:t>
            </a:r>
            <a:endParaRPr lang="en-US" altLang="en-US" sz="1100" dirty="0">
              <a:solidFill>
                <a:schemeClr val="bg1"/>
              </a:solidFill>
              <a:ea typeface="Calibri" panose="020F0502020204030204" pitchFamily="34" charset="0"/>
              <a:cs typeface="Arial" panose="020B0604020202020204" pitchFamily="34" charset="0"/>
            </a:endParaRPr>
          </a:p>
        </p:txBody>
      </p:sp>
      <p:sp>
        <p:nvSpPr>
          <p:cNvPr id="6" name="Rectangle 13">
            <a:extLst>
              <a:ext uri="{FF2B5EF4-FFF2-40B4-BE49-F238E27FC236}">
                <a16:creationId xmlns:a16="http://schemas.microsoft.com/office/drawing/2014/main" id="{DC118633-897A-3046-A403-041BE8E208F9}"/>
              </a:ext>
            </a:extLst>
          </p:cNvPr>
          <p:cNvSpPr>
            <a:spLocks noChangeArrowheads="1"/>
          </p:cNvSpPr>
          <p:nvPr/>
        </p:nvSpPr>
        <p:spPr bwMode="auto">
          <a:xfrm>
            <a:off x="3065659" y="1891892"/>
            <a:ext cx="1471723" cy="1329233"/>
          </a:xfrm>
          <a:prstGeom prst="rect">
            <a:avLst/>
          </a:prstGeom>
          <a:solidFill>
            <a:schemeClr val="accent1">
              <a:lumMod val="20000"/>
              <a:lumOff val="80000"/>
            </a:schemeClr>
          </a:solidFill>
          <a:ln w="9525">
            <a:noFill/>
            <a:miter lim="800000"/>
            <a:headEnd/>
            <a:tailEnd/>
          </a:ln>
        </p:spPr>
        <p:txBody>
          <a:bodyPr wrap="square" lIns="72000" anchor="t" anchorCtr="0">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0"/>
              </a:spcBef>
              <a:buFontTx/>
              <a:buNone/>
            </a:pPr>
            <a:r>
              <a:rPr lang="en-GB" altLang="en-US" sz="1050" dirty="0">
                <a:ea typeface="Calibri" panose="020F0502020204030204" pitchFamily="34" charset="0"/>
                <a:cs typeface="Arial" panose="020B0604020202020204" pitchFamily="34" charset="0"/>
              </a:rPr>
              <a:t>Medical history</a:t>
            </a:r>
          </a:p>
          <a:p>
            <a:pPr algn="ctr">
              <a:lnSpc>
                <a:spcPct val="95000"/>
              </a:lnSpc>
              <a:spcBef>
                <a:spcPct val="0"/>
              </a:spcBef>
              <a:buFontTx/>
              <a:buNone/>
            </a:pPr>
            <a:endParaRPr lang="en-GB" altLang="en-US" sz="1050" dirty="0">
              <a:ea typeface="Calibri" panose="020F0502020204030204" pitchFamily="34" charset="0"/>
              <a:cs typeface="Arial" panose="020B0604020202020204" pitchFamily="34" charset="0"/>
            </a:endParaRPr>
          </a:p>
          <a:p>
            <a:pPr algn="ctr">
              <a:lnSpc>
                <a:spcPct val="95000"/>
              </a:lnSpc>
              <a:spcBef>
                <a:spcPct val="0"/>
              </a:spcBef>
              <a:buFontTx/>
              <a:buNone/>
            </a:pPr>
            <a:r>
              <a:rPr lang="en-GB" altLang="en-US" sz="1050" dirty="0">
                <a:ea typeface="Calibri" panose="020F0502020204030204" pitchFamily="34" charset="0"/>
                <a:cs typeface="Arial" panose="020B0604020202020204" pitchFamily="34" charset="0"/>
              </a:rPr>
              <a:t>Physical examination</a:t>
            </a:r>
          </a:p>
          <a:p>
            <a:pPr algn="ctr">
              <a:lnSpc>
                <a:spcPct val="95000"/>
              </a:lnSpc>
              <a:spcBef>
                <a:spcPct val="0"/>
              </a:spcBef>
              <a:buFontTx/>
              <a:buNone/>
            </a:pPr>
            <a:endParaRPr lang="en-GB" altLang="en-US" sz="1050" dirty="0">
              <a:ea typeface="Calibri" panose="020F0502020204030204" pitchFamily="34" charset="0"/>
              <a:cs typeface="Arial" panose="020B0604020202020204" pitchFamily="34" charset="0"/>
            </a:endParaRPr>
          </a:p>
          <a:p>
            <a:pPr algn="ctr">
              <a:lnSpc>
                <a:spcPct val="95000"/>
              </a:lnSpc>
              <a:spcBef>
                <a:spcPct val="0"/>
              </a:spcBef>
              <a:buFontTx/>
              <a:buNone/>
            </a:pPr>
            <a:r>
              <a:rPr lang="en-GB" altLang="en-US" sz="1050" dirty="0">
                <a:ea typeface="Calibri" panose="020F0502020204030204" pitchFamily="34" charset="0"/>
                <a:cs typeface="Arial" panose="020B0604020202020204" pitchFamily="34" charset="0"/>
              </a:rPr>
              <a:t>Laboratory screening including thyroid level, bone age, </a:t>
            </a:r>
            <a:r>
              <a:rPr lang="en-GB" altLang="en-US" sz="1050" b="1" dirty="0">
                <a:ea typeface="Calibri" panose="020F0502020204030204" pitchFamily="34" charset="0"/>
                <a:cs typeface="Arial" panose="020B0604020202020204" pitchFamily="34" charset="0"/>
              </a:rPr>
              <a:t>IGF-I</a:t>
            </a:r>
          </a:p>
        </p:txBody>
      </p:sp>
      <p:cxnSp>
        <p:nvCxnSpPr>
          <p:cNvPr id="47" name="Straight Arrow Connector 46">
            <a:extLst>
              <a:ext uri="{FF2B5EF4-FFF2-40B4-BE49-F238E27FC236}">
                <a16:creationId xmlns:a16="http://schemas.microsoft.com/office/drawing/2014/main" id="{7FAA77ED-5120-2633-BFB4-E65AFA39A74B}"/>
              </a:ext>
            </a:extLst>
          </p:cNvPr>
          <p:cNvCxnSpPr>
            <a:cxnSpLocks/>
          </p:cNvCxnSpPr>
          <p:nvPr/>
        </p:nvCxnSpPr>
        <p:spPr>
          <a:xfrm>
            <a:off x="9678763" y="4085963"/>
            <a:ext cx="0" cy="1432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57B3286-61BA-8B6C-8012-17AEECB8EF32}"/>
              </a:ext>
            </a:extLst>
          </p:cNvPr>
          <p:cNvCxnSpPr>
            <a:cxnSpLocks/>
          </p:cNvCxnSpPr>
          <p:nvPr/>
        </p:nvCxnSpPr>
        <p:spPr>
          <a:xfrm>
            <a:off x="4537382" y="1560867"/>
            <a:ext cx="780482" cy="40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A58C43D-65A6-F50A-60C1-FC588C91E0C6}"/>
              </a:ext>
            </a:extLst>
          </p:cNvPr>
          <p:cNvCxnSpPr/>
          <p:nvPr/>
        </p:nvCxnSpPr>
        <p:spPr>
          <a:xfrm>
            <a:off x="5485748" y="3215472"/>
            <a:ext cx="0" cy="96595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4" name="Connector: Elbow 13">
            <a:extLst>
              <a:ext uri="{FF2B5EF4-FFF2-40B4-BE49-F238E27FC236}">
                <a16:creationId xmlns:a16="http://schemas.microsoft.com/office/drawing/2014/main" id="{92C47AFE-EFF0-2A13-EA64-FD3CFC675915}"/>
              </a:ext>
            </a:extLst>
          </p:cNvPr>
          <p:cNvCxnSpPr>
            <a:cxnSpLocks/>
            <a:stCxn id="44" idx="3"/>
            <a:endCxn id="25" idx="3"/>
          </p:cNvCxnSpPr>
          <p:nvPr/>
        </p:nvCxnSpPr>
        <p:spPr>
          <a:xfrm flipH="1" flipV="1">
            <a:off x="11222520" y="4575557"/>
            <a:ext cx="12616" cy="837565"/>
          </a:xfrm>
          <a:prstGeom prst="bentConnector3">
            <a:avLst>
              <a:gd name="adj1" fmla="val -1811985"/>
            </a:avLst>
          </a:prstGeom>
          <a:ln>
            <a:prstDash val="sysDot"/>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5900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54C8E65-D6EE-468D-80E8-E07B0CF7E446}"/>
              </a:ext>
            </a:extLst>
          </p:cNvPr>
          <p:cNvGraphicFramePr>
            <a:graphicFrameLocks noGrp="1"/>
          </p:cNvGraphicFramePr>
          <p:nvPr>
            <p:ph sz="quarter" idx="12"/>
            <p:extLst>
              <p:ext uri="{D42A27DB-BD31-4B8C-83A1-F6EECF244321}">
                <p14:modId xmlns:p14="http://schemas.microsoft.com/office/powerpoint/2010/main" val="2903485959"/>
              </p:ext>
            </p:extLst>
          </p:nvPr>
        </p:nvGraphicFramePr>
        <p:xfrm>
          <a:off x="620713" y="1525019"/>
          <a:ext cx="10964352" cy="3840480"/>
        </p:xfrm>
        <a:graphic>
          <a:graphicData uri="http://schemas.openxmlformats.org/drawingml/2006/table">
            <a:tbl>
              <a:tblPr firstRow="1" bandRow="1">
                <a:tableStyleId>{5C22544A-7EE6-4342-B048-85BDC9FD1C3A}</a:tableStyleId>
              </a:tblPr>
              <a:tblGrid>
                <a:gridCol w="2540850">
                  <a:extLst>
                    <a:ext uri="{9D8B030D-6E8A-4147-A177-3AD203B41FA5}">
                      <a16:colId xmlns:a16="http://schemas.microsoft.com/office/drawing/2014/main" val="487264485"/>
                    </a:ext>
                  </a:extLst>
                </a:gridCol>
                <a:gridCol w="1403917">
                  <a:extLst>
                    <a:ext uri="{9D8B030D-6E8A-4147-A177-3AD203B41FA5}">
                      <a16:colId xmlns:a16="http://schemas.microsoft.com/office/drawing/2014/main" val="2080780948"/>
                    </a:ext>
                  </a:extLst>
                </a:gridCol>
                <a:gridCol w="1403917">
                  <a:extLst>
                    <a:ext uri="{9D8B030D-6E8A-4147-A177-3AD203B41FA5}">
                      <a16:colId xmlns:a16="http://schemas.microsoft.com/office/drawing/2014/main" val="1951280088"/>
                    </a:ext>
                  </a:extLst>
                </a:gridCol>
                <a:gridCol w="1403917">
                  <a:extLst>
                    <a:ext uri="{9D8B030D-6E8A-4147-A177-3AD203B41FA5}">
                      <a16:colId xmlns:a16="http://schemas.microsoft.com/office/drawing/2014/main" val="1039747885"/>
                    </a:ext>
                  </a:extLst>
                </a:gridCol>
                <a:gridCol w="1403917">
                  <a:extLst>
                    <a:ext uri="{9D8B030D-6E8A-4147-A177-3AD203B41FA5}">
                      <a16:colId xmlns:a16="http://schemas.microsoft.com/office/drawing/2014/main" val="881665667"/>
                    </a:ext>
                  </a:extLst>
                </a:gridCol>
                <a:gridCol w="1403917">
                  <a:extLst>
                    <a:ext uri="{9D8B030D-6E8A-4147-A177-3AD203B41FA5}">
                      <a16:colId xmlns:a16="http://schemas.microsoft.com/office/drawing/2014/main" val="3900055206"/>
                    </a:ext>
                  </a:extLst>
                </a:gridCol>
                <a:gridCol w="1403917">
                  <a:extLst>
                    <a:ext uri="{9D8B030D-6E8A-4147-A177-3AD203B41FA5}">
                      <a16:colId xmlns:a16="http://schemas.microsoft.com/office/drawing/2014/main" val="2288838248"/>
                    </a:ext>
                  </a:extLst>
                </a:gridCol>
              </a:tblGrid>
              <a:tr h="217170">
                <a:tc rowSpan="2">
                  <a:txBody>
                    <a:bodyPr/>
                    <a:lstStyle/>
                    <a:p>
                      <a:r>
                        <a:rPr lang="en-US" sz="1400" dirty="0">
                          <a:latin typeface="Arial" panose="020B0604020202020204" pitchFamily="34" charset="0"/>
                          <a:cs typeface="Arial" panose="020B0604020202020204" pitchFamily="34" charset="0"/>
                        </a:rPr>
                        <a:t>Phenotype</a:t>
                      </a:r>
                    </a:p>
                  </a:txBody>
                  <a:tcPr marL="101460" marR="101460">
                    <a:lnR w="12700" cap="flat" cmpd="sng" algn="ctr">
                      <a:solidFill>
                        <a:schemeClr val="bg1"/>
                      </a:solidFill>
                      <a:prstDash val="solid"/>
                      <a:round/>
                      <a:headEnd type="none" w="med" len="med"/>
                      <a:tailEnd type="none" w="med" len="med"/>
                    </a:lnR>
                  </a:tcPr>
                </a:tc>
                <a:tc gridSpan="6">
                  <a:txBody>
                    <a:bodyPr/>
                    <a:lstStyle/>
                    <a:p>
                      <a:r>
                        <a:rPr lang="en-US" sz="1400" dirty="0">
                          <a:latin typeface="Arial" panose="020B0604020202020204" pitchFamily="34" charset="0"/>
                          <a:cs typeface="Arial" panose="020B0604020202020204" pitchFamily="34" charset="0"/>
                        </a:rPr>
                        <a:t>Gene defect</a:t>
                      </a:r>
                    </a:p>
                  </a:txBody>
                  <a:tcPr marL="101460" marR="10146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323755"/>
                  </a:ext>
                </a:extLst>
              </a:tr>
              <a:tr h="360384">
                <a:tc vMerge="1">
                  <a:txBody>
                    <a:bodyPr/>
                    <a:lstStyle/>
                    <a:p>
                      <a:endParaRPr lang="en-US" sz="1600"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GHR</a:t>
                      </a:r>
                      <a:endParaRPr lang="en-US" sz="1400" b="1" baseline="30000" dirty="0">
                        <a:solidFill>
                          <a:schemeClr val="bg1"/>
                        </a:solidFill>
                        <a:latin typeface="Arial" panose="020B0604020202020204" pitchFamily="34" charset="0"/>
                        <a:cs typeface="Arial" panose="020B0604020202020204" pitchFamily="34" charset="0"/>
                      </a:endParaRPr>
                    </a:p>
                  </a:txBody>
                  <a:tcPr marL="101460" marR="1014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STAT5b</a:t>
                      </a:r>
                      <a:endParaRPr lang="en-US" sz="1400" b="1" baseline="30000" dirty="0">
                        <a:solidFill>
                          <a:schemeClr val="bg1"/>
                        </a:solidFill>
                        <a:latin typeface="Arial" panose="020B0604020202020204" pitchFamily="34" charset="0"/>
                        <a:cs typeface="Arial" panose="020B0604020202020204" pitchFamily="34" charset="0"/>
                      </a:endParaRPr>
                    </a:p>
                  </a:txBody>
                  <a:tcPr marL="101460" marR="10146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IGF-I</a:t>
                      </a:r>
                      <a:endParaRPr lang="en-US" sz="1400" b="1" baseline="30000" dirty="0">
                        <a:solidFill>
                          <a:schemeClr val="bg1"/>
                        </a:solidFill>
                        <a:latin typeface="Arial" panose="020B0604020202020204" pitchFamily="34" charset="0"/>
                        <a:cs typeface="Arial" panose="020B0604020202020204" pitchFamily="34" charset="0"/>
                      </a:endParaRPr>
                    </a:p>
                  </a:txBody>
                  <a:tcPr marL="101460" marR="10146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err="1">
                          <a:solidFill>
                            <a:schemeClr val="bg1"/>
                          </a:solidFill>
                          <a:latin typeface="Arial" panose="020B0604020202020204" pitchFamily="34" charset="0"/>
                          <a:cs typeface="Arial" panose="020B0604020202020204" pitchFamily="34" charset="0"/>
                        </a:rPr>
                        <a:t>IGFALS</a:t>
                      </a:r>
                      <a:r>
                        <a:rPr lang="en-US" sz="1400" b="1" baseline="30000" dirty="0" err="1">
                          <a:solidFill>
                            <a:schemeClr val="bg1"/>
                          </a:solidFill>
                          <a:latin typeface="Arial" panose="020B0604020202020204" pitchFamily="34" charset="0"/>
                          <a:cs typeface="Arial" panose="020B0604020202020204" pitchFamily="34" charset="0"/>
                        </a:rPr>
                        <a:t>a</a:t>
                      </a:r>
                      <a:endParaRPr lang="en-US" sz="1400" b="1" baseline="30000" dirty="0">
                        <a:solidFill>
                          <a:schemeClr val="bg1"/>
                        </a:solidFill>
                        <a:latin typeface="Arial" panose="020B0604020202020204" pitchFamily="34" charset="0"/>
                        <a:cs typeface="Arial" panose="020B0604020202020204" pitchFamily="34" charset="0"/>
                      </a:endParaRPr>
                    </a:p>
                  </a:txBody>
                  <a:tcPr marL="101460" marR="10146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err="1">
                          <a:solidFill>
                            <a:schemeClr val="bg1"/>
                          </a:solidFill>
                          <a:latin typeface="Arial" panose="020B0604020202020204" pitchFamily="34" charset="0"/>
                          <a:cs typeface="Arial" panose="020B0604020202020204" pitchFamily="34" charset="0"/>
                        </a:rPr>
                        <a:t>Bioinactive</a:t>
                      </a:r>
                      <a:r>
                        <a:rPr lang="en-US" sz="1400" b="1" dirty="0">
                          <a:solidFill>
                            <a:schemeClr val="bg1"/>
                          </a:solidFill>
                          <a:latin typeface="Arial" panose="020B0604020202020204" pitchFamily="34" charset="0"/>
                          <a:cs typeface="Arial" panose="020B0604020202020204" pitchFamily="34" charset="0"/>
                        </a:rPr>
                        <a:t> GH</a:t>
                      </a:r>
                      <a:endParaRPr lang="en-US" sz="1400" b="1" baseline="30000" dirty="0">
                        <a:solidFill>
                          <a:schemeClr val="bg1"/>
                        </a:solidFill>
                        <a:latin typeface="Arial" panose="020B0604020202020204" pitchFamily="34" charset="0"/>
                        <a:cs typeface="Arial" panose="020B0604020202020204" pitchFamily="34" charset="0"/>
                      </a:endParaRPr>
                    </a:p>
                  </a:txBody>
                  <a:tcPr marL="101460" marR="10146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GH1 with anti-GH antibodies</a:t>
                      </a:r>
                      <a:endParaRPr lang="en-US" sz="1400" b="1" baseline="30000" dirty="0">
                        <a:solidFill>
                          <a:schemeClr val="bg1"/>
                        </a:solidFill>
                        <a:latin typeface="Arial" panose="020B0604020202020204" pitchFamily="34" charset="0"/>
                        <a:cs typeface="Arial" panose="020B0604020202020204" pitchFamily="34" charset="0"/>
                      </a:endParaRPr>
                    </a:p>
                  </a:txBody>
                  <a:tcPr marL="36000" marR="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8192518"/>
                  </a:ext>
                </a:extLst>
              </a:tr>
              <a:tr h="335280">
                <a:tc>
                  <a:txBody>
                    <a:bodyPr/>
                    <a:lstStyle/>
                    <a:p>
                      <a:r>
                        <a:rPr lang="en-US" sz="1400" b="1" dirty="0">
                          <a:latin typeface="Arial" panose="020B0604020202020204" pitchFamily="34" charset="0"/>
                          <a:cs typeface="Arial" panose="020B0604020202020204" pitchFamily="34" charset="0"/>
                        </a:rPr>
                        <a:t>Severe growth failure</a:t>
                      </a:r>
                    </a:p>
                  </a:txBody>
                  <a:tcPr marL="101460" marR="101460"/>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48428045"/>
                  </a:ext>
                </a:extLst>
              </a:tr>
              <a:tr h="335280">
                <a:tc>
                  <a:txBody>
                    <a:bodyPr/>
                    <a:lstStyle/>
                    <a:p>
                      <a:r>
                        <a:rPr lang="en-US" sz="1400" b="1" dirty="0">
                          <a:latin typeface="Arial" panose="020B0604020202020204" pitchFamily="34" charset="0"/>
                          <a:cs typeface="Arial" panose="020B0604020202020204" pitchFamily="34" charset="0"/>
                        </a:rPr>
                        <a:t>Mild growth failure</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2281703270"/>
                  </a:ext>
                </a:extLst>
              </a:tr>
              <a:tr h="335280">
                <a:tc>
                  <a:txBody>
                    <a:bodyPr/>
                    <a:lstStyle/>
                    <a:p>
                      <a:r>
                        <a:rPr lang="en-US" sz="1400" b="1" dirty="0">
                          <a:latin typeface="Arial" panose="020B0604020202020204" pitchFamily="34" charset="0"/>
                          <a:cs typeface="Arial" panose="020B0604020202020204" pitchFamily="34" charset="0"/>
                        </a:rPr>
                        <a:t>Mid-face hypoplasia</a:t>
                      </a:r>
                    </a:p>
                  </a:txBody>
                  <a:tcPr marL="101460" marR="10146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1947967966"/>
                  </a:ext>
                </a:extLst>
              </a:tr>
              <a:tr h="335280">
                <a:tc>
                  <a:txBody>
                    <a:bodyPr/>
                    <a:lstStyle/>
                    <a:p>
                      <a:r>
                        <a:rPr lang="en-US" sz="1400" b="1" dirty="0">
                          <a:latin typeface="Arial" panose="020B0604020202020204" pitchFamily="34" charset="0"/>
                          <a:cs typeface="Arial" panose="020B0604020202020204" pitchFamily="34" charset="0"/>
                        </a:rPr>
                        <a:t>Other facial dysmorphism</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3237128561"/>
                  </a:ext>
                </a:extLst>
              </a:tr>
              <a:tr h="335280">
                <a:tc>
                  <a:txBody>
                    <a:bodyPr/>
                    <a:lstStyle/>
                    <a:p>
                      <a:r>
                        <a:rPr lang="en-US" sz="1400" b="1" dirty="0">
                          <a:latin typeface="Arial" panose="020B0604020202020204" pitchFamily="34" charset="0"/>
                          <a:cs typeface="Arial" panose="020B0604020202020204" pitchFamily="34" charset="0"/>
                        </a:rPr>
                        <a:t>Deafness</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3730717570"/>
                  </a:ext>
                </a:extLst>
              </a:tr>
              <a:tr h="335280">
                <a:tc>
                  <a:txBody>
                    <a:bodyPr/>
                    <a:lstStyle/>
                    <a:p>
                      <a:r>
                        <a:rPr lang="en-US" sz="1400" b="1" dirty="0">
                          <a:latin typeface="Arial" panose="020B0604020202020204" pitchFamily="34" charset="0"/>
                          <a:cs typeface="Arial" panose="020B0604020202020204" pitchFamily="34" charset="0"/>
                        </a:rPr>
                        <a:t>Microcephaly</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2334993759"/>
                  </a:ext>
                </a:extLst>
              </a:tr>
              <a:tr h="335280">
                <a:tc>
                  <a:txBody>
                    <a:bodyPr/>
                    <a:lstStyle/>
                    <a:p>
                      <a:r>
                        <a:rPr lang="en-US" sz="1400" b="1" dirty="0">
                          <a:latin typeface="Arial" panose="020B0604020202020204" pitchFamily="34" charset="0"/>
                          <a:cs typeface="Arial" panose="020B0604020202020204" pitchFamily="34" charset="0"/>
                        </a:rPr>
                        <a:t>Intellectual delay</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4246554405"/>
                  </a:ext>
                </a:extLst>
              </a:tr>
              <a:tr h="335280">
                <a:tc>
                  <a:txBody>
                    <a:bodyPr/>
                    <a:lstStyle/>
                    <a:p>
                      <a:r>
                        <a:rPr lang="en-US" sz="1400" b="1" dirty="0">
                          <a:latin typeface="Arial" panose="020B0604020202020204" pitchFamily="34" charset="0"/>
                          <a:cs typeface="Arial" panose="020B0604020202020204" pitchFamily="34" charset="0"/>
                        </a:rPr>
                        <a:t>Puberty delay</a:t>
                      </a:r>
                    </a:p>
                  </a:txBody>
                  <a:tcPr marL="101460" marR="10146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3986250432"/>
                  </a:ext>
                </a:extLst>
              </a:tr>
              <a:tr h="335280">
                <a:tc>
                  <a:txBody>
                    <a:bodyPr/>
                    <a:lstStyle/>
                    <a:p>
                      <a:r>
                        <a:rPr lang="en-US" sz="1400" b="1" dirty="0">
                          <a:latin typeface="Arial" panose="020B0604020202020204" pitchFamily="34" charset="0"/>
                          <a:cs typeface="Arial" panose="020B0604020202020204" pitchFamily="34" charset="0"/>
                        </a:rPr>
                        <a:t>Immune deficiency</a:t>
                      </a:r>
                    </a:p>
                  </a:txBody>
                  <a:tcPr marL="101460" marR="101460"/>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tc>
                  <a:txBody>
                    <a:bodyPr/>
                    <a:lstStyle/>
                    <a:p>
                      <a:pPr algn="ctr"/>
                      <a:r>
                        <a:rPr lang="en-US" sz="1600" b="1" dirty="0">
                          <a:latin typeface="Arial" panose="020B0604020202020204" pitchFamily="34" charset="0"/>
                          <a:cs typeface="Arial" panose="020B0604020202020204" pitchFamily="34" charset="0"/>
                        </a:rPr>
                        <a:t>-</a:t>
                      </a:r>
                    </a:p>
                  </a:txBody>
                  <a:tcPr marL="101460" marR="101460" anchor="ctr"/>
                </a:tc>
                <a:extLst>
                  <a:ext uri="{0D108BD9-81ED-4DB2-BD59-A6C34878D82A}">
                    <a16:rowId xmlns:a16="http://schemas.microsoft.com/office/drawing/2014/main" val="1401147165"/>
                  </a:ext>
                </a:extLst>
              </a:tr>
            </a:tbl>
          </a:graphicData>
        </a:graphic>
      </p:graphicFrame>
      <p:sp>
        <p:nvSpPr>
          <p:cNvPr id="5" name="Title 4">
            <a:extLst>
              <a:ext uri="{FF2B5EF4-FFF2-40B4-BE49-F238E27FC236}">
                <a16:creationId xmlns:a16="http://schemas.microsoft.com/office/drawing/2014/main" id="{10B0D1EB-8F18-4F29-87A9-1991D8E45EAC}"/>
              </a:ext>
            </a:extLst>
          </p:cNvPr>
          <p:cNvSpPr>
            <a:spLocks noGrp="1"/>
          </p:cNvSpPr>
          <p:nvPr>
            <p:ph type="title"/>
          </p:nvPr>
        </p:nvSpPr>
        <p:spPr/>
        <p:txBody>
          <a:bodyPr/>
          <a:lstStyle/>
          <a:p>
            <a:r>
              <a:rPr lang="en-US" dirty="0"/>
              <a:t>Summary of phenotypic features of major forms of IGF-I deficiency</a:t>
            </a:r>
            <a:br>
              <a:rPr lang="en-US" dirty="0"/>
            </a:br>
            <a:endParaRPr lang="en-US" dirty="0"/>
          </a:p>
        </p:txBody>
      </p:sp>
      <p:sp>
        <p:nvSpPr>
          <p:cNvPr id="3" name="Slide Number Placeholder 2">
            <a:extLst>
              <a:ext uri="{FF2B5EF4-FFF2-40B4-BE49-F238E27FC236}">
                <a16:creationId xmlns:a16="http://schemas.microsoft.com/office/drawing/2014/main" id="{2B805FF3-A529-48A1-8E0A-14623B28B409}"/>
              </a:ext>
            </a:extLst>
          </p:cNvPr>
          <p:cNvSpPr>
            <a:spLocks noGrp="1"/>
          </p:cNvSpPr>
          <p:nvPr>
            <p:ph type="sldNum" sz="quarter" idx="4"/>
          </p:nvPr>
        </p:nvSpPr>
        <p:spPr/>
        <p:txBody>
          <a:bodyPr/>
          <a:lstStyle/>
          <a:p>
            <a:fld id="{AF5FD04B-2F37-49BE-8333-364464DF5902}" type="slidenum">
              <a:rPr lang="fr-FR" smtClean="0"/>
              <a:pPr/>
              <a:t>22</a:t>
            </a:fld>
            <a:endParaRPr lang="fr-FR"/>
          </a:p>
        </p:txBody>
      </p:sp>
      <p:sp>
        <p:nvSpPr>
          <p:cNvPr id="8" name="Content Placeholder 7">
            <a:extLst>
              <a:ext uri="{FF2B5EF4-FFF2-40B4-BE49-F238E27FC236}">
                <a16:creationId xmlns:a16="http://schemas.microsoft.com/office/drawing/2014/main" id="{BDA85466-0FCF-F64F-9BC8-8F41E00B38C9}"/>
              </a:ext>
            </a:extLst>
          </p:cNvPr>
          <p:cNvSpPr>
            <a:spLocks noGrp="1"/>
          </p:cNvSpPr>
          <p:nvPr>
            <p:ph sz="quarter" idx="15"/>
          </p:nvPr>
        </p:nvSpPr>
        <p:spPr>
          <a:xfrm>
            <a:off x="620183" y="6309320"/>
            <a:ext cx="10180339" cy="365125"/>
          </a:xfrm>
        </p:spPr>
        <p:txBody>
          <a:bodyPr/>
          <a:lstStyle/>
          <a:p>
            <a:pPr>
              <a:lnSpc>
                <a:spcPct val="90000"/>
              </a:lnSpc>
              <a:spcBef>
                <a:spcPts val="0"/>
              </a:spcBef>
            </a:pPr>
            <a:r>
              <a:rPr lang="en-US" dirty="0"/>
              <a:t>ALS , Acid Labile Subunit; GH, Growth Hormone; GHR, Growth Hormone Receptor; IGF-I, Insulin-like growth factor I; IGFALS,  Insulin-like growth factor binding protein, STAT5b, Signal Transducer and Activator of Transcription 5b</a:t>
            </a:r>
          </a:p>
          <a:p>
            <a:pPr>
              <a:lnSpc>
                <a:spcPct val="90000"/>
              </a:lnSpc>
              <a:spcBef>
                <a:spcPts val="0"/>
              </a:spcBef>
            </a:pPr>
            <a:r>
              <a:rPr lang="en-US" dirty="0"/>
              <a:t>David A, et al. </a:t>
            </a:r>
            <a:r>
              <a:rPr lang="en-US" dirty="0" err="1"/>
              <a:t>Endocr</a:t>
            </a:r>
            <a:r>
              <a:rPr lang="en-US" dirty="0"/>
              <a:t> Rev. 2011;32:472-97; El </a:t>
            </a:r>
            <a:r>
              <a:rPr lang="en-US" dirty="0" err="1"/>
              <a:t>Kholy</a:t>
            </a:r>
            <a:r>
              <a:rPr lang="en-US" dirty="0"/>
              <a:t> M, et al. </a:t>
            </a:r>
            <a:r>
              <a:rPr lang="en-US" dirty="0" err="1"/>
              <a:t>Horm</a:t>
            </a:r>
            <a:r>
              <a:rPr lang="en-US" dirty="0"/>
              <a:t> Res </a:t>
            </a:r>
            <a:r>
              <a:rPr lang="en-US" dirty="0" err="1"/>
              <a:t>Paediatr</a:t>
            </a:r>
            <a:r>
              <a:rPr lang="en-US" dirty="0"/>
              <a:t>. 2011;76:300-6  </a:t>
            </a:r>
          </a:p>
        </p:txBody>
      </p:sp>
      <p:sp>
        <p:nvSpPr>
          <p:cNvPr id="4" name="TextBox 3">
            <a:extLst>
              <a:ext uri="{FF2B5EF4-FFF2-40B4-BE49-F238E27FC236}">
                <a16:creationId xmlns:a16="http://schemas.microsoft.com/office/drawing/2014/main" id="{2945AEB3-B7E7-4E49-93C1-27ED5061A6ED}"/>
              </a:ext>
            </a:extLst>
          </p:cNvPr>
          <p:cNvSpPr txBox="1"/>
          <p:nvPr/>
        </p:nvSpPr>
        <p:spPr>
          <a:xfrm>
            <a:off x="2711624" y="5425019"/>
            <a:ext cx="6984776"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 = positive</a:t>
            </a:r>
            <a:r>
              <a:rPr lang="en-US" sz="1400" dirty="0">
                <a:solidFill>
                  <a:srgbClr val="0B4055"/>
                </a:solidFill>
                <a:latin typeface="Arial" panose="020B0604020202020204" pitchFamily="34" charset="0"/>
                <a:cs typeface="Arial" panose="020B0604020202020204" pitchFamily="34" charset="0"/>
              </a:rPr>
              <a:t>	 - = negative    </a:t>
            </a:r>
            <a:r>
              <a:rPr lang="en-US" sz="1400" dirty="0">
                <a:solidFill>
                  <a:srgbClr val="FF0000"/>
                </a:solidFill>
                <a:latin typeface="Arial" panose="020B0604020202020204" pitchFamily="34" charset="0"/>
                <a:cs typeface="Arial" panose="020B0604020202020204" pitchFamily="34" charset="0"/>
              </a:rPr>
              <a:t>+/- = predominantly positive</a:t>
            </a:r>
            <a:r>
              <a:rPr lang="en-US" sz="1400" dirty="0">
                <a:solidFill>
                  <a:srgbClr val="0B4055"/>
                </a:solidFill>
                <a:latin typeface="Arial" panose="020B0604020202020204" pitchFamily="34" charset="0"/>
                <a:cs typeface="Arial" panose="020B0604020202020204" pitchFamily="34" charset="0"/>
              </a:rPr>
              <a:t>    -/+ = predominantly negative</a:t>
            </a:r>
          </a:p>
        </p:txBody>
      </p:sp>
      <p:sp>
        <p:nvSpPr>
          <p:cNvPr id="2" name="Rectangle 1">
            <a:extLst>
              <a:ext uri="{FF2B5EF4-FFF2-40B4-BE49-F238E27FC236}">
                <a16:creationId xmlns:a16="http://schemas.microsoft.com/office/drawing/2014/main" id="{429526B9-0F9C-4D30-B1DA-13A882250437}"/>
              </a:ext>
            </a:extLst>
          </p:cNvPr>
          <p:cNvSpPr/>
          <p:nvPr/>
        </p:nvSpPr>
        <p:spPr>
          <a:xfrm>
            <a:off x="620713" y="5775233"/>
            <a:ext cx="4838749" cy="276999"/>
          </a:xfrm>
          <a:prstGeom prst="rect">
            <a:avLst/>
          </a:prstGeom>
        </p:spPr>
        <p:txBody>
          <a:bodyPr wrap="square" lIns="0">
            <a:spAutoFit/>
          </a:bodyPr>
          <a:lstStyle/>
          <a:p>
            <a:pPr>
              <a:defRPr/>
            </a:pPr>
            <a:r>
              <a:rPr lang="en-GB" sz="1200" baseline="30000" dirty="0" err="1">
                <a:solidFill>
                  <a:schemeClr val="tx2"/>
                </a:solidFill>
                <a:latin typeface="Arial" panose="020B0604020202020204" pitchFamily="34" charset="0"/>
                <a:cs typeface="Arial" panose="020B0604020202020204" pitchFamily="34" charset="0"/>
              </a:rPr>
              <a:t>a</a:t>
            </a:r>
            <a:r>
              <a:rPr lang="en-GB" sz="1200" dirty="0" err="1">
                <a:solidFill>
                  <a:schemeClr val="tx2"/>
                </a:solidFill>
                <a:latin typeface="Arial" panose="020B0604020202020204" pitchFamily="34" charset="0"/>
                <a:cs typeface="Arial" panose="020B0604020202020204" pitchFamily="34" charset="0"/>
              </a:rPr>
              <a:t>IGFALS</a:t>
            </a:r>
            <a:r>
              <a:rPr lang="en-GB" sz="1200" dirty="0">
                <a:solidFill>
                  <a:schemeClr val="tx2"/>
                </a:solidFill>
                <a:latin typeface="Arial" panose="020B0604020202020204" pitchFamily="34" charset="0"/>
                <a:cs typeface="Arial" panose="020B0604020202020204" pitchFamily="34" charset="0"/>
              </a:rPr>
              <a:t> is the name of the gene that encodes the ALS protein</a:t>
            </a:r>
            <a:endParaRPr lang="en-US"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2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D498AE-6C3B-CA4A-BD7A-F557722A3C1B}"/>
              </a:ext>
            </a:extLst>
          </p:cNvPr>
          <p:cNvSpPr>
            <a:spLocks noGrp="1"/>
          </p:cNvSpPr>
          <p:nvPr>
            <p:ph sz="quarter" idx="12"/>
          </p:nvPr>
        </p:nvSpPr>
        <p:spPr/>
        <p:txBody>
          <a:bodyPr/>
          <a:lstStyle/>
          <a:p>
            <a:pPr marL="0" indent="0">
              <a:buClr>
                <a:schemeClr val="accent1"/>
              </a:buClr>
              <a:buNone/>
            </a:pPr>
            <a:r>
              <a:rPr lang="en-GB" b="1" cap="all" dirty="0">
                <a:solidFill>
                  <a:schemeClr val="accent1"/>
                </a:solidFill>
              </a:rPr>
              <a:t>required</a:t>
            </a:r>
          </a:p>
          <a:p>
            <a:pPr>
              <a:spcBef>
                <a:spcPts val="900"/>
              </a:spcBef>
              <a:buFont typeface="Arial" panose="020B0604020202020204" pitchFamily="34" charset="0"/>
              <a:buChar char="•"/>
            </a:pPr>
            <a:r>
              <a:rPr lang="en-GB" dirty="0">
                <a:solidFill>
                  <a:schemeClr val="tx2"/>
                </a:solidFill>
              </a:rPr>
              <a:t>IGF-I concentrations - repeated on 2 or more occasions</a:t>
            </a:r>
          </a:p>
          <a:p>
            <a:pPr>
              <a:spcBef>
                <a:spcPts val="900"/>
              </a:spcBef>
              <a:buFont typeface="Arial" panose="020B0604020202020204" pitchFamily="34" charset="0"/>
              <a:buChar char="•"/>
            </a:pPr>
            <a:r>
              <a:rPr lang="en-GB" dirty="0">
                <a:solidFill>
                  <a:schemeClr val="tx2"/>
                </a:solidFill>
              </a:rPr>
              <a:t>GH stimulation test </a:t>
            </a:r>
          </a:p>
          <a:p>
            <a:pPr>
              <a:spcBef>
                <a:spcPts val="900"/>
              </a:spcBef>
              <a:buFont typeface="Arial" panose="020B0604020202020204" pitchFamily="34" charset="0"/>
              <a:buChar char="•"/>
            </a:pPr>
            <a:r>
              <a:rPr lang="en-GB" dirty="0">
                <a:solidFill>
                  <a:schemeClr val="tx2"/>
                </a:solidFill>
              </a:rPr>
              <a:t>General work up has excluded acquired IGFD </a:t>
            </a:r>
          </a:p>
          <a:p>
            <a:pPr marL="0" indent="0">
              <a:spcBef>
                <a:spcPts val="2200"/>
              </a:spcBef>
              <a:buClr>
                <a:schemeClr val="accent1"/>
              </a:buClr>
              <a:buNone/>
            </a:pPr>
            <a:r>
              <a:rPr lang="en-GB" b="1" cap="all" dirty="0">
                <a:solidFill>
                  <a:schemeClr val="accent1"/>
                </a:solidFill>
              </a:rPr>
              <a:t>Recommended to support SPIGFD diagnosis</a:t>
            </a:r>
          </a:p>
          <a:p>
            <a:pPr>
              <a:spcBef>
                <a:spcPts val="900"/>
              </a:spcBef>
              <a:buFont typeface="Arial" panose="020B0604020202020204" pitchFamily="34" charset="0"/>
              <a:buChar char="•"/>
            </a:pPr>
            <a:r>
              <a:rPr lang="en-GB" dirty="0">
                <a:solidFill>
                  <a:schemeClr val="tx2"/>
                </a:solidFill>
              </a:rPr>
              <a:t>IGFBP-3 </a:t>
            </a:r>
          </a:p>
          <a:p>
            <a:pPr>
              <a:spcBef>
                <a:spcPts val="900"/>
              </a:spcBef>
              <a:buFont typeface="Arial" panose="020B0604020202020204" pitchFamily="34" charset="0"/>
              <a:buChar char="•"/>
            </a:pPr>
            <a:r>
              <a:rPr lang="en-GB" dirty="0">
                <a:solidFill>
                  <a:schemeClr val="tx2"/>
                </a:solidFill>
              </a:rPr>
              <a:t>GH-binding protein  (GHBP)</a:t>
            </a:r>
          </a:p>
          <a:p>
            <a:pPr>
              <a:spcBef>
                <a:spcPts val="900"/>
              </a:spcBef>
              <a:buFont typeface="Arial" panose="020B0604020202020204" pitchFamily="34" charset="0"/>
              <a:buChar char="•"/>
            </a:pPr>
            <a:r>
              <a:rPr lang="en-GB" dirty="0">
                <a:solidFill>
                  <a:schemeClr val="tx2"/>
                </a:solidFill>
              </a:rPr>
              <a:t>Acid-labile subunit (ALS)</a:t>
            </a:r>
          </a:p>
          <a:p>
            <a:pPr>
              <a:spcBef>
                <a:spcPts val="900"/>
              </a:spcBef>
              <a:buFont typeface="Arial" panose="020B0604020202020204" pitchFamily="34" charset="0"/>
              <a:buChar char="•"/>
            </a:pPr>
            <a:r>
              <a:rPr lang="en-GB" dirty="0">
                <a:solidFill>
                  <a:schemeClr val="tx2"/>
                </a:solidFill>
              </a:rPr>
              <a:t>IGF-I generation testing</a:t>
            </a:r>
          </a:p>
          <a:p>
            <a:pPr>
              <a:spcBef>
                <a:spcPts val="900"/>
              </a:spcBef>
              <a:buFont typeface="Arial" panose="020B0604020202020204" pitchFamily="34" charset="0"/>
              <a:buChar char="•"/>
            </a:pPr>
            <a:r>
              <a:rPr lang="en-GB" dirty="0">
                <a:solidFill>
                  <a:schemeClr val="tx2"/>
                </a:solidFill>
              </a:rPr>
              <a:t>Genetic analysis</a:t>
            </a:r>
          </a:p>
        </p:txBody>
      </p:sp>
      <p:sp>
        <p:nvSpPr>
          <p:cNvPr id="3" name="Title 2">
            <a:extLst>
              <a:ext uri="{FF2B5EF4-FFF2-40B4-BE49-F238E27FC236}">
                <a16:creationId xmlns:a16="http://schemas.microsoft.com/office/drawing/2014/main" id="{B0AF17FC-D876-1D49-B90A-B59FC2605BC8}"/>
              </a:ext>
            </a:extLst>
          </p:cNvPr>
          <p:cNvSpPr>
            <a:spLocks noGrp="1"/>
          </p:cNvSpPr>
          <p:nvPr>
            <p:ph type="title"/>
          </p:nvPr>
        </p:nvSpPr>
        <p:spPr/>
        <p:txBody>
          <a:bodyPr/>
          <a:lstStyle/>
          <a:p>
            <a:r>
              <a:rPr lang="en-GB" dirty="0"/>
              <a:t>Short Stature investigations evaluating the GH-IGF-I axis</a:t>
            </a:r>
          </a:p>
        </p:txBody>
      </p:sp>
      <p:sp>
        <p:nvSpPr>
          <p:cNvPr id="4" name="Slide Number Placeholder 3">
            <a:extLst>
              <a:ext uri="{FF2B5EF4-FFF2-40B4-BE49-F238E27FC236}">
                <a16:creationId xmlns:a16="http://schemas.microsoft.com/office/drawing/2014/main" id="{28D42327-4FC3-7A4B-A40D-F23B787A7CAB}"/>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 name="Content Placeholder 4">
            <a:extLst>
              <a:ext uri="{FF2B5EF4-FFF2-40B4-BE49-F238E27FC236}">
                <a16:creationId xmlns:a16="http://schemas.microsoft.com/office/drawing/2014/main" id="{8E1853AD-4455-5842-A50F-049E88C2BFD9}"/>
              </a:ext>
            </a:extLst>
          </p:cNvPr>
          <p:cNvSpPr>
            <a:spLocks noGrp="1"/>
          </p:cNvSpPr>
          <p:nvPr>
            <p:ph sz="quarter" idx="15"/>
          </p:nvPr>
        </p:nvSpPr>
        <p:spPr>
          <a:xfrm>
            <a:off x="620183" y="6309320"/>
            <a:ext cx="10180339" cy="365125"/>
          </a:xfrm>
        </p:spPr>
        <p:txBody>
          <a:bodyPr/>
          <a:lstStyle/>
          <a:p>
            <a:pPr>
              <a:spcBef>
                <a:spcPts val="0"/>
              </a:spcBef>
            </a:pPr>
            <a:r>
              <a:rPr lang="en-US" sz="1100" dirty="0">
                <a:solidFill>
                  <a:schemeClr val="tx2"/>
                </a:solidFill>
              </a:rPr>
              <a:t>ALS , Acid Labile Subunit; GH, Growth Hormone; IGF-I, Insulin-like growth factor I; IGFBP-3, Insulin-like growth factor I binding protein-3; </a:t>
            </a:r>
            <a:r>
              <a:rPr lang="en-US" sz="1100" dirty="0"/>
              <a:t>PIGFD, primary insulin-like growth factor I deficiency</a:t>
            </a:r>
            <a:r>
              <a:rPr lang="en-US" sz="1100" dirty="0">
                <a:solidFill>
                  <a:schemeClr val="tx2"/>
                </a:solidFill>
              </a:rPr>
              <a:t> </a:t>
            </a:r>
          </a:p>
          <a:p>
            <a:pPr>
              <a:spcBef>
                <a:spcPts val="0"/>
              </a:spcBef>
            </a:pPr>
            <a:r>
              <a:rPr lang="en-GB" sz="1100" dirty="0" err="1">
                <a:solidFill>
                  <a:schemeClr val="tx2"/>
                </a:solidFill>
                <a:ea typeface="Aileron" charset="0"/>
              </a:rPr>
              <a:t>Grimberg</a:t>
            </a:r>
            <a:r>
              <a:rPr lang="en-GB" sz="1100" dirty="0">
                <a:solidFill>
                  <a:schemeClr val="tx2"/>
                </a:solidFill>
                <a:ea typeface="Aileron" charset="0"/>
              </a:rPr>
              <a:t> A, et al. </a:t>
            </a:r>
            <a:r>
              <a:rPr lang="en-GB" sz="1100" dirty="0" err="1">
                <a:solidFill>
                  <a:schemeClr val="tx2"/>
                </a:solidFill>
              </a:rPr>
              <a:t>Horm</a:t>
            </a:r>
            <a:r>
              <a:rPr lang="en-GB" sz="1100" dirty="0">
                <a:solidFill>
                  <a:schemeClr val="tx2"/>
                </a:solidFill>
              </a:rPr>
              <a:t> Res </a:t>
            </a:r>
            <a:r>
              <a:rPr lang="en-GB" sz="1100" dirty="0" err="1">
                <a:solidFill>
                  <a:schemeClr val="tx2"/>
                </a:solidFill>
              </a:rPr>
              <a:t>Paediatr</a:t>
            </a:r>
            <a:r>
              <a:rPr lang="en-GB" sz="1100" dirty="0">
                <a:solidFill>
                  <a:schemeClr val="tx2"/>
                </a:solidFill>
              </a:rPr>
              <a:t>. 2016;86:361-97; </a:t>
            </a:r>
            <a:r>
              <a:rPr lang="en-US" sz="1100" dirty="0">
                <a:solidFill>
                  <a:schemeClr val="tx2"/>
                </a:solidFill>
              </a:rPr>
              <a:t>Savage M, et al. Rev </a:t>
            </a:r>
            <a:r>
              <a:rPr lang="en-US" sz="1100" dirty="0" err="1">
                <a:solidFill>
                  <a:schemeClr val="tx2"/>
                </a:solidFill>
              </a:rPr>
              <a:t>Endocr</a:t>
            </a:r>
            <a:r>
              <a:rPr lang="en-US" sz="1100" dirty="0">
                <a:solidFill>
                  <a:schemeClr val="tx2"/>
                </a:solidFill>
              </a:rPr>
              <a:t> </a:t>
            </a:r>
            <a:r>
              <a:rPr lang="en-US" sz="1100" dirty="0" err="1">
                <a:solidFill>
                  <a:schemeClr val="tx2"/>
                </a:solidFill>
              </a:rPr>
              <a:t>Metab</a:t>
            </a:r>
            <a:r>
              <a:rPr lang="en-US" sz="1100" dirty="0">
                <a:solidFill>
                  <a:schemeClr val="tx2"/>
                </a:solidFill>
              </a:rPr>
              <a:t> </a:t>
            </a:r>
            <a:r>
              <a:rPr lang="en-US" sz="1100" dirty="0" err="1">
                <a:solidFill>
                  <a:schemeClr val="tx2"/>
                </a:solidFill>
              </a:rPr>
              <a:t>Disord</a:t>
            </a:r>
            <a:r>
              <a:rPr lang="en-US" sz="1100" dirty="0">
                <a:solidFill>
                  <a:schemeClr val="tx2"/>
                </a:solidFill>
              </a:rPr>
              <a:t>. 2021;22(1):91-9; Blum WF, et al. Endocrine Connections. 2018;7:R212-R222; </a:t>
            </a:r>
            <a:r>
              <a:rPr lang="en-GB" sz="1100" dirty="0" err="1">
                <a:solidFill>
                  <a:schemeClr val="tx2"/>
                </a:solidFill>
              </a:rPr>
              <a:t>Collett</a:t>
            </a:r>
            <a:r>
              <a:rPr lang="en-GB" sz="1100" dirty="0">
                <a:solidFill>
                  <a:schemeClr val="tx2"/>
                </a:solidFill>
              </a:rPr>
              <a:t>-Solberg PF, et al. </a:t>
            </a:r>
            <a:r>
              <a:rPr lang="en-GB" sz="1100" dirty="0" err="1">
                <a:solidFill>
                  <a:schemeClr val="tx2"/>
                </a:solidFill>
              </a:rPr>
              <a:t>Horm</a:t>
            </a:r>
            <a:r>
              <a:rPr lang="en-GB" sz="1100" dirty="0">
                <a:solidFill>
                  <a:schemeClr val="tx2"/>
                </a:solidFill>
              </a:rPr>
              <a:t> Res </a:t>
            </a:r>
            <a:r>
              <a:rPr lang="en-GB" sz="1100" dirty="0" err="1">
                <a:solidFill>
                  <a:schemeClr val="tx2"/>
                </a:solidFill>
              </a:rPr>
              <a:t>Paediatr</a:t>
            </a:r>
            <a:r>
              <a:rPr lang="en-GB" sz="1100" dirty="0">
                <a:solidFill>
                  <a:schemeClr val="tx2"/>
                </a:solidFill>
              </a:rPr>
              <a:t>. 2019;92(1):1-14; Wit J, et al. </a:t>
            </a:r>
            <a:r>
              <a:rPr lang="en-GB" sz="1100" dirty="0" err="1">
                <a:solidFill>
                  <a:schemeClr val="tx2"/>
                </a:solidFill>
              </a:rPr>
              <a:t>Horm</a:t>
            </a:r>
            <a:r>
              <a:rPr lang="en-GB" sz="1100" dirty="0">
                <a:solidFill>
                  <a:schemeClr val="tx2"/>
                </a:solidFill>
              </a:rPr>
              <a:t> Res </a:t>
            </a:r>
            <a:r>
              <a:rPr lang="en-GB" sz="1100" dirty="0" err="1">
                <a:solidFill>
                  <a:schemeClr val="tx2"/>
                </a:solidFill>
              </a:rPr>
              <a:t>Paediatr</a:t>
            </a:r>
            <a:r>
              <a:rPr lang="en-GB" sz="1100" dirty="0">
                <a:solidFill>
                  <a:schemeClr val="tx2"/>
                </a:solidFill>
              </a:rPr>
              <a:t> 2021; 94: 81-104</a:t>
            </a:r>
          </a:p>
        </p:txBody>
      </p:sp>
      <p:sp>
        <p:nvSpPr>
          <p:cNvPr id="6" name="TextBox 5">
            <a:extLst>
              <a:ext uri="{FF2B5EF4-FFF2-40B4-BE49-F238E27FC236}">
                <a16:creationId xmlns:a16="http://schemas.microsoft.com/office/drawing/2014/main" id="{516B1551-256C-6842-BB77-C42BB1004243}"/>
              </a:ext>
            </a:extLst>
          </p:cNvPr>
          <p:cNvSpPr txBox="1"/>
          <p:nvPr/>
        </p:nvSpPr>
        <p:spPr>
          <a:xfrm>
            <a:off x="7224205" y="4221088"/>
            <a:ext cx="4349936" cy="1323439"/>
          </a:xfrm>
          <a:prstGeom prst="rect">
            <a:avLst/>
          </a:prstGeom>
          <a:noFill/>
          <a:ln w="28575" cmpd="sng">
            <a:solidFill>
              <a:schemeClr val="accent1"/>
            </a:solidFill>
          </a:ln>
        </p:spPr>
        <p:txBody>
          <a:bodyPr wrap="square">
            <a:spAutoFit/>
          </a:bodyPr>
          <a:lstStyle/>
          <a:p>
            <a:pPr defTabSz="457200">
              <a:defRPr/>
            </a:pPr>
            <a:r>
              <a:rPr lang="en-GB" sz="2000" b="1" dirty="0">
                <a:solidFill>
                  <a:srgbClr val="000000"/>
                </a:solidFill>
                <a:latin typeface="Arial" panose="020B0604020202020204" pitchFamily="34" charset="0"/>
                <a:cs typeface="Arial" panose="020B0604020202020204" pitchFamily="34" charset="0"/>
              </a:rPr>
              <a:t>Key diagnostic features of PIGFD</a:t>
            </a:r>
          </a:p>
          <a:p>
            <a:pPr marL="342900" indent="-342900" defTabSz="457200">
              <a:buClr>
                <a:schemeClr val="accent1"/>
              </a:buClr>
              <a:buFont typeface="+mj-lt"/>
              <a:buAutoNum type="arabicPeriod"/>
              <a:defRPr/>
            </a:pPr>
            <a:r>
              <a:rPr lang="en-GB" sz="2000" b="1" dirty="0">
                <a:solidFill>
                  <a:srgbClr val="000000"/>
                </a:solidFill>
                <a:latin typeface="Arial" panose="020B0604020202020204" pitchFamily="34" charset="0"/>
                <a:cs typeface="Arial" panose="020B0604020202020204" pitchFamily="34" charset="0"/>
              </a:rPr>
              <a:t>Short stature</a:t>
            </a:r>
          </a:p>
          <a:p>
            <a:pPr marL="342900" indent="-342900" defTabSz="457200">
              <a:buClr>
                <a:schemeClr val="accent1"/>
              </a:buClr>
              <a:buFont typeface="+mj-lt"/>
              <a:buAutoNum type="arabicPeriod"/>
              <a:defRPr/>
            </a:pPr>
            <a:r>
              <a:rPr lang="en-GB" sz="2000" b="1" dirty="0">
                <a:solidFill>
                  <a:srgbClr val="000000"/>
                </a:solidFill>
                <a:latin typeface="Arial" panose="020B0604020202020204" pitchFamily="34" charset="0"/>
                <a:cs typeface="Arial" panose="020B0604020202020204" pitchFamily="34" charset="0"/>
              </a:rPr>
              <a:t>Normal or increased GH</a:t>
            </a:r>
          </a:p>
          <a:p>
            <a:pPr marL="342900" indent="-342900" defTabSz="457200">
              <a:buClr>
                <a:schemeClr val="accent1"/>
              </a:buClr>
              <a:buFont typeface="+mj-lt"/>
              <a:buAutoNum type="arabicPeriod"/>
              <a:defRPr/>
            </a:pPr>
            <a:r>
              <a:rPr lang="en-GB" sz="2000" b="1" dirty="0">
                <a:solidFill>
                  <a:srgbClr val="000000"/>
                </a:solidFill>
                <a:latin typeface="Arial" panose="020B0604020202020204" pitchFamily="34" charset="0"/>
                <a:cs typeface="Arial" panose="020B0604020202020204" pitchFamily="34" charset="0"/>
              </a:rPr>
              <a:t>Deficiency of IGF-I</a:t>
            </a:r>
          </a:p>
        </p:txBody>
      </p:sp>
    </p:spTree>
    <p:extLst>
      <p:ext uri="{BB962C8B-B14F-4D97-AF65-F5344CB8AC3E}">
        <p14:creationId xmlns:p14="http://schemas.microsoft.com/office/powerpoint/2010/main" val="903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6885CE-8CE0-5384-49BC-22509EF41122}"/>
              </a:ext>
            </a:extLst>
          </p:cNvPr>
          <p:cNvGraphicFramePr>
            <a:graphicFrameLocks noGrp="1"/>
          </p:cNvGraphicFramePr>
          <p:nvPr>
            <p:ph sz="quarter" idx="12"/>
            <p:extLst>
              <p:ext uri="{D42A27DB-BD31-4B8C-83A1-F6EECF244321}">
                <p14:modId xmlns:p14="http://schemas.microsoft.com/office/powerpoint/2010/main" val="4036335122"/>
              </p:ext>
            </p:extLst>
          </p:nvPr>
        </p:nvGraphicFramePr>
        <p:xfrm>
          <a:off x="620713" y="1425575"/>
          <a:ext cx="10963272" cy="4312920"/>
        </p:xfrm>
        <a:graphic>
          <a:graphicData uri="http://schemas.openxmlformats.org/drawingml/2006/table">
            <a:tbl>
              <a:tblPr firstRow="1" bandRow="1">
                <a:tableStyleId>{5C22544A-7EE6-4342-B048-85BDC9FD1C3A}</a:tableStyleId>
              </a:tblPr>
              <a:tblGrid>
                <a:gridCol w="1285798">
                  <a:extLst>
                    <a:ext uri="{9D8B030D-6E8A-4147-A177-3AD203B41FA5}">
                      <a16:colId xmlns:a16="http://schemas.microsoft.com/office/drawing/2014/main" val="2253023468"/>
                    </a:ext>
                  </a:extLst>
                </a:gridCol>
                <a:gridCol w="2965353">
                  <a:extLst>
                    <a:ext uri="{9D8B030D-6E8A-4147-A177-3AD203B41FA5}">
                      <a16:colId xmlns:a16="http://schemas.microsoft.com/office/drawing/2014/main" val="2033584801"/>
                    </a:ext>
                  </a:extLst>
                </a:gridCol>
                <a:gridCol w="6712121">
                  <a:extLst>
                    <a:ext uri="{9D8B030D-6E8A-4147-A177-3AD203B41FA5}">
                      <a16:colId xmlns:a16="http://schemas.microsoft.com/office/drawing/2014/main" val="733541639"/>
                    </a:ext>
                  </a:extLst>
                </a:gridCol>
              </a:tblGrid>
              <a:tr h="118675">
                <a:tc>
                  <a:txBody>
                    <a:bodyPr/>
                    <a:lstStyle/>
                    <a:p>
                      <a:pPr algn="ctr"/>
                      <a:r>
                        <a:rPr lang="en-GB" sz="1200" dirty="0">
                          <a:latin typeface="Arial" panose="020B0604020202020204" pitchFamily="34" charset="0"/>
                          <a:cs typeface="Arial" panose="020B0604020202020204" pitchFamily="34" charset="0"/>
                        </a:rPr>
                        <a:t>Test</a:t>
                      </a:r>
                    </a:p>
                  </a:txBody>
                  <a:tcPr/>
                </a:tc>
                <a:tc>
                  <a:txBody>
                    <a:bodyPr/>
                    <a:lstStyle/>
                    <a:p>
                      <a:pPr algn="ctr"/>
                      <a:r>
                        <a:rPr lang="en-GB" sz="1200" dirty="0">
                          <a:latin typeface="Arial" panose="020B0604020202020204" pitchFamily="34" charset="0"/>
                          <a:cs typeface="Arial" panose="020B0604020202020204" pitchFamily="34" charset="0"/>
                        </a:rPr>
                        <a:t>Purpose</a:t>
                      </a:r>
                    </a:p>
                  </a:txBody>
                  <a:tcPr/>
                </a:tc>
                <a:tc>
                  <a:txBody>
                    <a:bodyPr/>
                    <a:lstStyle/>
                    <a:p>
                      <a:pPr algn="ctr"/>
                      <a:r>
                        <a:rPr lang="en-GB" sz="1200" dirty="0">
                          <a:latin typeface="Arial" panose="020B0604020202020204" pitchFamily="34" charset="0"/>
                          <a:cs typeface="Arial" panose="020B0604020202020204" pitchFamily="34" charset="0"/>
                        </a:rPr>
                        <a:t>Considerations</a:t>
                      </a:r>
                    </a:p>
                  </a:txBody>
                  <a:tcPr/>
                </a:tc>
                <a:extLst>
                  <a:ext uri="{0D108BD9-81ED-4DB2-BD59-A6C34878D82A}">
                    <a16:rowId xmlns:a16="http://schemas.microsoft.com/office/drawing/2014/main" val="4253211591"/>
                  </a:ext>
                </a:extLst>
              </a:tr>
              <a:tr h="370840">
                <a:tc>
                  <a:txBody>
                    <a:bodyPr/>
                    <a:lstStyle/>
                    <a:p>
                      <a:r>
                        <a:rPr lang="en-GB" sz="1200" b="1" kern="1200" dirty="0">
                          <a:solidFill>
                            <a:schemeClr val="dk1"/>
                          </a:solidFill>
                          <a:latin typeface="Arial" panose="020B0604020202020204" pitchFamily="34" charset="0"/>
                          <a:ea typeface="+mn-ea"/>
                          <a:cs typeface="Arial" panose="020B0604020202020204" pitchFamily="34" charset="0"/>
                        </a:rPr>
                        <a:t>IGF-I </a:t>
                      </a:r>
                      <a:endParaRPr lang="en-GB"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dk1"/>
                          </a:solidFill>
                          <a:effectLst/>
                          <a:latin typeface="Arial" panose="020B0604020202020204" pitchFamily="34" charset="0"/>
                          <a:ea typeface="+mn-ea"/>
                          <a:cs typeface="Arial" panose="020B0604020202020204" pitchFamily="34" charset="0"/>
                        </a:rPr>
                        <a:t>Distinguishes short stature due to defects in the GH-IGF-axis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kern="1200" dirty="0">
                          <a:solidFill>
                            <a:schemeClr val="dk1"/>
                          </a:solidFill>
                          <a:effectLst/>
                          <a:latin typeface="Arial" panose="020B0604020202020204" pitchFamily="34" charset="0"/>
                          <a:ea typeface="+mn-ea"/>
                          <a:cs typeface="Arial" panose="020B0604020202020204" pitchFamily="34" charset="0"/>
                        </a:rPr>
                        <a:t>Confirms IGFD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200" b="1"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Use IGF-I assay you have experience with</a:t>
                      </a: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Reliable reference data, with normative ranges based on age, gender, and pubertal status</a:t>
                      </a: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Consider methodological issues</a:t>
                      </a:r>
                    </a:p>
                    <a:p>
                      <a:pPr marL="541338" marR="0" lvl="1" indent="-184150"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sv-S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interference of IGFBPs is avoided eg. by using excess IGF-II</a:t>
                      </a:r>
                    </a:p>
                    <a:p>
                      <a:pPr marL="541338" marR="0" lvl="1" indent="-184150"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sv-S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Normative data should be established with that particular assay and preferably published</a:t>
                      </a:r>
                    </a:p>
                    <a:p>
                      <a:pPr marL="541338" marR="0" lvl="1" indent="-184150"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sv-S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assay in reference laboratory or consult expertise</a:t>
                      </a:r>
                    </a:p>
                    <a:p>
                      <a:pPr marL="541338" marR="0" lvl="1" indent="-184150"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Repeated measures should be obtained (at least two)</a:t>
                      </a:r>
                      <a:endParaRPr lang="en-US" sz="1100" b="0" i="0" kern="1200" dirty="0">
                        <a:solidFill>
                          <a:schemeClr val="dk1"/>
                        </a:solidFill>
                        <a:effectLst/>
                        <a:latin typeface="Arial" panose="020B0604020202020204" pitchFamily="34" charset="0"/>
                        <a:ea typeface="+mn-ea"/>
                        <a:cs typeface="Arial" panose="020B0604020202020204" pitchFamily="34" charset="0"/>
                      </a:endParaRP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Consider patient conditions that affect IGF-I concentration; malnutrition/malabsorption, systemic illness</a:t>
                      </a: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Low IGF-I in young children is difficult to interpret.</a:t>
                      </a: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An IGF-I  &gt;0 SDS at any age makes IGFD unlikely</a:t>
                      </a:r>
                    </a:p>
                    <a:p>
                      <a:pPr marL="184150" marR="0" lvl="0" indent="-1841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altLang="en-US" sz="1100" kern="1200" dirty="0">
                          <a:solidFill>
                            <a:prstClr val="black"/>
                          </a:solidFill>
                          <a:latin typeface="Arial" panose="020B0604020202020204" pitchFamily="34" charset="0"/>
                          <a:ea typeface="+mn-ea"/>
                          <a:cs typeface="Arial" panose="020B0604020202020204" pitchFamily="34" charset="0"/>
                        </a:rPr>
                        <a:t>Correlates with the severity of the IGFD phenotype</a:t>
                      </a:r>
                    </a:p>
                  </a:txBody>
                  <a:tcPr/>
                </a:tc>
                <a:extLst>
                  <a:ext uri="{0D108BD9-81ED-4DB2-BD59-A6C34878D82A}">
                    <a16:rowId xmlns:a16="http://schemas.microsoft.com/office/drawing/2014/main" val="1863771950"/>
                  </a:ext>
                </a:extLst>
              </a:tr>
              <a:tr h="370840">
                <a:tc>
                  <a:txBody>
                    <a:bodyPr/>
                    <a:lstStyle/>
                    <a:p>
                      <a:r>
                        <a:rPr lang="en-GB" sz="1200" b="1" kern="1200" dirty="0">
                          <a:solidFill>
                            <a:schemeClr val="dk1"/>
                          </a:solidFill>
                          <a:latin typeface="Arial" panose="020B0604020202020204" pitchFamily="34" charset="0"/>
                          <a:ea typeface="+mn-ea"/>
                          <a:cs typeface="Arial" panose="020B0604020202020204" pitchFamily="34" charset="0"/>
                        </a:rPr>
                        <a:t>GH stimulation test </a:t>
                      </a:r>
                      <a:endParaRPr lang="en-GB"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Differentiates GH deficiency from PIGFD</a:t>
                      </a:r>
                    </a:p>
                  </a:txBody>
                  <a:tcPr/>
                </a:tc>
                <a:tc>
                  <a:txBody>
                    <a:bodyPr/>
                    <a:lstStyle/>
                    <a:p>
                      <a:pPr marL="184150" lvl="0" indent="-184150">
                        <a:buClr>
                          <a:schemeClr val="accent1"/>
                        </a:buClr>
                        <a:buFont typeface="Arial" panose="020B0604020202020204" pitchFamily="34" charset="0"/>
                        <a:buChar char="•"/>
                        <a:tabLst/>
                        <a:defRPr/>
                      </a:pPr>
                      <a:r>
                        <a:rPr lang="sv-SE" sz="1100" dirty="0">
                          <a:solidFill>
                            <a:prstClr val="black"/>
                          </a:solidFill>
                          <a:latin typeface="Arial" panose="020B0604020202020204" pitchFamily="34" charset="0"/>
                          <a:cs typeface="Arial" panose="020B0604020202020204" pitchFamily="34" charset="0"/>
                        </a:rPr>
                        <a:t>Evaluation of GH secretion has low reproducibility and low sensitivity/specificity for SPIGFD diagnosis</a:t>
                      </a:r>
                    </a:p>
                    <a:p>
                      <a:pPr marL="184150" lvl="0" indent="-184150">
                        <a:buClr>
                          <a:schemeClr val="accent1"/>
                        </a:buClr>
                        <a:buFont typeface="Arial" panose="020B0604020202020204" pitchFamily="34" charset="0"/>
                        <a:buChar char="•"/>
                        <a:tabLst/>
                        <a:defRPr/>
                      </a:pPr>
                      <a:r>
                        <a:rPr lang="sv-SE" sz="1100" dirty="0">
                          <a:solidFill>
                            <a:prstClr val="black"/>
                          </a:solidFill>
                          <a:latin typeface="Arial" panose="020B0604020202020204" pitchFamily="34" charset="0"/>
                          <a:cs typeface="Arial" panose="020B0604020202020204" pitchFamily="34" charset="0"/>
                        </a:rPr>
                        <a:t>Normative references limited, cut-off for SPIGFD not defined</a:t>
                      </a:r>
                    </a:p>
                    <a:p>
                      <a:pPr marL="184150" lvl="0" indent="-184150">
                        <a:buClr>
                          <a:schemeClr val="accent1"/>
                        </a:buClr>
                        <a:buFont typeface="Arial" panose="020B0604020202020204" pitchFamily="34" charset="0"/>
                        <a:buChar char="•"/>
                        <a:tabLst/>
                        <a:defRPr/>
                      </a:pPr>
                      <a:r>
                        <a:rPr lang="sv-SE" sz="1100" dirty="0">
                          <a:solidFill>
                            <a:prstClr val="black"/>
                          </a:solidFill>
                          <a:latin typeface="Arial" panose="020B0604020202020204" pitchFamily="34" charset="0"/>
                          <a:cs typeface="Arial" panose="020B0604020202020204" pitchFamily="34" charset="0"/>
                        </a:rPr>
                        <a:t>Elevated baseline GH secretion is a characteristic of SPIGFD but difficult to evaluate in stimulation tests</a:t>
                      </a:r>
                    </a:p>
                    <a:p>
                      <a:pPr marL="184150" marR="0" lvl="0" indent="-1841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altLang="en-US" sz="1100" b="1" dirty="0">
                          <a:latin typeface="Arial" panose="020B0604020202020204" pitchFamily="34" charset="0"/>
                          <a:cs typeface="Arial" panose="020B0604020202020204" pitchFamily="34" charset="0"/>
                        </a:rPr>
                        <a:t>Should be performed, when:</a:t>
                      </a:r>
                    </a:p>
                    <a:p>
                      <a:pPr marL="541338" marR="0" lvl="1" indent="-184150" algn="l" defTabSz="457200" rtl="0" eaLnBrk="1" fontAlgn="auto" latinLnBrk="0" hangingPunct="1">
                        <a:lnSpc>
                          <a:spcPct val="100000"/>
                        </a:lnSpc>
                        <a:spcBef>
                          <a:spcPct val="0"/>
                        </a:spcBef>
                        <a:spcAft>
                          <a:spcPts val="0"/>
                        </a:spcAft>
                        <a:buClr>
                          <a:schemeClr val="accent1"/>
                        </a:buClr>
                        <a:buSzTx/>
                        <a:buFont typeface="System Font Regular"/>
                        <a:buChar char="–"/>
                        <a:tabLst/>
                        <a:defRPr/>
                      </a:pPr>
                      <a:r>
                        <a:rPr lang="en-US" altLang="en-US" sz="1100" b="0" dirty="0">
                          <a:latin typeface="Arial" panose="020B0604020202020204" pitchFamily="34" charset="0"/>
                          <a:cs typeface="Arial" panose="020B0604020202020204" pitchFamily="34" charset="0"/>
                        </a:rPr>
                        <a:t>IGF-I is repeatedly low</a:t>
                      </a:r>
                    </a:p>
                    <a:p>
                      <a:pPr marL="541338" lvl="1" indent="-184150">
                        <a:spcBef>
                          <a:spcPct val="0"/>
                        </a:spcBef>
                        <a:buClr>
                          <a:schemeClr val="accent1"/>
                        </a:buClr>
                        <a:buFont typeface="System Font Regular"/>
                        <a:buChar char="–"/>
                        <a:tabLst/>
                      </a:pPr>
                      <a:r>
                        <a:rPr lang="en-US" sz="1100" dirty="0">
                          <a:latin typeface="Arial" panose="020B0604020202020204" pitchFamily="34" charset="0"/>
                          <a:cs typeface="Arial" panose="020B0604020202020204" pitchFamily="34" charset="0"/>
                        </a:rPr>
                        <a:t>In children with features of growth failure without classical features of SPIGFD</a:t>
                      </a:r>
                      <a:endParaRPr lang="en-US" altLang="sv-SE" sz="1100" dirty="0">
                        <a:solidFill>
                          <a:prstClr val="black"/>
                        </a:solidFill>
                        <a:latin typeface="Arial" panose="020B0604020202020204" pitchFamily="34" charset="0"/>
                        <a:cs typeface="Arial" panose="020B0604020202020204" pitchFamily="34" charset="0"/>
                      </a:endParaRPr>
                    </a:p>
                    <a:p>
                      <a:pPr marL="541338" marR="0" lvl="1" indent="-184150" algn="l" defTabSz="457200" rtl="0" eaLnBrk="1" fontAlgn="auto" latinLnBrk="0" hangingPunct="1">
                        <a:lnSpc>
                          <a:spcPct val="100000"/>
                        </a:lnSpc>
                        <a:spcBef>
                          <a:spcPct val="0"/>
                        </a:spcBef>
                        <a:spcAft>
                          <a:spcPts val="0"/>
                        </a:spcAft>
                        <a:buClr>
                          <a:schemeClr val="accent1"/>
                        </a:buClr>
                        <a:buSzTx/>
                        <a:buFont typeface="System Font Regular"/>
                        <a:buChar char="–"/>
                        <a:tabLst/>
                        <a:defRPr/>
                      </a:pPr>
                      <a:r>
                        <a:rPr lang="en-US" sz="1100" dirty="0">
                          <a:solidFill>
                            <a:prstClr val="black"/>
                          </a:solidFill>
                          <a:latin typeface="Arial" panose="020B0604020202020204" pitchFamily="34" charset="0"/>
                          <a:cs typeface="Arial" panose="020B0604020202020204" pitchFamily="34" charset="0"/>
                        </a:rPr>
                        <a:t>History and physical examination compatible with SPIGFD, low</a:t>
                      </a:r>
                      <a:r>
                        <a:rPr lang="en-US" sz="1100" baseline="0" dirty="0">
                          <a:solidFill>
                            <a:prstClr val="black"/>
                          </a:solidFill>
                          <a:latin typeface="Arial" panose="020B0604020202020204" pitchFamily="34" charset="0"/>
                          <a:cs typeface="Arial" panose="020B0604020202020204" pitchFamily="34" charset="0"/>
                        </a:rPr>
                        <a:t> height</a:t>
                      </a:r>
                      <a:r>
                        <a:rPr lang="en-US" sz="1100" dirty="0">
                          <a:solidFill>
                            <a:prstClr val="black"/>
                          </a:solidFill>
                          <a:latin typeface="Arial" panose="020B0604020202020204" pitchFamily="34" charset="0"/>
                          <a:cs typeface="Arial" panose="020B0604020202020204" pitchFamily="34" charset="0"/>
                        </a:rPr>
                        <a:t> velocity, or low IGF-I</a:t>
                      </a:r>
                    </a:p>
                    <a:p>
                      <a:pPr marL="184150" indent="-184150">
                        <a:spcBef>
                          <a:spcPct val="0"/>
                        </a:spcBef>
                        <a:buClr>
                          <a:schemeClr val="accent1"/>
                        </a:buClr>
                        <a:buFont typeface="Arial" panose="020B0604020202020204" pitchFamily="34" charset="0"/>
                        <a:buChar char="•"/>
                        <a:tabLst/>
                      </a:pPr>
                      <a:r>
                        <a:rPr lang="en-US" altLang="sv-SE" sz="1100" b="1" dirty="0">
                          <a:solidFill>
                            <a:prstClr val="black"/>
                          </a:solidFill>
                          <a:latin typeface="Arial" panose="020B0604020202020204" pitchFamily="34" charset="0"/>
                          <a:cs typeface="Arial" panose="020B0604020202020204" pitchFamily="34" charset="0"/>
                        </a:rPr>
                        <a:t>Not essential for diagnosis of SPIGFD in: </a:t>
                      </a:r>
                    </a:p>
                    <a:p>
                      <a:pPr marL="541338" lvl="1" indent="-184150">
                        <a:buClr>
                          <a:schemeClr val="accent1"/>
                        </a:buClr>
                        <a:buFont typeface="System Font Regular"/>
                        <a:buChar char="–"/>
                        <a:tabLst/>
                        <a:defRPr/>
                      </a:pPr>
                      <a:r>
                        <a:rPr lang="sv-SE" sz="1100" dirty="0">
                          <a:solidFill>
                            <a:prstClr val="black"/>
                          </a:solidFill>
                          <a:latin typeface="Arial" panose="020B0604020202020204" pitchFamily="34" charset="0"/>
                          <a:cs typeface="Arial" panose="020B0604020202020204" pitchFamily="34" charset="0"/>
                        </a:rPr>
                        <a:t>Patients with a </a:t>
                      </a:r>
                      <a:r>
                        <a:rPr lang="en-GB" sz="1100" dirty="0">
                          <a:latin typeface="Arial" panose="020B0604020202020204" pitchFamily="34" charset="0"/>
                          <a:cs typeface="Arial" panose="020B0604020202020204" pitchFamily="34" charset="0"/>
                        </a:rPr>
                        <a:t>clearly classical presentation i.e. positive family history, consanguineous pedigree, severe short stature, clinical features of Laron syndrome, high baseline GH and low or undetectable serum IGF-I</a:t>
                      </a:r>
                    </a:p>
                  </a:txBody>
                  <a:tcPr/>
                </a:tc>
                <a:extLst>
                  <a:ext uri="{0D108BD9-81ED-4DB2-BD59-A6C34878D82A}">
                    <a16:rowId xmlns:a16="http://schemas.microsoft.com/office/drawing/2014/main" val="779959867"/>
                  </a:ext>
                </a:extLst>
              </a:tr>
            </a:tbl>
          </a:graphicData>
        </a:graphic>
      </p:graphicFrame>
      <p:sp>
        <p:nvSpPr>
          <p:cNvPr id="2" name="Title 1">
            <a:extLst>
              <a:ext uri="{FF2B5EF4-FFF2-40B4-BE49-F238E27FC236}">
                <a16:creationId xmlns:a16="http://schemas.microsoft.com/office/drawing/2014/main" id="{AB579F13-8E06-131F-D2F9-7B619F1A44D8}"/>
              </a:ext>
            </a:extLst>
          </p:cNvPr>
          <p:cNvSpPr>
            <a:spLocks noGrp="1"/>
          </p:cNvSpPr>
          <p:nvPr>
            <p:ph type="title"/>
          </p:nvPr>
        </p:nvSpPr>
        <p:spPr/>
        <p:txBody>
          <a:bodyPr/>
          <a:lstStyle/>
          <a:p>
            <a:r>
              <a:rPr lang="en-GB" u="sng" dirty="0"/>
              <a:t>required</a:t>
            </a:r>
            <a:r>
              <a:rPr lang="en-GB" dirty="0"/>
              <a:t> endocrine investigations</a:t>
            </a:r>
          </a:p>
        </p:txBody>
      </p:sp>
      <p:sp>
        <p:nvSpPr>
          <p:cNvPr id="5" name="Slide Number Placeholder 4">
            <a:extLst>
              <a:ext uri="{FF2B5EF4-FFF2-40B4-BE49-F238E27FC236}">
                <a16:creationId xmlns:a16="http://schemas.microsoft.com/office/drawing/2014/main" id="{1C99A5B0-0A55-7B5F-4A30-726D58DCED73}"/>
              </a:ext>
            </a:extLst>
          </p:cNvPr>
          <p:cNvSpPr>
            <a:spLocks noGrp="1"/>
          </p:cNvSpPr>
          <p:nvPr>
            <p:ph type="sldNum" sz="quarter" idx="4"/>
          </p:nvPr>
        </p:nvSpPr>
        <p:spPr/>
        <p:txBody>
          <a:bodyPr/>
          <a:lstStyle/>
          <a:p>
            <a:r>
              <a:rPr lang="en-US"/>
              <a:t> </a:t>
            </a:r>
            <a:fld id="{5B82FF1E-61F5-2543-9266-539BB8CE3D41}" type="slidenum">
              <a:rPr lang="en-US" smtClean="0"/>
              <a:pPr/>
              <a:t>24</a:t>
            </a:fld>
            <a:endParaRPr lang="en-US"/>
          </a:p>
        </p:txBody>
      </p:sp>
      <p:sp>
        <p:nvSpPr>
          <p:cNvPr id="7" name="Text Placeholder 6">
            <a:extLst>
              <a:ext uri="{FF2B5EF4-FFF2-40B4-BE49-F238E27FC236}">
                <a16:creationId xmlns:a16="http://schemas.microsoft.com/office/drawing/2014/main" id="{EE0BCCE7-79D0-4B00-3C83-D5222F63B561}"/>
              </a:ext>
            </a:extLst>
          </p:cNvPr>
          <p:cNvSpPr txBox="1">
            <a:spLocks noGrp="1"/>
          </p:cNvSpPr>
          <p:nvPr>
            <p:ph sz="quarter" idx="15"/>
          </p:nvPr>
        </p:nvSpPr>
        <p:spPr>
          <a:xfrm>
            <a:off x="695400" y="6309320"/>
            <a:ext cx="10180339" cy="365125"/>
          </a:xfrm>
        </p:spPr>
        <p:txBody>
          <a:bodyPr/>
          <a:lstStyle/>
          <a:p>
            <a:r>
              <a:rPr lang="en-US" sz="1100" dirty="0" err="1">
                <a:solidFill>
                  <a:schemeClr val="tx2"/>
                </a:solidFill>
              </a:rPr>
              <a:t>Coutant</a:t>
            </a:r>
            <a:r>
              <a:rPr lang="en-US" sz="1100" dirty="0">
                <a:solidFill>
                  <a:schemeClr val="tx2"/>
                </a:solidFill>
              </a:rPr>
              <a:t> R, et al. European Journal of Endocrinology. 2012;166:351-7; Blum WF, et al. Endocrine Connections. 2018;7:R212-R222; </a:t>
            </a:r>
            <a:br>
              <a:rPr lang="en-US" sz="1100" dirty="0">
                <a:solidFill>
                  <a:schemeClr val="tx2"/>
                </a:solidFill>
              </a:rPr>
            </a:br>
            <a:r>
              <a:rPr lang="en-GB" sz="1100" dirty="0" err="1">
                <a:solidFill>
                  <a:schemeClr val="tx2"/>
                </a:solidFill>
              </a:rPr>
              <a:t>Collett</a:t>
            </a:r>
            <a:r>
              <a:rPr lang="en-GB" sz="1100" dirty="0">
                <a:solidFill>
                  <a:schemeClr val="tx2"/>
                </a:solidFill>
              </a:rPr>
              <a:t>-Solberg PF, et al. </a:t>
            </a:r>
            <a:r>
              <a:rPr lang="en-GB" sz="1100" dirty="0" err="1">
                <a:solidFill>
                  <a:schemeClr val="tx2"/>
                </a:solidFill>
              </a:rPr>
              <a:t>Horm</a:t>
            </a:r>
            <a:r>
              <a:rPr lang="en-GB" sz="1100" dirty="0">
                <a:solidFill>
                  <a:schemeClr val="tx2"/>
                </a:solidFill>
              </a:rPr>
              <a:t> Res </a:t>
            </a:r>
            <a:r>
              <a:rPr lang="en-GB" sz="1100" dirty="0" err="1">
                <a:solidFill>
                  <a:schemeClr val="tx2"/>
                </a:solidFill>
              </a:rPr>
              <a:t>Paediatr</a:t>
            </a:r>
            <a:r>
              <a:rPr lang="en-GB" sz="1100" dirty="0">
                <a:solidFill>
                  <a:schemeClr val="tx2"/>
                </a:solidFill>
              </a:rPr>
              <a:t>. 2019;92(1):1-14; </a:t>
            </a:r>
            <a:r>
              <a:rPr lang="en-GB" sz="1100" dirty="0" err="1">
                <a:solidFill>
                  <a:schemeClr val="tx2"/>
                </a:solidFill>
              </a:rPr>
              <a:t>Grimberg</a:t>
            </a:r>
            <a:r>
              <a:rPr lang="en-GB" sz="1100" dirty="0">
                <a:solidFill>
                  <a:schemeClr val="tx2"/>
                </a:solidFill>
              </a:rPr>
              <a:t> A, et al. </a:t>
            </a:r>
            <a:r>
              <a:rPr lang="en-GB" sz="1100" dirty="0" err="1">
                <a:solidFill>
                  <a:schemeClr val="tx2"/>
                </a:solidFill>
              </a:rPr>
              <a:t>Horm</a:t>
            </a:r>
            <a:r>
              <a:rPr lang="en-GB" sz="1100" dirty="0">
                <a:solidFill>
                  <a:schemeClr val="tx2"/>
                </a:solidFill>
              </a:rPr>
              <a:t> Res </a:t>
            </a:r>
            <a:r>
              <a:rPr lang="en-GB" sz="1100" dirty="0" err="1">
                <a:solidFill>
                  <a:schemeClr val="tx2"/>
                </a:solidFill>
              </a:rPr>
              <a:t>Paediatr</a:t>
            </a:r>
            <a:r>
              <a:rPr lang="en-GB" sz="1100" dirty="0">
                <a:solidFill>
                  <a:schemeClr val="tx2"/>
                </a:solidFill>
              </a:rPr>
              <a:t>. 2016;86:361-97; </a:t>
            </a:r>
            <a:r>
              <a:rPr lang="en-US" altLang="en-US" sz="1100" dirty="0">
                <a:solidFill>
                  <a:schemeClr val="tx2"/>
                </a:solidFill>
              </a:rPr>
              <a:t>Guevara-Aguirre J. et al. JCEM  1993;76:417-423; </a:t>
            </a:r>
            <a:r>
              <a:rPr lang="en-US" altLang="en-US" sz="1100" dirty="0" err="1">
                <a:solidFill>
                  <a:schemeClr val="tx2"/>
                </a:solidFill>
              </a:rPr>
              <a:t>Storr</a:t>
            </a:r>
            <a:r>
              <a:rPr lang="en-US" altLang="en-US" sz="1100" dirty="0">
                <a:solidFill>
                  <a:schemeClr val="tx2"/>
                </a:solidFill>
              </a:rPr>
              <a:t> H. </a:t>
            </a:r>
            <a:r>
              <a:rPr lang="en-US" altLang="en-US" sz="1100" dirty="0">
                <a:solidFill>
                  <a:schemeClr val="tx2"/>
                </a:solidFill>
                <a:hlinkClick r:id="rId3"/>
              </a:rPr>
              <a:t>https://www.bsped.org.uk/media/1866/uk-igf1-users-group-guidelines-2021.pdf</a:t>
            </a:r>
            <a:r>
              <a:rPr lang="en-US" altLang="en-US" sz="1100" dirty="0">
                <a:solidFill>
                  <a:schemeClr val="tx2"/>
                </a:solidFill>
              </a:rPr>
              <a:t>, Accessed 09-Nov-22; Cohen J, et al. Drugs R D 2014; 14: 25-29</a:t>
            </a:r>
            <a:endParaRPr lang="en-GB" sz="1100" dirty="0">
              <a:solidFill>
                <a:schemeClr val="tx2"/>
              </a:solidFill>
            </a:endParaRPr>
          </a:p>
        </p:txBody>
      </p:sp>
      <p:sp>
        <p:nvSpPr>
          <p:cNvPr id="3" name="TextBox 2">
            <a:extLst>
              <a:ext uri="{FF2B5EF4-FFF2-40B4-BE49-F238E27FC236}">
                <a16:creationId xmlns:a16="http://schemas.microsoft.com/office/drawing/2014/main" id="{21DEE544-6ACD-9B57-1BA8-170EE0C41D83}"/>
              </a:ext>
            </a:extLst>
          </p:cNvPr>
          <p:cNvSpPr txBox="1"/>
          <p:nvPr/>
        </p:nvSpPr>
        <p:spPr>
          <a:xfrm>
            <a:off x="695400" y="5877272"/>
            <a:ext cx="6667210" cy="261610"/>
          </a:xfrm>
          <a:prstGeom prst="rect">
            <a:avLst/>
          </a:prstGeom>
          <a:noFill/>
        </p:spPr>
        <p:txBody>
          <a:bodyPr wrap="none" rtlCol="0">
            <a:spAutoFit/>
          </a:bodyPr>
          <a:lstStyle/>
          <a:p>
            <a:r>
              <a:rPr lang="en-US" sz="1100" dirty="0">
                <a:solidFill>
                  <a:schemeClr val="tx2"/>
                </a:solidFill>
                <a:latin typeface="Arial" panose="020B0604020202020204" pitchFamily="34" charset="0"/>
                <a:cs typeface="Arial" panose="020B0604020202020204" pitchFamily="34" charset="0"/>
              </a:rPr>
              <a:t>GH, Growth Hormone; IGF-I/II, Insulin-like growth factor I/II; (SP)IGFD, (severe primary) IGF-I deficiency</a:t>
            </a:r>
          </a:p>
        </p:txBody>
      </p:sp>
    </p:spTree>
    <p:extLst>
      <p:ext uri="{BB962C8B-B14F-4D97-AF65-F5344CB8AC3E}">
        <p14:creationId xmlns:p14="http://schemas.microsoft.com/office/powerpoint/2010/main" val="39294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6885CE-8CE0-5384-49BC-22509EF41122}"/>
              </a:ext>
            </a:extLst>
          </p:cNvPr>
          <p:cNvGraphicFramePr>
            <a:graphicFrameLocks noGrp="1"/>
          </p:cNvGraphicFramePr>
          <p:nvPr>
            <p:ph sz="quarter" idx="12"/>
            <p:extLst>
              <p:ext uri="{D42A27DB-BD31-4B8C-83A1-F6EECF244321}">
                <p14:modId xmlns:p14="http://schemas.microsoft.com/office/powerpoint/2010/main" val="880807424"/>
              </p:ext>
            </p:extLst>
          </p:nvPr>
        </p:nvGraphicFramePr>
        <p:xfrm>
          <a:off x="620713" y="1425575"/>
          <a:ext cx="10963272" cy="3931920"/>
        </p:xfrm>
        <a:graphic>
          <a:graphicData uri="http://schemas.openxmlformats.org/drawingml/2006/table">
            <a:tbl>
              <a:tblPr firstRow="1" bandRow="1">
                <a:tableStyleId>{5C22544A-7EE6-4342-B048-85BDC9FD1C3A}</a:tableStyleId>
              </a:tblPr>
              <a:tblGrid>
                <a:gridCol w="1285798">
                  <a:extLst>
                    <a:ext uri="{9D8B030D-6E8A-4147-A177-3AD203B41FA5}">
                      <a16:colId xmlns:a16="http://schemas.microsoft.com/office/drawing/2014/main" val="2253023468"/>
                    </a:ext>
                  </a:extLst>
                </a:gridCol>
                <a:gridCol w="2965353">
                  <a:extLst>
                    <a:ext uri="{9D8B030D-6E8A-4147-A177-3AD203B41FA5}">
                      <a16:colId xmlns:a16="http://schemas.microsoft.com/office/drawing/2014/main" val="2033584801"/>
                    </a:ext>
                  </a:extLst>
                </a:gridCol>
                <a:gridCol w="6712121">
                  <a:extLst>
                    <a:ext uri="{9D8B030D-6E8A-4147-A177-3AD203B41FA5}">
                      <a16:colId xmlns:a16="http://schemas.microsoft.com/office/drawing/2014/main" val="733541639"/>
                    </a:ext>
                  </a:extLst>
                </a:gridCol>
              </a:tblGrid>
              <a:tr h="172347">
                <a:tc>
                  <a:txBody>
                    <a:bodyPr/>
                    <a:lstStyle/>
                    <a:p>
                      <a:pPr algn="ctr"/>
                      <a:r>
                        <a:rPr lang="en-GB" sz="1200" dirty="0">
                          <a:latin typeface="Arial" panose="020B0604020202020204" pitchFamily="34" charset="0"/>
                          <a:cs typeface="Arial" panose="020B0604020202020204" pitchFamily="34" charset="0"/>
                        </a:rPr>
                        <a:t>Test</a:t>
                      </a:r>
                    </a:p>
                  </a:txBody>
                  <a:tcPr/>
                </a:tc>
                <a:tc>
                  <a:txBody>
                    <a:bodyPr/>
                    <a:lstStyle/>
                    <a:p>
                      <a:pPr algn="ctr"/>
                      <a:r>
                        <a:rPr lang="en-GB" sz="1200" dirty="0">
                          <a:latin typeface="Arial" panose="020B0604020202020204" pitchFamily="34" charset="0"/>
                          <a:cs typeface="Arial" panose="020B0604020202020204" pitchFamily="34" charset="0"/>
                        </a:rPr>
                        <a:t>Purpose</a:t>
                      </a:r>
                    </a:p>
                  </a:txBody>
                  <a:tcPr/>
                </a:tc>
                <a:tc>
                  <a:txBody>
                    <a:bodyPr/>
                    <a:lstStyle/>
                    <a:p>
                      <a:pPr algn="ctr"/>
                      <a:r>
                        <a:rPr lang="en-GB" sz="1200" dirty="0">
                          <a:latin typeface="Arial" panose="020B0604020202020204" pitchFamily="34" charset="0"/>
                          <a:cs typeface="Arial" panose="020B0604020202020204" pitchFamily="34" charset="0"/>
                        </a:rPr>
                        <a:t>Considerations</a:t>
                      </a:r>
                    </a:p>
                  </a:txBody>
                  <a:tcPr/>
                </a:tc>
                <a:extLst>
                  <a:ext uri="{0D108BD9-81ED-4DB2-BD59-A6C34878D82A}">
                    <a16:rowId xmlns:a16="http://schemas.microsoft.com/office/drawing/2014/main" val="4253211591"/>
                  </a:ext>
                </a:extLst>
              </a:tr>
              <a:tr h="8268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Arial" panose="020B0604020202020204" pitchFamily="34" charset="0"/>
                          <a:ea typeface="+mn-ea"/>
                          <a:cs typeface="Arial" panose="020B0604020202020204" pitchFamily="34" charset="0"/>
                        </a:rPr>
                        <a:t>IGFBP-3</a:t>
                      </a:r>
                      <a:endParaRPr lang="en-GB" sz="1200" b="1" i="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dk1"/>
                          </a:solidFill>
                          <a:effectLst/>
                          <a:latin typeface="Arial" panose="020B0604020202020204" pitchFamily="34" charset="0"/>
                          <a:ea typeface="+mn-ea"/>
                          <a:cs typeface="Arial" panose="020B0604020202020204" pitchFamily="34" charset="0"/>
                        </a:rPr>
                        <a:t>Distinguishes short stature due to GH deficiency from other conditions</a:t>
                      </a:r>
                    </a:p>
                  </a:txBody>
                  <a:tcPr/>
                </a:tc>
                <a:tc>
                  <a:txBody>
                    <a:bodyPr/>
                    <a:lstStyle/>
                    <a:p>
                      <a:pPr marL="171450" lvl="0" indent="-171450">
                        <a:spcBef>
                          <a:spcPct val="0"/>
                        </a:spcBef>
                        <a:buClr>
                          <a:schemeClr val="accent1"/>
                        </a:buClr>
                        <a:buFont typeface="Arial" panose="020B0604020202020204" pitchFamily="34" charset="0"/>
                        <a:buChar char="•"/>
                      </a:pPr>
                      <a:r>
                        <a:rPr lang="sv-SE" altLang="en-US" sz="1200" dirty="0">
                          <a:solidFill>
                            <a:srgbClr val="000000"/>
                          </a:solidFill>
                          <a:latin typeface="Arial" panose="020B0604020202020204" pitchFamily="34" charset="0"/>
                          <a:cs typeface="Arial" panose="020B0604020202020204" pitchFamily="34" charset="0"/>
                        </a:rPr>
                        <a:t>IGFBP-3 can provide confirmatory information</a:t>
                      </a:r>
                    </a:p>
                    <a:p>
                      <a:pPr marL="171450" lvl="0" indent="-171450">
                        <a:spcBef>
                          <a:spcPct val="0"/>
                        </a:spcBef>
                        <a:buClr>
                          <a:schemeClr val="accent1"/>
                        </a:buClr>
                        <a:buFont typeface="Arial" panose="020B0604020202020204" pitchFamily="34" charset="0"/>
                        <a:buChar char="•"/>
                      </a:pPr>
                      <a:r>
                        <a:rPr lang="sv-SE" altLang="en-US" sz="1200" dirty="0">
                          <a:solidFill>
                            <a:srgbClr val="000000"/>
                          </a:solidFill>
                          <a:latin typeface="Arial" panose="020B0604020202020204" pitchFamily="34" charset="0"/>
                          <a:cs typeface="Arial" panose="020B0604020202020204" pitchFamily="34" charset="0"/>
                        </a:rPr>
                        <a:t>Assays not widely available in all countries</a:t>
                      </a:r>
                    </a:p>
                    <a:p>
                      <a:pPr marL="171450" indent="-171450">
                        <a:buClr>
                          <a:schemeClr val="accent1"/>
                        </a:buClr>
                        <a:buFont typeface="Arial" panose="020B0604020202020204" pitchFamily="34" charset="0"/>
                        <a:buChar char="•"/>
                      </a:pPr>
                      <a:r>
                        <a:rPr lang="en-US" sz="1200" b="0" i="0" kern="1200" dirty="0">
                          <a:solidFill>
                            <a:schemeClr val="dk1"/>
                          </a:solidFill>
                          <a:effectLst/>
                          <a:latin typeface="Arial" panose="020B0604020202020204" pitchFamily="34" charset="0"/>
                          <a:ea typeface="+mn-ea"/>
                          <a:cs typeface="Arial" panose="020B0604020202020204" pitchFamily="34" charset="0"/>
                        </a:rPr>
                        <a:t>More reliable biomarker than IGF-I in children &lt;3 </a:t>
                      </a:r>
                      <a:r>
                        <a:rPr lang="en-US" sz="1200" b="0" i="0" kern="1200" dirty="0" err="1">
                          <a:solidFill>
                            <a:schemeClr val="dk1"/>
                          </a:solidFill>
                          <a:effectLst/>
                          <a:latin typeface="Arial" panose="020B0604020202020204" pitchFamily="34" charset="0"/>
                          <a:ea typeface="+mn-ea"/>
                          <a:cs typeface="Arial" panose="020B0604020202020204" pitchFamily="34" charset="0"/>
                        </a:rPr>
                        <a:t>yrs</a:t>
                      </a:r>
                      <a:r>
                        <a:rPr lang="en-US" sz="1200" b="0" i="0" kern="1200" dirty="0">
                          <a:solidFill>
                            <a:schemeClr val="dk1"/>
                          </a:solidFill>
                          <a:effectLst/>
                          <a:latin typeface="Arial" panose="020B0604020202020204" pitchFamily="34" charset="0"/>
                          <a:ea typeface="+mn-ea"/>
                          <a:cs typeface="Arial" panose="020B0604020202020204" pitchFamily="34" charset="0"/>
                        </a:rPr>
                        <a:t> of age but less sensitive than IGF-I after 3 </a:t>
                      </a:r>
                      <a:r>
                        <a:rPr lang="en-US" sz="1200" b="0" i="0" kern="1200" dirty="0" err="1">
                          <a:solidFill>
                            <a:schemeClr val="dk1"/>
                          </a:solidFill>
                          <a:effectLst/>
                          <a:latin typeface="Arial" panose="020B0604020202020204" pitchFamily="34" charset="0"/>
                          <a:ea typeface="+mn-ea"/>
                          <a:cs typeface="Arial" panose="020B0604020202020204" pitchFamily="34" charset="0"/>
                        </a:rPr>
                        <a:t>yrs</a:t>
                      </a:r>
                      <a:endParaRPr lang="en-GB" sz="1200" b="1" kern="1200" dirty="0">
                        <a:solidFill>
                          <a:schemeClr val="dk1"/>
                        </a:solidFill>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GB" altLang="en-US" sz="1200" kern="1200" dirty="0">
                          <a:solidFill>
                            <a:prstClr val="black"/>
                          </a:solidFill>
                          <a:latin typeface="Arial" panose="020B0604020202020204" pitchFamily="34" charset="0"/>
                          <a:ea typeface="+mn-ea"/>
                          <a:cs typeface="Arial" panose="020B0604020202020204" pitchFamily="34" charset="0"/>
                        </a:rPr>
                        <a:t>Correlates with the severity of the SPIGFD phenotype</a:t>
                      </a:r>
                    </a:p>
                    <a:p>
                      <a:pPr marL="171450" lvl="0" indent="-171450">
                        <a:spcBef>
                          <a:spcPct val="0"/>
                        </a:spcBef>
                        <a:buClr>
                          <a:schemeClr val="accent1"/>
                        </a:buClr>
                        <a:buFont typeface="Arial" panose="020B0604020202020204" pitchFamily="34" charset="0"/>
                        <a:buChar char="•"/>
                      </a:pPr>
                      <a:r>
                        <a:rPr lang="sv-SE" altLang="en-US" sz="1200" dirty="0">
                          <a:solidFill>
                            <a:srgbClr val="000000"/>
                          </a:solidFill>
                          <a:latin typeface="Arial" panose="020B0604020202020204" pitchFamily="34" charset="0"/>
                          <a:cs typeface="Arial" panose="020B0604020202020204" pitchFamily="34" charset="0"/>
                        </a:rPr>
                        <a:t>Extremely low IGFBP-3 is also found in ALSD</a:t>
                      </a:r>
                    </a:p>
                  </a:txBody>
                  <a:tcPr/>
                </a:tc>
                <a:extLst>
                  <a:ext uri="{0D108BD9-81ED-4DB2-BD59-A6C34878D82A}">
                    <a16:rowId xmlns:a16="http://schemas.microsoft.com/office/drawing/2014/main" val="4155934603"/>
                  </a:ext>
                </a:extLst>
              </a:tr>
              <a:tr h="1436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Arial" panose="020B0604020202020204" pitchFamily="34" charset="0"/>
                          <a:ea typeface="+mn-ea"/>
                          <a:cs typeface="Arial" panose="020B0604020202020204" pitchFamily="34" charset="0"/>
                        </a:rPr>
                        <a:t>IGF-I generation test</a:t>
                      </a:r>
                    </a:p>
                  </a:txBody>
                  <a:tcPr/>
                </a:tc>
                <a:tc>
                  <a:txBody>
                    <a:bodyPr/>
                    <a:lstStyle/>
                    <a:p>
                      <a:pPr marL="0" indent="0">
                        <a:buClr>
                          <a:srgbClr val="FF0000"/>
                        </a:buClr>
                        <a:buFont typeface="Arial" panose="020B0604020202020204" pitchFamily="34" charset="0"/>
                        <a:buNone/>
                      </a:pPr>
                      <a:r>
                        <a:rPr lang="en-US" sz="1200" b="1" dirty="0">
                          <a:solidFill>
                            <a:prstClr val="black"/>
                          </a:solidFill>
                          <a:latin typeface="Arial" panose="020B0604020202020204" pitchFamily="34" charset="0"/>
                          <a:cs typeface="Arial" panose="020B0604020202020204" pitchFamily="34" charset="0"/>
                        </a:rPr>
                        <a:t>Valuable in diagnosis of severe IGFD (</a:t>
                      </a:r>
                      <a:r>
                        <a:rPr lang="en-US" sz="1200" b="1" i="1" dirty="0">
                          <a:solidFill>
                            <a:prstClr val="black"/>
                          </a:solidFill>
                          <a:latin typeface="Arial" panose="020B0604020202020204" pitchFamily="34" charset="0"/>
                          <a:cs typeface="Arial" panose="020B0604020202020204" pitchFamily="34" charset="0"/>
                        </a:rPr>
                        <a:t>GHR</a:t>
                      </a:r>
                      <a:r>
                        <a:rPr lang="en-US" sz="1200" b="1" dirty="0">
                          <a:solidFill>
                            <a:prstClr val="black"/>
                          </a:solidFill>
                          <a:latin typeface="Arial" panose="020B0604020202020204" pitchFamily="34" charset="0"/>
                          <a:cs typeface="Arial" panose="020B0604020202020204" pitchFamily="34" charset="0"/>
                        </a:rPr>
                        <a:t>, </a:t>
                      </a:r>
                      <a:r>
                        <a:rPr lang="en-US" sz="1200" b="1" i="1" dirty="0">
                          <a:solidFill>
                            <a:prstClr val="black"/>
                          </a:solidFill>
                          <a:latin typeface="Arial" panose="020B0604020202020204" pitchFamily="34" charset="0"/>
                          <a:cs typeface="Arial" panose="020B0604020202020204" pitchFamily="34" charset="0"/>
                        </a:rPr>
                        <a:t>STAT5B</a:t>
                      </a:r>
                      <a:r>
                        <a:rPr lang="en-US" sz="1200" b="1" dirty="0">
                          <a:solidFill>
                            <a:prstClr val="black"/>
                          </a:solidFill>
                          <a:latin typeface="Arial" panose="020B0604020202020204" pitchFamily="34" charset="0"/>
                          <a:cs typeface="Arial" panose="020B0604020202020204" pitchFamily="34" charset="0"/>
                        </a:rPr>
                        <a:t> defects)</a:t>
                      </a:r>
                    </a:p>
                    <a:p>
                      <a:pPr marL="0" indent="0">
                        <a:buClr>
                          <a:srgbClr val="FF0000"/>
                        </a:buClr>
                        <a:buFont typeface="Arial" panose="020B0604020202020204" pitchFamily="34" charset="0"/>
                        <a:buNone/>
                      </a:pPr>
                      <a:endParaRPr lang="en-US" sz="1200" b="1" dirty="0">
                        <a:solidFill>
                          <a:prstClr val="black"/>
                        </a:solidFill>
                        <a:latin typeface="Arial" panose="020B0604020202020204" pitchFamily="34" charset="0"/>
                        <a:cs typeface="Arial" panose="020B0604020202020204" pitchFamily="34" charset="0"/>
                      </a:endParaRPr>
                    </a:p>
                    <a:p>
                      <a:pPr marL="0" indent="0">
                        <a:buClr>
                          <a:srgbClr val="FF0000"/>
                        </a:buClr>
                        <a:buFont typeface="Arial" panose="020B0604020202020204" pitchFamily="34" charset="0"/>
                        <a:buNone/>
                      </a:pPr>
                      <a:r>
                        <a:rPr lang="en-US" sz="1200" b="1" dirty="0">
                          <a:solidFill>
                            <a:prstClr val="black"/>
                          </a:solidFill>
                          <a:latin typeface="Arial" panose="020B0604020202020204" pitchFamily="34" charset="0"/>
                          <a:cs typeface="Arial" panose="020B0604020202020204" pitchFamily="34" charset="0"/>
                        </a:rPr>
                        <a:t>Value is unclear in less severe forms of IGFD</a:t>
                      </a:r>
                    </a:p>
                  </a:txBody>
                  <a:tcPr/>
                </a:tc>
                <a:tc>
                  <a:txBody>
                    <a:bodyPr/>
                    <a:lstStyle/>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Clinical utility of this test in the diagnosis of SPIGFD has not been definitively demonstrated</a:t>
                      </a:r>
                      <a:endParaRPr lang="en-US" sz="1200" dirty="0">
                        <a:solidFill>
                          <a:prstClr val="black"/>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Evaluation of GH responsiveness by measuring IGF-I after a short course of GH (~3-10 days)</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altLang="sv-SE" sz="1200" dirty="0">
                          <a:solidFill>
                            <a:prstClr val="black"/>
                          </a:solidFill>
                          <a:latin typeface="Arial" panose="020B0604020202020204" pitchFamily="34" charset="0"/>
                          <a:cs typeface="Arial" panose="020B0604020202020204" pitchFamily="34" charset="0"/>
                        </a:rPr>
                        <a:t>Sensitivity and specificity of the IGF-GT are not high enough to appropriately identify SPIGFD in children with milder degrees of short stature</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No consensus on best protocol, normative data not established and l</a:t>
                      </a:r>
                      <a:r>
                        <a:rPr lang="en-US" altLang="sv-SE" sz="1200" dirty="0">
                          <a:solidFill>
                            <a:prstClr val="black"/>
                          </a:solidFill>
                          <a:latin typeface="Arial" panose="020B0604020202020204" pitchFamily="34" charset="0"/>
                          <a:cs typeface="Arial" panose="020B0604020202020204" pitchFamily="34" charset="0"/>
                        </a:rPr>
                        <a:t>ower cutoff not well established</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Dependent on IGF-I assay</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altLang="sv-SE" sz="1200" dirty="0">
                          <a:solidFill>
                            <a:prstClr val="black"/>
                          </a:solidFill>
                          <a:latin typeface="Arial" panose="020B0604020202020204" pitchFamily="34" charset="0"/>
                          <a:cs typeface="Arial" panose="020B0604020202020204" pitchFamily="34" charset="0"/>
                        </a:rPr>
                        <a:t>Association with growth response to rhIGF-1 therapy not established</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altLang="en-US" sz="1200" b="1" dirty="0">
                          <a:latin typeface="Arial" panose="020B0604020202020204" pitchFamily="34" charset="0"/>
                          <a:cs typeface="Arial" panose="020B0604020202020204" pitchFamily="34" charset="0"/>
                        </a:rPr>
                        <a:t>Should be performed, when: </a:t>
                      </a:r>
                      <a:r>
                        <a:rPr lang="en-US" altLang="en-US" sz="1200" b="0" dirty="0">
                          <a:latin typeface="Arial" panose="020B0604020202020204" pitchFamily="34" charset="0"/>
                          <a:cs typeface="Arial" panose="020B0604020202020204" pitchFamily="34" charset="0"/>
                        </a:rPr>
                        <a:t>IGF-I is low</a:t>
                      </a:r>
                    </a:p>
                    <a:p>
                      <a:pPr marL="171450" marR="0" lvl="0"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altLang="sv-SE" sz="1200" b="1" dirty="0">
                          <a:solidFill>
                            <a:prstClr val="black"/>
                          </a:solidFill>
                          <a:latin typeface="Arial" panose="020B0604020202020204" pitchFamily="34" charset="0"/>
                          <a:cs typeface="Arial" panose="020B0604020202020204" pitchFamily="34" charset="0"/>
                        </a:rPr>
                        <a:t>Not essential for diagnosis of SPIGFD in: </a:t>
                      </a:r>
                    </a:p>
                    <a:p>
                      <a:pPr marL="541338" marR="0" lvl="1" indent="-184150" algn="l" defTabSz="457200" rtl="0" eaLnBrk="1" fontAlgn="auto" latinLnBrk="0" hangingPunct="1">
                        <a:lnSpc>
                          <a:spcPct val="100000"/>
                        </a:lnSpc>
                        <a:spcBef>
                          <a:spcPct val="0"/>
                        </a:spcBef>
                        <a:spcAft>
                          <a:spcPts val="0"/>
                        </a:spcAft>
                        <a:buClr>
                          <a:schemeClr val="accent1"/>
                        </a:buClr>
                        <a:buSzTx/>
                        <a:buFont typeface="System Font Regular"/>
                        <a:buChar char="–"/>
                        <a:tabLst/>
                        <a:defRPr/>
                      </a:pPr>
                      <a:r>
                        <a:rPr lang="sv-SE" sz="1200" dirty="0">
                          <a:solidFill>
                            <a:prstClr val="black"/>
                          </a:solidFill>
                          <a:latin typeface="Arial" panose="020B0604020202020204" pitchFamily="34" charset="0"/>
                          <a:cs typeface="Arial" panose="020B0604020202020204" pitchFamily="34" charset="0"/>
                        </a:rPr>
                        <a:t>Patients with a </a:t>
                      </a:r>
                      <a:r>
                        <a:rPr lang="en-GB" sz="1200" dirty="0">
                          <a:latin typeface="Arial" panose="020B0604020202020204" pitchFamily="34" charset="0"/>
                          <a:cs typeface="Arial" panose="020B0604020202020204" pitchFamily="34" charset="0"/>
                        </a:rPr>
                        <a:t>clearly classical presentation i.e., positive family history, consanguineous pedigree, severe short stature, clinical features of Laron syndrome, high baseline GH and low or undetectable serum IGF-I</a:t>
                      </a:r>
                      <a:endParaRPr lang="sv-SE" sz="1200" dirty="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6666172"/>
                  </a:ext>
                </a:extLst>
              </a:tr>
            </a:tbl>
          </a:graphicData>
        </a:graphic>
      </p:graphicFrame>
      <p:sp>
        <p:nvSpPr>
          <p:cNvPr id="2" name="Title 1">
            <a:extLst>
              <a:ext uri="{FF2B5EF4-FFF2-40B4-BE49-F238E27FC236}">
                <a16:creationId xmlns:a16="http://schemas.microsoft.com/office/drawing/2014/main" id="{AB579F13-8E06-131F-D2F9-7B619F1A44D8}"/>
              </a:ext>
            </a:extLst>
          </p:cNvPr>
          <p:cNvSpPr>
            <a:spLocks noGrp="1"/>
          </p:cNvSpPr>
          <p:nvPr>
            <p:ph type="title"/>
          </p:nvPr>
        </p:nvSpPr>
        <p:spPr/>
        <p:txBody>
          <a:bodyPr/>
          <a:lstStyle/>
          <a:p>
            <a:r>
              <a:rPr lang="en-GB" u="sng" dirty="0"/>
              <a:t>recommended</a:t>
            </a:r>
            <a:r>
              <a:rPr lang="en-GB" dirty="0"/>
              <a:t> endocrine investigations</a:t>
            </a:r>
          </a:p>
        </p:txBody>
      </p:sp>
      <p:sp>
        <p:nvSpPr>
          <p:cNvPr id="5" name="Slide Number Placeholder 4">
            <a:extLst>
              <a:ext uri="{FF2B5EF4-FFF2-40B4-BE49-F238E27FC236}">
                <a16:creationId xmlns:a16="http://schemas.microsoft.com/office/drawing/2014/main" id="{1C99A5B0-0A55-7B5F-4A30-726D58DCED73}"/>
              </a:ext>
            </a:extLst>
          </p:cNvPr>
          <p:cNvSpPr>
            <a:spLocks noGrp="1"/>
          </p:cNvSpPr>
          <p:nvPr>
            <p:ph type="sldNum" sz="quarter" idx="4"/>
          </p:nvPr>
        </p:nvSpPr>
        <p:spPr/>
        <p:txBody>
          <a:bodyPr/>
          <a:lstStyle/>
          <a:p>
            <a:r>
              <a:rPr lang="en-US" dirty="0"/>
              <a:t> </a:t>
            </a:r>
            <a:fld id="{5B82FF1E-61F5-2543-9266-539BB8CE3D41}" type="slidenum">
              <a:rPr lang="en-US" smtClean="0"/>
              <a:pPr/>
              <a:t>25</a:t>
            </a:fld>
            <a:endParaRPr lang="en-US" dirty="0"/>
          </a:p>
        </p:txBody>
      </p:sp>
      <p:sp>
        <p:nvSpPr>
          <p:cNvPr id="7" name="Text Placeholder 6">
            <a:extLst>
              <a:ext uri="{FF2B5EF4-FFF2-40B4-BE49-F238E27FC236}">
                <a16:creationId xmlns:a16="http://schemas.microsoft.com/office/drawing/2014/main" id="{EE0BCCE7-79D0-4B00-3C83-D5222F63B561}"/>
              </a:ext>
            </a:extLst>
          </p:cNvPr>
          <p:cNvSpPr txBox="1">
            <a:spLocks noGrp="1"/>
          </p:cNvSpPr>
          <p:nvPr>
            <p:ph sz="quarter" idx="15"/>
          </p:nvPr>
        </p:nvSpPr>
        <p:spPr>
          <a:xfrm>
            <a:off x="620713" y="6073355"/>
            <a:ext cx="10588385" cy="365125"/>
          </a:xfrm>
        </p:spPr>
        <p:txBody>
          <a:bodyPr/>
          <a:lstStyle/>
          <a:p>
            <a:r>
              <a:rPr lang="en-GB" sz="1100" dirty="0"/>
              <a:t>ALSD, acid-labile subunit deficiency; </a:t>
            </a:r>
            <a:r>
              <a:rPr lang="en-US" sz="1100" dirty="0">
                <a:solidFill>
                  <a:schemeClr val="tx2"/>
                </a:solidFill>
                <a:latin typeface="Arial" panose="020B0604020202020204" pitchFamily="34" charset="0"/>
                <a:cs typeface="Arial" panose="020B0604020202020204" pitchFamily="34" charset="0"/>
              </a:rPr>
              <a:t>GH, Growth Hormone; IGF-I, Insulin-like growth factor I; (SP)IGFD, (severe primary) IGF-I deficiency</a:t>
            </a:r>
          </a:p>
          <a:p>
            <a:endParaRPr lang="en-US" sz="1100" dirty="0">
              <a:solidFill>
                <a:schemeClr val="tx2"/>
              </a:solidFill>
              <a:latin typeface="Arial" panose="020B0604020202020204" pitchFamily="34" charset="0"/>
              <a:cs typeface="Arial" panose="020B0604020202020204" pitchFamily="34" charset="0"/>
            </a:endParaRPr>
          </a:p>
          <a:p>
            <a:r>
              <a:rPr lang="en-US" sz="1100" dirty="0" err="1"/>
              <a:t>Coutant</a:t>
            </a:r>
            <a:r>
              <a:rPr lang="en-US" sz="1100" dirty="0"/>
              <a:t> R, et al. European Journal of Endocrinology. 2012;166:351-7; Blum WF, et al. Endocrine Connections. 2018;7:R212-R222; </a:t>
            </a:r>
            <a:r>
              <a:rPr lang="en-GB" sz="1100" dirty="0" err="1"/>
              <a:t>Collett</a:t>
            </a:r>
            <a:r>
              <a:rPr lang="en-GB" sz="1100" dirty="0"/>
              <a:t>-Solberg PF, et al. </a:t>
            </a:r>
            <a:r>
              <a:rPr lang="en-GB" sz="1100" dirty="0" err="1"/>
              <a:t>Horm</a:t>
            </a:r>
            <a:r>
              <a:rPr lang="en-GB" sz="1100" dirty="0"/>
              <a:t> Res </a:t>
            </a:r>
            <a:r>
              <a:rPr lang="en-GB" sz="1100" dirty="0" err="1"/>
              <a:t>Paediatr</a:t>
            </a:r>
            <a:r>
              <a:rPr lang="en-GB" sz="1100" dirty="0"/>
              <a:t>. 2019;92(1):1-14; </a:t>
            </a:r>
            <a:r>
              <a:rPr lang="en-GB" sz="1100" dirty="0" err="1"/>
              <a:t>Grimberg</a:t>
            </a:r>
            <a:r>
              <a:rPr lang="en-GB" sz="1100" dirty="0"/>
              <a:t> A, et al. </a:t>
            </a:r>
            <a:r>
              <a:rPr lang="en-GB" sz="1100" dirty="0" err="1"/>
              <a:t>Horm</a:t>
            </a:r>
            <a:r>
              <a:rPr lang="en-GB" sz="1100" dirty="0"/>
              <a:t> Res </a:t>
            </a:r>
            <a:r>
              <a:rPr lang="en-GB" sz="1100" dirty="0" err="1"/>
              <a:t>Paediatr</a:t>
            </a:r>
            <a:r>
              <a:rPr lang="en-GB" sz="1100" dirty="0"/>
              <a:t>. 2016;86:361-97; Rosenfeld R, et al. Journal of Clinical Endocrinology. 1995;80:1532-40; </a:t>
            </a:r>
            <a:r>
              <a:rPr lang="en-US" altLang="en-US" sz="1100" dirty="0" err="1">
                <a:solidFill>
                  <a:schemeClr val="tx2"/>
                </a:solidFill>
              </a:rPr>
              <a:t>Storr</a:t>
            </a:r>
            <a:r>
              <a:rPr lang="en-US" altLang="en-US" sz="1100" dirty="0">
                <a:solidFill>
                  <a:schemeClr val="tx2"/>
                </a:solidFill>
              </a:rPr>
              <a:t> H. </a:t>
            </a:r>
            <a:r>
              <a:rPr lang="en-US" altLang="en-US" sz="1100" dirty="0">
                <a:solidFill>
                  <a:schemeClr val="tx2"/>
                </a:solidFill>
                <a:hlinkClick r:id="rId3"/>
              </a:rPr>
              <a:t>https://www.bsped.org.uk/media/1866/uk-igf1-users-group-guidelines-2021.pdf</a:t>
            </a:r>
            <a:r>
              <a:rPr lang="en-US" altLang="en-US" sz="1100" dirty="0">
                <a:solidFill>
                  <a:schemeClr val="tx2"/>
                </a:solidFill>
              </a:rPr>
              <a:t>, Accessed 09-Nov-22; Burren CP, et al. </a:t>
            </a:r>
            <a:r>
              <a:rPr lang="en-GB" sz="1100" dirty="0">
                <a:solidFill>
                  <a:schemeClr val="tx2"/>
                </a:solidFill>
              </a:rPr>
              <a:t>Hormone Research, 55(3), 125-130; </a:t>
            </a:r>
            <a:r>
              <a:rPr lang="en-GB" sz="1100" dirty="0" err="1">
                <a:solidFill>
                  <a:schemeClr val="tx2"/>
                </a:solidFill>
              </a:rPr>
              <a:t>Domen</a:t>
            </a:r>
            <a:r>
              <a:rPr lang="en-GB" sz="1100" dirty="0" err="1">
                <a:solidFill>
                  <a:schemeClr val="tx2"/>
                </a:solidFill>
                <a:ea typeface="Calibri" panose="020F0502020204030204" pitchFamily="34" charset="0"/>
              </a:rPr>
              <a:t>é</a:t>
            </a:r>
            <a:r>
              <a:rPr lang="en-GB" sz="1100" dirty="0">
                <a:solidFill>
                  <a:schemeClr val="tx2"/>
                </a:solidFill>
                <a:ea typeface="Calibri" panose="020F0502020204030204" pitchFamily="34" charset="0"/>
              </a:rPr>
              <a:t> H, et al. Best </a:t>
            </a:r>
            <a:r>
              <a:rPr lang="en-GB" sz="1100" dirty="0" err="1">
                <a:solidFill>
                  <a:schemeClr val="tx2"/>
                </a:solidFill>
                <a:ea typeface="Calibri" panose="020F0502020204030204" pitchFamily="34" charset="0"/>
              </a:rPr>
              <a:t>Pract</a:t>
            </a:r>
            <a:r>
              <a:rPr lang="en-GB" sz="1100" dirty="0">
                <a:solidFill>
                  <a:schemeClr val="tx2"/>
                </a:solidFill>
                <a:ea typeface="Calibri" panose="020F0502020204030204" pitchFamily="34" charset="0"/>
              </a:rPr>
              <a:t> Res Clin Endocrinol </a:t>
            </a:r>
            <a:r>
              <a:rPr lang="en-GB" sz="1100" dirty="0" err="1">
                <a:solidFill>
                  <a:schemeClr val="tx2"/>
                </a:solidFill>
                <a:ea typeface="Calibri" panose="020F0502020204030204" pitchFamily="34" charset="0"/>
              </a:rPr>
              <a:t>Metab</a:t>
            </a:r>
            <a:r>
              <a:rPr lang="en-GB" sz="1100" dirty="0">
                <a:solidFill>
                  <a:schemeClr val="tx2"/>
                </a:solidFill>
                <a:ea typeface="Calibri" panose="020F0502020204030204" pitchFamily="34" charset="0"/>
              </a:rPr>
              <a:t>. 2011; 25 (1): 101-13</a:t>
            </a:r>
            <a:endParaRPr lang="en-GB" sz="1100" dirty="0">
              <a:solidFill>
                <a:schemeClr val="tx2"/>
              </a:solidFill>
            </a:endParaRPr>
          </a:p>
        </p:txBody>
      </p:sp>
    </p:spTree>
    <p:extLst>
      <p:ext uri="{BB962C8B-B14F-4D97-AF65-F5344CB8AC3E}">
        <p14:creationId xmlns:p14="http://schemas.microsoft.com/office/powerpoint/2010/main" val="39917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6885CE-8CE0-5384-49BC-22509EF41122}"/>
              </a:ext>
            </a:extLst>
          </p:cNvPr>
          <p:cNvGraphicFramePr>
            <a:graphicFrameLocks noGrp="1"/>
          </p:cNvGraphicFramePr>
          <p:nvPr>
            <p:ph sz="quarter" idx="12"/>
            <p:extLst>
              <p:ext uri="{D42A27DB-BD31-4B8C-83A1-F6EECF244321}">
                <p14:modId xmlns:p14="http://schemas.microsoft.com/office/powerpoint/2010/main" val="2089910901"/>
              </p:ext>
            </p:extLst>
          </p:nvPr>
        </p:nvGraphicFramePr>
        <p:xfrm>
          <a:off x="620713" y="1425575"/>
          <a:ext cx="10963827" cy="3530953"/>
        </p:xfrm>
        <a:graphic>
          <a:graphicData uri="http://schemas.openxmlformats.org/drawingml/2006/table">
            <a:tbl>
              <a:tblPr firstRow="1" bandRow="1">
                <a:tableStyleId>{5C22544A-7EE6-4342-B048-85BDC9FD1C3A}</a:tableStyleId>
              </a:tblPr>
              <a:tblGrid>
                <a:gridCol w="1025304">
                  <a:extLst>
                    <a:ext uri="{9D8B030D-6E8A-4147-A177-3AD203B41FA5}">
                      <a16:colId xmlns:a16="http://schemas.microsoft.com/office/drawing/2014/main" val="2253023468"/>
                    </a:ext>
                  </a:extLst>
                </a:gridCol>
                <a:gridCol w="3225847">
                  <a:extLst>
                    <a:ext uri="{9D8B030D-6E8A-4147-A177-3AD203B41FA5}">
                      <a16:colId xmlns:a16="http://schemas.microsoft.com/office/drawing/2014/main" val="2033584801"/>
                    </a:ext>
                  </a:extLst>
                </a:gridCol>
                <a:gridCol w="6712676">
                  <a:extLst>
                    <a:ext uri="{9D8B030D-6E8A-4147-A177-3AD203B41FA5}">
                      <a16:colId xmlns:a16="http://schemas.microsoft.com/office/drawing/2014/main" val="733541639"/>
                    </a:ext>
                  </a:extLst>
                </a:gridCol>
              </a:tblGrid>
              <a:tr h="361033">
                <a:tc>
                  <a:txBody>
                    <a:bodyPr/>
                    <a:lstStyle/>
                    <a:p>
                      <a:pPr algn="ctr"/>
                      <a:r>
                        <a:rPr lang="en-GB" sz="1400" dirty="0">
                          <a:latin typeface="Arial" panose="020B0604020202020204" pitchFamily="34" charset="0"/>
                          <a:cs typeface="Arial" panose="020B0604020202020204" pitchFamily="34" charset="0"/>
                        </a:rPr>
                        <a:t>Test</a:t>
                      </a:r>
                    </a:p>
                  </a:txBody>
                  <a:tcPr marL="90109" marR="90109"/>
                </a:tc>
                <a:tc>
                  <a:txBody>
                    <a:bodyPr/>
                    <a:lstStyle/>
                    <a:p>
                      <a:pPr marL="0" indent="0" algn="ctr">
                        <a:buFont typeface="Arial" panose="020B0604020202020204" pitchFamily="34" charset="0"/>
                        <a:buNone/>
                      </a:pPr>
                      <a:r>
                        <a:rPr lang="en-GB" sz="1400" dirty="0">
                          <a:latin typeface="Arial" panose="020B0604020202020204" pitchFamily="34" charset="0"/>
                          <a:cs typeface="Arial" panose="020B0604020202020204" pitchFamily="34" charset="0"/>
                        </a:rPr>
                        <a:t>Purpose</a:t>
                      </a:r>
                    </a:p>
                  </a:txBody>
                  <a:tcPr marL="90109" marR="90109"/>
                </a:tc>
                <a:tc>
                  <a:txBody>
                    <a:bodyPr/>
                    <a:lstStyle/>
                    <a:p>
                      <a:pPr algn="ctr"/>
                      <a:r>
                        <a:rPr lang="en-GB" sz="1400" dirty="0">
                          <a:latin typeface="Arial" panose="020B0604020202020204" pitchFamily="34" charset="0"/>
                          <a:cs typeface="Arial" panose="020B0604020202020204" pitchFamily="34" charset="0"/>
                        </a:rPr>
                        <a:t>Considerations</a:t>
                      </a:r>
                    </a:p>
                  </a:txBody>
                  <a:tcPr marL="90109" marR="90109"/>
                </a:tc>
                <a:extLst>
                  <a:ext uri="{0D108BD9-81ED-4DB2-BD59-A6C34878D82A}">
                    <a16:rowId xmlns:a16="http://schemas.microsoft.com/office/drawing/2014/main" val="4253211591"/>
                  </a:ext>
                </a:extLst>
              </a:tr>
              <a:tr h="712175">
                <a:tc>
                  <a:txBody>
                    <a:bodyPr/>
                    <a:lstStyle/>
                    <a:p>
                      <a:r>
                        <a:rPr lang="en-GB" sz="1400" b="1" dirty="0">
                          <a:latin typeface="Arial" panose="020B0604020202020204" pitchFamily="34" charset="0"/>
                          <a:cs typeface="Arial" panose="020B0604020202020204" pitchFamily="34" charset="0"/>
                        </a:rPr>
                        <a:t>GHBP</a:t>
                      </a:r>
                    </a:p>
                  </a:txBody>
                  <a:tcPr marL="90109" marR="9010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Arial" panose="020B0604020202020204" pitchFamily="34" charset="0"/>
                          <a:ea typeface="+mn-ea"/>
                          <a:cs typeface="Arial" panose="020B0604020202020204" pitchFamily="34" charset="0"/>
                        </a:rPr>
                        <a:t>Most clinically relevant use is to confirm GH insensitivity due to GH receptor defect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400" b="1" i="0" kern="1200" dirty="0">
                        <a:solidFill>
                          <a:schemeClr val="dk1"/>
                        </a:solidFill>
                        <a:effectLst/>
                        <a:latin typeface="Arial" panose="020B0604020202020204" pitchFamily="34" charset="0"/>
                        <a:ea typeface="+mn-ea"/>
                        <a:cs typeface="Arial" panose="020B0604020202020204" pitchFamily="34" charset="0"/>
                      </a:endParaRPr>
                    </a:p>
                  </a:txBody>
                  <a:tcPr marL="90109" marR="90109"/>
                </a:tc>
                <a:tc>
                  <a:txBody>
                    <a:bodyPr/>
                    <a:lstStyle/>
                    <a:p>
                      <a:pPr marL="171450" lvl="0" indent="-171450" algn="l" defTabSz="457200" rtl="0" eaLnBrk="1" latinLnBrk="0" hangingPunct="1">
                        <a:spcBef>
                          <a:spcPct val="0"/>
                        </a:spcBef>
                        <a:buClr>
                          <a:schemeClr val="accent1"/>
                        </a:buClr>
                        <a:buFont typeface="Arial" panose="020B0604020202020204" pitchFamily="34" charset="0"/>
                        <a:buChar char="•"/>
                      </a:pPr>
                      <a:r>
                        <a:rPr lang="sv-SE" altLang="en-US" sz="1400" kern="1200" dirty="0">
                          <a:solidFill>
                            <a:prstClr val="black"/>
                          </a:solidFill>
                          <a:latin typeface="Arial" panose="020B0604020202020204" pitchFamily="34" charset="0"/>
                          <a:ea typeface="+mn-ea"/>
                          <a:cs typeface="Arial" panose="020B0604020202020204" pitchFamily="34" charset="0"/>
                        </a:rPr>
                        <a:t>Assays for GHBP are not widely available</a:t>
                      </a:r>
                    </a:p>
                    <a:p>
                      <a:pPr marL="171450" lvl="0" indent="-171450" algn="l" defTabSz="457200" rtl="0" eaLnBrk="1" latinLnBrk="0" hangingPunct="1">
                        <a:spcBef>
                          <a:spcPct val="0"/>
                        </a:spcBef>
                        <a:buClr>
                          <a:schemeClr val="accent1"/>
                        </a:buClr>
                        <a:buFont typeface="Arial" panose="020B0604020202020204" pitchFamily="34" charset="0"/>
                        <a:buChar char="•"/>
                      </a:pPr>
                      <a:r>
                        <a:rPr lang="sv-SE" altLang="en-US" sz="1400" kern="1200" dirty="0">
                          <a:solidFill>
                            <a:prstClr val="black"/>
                          </a:solidFill>
                          <a:latin typeface="Arial" panose="020B0604020202020204" pitchFamily="34" charset="0"/>
                          <a:ea typeface="+mn-ea"/>
                          <a:cs typeface="Arial" panose="020B0604020202020204" pitchFamily="34" charset="0"/>
                        </a:rPr>
                        <a:t>GHBP is low in children with defects in the extracellular part of the GH receptor</a:t>
                      </a:r>
                    </a:p>
                    <a:p>
                      <a:pPr marL="171450" marR="0" lvl="1"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sv-SE" altLang="en-US" sz="1400" kern="1200" dirty="0">
                          <a:solidFill>
                            <a:prstClr val="black"/>
                          </a:solidFill>
                          <a:latin typeface="Arial" panose="020B0604020202020204" pitchFamily="34" charset="0"/>
                          <a:ea typeface="+mn-ea"/>
                          <a:cs typeface="Arial" panose="020B0604020202020204" pitchFamily="34" charset="0"/>
                        </a:rPr>
                        <a:t>SPIGFD is not limited to Laron syndrome with an extracellular defect in GHR gene and low GHBP</a:t>
                      </a:r>
                    </a:p>
                    <a:p>
                      <a:pPr marL="171450" marR="0" lvl="1" indent="-171450" algn="l" defTabSz="457200" rtl="0" eaLnBrk="1" fontAlgn="auto" latinLnBrk="0" hangingPunct="1">
                        <a:lnSpc>
                          <a:spcPct val="100000"/>
                        </a:lnSpc>
                        <a:spcBef>
                          <a:spcPct val="0"/>
                        </a:spcBef>
                        <a:spcAft>
                          <a:spcPts val="0"/>
                        </a:spcAft>
                        <a:buClr>
                          <a:schemeClr val="accent1"/>
                        </a:buClr>
                        <a:buSzTx/>
                        <a:buFont typeface="Arial" panose="020B0604020202020204" pitchFamily="34" charset="0"/>
                        <a:buChar char="•"/>
                        <a:tabLst/>
                        <a:defRPr/>
                      </a:pPr>
                      <a:r>
                        <a:rPr lang="en-US" sz="1400" kern="1200" dirty="0">
                          <a:solidFill>
                            <a:prstClr val="black"/>
                          </a:solidFill>
                          <a:latin typeface="Arial" panose="020B0604020202020204" pitchFamily="34" charset="0"/>
                          <a:ea typeface="+mn-ea"/>
                          <a:cs typeface="Arial" panose="020B0604020202020204" pitchFamily="34" charset="0"/>
                        </a:rPr>
                        <a:t>Other forms of GH receptor insensitivity, may have normal or high GHBP</a:t>
                      </a:r>
                      <a:endParaRPr lang="en-US" altLang="en-US" sz="1400" kern="1200" dirty="0">
                        <a:solidFill>
                          <a:prstClr val="black"/>
                        </a:solidFill>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altLang="en-US" sz="1400" kern="1200" dirty="0">
                          <a:solidFill>
                            <a:prstClr val="black"/>
                          </a:solidFill>
                          <a:latin typeface="Arial" panose="020B0604020202020204" pitchFamily="34" charset="0"/>
                          <a:ea typeface="+mn-ea"/>
                          <a:cs typeface="Arial" panose="020B0604020202020204" pitchFamily="34" charset="0"/>
                        </a:rPr>
                        <a:t>If</a:t>
                      </a:r>
                      <a:r>
                        <a:rPr lang="en-GB" altLang="en-US" sz="1400" kern="1200" baseline="0" dirty="0">
                          <a:solidFill>
                            <a:prstClr val="black"/>
                          </a:solidFill>
                          <a:latin typeface="Arial" panose="020B0604020202020204" pitchFamily="34" charset="0"/>
                          <a:ea typeface="+mn-ea"/>
                          <a:cs typeface="Arial" panose="020B0604020202020204" pitchFamily="34" charset="0"/>
                        </a:rPr>
                        <a:t> GHBP is very low or undetectable, mutation analysis of GHR gene is recommended</a:t>
                      </a:r>
                    </a:p>
                    <a:p>
                      <a:pPr marL="171450" marR="0" lvl="0" indent="-1714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sv-SE" altLang="en-US" sz="1400" kern="1200" dirty="0">
                          <a:solidFill>
                            <a:prstClr val="black"/>
                          </a:solidFill>
                          <a:latin typeface="Arial" panose="020B0604020202020204" pitchFamily="34" charset="0"/>
                          <a:ea typeface="+mn-ea"/>
                          <a:cs typeface="Arial" panose="020B0604020202020204" pitchFamily="34" charset="0"/>
                        </a:rPr>
                        <a:t>Genetic analysis is easier, more specific, generally available and provides more information </a:t>
                      </a:r>
                    </a:p>
                  </a:txBody>
                  <a:tcPr marL="90109" marR="90109"/>
                </a:tc>
                <a:extLst>
                  <a:ext uri="{0D108BD9-81ED-4DB2-BD59-A6C34878D82A}">
                    <a16:rowId xmlns:a16="http://schemas.microsoft.com/office/drawing/2014/main" val="3671813410"/>
                  </a:ext>
                </a:extLst>
              </a:tr>
              <a:tr h="7121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400" b="1" kern="1200" dirty="0">
                          <a:solidFill>
                            <a:schemeClr val="dk1"/>
                          </a:solidFill>
                          <a:latin typeface="Arial" panose="020B0604020202020204" pitchFamily="34" charset="0"/>
                          <a:ea typeface="+mn-ea"/>
                          <a:cs typeface="Arial" panose="020B0604020202020204" pitchFamily="34" charset="0"/>
                        </a:rPr>
                        <a:t>Acid-labile subunit</a:t>
                      </a:r>
                      <a:endParaRPr lang="en-GB" sz="1400" b="1" kern="1200" dirty="0">
                        <a:solidFill>
                          <a:schemeClr val="dk1"/>
                        </a:solidFill>
                        <a:latin typeface="Arial" panose="020B0604020202020204" pitchFamily="34" charset="0"/>
                        <a:ea typeface="+mn-ea"/>
                        <a:cs typeface="Arial" panose="020B0604020202020204" pitchFamily="34" charset="0"/>
                      </a:endParaRPr>
                    </a:p>
                  </a:txBody>
                  <a:tcPr marL="90109" marR="9010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400" b="1" kern="1200" dirty="0">
                          <a:solidFill>
                            <a:prstClr val="black"/>
                          </a:solidFill>
                          <a:latin typeface="Arial" panose="020B0604020202020204" pitchFamily="34" charset="0"/>
                          <a:ea typeface="+mn-ea"/>
                          <a:cs typeface="Arial" panose="020B0604020202020204" pitchFamily="34" charset="0"/>
                        </a:rPr>
                        <a:t>Value in the characterization of individual patients with PIGFD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1400" b="1"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b="1" dirty="0">
                          <a:solidFill>
                            <a:schemeClr val="tx1"/>
                          </a:solidFill>
                          <a:latin typeface="Arial" panose="020B0604020202020204" pitchFamily="34" charset="0"/>
                          <a:cs typeface="Arial" panose="020B0604020202020204" pitchFamily="34" charset="0"/>
                        </a:rPr>
                        <a:t>Consider if ↓ IGF-I and ↓ IGFBP-3 with only moderate growth failure</a:t>
                      </a:r>
                    </a:p>
                  </a:txBody>
                  <a:tcPr marL="90109" marR="90109"/>
                </a:tc>
                <a:tc>
                  <a:txBody>
                    <a:bodyPr/>
                    <a:lstStyle/>
                    <a:p>
                      <a:pPr marL="171450" lvl="0" indent="-171450">
                        <a:spcBef>
                          <a:spcPct val="0"/>
                        </a:spcBef>
                        <a:buClr>
                          <a:schemeClr val="accent1"/>
                        </a:buClr>
                        <a:buFont typeface="Arial" panose="020B0604020202020204" pitchFamily="34" charset="0"/>
                        <a:buChar char="•"/>
                      </a:pPr>
                      <a:r>
                        <a:rPr lang="sv-SE" altLang="en-US" sz="1400" kern="1200" dirty="0">
                          <a:solidFill>
                            <a:prstClr val="black"/>
                          </a:solidFill>
                          <a:latin typeface="Arial" panose="020B0604020202020204" pitchFamily="34" charset="0"/>
                          <a:ea typeface="+mn-ea"/>
                          <a:cs typeface="Arial" panose="020B0604020202020204" pitchFamily="34" charset="0"/>
                        </a:rPr>
                        <a:t>Commercial ALS assays not generally available</a:t>
                      </a:r>
                    </a:p>
                    <a:p>
                      <a:pPr marL="171450" lvl="0" indent="-171450">
                        <a:spcBef>
                          <a:spcPct val="0"/>
                        </a:spcBef>
                        <a:buClr>
                          <a:schemeClr val="accent1"/>
                        </a:buClr>
                        <a:buFont typeface="Arial" panose="020B0604020202020204" pitchFamily="34" charset="0"/>
                        <a:buChar char="•"/>
                      </a:pPr>
                      <a:r>
                        <a:rPr lang="sv-SE" altLang="en-US" sz="1400" kern="1200" dirty="0">
                          <a:solidFill>
                            <a:prstClr val="black"/>
                          </a:solidFill>
                          <a:latin typeface="Arial" panose="020B0604020202020204" pitchFamily="34" charset="0"/>
                          <a:ea typeface="+mn-ea"/>
                          <a:cs typeface="Arial" panose="020B0604020202020204" pitchFamily="34" charset="0"/>
                        </a:rPr>
                        <a:t>IGFBP-3 more pronounced low than IGF-I indicates ALSD</a:t>
                      </a:r>
                    </a:p>
                    <a:p>
                      <a:pPr marL="171450" lvl="0" indent="-171450">
                        <a:spcBef>
                          <a:spcPct val="0"/>
                        </a:spcBef>
                        <a:buClr>
                          <a:schemeClr val="accent1"/>
                        </a:buClr>
                        <a:buFont typeface="Arial" panose="020B0604020202020204" pitchFamily="34" charset="0"/>
                        <a:buChar char="•"/>
                      </a:pPr>
                      <a:r>
                        <a:rPr lang="sv-SE" altLang="en-US" sz="1400" kern="1200" dirty="0">
                          <a:solidFill>
                            <a:prstClr val="black"/>
                          </a:solidFill>
                          <a:latin typeface="Arial" panose="020B0604020202020204" pitchFamily="34" charset="0"/>
                          <a:ea typeface="+mn-ea"/>
                          <a:cs typeface="Arial" panose="020B0604020202020204" pitchFamily="34" charset="0"/>
                        </a:rPr>
                        <a:t>Collaborate with specialised labs to determine ALS, if not genetics can provide evidence</a:t>
                      </a:r>
                    </a:p>
                    <a:p>
                      <a:pPr marL="171450" indent="-171450">
                        <a:buClr>
                          <a:schemeClr val="accent1"/>
                        </a:buClr>
                        <a:buFont typeface="Arial" panose="020B0604020202020204" pitchFamily="34" charset="0"/>
                        <a:buChar char="•"/>
                      </a:pPr>
                      <a:r>
                        <a:rPr lang="en-GB" altLang="en-US" sz="1400" kern="1200" dirty="0">
                          <a:solidFill>
                            <a:prstClr val="black"/>
                          </a:solidFill>
                          <a:latin typeface="Arial" panose="020B0604020202020204" pitchFamily="34" charset="0"/>
                          <a:ea typeface="+mn-ea"/>
                          <a:cs typeface="Arial" panose="020B0604020202020204" pitchFamily="34" charset="0"/>
                        </a:rPr>
                        <a:t>Correlates with the severity of the IGFD phenotype</a:t>
                      </a:r>
                    </a:p>
                  </a:txBody>
                  <a:tcPr marL="90109" marR="90109"/>
                </a:tc>
                <a:extLst>
                  <a:ext uri="{0D108BD9-81ED-4DB2-BD59-A6C34878D82A}">
                    <a16:rowId xmlns:a16="http://schemas.microsoft.com/office/drawing/2014/main" val="2718532082"/>
                  </a:ext>
                </a:extLst>
              </a:tr>
            </a:tbl>
          </a:graphicData>
        </a:graphic>
      </p:graphicFrame>
      <p:sp>
        <p:nvSpPr>
          <p:cNvPr id="2" name="Title 1">
            <a:extLst>
              <a:ext uri="{FF2B5EF4-FFF2-40B4-BE49-F238E27FC236}">
                <a16:creationId xmlns:a16="http://schemas.microsoft.com/office/drawing/2014/main" id="{AB579F13-8E06-131F-D2F9-7B619F1A44D8}"/>
              </a:ext>
            </a:extLst>
          </p:cNvPr>
          <p:cNvSpPr>
            <a:spLocks noGrp="1"/>
          </p:cNvSpPr>
          <p:nvPr>
            <p:ph type="title"/>
          </p:nvPr>
        </p:nvSpPr>
        <p:spPr/>
        <p:txBody>
          <a:bodyPr/>
          <a:lstStyle/>
          <a:p>
            <a:r>
              <a:rPr lang="en-GB" u="sng" dirty="0"/>
              <a:t>recommended</a:t>
            </a:r>
            <a:r>
              <a:rPr lang="en-GB" dirty="0"/>
              <a:t> endocrine investigations</a:t>
            </a:r>
          </a:p>
        </p:txBody>
      </p:sp>
      <p:sp>
        <p:nvSpPr>
          <p:cNvPr id="5" name="Slide Number Placeholder 4">
            <a:extLst>
              <a:ext uri="{FF2B5EF4-FFF2-40B4-BE49-F238E27FC236}">
                <a16:creationId xmlns:a16="http://schemas.microsoft.com/office/drawing/2014/main" id="{1C99A5B0-0A55-7B5F-4A30-726D58DCED73}"/>
              </a:ext>
            </a:extLst>
          </p:cNvPr>
          <p:cNvSpPr>
            <a:spLocks noGrp="1"/>
          </p:cNvSpPr>
          <p:nvPr>
            <p:ph type="sldNum" sz="quarter" idx="4"/>
          </p:nvPr>
        </p:nvSpPr>
        <p:spPr/>
        <p:txBody>
          <a:bodyPr/>
          <a:lstStyle/>
          <a:p>
            <a:r>
              <a:rPr lang="en-US"/>
              <a:t> </a:t>
            </a:r>
            <a:fld id="{5B82FF1E-61F5-2543-9266-539BB8CE3D41}" type="slidenum">
              <a:rPr lang="en-US" smtClean="0"/>
              <a:pPr/>
              <a:t>26</a:t>
            </a:fld>
            <a:endParaRPr lang="en-US"/>
          </a:p>
        </p:txBody>
      </p:sp>
      <p:sp>
        <p:nvSpPr>
          <p:cNvPr id="10" name="Text Placeholder 6">
            <a:extLst>
              <a:ext uri="{FF2B5EF4-FFF2-40B4-BE49-F238E27FC236}">
                <a16:creationId xmlns:a16="http://schemas.microsoft.com/office/drawing/2014/main" id="{79F9A7D3-F99A-0C99-7996-48DBA1412057}"/>
              </a:ext>
            </a:extLst>
          </p:cNvPr>
          <p:cNvSpPr txBox="1">
            <a:spLocks noGrp="1"/>
          </p:cNvSpPr>
          <p:nvPr>
            <p:ph sz="quarter" idx="15"/>
          </p:nvPr>
        </p:nvSpPr>
        <p:spPr>
          <a:xfrm>
            <a:off x="620183" y="6309320"/>
            <a:ext cx="10180339" cy="365125"/>
          </a:xfrm>
        </p:spPr>
        <p:txBody>
          <a:bodyPr/>
          <a:lstStyle/>
          <a:p>
            <a:r>
              <a:rPr lang="en-US" dirty="0" err="1"/>
              <a:t>Coutant</a:t>
            </a:r>
            <a:r>
              <a:rPr lang="en-US" dirty="0"/>
              <a:t> R, et al. European Journal of Endocrinology. 2012;166:351-7; Blum WF, et al. Endocrine Connections. 2018;7:R212-R222; </a:t>
            </a:r>
            <a:br>
              <a:rPr lang="en-US" dirty="0"/>
            </a:br>
            <a:r>
              <a:rPr lang="en-GB" dirty="0" err="1"/>
              <a:t>Collett</a:t>
            </a:r>
            <a:r>
              <a:rPr lang="en-GB" dirty="0"/>
              <a:t>-Solberg PF, et al. </a:t>
            </a:r>
            <a:r>
              <a:rPr lang="en-GB" dirty="0" err="1"/>
              <a:t>Horm</a:t>
            </a:r>
            <a:r>
              <a:rPr lang="en-GB" dirty="0"/>
              <a:t> Res </a:t>
            </a:r>
            <a:r>
              <a:rPr lang="en-GB" dirty="0" err="1"/>
              <a:t>Paediatr</a:t>
            </a:r>
            <a:r>
              <a:rPr lang="en-GB" dirty="0"/>
              <a:t>. 2019;92(1):1-14; </a:t>
            </a:r>
            <a:r>
              <a:rPr lang="en-GB" dirty="0" err="1"/>
              <a:t>Grimberg</a:t>
            </a:r>
            <a:r>
              <a:rPr lang="en-GB" dirty="0"/>
              <a:t> A, et al. </a:t>
            </a:r>
            <a:r>
              <a:rPr lang="en-GB" dirty="0" err="1"/>
              <a:t>Horm</a:t>
            </a:r>
            <a:r>
              <a:rPr lang="en-GB" dirty="0"/>
              <a:t> Res </a:t>
            </a:r>
            <a:r>
              <a:rPr lang="en-GB" dirty="0" err="1"/>
              <a:t>Paediatr</a:t>
            </a:r>
            <a:r>
              <a:rPr lang="en-GB" dirty="0"/>
              <a:t>. 2016;86:361-97; </a:t>
            </a:r>
            <a:r>
              <a:rPr lang="en-GB" sz="1200" dirty="0" err="1">
                <a:solidFill>
                  <a:schemeClr val="tx2"/>
                </a:solidFill>
              </a:rPr>
              <a:t>Domen</a:t>
            </a:r>
            <a:r>
              <a:rPr lang="en-GB" sz="1200" dirty="0" err="1">
                <a:solidFill>
                  <a:schemeClr val="tx2"/>
                </a:solidFill>
                <a:ea typeface="Calibri" panose="020F0502020204030204" pitchFamily="34" charset="0"/>
              </a:rPr>
              <a:t>é</a:t>
            </a:r>
            <a:r>
              <a:rPr lang="en-GB" sz="1200" dirty="0">
                <a:solidFill>
                  <a:schemeClr val="tx2"/>
                </a:solidFill>
                <a:ea typeface="Calibri" panose="020F0502020204030204" pitchFamily="34" charset="0"/>
              </a:rPr>
              <a:t> H, et al. Best </a:t>
            </a:r>
            <a:r>
              <a:rPr lang="en-GB" sz="1200" dirty="0" err="1">
                <a:solidFill>
                  <a:schemeClr val="tx2"/>
                </a:solidFill>
                <a:ea typeface="Calibri" panose="020F0502020204030204" pitchFamily="34" charset="0"/>
              </a:rPr>
              <a:t>Pract</a:t>
            </a:r>
            <a:r>
              <a:rPr lang="en-GB" sz="1200" dirty="0">
                <a:solidFill>
                  <a:schemeClr val="tx2"/>
                </a:solidFill>
                <a:ea typeface="Calibri" panose="020F0502020204030204" pitchFamily="34" charset="0"/>
              </a:rPr>
              <a:t> Res Clin Endocrinol </a:t>
            </a:r>
            <a:r>
              <a:rPr lang="en-GB" sz="1200" dirty="0" err="1">
                <a:solidFill>
                  <a:schemeClr val="tx2"/>
                </a:solidFill>
                <a:ea typeface="Calibri" panose="020F0502020204030204" pitchFamily="34" charset="0"/>
              </a:rPr>
              <a:t>Metab</a:t>
            </a:r>
            <a:r>
              <a:rPr lang="en-GB" sz="1200" dirty="0">
                <a:solidFill>
                  <a:schemeClr val="tx2"/>
                </a:solidFill>
                <a:ea typeface="Calibri" panose="020F0502020204030204" pitchFamily="34" charset="0"/>
              </a:rPr>
              <a:t>. 2011; 25 (1): 101-13</a:t>
            </a:r>
            <a:endParaRPr lang="en-GB" dirty="0"/>
          </a:p>
        </p:txBody>
      </p:sp>
      <p:sp>
        <p:nvSpPr>
          <p:cNvPr id="4" name="TextBox 3">
            <a:extLst>
              <a:ext uri="{FF2B5EF4-FFF2-40B4-BE49-F238E27FC236}">
                <a16:creationId xmlns:a16="http://schemas.microsoft.com/office/drawing/2014/main" id="{523ECDDF-3651-80E2-4457-A085A961E724}"/>
              </a:ext>
            </a:extLst>
          </p:cNvPr>
          <p:cNvSpPr txBox="1"/>
          <p:nvPr/>
        </p:nvSpPr>
        <p:spPr>
          <a:xfrm>
            <a:off x="551384" y="5805264"/>
            <a:ext cx="10963826" cy="276999"/>
          </a:xfrm>
          <a:prstGeom prst="rect">
            <a:avLst/>
          </a:prstGeom>
          <a:noFill/>
        </p:spPr>
        <p:txBody>
          <a:bodyPr wrap="square">
            <a:spAutoFit/>
          </a:bodyPr>
          <a:lstStyle/>
          <a:p>
            <a:r>
              <a:rPr lang="en-US" sz="1200" spc="-30" dirty="0">
                <a:solidFill>
                  <a:srgbClr val="5D8298"/>
                </a:solidFill>
                <a:latin typeface="Arial" panose="020B0604020202020204" pitchFamily="34" charset="0"/>
                <a:cs typeface="Arial" panose="020B0604020202020204" pitchFamily="34" charset="0"/>
              </a:rPr>
              <a:t>GH, Growth Hormone; IGF-I, Insulin-like growth factor I; IGFBP-3, IGF-I binding protein-3; (SP)IGFD, (severe primary) IGF-I deficiency</a:t>
            </a:r>
          </a:p>
        </p:txBody>
      </p:sp>
    </p:spTree>
    <p:extLst>
      <p:ext uri="{BB962C8B-B14F-4D97-AF65-F5344CB8AC3E}">
        <p14:creationId xmlns:p14="http://schemas.microsoft.com/office/powerpoint/2010/main" val="3865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BDCB8538-3324-49D9-A80F-878301FB11D4}"/>
              </a:ext>
            </a:extLst>
          </p:cNvPr>
          <p:cNvGraphicFramePr>
            <a:graphicFrameLocks noGrp="1"/>
          </p:cNvGraphicFramePr>
          <p:nvPr>
            <p:ph sz="quarter" idx="12"/>
            <p:extLst>
              <p:ext uri="{D42A27DB-BD31-4B8C-83A1-F6EECF244321}">
                <p14:modId xmlns:p14="http://schemas.microsoft.com/office/powerpoint/2010/main" val="933053147"/>
              </p:ext>
            </p:extLst>
          </p:nvPr>
        </p:nvGraphicFramePr>
        <p:xfrm>
          <a:off x="620713" y="1425575"/>
          <a:ext cx="10962594" cy="3169920"/>
        </p:xfrm>
        <a:graphic>
          <a:graphicData uri="http://schemas.openxmlformats.org/drawingml/2006/table">
            <a:tbl>
              <a:tblPr firstRow="1" bandRow="1">
                <a:tableStyleId>{5C22544A-7EE6-4342-B048-85BDC9FD1C3A}</a:tableStyleId>
              </a:tblPr>
              <a:tblGrid>
                <a:gridCol w="2540442">
                  <a:extLst>
                    <a:ext uri="{9D8B030D-6E8A-4147-A177-3AD203B41FA5}">
                      <a16:colId xmlns:a16="http://schemas.microsoft.com/office/drawing/2014/main" val="487264485"/>
                    </a:ext>
                  </a:extLst>
                </a:gridCol>
                <a:gridCol w="1403692">
                  <a:extLst>
                    <a:ext uri="{9D8B030D-6E8A-4147-A177-3AD203B41FA5}">
                      <a16:colId xmlns:a16="http://schemas.microsoft.com/office/drawing/2014/main" val="2080780948"/>
                    </a:ext>
                  </a:extLst>
                </a:gridCol>
                <a:gridCol w="1403692">
                  <a:extLst>
                    <a:ext uri="{9D8B030D-6E8A-4147-A177-3AD203B41FA5}">
                      <a16:colId xmlns:a16="http://schemas.microsoft.com/office/drawing/2014/main" val="1951280088"/>
                    </a:ext>
                  </a:extLst>
                </a:gridCol>
                <a:gridCol w="1403692">
                  <a:extLst>
                    <a:ext uri="{9D8B030D-6E8A-4147-A177-3AD203B41FA5}">
                      <a16:colId xmlns:a16="http://schemas.microsoft.com/office/drawing/2014/main" val="1039747885"/>
                    </a:ext>
                  </a:extLst>
                </a:gridCol>
                <a:gridCol w="1403692">
                  <a:extLst>
                    <a:ext uri="{9D8B030D-6E8A-4147-A177-3AD203B41FA5}">
                      <a16:colId xmlns:a16="http://schemas.microsoft.com/office/drawing/2014/main" val="881665667"/>
                    </a:ext>
                  </a:extLst>
                </a:gridCol>
                <a:gridCol w="1403692">
                  <a:extLst>
                    <a:ext uri="{9D8B030D-6E8A-4147-A177-3AD203B41FA5}">
                      <a16:colId xmlns:a16="http://schemas.microsoft.com/office/drawing/2014/main" val="3900055206"/>
                    </a:ext>
                  </a:extLst>
                </a:gridCol>
                <a:gridCol w="1403692">
                  <a:extLst>
                    <a:ext uri="{9D8B030D-6E8A-4147-A177-3AD203B41FA5}">
                      <a16:colId xmlns:a16="http://schemas.microsoft.com/office/drawing/2014/main" val="2288838248"/>
                    </a:ext>
                  </a:extLst>
                </a:gridCol>
              </a:tblGrid>
              <a:tr h="217170">
                <a:tc rowSpan="2">
                  <a:txBody>
                    <a:bodyPr/>
                    <a:lstStyle/>
                    <a:p>
                      <a:r>
                        <a:rPr lang="en-US" sz="1400" dirty="0">
                          <a:latin typeface="Arial" panose="020B0604020202020204" pitchFamily="34" charset="0"/>
                          <a:cs typeface="Arial" panose="020B0604020202020204" pitchFamily="34" charset="0"/>
                        </a:rPr>
                        <a:t>Biochemical feature</a:t>
                      </a:r>
                    </a:p>
                  </a:txBody>
                  <a:tcPr marL="101443" marR="101443">
                    <a:lnR w="12700" cap="flat" cmpd="sng" algn="ctr">
                      <a:solidFill>
                        <a:schemeClr val="bg1"/>
                      </a:solidFill>
                      <a:prstDash val="solid"/>
                      <a:round/>
                      <a:headEnd type="none" w="med" len="med"/>
                      <a:tailEnd type="none" w="med" len="med"/>
                    </a:lnR>
                  </a:tcPr>
                </a:tc>
                <a:tc gridSpan="6">
                  <a:txBody>
                    <a:bodyPr/>
                    <a:lstStyle/>
                    <a:p>
                      <a:r>
                        <a:rPr lang="en-US" sz="1400" dirty="0">
                          <a:latin typeface="Arial" panose="020B0604020202020204" pitchFamily="34" charset="0"/>
                          <a:cs typeface="Arial" panose="020B0604020202020204" pitchFamily="34" charset="0"/>
                        </a:rPr>
                        <a:t>Gene defect</a:t>
                      </a:r>
                    </a:p>
                  </a:txBody>
                  <a:tcPr marL="101443" marR="101443">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tc hMerge="1">
                  <a:txBody>
                    <a:bodyPr/>
                    <a:lstStyle/>
                    <a:p>
                      <a:endParaRPr lang="en-US" sz="16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323755"/>
                  </a:ext>
                </a:extLst>
              </a:tr>
              <a:tr h="217170">
                <a:tc vMerge="1">
                  <a:txBody>
                    <a:bodyPr/>
                    <a:lstStyle/>
                    <a:p>
                      <a:endParaRPr lang="en-US" sz="1600"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GHR</a:t>
                      </a:r>
                    </a:p>
                  </a:txBody>
                  <a:tcPr marL="101443" marR="10144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STAT5b</a:t>
                      </a:r>
                    </a:p>
                  </a:txBody>
                  <a:tcPr marL="101443" marR="101443"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IGF-I</a:t>
                      </a:r>
                    </a:p>
                  </a:txBody>
                  <a:tcPr marL="101443" marR="101443"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IGFALS</a:t>
                      </a:r>
                    </a:p>
                  </a:txBody>
                  <a:tcPr marL="101443" marR="101443"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err="1">
                          <a:solidFill>
                            <a:schemeClr val="bg1"/>
                          </a:solidFill>
                          <a:latin typeface="Arial" panose="020B0604020202020204" pitchFamily="34" charset="0"/>
                          <a:cs typeface="Arial" panose="020B0604020202020204" pitchFamily="34" charset="0"/>
                        </a:rPr>
                        <a:t>Bioinactive</a:t>
                      </a:r>
                      <a:r>
                        <a:rPr lang="en-US" sz="1400" b="1" dirty="0">
                          <a:solidFill>
                            <a:schemeClr val="bg1"/>
                          </a:solidFill>
                          <a:latin typeface="Arial" panose="020B0604020202020204" pitchFamily="34" charset="0"/>
                          <a:cs typeface="Arial" panose="020B0604020202020204" pitchFamily="34" charset="0"/>
                        </a:rPr>
                        <a:t> GH</a:t>
                      </a:r>
                    </a:p>
                  </a:txBody>
                  <a:tcPr marL="101443" marR="101443"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GH1 with anti-GH antibodies</a:t>
                      </a:r>
                    </a:p>
                  </a:txBody>
                  <a:tcPr marL="101443" marR="101443"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8192518"/>
                  </a:ext>
                </a:extLst>
              </a:tr>
              <a:tr h="217170">
                <a:tc>
                  <a:txBody>
                    <a:bodyPr/>
                    <a:lstStyle/>
                    <a:p>
                      <a:r>
                        <a:rPr lang="en-US" sz="1400" b="1" dirty="0" err="1">
                          <a:latin typeface="Arial" panose="020B0604020202020204" pitchFamily="34" charset="0"/>
                          <a:cs typeface="Arial" panose="020B0604020202020204" pitchFamily="34" charset="0"/>
                        </a:rPr>
                        <a:t>Hypoglycaemia</a:t>
                      </a:r>
                      <a:r>
                        <a:rPr lang="en-US" sz="1400" b="1" dirty="0">
                          <a:latin typeface="Arial" panose="020B0604020202020204" pitchFamily="34" charset="0"/>
                          <a:cs typeface="Arial" panose="020B0604020202020204" pitchFamily="34" charset="0"/>
                        </a:rPr>
                        <a:t> </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000000"/>
                          </a:solidFill>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000000"/>
                          </a:solidFill>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2062142"/>
                  </a:ext>
                </a:extLst>
              </a:tr>
              <a:tr h="217170">
                <a:tc>
                  <a:txBody>
                    <a:bodyPr/>
                    <a:lstStyle/>
                    <a:p>
                      <a:r>
                        <a:rPr lang="en-US" sz="1400" b="1" dirty="0" err="1">
                          <a:latin typeface="Arial" panose="020B0604020202020204" pitchFamily="34" charset="0"/>
                          <a:cs typeface="Arial" panose="020B0604020202020204" pitchFamily="34" charset="0"/>
                        </a:rPr>
                        <a:t>Hyperinsulinaemia</a:t>
                      </a:r>
                      <a:r>
                        <a:rPr lang="en-US" sz="1400" b="1" dirty="0">
                          <a:latin typeface="Arial" panose="020B0604020202020204" pitchFamily="34" charset="0"/>
                          <a:cs typeface="Arial" panose="020B0604020202020204" pitchFamily="34" charset="0"/>
                        </a:rPr>
                        <a:t> </a:t>
                      </a:r>
                    </a:p>
                  </a:txBody>
                  <a:tcPr marL="101443" marR="101443"/>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4985284"/>
                  </a:ext>
                </a:extLst>
              </a:tr>
              <a:tr h="217170">
                <a:tc>
                  <a:txBody>
                    <a:bodyPr/>
                    <a:lstStyle/>
                    <a:p>
                      <a:r>
                        <a:rPr lang="en-US" sz="1400" b="1" dirty="0">
                          <a:latin typeface="Arial" panose="020B0604020202020204" pitchFamily="34" charset="0"/>
                          <a:cs typeface="Arial" panose="020B0604020202020204" pitchFamily="34" charset="0"/>
                        </a:rPr>
                        <a:t>IGF-I deficiency</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81703270"/>
                  </a:ext>
                </a:extLst>
              </a:tr>
              <a:tr h="217170">
                <a:tc>
                  <a:txBody>
                    <a:bodyPr/>
                    <a:lstStyle/>
                    <a:p>
                      <a:r>
                        <a:rPr lang="en-US" sz="1400" b="1" dirty="0">
                          <a:latin typeface="Arial" panose="020B0604020202020204" pitchFamily="34" charset="0"/>
                          <a:cs typeface="Arial" panose="020B0604020202020204" pitchFamily="34" charset="0"/>
                        </a:rPr>
                        <a:t>IGFBP-3 deficiency</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extLst>
                  <a:ext uri="{0D108BD9-81ED-4DB2-BD59-A6C34878D82A}">
                    <a16:rowId xmlns:a16="http://schemas.microsoft.com/office/drawing/2014/main" val="1947967966"/>
                  </a:ext>
                </a:extLst>
              </a:tr>
              <a:tr h="217170">
                <a:tc>
                  <a:txBody>
                    <a:bodyPr/>
                    <a:lstStyle/>
                    <a:p>
                      <a:r>
                        <a:rPr lang="en-US" sz="1400" b="1" dirty="0">
                          <a:latin typeface="Arial" panose="020B0604020202020204" pitchFamily="34" charset="0"/>
                          <a:cs typeface="Arial" panose="020B0604020202020204" pitchFamily="34" charset="0"/>
                        </a:rPr>
                        <a:t>ALS deficiency</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extLst>
                  <a:ext uri="{0D108BD9-81ED-4DB2-BD59-A6C34878D82A}">
                    <a16:rowId xmlns:a16="http://schemas.microsoft.com/office/drawing/2014/main" val="3237128561"/>
                  </a:ext>
                </a:extLst>
              </a:tr>
              <a:tr h="217170">
                <a:tc>
                  <a:txBody>
                    <a:bodyPr/>
                    <a:lstStyle/>
                    <a:p>
                      <a:r>
                        <a:rPr lang="en-US" sz="1400" b="1" dirty="0">
                          <a:latin typeface="Arial" panose="020B0604020202020204" pitchFamily="34" charset="0"/>
                          <a:cs typeface="Arial" panose="020B0604020202020204" pitchFamily="34" charset="0"/>
                        </a:rPr>
                        <a:t>GH excess</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extLst>
                  <a:ext uri="{0D108BD9-81ED-4DB2-BD59-A6C34878D82A}">
                    <a16:rowId xmlns:a16="http://schemas.microsoft.com/office/drawing/2014/main" val="3730717570"/>
                  </a:ext>
                </a:extLst>
              </a:tr>
              <a:tr h="217170">
                <a:tc>
                  <a:txBody>
                    <a:bodyPr/>
                    <a:lstStyle/>
                    <a:p>
                      <a:r>
                        <a:rPr lang="en-US" sz="1400" b="1" dirty="0">
                          <a:latin typeface="Arial" panose="020B0604020202020204" pitchFamily="34" charset="0"/>
                          <a:cs typeface="Arial" panose="020B0604020202020204" pitchFamily="34" charset="0"/>
                        </a:rPr>
                        <a:t>GHBP deficiency</a:t>
                      </a:r>
                    </a:p>
                  </a:txBody>
                  <a:tcPr marL="101443" marR="101443"/>
                </a:tc>
                <a:tc>
                  <a:txBody>
                    <a:bodyPr/>
                    <a:lstStyle/>
                    <a:p>
                      <a:pPr algn="ctr"/>
                      <a:r>
                        <a:rPr lang="en-US" sz="1600" b="1" dirty="0">
                          <a:solidFill>
                            <a:srgbClr val="FF0000"/>
                          </a:solidFill>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tc>
                  <a:txBody>
                    <a:bodyPr/>
                    <a:lstStyle/>
                    <a:p>
                      <a:pPr algn="ctr"/>
                      <a:r>
                        <a:rPr lang="en-US" sz="1600" b="1" dirty="0">
                          <a:latin typeface="Arial" panose="020B0604020202020204" pitchFamily="34" charset="0"/>
                          <a:cs typeface="Arial" panose="020B0604020202020204" pitchFamily="34" charset="0"/>
                        </a:rPr>
                        <a:t>-</a:t>
                      </a:r>
                    </a:p>
                  </a:txBody>
                  <a:tcPr marL="101443" marR="101443" anchor="ctr"/>
                </a:tc>
                <a:extLst>
                  <a:ext uri="{0D108BD9-81ED-4DB2-BD59-A6C34878D82A}">
                    <a16:rowId xmlns:a16="http://schemas.microsoft.com/office/drawing/2014/main" val="2334993759"/>
                  </a:ext>
                </a:extLst>
              </a:tr>
            </a:tbl>
          </a:graphicData>
        </a:graphic>
      </p:graphicFrame>
      <p:sp>
        <p:nvSpPr>
          <p:cNvPr id="5" name="Title 4">
            <a:extLst>
              <a:ext uri="{FF2B5EF4-FFF2-40B4-BE49-F238E27FC236}">
                <a16:creationId xmlns:a16="http://schemas.microsoft.com/office/drawing/2014/main" id="{10B0D1EB-8F18-4F29-87A9-1991D8E45EAC}"/>
              </a:ext>
            </a:extLst>
          </p:cNvPr>
          <p:cNvSpPr>
            <a:spLocks noGrp="1"/>
          </p:cNvSpPr>
          <p:nvPr>
            <p:ph type="title"/>
          </p:nvPr>
        </p:nvSpPr>
        <p:spPr/>
        <p:txBody>
          <a:bodyPr/>
          <a:lstStyle/>
          <a:p>
            <a:r>
              <a:rPr lang="en-US"/>
              <a:t>Summary of biochemical features of major forms of IGF-I deficiency</a:t>
            </a:r>
            <a:endParaRPr lang="en-US" dirty="0"/>
          </a:p>
        </p:txBody>
      </p:sp>
      <p:sp>
        <p:nvSpPr>
          <p:cNvPr id="3" name="Slide Number Placeholder 2">
            <a:extLst>
              <a:ext uri="{FF2B5EF4-FFF2-40B4-BE49-F238E27FC236}">
                <a16:creationId xmlns:a16="http://schemas.microsoft.com/office/drawing/2014/main" id="{2B805FF3-A529-48A1-8E0A-14623B28B409}"/>
              </a:ext>
            </a:extLst>
          </p:cNvPr>
          <p:cNvSpPr>
            <a:spLocks noGrp="1"/>
          </p:cNvSpPr>
          <p:nvPr>
            <p:ph type="sldNum" sz="quarter" idx="4"/>
          </p:nvPr>
        </p:nvSpPr>
        <p:spPr/>
        <p:txBody>
          <a:bodyPr/>
          <a:lstStyle/>
          <a:p>
            <a:fld id="{AF5FD04B-2F37-49BE-8333-364464DF5902}" type="slidenum">
              <a:rPr lang="fr-FR" smtClean="0"/>
              <a:pPr/>
              <a:t>27</a:t>
            </a:fld>
            <a:endParaRPr lang="fr-FR"/>
          </a:p>
        </p:txBody>
      </p:sp>
      <p:sp>
        <p:nvSpPr>
          <p:cNvPr id="12" name="Content Placeholder 11">
            <a:extLst>
              <a:ext uri="{FF2B5EF4-FFF2-40B4-BE49-F238E27FC236}">
                <a16:creationId xmlns:a16="http://schemas.microsoft.com/office/drawing/2014/main" id="{6A59EF08-E9E9-7340-BB31-0847B858B61A}"/>
              </a:ext>
            </a:extLst>
          </p:cNvPr>
          <p:cNvSpPr>
            <a:spLocks noGrp="1"/>
          </p:cNvSpPr>
          <p:nvPr>
            <p:ph sz="quarter" idx="15"/>
          </p:nvPr>
        </p:nvSpPr>
        <p:spPr>
          <a:xfrm>
            <a:off x="620183" y="6309320"/>
            <a:ext cx="10732401" cy="365125"/>
          </a:xfrm>
        </p:spPr>
        <p:txBody>
          <a:bodyPr/>
          <a:lstStyle/>
          <a:p>
            <a:pPr>
              <a:lnSpc>
                <a:spcPct val="90000"/>
              </a:lnSpc>
              <a:spcBef>
                <a:spcPts val="0"/>
              </a:spcBef>
            </a:pPr>
            <a:r>
              <a:rPr lang="en-US" dirty="0"/>
              <a:t>ALS , Acid Labile Subunit; GH, Growth Hormone; GHBP, growth hormone binding protein; GHR, Growth Hormone Receptor; IGF-I, Insulin-like growth factor I; IGFALS,  Insulin-like growth factor binding protein, IGFBP-3, Insulin-like growth factor I binding protein 3; STAT5b, Signal Transducer and Activator of Transcription 5b</a:t>
            </a:r>
          </a:p>
          <a:p>
            <a:pPr>
              <a:lnSpc>
                <a:spcPct val="90000"/>
              </a:lnSpc>
              <a:spcBef>
                <a:spcPts val="0"/>
              </a:spcBef>
            </a:pPr>
            <a:r>
              <a:rPr lang="en-US" dirty="0"/>
              <a:t>David A, et al. </a:t>
            </a:r>
            <a:r>
              <a:rPr lang="en-US" dirty="0" err="1"/>
              <a:t>Endocr</a:t>
            </a:r>
            <a:r>
              <a:rPr lang="en-US" dirty="0"/>
              <a:t> Rev 2011;32:472-97  </a:t>
            </a:r>
          </a:p>
        </p:txBody>
      </p:sp>
      <p:sp>
        <p:nvSpPr>
          <p:cNvPr id="9" name="TextBox 8">
            <a:extLst>
              <a:ext uri="{FF2B5EF4-FFF2-40B4-BE49-F238E27FC236}">
                <a16:creationId xmlns:a16="http://schemas.microsoft.com/office/drawing/2014/main" id="{DEF400D9-B220-483A-8B8A-9F09AEFD8CE9}"/>
              </a:ext>
            </a:extLst>
          </p:cNvPr>
          <p:cNvSpPr txBox="1"/>
          <p:nvPr/>
        </p:nvSpPr>
        <p:spPr>
          <a:xfrm>
            <a:off x="1258184" y="5309495"/>
            <a:ext cx="9675632" cy="307777"/>
          </a:xfrm>
          <a:prstGeom prst="rect">
            <a:avLst/>
          </a:prstGeom>
          <a:noFill/>
        </p:spPr>
        <p:txBody>
          <a:bodyPr wrap="square" rtlCol="0">
            <a:spAutoFit/>
          </a:bodyPr>
          <a:lstStyle/>
          <a:p>
            <a:pPr algn="ctr"/>
            <a:r>
              <a:rPr lang="en-US" sz="1400" dirty="0">
                <a:solidFill>
                  <a:srgbClr val="FF0000"/>
                </a:solidFill>
                <a:latin typeface="Arial" panose="020B0604020202020204" pitchFamily="34" charset="0"/>
                <a:cs typeface="Arial" panose="020B0604020202020204" pitchFamily="34" charset="0"/>
              </a:rPr>
              <a:t>+ = positive </a:t>
            </a:r>
            <a:r>
              <a:rPr lang="en-US" sz="1400" dirty="0">
                <a:solidFill>
                  <a:srgbClr val="0B4055"/>
                </a:solidFill>
                <a:latin typeface="Arial" panose="020B0604020202020204" pitchFamily="34" charset="0"/>
                <a:cs typeface="Arial" panose="020B0604020202020204" pitchFamily="34" charset="0"/>
              </a:rPr>
              <a:t>- = negative    </a:t>
            </a:r>
            <a:r>
              <a:rPr lang="en-US" sz="1400" dirty="0">
                <a:solidFill>
                  <a:srgbClr val="FF0000"/>
                </a:solidFill>
                <a:latin typeface="Arial" panose="020B0604020202020204" pitchFamily="34" charset="0"/>
                <a:cs typeface="Arial" panose="020B0604020202020204" pitchFamily="34" charset="0"/>
              </a:rPr>
              <a:t>+/- = predominantly positive</a:t>
            </a:r>
            <a:r>
              <a:rPr lang="en-US" sz="1400" dirty="0">
                <a:solidFill>
                  <a:srgbClr val="0B4055"/>
                </a:solidFill>
                <a:latin typeface="Arial" panose="020B0604020202020204" pitchFamily="34" charset="0"/>
                <a:cs typeface="Arial" panose="020B0604020202020204" pitchFamily="34" charset="0"/>
              </a:rPr>
              <a:t>    -/+ = predominantly negative</a:t>
            </a:r>
          </a:p>
        </p:txBody>
      </p:sp>
    </p:spTree>
    <p:extLst>
      <p:ext uri="{BB962C8B-B14F-4D97-AF65-F5344CB8AC3E}">
        <p14:creationId xmlns:p14="http://schemas.microsoft.com/office/powerpoint/2010/main" val="28447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027E17-A761-76E6-C50C-39E8064EC86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DiagnoStic outcomes</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patient cases</a:t>
            </a:r>
          </a:p>
        </p:txBody>
      </p:sp>
      <p:sp>
        <p:nvSpPr>
          <p:cNvPr id="2" name="Slide Number Placeholder 1">
            <a:extLst>
              <a:ext uri="{FF2B5EF4-FFF2-40B4-BE49-F238E27FC236}">
                <a16:creationId xmlns:a16="http://schemas.microsoft.com/office/drawing/2014/main" id="{5B8EE6A9-1DDC-6304-EEA5-E33EF9500B6B}"/>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Tree>
    <p:extLst>
      <p:ext uri="{BB962C8B-B14F-4D97-AF65-F5344CB8AC3E}">
        <p14:creationId xmlns:p14="http://schemas.microsoft.com/office/powerpoint/2010/main" val="23900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998800" y="1425600"/>
            <a:ext cx="8578246" cy="4525200"/>
          </a:xfrm>
        </p:spPr>
        <p:txBody>
          <a:bodyPr/>
          <a:lstStyle/>
          <a:p>
            <a:pPr marL="0" indent="0">
              <a:buNone/>
            </a:pPr>
            <a:r>
              <a:rPr lang="en-US" b="1" spc="100" dirty="0">
                <a:solidFill>
                  <a:schemeClr val="accent1"/>
                </a:solidFill>
              </a:rPr>
              <a:t>ENDOCRINE INVESTIGATIONS</a:t>
            </a:r>
          </a:p>
          <a:p>
            <a:r>
              <a:rPr lang="en-US" sz="1800" dirty="0"/>
              <a:t>Bone age = 2 years (chronological age of 5.2 years)</a:t>
            </a:r>
          </a:p>
          <a:p>
            <a:r>
              <a:rPr lang="en-US" sz="1800" dirty="0"/>
              <a:t>IGF-I = 3.0 ng/ml (&lt;0.1 percentile; &lt;-3 SDS)</a:t>
            </a:r>
          </a:p>
          <a:p>
            <a:r>
              <a:rPr lang="en-US" sz="1800" dirty="0"/>
              <a:t>IGFBP-3 = 0.2 mg/l (normal 1.2-5.2 mg/l)</a:t>
            </a:r>
          </a:p>
          <a:p>
            <a:r>
              <a:rPr lang="en-US" sz="1800" dirty="0"/>
              <a:t>GHBP = 40 </a:t>
            </a:r>
            <a:r>
              <a:rPr lang="en-US" sz="1800" dirty="0" err="1"/>
              <a:t>pmol</a:t>
            </a:r>
            <a:r>
              <a:rPr lang="en-US" sz="1800" dirty="0"/>
              <a:t>/l (normal 320-3820)</a:t>
            </a:r>
          </a:p>
          <a:p>
            <a:r>
              <a:rPr lang="en-US" sz="1800" dirty="0"/>
              <a:t>Basal GH = 29 to 51 ng/ml</a:t>
            </a:r>
          </a:p>
          <a:p>
            <a:r>
              <a:rPr lang="en-US" sz="1800" dirty="0"/>
              <a:t>Peak stimulated GH = &gt;100 ng/ml</a:t>
            </a:r>
          </a:p>
          <a:p>
            <a:r>
              <a:rPr lang="en-US" sz="1800" dirty="0"/>
              <a:t>IGF-I generation test (0.1 mg GH SC daily x 4): IGF-I = 3.0 → 5.6 ng/ml</a:t>
            </a:r>
          </a:p>
          <a:p>
            <a:pPr marL="0" indent="0">
              <a:spcBef>
                <a:spcPts val="2200"/>
              </a:spcBef>
              <a:buNone/>
            </a:pPr>
            <a:r>
              <a:rPr lang="en-US" b="1" spc="100" dirty="0">
                <a:solidFill>
                  <a:schemeClr val="accent1"/>
                </a:solidFill>
              </a:rPr>
              <a:t>GENETIC TESTING</a:t>
            </a:r>
          </a:p>
          <a:p>
            <a:r>
              <a:rPr lang="en-US" sz="1800" dirty="0"/>
              <a:t>Homozygous for a GH receptor mutation c.723 C&gt;T (exon 7)</a:t>
            </a:r>
          </a:p>
          <a:p>
            <a:endParaRPr lang="en-US" dirty="0"/>
          </a:p>
        </p:txBody>
      </p:sp>
      <p:sp>
        <p:nvSpPr>
          <p:cNvPr id="28675" name="Title 1"/>
          <p:cNvSpPr>
            <a:spLocks noGrp="1"/>
          </p:cNvSpPr>
          <p:nvPr>
            <p:ph type="title"/>
          </p:nvPr>
        </p:nvSpPr>
        <p:spPr/>
        <p:txBody>
          <a:bodyPr/>
          <a:lstStyle/>
          <a:p>
            <a:r>
              <a:rPr lang="en-US" dirty="0"/>
              <a:t>Case Presentation: </a:t>
            </a:r>
            <a:r>
              <a:rPr lang="en-GB" dirty="0">
                <a:solidFill>
                  <a:schemeClr val="accent1"/>
                </a:solidFill>
              </a:rPr>
              <a:t>Classic Growth hormone insensitivity (</a:t>
            </a:r>
            <a:r>
              <a:rPr lang="en-US" dirty="0">
                <a:solidFill>
                  <a:schemeClr val="accent1"/>
                </a:solidFill>
              </a:rPr>
              <a:t>Laron Syndrome)</a:t>
            </a:r>
          </a:p>
        </p:txBody>
      </p:sp>
      <p:sp>
        <p:nvSpPr>
          <p:cNvPr id="9" name="Slide Number Placeholder 8">
            <a:extLst>
              <a:ext uri="{FF2B5EF4-FFF2-40B4-BE49-F238E27FC236}">
                <a16:creationId xmlns:a16="http://schemas.microsoft.com/office/drawing/2014/main" id="{7C49A8DE-BF4A-9E49-A0E5-8C96534C2D1A}"/>
              </a:ext>
            </a:extLst>
          </p:cNvPr>
          <p:cNvSpPr>
            <a:spLocks noGrp="1"/>
          </p:cNvSpPr>
          <p:nvPr>
            <p:ph type="sldNum" sz="quarter" idx="4"/>
          </p:nvPr>
        </p:nvSpPr>
        <p:spPr/>
        <p:txBody>
          <a:bodyPr/>
          <a:lstStyle/>
          <a:p>
            <a:fld id="{210BB397-5A85-460B-B373-F5F97372A91E}" type="slidenum">
              <a:rPr lang="en-US" smtClean="0"/>
              <a:pPr/>
              <a:t>29</a:t>
            </a:fld>
            <a:endParaRPr lang="en-US" dirty="0"/>
          </a:p>
        </p:txBody>
      </p:sp>
      <p:sp>
        <p:nvSpPr>
          <p:cNvPr id="14" name="Content Placeholder 13">
            <a:extLst>
              <a:ext uri="{FF2B5EF4-FFF2-40B4-BE49-F238E27FC236}">
                <a16:creationId xmlns:a16="http://schemas.microsoft.com/office/drawing/2014/main" id="{714701FC-2280-7441-970D-990FD0CE3D4C}"/>
              </a:ext>
            </a:extLst>
          </p:cNvPr>
          <p:cNvSpPr>
            <a:spLocks noGrp="1"/>
          </p:cNvSpPr>
          <p:nvPr>
            <p:ph sz="quarter" idx="15"/>
          </p:nvPr>
        </p:nvSpPr>
        <p:spPr>
          <a:xfrm>
            <a:off x="620183" y="6309320"/>
            <a:ext cx="10180339" cy="365125"/>
          </a:xfrm>
        </p:spPr>
        <p:txBody>
          <a:bodyPr/>
          <a:lstStyle/>
          <a:p>
            <a:r>
              <a:rPr lang="en-US" sz="1200" spc="-30" dirty="0">
                <a:solidFill>
                  <a:srgbClr val="5D8298"/>
                </a:solidFill>
                <a:latin typeface="Arial" panose="020B0604020202020204" pitchFamily="34" charset="0"/>
                <a:cs typeface="Arial" panose="020B0604020202020204" pitchFamily="34" charset="0"/>
              </a:rPr>
              <a:t>GH, Growth Hormone; GHBP, growth hormone binding protein; IGF-I, Insulin-like growth factor I; IGFBP-3, IGF-I binding protein-3; SC, subcutaneous; SDS, standard deviation scores; </a:t>
            </a:r>
            <a:r>
              <a:rPr lang="en-US" dirty="0">
                <a:solidFill>
                  <a:schemeClr val="tx2"/>
                </a:solidFill>
              </a:rPr>
              <a:t>SPIGFD, severe primary IGF-I deficiency</a:t>
            </a:r>
          </a:p>
          <a:p>
            <a:r>
              <a:rPr lang="en-GB" dirty="0" err="1">
                <a:solidFill>
                  <a:schemeClr val="tx2"/>
                </a:solidFill>
                <a:ea typeface="Aileron" charset="0"/>
              </a:rPr>
              <a:t>Backeljauw</a:t>
            </a:r>
            <a:r>
              <a:rPr lang="en-GB" dirty="0">
                <a:solidFill>
                  <a:schemeClr val="tx2"/>
                </a:solidFill>
                <a:ea typeface="Aileron" charset="0"/>
              </a:rPr>
              <a:t> P. Growth Hormone &amp; IGF Research. 2020;51:22-6</a:t>
            </a:r>
          </a:p>
        </p:txBody>
      </p:sp>
      <p:sp>
        <p:nvSpPr>
          <p:cNvPr id="5" name="Right Brace 4"/>
          <p:cNvSpPr/>
          <p:nvPr/>
        </p:nvSpPr>
        <p:spPr>
          <a:xfrm>
            <a:off x="10551847" y="1700808"/>
            <a:ext cx="255181" cy="4032448"/>
          </a:xfrm>
          <a:prstGeom prst="rightBrace">
            <a:avLst>
              <a:gd name="adj1" fmla="val 6059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7" name="TextBox 6"/>
          <p:cNvSpPr txBox="1"/>
          <p:nvPr/>
        </p:nvSpPr>
        <p:spPr>
          <a:xfrm>
            <a:off x="10784923" y="3341914"/>
            <a:ext cx="1216426"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Diagnosis of </a:t>
            </a:r>
          </a:p>
          <a:p>
            <a:pPr algn="ctr"/>
            <a:r>
              <a:rPr lang="en-US" sz="1600" b="1" dirty="0">
                <a:latin typeface="Arial" panose="020B0604020202020204" pitchFamily="34" charset="0"/>
                <a:cs typeface="Arial" panose="020B0604020202020204" pitchFamily="34" charset="0"/>
              </a:rPr>
              <a:t>SPIGFD</a:t>
            </a:r>
          </a:p>
        </p:txBody>
      </p:sp>
      <p:grpSp>
        <p:nvGrpSpPr>
          <p:cNvPr id="4" name="Group 3">
            <a:extLst>
              <a:ext uri="{FF2B5EF4-FFF2-40B4-BE49-F238E27FC236}">
                <a16:creationId xmlns:a16="http://schemas.microsoft.com/office/drawing/2014/main" id="{3CA48C31-98DA-6E96-52FB-9F0A3BFF3C0A}"/>
              </a:ext>
            </a:extLst>
          </p:cNvPr>
          <p:cNvGrpSpPr/>
          <p:nvPr/>
        </p:nvGrpSpPr>
        <p:grpSpPr>
          <a:xfrm>
            <a:off x="321775" y="1480357"/>
            <a:ext cx="2390119" cy="2071437"/>
            <a:chOff x="321775" y="1741615"/>
            <a:chExt cx="2390119" cy="2071437"/>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3" t="12220" r="-1184" b="1113"/>
            <a:stretch/>
          </p:blipFill>
          <p:spPr bwMode="auto">
            <a:xfrm>
              <a:off x="321775" y="1741615"/>
              <a:ext cx="2390119" cy="2071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12F6FF4-3731-1995-611C-DF6000603D0B}"/>
                </a:ext>
              </a:extLst>
            </p:cNvPr>
            <p:cNvSpPr/>
            <p:nvPr/>
          </p:nvSpPr>
          <p:spPr>
            <a:xfrm>
              <a:off x="1199456" y="2485706"/>
              <a:ext cx="720080" cy="2916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8907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1CFAB0-B6DC-F9B9-4F0F-65B64C99C68E}"/>
              </a:ext>
            </a:extLst>
          </p:cNvPr>
          <p:cNvSpPr/>
          <p:nvPr/>
        </p:nvSpPr>
        <p:spPr>
          <a:xfrm>
            <a:off x="6834097" y="1484784"/>
            <a:ext cx="3240360" cy="45749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sp>
        <p:nvSpPr>
          <p:cNvPr id="3" name="Slide Number Placeholder 2">
            <a:extLst>
              <a:ext uri="{FF2B5EF4-FFF2-40B4-BE49-F238E27FC236}">
                <a16:creationId xmlns:a16="http://schemas.microsoft.com/office/drawing/2014/main" id="{E2A6D26E-5F13-C870-2C8C-E082288C82B2}"/>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4" name="Title 3">
            <a:extLst>
              <a:ext uri="{FF2B5EF4-FFF2-40B4-BE49-F238E27FC236}">
                <a16:creationId xmlns:a16="http://schemas.microsoft.com/office/drawing/2014/main" id="{4EC3FB30-8460-CB91-305B-31BDC843A304}"/>
              </a:ext>
            </a:extLst>
          </p:cNvPr>
          <p:cNvSpPr>
            <a:spLocks noGrp="1"/>
          </p:cNvSpPr>
          <p:nvPr>
            <p:ph type="title"/>
          </p:nvPr>
        </p:nvSpPr>
        <p:spPr/>
        <p:txBody>
          <a:bodyPr/>
          <a:lstStyle/>
          <a:p>
            <a:r>
              <a:rPr lang="en-GB" dirty="0"/>
              <a:t>This module has been developed by two international experts</a:t>
            </a:r>
          </a:p>
        </p:txBody>
      </p:sp>
      <p:sp>
        <p:nvSpPr>
          <p:cNvPr id="5" name="Content Placeholder 4">
            <a:extLst>
              <a:ext uri="{FF2B5EF4-FFF2-40B4-BE49-F238E27FC236}">
                <a16:creationId xmlns:a16="http://schemas.microsoft.com/office/drawing/2014/main" id="{F82930D1-26E7-8DA6-C4CF-FC9DDB25E10B}"/>
              </a:ext>
            </a:extLst>
          </p:cNvPr>
          <p:cNvSpPr>
            <a:spLocks noGrp="1"/>
          </p:cNvSpPr>
          <p:nvPr>
            <p:ph sz="quarter" idx="15"/>
          </p:nvPr>
        </p:nvSpPr>
        <p:spPr/>
        <p:txBody>
          <a:bodyPr/>
          <a:lstStyle/>
          <a:p>
            <a:endParaRPr lang="en-GB"/>
          </a:p>
        </p:txBody>
      </p:sp>
      <p:sp>
        <p:nvSpPr>
          <p:cNvPr id="10" name="Vrije vorm 18">
            <a:extLst>
              <a:ext uri="{FF2B5EF4-FFF2-40B4-BE49-F238E27FC236}">
                <a16:creationId xmlns:a16="http://schemas.microsoft.com/office/drawing/2014/main" id="{8D165580-83F1-79FD-1FB3-5146B12B01D3}"/>
              </a:ext>
            </a:extLst>
          </p:cNvPr>
          <p:cNvSpPr/>
          <p:nvPr/>
        </p:nvSpPr>
        <p:spPr>
          <a:xfrm>
            <a:off x="7320137" y="4566950"/>
            <a:ext cx="2520280" cy="414506"/>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a:r>
              <a:rPr lang="en-GB" sz="2400" b="1" dirty="0">
                <a:solidFill>
                  <a:schemeClr val="bg1"/>
                </a:solidFill>
                <a:latin typeface="Arial" panose="020B0604020202020204" pitchFamily="34" charset="0"/>
                <a:cs typeface="Arial" panose="020B0604020202020204" pitchFamily="34" charset="0"/>
              </a:rPr>
              <a:t>Prof. Peter Bang</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GB" sz="1400" b="1" dirty="0">
                <a:solidFill>
                  <a:schemeClr val="bg1"/>
                </a:solidFill>
                <a:latin typeface="Arial" panose="020B0604020202020204" pitchFamily="34" charset="0"/>
                <a:cs typeface="Arial" panose="020B0604020202020204" pitchFamily="34" charset="0"/>
              </a:rPr>
              <a:t>Linköping University, Sweden</a:t>
            </a:r>
          </a:p>
        </p:txBody>
      </p:sp>
      <p:sp>
        <p:nvSpPr>
          <p:cNvPr id="15" name="Rectangle 14">
            <a:extLst>
              <a:ext uri="{FF2B5EF4-FFF2-40B4-BE49-F238E27FC236}">
                <a16:creationId xmlns:a16="http://schemas.microsoft.com/office/drawing/2014/main" id="{2ED82405-CCCD-22CD-9273-A7B8B248EC8F}"/>
              </a:ext>
            </a:extLst>
          </p:cNvPr>
          <p:cNvSpPr/>
          <p:nvPr/>
        </p:nvSpPr>
        <p:spPr>
          <a:xfrm>
            <a:off x="1673239" y="1484784"/>
            <a:ext cx="3240360" cy="45749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endParaRPr>
          </a:p>
        </p:txBody>
      </p:sp>
      <p:sp>
        <p:nvSpPr>
          <p:cNvPr id="7" name="Vrije vorm 18">
            <a:extLst>
              <a:ext uri="{FF2B5EF4-FFF2-40B4-BE49-F238E27FC236}">
                <a16:creationId xmlns:a16="http://schemas.microsoft.com/office/drawing/2014/main" id="{E1B77FDA-8751-D1A1-525D-6F7F6FD66BAB}"/>
              </a:ext>
            </a:extLst>
          </p:cNvPr>
          <p:cNvSpPr/>
          <p:nvPr/>
        </p:nvSpPr>
        <p:spPr>
          <a:xfrm>
            <a:off x="2117543" y="4935629"/>
            <a:ext cx="2495767" cy="281441"/>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a:r>
              <a:rPr lang="en-GB" sz="2400" b="1" dirty="0">
                <a:solidFill>
                  <a:schemeClr val="bg1"/>
                </a:solidFill>
                <a:latin typeface="Arial" panose="020B0604020202020204" pitchFamily="34" charset="0"/>
                <a:cs typeface="Arial" panose="020B0604020202020204" pitchFamily="34" charset="0"/>
              </a:rPr>
              <a:t>Prof. Philippe Backeljauw</a:t>
            </a:r>
          </a:p>
          <a:p>
            <a:pPr algn="ctr">
              <a:spcBef>
                <a:spcPts val="300"/>
              </a:spcBef>
            </a:pPr>
            <a:r>
              <a:rPr lang="en-US" sz="1400" b="1" dirty="0">
                <a:solidFill>
                  <a:schemeClr val="bg1"/>
                </a:solidFill>
                <a:latin typeface="Arial" panose="020B0604020202020204" pitchFamily="34" charset="0"/>
                <a:cs typeface="Arial" panose="020B0604020202020204" pitchFamily="34" charset="0"/>
              </a:rPr>
              <a:t>Cincinnati Children’s Hospital Medical Center, USA</a:t>
            </a:r>
            <a:endParaRPr lang="en-GB" sz="1400" b="1" dirty="0">
              <a:solidFill>
                <a:schemeClr val="bg1"/>
              </a:solidFill>
              <a:latin typeface="Arial" panose="020B0604020202020204" pitchFamily="34" charset="0"/>
              <a:cs typeface="Arial" panose="020B0604020202020204" pitchFamily="34" charset="0"/>
            </a:endParaRP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GB" sz="13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36F180E-6C02-2A26-FB25-2D2BDB53246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176564" y="1922371"/>
            <a:ext cx="2304256" cy="2304256"/>
          </a:xfrm>
          <a:prstGeom prst="rect">
            <a:avLst/>
          </a:prstGeom>
        </p:spPr>
      </p:pic>
      <p:pic>
        <p:nvPicPr>
          <p:cNvPr id="6" name="Picture 5">
            <a:extLst>
              <a:ext uri="{FF2B5EF4-FFF2-40B4-BE49-F238E27FC236}">
                <a16:creationId xmlns:a16="http://schemas.microsoft.com/office/drawing/2014/main" id="{9616BDF2-9C9D-118E-BAF0-BD999EF7DAA1}"/>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t="6397"/>
          <a:stretch/>
        </p:blipFill>
        <p:spPr>
          <a:xfrm>
            <a:off x="7464152" y="1848183"/>
            <a:ext cx="2183880" cy="2359495"/>
          </a:xfrm>
          <a:prstGeom prst="rect">
            <a:avLst/>
          </a:prstGeom>
        </p:spPr>
      </p:pic>
    </p:spTree>
    <p:extLst>
      <p:ext uri="{BB962C8B-B14F-4D97-AF65-F5344CB8AC3E}">
        <p14:creationId xmlns:p14="http://schemas.microsoft.com/office/powerpoint/2010/main" val="242079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ABA65DC-5F88-E1C7-10CF-4E48CAAC80B6}"/>
              </a:ext>
            </a:extLst>
          </p:cNvPr>
          <p:cNvSpPr>
            <a:spLocks noGrp="1"/>
          </p:cNvSpPr>
          <p:nvPr>
            <p:ph sz="quarter" idx="12"/>
          </p:nvPr>
        </p:nvSpPr>
        <p:spPr>
          <a:xfrm>
            <a:off x="2998800" y="1676400"/>
            <a:ext cx="8125786" cy="4274400"/>
          </a:xfrm>
        </p:spPr>
        <p:txBody>
          <a:bodyPr>
            <a:normAutofit/>
          </a:bodyPr>
          <a:lstStyle/>
          <a:p>
            <a:pPr marL="0" indent="0">
              <a:buNone/>
              <a:defRPr/>
            </a:pPr>
            <a:r>
              <a:rPr lang="en-US" b="1" cap="all" spc="100" dirty="0">
                <a:solidFill>
                  <a:schemeClr val="accent1"/>
                </a:solidFill>
                <a:latin typeface="Arial" panose="020B0604020202020204" pitchFamily="34" charset="0"/>
                <a:cs typeface="Arial" panose="020B0604020202020204" pitchFamily="34" charset="0"/>
              </a:rPr>
              <a:t>Endocrine investigations</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Bone age not reported</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IGF-I = 23 ng/ml (&lt;-2 SD)</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Basal GH = </a:t>
            </a:r>
            <a:r>
              <a:rPr lang="en-US" dirty="0">
                <a:latin typeface="Arial" panose="020B0604020202020204" pitchFamily="34" charset="0"/>
                <a:cs typeface="Arial" panose="020B0604020202020204" pitchFamily="34" charset="0"/>
              </a:rPr>
              <a:t>34.6 </a:t>
            </a:r>
            <a:r>
              <a:rPr lang="en-US" sz="2000" dirty="0">
                <a:latin typeface="Arial" panose="020B0604020202020204" pitchFamily="34" charset="0"/>
                <a:cs typeface="Arial" panose="020B0604020202020204" pitchFamily="34" charset="0"/>
              </a:rPr>
              <a:t>ng/ml</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Peak stimulated GH = 40 ng/ml</a:t>
            </a:r>
          </a:p>
          <a:p>
            <a:pPr marL="0" indent="0">
              <a:spcBef>
                <a:spcPts val="2200"/>
              </a:spcBef>
              <a:buNone/>
              <a:defRPr/>
            </a:pPr>
            <a:r>
              <a:rPr lang="en-US" b="1" cap="all" spc="100" dirty="0">
                <a:solidFill>
                  <a:schemeClr val="accent1"/>
                </a:solidFill>
                <a:latin typeface="Arial" panose="020B0604020202020204" pitchFamily="34" charset="0"/>
                <a:cs typeface="Arial" panose="020B0604020202020204" pitchFamily="34" charset="0"/>
              </a:rPr>
              <a:t>GENETIC TESTING</a:t>
            </a:r>
          </a:p>
          <a:p>
            <a:r>
              <a:rPr lang="en-US" sz="2100" dirty="0">
                <a:latin typeface="Arial" panose="020B0604020202020204" pitchFamily="34" charset="0"/>
                <a:cs typeface="Arial" panose="020B0604020202020204" pitchFamily="34" charset="0"/>
              </a:rPr>
              <a:t>No mutations/defects reported in registry</a:t>
            </a:r>
            <a:endParaRPr lang="en-US" sz="2100" baseline="30000" dirty="0">
              <a:latin typeface="Arial" panose="020B0604020202020204" pitchFamily="34" charset="0"/>
              <a:cs typeface="Arial" panose="020B0604020202020204" pitchFamily="34" charset="0"/>
            </a:endParaRPr>
          </a:p>
          <a:p>
            <a:pPr marL="0" indent="0">
              <a:buNone/>
              <a:defRPr/>
            </a:pPr>
            <a:endParaRPr lang="en-US" b="1" cap="all"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Case Presentation: </a:t>
            </a:r>
            <a:r>
              <a:rPr lang="en-GB" dirty="0">
                <a:solidFill>
                  <a:schemeClr val="accent1"/>
                </a:solidFill>
                <a:latin typeface="Arial" panose="020B0604020202020204" pitchFamily="34" charset="0"/>
                <a:cs typeface="Arial" panose="020B0604020202020204" pitchFamily="34" charset="0"/>
              </a:rPr>
              <a:t>Non-classical growth hormone insensitivity</a:t>
            </a:r>
            <a:endParaRPr lang="en-US" dirty="0">
              <a:solidFill>
                <a:schemeClr val="accent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FB56796-BFB2-3640-A081-E2D04047F8AC}"/>
              </a:ext>
            </a:extLst>
          </p:cNvPr>
          <p:cNvSpPr>
            <a:spLocks noGrp="1"/>
          </p:cNvSpPr>
          <p:nvPr>
            <p:ph type="sldNum" sz="quarter" idx="4"/>
          </p:nvPr>
        </p:nvSpPr>
        <p:spPr/>
        <p:txBody>
          <a:bodyPr/>
          <a:lstStyle/>
          <a:p>
            <a:fld id="{210BB397-5A85-460B-B373-F5F97372A91E}" type="slidenum">
              <a:rPr lang="en-US" smtClean="0">
                <a:solidFill>
                  <a:prstClr val="black">
                    <a:tint val="75000"/>
                  </a:prstClr>
                </a:solidFill>
              </a:rPr>
              <a:pPr/>
              <a:t>30</a:t>
            </a:fld>
            <a:endParaRPr lang="en-US" dirty="0">
              <a:solidFill>
                <a:prstClr val="black">
                  <a:tint val="75000"/>
                </a:prstClr>
              </a:solidFill>
            </a:endParaRPr>
          </a:p>
        </p:txBody>
      </p:sp>
      <p:sp>
        <p:nvSpPr>
          <p:cNvPr id="4" name="Content Placeholder 3">
            <a:extLst>
              <a:ext uri="{FF2B5EF4-FFF2-40B4-BE49-F238E27FC236}">
                <a16:creationId xmlns:a16="http://schemas.microsoft.com/office/drawing/2014/main" id="{67DA7819-E855-3F49-B1FF-E6C2C48901FB}"/>
              </a:ext>
            </a:extLst>
          </p:cNvPr>
          <p:cNvSpPr>
            <a:spLocks noGrp="1"/>
          </p:cNvSpPr>
          <p:nvPr>
            <p:ph sz="quarter" idx="15"/>
          </p:nvPr>
        </p:nvSpPr>
        <p:spPr>
          <a:xfrm>
            <a:off x="679684" y="6304638"/>
            <a:ext cx="10180339" cy="365125"/>
          </a:xfrm>
        </p:spPr>
        <p:txBody>
          <a:bodyPr/>
          <a:lstStyle/>
          <a:p>
            <a:r>
              <a:rPr lang="en-US" sz="1200" spc="-30" dirty="0">
                <a:solidFill>
                  <a:srgbClr val="5D8298"/>
                </a:solidFill>
                <a:latin typeface="Arial" panose="020B0604020202020204" pitchFamily="34" charset="0"/>
                <a:cs typeface="Arial" panose="020B0604020202020204" pitchFamily="34" charset="0"/>
              </a:rPr>
              <a:t>GH, Growth Hormone; GHBP, growth hormone binding protein; IGF-I, Insulin-like growth factor I; IGFBP-3, IGF-I binding protein-3; </a:t>
            </a:r>
            <a:r>
              <a:rPr lang="en-US" dirty="0">
                <a:solidFill>
                  <a:schemeClr val="tx2"/>
                </a:solidFill>
              </a:rPr>
              <a:t>SPIGFD: severe primary IGF-I deficiency</a:t>
            </a:r>
          </a:p>
          <a:p>
            <a:r>
              <a:rPr lang="en-US" dirty="0">
                <a:solidFill>
                  <a:schemeClr val="tx2"/>
                </a:solidFill>
                <a:ea typeface="Aileron" charset="0"/>
              </a:rPr>
              <a:t>Data from EU-IGF registry</a:t>
            </a:r>
            <a:endParaRPr lang="en-GB" dirty="0">
              <a:solidFill>
                <a:schemeClr val="tx2"/>
              </a:solidFill>
              <a:ea typeface="Aileron" charset="0"/>
            </a:endParaRPr>
          </a:p>
        </p:txBody>
      </p:sp>
      <p:sp>
        <p:nvSpPr>
          <p:cNvPr id="6" name="Right Brace 5">
            <a:extLst>
              <a:ext uri="{FF2B5EF4-FFF2-40B4-BE49-F238E27FC236}">
                <a16:creationId xmlns:a16="http://schemas.microsoft.com/office/drawing/2014/main" id="{FCD81349-EA6F-5F54-4F28-CC2572EFD37B}"/>
              </a:ext>
            </a:extLst>
          </p:cNvPr>
          <p:cNvSpPr/>
          <p:nvPr/>
        </p:nvSpPr>
        <p:spPr>
          <a:xfrm>
            <a:off x="8802960" y="1766934"/>
            <a:ext cx="255181" cy="3211786"/>
          </a:xfrm>
          <a:prstGeom prst="rightBrace">
            <a:avLst>
              <a:gd name="adj1" fmla="val 7800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7" name="TextBox 6">
            <a:extLst>
              <a:ext uri="{FF2B5EF4-FFF2-40B4-BE49-F238E27FC236}">
                <a16:creationId xmlns:a16="http://schemas.microsoft.com/office/drawing/2014/main" id="{2CF44317-7313-9114-5E0B-1466EB417052}"/>
              </a:ext>
            </a:extLst>
          </p:cNvPr>
          <p:cNvSpPr txBox="1"/>
          <p:nvPr/>
        </p:nvSpPr>
        <p:spPr>
          <a:xfrm>
            <a:off x="9214019" y="2673302"/>
            <a:ext cx="1765072"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Diagnosis of non-classical SPIGFD</a:t>
            </a:r>
          </a:p>
        </p:txBody>
      </p:sp>
      <p:grpSp>
        <p:nvGrpSpPr>
          <p:cNvPr id="9" name="Group 8">
            <a:extLst>
              <a:ext uri="{FF2B5EF4-FFF2-40B4-BE49-F238E27FC236}">
                <a16:creationId xmlns:a16="http://schemas.microsoft.com/office/drawing/2014/main" id="{E9F92945-D2A2-B3C7-E5F3-C57483A32D40}"/>
              </a:ext>
            </a:extLst>
          </p:cNvPr>
          <p:cNvGrpSpPr/>
          <p:nvPr/>
        </p:nvGrpSpPr>
        <p:grpSpPr>
          <a:xfrm>
            <a:off x="645974" y="1772816"/>
            <a:ext cx="1935613" cy="2448272"/>
            <a:chOff x="983432" y="1772816"/>
            <a:chExt cx="1935613" cy="2448272"/>
          </a:xfrm>
        </p:grpSpPr>
        <p:sp>
          <p:nvSpPr>
            <p:cNvPr id="11" name="Text Placeholder 1">
              <a:extLst>
                <a:ext uri="{FF2B5EF4-FFF2-40B4-BE49-F238E27FC236}">
                  <a16:creationId xmlns:a16="http://schemas.microsoft.com/office/drawing/2014/main" id="{A415E268-7F9B-BE63-3A69-9B5486C1CC32}"/>
                </a:ext>
              </a:extLst>
            </p:cNvPr>
            <p:cNvSpPr txBox="1">
              <a:spLocks/>
            </p:cNvSpPr>
            <p:nvPr/>
          </p:nvSpPr>
          <p:spPr>
            <a:xfrm>
              <a:off x="1017142" y="3429000"/>
              <a:ext cx="1791597" cy="707373"/>
            </a:xfrm>
            <a:prstGeom prst="rect">
              <a:avLst/>
            </a:prstGeom>
          </p:spPr>
          <p:txBody>
            <a:bodyPr vert="horz" lIns="0" tIns="0" rIns="0" bIns="0" rtlCol="0">
              <a:normAutofit fontScale="92500" lnSpcReduction="2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dirty="0">
                  <a:latin typeface="Arial" panose="020B0604020202020204" pitchFamily="34" charset="0"/>
                  <a:ea typeface="ＭＳ Ｐゴシック" pitchFamily="34" charset="-128"/>
                  <a:cs typeface="Arial" panose="020B0604020202020204" pitchFamily="34" charset="0"/>
                </a:rPr>
                <a:t>No dysmorphic features identified</a:t>
              </a:r>
            </a:p>
          </p:txBody>
        </p:sp>
        <p:sp>
          <p:nvSpPr>
            <p:cNvPr id="12" name="Rectangle 11">
              <a:extLst>
                <a:ext uri="{FF2B5EF4-FFF2-40B4-BE49-F238E27FC236}">
                  <a16:creationId xmlns:a16="http://schemas.microsoft.com/office/drawing/2014/main" id="{D9BBE0B3-7598-169A-E40B-FEC53C43C3BC}"/>
                </a:ext>
              </a:extLst>
            </p:cNvPr>
            <p:cNvSpPr/>
            <p:nvPr/>
          </p:nvSpPr>
          <p:spPr>
            <a:xfrm>
              <a:off x="983432" y="1772816"/>
              <a:ext cx="1935613" cy="2448272"/>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aphic 4" descr="User">
              <a:extLst>
                <a:ext uri="{FF2B5EF4-FFF2-40B4-BE49-F238E27FC236}">
                  <a16:creationId xmlns:a16="http://schemas.microsoft.com/office/drawing/2014/main" id="{0DA77558-D46F-5445-B298-ACEB5DF73765}"/>
                </a:ext>
              </a:extLst>
            </p:cNvPr>
            <p:cNvGrpSpPr/>
            <p:nvPr/>
          </p:nvGrpSpPr>
          <p:grpSpPr>
            <a:xfrm>
              <a:off x="1350216" y="1967080"/>
              <a:ext cx="1145924" cy="1216441"/>
              <a:chOff x="7654877" y="3098006"/>
              <a:chExt cx="619125" cy="657224"/>
            </a:xfrm>
          </p:grpSpPr>
          <p:sp>
            <p:nvSpPr>
              <p:cNvPr id="14" name="Freeform 6">
                <a:extLst>
                  <a:ext uri="{FF2B5EF4-FFF2-40B4-BE49-F238E27FC236}">
                    <a16:creationId xmlns:a16="http://schemas.microsoft.com/office/drawing/2014/main" id="{BB5088EC-15B3-1EC6-3A41-AC12FEE06498}"/>
                  </a:ext>
                </a:extLst>
              </p:cNvPr>
              <p:cNvSpPr/>
              <p:nvPr/>
            </p:nvSpPr>
            <p:spPr>
              <a:xfrm>
                <a:off x="7807278" y="3098006"/>
                <a:ext cx="314325" cy="314325"/>
              </a:xfrm>
              <a:custGeom>
                <a:avLst/>
                <a:gdLst>
                  <a:gd name="connsiteX0" fmla="*/ 311944 w 314325"/>
                  <a:gd name="connsiteY0" fmla="*/ 159544 h 314325"/>
                  <a:gd name="connsiteX1" fmla="*/ 159544 w 314325"/>
                  <a:gd name="connsiteY1" fmla="*/ 311944 h 314325"/>
                  <a:gd name="connsiteX2" fmla="*/ 7144 w 314325"/>
                  <a:gd name="connsiteY2" fmla="*/ 159544 h 314325"/>
                  <a:gd name="connsiteX3" fmla="*/ 159544 w 314325"/>
                  <a:gd name="connsiteY3" fmla="*/ 7144 h 314325"/>
                  <a:gd name="connsiteX4" fmla="*/ 311944 w 314325"/>
                  <a:gd name="connsiteY4" fmla="*/ 159544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1944" y="159544"/>
                    </a:moveTo>
                    <a:cubicBezTo>
                      <a:pt x="311944" y="243712"/>
                      <a:pt x="243712" y="311944"/>
                      <a:pt x="159544" y="311944"/>
                    </a:cubicBezTo>
                    <a:cubicBezTo>
                      <a:pt x="75376" y="311944"/>
                      <a:pt x="7144" y="243712"/>
                      <a:pt x="7144" y="159544"/>
                    </a:cubicBezTo>
                    <a:cubicBezTo>
                      <a:pt x="7144" y="75376"/>
                      <a:pt x="75376" y="7144"/>
                      <a:pt x="159544" y="7144"/>
                    </a:cubicBezTo>
                    <a:cubicBezTo>
                      <a:pt x="243712" y="7144"/>
                      <a:pt x="311944" y="75376"/>
                      <a:pt x="311944" y="159544"/>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7">
                <a:extLst>
                  <a:ext uri="{FF2B5EF4-FFF2-40B4-BE49-F238E27FC236}">
                    <a16:creationId xmlns:a16="http://schemas.microsoft.com/office/drawing/2014/main" id="{F8BD8918-9A65-9E7C-E498-7A0A2995BE66}"/>
                  </a:ext>
                </a:extLst>
              </p:cNvPr>
              <p:cNvSpPr/>
              <p:nvPr/>
            </p:nvSpPr>
            <p:spPr>
              <a:xfrm>
                <a:off x="7654877" y="3440905"/>
                <a:ext cx="619125" cy="314325"/>
              </a:xfrm>
              <a:custGeom>
                <a:avLst/>
                <a:gdLst>
                  <a:gd name="connsiteX0" fmla="*/ 616744 w 619125"/>
                  <a:gd name="connsiteY0" fmla="*/ 311944 h 314325"/>
                  <a:gd name="connsiteX1" fmla="*/ 616744 w 619125"/>
                  <a:gd name="connsiteY1" fmla="*/ 159544 h 314325"/>
                  <a:gd name="connsiteX2" fmla="*/ 586264 w 619125"/>
                  <a:gd name="connsiteY2" fmla="*/ 98584 h 314325"/>
                  <a:gd name="connsiteX3" fmla="*/ 437674 w 619125"/>
                  <a:gd name="connsiteY3" fmla="*/ 26194 h 314325"/>
                  <a:gd name="connsiteX4" fmla="*/ 311944 w 619125"/>
                  <a:gd name="connsiteY4" fmla="*/ 7144 h 314325"/>
                  <a:gd name="connsiteX5" fmla="*/ 186214 w 619125"/>
                  <a:gd name="connsiteY5" fmla="*/ 26194 h 314325"/>
                  <a:gd name="connsiteX6" fmla="*/ 37624 w 619125"/>
                  <a:gd name="connsiteY6" fmla="*/ 98584 h 314325"/>
                  <a:gd name="connsiteX7" fmla="*/ 7144 w 619125"/>
                  <a:gd name="connsiteY7" fmla="*/ 159544 h 314325"/>
                  <a:gd name="connsiteX8" fmla="*/ 7144 w 619125"/>
                  <a:gd name="connsiteY8" fmla="*/ 311944 h 314325"/>
                  <a:gd name="connsiteX9" fmla="*/ 616744 w 619125"/>
                  <a:gd name="connsiteY9" fmla="*/ 3119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314325">
                    <a:moveTo>
                      <a:pt x="616744" y="311944"/>
                    </a:moveTo>
                    <a:lnTo>
                      <a:pt x="616744" y="159544"/>
                    </a:lnTo>
                    <a:cubicBezTo>
                      <a:pt x="616744" y="136684"/>
                      <a:pt x="605314" y="113824"/>
                      <a:pt x="586264" y="98584"/>
                    </a:cubicBezTo>
                    <a:cubicBezTo>
                      <a:pt x="544354" y="64294"/>
                      <a:pt x="491014" y="41434"/>
                      <a:pt x="437674" y="26194"/>
                    </a:cubicBezTo>
                    <a:cubicBezTo>
                      <a:pt x="399574" y="14764"/>
                      <a:pt x="357664" y="7144"/>
                      <a:pt x="311944" y="7144"/>
                    </a:cubicBezTo>
                    <a:cubicBezTo>
                      <a:pt x="270034" y="7144"/>
                      <a:pt x="228124" y="14764"/>
                      <a:pt x="186214" y="26194"/>
                    </a:cubicBezTo>
                    <a:cubicBezTo>
                      <a:pt x="132874" y="41434"/>
                      <a:pt x="79534" y="68104"/>
                      <a:pt x="37624" y="98584"/>
                    </a:cubicBezTo>
                    <a:cubicBezTo>
                      <a:pt x="18574" y="113824"/>
                      <a:pt x="7144" y="136684"/>
                      <a:pt x="7144" y="159544"/>
                    </a:cubicBezTo>
                    <a:lnTo>
                      <a:pt x="7144" y="311944"/>
                    </a:lnTo>
                    <a:lnTo>
                      <a:pt x="616744" y="311944"/>
                    </a:ln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233151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0DDE309-F3C4-83EE-FA5F-357859893B2E}"/>
              </a:ext>
            </a:extLst>
          </p:cNvPr>
          <p:cNvSpPr>
            <a:spLocks noGrp="1"/>
          </p:cNvSpPr>
          <p:nvPr>
            <p:ph type="body" idx="1"/>
          </p:nvPr>
        </p:nvSpPr>
        <p:spPr>
          <a:xfrm>
            <a:off x="609600" y="1169129"/>
            <a:ext cx="10972800" cy="702470"/>
          </a:xfrm>
        </p:spPr>
        <p:txBody>
          <a:bodyPr/>
          <a:lstStyle/>
          <a:p>
            <a:r>
              <a:rPr lang="en-GB" dirty="0"/>
              <a:t>significant number of patients have milder forms of </a:t>
            </a:r>
            <a:br>
              <a:rPr lang="en-GB" dirty="0"/>
            </a:br>
            <a:r>
              <a:rPr lang="en-GB" dirty="0"/>
              <a:t>primary </a:t>
            </a:r>
            <a:r>
              <a:rPr lang="en-GB" dirty="0" err="1"/>
              <a:t>igf</a:t>
            </a:r>
            <a:r>
              <a:rPr lang="en-GB" dirty="0"/>
              <a:t>-I deficiency</a:t>
            </a:r>
          </a:p>
        </p:txBody>
      </p:sp>
      <p:graphicFrame>
        <p:nvGraphicFramePr>
          <p:cNvPr id="33" name="Content Placeholder 32">
            <a:extLst>
              <a:ext uri="{FF2B5EF4-FFF2-40B4-BE49-F238E27FC236}">
                <a16:creationId xmlns:a16="http://schemas.microsoft.com/office/drawing/2014/main" id="{A30FCEDC-A126-DB45-9066-D38088F30AFA}"/>
              </a:ext>
            </a:extLst>
          </p:cNvPr>
          <p:cNvGraphicFramePr>
            <a:graphicFrameLocks noGrp="1"/>
          </p:cNvGraphicFramePr>
          <p:nvPr>
            <p:ph sz="quarter" idx="12"/>
            <p:extLst>
              <p:ext uri="{D42A27DB-BD31-4B8C-83A1-F6EECF244321}">
                <p14:modId xmlns:p14="http://schemas.microsoft.com/office/powerpoint/2010/main" val="858945195"/>
              </p:ext>
            </p:extLst>
          </p:nvPr>
        </p:nvGraphicFramePr>
        <p:xfrm>
          <a:off x="620713" y="1850572"/>
          <a:ext cx="10963279" cy="3494736"/>
        </p:xfrm>
        <a:graphic>
          <a:graphicData uri="http://schemas.openxmlformats.org/drawingml/2006/table">
            <a:tbl>
              <a:tblPr firstRow="1" bandRow="1">
                <a:tableStyleId>{5C22544A-7EE6-4342-B048-85BDC9FD1C3A}</a:tableStyleId>
              </a:tblPr>
              <a:tblGrid>
                <a:gridCol w="3603079">
                  <a:extLst>
                    <a:ext uri="{9D8B030D-6E8A-4147-A177-3AD203B41FA5}">
                      <a16:colId xmlns:a16="http://schemas.microsoft.com/office/drawing/2014/main" val="3704612015"/>
                    </a:ext>
                  </a:extLst>
                </a:gridCol>
                <a:gridCol w="1472040">
                  <a:extLst>
                    <a:ext uri="{9D8B030D-6E8A-4147-A177-3AD203B41FA5}">
                      <a16:colId xmlns:a16="http://schemas.microsoft.com/office/drawing/2014/main" val="80335969"/>
                    </a:ext>
                  </a:extLst>
                </a:gridCol>
                <a:gridCol w="1472040">
                  <a:extLst>
                    <a:ext uri="{9D8B030D-6E8A-4147-A177-3AD203B41FA5}">
                      <a16:colId xmlns:a16="http://schemas.microsoft.com/office/drawing/2014/main" val="2159351081"/>
                    </a:ext>
                  </a:extLst>
                </a:gridCol>
                <a:gridCol w="1472040">
                  <a:extLst>
                    <a:ext uri="{9D8B030D-6E8A-4147-A177-3AD203B41FA5}">
                      <a16:colId xmlns:a16="http://schemas.microsoft.com/office/drawing/2014/main" val="272073807"/>
                    </a:ext>
                  </a:extLst>
                </a:gridCol>
                <a:gridCol w="1472040">
                  <a:extLst>
                    <a:ext uri="{9D8B030D-6E8A-4147-A177-3AD203B41FA5}">
                      <a16:colId xmlns:a16="http://schemas.microsoft.com/office/drawing/2014/main" val="3450532064"/>
                    </a:ext>
                  </a:extLst>
                </a:gridCol>
                <a:gridCol w="1472040">
                  <a:extLst>
                    <a:ext uri="{9D8B030D-6E8A-4147-A177-3AD203B41FA5}">
                      <a16:colId xmlns:a16="http://schemas.microsoft.com/office/drawing/2014/main" val="60832630"/>
                    </a:ext>
                  </a:extLst>
                </a:gridCol>
              </a:tblGrid>
              <a:tr h="100796">
                <a:tc rowSpan="2">
                  <a:txBody>
                    <a:bodyPr/>
                    <a:lstStyle/>
                    <a:p>
                      <a:pPr>
                        <a:lnSpc>
                          <a:spcPct val="90000"/>
                        </a:lnSpc>
                      </a:pPr>
                      <a:r>
                        <a:rPr lang="en-GB" sz="1400" noProof="0" dirty="0">
                          <a:latin typeface="Arial" panose="020B0604020202020204" pitchFamily="34" charset="0"/>
                          <a:cs typeface="Arial" panose="020B0604020202020204" pitchFamily="34" charset="0"/>
                        </a:rPr>
                        <a:t>Baseline characteristics</a:t>
                      </a:r>
                    </a:p>
                  </a:txBody>
                  <a:tcPr marL="55440" marR="55440" marT="28800" marB="288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lnSpc>
                          <a:spcPct val="90000"/>
                        </a:lnSpc>
                      </a:pPr>
                      <a:r>
                        <a:rPr lang="en-GB" sz="1400" noProof="0">
                          <a:latin typeface="Arial" panose="020B0604020202020204" pitchFamily="34" charset="0"/>
                          <a:cs typeface="Arial" panose="020B0604020202020204" pitchFamily="34" charset="0"/>
                        </a:rPr>
                        <a:t>NPP-LS (N=21)</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1600" dirty="0"/>
                    </a:p>
                  </a:txBody>
                  <a:tcPr marL="55440" marR="55440" marT="28800" marB="28800"/>
                </a:tc>
                <a:tc gridSpan="2">
                  <a:txBody>
                    <a:bodyPr/>
                    <a:lstStyle/>
                    <a:p>
                      <a:pPr algn="ctr">
                        <a:lnSpc>
                          <a:spcPct val="90000"/>
                        </a:lnSpc>
                      </a:pPr>
                      <a:r>
                        <a:rPr lang="en-GB" sz="1400" noProof="0">
                          <a:latin typeface="Arial" panose="020B0604020202020204" pitchFamily="34" charset="0"/>
                          <a:cs typeface="Arial" panose="020B0604020202020204" pitchFamily="34" charset="0"/>
                        </a:rPr>
                        <a:t>NPP-non LS (N=117)</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sz="1600" dirty="0"/>
                    </a:p>
                  </a:txBody>
                  <a:tcPr marL="55440" marR="55440" marT="28800" marB="28800"/>
                </a:tc>
                <a:tc rowSpan="2">
                  <a:txBody>
                    <a:bodyPr/>
                    <a:lstStyle/>
                    <a:p>
                      <a:pPr algn="ctr">
                        <a:lnSpc>
                          <a:spcPct val="90000"/>
                        </a:lnSpc>
                      </a:pPr>
                      <a:r>
                        <a:rPr lang="en-GB" sz="1400" noProof="0" dirty="0">
                          <a:latin typeface="Arial" panose="020B0604020202020204" pitchFamily="34" charset="0"/>
                          <a:cs typeface="Arial" panose="020B0604020202020204" pitchFamily="34" charset="0"/>
                        </a:rPr>
                        <a:t>P </a:t>
                      </a:r>
                      <a:r>
                        <a:rPr lang="en-GB" sz="1400" noProof="0" dirty="0" err="1">
                          <a:latin typeface="Arial" panose="020B0604020202020204" pitchFamily="34" charset="0"/>
                          <a:cs typeface="Arial" panose="020B0604020202020204" pitchFamily="34" charset="0"/>
                        </a:rPr>
                        <a:t>value</a:t>
                      </a:r>
                      <a:r>
                        <a:rPr lang="en-GB" sz="1400" baseline="30000" noProof="0" dirty="0" err="1">
                          <a:latin typeface="Arial" panose="020B0604020202020204" pitchFamily="34" charset="0"/>
                          <a:cs typeface="Arial" panose="020B0604020202020204" pitchFamily="34" charset="0"/>
                        </a:rPr>
                        <a:t>b</a:t>
                      </a:r>
                      <a:endParaRPr lang="en-GB" sz="1400" baseline="30000" noProof="0" dirty="0">
                        <a:latin typeface="Arial" panose="020B0604020202020204" pitchFamily="34" charset="0"/>
                        <a:cs typeface="Arial" panose="020B0604020202020204" pitchFamily="34" charset="0"/>
                      </a:endParaRPr>
                    </a:p>
                  </a:txBody>
                  <a:tcPr marL="55440" marR="55440" marT="28800" marB="288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758099"/>
                  </a:ext>
                </a:extLst>
              </a:tr>
              <a:tr h="0">
                <a:tc vMerge="1">
                  <a:txBody>
                    <a:bodyPr/>
                    <a:lstStyle/>
                    <a:p>
                      <a:endParaRPr lang="en-US" sz="1600" dirty="0"/>
                    </a:p>
                  </a:txBody>
                  <a:tcPr marL="55440" marR="55440" marT="28800" marB="28800">
                    <a:solidFill>
                      <a:schemeClr val="accent1"/>
                    </a:solidFill>
                  </a:tcPr>
                </a:tc>
                <a:tc>
                  <a:txBody>
                    <a:bodyPr/>
                    <a:lstStyle/>
                    <a:p>
                      <a:pPr algn="ctr">
                        <a:lnSpc>
                          <a:spcPct val="90000"/>
                        </a:lnSpc>
                      </a:pPr>
                      <a:r>
                        <a:rPr lang="en-GB" sz="1400" b="1" noProof="0">
                          <a:solidFill>
                            <a:schemeClr val="bg1"/>
                          </a:solidFill>
                          <a:latin typeface="Arial" panose="020B0604020202020204" pitchFamily="34" charset="0"/>
                          <a:cs typeface="Arial" panose="020B0604020202020204" pitchFamily="34" charset="0"/>
                        </a:rPr>
                        <a:t>Mean (SD)</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400" b="1" noProof="0">
                          <a:solidFill>
                            <a:schemeClr val="bg1"/>
                          </a:solidFill>
                          <a:latin typeface="Arial" panose="020B0604020202020204" pitchFamily="34" charset="0"/>
                          <a:cs typeface="Arial" panose="020B0604020202020204" pitchFamily="34" charset="0"/>
                        </a:rPr>
                        <a:t>95% CI</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400" b="1" noProof="0">
                          <a:solidFill>
                            <a:schemeClr val="bg1"/>
                          </a:solidFill>
                          <a:latin typeface="Arial" panose="020B0604020202020204" pitchFamily="34" charset="0"/>
                          <a:cs typeface="Arial" panose="020B0604020202020204" pitchFamily="34" charset="0"/>
                        </a:rPr>
                        <a:t>Mean (SD)</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b="1" noProof="0">
                          <a:solidFill>
                            <a:schemeClr val="bg1"/>
                          </a:solidFill>
                          <a:latin typeface="Arial" panose="020B0604020202020204" pitchFamily="34" charset="0"/>
                          <a:cs typeface="Arial" panose="020B0604020202020204" pitchFamily="34" charset="0"/>
                        </a:rPr>
                        <a:t>95% CI</a:t>
                      </a:r>
                    </a:p>
                  </a:txBody>
                  <a:tcPr marL="55440" marR="55440" marT="28800" marB="28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en-US" sz="1600" b="1" dirty="0">
                        <a:solidFill>
                          <a:schemeClr val="bg1"/>
                        </a:solidFill>
                      </a:endParaRPr>
                    </a:p>
                  </a:txBody>
                  <a:tcPr marL="55440" marR="55440" marT="28800" marB="28800">
                    <a:solidFill>
                      <a:schemeClr val="accent1"/>
                    </a:solidFill>
                  </a:tcPr>
                </a:tc>
                <a:extLst>
                  <a:ext uri="{0D108BD9-81ED-4DB2-BD59-A6C34878D82A}">
                    <a16:rowId xmlns:a16="http://schemas.microsoft.com/office/drawing/2014/main" val="1672401099"/>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Females</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400" noProof="0">
                          <a:latin typeface="Arial" panose="020B0604020202020204" pitchFamily="34" charset="0"/>
                          <a:cs typeface="Arial" panose="020B0604020202020204" pitchFamily="34" charset="0"/>
                        </a:rPr>
                        <a:t>24.5; 63.5</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400" noProof="0">
                          <a:latin typeface="Arial" panose="020B0604020202020204" pitchFamily="34" charset="0"/>
                          <a:cs typeface="Arial" panose="020B0604020202020204" pitchFamily="34" charset="0"/>
                        </a:rPr>
                        <a:t>30.9; 48.4</a:t>
                      </a:r>
                    </a:p>
                  </a:txBody>
                  <a:tcPr marL="55440" marR="55440" marT="28800" marB="28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400" noProof="0" dirty="0">
                          <a:latin typeface="Arial" panose="020B0604020202020204" pitchFamily="34" charset="0"/>
                          <a:cs typeface="Arial" panose="020B0604020202020204" pitchFamily="34" charset="0"/>
                        </a:rPr>
                        <a:t>0.76</a:t>
                      </a:r>
                      <a:r>
                        <a:rPr lang="en-GB" sz="1400" baseline="30000" noProof="0" dirty="0">
                          <a:latin typeface="Arial" panose="020B0604020202020204" pitchFamily="34" charset="0"/>
                          <a:cs typeface="Arial" panose="020B0604020202020204" pitchFamily="34" charset="0"/>
                        </a:rPr>
                        <a:t>c</a:t>
                      </a:r>
                    </a:p>
                  </a:txBody>
                  <a:tcPr marL="55440" marR="55440" marT="28800" marB="28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57186479"/>
                  </a:ext>
                </a:extLst>
              </a:tr>
              <a:tr h="0">
                <a:tc>
                  <a:txBody>
                    <a:bodyPr/>
                    <a:lstStyle/>
                    <a:p>
                      <a:pPr>
                        <a:lnSpc>
                          <a:spcPct val="90000"/>
                        </a:lnSpc>
                      </a:pPr>
                      <a:r>
                        <a:rPr lang="en-GB" sz="1400" b="1" noProof="0" dirty="0">
                          <a:latin typeface="Arial" panose="020B0604020202020204" pitchFamily="34" charset="0"/>
                          <a:cs typeface="Arial" panose="020B0604020202020204" pitchFamily="34" charset="0"/>
                        </a:rPr>
                        <a:t>Age at first injection, years</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6.07 (3.49)</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4.49; 7.66</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8.44 (3.45)</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7.81; 9.07</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0.006</a:t>
                      </a:r>
                      <a:r>
                        <a:rPr lang="en-GB" sz="1400"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3462813882"/>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Height, SDS</a:t>
                      </a:r>
                    </a:p>
                  </a:txBody>
                  <a:tcPr marL="55440" marR="55440" marT="28800" marB="28800"/>
                </a:tc>
                <a:tc>
                  <a:txBody>
                    <a:bodyPr/>
                    <a:lstStyle/>
                    <a:p>
                      <a:pPr algn="ctr">
                        <a:lnSpc>
                          <a:spcPct val="90000"/>
                        </a:lnSpc>
                      </a:pPr>
                      <a:r>
                        <a:rPr lang="en-GB" sz="1400" b="1" noProof="0" dirty="0">
                          <a:latin typeface="Arial" panose="020B0604020202020204" pitchFamily="34" charset="0"/>
                          <a:cs typeface="Arial" panose="020B0604020202020204" pitchFamily="34" charset="0"/>
                        </a:rPr>
                        <a:t>-5.62 (1.95)</a:t>
                      </a:r>
                    </a:p>
                  </a:txBody>
                  <a:tcPr marL="55440" marR="55440" marT="28800" marB="28800">
                    <a:solidFill>
                      <a:schemeClr val="accent2">
                        <a:lumMod val="60000"/>
                        <a:lumOff val="40000"/>
                      </a:schemeClr>
                    </a:solidFill>
                  </a:tcPr>
                </a:tc>
                <a:tc>
                  <a:txBody>
                    <a:bodyPr/>
                    <a:lstStyle/>
                    <a:p>
                      <a:pPr algn="ctr">
                        <a:lnSpc>
                          <a:spcPct val="90000"/>
                        </a:lnSpc>
                      </a:pPr>
                      <a:r>
                        <a:rPr lang="en-GB" sz="1400" noProof="0">
                          <a:latin typeface="Arial" panose="020B0604020202020204" pitchFamily="34" charset="0"/>
                          <a:cs typeface="Arial" panose="020B0604020202020204" pitchFamily="34" charset="0"/>
                        </a:rPr>
                        <a:t>-6.66; -4.58</a:t>
                      </a:r>
                    </a:p>
                  </a:txBody>
                  <a:tcPr marL="55440" marR="55440" marT="28800" marB="28800"/>
                </a:tc>
                <a:tc>
                  <a:txBody>
                    <a:bodyPr/>
                    <a:lstStyle/>
                    <a:p>
                      <a:pPr marL="0" algn="ctr" defTabSz="457200" rtl="0" eaLnBrk="1" latinLnBrk="0" hangingPunct="1">
                        <a:lnSpc>
                          <a:spcPct val="90000"/>
                        </a:lnSpc>
                      </a:pPr>
                      <a:r>
                        <a:rPr lang="en-GB" sz="1400" b="1" kern="1200" noProof="0" dirty="0">
                          <a:solidFill>
                            <a:schemeClr val="dk1"/>
                          </a:solidFill>
                          <a:latin typeface="Arial" panose="020B0604020202020204" pitchFamily="34" charset="0"/>
                          <a:ea typeface="+mn-ea"/>
                          <a:cs typeface="Arial" panose="020B0604020202020204" pitchFamily="34" charset="0"/>
                        </a:rPr>
                        <a:t>-3.46 (1.05)</a:t>
                      </a:r>
                    </a:p>
                  </a:txBody>
                  <a:tcPr marL="55440" marR="55440" marT="28800" marB="28800">
                    <a:solidFill>
                      <a:schemeClr val="accent2">
                        <a:lumMod val="60000"/>
                        <a:lumOff val="40000"/>
                      </a:schemeClr>
                    </a:solidFill>
                  </a:tcPr>
                </a:tc>
                <a:tc>
                  <a:txBody>
                    <a:bodyPr/>
                    <a:lstStyle/>
                    <a:p>
                      <a:pPr algn="ctr">
                        <a:lnSpc>
                          <a:spcPct val="90000"/>
                        </a:lnSpc>
                      </a:pPr>
                      <a:r>
                        <a:rPr lang="en-GB" sz="1400" noProof="0">
                          <a:latin typeface="Arial" panose="020B0604020202020204" pitchFamily="34" charset="0"/>
                          <a:cs typeface="Arial" panose="020B0604020202020204" pitchFamily="34" charset="0"/>
                        </a:rPr>
                        <a:t>-3.66; -3.26</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&lt;0.001</a:t>
                      </a:r>
                      <a:r>
                        <a:rPr lang="en-GB" sz="1400"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1187100927"/>
                  </a:ext>
                </a:extLst>
              </a:tr>
              <a:tr h="0">
                <a:tc>
                  <a:txBody>
                    <a:bodyPr/>
                    <a:lstStyle/>
                    <a:p>
                      <a:pPr>
                        <a:lnSpc>
                          <a:spcPct val="90000"/>
                        </a:lnSpc>
                      </a:pPr>
                      <a:r>
                        <a:rPr lang="en-GB" sz="1400" b="1" noProof="0" dirty="0">
                          <a:latin typeface="Arial" panose="020B0604020202020204" pitchFamily="34" charset="0"/>
                          <a:cs typeface="Arial" panose="020B0604020202020204" pitchFamily="34" charset="0"/>
                        </a:rPr>
                        <a:t>Height velocity, cm/year</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5.67 (1.10)</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4.66; 6.69</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4.74 (1.77)</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4.29; 5.19</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0.174</a:t>
                      </a:r>
                      <a:r>
                        <a:rPr lang="en-GB" sz="1400"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2969480937"/>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Weight, SDS</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-4.63 (1.35)</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-5.32; -3.93</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-3.04 (1.12)</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-3.26; -2.83</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&lt;0.001</a:t>
                      </a:r>
                      <a:r>
                        <a:rPr lang="en-GB" sz="1400" strike="noStrike"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4117337857"/>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BMI, SDS</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-0.24 (1.30)</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-0.94; 0.45</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-0.80 (1.34)</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-1.07; -0.53</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0.126</a:t>
                      </a:r>
                      <a:r>
                        <a:rPr lang="en-GB" sz="1400" baseline="30000" noProof="0" dirty="0">
                          <a:latin typeface="Arial" panose="020B0604020202020204" pitchFamily="34" charset="0"/>
                          <a:cs typeface="Arial" panose="020B0604020202020204" pitchFamily="34" charset="0"/>
                        </a:rPr>
                        <a:t>e</a:t>
                      </a:r>
                    </a:p>
                  </a:txBody>
                  <a:tcPr marL="55440" marR="55440" marT="28800" marB="28800"/>
                </a:tc>
                <a:extLst>
                  <a:ext uri="{0D108BD9-81ED-4DB2-BD59-A6C34878D82A}">
                    <a16:rowId xmlns:a16="http://schemas.microsoft.com/office/drawing/2014/main" val="3563283607"/>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Mother’s height, cm</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156.0 (7.4)</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152.3; 159.7</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157.8 (7.2)</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156.4; 159.2</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a:t>
                      </a:r>
                    </a:p>
                  </a:txBody>
                  <a:tcPr marL="55440" marR="55440" marT="28800" marB="28800"/>
                </a:tc>
                <a:extLst>
                  <a:ext uri="{0D108BD9-81ED-4DB2-BD59-A6C34878D82A}">
                    <a16:rowId xmlns:a16="http://schemas.microsoft.com/office/drawing/2014/main" val="687035316"/>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Father’s height, cm</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168.5 (7.6)</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164.7; 172.3</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172.6 (8.1)</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171.0; 174.1</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a:t>
                      </a:r>
                    </a:p>
                  </a:txBody>
                  <a:tcPr marL="55440" marR="55440" marT="28800" marB="28800"/>
                </a:tc>
                <a:extLst>
                  <a:ext uri="{0D108BD9-81ED-4DB2-BD59-A6C34878D82A}">
                    <a16:rowId xmlns:a16="http://schemas.microsoft.com/office/drawing/2014/main" val="1880558359"/>
                  </a:ext>
                </a:extLst>
              </a:tr>
              <a:tr h="0">
                <a:tc>
                  <a:txBody>
                    <a:bodyPr/>
                    <a:lstStyle/>
                    <a:p>
                      <a:pPr>
                        <a:lnSpc>
                          <a:spcPct val="90000"/>
                        </a:lnSpc>
                      </a:pPr>
                      <a:r>
                        <a:rPr lang="en-GB" sz="1400" b="1" noProof="0" dirty="0">
                          <a:latin typeface="Arial" panose="020B0604020202020204" pitchFamily="34" charset="0"/>
                          <a:cs typeface="Arial" panose="020B0604020202020204" pitchFamily="34" charset="0"/>
                        </a:rPr>
                        <a:t>IGF-I, ng/mL</a:t>
                      </a:r>
                    </a:p>
                  </a:txBody>
                  <a:tcPr marL="55440" marR="55440" marT="28800" marB="28800"/>
                </a:tc>
                <a:tc>
                  <a:txBody>
                    <a:bodyPr/>
                    <a:lstStyle/>
                    <a:p>
                      <a:pPr marL="0" algn="ctr" defTabSz="457200" rtl="0" eaLnBrk="1" latinLnBrk="0" hangingPunct="1">
                        <a:lnSpc>
                          <a:spcPct val="90000"/>
                        </a:lnSpc>
                      </a:pPr>
                      <a:r>
                        <a:rPr lang="en-GB" sz="1400" b="1" kern="1200" noProof="0" dirty="0">
                          <a:solidFill>
                            <a:schemeClr val="dk1"/>
                          </a:solidFill>
                          <a:latin typeface="Arial" panose="020B0604020202020204" pitchFamily="34" charset="0"/>
                          <a:ea typeface="+mn-ea"/>
                          <a:cs typeface="Arial" panose="020B0604020202020204" pitchFamily="34" charset="0"/>
                        </a:rPr>
                        <a:t>39.37 (16.25)</a:t>
                      </a:r>
                    </a:p>
                  </a:txBody>
                  <a:tcPr marL="55440" marR="55440" marT="28800" marB="28800">
                    <a:solidFill>
                      <a:schemeClr val="accent2">
                        <a:lumMod val="60000"/>
                        <a:lumOff val="40000"/>
                      </a:schemeClr>
                    </a:solidFill>
                  </a:tcPr>
                </a:tc>
                <a:tc>
                  <a:txBody>
                    <a:bodyPr/>
                    <a:lstStyle/>
                    <a:p>
                      <a:pPr algn="ctr">
                        <a:lnSpc>
                          <a:spcPct val="90000"/>
                        </a:lnSpc>
                      </a:pPr>
                      <a:r>
                        <a:rPr lang="en-GB" sz="1400" noProof="0">
                          <a:latin typeface="Arial" panose="020B0604020202020204" pitchFamily="34" charset="0"/>
                          <a:cs typeface="Arial" panose="020B0604020202020204" pitchFamily="34" charset="0"/>
                        </a:rPr>
                        <a:t>26.89; 51.86</a:t>
                      </a:r>
                    </a:p>
                  </a:txBody>
                  <a:tcPr marL="55440" marR="55440" marT="28800" marB="28800"/>
                </a:tc>
                <a:tc>
                  <a:txBody>
                    <a:bodyPr/>
                    <a:lstStyle/>
                    <a:p>
                      <a:pPr algn="ctr">
                        <a:lnSpc>
                          <a:spcPct val="90000"/>
                        </a:lnSpc>
                      </a:pPr>
                      <a:r>
                        <a:rPr lang="en-GB" sz="1400" b="1" noProof="0" dirty="0">
                          <a:latin typeface="Arial" panose="020B0604020202020204" pitchFamily="34" charset="0"/>
                          <a:cs typeface="Arial" panose="020B0604020202020204" pitchFamily="34" charset="0"/>
                        </a:rPr>
                        <a:t>88.30 (67.89)</a:t>
                      </a:r>
                    </a:p>
                  </a:txBody>
                  <a:tcPr marL="55440" marR="55440" marT="28800" marB="28800">
                    <a:solidFill>
                      <a:schemeClr val="accent2">
                        <a:lumMod val="60000"/>
                        <a:lumOff val="40000"/>
                      </a:schemeClr>
                    </a:solidFill>
                  </a:tcPr>
                </a:tc>
                <a:tc>
                  <a:txBody>
                    <a:bodyPr/>
                    <a:lstStyle/>
                    <a:p>
                      <a:pPr algn="ctr">
                        <a:lnSpc>
                          <a:spcPct val="90000"/>
                        </a:lnSpc>
                      </a:pPr>
                      <a:r>
                        <a:rPr lang="en-GB" sz="1400" noProof="0">
                          <a:latin typeface="Arial" panose="020B0604020202020204" pitchFamily="34" charset="0"/>
                          <a:cs typeface="Arial" panose="020B0604020202020204" pitchFamily="34" charset="0"/>
                        </a:rPr>
                        <a:t>75.04; 101.57</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0.007</a:t>
                      </a:r>
                      <a:r>
                        <a:rPr lang="en-GB" sz="1400"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1686435226"/>
                  </a:ext>
                </a:extLst>
              </a:tr>
              <a:tr h="0">
                <a:tc>
                  <a:txBody>
                    <a:bodyPr/>
                    <a:lstStyle/>
                    <a:p>
                      <a:pPr>
                        <a:lnSpc>
                          <a:spcPct val="90000"/>
                        </a:lnSpc>
                      </a:pPr>
                      <a:r>
                        <a:rPr lang="en-GB" sz="1400" b="1" noProof="0" dirty="0">
                          <a:latin typeface="Arial" panose="020B0604020202020204" pitchFamily="34" charset="0"/>
                          <a:cs typeface="Arial" panose="020B0604020202020204" pitchFamily="34" charset="0"/>
                        </a:rPr>
                        <a:t>Peak stimulated GH level, ng/mL</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35.50 (20.53)</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23.10; 47.91</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24.61 (24.87)</a:t>
                      </a: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19.22; 30.01</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0.014</a:t>
                      </a:r>
                      <a:r>
                        <a:rPr lang="en-GB" sz="1400" baseline="30000" noProof="0" dirty="0">
                          <a:latin typeface="Arial" panose="020B0604020202020204" pitchFamily="34" charset="0"/>
                          <a:cs typeface="Arial" panose="020B0604020202020204" pitchFamily="34" charset="0"/>
                        </a:rPr>
                        <a:t>d</a:t>
                      </a:r>
                    </a:p>
                  </a:txBody>
                  <a:tcPr marL="55440" marR="55440" marT="28800" marB="28800"/>
                </a:tc>
                <a:extLst>
                  <a:ext uri="{0D108BD9-81ED-4DB2-BD59-A6C34878D82A}">
                    <a16:rowId xmlns:a16="http://schemas.microsoft.com/office/drawing/2014/main" val="868475782"/>
                  </a:ext>
                </a:extLst>
              </a:tr>
              <a:tr h="0">
                <a:tc>
                  <a:txBody>
                    <a:bodyPr/>
                    <a:lstStyle/>
                    <a:p>
                      <a:pPr>
                        <a:lnSpc>
                          <a:spcPct val="90000"/>
                        </a:lnSpc>
                      </a:pPr>
                      <a:r>
                        <a:rPr lang="en-GB" sz="1400" b="1" noProof="0" dirty="0">
                          <a:latin typeface="Arial" panose="020B0604020202020204" pitchFamily="34" charset="0"/>
                          <a:cs typeface="Arial" panose="020B0604020202020204" pitchFamily="34" charset="0"/>
                        </a:rPr>
                        <a:t>Primary diagnosis: </a:t>
                      </a:r>
                      <a:r>
                        <a:rPr lang="en-GB" sz="1400" b="1" noProof="0" dirty="0" err="1">
                          <a:latin typeface="Arial" panose="020B0604020202020204" pitchFamily="34" charset="0"/>
                          <a:cs typeface="Arial" panose="020B0604020202020204" pitchFamily="34" charset="0"/>
                        </a:rPr>
                        <a:t>SPIGFD</a:t>
                      </a:r>
                      <a:r>
                        <a:rPr lang="en-GB" sz="1400" b="1" baseline="30000" noProof="0" dirty="0" err="1">
                          <a:latin typeface="Arial" panose="020B0604020202020204" pitchFamily="34" charset="0"/>
                          <a:cs typeface="Arial" panose="020B0604020202020204" pitchFamily="34" charset="0"/>
                        </a:rPr>
                        <a:t>a</a:t>
                      </a:r>
                      <a:endParaRPr lang="en-GB" sz="1400" b="1" baseline="30000" noProof="0" dirty="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84.5; 100.0</a:t>
                      </a:r>
                    </a:p>
                  </a:txBody>
                  <a:tcPr marL="55440" marR="55440" marT="28800" marB="28800"/>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83.9; 94.7</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a:t>
                      </a:r>
                    </a:p>
                  </a:txBody>
                  <a:tcPr marL="55440" marR="55440" marT="28800" marB="28800"/>
                </a:tc>
                <a:extLst>
                  <a:ext uri="{0D108BD9-81ED-4DB2-BD59-A6C34878D82A}">
                    <a16:rowId xmlns:a16="http://schemas.microsoft.com/office/drawing/2014/main" val="3390276029"/>
                  </a:ext>
                </a:extLst>
              </a:tr>
              <a:tr h="0">
                <a:tc>
                  <a:txBody>
                    <a:bodyPr/>
                    <a:lstStyle/>
                    <a:p>
                      <a:pPr>
                        <a:lnSpc>
                          <a:spcPct val="90000"/>
                        </a:lnSpc>
                      </a:pPr>
                      <a:r>
                        <a:rPr lang="en-GB" sz="1400" b="1" noProof="0">
                          <a:latin typeface="Arial" panose="020B0604020202020204" pitchFamily="34" charset="0"/>
                          <a:cs typeface="Arial" panose="020B0604020202020204" pitchFamily="34" charset="0"/>
                        </a:rPr>
                        <a:t>History of hypoglycaemia</a:t>
                      </a:r>
                    </a:p>
                  </a:txBody>
                  <a:tcPr marL="55440" marR="55440" marT="28800" marB="28800"/>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7.7; 40.0</a:t>
                      </a:r>
                    </a:p>
                  </a:txBody>
                  <a:tcPr marL="55440" marR="55440" marT="28800" marB="28800"/>
                </a:tc>
                <a:tc>
                  <a:txBody>
                    <a:bodyPr/>
                    <a:lstStyle/>
                    <a:p>
                      <a:pPr algn="ctr">
                        <a:lnSpc>
                          <a:spcPct val="90000"/>
                        </a:lnSpc>
                      </a:pPr>
                      <a:endParaRPr lang="en-GB" sz="1400" noProof="0">
                        <a:latin typeface="Arial" panose="020B0604020202020204" pitchFamily="34" charset="0"/>
                        <a:cs typeface="Arial" panose="020B0604020202020204" pitchFamily="34" charset="0"/>
                      </a:endParaRPr>
                    </a:p>
                  </a:txBody>
                  <a:tcPr marL="55440" marR="55440" marT="28800" marB="28800"/>
                </a:tc>
                <a:tc>
                  <a:txBody>
                    <a:bodyPr/>
                    <a:lstStyle/>
                    <a:p>
                      <a:pPr algn="ctr">
                        <a:lnSpc>
                          <a:spcPct val="90000"/>
                        </a:lnSpc>
                      </a:pPr>
                      <a:r>
                        <a:rPr lang="en-GB" sz="1400" noProof="0">
                          <a:latin typeface="Arial" panose="020B0604020202020204" pitchFamily="34" charset="0"/>
                          <a:cs typeface="Arial" panose="020B0604020202020204" pitchFamily="34" charset="0"/>
                        </a:rPr>
                        <a:t>0.9; 7.3</a:t>
                      </a:r>
                    </a:p>
                  </a:txBody>
                  <a:tcPr marL="55440" marR="55440" marT="28800" marB="28800"/>
                </a:tc>
                <a:tc>
                  <a:txBody>
                    <a:bodyPr/>
                    <a:lstStyle/>
                    <a:p>
                      <a:pPr algn="ctr">
                        <a:lnSpc>
                          <a:spcPct val="90000"/>
                        </a:lnSpc>
                      </a:pPr>
                      <a:r>
                        <a:rPr lang="en-GB" sz="1400" noProof="0" dirty="0">
                          <a:latin typeface="Arial" panose="020B0604020202020204" pitchFamily="34" charset="0"/>
                          <a:cs typeface="Arial" panose="020B0604020202020204" pitchFamily="34" charset="0"/>
                        </a:rPr>
                        <a:t>0.011</a:t>
                      </a:r>
                      <a:r>
                        <a:rPr lang="en-GB" sz="1400" baseline="30000" noProof="0" dirty="0">
                          <a:latin typeface="Arial" panose="020B0604020202020204" pitchFamily="34" charset="0"/>
                          <a:cs typeface="Arial" panose="020B0604020202020204" pitchFamily="34" charset="0"/>
                        </a:rPr>
                        <a:t>f</a:t>
                      </a:r>
                    </a:p>
                  </a:txBody>
                  <a:tcPr marL="55440" marR="55440" marT="28800" marB="28800"/>
                </a:tc>
                <a:extLst>
                  <a:ext uri="{0D108BD9-81ED-4DB2-BD59-A6C34878D82A}">
                    <a16:rowId xmlns:a16="http://schemas.microsoft.com/office/drawing/2014/main" val="2396461159"/>
                  </a:ext>
                </a:extLst>
              </a:tr>
            </a:tbl>
          </a:graphicData>
        </a:graphic>
      </p:graphicFrame>
      <p:sp>
        <p:nvSpPr>
          <p:cNvPr id="3" name="Title 2">
            <a:extLst>
              <a:ext uri="{FF2B5EF4-FFF2-40B4-BE49-F238E27FC236}">
                <a16:creationId xmlns:a16="http://schemas.microsoft.com/office/drawing/2014/main" id="{0B717587-3D35-3CFB-C120-E5B8470D8A91}"/>
              </a:ext>
            </a:extLst>
          </p:cNvPr>
          <p:cNvSpPr>
            <a:spLocks noGrp="1"/>
          </p:cNvSpPr>
          <p:nvPr>
            <p:ph type="title"/>
          </p:nvPr>
        </p:nvSpPr>
        <p:spPr/>
        <p:txBody>
          <a:bodyPr/>
          <a:lstStyle/>
          <a:p>
            <a:r>
              <a:rPr lang="en-US"/>
              <a:t>Real-world data from the EU-IGFD registry</a:t>
            </a:r>
            <a:endParaRPr lang="en-GB" dirty="0"/>
          </a:p>
        </p:txBody>
      </p:sp>
      <p:sp>
        <p:nvSpPr>
          <p:cNvPr id="32" name="Slide Number Placeholder 31">
            <a:extLst>
              <a:ext uri="{FF2B5EF4-FFF2-40B4-BE49-F238E27FC236}">
                <a16:creationId xmlns:a16="http://schemas.microsoft.com/office/drawing/2014/main" id="{D6E342E1-CA65-9D45-A06F-00195DD0508E}"/>
              </a:ext>
            </a:extLst>
          </p:cNvPr>
          <p:cNvSpPr>
            <a:spLocks noGrp="1"/>
          </p:cNvSpPr>
          <p:nvPr>
            <p:ph type="sldNum" sz="quarter" idx="4"/>
          </p:nvPr>
        </p:nvSpPr>
        <p:spPr/>
        <p:txBody>
          <a:bodyPr/>
          <a:lstStyle/>
          <a:p>
            <a:pPr lvl="0"/>
            <a:fld id="{FCE43C0F-8A7B-3A4B-9DB5-B3472E36E833}" type="slidenum">
              <a:rPr lang="en-GB" noProof="0" smtClean="0"/>
              <a:pPr lvl="0"/>
              <a:t>31</a:t>
            </a:fld>
            <a:endParaRPr lang="en-GB" noProof="0" dirty="0"/>
          </a:p>
        </p:txBody>
      </p:sp>
      <p:sp>
        <p:nvSpPr>
          <p:cNvPr id="20" name="Content Placeholder 19">
            <a:extLst>
              <a:ext uri="{FF2B5EF4-FFF2-40B4-BE49-F238E27FC236}">
                <a16:creationId xmlns:a16="http://schemas.microsoft.com/office/drawing/2014/main" id="{EA930E92-EA5B-F54F-816A-AEA39947553A}"/>
              </a:ext>
            </a:extLst>
          </p:cNvPr>
          <p:cNvSpPr>
            <a:spLocks noGrp="1"/>
          </p:cNvSpPr>
          <p:nvPr>
            <p:ph sz="quarter" idx="15"/>
          </p:nvPr>
        </p:nvSpPr>
        <p:spPr>
          <a:xfrm>
            <a:off x="620183" y="6309320"/>
            <a:ext cx="10660393" cy="365125"/>
          </a:xfrm>
        </p:spPr>
        <p:txBody>
          <a:bodyPr/>
          <a:lstStyle/>
          <a:p>
            <a:r>
              <a:rPr lang="en-US" dirty="0"/>
              <a:t>BMI, body mass index; </a:t>
            </a:r>
            <a:r>
              <a:rPr lang="en-US" dirty="0" err="1"/>
              <a:t>Ht</a:t>
            </a:r>
            <a:r>
              <a:rPr lang="en-US" dirty="0"/>
              <a:t>, height; IGF-I, insulin-like growth factor I; IGFD, insulin-like growth factor I deficiency;  LS, Laron Syndrome; non-LS, non-Laron Syndrome; </a:t>
            </a:r>
            <a:br>
              <a:rPr lang="en-US" dirty="0"/>
            </a:br>
            <a:r>
              <a:rPr lang="en-US" dirty="0"/>
              <a:t>NPP, naïve to treatment and prepubertal; SDS, standard deviation score; SPIGFD, severe primary IGF-I deficiency </a:t>
            </a:r>
          </a:p>
          <a:p>
            <a:r>
              <a:rPr lang="en-US" dirty="0"/>
              <a:t>Bang et al. </a:t>
            </a:r>
            <a:r>
              <a:rPr lang="en-US" dirty="0" err="1"/>
              <a:t>Eur</a:t>
            </a:r>
            <a:r>
              <a:rPr lang="en-US" dirty="0"/>
              <a:t> J Endocrinol. 2021;184:267-76</a:t>
            </a:r>
          </a:p>
        </p:txBody>
      </p:sp>
      <p:sp>
        <p:nvSpPr>
          <p:cNvPr id="6" name="TextBox 5">
            <a:extLst>
              <a:ext uri="{FF2B5EF4-FFF2-40B4-BE49-F238E27FC236}">
                <a16:creationId xmlns:a16="http://schemas.microsoft.com/office/drawing/2014/main" id="{8ABF52EA-95EC-B744-4A6E-1B3415248DD9}"/>
              </a:ext>
            </a:extLst>
          </p:cNvPr>
          <p:cNvSpPr txBox="1"/>
          <p:nvPr/>
        </p:nvSpPr>
        <p:spPr>
          <a:xfrm>
            <a:off x="619200" y="5703639"/>
            <a:ext cx="10877400" cy="276999"/>
          </a:xfrm>
          <a:prstGeom prst="rect">
            <a:avLst/>
          </a:prstGeom>
          <a:noFill/>
        </p:spPr>
        <p:txBody>
          <a:bodyPr wrap="square" lIns="0" rtlCol="0">
            <a:spAutoFit/>
          </a:bodyPr>
          <a:lstStyle/>
          <a:p>
            <a:pPr lvl="0">
              <a:defRPr/>
            </a:pPr>
            <a:r>
              <a:rPr kumimoji="0" lang="en-GB" sz="1200" b="0" i="0" u="none" strike="noStrike" kern="1200" cap="none" spc="0" normalizeH="0" baseline="30000" noProof="0" dirty="0" err="1">
                <a:ln>
                  <a:noFill/>
                </a:ln>
                <a:solidFill>
                  <a:srgbClr val="5D8298"/>
                </a:solidFill>
                <a:effectLst/>
                <a:uLnTx/>
                <a:uFillTx/>
                <a:latin typeface="Arial" panose="020B0604020202020204" pitchFamily="34" charset="0"/>
                <a:cs typeface="Arial" panose="020B0604020202020204" pitchFamily="34" charset="0"/>
              </a:rPr>
              <a:t>a</a:t>
            </a:r>
            <a:r>
              <a:rPr kumimoji="0" lang="en-GB" sz="1200" b="0" i="0" u="none" strike="noStrike" kern="1200" cap="none" spc="0" normalizeH="0" baseline="0" noProof="0" dirty="0" err="1">
                <a:ln>
                  <a:noFill/>
                </a:ln>
                <a:solidFill>
                  <a:srgbClr val="5D8298"/>
                </a:solidFill>
                <a:effectLst/>
                <a:uLnTx/>
                <a:uFillTx/>
                <a:latin typeface="Arial" panose="020B0604020202020204" pitchFamily="34" charset="0"/>
                <a:cs typeface="Arial" panose="020B0604020202020204" pitchFamily="34" charset="0"/>
              </a:rPr>
              <a:t>Including</a:t>
            </a:r>
            <a:r>
              <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 LS, as reported by the investigator; </a:t>
            </a:r>
            <a:r>
              <a:rPr kumimoji="0" lang="en-GB" sz="1200"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rPr>
              <a:t>b </a:t>
            </a:r>
            <a:r>
              <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NPP-non-LS vs NPP-LS; </a:t>
            </a:r>
            <a:r>
              <a:rPr kumimoji="0" lang="en-GB" sz="1200"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rPr>
              <a:t>c </a:t>
            </a:r>
            <a:r>
              <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Chi-square test</a:t>
            </a:r>
            <a:r>
              <a:rPr lang="en-GB" sz="1200" dirty="0">
                <a:solidFill>
                  <a:srgbClr val="5D8298"/>
                </a:solidFill>
                <a:latin typeface="Arial" panose="020B0604020202020204" pitchFamily="34" charset="0"/>
                <a:cs typeface="Arial" panose="020B0604020202020204" pitchFamily="34" charset="0"/>
              </a:rPr>
              <a:t>; </a:t>
            </a:r>
            <a:r>
              <a:rPr lang="en-GB" sz="1200" baseline="30000" dirty="0">
                <a:solidFill>
                  <a:srgbClr val="5D8298"/>
                </a:solidFill>
                <a:latin typeface="Arial" panose="020B0604020202020204" pitchFamily="34" charset="0"/>
                <a:cs typeface="Arial" panose="020B0604020202020204" pitchFamily="34" charset="0"/>
              </a:rPr>
              <a:t>d </a:t>
            </a:r>
            <a:r>
              <a:rPr lang="en-GB" sz="1200" dirty="0">
                <a:solidFill>
                  <a:srgbClr val="5D8298"/>
                </a:solidFill>
                <a:latin typeface="Arial" panose="020B0604020202020204" pitchFamily="34" charset="0"/>
                <a:cs typeface="Arial" panose="020B0604020202020204" pitchFamily="34" charset="0"/>
              </a:rPr>
              <a:t>Wilcoxon test;</a:t>
            </a:r>
            <a:r>
              <a:rPr lang="en-GB" sz="1200" baseline="30000" dirty="0">
                <a:solidFill>
                  <a:srgbClr val="5D8298"/>
                </a:solidFill>
                <a:latin typeface="Arial" panose="020B0604020202020204" pitchFamily="34" charset="0"/>
                <a:cs typeface="Arial" panose="020B0604020202020204" pitchFamily="34" charset="0"/>
              </a:rPr>
              <a:t> </a:t>
            </a:r>
            <a:r>
              <a:rPr kumimoji="0" lang="en-GB" sz="1200"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rPr>
              <a:t>e </a:t>
            </a:r>
            <a:r>
              <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ANOVA; </a:t>
            </a:r>
            <a:r>
              <a:rPr lang="en-GB" sz="1200" baseline="30000" dirty="0">
                <a:solidFill>
                  <a:srgbClr val="5D8298"/>
                </a:solidFill>
                <a:latin typeface="Arial" panose="020B0604020202020204" pitchFamily="34" charset="0"/>
                <a:cs typeface="Arial" panose="020B0604020202020204" pitchFamily="34" charset="0"/>
              </a:rPr>
              <a:t>f </a:t>
            </a:r>
            <a:r>
              <a:rPr lang="en-GB" sz="1200" dirty="0">
                <a:solidFill>
                  <a:srgbClr val="5D8298"/>
                </a:solidFill>
                <a:latin typeface="Arial" panose="020B0604020202020204" pitchFamily="34" charset="0"/>
                <a:cs typeface="Arial" panose="020B0604020202020204" pitchFamily="34" charset="0"/>
              </a:rPr>
              <a:t>Fisher’s test </a:t>
            </a:r>
            <a:endPar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51E2E595-E4BB-659D-9995-3B2CBBA0F3AF}"/>
              </a:ext>
            </a:extLst>
          </p:cNvPr>
          <p:cNvSpPr txBox="1"/>
          <p:nvPr/>
        </p:nvSpPr>
        <p:spPr>
          <a:xfrm>
            <a:off x="609600" y="5407183"/>
            <a:ext cx="10801200" cy="338554"/>
          </a:xfrm>
          <a:prstGeom prst="rect">
            <a:avLst/>
          </a:prstGeom>
          <a:noFill/>
        </p:spPr>
        <p:txBody>
          <a:bodyPr wrap="square" lIns="0">
            <a:spAutoFit/>
          </a:bodyPr>
          <a:lstStyle/>
          <a:p>
            <a:pPr marL="457200" marR="0" lvl="1" indent="-449263"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&gt;50% of non-LS are responders and have a mean first year Ht SDS response to rhIGF-1 therapy not different from L</a:t>
            </a:r>
            <a:r>
              <a:rPr lang="sv-SE" sz="1600" dirty="0">
                <a:solidFill>
                  <a:srgbClr val="5D8298"/>
                </a:solidFill>
                <a:latin typeface="Arial" panose="020B0604020202020204" pitchFamily="34" charset="0"/>
                <a:cs typeface="Arial" panose="020B0604020202020204" pitchFamily="34" charset="0"/>
              </a:rPr>
              <a:t>S</a:t>
            </a:r>
            <a:endParaRPr kumimoji="0" lang="sv-SE" sz="16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5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027E17-A761-76E6-C50C-39E8064EC8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B8EE6A9-1DDC-6304-EEA5-E33EF9500B6B}"/>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25356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2A37561-DF22-A31C-D9FD-9A96E65E8E5E}"/>
              </a:ext>
            </a:extLst>
          </p:cNvPr>
          <p:cNvSpPr>
            <a:spLocks noGrp="1"/>
          </p:cNvSpPr>
          <p:nvPr>
            <p:ph sz="quarter" idx="12"/>
          </p:nvPr>
        </p:nvSpPr>
        <p:spPr>
          <a:xfrm>
            <a:off x="639703" y="1375386"/>
            <a:ext cx="10963200" cy="4525200"/>
          </a:xfrm>
        </p:spPr>
        <p:txBody>
          <a:bodyPr/>
          <a:lstStyle/>
          <a:p>
            <a:r>
              <a:rPr lang="en-GB" sz="1900" b="1" dirty="0">
                <a:solidFill>
                  <a:schemeClr val="accent1"/>
                </a:solidFill>
              </a:rPr>
              <a:t>Short stature </a:t>
            </a:r>
            <a:r>
              <a:rPr lang="en-GB" sz="1900" dirty="0"/>
              <a:t>can be </a:t>
            </a:r>
            <a:r>
              <a:rPr lang="en-GB" sz="1900" b="1" dirty="0">
                <a:solidFill>
                  <a:schemeClr val="accent1"/>
                </a:solidFill>
              </a:rPr>
              <a:t>caused by a variety of aetiologies</a:t>
            </a:r>
            <a:r>
              <a:rPr lang="en-GB" sz="1900" dirty="0"/>
              <a:t> and an early correct diagnosis </a:t>
            </a:r>
            <a:br>
              <a:rPr lang="en-GB" sz="1900" dirty="0"/>
            </a:br>
            <a:r>
              <a:rPr lang="en-GB" sz="1900" dirty="0"/>
              <a:t>is essential</a:t>
            </a:r>
          </a:p>
          <a:p>
            <a:r>
              <a:rPr lang="en-GB" sz="1900" b="1" dirty="0">
                <a:solidFill>
                  <a:schemeClr val="accent1"/>
                </a:solidFill>
              </a:rPr>
              <a:t>D</a:t>
            </a:r>
            <a:r>
              <a:rPr lang="en-US" sz="1900" b="1" dirty="0" err="1">
                <a:solidFill>
                  <a:schemeClr val="accent1"/>
                </a:solidFill>
              </a:rPr>
              <a:t>iagnostic</a:t>
            </a:r>
            <a:r>
              <a:rPr lang="en-US" sz="1900" b="1" dirty="0">
                <a:solidFill>
                  <a:schemeClr val="accent1"/>
                </a:solidFill>
              </a:rPr>
              <a:t> challenges</a:t>
            </a:r>
            <a:r>
              <a:rPr lang="en-US" sz="1900" dirty="0"/>
              <a:t> often blur the distinction </a:t>
            </a:r>
            <a:r>
              <a:rPr lang="en-US" sz="1900" b="1" dirty="0">
                <a:solidFill>
                  <a:schemeClr val="accent1"/>
                </a:solidFill>
              </a:rPr>
              <a:t>between GHD, PIGFD, and ISS</a:t>
            </a:r>
          </a:p>
          <a:p>
            <a:r>
              <a:rPr lang="en-US" sz="1900" dirty="0"/>
              <a:t>GH-IGF-I defects form a </a:t>
            </a:r>
            <a:r>
              <a:rPr lang="en-US" sz="1900" b="1" dirty="0">
                <a:solidFill>
                  <a:schemeClr val="accent1"/>
                </a:solidFill>
              </a:rPr>
              <a:t>continuum ranging from severe GHD (SIGFD) to severe GHI (PIGFD)</a:t>
            </a:r>
            <a:endParaRPr lang="en-GB" sz="1900" b="1" dirty="0">
              <a:solidFill>
                <a:schemeClr val="accent1"/>
              </a:solidFill>
            </a:endParaRPr>
          </a:p>
          <a:p>
            <a:r>
              <a:rPr lang="en-US" sz="1900" b="1" dirty="0">
                <a:solidFill>
                  <a:schemeClr val="accent1"/>
                </a:solidFill>
              </a:rPr>
              <a:t>Severe primary IGF-I deficiency </a:t>
            </a:r>
            <a:r>
              <a:rPr lang="en-US" sz="1900" dirty="0"/>
              <a:t>(SPIGFD) generally presents as </a:t>
            </a:r>
            <a:r>
              <a:rPr lang="en-US" sz="1900" b="1" dirty="0">
                <a:solidFill>
                  <a:schemeClr val="accent1"/>
                </a:solidFill>
              </a:rPr>
              <a:t>classical Laron syndrome </a:t>
            </a:r>
            <a:r>
              <a:rPr lang="en-US" sz="1900" dirty="0"/>
              <a:t>but </a:t>
            </a:r>
            <a:r>
              <a:rPr lang="en-US" sz="1900" b="1" dirty="0">
                <a:solidFill>
                  <a:schemeClr val="accent1"/>
                </a:solidFill>
              </a:rPr>
              <a:t>non-classical cases with mild or moderate phenotypes </a:t>
            </a:r>
            <a:r>
              <a:rPr lang="en-US" sz="1900" dirty="0"/>
              <a:t>should also be considered</a:t>
            </a:r>
          </a:p>
          <a:p>
            <a:r>
              <a:rPr lang="en-US" sz="1900" b="1" dirty="0">
                <a:solidFill>
                  <a:schemeClr val="accent1"/>
                </a:solidFill>
              </a:rPr>
              <a:t>Diagnosis of SPIGFD </a:t>
            </a:r>
            <a:r>
              <a:rPr lang="en-US" sz="1900" dirty="0"/>
              <a:t>requires severe short stature, </a:t>
            </a:r>
            <a:r>
              <a:rPr lang="en-US" sz="1900" b="1" dirty="0">
                <a:solidFill>
                  <a:schemeClr val="accent1"/>
                </a:solidFill>
              </a:rPr>
              <a:t>measurement of serum IGF-I and the demonstration of normal or increased GH secretion</a:t>
            </a:r>
            <a:r>
              <a:rPr lang="en-US" sz="1900" dirty="0"/>
              <a:t> as well as lack of other pathology in the general work-up of short stature</a:t>
            </a:r>
          </a:p>
          <a:p>
            <a:r>
              <a:rPr lang="en-US" sz="1900" b="1" dirty="0">
                <a:solidFill>
                  <a:schemeClr val="accent1"/>
                </a:solidFill>
              </a:rPr>
              <a:t>Once a diagnosis of SPIGFD is made, genetic analysis is recommended </a:t>
            </a:r>
            <a:r>
              <a:rPr lang="en-US" sz="1900" dirty="0"/>
              <a:t>to confirm the clinical diagnosis prior to commencing </a:t>
            </a:r>
            <a:r>
              <a:rPr lang="en-GB" sz="1900" dirty="0"/>
              <a:t>treatment</a:t>
            </a:r>
            <a:endParaRPr lang="en-US" sz="1900" dirty="0"/>
          </a:p>
          <a:p>
            <a:pPr lvl="1"/>
            <a:endParaRPr lang="en-GB" sz="1900" dirty="0"/>
          </a:p>
        </p:txBody>
      </p:sp>
      <p:sp>
        <p:nvSpPr>
          <p:cNvPr id="5" name="Title 4">
            <a:extLst>
              <a:ext uri="{FF2B5EF4-FFF2-40B4-BE49-F238E27FC236}">
                <a16:creationId xmlns:a16="http://schemas.microsoft.com/office/drawing/2014/main" id="{705D13D2-6147-A7F1-971D-09108C78F362}"/>
              </a:ext>
            </a:extLst>
          </p:cNvPr>
          <p:cNvSpPr>
            <a:spLocks noGrp="1"/>
          </p:cNvSpPr>
          <p:nvPr>
            <p:ph type="title"/>
          </p:nvPr>
        </p:nvSpPr>
        <p:spPr/>
        <p:txBody>
          <a:bodyPr/>
          <a:lstStyle/>
          <a:p>
            <a:r>
              <a:rPr lang="en-GB" dirty="0"/>
              <a:t>SUMMARY – diagnostic challenges </a:t>
            </a:r>
            <a:br>
              <a:rPr lang="en-GB" dirty="0"/>
            </a:br>
            <a:r>
              <a:rPr lang="en-GB" dirty="0"/>
              <a:t>of </a:t>
            </a:r>
            <a:r>
              <a:rPr lang="en-GB" dirty="0" err="1"/>
              <a:t>spigfD</a:t>
            </a:r>
            <a:endParaRPr lang="en-GB" dirty="0"/>
          </a:p>
        </p:txBody>
      </p:sp>
      <p:sp>
        <p:nvSpPr>
          <p:cNvPr id="2" name="Slide Number Placeholder 1">
            <a:extLst>
              <a:ext uri="{FF2B5EF4-FFF2-40B4-BE49-F238E27FC236}">
                <a16:creationId xmlns:a16="http://schemas.microsoft.com/office/drawing/2014/main" id="{79DC9D2B-866F-388F-E12B-C3333C5E58E7}"/>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7" name="Content Placeholder 6">
            <a:extLst>
              <a:ext uri="{FF2B5EF4-FFF2-40B4-BE49-F238E27FC236}">
                <a16:creationId xmlns:a16="http://schemas.microsoft.com/office/drawing/2014/main" id="{7137C58F-93A0-09F2-259D-14AB07B6AC6F}"/>
              </a:ext>
            </a:extLst>
          </p:cNvPr>
          <p:cNvSpPr>
            <a:spLocks noGrp="1"/>
          </p:cNvSpPr>
          <p:nvPr>
            <p:ph sz="quarter" idx="15"/>
          </p:nvPr>
        </p:nvSpPr>
        <p:spPr>
          <a:xfrm>
            <a:off x="639703" y="6309320"/>
            <a:ext cx="10180339" cy="365125"/>
          </a:xfrm>
        </p:spPr>
        <p:txBody>
          <a:bodyPr/>
          <a:lstStyle/>
          <a:p>
            <a:r>
              <a:rPr lang="en-US" dirty="0">
                <a:solidFill>
                  <a:schemeClr val="tx2"/>
                </a:solidFill>
              </a:rPr>
              <a:t>Rani D, et al. Short Stature. [Updated 2022 May 15]. In: </a:t>
            </a:r>
            <a:r>
              <a:rPr lang="en-US" dirty="0" err="1">
                <a:solidFill>
                  <a:schemeClr val="tx2"/>
                </a:solidFill>
              </a:rPr>
              <a:t>StatPearls</a:t>
            </a:r>
            <a:r>
              <a:rPr lang="en-US" dirty="0">
                <a:solidFill>
                  <a:schemeClr val="tx2"/>
                </a:solidFill>
              </a:rPr>
              <a:t> [Internet]. Treasure Island (FL): </a:t>
            </a:r>
            <a:r>
              <a:rPr lang="en-US" dirty="0" err="1">
                <a:solidFill>
                  <a:schemeClr val="tx2"/>
                </a:solidFill>
              </a:rPr>
              <a:t>StatPearls</a:t>
            </a:r>
            <a:r>
              <a:rPr lang="en-US" dirty="0">
                <a:solidFill>
                  <a:schemeClr val="tx2"/>
                </a:solidFill>
              </a:rPr>
              <a:t> Publishing; 2022 Jan.; </a:t>
            </a:r>
            <a:r>
              <a:rPr lang="en-GB" dirty="0" err="1"/>
              <a:t>Storr</a:t>
            </a:r>
            <a:r>
              <a:rPr lang="en-GB" dirty="0"/>
              <a:t> H, et al. </a:t>
            </a:r>
            <a:r>
              <a:rPr lang="en-US" dirty="0"/>
              <a:t>Endocrine Reviews. 2019; 40: 476-505; Bang et al. </a:t>
            </a:r>
            <a:r>
              <a:rPr lang="en-US" dirty="0" err="1"/>
              <a:t>Eur</a:t>
            </a:r>
            <a:r>
              <a:rPr lang="en-US" dirty="0"/>
              <a:t> J Endocrinol. 2021; 184:267-27; Savage M, et al. Rev </a:t>
            </a:r>
            <a:r>
              <a:rPr lang="en-US" dirty="0" err="1"/>
              <a:t>Endocr</a:t>
            </a:r>
            <a:r>
              <a:rPr lang="en-US" dirty="0"/>
              <a:t> </a:t>
            </a:r>
            <a:r>
              <a:rPr lang="en-US" dirty="0" err="1"/>
              <a:t>Metab</a:t>
            </a:r>
            <a:r>
              <a:rPr lang="en-US" dirty="0"/>
              <a:t> </a:t>
            </a:r>
            <a:r>
              <a:rPr lang="en-US" dirty="0" err="1"/>
              <a:t>Disord</a:t>
            </a:r>
            <a:r>
              <a:rPr lang="en-US" dirty="0"/>
              <a:t> 2021; 22(1): 91-99; </a:t>
            </a:r>
            <a:r>
              <a:rPr lang="en-US" sz="1200" dirty="0" err="1"/>
              <a:t>Grimberg</a:t>
            </a:r>
            <a:r>
              <a:rPr lang="en-US" sz="1200" dirty="0"/>
              <a:t> A, et al. </a:t>
            </a:r>
            <a:r>
              <a:rPr lang="en-US" sz="1200" dirty="0" err="1"/>
              <a:t>Horm</a:t>
            </a:r>
            <a:r>
              <a:rPr lang="en-US" sz="1200" dirty="0"/>
              <a:t> Res </a:t>
            </a:r>
            <a:r>
              <a:rPr lang="en-US" sz="1200" dirty="0" err="1"/>
              <a:t>Paediatr</a:t>
            </a:r>
            <a:r>
              <a:rPr lang="en-US" sz="1200" dirty="0"/>
              <a:t>. 2016;86:361-97; Savage M, et al. Frontiers in </a:t>
            </a:r>
            <a:r>
              <a:rPr lang="en-US" sz="1200" dirty="0" err="1"/>
              <a:t>Endcorinology</a:t>
            </a:r>
            <a:r>
              <a:rPr lang="en-US" sz="1200" dirty="0"/>
              <a:t> 2021; 12: 781044</a:t>
            </a:r>
            <a:endParaRPr lang="en-GB" dirty="0"/>
          </a:p>
        </p:txBody>
      </p:sp>
      <p:sp>
        <p:nvSpPr>
          <p:cNvPr id="3" name="TextBox 2">
            <a:extLst>
              <a:ext uri="{FF2B5EF4-FFF2-40B4-BE49-F238E27FC236}">
                <a16:creationId xmlns:a16="http://schemas.microsoft.com/office/drawing/2014/main" id="{C5ACA625-B3FC-D2F2-3E44-43EB27DDA009}"/>
              </a:ext>
            </a:extLst>
          </p:cNvPr>
          <p:cNvSpPr txBox="1"/>
          <p:nvPr/>
        </p:nvSpPr>
        <p:spPr>
          <a:xfrm>
            <a:off x="619200" y="5669753"/>
            <a:ext cx="10930152" cy="461665"/>
          </a:xfrm>
          <a:prstGeom prst="rect">
            <a:avLst/>
          </a:prstGeom>
          <a:noFill/>
        </p:spPr>
        <p:txBody>
          <a:bodyPr wrap="square" rtlCol="0">
            <a:spAutoFit/>
          </a:bodyPr>
          <a:lstStyle/>
          <a:p>
            <a:r>
              <a:rPr lang="en-US" sz="1200" spc="-30" dirty="0">
                <a:solidFill>
                  <a:srgbClr val="5D8298"/>
                </a:solidFill>
                <a:latin typeface="Arial" panose="020B0604020202020204" pitchFamily="34" charset="0"/>
                <a:cs typeface="Arial" panose="020B0604020202020204" pitchFamily="34" charset="0"/>
              </a:rPr>
              <a:t>GH, Growth Hormone; GHD growth hormone deficiency; IGF-I, Insulin-like growth factor I; IGFBP-3, IGF-I binding protein-3; SIGFD, severe IGF-I deficiency; (</a:t>
            </a:r>
            <a:r>
              <a:rPr lang="en-US" sz="1200" dirty="0">
                <a:solidFill>
                  <a:schemeClr val="tx2"/>
                </a:solidFill>
                <a:latin typeface="Arial" panose="020B0604020202020204" pitchFamily="34" charset="0"/>
                <a:cs typeface="Arial" panose="020B0604020202020204" pitchFamily="34" charset="0"/>
              </a:rPr>
              <a:t>S)PIGFD: (severe) primary IGF-I deficiency</a:t>
            </a:r>
          </a:p>
        </p:txBody>
      </p:sp>
    </p:spTree>
    <p:extLst>
      <p:ext uri="{BB962C8B-B14F-4D97-AF65-F5344CB8AC3E}">
        <p14:creationId xmlns:p14="http://schemas.microsoft.com/office/powerpoint/2010/main" val="46201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8586" y="5336166"/>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rPr>
              <a:t>@</a:t>
            </a:r>
            <a:r>
              <a:rPr lang="en-GB" sz="1600" b="1" u="sng" dirty="0" err="1">
                <a:solidFill>
                  <a:schemeClr val="accent1"/>
                </a:solidFill>
                <a:latin typeface="Arial" panose="020B0604020202020204" pitchFamily="34" charset="0"/>
                <a:ea typeface="Aileron" charset="0"/>
                <a:cs typeface="Arial" panose="020B0604020202020204" pitchFamily="34" charset="0"/>
              </a:rPr>
              <a:t>peconnect</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88" y="5336169"/>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rPr>
              <a:t>PE CONNECT</a:t>
            </a:r>
            <a:endParaRPr lang="en-GB" sz="1600" b="1" u="sng" dirty="0">
              <a:solidFill>
                <a:schemeClr val="accent1"/>
              </a:solidFill>
              <a:latin typeface="Arial" panose="020B0604020202020204" pitchFamily="34" charset="0"/>
              <a:ea typeface="Aileron" charset="0"/>
              <a:cs typeface="Arial" panose="020B0604020202020204" pitchFamily="34" charset="0"/>
            </a:endParaRPr>
          </a:p>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6"/>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4"/>
              </a:rPr>
              <a:t>Iain.murdoch</a:t>
            </a:r>
            <a:br>
              <a:rPr lang="en-US" sz="1600" b="1" dirty="0">
                <a:solidFill>
                  <a:schemeClr val="accent1"/>
                </a:solidFill>
                <a:latin typeface="Arial" panose="020B0604020202020204" pitchFamily="34" charset="0"/>
                <a:cs typeface="Arial" panose="020B0604020202020204" pitchFamily="34" charset="0"/>
                <a:hlinkClick r:id="rId4"/>
              </a:rPr>
            </a:br>
            <a:r>
              <a:rPr lang="en-US" sz="1600" b="1" dirty="0">
                <a:solidFill>
                  <a:schemeClr val="accent1"/>
                </a:solidFill>
                <a:latin typeface="Arial" panose="020B0604020202020204" pitchFamily="34" charset="0"/>
                <a:cs typeface="Arial" panose="020B0604020202020204" pitchFamily="34" charset="0"/>
                <a:hlinkClick r:id="rId4"/>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099420" y="5336166"/>
            <a:ext cx="2084815" cy="7571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5"/>
              </a:rPr>
              <a:t>PE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PE CONNECT </a:t>
            </a: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hlinkClick r:id="rId6"/>
              </a:rPr>
              <a:t>https://peconnect.cor2ed.com/</a:t>
            </a:r>
            <a:endParaRPr lang="en-US" sz="3600" cap="none" dirty="0"/>
          </a:p>
        </p:txBody>
      </p:sp>
      <p:pic>
        <p:nvPicPr>
          <p:cNvPr id="4" name="Picture 3">
            <a:extLst>
              <a:ext uri="{FF2B5EF4-FFF2-40B4-BE49-F238E27FC236}">
                <a16:creationId xmlns:a16="http://schemas.microsoft.com/office/drawing/2014/main" id="{2E272344-F010-4104-9604-450E6A552464}"/>
              </a:ext>
            </a:extLst>
          </p:cNvPr>
          <p:cNvPicPr>
            <a:picLocks noChangeAspect="1"/>
          </p:cNvPicPr>
          <p:nvPr/>
        </p:nvPicPr>
        <p:blipFill>
          <a:blip r:embed="rId7"/>
          <a:stretch>
            <a:fillRect/>
          </a:stretch>
        </p:blipFill>
        <p:spPr>
          <a:xfrm>
            <a:off x="8578122" y="4005064"/>
            <a:ext cx="1259267" cy="1260000"/>
          </a:xfrm>
          <a:prstGeom prst="rect">
            <a:avLst/>
          </a:prstGeom>
        </p:spPr>
      </p:pic>
      <p:pic>
        <p:nvPicPr>
          <p:cNvPr id="6" name="Picture 5">
            <a:extLst>
              <a:ext uri="{FF2B5EF4-FFF2-40B4-BE49-F238E27FC236}">
                <a16:creationId xmlns:a16="http://schemas.microsoft.com/office/drawing/2014/main" id="{35989710-AD34-4F4B-AE79-217C873A96B1}"/>
              </a:ext>
            </a:extLst>
          </p:cNvPr>
          <p:cNvPicPr>
            <a:picLocks noChangeAspect="1"/>
          </p:cNvPicPr>
          <p:nvPr/>
        </p:nvPicPr>
        <p:blipFill>
          <a:blip r:embed="rId8"/>
          <a:stretch>
            <a:fillRect/>
          </a:stretch>
        </p:blipFill>
        <p:spPr>
          <a:xfrm>
            <a:off x="4417442" y="4005064"/>
            <a:ext cx="1259267" cy="1260000"/>
          </a:xfrm>
          <a:prstGeom prst="rect">
            <a:avLst/>
          </a:prstGeom>
        </p:spPr>
      </p:pic>
      <p:pic>
        <p:nvPicPr>
          <p:cNvPr id="8" name="Picture 7">
            <a:extLst>
              <a:ext uri="{FF2B5EF4-FFF2-40B4-BE49-F238E27FC236}">
                <a16:creationId xmlns:a16="http://schemas.microsoft.com/office/drawing/2014/main" id="{020D1A29-F72A-4850-AC43-B9B39FA96266}"/>
              </a:ext>
            </a:extLst>
          </p:cNvPr>
          <p:cNvPicPr>
            <a:picLocks noChangeAspect="1"/>
          </p:cNvPicPr>
          <p:nvPr/>
        </p:nvPicPr>
        <p:blipFill>
          <a:blip r:embed="rId9"/>
          <a:stretch>
            <a:fillRect/>
          </a:stretch>
        </p:blipFill>
        <p:spPr>
          <a:xfrm>
            <a:off x="2305453" y="4005064"/>
            <a:ext cx="1259267" cy="1260000"/>
          </a:xfrm>
          <a:prstGeom prst="rect">
            <a:avLst/>
          </a:prstGeom>
        </p:spPr>
      </p:pic>
      <p:pic>
        <p:nvPicPr>
          <p:cNvPr id="11" name="Picture 10">
            <a:extLst>
              <a:ext uri="{FF2B5EF4-FFF2-40B4-BE49-F238E27FC236}">
                <a16:creationId xmlns:a16="http://schemas.microsoft.com/office/drawing/2014/main" id="{8E1B9D54-22BF-40B6-8F06-C5D9FCA164EA}"/>
              </a:ext>
            </a:extLst>
          </p:cNvPr>
          <p:cNvPicPr>
            <a:picLocks noChangeAspect="1"/>
          </p:cNvPicPr>
          <p:nvPr/>
        </p:nvPicPr>
        <p:blipFill>
          <a:blip r:embed="rId10"/>
          <a:stretch>
            <a:fillRect/>
          </a:stretch>
        </p:blipFill>
        <p:spPr>
          <a:xfrm>
            <a:off x="6489890" y="4005064"/>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34</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Disclaimer and disclosures</a:t>
            </a:r>
          </a:p>
        </p:txBody>
      </p:sp>
      <p:sp>
        <p:nvSpPr>
          <p:cNvPr id="5" name="Content Placeholder 4">
            <a:extLst>
              <a:ext uri="{FF2B5EF4-FFF2-40B4-BE49-F238E27FC236}">
                <a16:creationId xmlns:a16="http://schemas.microsoft.com/office/drawing/2014/main" id="{A05318ED-F752-489F-A534-F81FF1CF5649}"/>
              </a:ext>
            </a:extLst>
          </p:cNvPr>
          <p:cNvSpPr>
            <a:spLocks noGrp="1"/>
          </p:cNvSpPr>
          <p:nvPr>
            <p:ph sz="quarter" idx="14"/>
          </p:nvPr>
        </p:nvSpPr>
        <p:spPr/>
        <p:txBody>
          <a:bodyPr>
            <a:normAutofit/>
          </a:bodyPr>
          <a:lstStyle/>
          <a:p>
            <a:pPr marL="0" indent="0">
              <a:buNone/>
            </a:pPr>
            <a:r>
              <a:rPr lang="en-GB" altLang="en-US" dirty="0">
                <a:latin typeface="Arial" panose="020B0604020202020204" pitchFamily="34" charset="0"/>
                <a:cs typeface="Arial" panose="020B0604020202020204" pitchFamily="34" charset="0"/>
              </a:rPr>
              <a:t>This programme is supported by an independent medical educational grant from Ipsen.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The programme is therefore independent; the content is not influenced by Ipsen and is the sole responsibility of the experts</a:t>
            </a:r>
          </a:p>
          <a:p>
            <a:pPr marL="0" indent="0">
              <a:buNone/>
            </a:pPr>
            <a:r>
              <a:rPr lang="en-GB" b="1" dirty="0">
                <a:latin typeface="Arial" panose="020B0604020202020204" pitchFamily="34" charset="0"/>
                <a:cs typeface="Arial" panose="020B0604020202020204" pitchFamily="34" charset="0"/>
              </a:rPr>
              <a:t>Please note: </a:t>
            </a:r>
            <a:r>
              <a:rPr lang="en-GB" dirty="0">
                <a:latin typeface="Arial" panose="020B0604020202020204" pitchFamily="34" charset="0"/>
                <a:cs typeface="Arial" panose="020B0604020202020204" pitchFamily="34" charset="0"/>
              </a:rPr>
              <a:t>The views expressed within this presentation are the personal opinions of the experts. They do not necessarily represent the views of the experts’ academic institutions or the rest of the faculty</a:t>
            </a:r>
          </a:p>
          <a:p>
            <a:pPr marL="0" indent="0">
              <a:buNone/>
            </a:pPr>
            <a:endParaRPr lang="en-GB" dirty="0">
              <a:latin typeface="Arial" panose="020B0604020202020204" pitchFamily="34" charset="0"/>
              <a:cs typeface="Arial" panose="020B0604020202020204" pitchFamily="34" charset="0"/>
            </a:endParaRPr>
          </a:p>
          <a:p>
            <a:pPr marL="0" indent="0">
              <a:buNone/>
            </a:pPr>
            <a:r>
              <a:rPr lang="en-US" b="1" dirty="0">
                <a:solidFill>
                  <a:schemeClr val="accent1"/>
                </a:solidFill>
                <a:latin typeface="Arial" panose="020B0604020202020204" pitchFamily="34" charset="0"/>
                <a:cs typeface="Arial" panose="020B0604020202020204" pitchFamily="34" charset="0"/>
              </a:rPr>
              <a:t>Prof. Philippe Backeljauw </a:t>
            </a:r>
            <a:r>
              <a:rPr lang="en-US" dirty="0">
                <a:latin typeface="Arial" panose="020B0604020202020204" pitchFamily="34" charset="0"/>
                <a:cs typeface="Arial" panose="020B0604020202020204" pitchFamily="34" charset="0"/>
              </a:rPr>
              <a:t>is a consultant for </a:t>
            </a:r>
            <a:r>
              <a:rPr lang="en-US" dirty="0" err="1">
                <a:latin typeface="Arial" panose="020B0604020202020204" pitchFamily="34" charset="0"/>
                <a:cs typeface="Arial" panose="020B0604020202020204" pitchFamily="34" charset="0"/>
              </a:rPr>
              <a:t>Ascendis</a:t>
            </a:r>
            <a:r>
              <a:rPr lang="en-US" dirty="0">
                <a:latin typeface="Arial" panose="020B0604020202020204" pitchFamily="34" charset="0"/>
                <a:cs typeface="Arial" panose="020B0604020202020204" pitchFamily="34" charset="0"/>
              </a:rPr>
              <a:t> Pharma, BioMarin Pharmaceutical, Cavalry Biosciences, Ipsen, Novo Nordisk, Novartis/Sandoz</a:t>
            </a:r>
            <a:r>
              <a:rPr lang="en-US">
                <a:latin typeface="Arial" panose="020B0604020202020204" pitchFamily="34" charset="0"/>
                <a:cs typeface="Arial" panose="020B0604020202020204" pitchFamily="34" charset="0"/>
              </a:rPr>
              <a:t>, and Tolmar</a:t>
            </a:r>
            <a:r>
              <a:rPr lang="en-US" dirty="0">
                <a:latin typeface="Arial" panose="020B0604020202020204" pitchFamily="34" charset="0"/>
                <a:cs typeface="Arial" panose="020B0604020202020204" pitchFamily="34" charset="0"/>
              </a:rPr>
              <a:t> Pharmaceuticals, and currently receives research support from Novo Nordisk, Novartis and Ipsen.</a:t>
            </a:r>
          </a:p>
          <a:p>
            <a:pPr marL="0" indent="0">
              <a:buNone/>
            </a:pPr>
            <a:r>
              <a:rPr lang="en-US" b="1" dirty="0">
                <a:solidFill>
                  <a:schemeClr val="accent1"/>
                </a:solidFill>
                <a:latin typeface="Arial" panose="020B0604020202020204" pitchFamily="34" charset="0"/>
                <a:cs typeface="Arial" panose="020B0604020202020204" pitchFamily="34" charset="0"/>
              </a:rPr>
              <a:t>Prof. Peter Bang </a:t>
            </a:r>
            <a:r>
              <a:rPr lang="en-US" dirty="0">
                <a:latin typeface="Arial" panose="020B0604020202020204" pitchFamily="34" charset="0"/>
                <a:cs typeface="Arial" panose="020B0604020202020204" pitchFamily="34" charset="0"/>
              </a:rPr>
              <a:t>is a consultant for Ipsen and Lilly.</a:t>
            </a: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36A3B78-F2DB-44FC-A53D-DB3CD95288BF}"/>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4</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48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D4B8-7536-2AB3-D1FC-CB96203689E7}"/>
              </a:ext>
            </a:extLst>
          </p:cNvPr>
          <p:cNvSpPr>
            <a:spLocks noGrp="1"/>
          </p:cNvSpPr>
          <p:nvPr>
            <p:ph type="title"/>
          </p:nvPr>
        </p:nvSpPr>
        <p:spPr/>
        <p:txBody>
          <a:bodyPr/>
          <a:lstStyle/>
          <a:p>
            <a:r>
              <a:rPr lang="en-GB" dirty="0"/>
              <a:t>Educational objectives</a:t>
            </a:r>
          </a:p>
        </p:txBody>
      </p:sp>
      <p:sp>
        <p:nvSpPr>
          <p:cNvPr id="3" name="Content Placeholder 2">
            <a:extLst>
              <a:ext uri="{FF2B5EF4-FFF2-40B4-BE49-F238E27FC236}">
                <a16:creationId xmlns:a16="http://schemas.microsoft.com/office/drawing/2014/main" id="{B8C45B06-2197-3A78-4D0A-01F063E258BF}"/>
              </a:ext>
            </a:extLst>
          </p:cNvPr>
          <p:cNvSpPr>
            <a:spLocks noGrp="1"/>
          </p:cNvSpPr>
          <p:nvPr>
            <p:ph sz="quarter" idx="14"/>
          </p:nvPr>
        </p:nvSpPr>
        <p:spPr/>
        <p:txBody>
          <a:bodyPr/>
          <a:lstStyle/>
          <a:p>
            <a:pPr marL="0" indent="0">
              <a:spcAft>
                <a:spcPts val="1200"/>
              </a:spcAft>
              <a:buNone/>
            </a:pPr>
            <a:r>
              <a:rPr lang="en-GB" dirty="0"/>
              <a:t>Upon completion of this microlearning, you will:</a:t>
            </a:r>
          </a:p>
          <a:p>
            <a:pPr>
              <a:spcAft>
                <a:spcPts val="1200"/>
              </a:spcAft>
              <a:buFont typeface="Arial" panose="020B0604020202020204" pitchFamily="34" charset="0"/>
              <a:buChar char="•"/>
            </a:pPr>
            <a:r>
              <a:rPr lang="en-GB" dirty="0"/>
              <a:t>Be able to differentiate </a:t>
            </a:r>
            <a:r>
              <a:rPr lang="en-GB" b="1" dirty="0">
                <a:solidFill>
                  <a:schemeClr val="accent1"/>
                </a:solidFill>
              </a:rPr>
              <a:t>Severe Primary IGF-I deficiency</a:t>
            </a:r>
            <a:r>
              <a:rPr lang="en-GB" dirty="0"/>
              <a:t> (SPIGFD) from other conditions of short stature </a:t>
            </a:r>
          </a:p>
          <a:p>
            <a:pPr>
              <a:spcAft>
                <a:spcPts val="1200"/>
              </a:spcAft>
              <a:buFont typeface="Arial" panose="020B0604020202020204" pitchFamily="34" charset="0"/>
              <a:buChar char="•"/>
            </a:pPr>
            <a:r>
              <a:rPr lang="en-GB" dirty="0"/>
              <a:t>Understand </a:t>
            </a:r>
            <a:r>
              <a:rPr lang="en-GB" b="1" dirty="0">
                <a:solidFill>
                  <a:schemeClr val="accent1"/>
                </a:solidFill>
              </a:rPr>
              <a:t>how to diagnose patients with SPIGFD </a:t>
            </a:r>
            <a:r>
              <a:rPr lang="en-GB" dirty="0"/>
              <a:t>based on clinical presentation and biochemical assessment of the GH-IGF axis</a:t>
            </a:r>
          </a:p>
          <a:p>
            <a:pPr>
              <a:spcAft>
                <a:spcPts val="1200"/>
              </a:spcAft>
              <a:buFont typeface="Arial" panose="020B0604020202020204" pitchFamily="34" charset="0"/>
              <a:buChar char="•"/>
            </a:pPr>
            <a:r>
              <a:rPr lang="en-GB" dirty="0"/>
              <a:t>Have an awareness of the </a:t>
            </a:r>
            <a:r>
              <a:rPr lang="en-GB" b="1" dirty="0">
                <a:solidFill>
                  <a:schemeClr val="accent1"/>
                </a:solidFill>
              </a:rPr>
              <a:t>challenges related to diagnosis of SPIGFD </a:t>
            </a:r>
            <a:r>
              <a:rPr lang="en-GB" dirty="0"/>
              <a:t>patients</a:t>
            </a:r>
          </a:p>
          <a:p>
            <a:endParaRPr lang="en-GB" dirty="0"/>
          </a:p>
        </p:txBody>
      </p:sp>
      <p:sp>
        <p:nvSpPr>
          <p:cNvPr id="5" name="Slide Number Placeholder 4">
            <a:extLst>
              <a:ext uri="{FF2B5EF4-FFF2-40B4-BE49-F238E27FC236}">
                <a16:creationId xmlns:a16="http://schemas.microsoft.com/office/drawing/2014/main" id="{17FC64F1-6526-3B44-9170-BBAE8192E0FB}"/>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270997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BCF2-26A4-0AF0-A7D0-5412DFE4E4F7}"/>
              </a:ext>
            </a:extLst>
          </p:cNvPr>
          <p:cNvSpPr>
            <a:spLocks noGrp="1"/>
          </p:cNvSpPr>
          <p:nvPr>
            <p:ph type="title"/>
          </p:nvPr>
        </p:nvSpPr>
        <p:spPr/>
        <p:txBody>
          <a:bodyPr/>
          <a:lstStyle/>
          <a:p>
            <a:r>
              <a:rPr lang="en-GB" dirty="0"/>
              <a:t>Clinical takeaways</a:t>
            </a:r>
          </a:p>
        </p:txBody>
      </p:sp>
      <p:sp>
        <p:nvSpPr>
          <p:cNvPr id="3" name="Content Placeholder 2">
            <a:extLst>
              <a:ext uri="{FF2B5EF4-FFF2-40B4-BE49-F238E27FC236}">
                <a16:creationId xmlns:a16="http://schemas.microsoft.com/office/drawing/2014/main" id="{BDA15B93-5D8A-54CE-EF01-57829A385D62}"/>
              </a:ext>
            </a:extLst>
          </p:cNvPr>
          <p:cNvSpPr>
            <a:spLocks noGrp="1"/>
          </p:cNvSpPr>
          <p:nvPr>
            <p:ph sz="quarter" idx="14"/>
          </p:nvPr>
        </p:nvSpPr>
        <p:spPr>
          <a:xfrm>
            <a:off x="614892" y="1403771"/>
            <a:ext cx="10962216" cy="4525200"/>
          </a:xfrm>
        </p:spPr>
        <p:txBody>
          <a:bodyPr/>
          <a:lstStyle/>
          <a:p>
            <a:r>
              <a:rPr lang="en-US" sz="2000" b="1" dirty="0">
                <a:solidFill>
                  <a:schemeClr val="accent1"/>
                </a:solidFill>
              </a:rPr>
              <a:t>Severe primary IGF-I deficiency </a:t>
            </a:r>
            <a:r>
              <a:rPr lang="en-US" sz="2000" dirty="0"/>
              <a:t>(SPIGFD) generally presents as </a:t>
            </a:r>
            <a:r>
              <a:rPr lang="en-US" sz="2000" b="1" dirty="0">
                <a:solidFill>
                  <a:schemeClr val="accent1"/>
                </a:solidFill>
              </a:rPr>
              <a:t>classical Laron syndrome </a:t>
            </a:r>
            <a:r>
              <a:rPr lang="en-US" sz="2000" dirty="0"/>
              <a:t>but </a:t>
            </a:r>
            <a:r>
              <a:rPr lang="en-US" sz="2000" b="1" dirty="0">
                <a:solidFill>
                  <a:schemeClr val="accent1"/>
                </a:solidFill>
              </a:rPr>
              <a:t>non-classical cases with mild or moderate phenotypes </a:t>
            </a:r>
            <a:r>
              <a:rPr lang="en-US" sz="2000" dirty="0"/>
              <a:t>should also be considered</a:t>
            </a:r>
          </a:p>
          <a:p>
            <a:r>
              <a:rPr lang="en-GB" b="1" dirty="0">
                <a:solidFill>
                  <a:schemeClr val="accent1"/>
                </a:solidFill>
              </a:rPr>
              <a:t>An endocrine investigation </a:t>
            </a:r>
            <a:r>
              <a:rPr lang="en-GB" dirty="0"/>
              <a:t>should be conducted </a:t>
            </a:r>
            <a:r>
              <a:rPr lang="en-GB" b="1" dirty="0">
                <a:solidFill>
                  <a:schemeClr val="accent1"/>
                </a:solidFill>
              </a:rPr>
              <a:t>to assess the GH-IGF-I axis </a:t>
            </a:r>
            <a:r>
              <a:rPr lang="en-GB" dirty="0"/>
              <a:t>to ensure appropriate diagnosis</a:t>
            </a:r>
          </a:p>
          <a:p>
            <a:pPr marL="342900" lvl="0" indent="-342900">
              <a:lnSpc>
                <a:spcPct val="107000"/>
              </a:lnSpc>
              <a:spcAft>
                <a:spcPts val="800"/>
              </a:spcAft>
              <a:buFont typeface="Arial" panose="020B0604020202020204" pitchFamily="34" charset="0"/>
              <a:buChar char="•"/>
              <a:tabLst>
                <a:tab pos="457200" algn="l"/>
              </a:tabLst>
            </a:pPr>
            <a:r>
              <a:rPr lang="en-US" b="1" dirty="0">
                <a:solidFill>
                  <a:schemeClr val="accent1"/>
                </a:solidFill>
              </a:rPr>
              <a:t>Diagnosis of </a:t>
            </a:r>
            <a:r>
              <a:rPr lang="en-GB" b="1" dirty="0">
                <a:solidFill>
                  <a:schemeClr val="accent1"/>
                </a:solidFill>
              </a:rPr>
              <a:t>severe primary IGF-I deficiency</a:t>
            </a:r>
            <a:r>
              <a:rPr lang="en-US" b="1" dirty="0">
                <a:solidFill>
                  <a:schemeClr val="accent1"/>
                </a:solidFill>
              </a:rPr>
              <a:t> </a:t>
            </a:r>
            <a:r>
              <a:rPr lang="en-US" dirty="0"/>
              <a:t>requires severe short stature, low serum IGF-I and normal or increased growth hormone secretion as well as lack of other pathology</a:t>
            </a:r>
          </a:p>
          <a:p>
            <a:pPr marL="342900" lvl="0" indent="-342900">
              <a:lnSpc>
                <a:spcPct val="107000"/>
              </a:lnSpc>
              <a:spcAft>
                <a:spcPts val="800"/>
              </a:spcAft>
              <a:buFont typeface="Arial" panose="020B0604020202020204" pitchFamily="34" charset="0"/>
              <a:buChar char="•"/>
              <a:tabLst>
                <a:tab pos="457200" algn="l"/>
              </a:tabLst>
            </a:pPr>
            <a:r>
              <a:rPr lang="en-GB" b="1" dirty="0">
                <a:solidFill>
                  <a:schemeClr val="accent1"/>
                </a:solidFill>
              </a:rPr>
              <a:t>An early and correct diagnosis </a:t>
            </a:r>
            <a:r>
              <a:rPr lang="en-GB" dirty="0"/>
              <a:t>is essential to allow children to achieve their full growth potential with appropriate treatment </a:t>
            </a:r>
          </a:p>
          <a:p>
            <a:endParaRPr lang="en-GB" dirty="0"/>
          </a:p>
        </p:txBody>
      </p:sp>
      <p:sp>
        <p:nvSpPr>
          <p:cNvPr id="4" name="Content Placeholder 3">
            <a:extLst>
              <a:ext uri="{FF2B5EF4-FFF2-40B4-BE49-F238E27FC236}">
                <a16:creationId xmlns:a16="http://schemas.microsoft.com/office/drawing/2014/main" id="{D4D56748-E7F8-777A-931A-08385137F986}"/>
              </a:ext>
            </a:extLst>
          </p:cNvPr>
          <p:cNvSpPr>
            <a:spLocks noGrp="1"/>
          </p:cNvSpPr>
          <p:nvPr>
            <p:ph sz="quarter" idx="15"/>
          </p:nvPr>
        </p:nvSpPr>
        <p:spPr/>
        <p:txBody>
          <a:bodyPr/>
          <a:lstStyle/>
          <a:p>
            <a:endParaRPr lang="en-GB"/>
          </a:p>
        </p:txBody>
      </p:sp>
      <p:sp>
        <p:nvSpPr>
          <p:cNvPr id="5" name="Slide Number Placeholder 4">
            <a:extLst>
              <a:ext uri="{FF2B5EF4-FFF2-40B4-BE49-F238E27FC236}">
                <a16:creationId xmlns:a16="http://schemas.microsoft.com/office/drawing/2014/main" id="{A7DB42E3-C866-3C53-CD26-3EE9FE276A3D}"/>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9950788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027E17-A761-76E6-C50C-39E8064EC8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 to growth failure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growth hormone/</a:t>
            </a:r>
            <a:r>
              <a:rPr lang="en-US" dirty="0" err="1">
                <a:latin typeface="Arial" panose="020B0604020202020204" pitchFamily="34" charset="0"/>
                <a:cs typeface="Arial" panose="020B0604020202020204" pitchFamily="34" charset="0"/>
              </a:rPr>
              <a:t>igf</a:t>
            </a:r>
            <a:r>
              <a:rPr lang="en-US" dirty="0">
                <a:latin typeface="Arial" panose="020B0604020202020204" pitchFamily="34" charset="0"/>
                <a:cs typeface="Arial" panose="020B0604020202020204" pitchFamily="34" charset="0"/>
              </a:rPr>
              <a:t>-I axis</a:t>
            </a: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B8EE6A9-1DDC-6304-EEA5-E33EF9500B6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39126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13771486-AFD1-2745-8BB2-9745405134DC}"/>
              </a:ext>
            </a:extLst>
          </p:cNvPr>
          <p:cNvSpPr>
            <a:spLocks noGrp="1"/>
          </p:cNvSpPr>
          <p:nvPr>
            <p:ph sz="quarter" idx="12"/>
          </p:nvPr>
        </p:nvSpPr>
        <p:spPr/>
        <p:txBody>
          <a:bodyPr/>
          <a:lstStyle/>
          <a:p>
            <a:pPr marL="285750" indent="-285750">
              <a:buFont typeface="Arial" panose="020B0604020202020204" pitchFamily="34" charset="0"/>
              <a:buChar char="•"/>
            </a:pPr>
            <a:r>
              <a:rPr lang="en-GB" sz="1800" b="1" dirty="0">
                <a:solidFill>
                  <a:schemeClr val="accent1"/>
                </a:solidFill>
              </a:rPr>
              <a:t>Short stature is caused by a variety of aetiologies – an early and correct diagnosis is essential</a:t>
            </a:r>
            <a:r>
              <a:rPr lang="en-GB" sz="1800" b="1" baseline="30000" dirty="0">
                <a:solidFill>
                  <a:schemeClr val="accent1"/>
                </a:solidFill>
              </a:rPr>
              <a:t>1</a:t>
            </a:r>
          </a:p>
          <a:p>
            <a:pPr marL="285750" indent="-285750">
              <a:spcBef>
                <a:spcPts val="600"/>
              </a:spcBef>
              <a:buFont typeface="Arial" panose="020B0604020202020204" pitchFamily="34" charset="0"/>
              <a:buChar char="•"/>
            </a:pPr>
            <a:r>
              <a:rPr lang="en-GB" sz="1800" b="1" dirty="0">
                <a:solidFill>
                  <a:schemeClr val="accent1"/>
                </a:solidFill>
              </a:rPr>
              <a:t>Children have a limited time to reach their growth potential with treatment before fusion of the physes</a:t>
            </a:r>
            <a:r>
              <a:rPr lang="en-GB" sz="1800" b="1" baseline="30000" dirty="0">
                <a:solidFill>
                  <a:schemeClr val="accent1"/>
                </a:solidFill>
              </a:rPr>
              <a:t>2</a:t>
            </a:r>
          </a:p>
        </p:txBody>
      </p:sp>
      <p:sp>
        <p:nvSpPr>
          <p:cNvPr id="5" name="Title 4">
            <a:extLst>
              <a:ext uri="{FF2B5EF4-FFF2-40B4-BE49-F238E27FC236}">
                <a16:creationId xmlns:a16="http://schemas.microsoft.com/office/drawing/2014/main" id="{7AAAAEB8-B34B-48B3-9582-5D32ACBB1318}"/>
              </a:ext>
            </a:extLst>
          </p:cNvPr>
          <p:cNvSpPr>
            <a:spLocks noGrp="1"/>
          </p:cNvSpPr>
          <p:nvPr>
            <p:ph type="title"/>
          </p:nvPr>
        </p:nvSpPr>
        <p:spPr/>
        <p:txBody>
          <a:bodyPr/>
          <a:lstStyle/>
          <a:p>
            <a:r>
              <a:rPr lang="en-US" dirty="0"/>
              <a:t>Introduction to Growth Failure </a:t>
            </a:r>
            <a:br>
              <a:rPr lang="en-US" dirty="0"/>
            </a:br>
            <a:r>
              <a:rPr lang="en-US" dirty="0"/>
              <a:t>(Short Stature)</a:t>
            </a:r>
          </a:p>
        </p:txBody>
      </p:sp>
      <p:sp>
        <p:nvSpPr>
          <p:cNvPr id="3" name="Slide Number Placeholder 2">
            <a:extLst>
              <a:ext uri="{FF2B5EF4-FFF2-40B4-BE49-F238E27FC236}">
                <a16:creationId xmlns:a16="http://schemas.microsoft.com/office/drawing/2014/main" id="{8BEBDDF4-132D-44A4-8CA0-2285903F8DE5}"/>
              </a:ext>
            </a:extLst>
          </p:cNvPr>
          <p:cNvSpPr>
            <a:spLocks noGrp="1"/>
          </p:cNvSpPr>
          <p:nvPr>
            <p:ph type="sldNum" sz="quarter" idx="4"/>
          </p:nvPr>
        </p:nvSpPr>
        <p:spPr/>
        <p:txBody>
          <a:bodyPr/>
          <a:lstStyle/>
          <a:p>
            <a:fld id="{AF5FD04B-2F37-49BE-8333-364464DF5902}" type="slidenum">
              <a:rPr lang="fr-FR" smtClean="0"/>
              <a:pPr/>
              <a:t>8</a:t>
            </a:fld>
            <a:endParaRPr lang="fr-FR"/>
          </a:p>
        </p:txBody>
      </p:sp>
      <p:sp>
        <p:nvSpPr>
          <p:cNvPr id="33" name="Content Placeholder 32">
            <a:extLst>
              <a:ext uri="{FF2B5EF4-FFF2-40B4-BE49-F238E27FC236}">
                <a16:creationId xmlns:a16="http://schemas.microsoft.com/office/drawing/2014/main" id="{1DD23C89-2128-FC41-9809-61955424B251}"/>
              </a:ext>
            </a:extLst>
          </p:cNvPr>
          <p:cNvSpPr>
            <a:spLocks noGrp="1"/>
          </p:cNvSpPr>
          <p:nvPr>
            <p:ph sz="quarter" idx="15"/>
          </p:nvPr>
        </p:nvSpPr>
        <p:spPr>
          <a:xfrm>
            <a:off x="620183" y="6309320"/>
            <a:ext cx="10180339" cy="365125"/>
          </a:xfrm>
        </p:spPr>
        <p:txBody>
          <a:bodyPr/>
          <a:lstStyle/>
          <a:p>
            <a:r>
              <a:rPr lang="en-US" dirty="0">
                <a:solidFill>
                  <a:schemeClr val="tx2"/>
                </a:solidFill>
              </a:rPr>
              <a:t>SD, Standard deviation; SDS, standard deviation score; GH,  growth hormone; IGF-I, insulin-like growth factor-I</a:t>
            </a:r>
          </a:p>
          <a:p>
            <a:r>
              <a:rPr lang="en-US" dirty="0">
                <a:solidFill>
                  <a:schemeClr val="tx2"/>
                </a:solidFill>
              </a:rPr>
              <a:t>1. Rani D, et al. Short Stature. [Updated 2022 May 15]. In: </a:t>
            </a:r>
            <a:r>
              <a:rPr lang="en-US" dirty="0" err="1">
                <a:solidFill>
                  <a:schemeClr val="tx2"/>
                </a:solidFill>
              </a:rPr>
              <a:t>StatPearls</a:t>
            </a:r>
            <a:r>
              <a:rPr lang="en-US" dirty="0">
                <a:solidFill>
                  <a:schemeClr val="tx2"/>
                </a:solidFill>
              </a:rPr>
              <a:t> [Internet]. Treasure Island (FL): </a:t>
            </a:r>
            <a:r>
              <a:rPr lang="en-US" dirty="0" err="1">
                <a:solidFill>
                  <a:schemeClr val="tx2"/>
                </a:solidFill>
              </a:rPr>
              <a:t>StatPearls</a:t>
            </a:r>
            <a:r>
              <a:rPr lang="en-US" dirty="0">
                <a:solidFill>
                  <a:schemeClr val="tx2"/>
                </a:solidFill>
              </a:rPr>
              <a:t> Publishing; 2022 Jan. 2. Shim, KS. </a:t>
            </a:r>
            <a:r>
              <a:rPr lang="en-GB" dirty="0">
                <a:solidFill>
                  <a:schemeClr val="tx2"/>
                </a:solidFill>
              </a:rPr>
              <a:t>Ann </a:t>
            </a:r>
            <a:r>
              <a:rPr lang="en-GB" dirty="0" err="1">
                <a:solidFill>
                  <a:schemeClr val="tx2"/>
                </a:solidFill>
              </a:rPr>
              <a:t>Pediatr</a:t>
            </a:r>
            <a:r>
              <a:rPr lang="en-GB" dirty="0">
                <a:solidFill>
                  <a:schemeClr val="tx2"/>
                </a:solidFill>
              </a:rPr>
              <a:t> Endocrinol </a:t>
            </a:r>
            <a:r>
              <a:rPr lang="en-GB" dirty="0" err="1">
                <a:solidFill>
                  <a:schemeClr val="tx2"/>
                </a:solidFill>
              </a:rPr>
              <a:t>Metab</a:t>
            </a:r>
            <a:r>
              <a:rPr lang="en-GB" dirty="0">
                <a:solidFill>
                  <a:schemeClr val="tx2"/>
                </a:solidFill>
              </a:rPr>
              <a:t>. 2015 Mar; 20(1): 8–12; 3. </a:t>
            </a:r>
            <a:r>
              <a:rPr lang="en-US" dirty="0">
                <a:solidFill>
                  <a:schemeClr val="tx2"/>
                </a:solidFill>
              </a:rPr>
              <a:t>Cohen P, et al. J Clin </a:t>
            </a:r>
            <a:r>
              <a:rPr lang="en-US" dirty="0" err="1">
                <a:solidFill>
                  <a:schemeClr val="tx2"/>
                </a:solidFill>
              </a:rPr>
              <a:t>Endocrino</a:t>
            </a:r>
            <a:r>
              <a:rPr lang="en-US" dirty="0">
                <a:solidFill>
                  <a:schemeClr val="tx2"/>
                </a:solidFill>
              </a:rPr>
              <a:t> </a:t>
            </a:r>
            <a:r>
              <a:rPr lang="en-US" dirty="0" err="1">
                <a:solidFill>
                  <a:schemeClr val="tx2"/>
                </a:solidFill>
              </a:rPr>
              <a:t>Metab</a:t>
            </a:r>
            <a:r>
              <a:rPr lang="en-US" dirty="0">
                <a:solidFill>
                  <a:schemeClr val="tx2"/>
                </a:solidFill>
              </a:rPr>
              <a:t>. 2008;93:4210-7; 4. Savage M, et al. Clinical Endocrinology 2010; 72: 721-728</a:t>
            </a:r>
          </a:p>
        </p:txBody>
      </p:sp>
      <p:sp>
        <p:nvSpPr>
          <p:cNvPr id="6" name="TextBox 10">
            <a:extLst>
              <a:ext uri="{FF2B5EF4-FFF2-40B4-BE49-F238E27FC236}">
                <a16:creationId xmlns:a16="http://schemas.microsoft.com/office/drawing/2014/main" id="{743651C6-17B2-46F1-99ED-36F4FA8C1037}"/>
              </a:ext>
            </a:extLst>
          </p:cNvPr>
          <p:cNvSpPr txBox="1">
            <a:spLocks noChangeArrowheads="1"/>
          </p:cNvSpPr>
          <p:nvPr/>
        </p:nvSpPr>
        <p:spPr bwMode="auto">
          <a:xfrm>
            <a:off x="7656388" y="2828330"/>
            <a:ext cx="3936262" cy="1938992"/>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0000"/>
              </a:lnSpc>
              <a:spcBef>
                <a:spcPct val="50000"/>
              </a:spcBef>
              <a:buClr>
                <a:schemeClr val="folHlink"/>
              </a:buClr>
              <a:buSzPct val="50000"/>
              <a:buBlip>
                <a:blip r:embed="rId3"/>
              </a:buBlip>
              <a:defRPr sz="2400">
                <a:solidFill>
                  <a:srgbClr val="000000"/>
                </a:solidFill>
                <a:latin typeface="Arial" pitchFamily="34" charset="0"/>
                <a:ea typeface="MS PGothic" pitchFamily="34" charset="-128"/>
              </a:defRPr>
            </a:lvl1pPr>
            <a:lvl2pPr marL="742950" indent="-285750" eaLnBrk="0" hangingPunct="0">
              <a:lnSpc>
                <a:spcPct val="90000"/>
              </a:lnSpc>
              <a:spcBef>
                <a:spcPct val="50000"/>
              </a:spcBef>
              <a:buClr>
                <a:srgbClr val="FF6600"/>
              </a:buClr>
              <a:buSzPct val="50000"/>
              <a:buFont typeface="Arial" pitchFamily="34" charset="0"/>
              <a:buBlip>
                <a:blip r:embed="rId4"/>
              </a:buBlip>
              <a:defRPr sz="2000">
                <a:solidFill>
                  <a:srgbClr val="000000"/>
                </a:solidFill>
                <a:latin typeface="Arial" pitchFamily="34" charset="0"/>
                <a:ea typeface="MS PGothic" pitchFamily="34" charset="-128"/>
              </a:defRPr>
            </a:lvl2pPr>
            <a:lvl3pPr marL="1143000" indent="-228600" eaLnBrk="0" hangingPunct="0">
              <a:lnSpc>
                <a:spcPct val="90000"/>
              </a:lnSpc>
              <a:spcBef>
                <a:spcPct val="50000"/>
              </a:spcBef>
              <a:buClr>
                <a:srgbClr val="FF6600"/>
              </a:buClr>
              <a:buSzPct val="50000"/>
              <a:buFont typeface="Arial" pitchFamily="34" charset="0"/>
              <a:buBlip>
                <a:blip r:embed="rId5"/>
              </a:buBlip>
              <a:defRPr>
                <a:solidFill>
                  <a:srgbClr val="000000"/>
                </a:solidFill>
                <a:latin typeface="Arial" pitchFamily="34" charset="0"/>
                <a:ea typeface="MS PGothic" pitchFamily="34" charset="-128"/>
              </a:defRPr>
            </a:lvl3pPr>
            <a:lvl4pPr marL="1600200" indent="-228600" eaLnBrk="0" hangingPunct="0">
              <a:lnSpc>
                <a:spcPct val="90000"/>
              </a:lnSpc>
              <a:spcBef>
                <a:spcPct val="50000"/>
              </a:spcBef>
              <a:buClr>
                <a:srgbClr val="005B89"/>
              </a:buClr>
              <a:buFont typeface="Arial" pitchFamily="34" charset="0"/>
              <a:buChar char="–"/>
              <a:defRPr>
                <a:solidFill>
                  <a:srgbClr val="000000"/>
                </a:solidFill>
                <a:latin typeface="Arial" pitchFamily="34" charset="0"/>
                <a:ea typeface="MS PGothic" pitchFamily="34" charset="-128"/>
              </a:defRPr>
            </a:lvl4pPr>
            <a:lvl5pPr marL="2057400" indent="-228600" eaLnBrk="0" hangingPunct="0">
              <a:lnSpc>
                <a:spcPct val="90000"/>
              </a:lnSpc>
              <a:spcBef>
                <a:spcPct val="50000"/>
              </a:spcBef>
              <a:buClr>
                <a:srgbClr val="005B89"/>
              </a:buClr>
              <a:buFont typeface="Arial" pitchFamily="34" charset="0"/>
              <a:buChar char="–"/>
              <a:defRPr>
                <a:solidFill>
                  <a:srgbClr val="000000"/>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9pPr>
          </a:lstStyle>
          <a:p>
            <a:pPr defTabSz="776779" fontAlgn="base">
              <a:lnSpc>
                <a:spcPct val="100000"/>
              </a:lnSpc>
              <a:spcBef>
                <a:spcPct val="0"/>
              </a:spcBef>
              <a:spcAft>
                <a:spcPct val="0"/>
              </a:spcAft>
              <a:buClrTx/>
              <a:buSzTx/>
              <a:buFontTx/>
              <a:buNone/>
              <a:defRPr/>
            </a:pPr>
            <a:r>
              <a:rPr lang="en-GB" altLang="fr-FR" sz="2000" dirty="0">
                <a:solidFill>
                  <a:schemeClr val="tx2"/>
                </a:solidFill>
                <a:cs typeface="Arial" panose="020B0604020202020204" pitchFamily="34" charset="0"/>
              </a:rPr>
              <a:t>Short stature definition:</a:t>
            </a:r>
          </a:p>
          <a:p>
            <a:pPr marL="495300" lvl="1" indent="-315913" defTabSz="776779" fontAlgn="base">
              <a:lnSpc>
                <a:spcPct val="100000"/>
              </a:lnSpc>
              <a:spcBef>
                <a:spcPct val="0"/>
              </a:spcBef>
              <a:spcAft>
                <a:spcPct val="0"/>
              </a:spcAft>
              <a:buClr>
                <a:schemeClr val="accent1"/>
              </a:buClr>
              <a:buSzTx/>
              <a:buFont typeface="Arial" pitchFamily="34" charset="0"/>
              <a:buChar char="•"/>
              <a:defRPr/>
            </a:pPr>
            <a:r>
              <a:rPr lang="en-GB" altLang="fr-FR" dirty="0">
                <a:solidFill>
                  <a:schemeClr val="tx2"/>
                </a:solidFill>
                <a:cs typeface="Arial" panose="020B0604020202020204" pitchFamily="34" charset="0"/>
              </a:rPr>
              <a:t>Height  &lt;</a:t>
            </a:r>
            <a:r>
              <a:rPr lang="en-GB" altLang="fr-FR" dirty="0">
                <a:solidFill>
                  <a:schemeClr val="tx2"/>
                </a:solidFill>
                <a:cs typeface="Arial" panose="020B0604020202020204" pitchFamily="34" charset="0"/>
                <a:sym typeface="Symbol" pitchFamily="18" charset="2"/>
              </a:rPr>
              <a:t>-</a:t>
            </a:r>
            <a:r>
              <a:rPr lang="en-GB" altLang="fr-FR" dirty="0">
                <a:solidFill>
                  <a:schemeClr val="tx2"/>
                </a:solidFill>
                <a:cs typeface="Arial" panose="020B0604020202020204" pitchFamily="34" charset="0"/>
              </a:rPr>
              <a:t>2 SDS based on appropriate age/gender reference population </a:t>
            </a:r>
            <a:r>
              <a:rPr lang="en-GB" altLang="fr-FR" baseline="30000" dirty="0">
                <a:solidFill>
                  <a:schemeClr val="tx2"/>
                </a:solidFill>
                <a:cs typeface="Arial" panose="020B0604020202020204" pitchFamily="34" charset="0"/>
              </a:rPr>
              <a:t>3</a:t>
            </a:r>
          </a:p>
          <a:p>
            <a:pPr marL="495300" lvl="1" indent="-315913" defTabSz="776779" fontAlgn="base">
              <a:lnSpc>
                <a:spcPct val="100000"/>
              </a:lnSpc>
              <a:spcBef>
                <a:spcPct val="0"/>
              </a:spcBef>
              <a:spcAft>
                <a:spcPct val="0"/>
              </a:spcAft>
              <a:buClr>
                <a:schemeClr val="accent1"/>
              </a:buClr>
              <a:buSzTx/>
              <a:buFont typeface="Arial" pitchFamily="34" charset="0"/>
              <a:buChar char="•"/>
              <a:defRPr/>
            </a:pPr>
            <a:r>
              <a:rPr lang="en-GB" altLang="fr-FR" dirty="0">
                <a:solidFill>
                  <a:schemeClr val="tx2"/>
                </a:solidFill>
                <a:cs typeface="Arial" panose="020B0604020202020204" pitchFamily="34" charset="0"/>
              </a:rPr>
              <a:t>May be due to dysregulation of the GH/IGF-I axis</a:t>
            </a:r>
            <a:r>
              <a:rPr lang="en-GB" altLang="fr-FR" baseline="30000" dirty="0">
                <a:solidFill>
                  <a:schemeClr val="tx2"/>
                </a:solidFill>
                <a:cs typeface="Arial" panose="020B0604020202020204" pitchFamily="34" charset="0"/>
              </a:rPr>
              <a:t>4</a:t>
            </a:r>
          </a:p>
        </p:txBody>
      </p:sp>
      <p:grpSp>
        <p:nvGrpSpPr>
          <p:cNvPr id="7" name="Group 18">
            <a:extLst>
              <a:ext uri="{FF2B5EF4-FFF2-40B4-BE49-F238E27FC236}">
                <a16:creationId xmlns:a16="http://schemas.microsoft.com/office/drawing/2014/main" id="{BD81EF4E-AA22-4937-924F-55F80460546F}"/>
              </a:ext>
            </a:extLst>
          </p:cNvPr>
          <p:cNvGrpSpPr>
            <a:grpSpLocks/>
          </p:cNvGrpSpPr>
          <p:nvPr/>
        </p:nvGrpSpPr>
        <p:grpSpPr bwMode="auto">
          <a:xfrm>
            <a:off x="2063552" y="2133275"/>
            <a:ext cx="6699200" cy="4056449"/>
            <a:chOff x="1710793" y="2057400"/>
            <a:chExt cx="5482170" cy="3124200"/>
          </a:xfrm>
        </p:grpSpPr>
        <p:pic>
          <p:nvPicPr>
            <p:cNvPr id="8" name="Picture 3" descr="Slide-6">
              <a:extLst>
                <a:ext uri="{FF2B5EF4-FFF2-40B4-BE49-F238E27FC236}">
                  <a16:creationId xmlns:a16="http://schemas.microsoft.com/office/drawing/2014/main" id="{3828A391-C38A-4755-85B5-F84A5732F5BD}"/>
                </a:ext>
              </a:extLst>
            </p:cNvPr>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246313" y="2057400"/>
              <a:ext cx="4597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a:extLst>
                <a:ext uri="{FF2B5EF4-FFF2-40B4-BE49-F238E27FC236}">
                  <a16:creationId xmlns:a16="http://schemas.microsoft.com/office/drawing/2014/main" id="{66F46DFC-D40E-4BDB-83FD-69BA9FB9FE9A}"/>
                </a:ext>
              </a:extLst>
            </p:cNvPr>
            <p:cNvSpPr txBox="1">
              <a:spLocks noChangeArrowheads="1"/>
            </p:cNvSpPr>
            <p:nvPr/>
          </p:nvSpPr>
          <p:spPr bwMode="auto">
            <a:xfrm>
              <a:off x="2546350" y="4865475"/>
              <a:ext cx="4071937" cy="24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467" b="1" kern="0" dirty="0">
                  <a:solidFill>
                    <a:schemeClr val="tx1"/>
                  </a:solidFill>
                  <a:latin typeface="Arial" panose="020B0604020202020204" pitchFamily="34" charset="0"/>
                  <a:cs typeface="Arial" panose="020B0604020202020204" pitchFamily="34" charset="0"/>
                </a:rPr>
                <a:t> SD from the mean</a:t>
              </a:r>
            </a:p>
          </p:txBody>
        </p:sp>
        <p:sp>
          <p:nvSpPr>
            <p:cNvPr id="10" name="TextBox 21">
              <a:extLst>
                <a:ext uri="{FF2B5EF4-FFF2-40B4-BE49-F238E27FC236}">
                  <a16:creationId xmlns:a16="http://schemas.microsoft.com/office/drawing/2014/main" id="{95D1AFDA-B219-49F8-85CD-01212E17A3C6}"/>
                </a:ext>
              </a:extLst>
            </p:cNvPr>
            <p:cNvSpPr txBox="1"/>
            <p:nvPr/>
          </p:nvSpPr>
          <p:spPr>
            <a:xfrm>
              <a:off x="1710793" y="2218293"/>
              <a:ext cx="386244" cy="2143140"/>
            </a:xfrm>
            <a:prstGeom prst="rect">
              <a:avLst/>
            </a:prstGeom>
            <a:noFill/>
          </p:spPr>
          <p:txBody>
            <a:bodyPr vert="vert270">
              <a:spAutoFit/>
            </a:bodyPr>
            <a:lstStyle/>
            <a:p>
              <a:pPr algn="ctr" defTabSz="776779" eaLnBrk="0" fontAlgn="base" hangingPunct="0">
                <a:spcBef>
                  <a:spcPct val="0"/>
                </a:spcBef>
                <a:spcAft>
                  <a:spcPct val="0"/>
                </a:spcAft>
                <a:defRPr/>
              </a:pPr>
              <a:r>
                <a:rPr lang="en-GB" sz="1867" b="1" kern="0" dirty="0">
                  <a:latin typeface="Arial" panose="020B0604020202020204" pitchFamily="34" charset="0"/>
                  <a:ea typeface="ＭＳ Ｐゴシック" pitchFamily="1" charset="-128"/>
                  <a:cs typeface="Arial" panose="020B0604020202020204" pitchFamily="34" charset="0"/>
                </a:rPr>
                <a:t>Height for age</a:t>
              </a:r>
            </a:p>
          </p:txBody>
        </p:sp>
        <p:grpSp>
          <p:nvGrpSpPr>
            <p:cNvPr id="11" name="Group 16">
              <a:extLst>
                <a:ext uri="{FF2B5EF4-FFF2-40B4-BE49-F238E27FC236}">
                  <a16:creationId xmlns:a16="http://schemas.microsoft.com/office/drawing/2014/main" id="{790CE24A-2E50-49DB-97CA-09EB5C941A73}"/>
                </a:ext>
              </a:extLst>
            </p:cNvPr>
            <p:cNvGrpSpPr>
              <a:grpSpLocks/>
            </p:cNvGrpSpPr>
            <p:nvPr/>
          </p:nvGrpSpPr>
          <p:grpSpPr bwMode="auto">
            <a:xfrm>
              <a:off x="2238730" y="3500439"/>
              <a:ext cx="1168400" cy="714375"/>
              <a:chOff x="1135393" y="3643314"/>
              <a:chExt cx="1168425" cy="428628"/>
            </a:xfrm>
          </p:grpSpPr>
          <p:sp>
            <p:nvSpPr>
              <p:cNvPr id="26" name="Left-Right Arrow 15">
                <a:extLst>
                  <a:ext uri="{FF2B5EF4-FFF2-40B4-BE49-F238E27FC236}">
                    <a16:creationId xmlns:a16="http://schemas.microsoft.com/office/drawing/2014/main" id="{039FD7B9-8F1C-4246-A605-248BE3E03E85}"/>
                  </a:ext>
                </a:extLst>
              </p:cNvPr>
              <p:cNvSpPr>
                <a:spLocks noChangeArrowheads="1"/>
              </p:cNvSpPr>
              <p:nvPr/>
            </p:nvSpPr>
            <p:spPr bwMode="auto">
              <a:xfrm>
                <a:off x="1142976" y="3643314"/>
                <a:ext cx="1143008" cy="428628"/>
              </a:xfrm>
              <a:prstGeom prst="leftRightArrow">
                <a:avLst>
                  <a:gd name="adj1" fmla="val 64815"/>
                  <a:gd name="adj2" fmla="val 39630"/>
                </a:avLst>
              </a:prstGeom>
              <a:solidFill>
                <a:schemeClr val="accent1"/>
              </a:solidFill>
              <a:ln w="9525" algn="ctr">
                <a:noFill/>
                <a:round/>
                <a:headEnd/>
                <a:tailEnd/>
              </a:ln>
            </p:spPr>
            <p:txBody>
              <a:bodyPr wrap="none" anchor="ct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endParaRPr lang="fr-FR" altLang="fr-FR" sz="1600" kern="0">
                  <a:solidFill>
                    <a:prstClr val="white"/>
                  </a:solidFill>
                  <a:latin typeface="Arial" panose="020B0604020202020204" pitchFamily="34" charset="0"/>
                  <a:cs typeface="Arial" panose="020B0604020202020204" pitchFamily="34" charset="0"/>
                </a:endParaRPr>
              </a:p>
            </p:txBody>
          </p:sp>
          <p:sp>
            <p:nvSpPr>
              <p:cNvPr id="27" name="TextBox 11">
                <a:extLst>
                  <a:ext uri="{FF2B5EF4-FFF2-40B4-BE49-F238E27FC236}">
                    <a16:creationId xmlns:a16="http://schemas.microsoft.com/office/drawing/2014/main" id="{7A9A1E80-379F-43AB-9225-FCCAC07B116E}"/>
                  </a:ext>
                </a:extLst>
              </p:cNvPr>
              <p:cNvSpPr txBox="1">
                <a:spLocks noChangeArrowheads="1"/>
              </p:cNvSpPr>
              <p:nvPr/>
            </p:nvSpPr>
            <p:spPr bwMode="auto">
              <a:xfrm>
                <a:off x="1135393" y="3789037"/>
                <a:ext cx="1168425" cy="13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467" b="1" kern="0" dirty="0">
                    <a:solidFill>
                      <a:prstClr val="white"/>
                    </a:solidFill>
                    <a:latin typeface="Arial" panose="020B0604020202020204" pitchFamily="34" charset="0"/>
                    <a:cs typeface="Arial" panose="020B0604020202020204" pitchFamily="34" charset="0"/>
                  </a:rPr>
                  <a:t>Short stature</a:t>
                </a:r>
              </a:p>
            </p:txBody>
          </p:sp>
        </p:grpSp>
        <p:sp>
          <p:nvSpPr>
            <p:cNvPr id="12" name="AutoShape 16">
              <a:extLst>
                <a:ext uri="{FF2B5EF4-FFF2-40B4-BE49-F238E27FC236}">
                  <a16:creationId xmlns:a16="http://schemas.microsoft.com/office/drawing/2014/main" id="{9532EF33-CA9E-4DF6-A0B0-F93DFD0A9A03}"/>
                </a:ext>
              </a:extLst>
            </p:cNvPr>
            <p:cNvSpPr>
              <a:spLocks noChangeArrowheads="1"/>
            </p:cNvSpPr>
            <p:nvPr/>
          </p:nvSpPr>
          <p:spPr bwMode="auto">
            <a:xfrm>
              <a:off x="3172041" y="3865089"/>
              <a:ext cx="174196" cy="475615"/>
            </a:xfrm>
            <a:prstGeom prst="leftRightArrow">
              <a:avLst>
                <a:gd name="adj1" fmla="val 50000"/>
                <a:gd name="adj2" fmla="val 2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endParaRPr lang="en-GB" altLang="fr-FR" sz="1600" kern="0">
                <a:solidFill>
                  <a:srgbClr val="003366"/>
                </a:solidFill>
                <a:latin typeface="Arial" panose="020B0604020202020204" pitchFamily="34" charset="0"/>
                <a:cs typeface="Arial" panose="020B0604020202020204" pitchFamily="34" charset="0"/>
              </a:endParaRPr>
            </a:p>
          </p:txBody>
        </p:sp>
        <p:grpSp>
          <p:nvGrpSpPr>
            <p:cNvPr id="13" name="Group 19">
              <a:extLst>
                <a:ext uri="{FF2B5EF4-FFF2-40B4-BE49-F238E27FC236}">
                  <a16:creationId xmlns:a16="http://schemas.microsoft.com/office/drawing/2014/main" id="{03700F60-A941-44EE-B710-AC1F021DD505}"/>
                </a:ext>
              </a:extLst>
            </p:cNvPr>
            <p:cNvGrpSpPr>
              <a:grpSpLocks/>
            </p:cNvGrpSpPr>
            <p:nvPr/>
          </p:nvGrpSpPr>
          <p:grpSpPr bwMode="auto">
            <a:xfrm>
              <a:off x="2246287" y="2357478"/>
              <a:ext cx="1149386" cy="1000254"/>
              <a:chOff x="1142950" y="2357469"/>
              <a:chExt cx="1149394" cy="1000261"/>
            </a:xfrm>
          </p:grpSpPr>
          <p:sp>
            <p:nvSpPr>
              <p:cNvPr id="24" name="Right Arrow 16">
                <a:extLst>
                  <a:ext uri="{FF2B5EF4-FFF2-40B4-BE49-F238E27FC236}">
                    <a16:creationId xmlns:a16="http://schemas.microsoft.com/office/drawing/2014/main" id="{F74661A2-8A66-4E23-9559-1327BD8B40EC}"/>
                  </a:ext>
                </a:extLst>
              </p:cNvPr>
              <p:cNvSpPr>
                <a:spLocks noChangeArrowheads="1"/>
              </p:cNvSpPr>
              <p:nvPr/>
            </p:nvSpPr>
            <p:spPr bwMode="auto">
              <a:xfrm rot="10800000">
                <a:off x="1142950" y="2357469"/>
                <a:ext cx="1143014" cy="1000261"/>
              </a:xfrm>
              <a:prstGeom prst="rightArrow">
                <a:avLst>
                  <a:gd name="adj1" fmla="val 50000"/>
                  <a:gd name="adj2" fmla="val 28095"/>
                </a:avLst>
              </a:prstGeom>
              <a:solidFill>
                <a:schemeClr val="bg2">
                  <a:lumMod val="50000"/>
                </a:schemeClr>
              </a:solidFill>
              <a:ln w="9525" algn="ctr">
                <a:noFill/>
                <a:round/>
                <a:headEnd/>
                <a:tailEnd/>
              </a:ln>
            </p:spPr>
            <p:txBody>
              <a:bodyPr rot="10800000" wrap="none" anchor="ctr"/>
              <a:lstStyle>
                <a:lvl1pPr eaLnBrk="0" hangingPunct="0">
                  <a:lnSpc>
                    <a:spcPct val="90000"/>
                  </a:lnSpc>
                  <a:spcBef>
                    <a:spcPct val="50000"/>
                  </a:spcBef>
                  <a:buClr>
                    <a:schemeClr val="folHlink"/>
                  </a:buClr>
                  <a:buSzPct val="50000"/>
                  <a:buBlip>
                    <a:blip r:embed="rId3"/>
                  </a:buBlip>
                  <a:defRPr sz="2400">
                    <a:solidFill>
                      <a:srgbClr val="000000"/>
                    </a:solidFill>
                    <a:latin typeface="Arial" pitchFamily="34" charset="0"/>
                    <a:ea typeface="MS PGothic" pitchFamily="34" charset="-128"/>
                  </a:defRPr>
                </a:lvl1pPr>
                <a:lvl2pPr marL="742950" indent="-285750" eaLnBrk="0" hangingPunct="0">
                  <a:lnSpc>
                    <a:spcPct val="90000"/>
                  </a:lnSpc>
                  <a:spcBef>
                    <a:spcPct val="50000"/>
                  </a:spcBef>
                  <a:buClr>
                    <a:srgbClr val="FF6600"/>
                  </a:buClr>
                  <a:buSzPct val="50000"/>
                  <a:buFont typeface="Arial" pitchFamily="34" charset="0"/>
                  <a:buBlip>
                    <a:blip r:embed="rId4"/>
                  </a:buBlip>
                  <a:defRPr sz="2000">
                    <a:solidFill>
                      <a:srgbClr val="000000"/>
                    </a:solidFill>
                    <a:latin typeface="Arial" pitchFamily="34" charset="0"/>
                    <a:ea typeface="MS PGothic" pitchFamily="34" charset="-128"/>
                  </a:defRPr>
                </a:lvl2pPr>
                <a:lvl3pPr marL="1143000" indent="-228600" eaLnBrk="0" hangingPunct="0">
                  <a:lnSpc>
                    <a:spcPct val="90000"/>
                  </a:lnSpc>
                  <a:spcBef>
                    <a:spcPct val="50000"/>
                  </a:spcBef>
                  <a:buClr>
                    <a:srgbClr val="FF6600"/>
                  </a:buClr>
                  <a:buSzPct val="50000"/>
                  <a:buFont typeface="Arial" pitchFamily="34" charset="0"/>
                  <a:buBlip>
                    <a:blip r:embed="rId5"/>
                  </a:buBlip>
                  <a:defRPr>
                    <a:solidFill>
                      <a:srgbClr val="000000"/>
                    </a:solidFill>
                    <a:latin typeface="Arial" pitchFamily="34" charset="0"/>
                    <a:ea typeface="MS PGothic" pitchFamily="34" charset="-128"/>
                  </a:defRPr>
                </a:lvl3pPr>
                <a:lvl4pPr marL="1600200" indent="-228600" eaLnBrk="0" hangingPunct="0">
                  <a:lnSpc>
                    <a:spcPct val="90000"/>
                  </a:lnSpc>
                  <a:spcBef>
                    <a:spcPct val="50000"/>
                  </a:spcBef>
                  <a:buClr>
                    <a:srgbClr val="005B89"/>
                  </a:buClr>
                  <a:buFont typeface="Arial" pitchFamily="34" charset="0"/>
                  <a:buChar char="–"/>
                  <a:defRPr>
                    <a:solidFill>
                      <a:srgbClr val="000000"/>
                    </a:solidFill>
                    <a:latin typeface="Arial" pitchFamily="34" charset="0"/>
                    <a:ea typeface="MS PGothic" pitchFamily="34" charset="-128"/>
                  </a:defRPr>
                </a:lvl4pPr>
                <a:lvl5pPr marL="2057400" indent="-228600" eaLnBrk="0" hangingPunct="0">
                  <a:lnSpc>
                    <a:spcPct val="90000"/>
                  </a:lnSpc>
                  <a:spcBef>
                    <a:spcPct val="50000"/>
                  </a:spcBef>
                  <a:buClr>
                    <a:srgbClr val="005B89"/>
                  </a:buClr>
                  <a:buFont typeface="Arial" pitchFamily="34" charset="0"/>
                  <a:buChar char="–"/>
                  <a:defRPr>
                    <a:solidFill>
                      <a:srgbClr val="000000"/>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Clr>
                    <a:srgbClr val="005B89"/>
                  </a:buClr>
                  <a:buFont typeface="Arial" pitchFamily="34" charset="0"/>
                  <a:buChar char="–"/>
                  <a:defRPr>
                    <a:solidFill>
                      <a:srgbClr val="000000"/>
                    </a:solidFill>
                    <a:latin typeface="Arial" pitchFamily="34" charset="0"/>
                    <a:ea typeface="MS PGothic" pitchFamily="34" charset="-128"/>
                  </a:defRPr>
                </a:lvl9pPr>
              </a:lstStyle>
              <a:p>
                <a:pPr algn="ctr" defTabSz="776779" fontAlgn="base">
                  <a:lnSpc>
                    <a:spcPct val="100000"/>
                  </a:lnSpc>
                  <a:spcBef>
                    <a:spcPct val="0"/>
                  </a:spcBef>
                  <a:spcAft>
                    <a:spcPct val="0"/>
                  </a:spcAft>
                  <a:buClrTx/>
                  <a:buSzTx/>
                  <a:buFontTx/>
                  <a:buNone/>
                  <a:defRPr/>
                </a:pPr>
                <a:endParaRPr lang="fr-FR" altLang="fr-FR" sz="1600" kern="0" dirty="0">
                  <a:solidFill>
                    <a:srgbClr val="003366"/>
                  </a:solidFill>
                  <a:cs typeface="Arial" panose="020B0604020202020204" pitchFamily="34" charset="0"/>
                </a:endParaRPr>
              </a:p>
            </p:txBody>
          </p:sp>
          <p:sp>
            <p:nvSpPr>
              <p:cNvPr id="25" name="TextBox 17">
                <a:extLst>
                  <a:ext uri="{FF2B5EF4-FFF2-40B4-BE49-F238E27FC236}">
                    <a16:creationId xmlns:a16="http://schemas.microsoft.com/office/drawing/2014/main" id="{5A7D078E-D375-467B-8EE1-7EE0D3125D56}"/>
                  </a:ext>
                </a:extLst>
              </p:cNvPr>
              <p:cNvSpPr txBox="1">
                <a:spLocks noChangeArrowheads="1"/>
              </p:cNvSpPr>
              <p:nvPr/>
            </p:nvSpPr>
            <p:spPr bwMode="auto">
              <a:xfrm>
                <a:off x="1230947" y="2657679"/>
                <a:ext cx="1061397" cy="3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467" b="1" kern="0" dirty="0">
                    <a:solidFill>
                      <a:prstClr val="white"/>
                    </a:solidFill>
                    <a:latin typeface="Arial" panose="020B0604020202020204" pitchFamily="34" charset="0"/>
                    <a:cs typeface="Arial" panose="020B0604020202020204" pitchFamily="34" charset="0"/>
                  </a:rPr>
                  <a:t>Increasing pathology</a:t>
                </a:r>
                <a:endParaRPr lang="en-US" altLang="fr-FR" sz="1467" b="1" kern="0" dirty="0">
                  <a:solidFill>
                    <a:prstClr val="white"/>
                  </a:solidFill>
                  <a:latin typeface="Arial" panose="020B0604020202020204" pitchFamily="34" charset="0"/>
                  <a:cs typeface="Arial" panose="020B0604020202020204" pitchFamily="34" charset="0"/>
                </a:endParaRPr>
              </a:p>
            </p:txBody>
          </p:sp>
        </p:grpSp>
        <p:sp>
          <p:nvSpPr>
            <p:cNvPr id="14" name="TextBox 6">
              <a:extLst>
                <a:ext uri="{FF2B5EF4-FFF2-40B4-BE49-F238E27FC236}">
                  <a16:creationId xmlns:a16="http://schemas.microsoft.com/office/drawing/2014/main" id="{0CAC33EC-2585-4B41-9A92-5F162B1DF163}"/>
                </a:ext>
              </a:extLst>
            </p:cNvPr>
            <p:cNvSpPr txBox="1">
              <a:spLocks noChangeArrowheads="1"/>
            </p:cNvSpPr>
            <p:nvPr/>
          </p:nvSpPr>
          <p:spPr bwMode="auto">
            <a:xfrm>
              <a:off x="1881188"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dirty="0">
                  <a:solidFill>
                    <a:schemeClr val="tx1"/>
                  </a:solidFill>
                  <a:latin typeface="Arial" panose="020B0604020202020204" pitchFamily="34" charset="0"/>
                  <a:cs typeface="Arial" panose="020B0604020202020204" pitchFamily="34" charset="0"/>
                </a:rPr>
                <a:t>-4</a:t>
              </a:r>
            </a:p>
          </p:txBody>
        </p:sp>
        <p:sp>
          <p:nvSpPr>
            <p:cNvPr id="15" name="TextBox 6">
              <a:extLst>
                <a:ext uri="{FF2B5EF4-FFF2-40B4-BE49-F238E27FC236}">
                  <a16:creationId xmlns:a16="http://schemas.microsoft.com/office/drawing/2014/main" id="{3F8A924A-871C-466A-BAD8-7F481F0F6AC2}"/>
                </a:ext>
              </a:extLst>
            </p:cNvPr>
            <p:cNvSpPr txBox="1">
              <a:spLocks noChangeArrowheads="1"/>
            </p:cNvSpPr>
            <p:nvPr/>
          </p:nvSpPr>
          <p:spPr bwMode="auto">
            <a:xfrm>
              <a:off x="2457450"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dirty="0">
                  <a:solidFill>
                    <a:schemeClr val="tx1"/>
                  </a:solidFill>
                  <a:latin typeface="Arial" panose="020B0604020202020204" pitchFamily="34" charset="0"/>
                  <a:cs typeface="Arial" panose="020B0604020202020204" pitchFamily="34" charset="0"/>
                </a:rPr>
                <a:t>-3</a:t>
              </a:r>
            </a:p>
          </p:txBody>
        </p:sp>
        <p:sp>
          <p:nvSpPr>
            <p:cNvPr id="16" name="TextBox 6">
              <a:extLst>
                <a:ext uri="{FF2B5EF4-FFF2-40B4-BE49-F238E27FC236}">
                  <a16:creationId xmlns:a16="http://schemas.microsoft.com/office/drawing/2014/main" id="{E94D0D92-6C7E-4EAD-A1E6-8BDEB57B1F26}"/>
                </a:ext>
              </a:extLst>
            </p:cNvPr>
            <p:cNvSpPr txBox="1">
              <a:spLocks noChangeArrowheads="1"/>
            </p:cNvSpPr>
            <p:nvPr/>
          </p:nvSpPr>
          <p:spPr bwMode="auto">
            <a:xfrm>
              <a:off x="3033713"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dirty="0">
                  <a:solidFill>
                    <a:schemeClr val="tx1"/>
                  </a:solidFill>
                  <a:latin typeface="Arial" panose="020B0604020202020204" pitchFamily="34" charset="0"/>
                  <a:cs typeface="Arial" panose="020B0604020202020204" pitchFamily="34" charset="0"/>
                </a:rPr>
                <a:t>-2</a:t>
              </a:r>
            </a:p>
          </p:txBody>
        </p:sp>
        <p:sp>
          <p:nvSpPr>
            <p:cNvPr id="17" name="TextBox 6">
              <a:extLst>
                <a:ext uri="{FF2B5EF4-FFF2-40B4-BE49-F238E27FC236}">
                  <a16:creationId xmlns:a16="http://schemas.microsoft.com/office/drawing/2014/main" id="{D951DE69-6FA2-4706-8812-2A4F65713B64}"/>
                </a:ext>
              </a:extLst>
            </p:cNvPr>
            <p:cNvSpPr txBox="1">
              <a:spLocks noChangeArrowheads="1"/>
            </p:cNvSpPr>
            <p:nvPr/>
          </p:nvSpPr>
          <p:spPr bwMode="auto">
            <a:xfrm>
              <a:off x="3609975"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400" kern="0" dirty="0">
                  <a:solidFill>
                    <a:schemeClr val="tx1"/>
                  </a:solidFill>
                  <a:latin typeface="Arial" panose="020B0604020202020204" pitchFamily="34" charset="0"/>
                  <a:cs typeface="Arial" panose="020B0604020202020204" pitchFamily="34" charset="0"/>
                </a:rPr>
                <a:t>-1</a:t>
              </a:r>
            </a:p>
          </p:txBody>
        </p:sp>
        <p:sp>
          <p:nvSpPr>
            <p:cNvPr id="18" name="TextBox 6">
              <a:extLst>
                <a:ext uri="{FF2B5EF4-FFF2-40B4-BE49-F238E27FC236}">
                  <a16:creationId xmlns:a16="http://schemas.microsoft.com/office/drawing/2014/main" id="{209D25C2-8FB8-449A-A1C5-3706B2C2F552}"/>
                </a:ext>
              </a:extLst>
            </p:cNvPr>
            <p:cNvSpPr txBox="1">
              <a:spLocks noChangeArrowheads="1"/>
            </p:cNvSpPr>
            <p:nvPr/>
          </p:nvSpPr>
          <p:spPr bwMode="auto">
            <a:xfrm>
              <a:off x="4184650" y="4724401"/>
              <a:ext cx="704850" cy="1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dirty="0">
                  <a:solidFill>
                    <a:schemeClr val="tx1"/>
                  </a:solidFill>
                  <a:latin typeface="Arial" panose="020B0604020202020204" pitchFamily="34" charset="0"/>
                  <a:cs typeface="Arial" panose="020B0604020202020204" pitchFamily="34" charset="0"/>
                </a:rPr>
                <a:t>0</a:t>
              </a:r>
            </a:p>
          </p:txBody>
        </p:sp>
        <p:sp>
          <p:nvSpPr>
            <p:cNvPr id="19" name="TextBox 6">
              <a:extLst>
                <a:ext uri="{FF2B5EF4-FFF2-40B4-BE49-F238E27FC236}">
                  <a16:creationId xmlns:a16="http://schemas.microsoft.com/office/drawing/2014/main" id="{F89F3B1F-0FAB-4881-B0DB-B6166B303729}"/>
                </a:ext>
              </a:extLst>
            </p:cNvPr>
            <p:cNvSpPr txBox="1">
              <a:spLocks noChangeArrowheads="1"/>
            </p:cNvSpPr>
            <p:nvPr/>
          </p:nvSpPr>
          <p:spPr bwMode="auto">
            <a:xfrm>
              <a:off x="4760913"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a:solidFill>
                    <a:schemeClr val="tx1"/>
                  </a:solidFill>
                  <a:latin typeface="Arial" panose="020B0604020202020204" pitchFamily="34" charset="0"/>
                  <a:cs typeface="Arial" panose="020B0604020202020204" pitchFamily="34" charset="0"/>
                </a:rPr>
                <a:t>1</a:t>
              </a:r>
            </a:p>
          </p:txBody>
        </p:sp>
        <p:sp>
          <p:nvSpPr>
            <p:cNvPr id="20" name="TextBox 6">
              <a:extLst>
                <a:ext uri="{FF2B5EF4-FFF2-40B4-BE49-F238E27FC236}">
                  <a16:creationId xmlns:a16="http://schemas.microsoft.com/office/drawing/2014/main" id="{7EC2CDFD-6A6F-449C-B9ED-D00F14F87166}"/>
                </a:ext>
              </a:extLst>
            </p:cNvPr>
            <p:cNvSpPr txBox="1">
              <a:spLocks noChangeArrowheads="1"/>
            </p:cNvSpPr>
            <p:nvPr/>
          </p:nvSpPr>
          <p:spPr bwMode="auto">
            <a:xfrm>
              <a:off x="5337175"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a:solidFill>
                    <a:schemeClr val="tx1"/>
                  </a:solidFill>
                  <a:latin typeface="Arial" panose="020B0604020202020204" pitchFamily="34" charset="0"/>
                  <a:cs typeface="Arial" panose="020B0604020202020204" pitchFamily="34" charset="0"/>
                </a:rPr>
                <a:t>2</a:t>
              </a:r>
            </a:p>
          </p:txBody>
        </p:sp>
        <p:sp>
          <p:nvSpPr>
            <p:cNvPr id="21" name="TextBox 6">
              <a:extLst>
                <a:ext uri="{FF2B5EF4-FFF2-40B4-BE49-F238E27FC236}">
                  <a16:creationId xmlns:a16="http://schemas.microsoft.com/office/drawing/2014/main" id="{B5C1B7FC-7188-4DF1-BD31-DAD4EFB61F9A}"/>
                </a:ext>
              </a:extLst>
            </p:cNvPr>
            <p:cNvSpPr txBox="1">
              <a:spLocks noChangeArrowheads="1"/>
            </p:cNvSpPr>
            <p:nvPr/>
          </p:nvSpPr>
          <p:spPr bwMode="auto">
            <a:xfrm>
              <a:off x="5913438"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a:solidFill>
                    <a:schemeClr val="tx1"/>
                  </a:solidFill>
                  <a:latin typeface="Arial" panose="020B0604020202020204" pitchFamily="34" charset="0"/>
                  <a:cs typeface="Arial" panose="020B0604020202020204" pitchFamily="34" charset="0"/>
                </a:rPr>
                <a:t>3</a:t>
              </a:r>
            </a:p>
          </p:txBody>
        </p:sp>
        <p:sp>
          <p:nvSpPr>
            <p:cNvPr id="22" name="TextBox 6">
              <a:extLst>
                <a:ext uri="{FF2B5EF4-FFF2-40B4-BE49-F238E27FC236}">
                  <a16:creationId xmlns:a16="http://schemas.microsoft.com/office/drawing/2014/main" id="{11572BAB-118C-4CDB-8BAF-D6544E5CA9F0}"/>
                </a:ext>
              </a:extLst>
            </p:cNvPr>
            <p:cNvSpPr txBox="1">
              <a:spLocks noChangeArrowheads="1"/>
            </p:cNvSpPr>
            <p:nvPr/>
          </p:nvSpPr>
          <p:spPr bwMode="auto">
            <a:xfrm>
              <a:off x="6488113" y="4724400"/>
              <a:ext cx="70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r>
                <a:rPr lang="en-GB" altLang="fr-FR" sz="1333" kern="0">
                  <a:solidFill>
                    <a:schemeClr val="tx1"/>
                  </a:solidFill>
                  <a:latin typeface="Arial" panose="020B0604020202020204" pitchFamily="34" charset="0"/>
                  <a:cs typeface="Arial" panose="020B0604020202020204" pitchFamily="34" charset="0"/>
                </a:rPr>
                <a:t>4</a:t>
              </a:r>
            </a:p>
          </p:txBody>
        </p:sp>
        <p:sp>
          <p:nvSpPr>
            <p:cNvPr id="23" name="Text Box 22">
              <a:extLst>
                <a:ext uri="{FF2B5EF4-FFF2-40B4-BE49-F238E27FC236}">
                  <a16:creationId xmlns:a16="http://schemas.microsoft.com/office/drawing/2014/main" id="{ED9715B9-46A0-4ABB-8910-7A1D4006351D}"/>
                </a:ext>
              </a:extLst>
            </p:cNvPr>
            <p:cNvSpPr txBox="1">
              <a:spLocks noChangeArrowheads="1"/>
            </p:cNvSpPr>
            <p:nvPr/>
          </p:nvSpPr>
          <p:spPr bwMode="auto">
            <a:xfrm>
              <a:off x="3928772" y="4760913"/>
              <a:ext cx="140280" cy="2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EFBB9A"/>
                </a:buClr>
                <a:buFont typeface="Arial" panose="020B0604020202020204" pitchFamily="34" charset="0"/>
                <a:buChar char="•"/>
                <a:defRPr sz="2000">
                  <a:solidFill>
                    <a:srgbClr val="08295C"/>
                  </a:solidFill>
                  <a:latin typeface="Calibri" panose="020F0502020204030204" pitchFamily="34" charset="0"/>
                  <a:ea typeface="MS PGothic" panose="020B0600070205080204" pitchFamily="34" charset="-128"/>
                </a:defRPr>
              </a:lvl1pPr>
              <a:lvl2pPr marL="742950" indent="-28575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2pPr>
              <a:lvl3pPr marL="1143000" indent="-228600">
                <a:spcBef>
                  <a:spcPct val="20000"/>
                </a:spcBef>
                <a:buClr>
                  <a:srgbClr val="EFBB9A"/>
                </a:buClr>
                <a:buFont typeface="Arial" panose="020B0604020202020204" pitchFamily="34" charset="0"/>
                <a:buChar char="•"/>
                <a:defRPr>
                  <a:solidFill>
                    <a:srgbClr val="08295C"/>
                  </a:solidFill>
                  <a:latin typeface="Calibri" panose="020F0502020204030204" pitchFamily="34" charset="0"/>
                  <a:ea typeface="MS PGothic" panose="020B0600070205080204" pitchFamily="34" charset="-128"/>
                </a:defRPr>
              </a:lvl3pPr>
              <a:lvl4pPr marL="1600200" indent="-228600">
                <a:spcBef>
                  <a:spcPct val="20000"/>
                </a:spcBef>
                <a:buClr>
                  <a:srgbClr val="EFBB9A"/>
                </a:buClr>
                <a:buFont typeface="Arial" panose="020B0604020202020204" pitchFamily="34" charset="0"/>
                <a:buChar char="–"/>
                <a:defRPr sz="1600">
                  <a:solidFill>
                    <a:srgbClr val="08295C"/>
                  </a:solidFill>
                  <a:latin typeface="Calibri" panose="020F0502020204030204" pitchFamily="34" charset="0"/>
                  <a:ea typeface="MS PGothic" panose="020B0600070205080204" pitchFamily="34" charset="-128"/>
                </a:defRPr>
              </a:lvl4pPr>
              <a:lvl5pPr marL="2057400" indent="-228600">
                <a:spcBef>
                  <a:spcPct val="20000"/>
                </a:spcBef>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5pPr>
              <a:lvl6pPr marL="25146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6pPr>
              <a:lvl7pPr marL="29718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7pPr>
              <a:lvl8pPr marL="34290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8pPr>
              <a:lvl9pPr marL="3886200" indent="-228600" defTabSz="582613" eaLnBrk="0" fontAlgn="base" hangingPunct="0">
                <a:spcBef>
                  <a:spcPct val="20000"/>
                </a:spcBef>
                <a:spcAft>
                  <a:spcPct val="0"/>
                </a:spcAft>
                <a:buClr>
                  <a:srgbClr val="EFBB9A"/>
                </a:buClr>
                <a:buFont typeface="Arial" panose="020B0604020202020204" pitchFamily="34" charset="0"/>
                <a:buChar char="»"/>
                <a:defRPr sz="1400">
                  <a:solidFill>
                    <a:srgbClr val="08295C"/>
                  </a:solidFill>
                  <a:latin typeface="Calibri" panose="020F0502020204030204" pitchFamily="34" charset="0"/>
                  <a:ea typeface="MS PGothic" panose="020B0600070205080204" pitchFamily="34" charset="-128"/>
                </a:defRPr>
              </a:lvl9pPr>
            </a:lstStyle>
            <a:p>
              <a:pPr algn="ctr" defTabSz="776779" eaLnBrk="0" fontAlgn="base" hangingPunct="0">
                <a:spcBef>
                  <a:spcPct val="0"/>
                </a:spcBef>
                <a:spcAft>
                  <a:spcPct val="0"/>
                </a:spcAft>
                <a:buClrTx/>
                <a:buFont typeface="Arial" panose="020B0604020202020204" pitchFamily="34" charset="0"/>
                <a:buNone/>
              </a:pPr>
              <a:endParaRPr lang="fr-FR" altLang="fr-FR" sz="1333" kern="0">
                <a:solidFill>
                  <a:srgbClr val="003366"/>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03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Diagram of the normal GH-IGF-I axis</a:t>
            </a:r>
            <a:endParaRPr lang="en-GB" dirty="0"/>
          </a:p>
        </p:txBody>
      </p:sp>
      <p:sp>
        <p:nvSpPr>
          <p:cNvPr id="22" name="Slide Number Placeholder 21"/>
          <p:cNvSpPr>
            <a:spLocks noGrp="1"/>
          </p:cNvSpPr>
          <p:nvPr>
            <p:ph type="sldNum" sz="quarter" idx="4"/>
          </p:nvPr>
        </p:nvSpPr>
        <p:spPr/>
        <p:txBody>
          <a:bodyPr/>
          <a:lstStyle/>
          <a:p>
            <a:fld id="{FCE43C0F-8A7B-3A4B-9DB5-B3472E36E833}" type="slidenum">
              <a:rPr lang="en-GB" smtClean="0"/>
              <a:pPr/>
              <a:t>9</a:t>
            </a:fld>
            <a:endParaRPr lang="en-GB" dirty="0"/>
          </a:p>
        </p:txBody>
      </p:sp>
      <p:sp>
        <p:nvSpPr>
          <p:cNvPr id="12" name="Content Placeholder 11">
            <a:extLst>
              <a:ext uri="{FF2B5EF4-FFF2-40B4-BE49-F238E27FC236}">
                <a16:creationId xmlns:a16="http://schemas.microsoft.com/office/drawing/2014/main" id="{942C9457-12D9-AA4F-B8A3-B159835E6A59}"/>
              </a:ext>
            </a:extLst>
          </p:cNvPr>
          <p:cNvSpPr>
            <a:spLocks noGrp="1"/>
          </p:cNvSpPr>
          <p:nvPr>
            <p:ph sz="quarter" idx="15"/>
          </p:nvPr>
        </p:nvSpPr>
        <p:spPr>
          <a:xfrm>
            <a:off x="620183" y="6309320"/>
            <a:ext cx="10180339" cy="365125"/>
          </a:xfrm>
        </p:spPr>
        <p:txBody>
          <a:bodyPr/>
          <a:lstStyle/>
          <a:p>
            <a:r>
              <a:rPr lang="en-GB" dirty="0"/>
              <a:t>ALS, acid-labile subunit; GH, growth hormone; GHR, growth hormone receptor; GHRH, growth-hormone releasing hormone; IGF-I, insulin-like growth factor-I; IGF-IR, insulin-like growth factor receptor; IGFBP-3, insulin-like growth factor-binding protein 3; STAT5b, signal transducer and activator of transcription 5B </a:t>
            </a:r>
            <a:br>
              <a:rPr lang="en-GB" altLang="en-US" dirty="0"/>
            </a:br>
            <a:r>
              <a:rPr lang="en-GB" altLang="en-US" dirty="0"/>
              <a:t>Adapted from Bang P, et al. </a:t>
            </a:r>
            <a:r>
              <a:rPr lang="en-GB" altLang="en-US" dirty="0" err="1"/>
              <a:t>Horm</a:t>
            </a:r>
            <a:r>
              <a:rPr lang="en-GB" altLang="en-US" dirty="0"/>
              <a:t> Res. 2001;55 </a:t>
            </a:r>
            <a:r>
              <a:rPr lang="en-GB" altLang="en-US" dirty="0" err="1"/>
              <a:t>Suppl</a:t>
            </a:r>
            <a:r>
              <a:rPr lang="en-GB" altLang="en-US" dirty="0"/>
              <a:t> 2:84-93</a:t>
            </a:r>
          </a:p>
        </p:txBody>
      </p:sp>
      <p:sp>
        <p:nvSpPr>
          <p:cNvPr id="7" name="TextBox 6">
            <a:extLst>
              <a:ext uri="{FF2B5EF4-FFF2-40B4-BE49-F238E27FC236}">
                <a16:creationId xmlns:a16="http://schemas.microsoft.com/office/drawing/2014/main" id="{E0D800E3-BA4A-17ED-36A8-C76CA99A5875}"/>
              </a:ext>
            </a:extLst>
          </p:cNvPr>
          <p:cNvSpPr txBox="1"/>
          <p:nvPr/>
        </p:nvSpPr>
        <p:spPr>
          <a:xfrm>
            <a:off x="1529444" y="5603013"/>
            <a:ext cx="3613653" cy="307777"/>
          </a:xfrm>
          <a:prstGeom prst="rect">
            <a:avLst/>
          </a:prstGeom>
          <a:noFill/>
        </p:spPr>
        <p:txBody>
          <a:bodyPr wrap="square">
            <a:spAutoFit/>
          </a:bodyPr>
          <a:lstStyle/>
          <a:p>
            <a:pPr defTabSz="1219170" eaLnBrk="1" fontAlgn="base" hangingPunct="1">
              <a:lnSpc>
                <a:spcPct val="100000"/>
              </a:lnSpc>
              <a:spcBef>
                <a:spcPct val="0"/>
              </a:spcBef>
              <a:spcAft>
                <a:spcPct val="0"/>
              </a:spcAft>
            </a:pPr>
            <a:r>
              <a:rPr lang="en-GB" altLang="en-US" sz="1400" dirty="0">
                <a:latin typeface="Arial" panose="020B0604020202020204" pitchFamily="34" charset="0"/>
                <a:ea typeface="Calibri" charset="0"/>
                <a:cs typeface="Arial" panose="020B0604020202020204" pitchFamily="34" charset="0"/>
              </a:rPr>
              <a:t>Autocrine/paracrine actions in growth plate</a:t>
            </a:r>
          </a:p>
        </p:txBody>
      </p:sp>
      <p:grpSp>
        <p:nvGrpSpPr>
          <p:cNvPr id="5" name="Group 61">
            <a:extLst>
              <a:ext uri="{FF2B5EF4-FFF2-40B4-BE49-F238E27FC236}">
                <a16:creationId xmlns:a16="http://schemas.microsoft.com/office/drawing/2014/main" id="{48B3F08E-1D4C-2B98-4EB1-7A2FB09A4A9E}"/>
              </a:ext>
            </a:extLst>
          </p:cNvPr>
          <p:cNvGrpSpPr>
            <a:grpSpLocks/>
          </p:cNvGrpSpPr>
          <p:nvPr/>
        </p:nvGrpSpPr>
        <p:grpSpPr bwMode="auto">
          <a:xfrm>
            <a:off x="8845905" y="5592523"/>
            <a:ext cx="518927" cy="495268"/>
            <a:chOff x="2417536" y="4109326"/>
            <a:chExt cx="522288" cy="498475"/>
          </a:xfrm>
        </p:grpSpPr>
        <p:sp>
          <p:nvSpPr>
            <p:cNvPr id="8" name="AutoShape 54">
              <a:extLst>
                <a:ext uri="{FF2B5EF4-FFF2-40B4-BE49-F238E27FC236}">
                  <a16:creationId xmlns:a16="http://schemas.microsoft.com/office/drawing/2014/main" id="{11DEC743-E308-880F-33BF-919F04DDE4D2}"/>
                </a:ext>
              </a:extLst>
            </p:cNvPr>
            <p:cNvSpPr>
              <a:spLocks noChangeArrowheads="1"/>
            </p:cNvSpPr>
            <p:nvPr/>
          </p:nvSpPr>
          <p:spPr bwMode="auto">
            <a:xfrm>
              <a:off x="2417536" y="4109326"/>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9" name="AutoShape 55">
              <a:extLst>
                <a:ext uri="{FF2B5EF4-FFF2-40B4-BE49-F238E27FC236}">
                  <a16:creationId xmlns:a16="http://schemas.microsoft.com/office/drawing/2014/main" id="{3A3EB3FE-3802-5FA0-1DFF-70237CC2160F}"/>
                </a:ext>
              </a:extLst>
            </p:cNvPr>
            <p:cNvSpPr>
              <a:spLocks noChangeArrowheads="1"/>
            </p:cNvSpPr>
            <p:nvPr/>
          </p:nvSpPr>
          <p:spPr bwMode="auto">
            <a:xfrm>
              <a:off x="2547711" y="427125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10" name="AutoShape 56">
              <a:extLst>
                <a:ext uri="{FF2B5EF4-FFF2-40B4-BE49-F238E27FC236}">
                  <a16:creationId xmlns:a16="http://schemas.microsoft.com/office/drawing/2014/main" id="{BB2DD681-5450-9E8E-B615-9ABB2F0B2B3E}"/>
                </a:ext>
              </a:extLst>
            </p:cNvPr>
            <p:cNvSpPr>
              <a:spLocks noChangeArrowheads="1"/>
            </p:cNvSpPr>
            <p:nvPr/>
          </p:nvSpPr>
          <p:spPr bwMode="auto">
            <a:xfrm>
              <a:off x="2690587" y="427125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20" name="AutoShape 57">
              <a:extLst>
                <a:ext uri="{FF2B5EF4-FFF2-40B4-BE49-F238E27FC236}">
                  <a16:creationId xmlns:a16="http://schemas.microsoft.com/office/drawing/2014/main" id="{442F967E-624B-ACB1-AF7A-10B7C92E1F52}"/>
                </a:ext>
              </a:extLst>
            </p:cNvPr>
            <p:cNvSpPr>
              <a:spLocks noChangeArrowheads="1"/>
            </p:cNvSpPr>
            <p:nvPr/>
          </p:nvSpPr>
          <p:spPr bwMode="auto">
            <a:xfrm>
              <a:off x="2817587" y="4112501"/>
              <a:ext cx="122237"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grpSp>
      <p:sp>
        <p:nvSpPr>
          <p:cNvPr id="21" name="TextBox 194">
            <a:extLst>
              <a:ext uri="{FF2B5EF4-FFF2-40B4-BE49-F238E27FC236}">
                <a16:creationId xmlns:a16="http://schemas.microsoft.com/office/drawing/2014/main" id="{ED549893-C272-3FBE-8747-C58176192DE8}"/>
              </a:ext>
            </a:extLst>
          </p:cNvPr>
          <p:cNvSpPr txBox="1">
            <a:spLocks noChangeArrowheads="1"/>
          </p:cNvSpPr>
          <p:nvPr/>
        </p:nvSpPr>
        <p:spPr bwMode="auto">
          <a:xfrm>
            <a:off x="6733670" y="5226266"/>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ALS</a:t>
            </a:r>
          </a:p>
        </p:txBody>
      </p:sp>
      <p:sp>
        <p:nvSpPr>
          <p:cNvPr id="23" name="TextBox 194">
            <a:extLst>
              <a:ext uri="{FF2B5EF4-FFF2-40B4-BE49-F238E27FC236}">
                <a16:creationId xmlns:a16="http://schemas.microsoft.com/office/drawing/2014/main" id="{CE9A30CB-3B24-A22F-83B2-9FF89B3FFA98}"/>
              </a:ext>
            </a:extLst>
          </p:cNvPr>
          <p:cNvSpPr txBox="1">
            <a:spLocks noChangeArrowheads="1"/>
          </p:cNvSpPr>
          <p:nvPr/>
        </p:nvSpPr>
        <p:spPr bwMode="auto">
          <a:xfrm>
            <a:off x="6741965" y="5684006"/>
            <a:ext cx="7922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IGFBP-3</a:t>
            </a:r>
          </a:p>
        </p:txBody>
      </p:sp>
      <p:sp>
        <p:nvSpPr>
          <p:cNvPr id="24" name="TextBox 194">
            <a:extLst>
              <a:ext uri="{FF2B5EF4-FFF2-40B4-BE49-F238E27FC236}">
                <a16:creationId xmlns:a16="http://schemas.microsoft.com/office/drawing/2014/main" id="{A031CA6F-E154-07A8-A833-2F88C25887A0}"/>
              </a:ext>
            </a:extLst>
          </p:cNvPr>
          <p:cNvSpPr txBox="1">
            <a:spLocks noChangeArrowheads="1"/>
          </p:cNvSpPr>
          <p:nvPr/>
        </p:nvSpPr>
        <p:spPr bwMode="auto">
          <a:xfrm>
            <a:off x="9761601" y="5226266"/>
            <a:ext cx="743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STAT5b</a:t>
            </a:r>
          </a:p>
        </p:txBody>
      </p:sp>
      <p:sp>
        <p:nvSpPr>
          <p:cNvPr id="25" name="TextBox 194">
            <a:extLst>
              <a:ext uri="{FF2B5EF4-FFF2-40B4-BE49-F238E27FC236}">
                <a16:creationId xmlns:a16="http://schemas.microsoft.com/office/drawing/2014/main" id="{A7229414-DA59-F65B-9A58-087DBED8B8EA}"/>
              </a:ext>
            </a:extLst>
          </p:cNvPr>
          <p:cNvSpPr txBox="1">
            <a:spLocks noChangeArrowheads="1"/>
          </p:cNvSpPr>
          <p:nvPr/>
        </p:nvSpPr>
        <p:spPr bwMode="auto">
          <a:xfrm>
            <a:off x="7811240" y="5684006"/>
            <a:ext cx="904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Free IGF-I</a:t>
            </a:r>
          </a:p>
        </p:txBody>
      </p:sp>
      <p:sp>
        <p:nvSpPr>
          <p:cNvPr id="26" name="TextBox 194">
            <a:extLst>
              <a:ext uri="{FF2B5EF4-FFF2-40B4-BE49-F238E27FC236}">
                <a16:creationId xmlns:a16="http://schemas.microsoft.com/office/drawing/2014/main" id="{B55D4DCF-78A2-D527-7DAB-CF61F3ECBC45}"/>
              </a:ext>
            </a:extLst>
          </p:cNvPr>
          <p:cNvSpPr txBox="1">
            <a:spLocks noChangeArrowheads="1"/>
          </p:cNvSpPr>
          <p:nvPr/>
        </p:nvSpPr>
        <p:spPr bwMode="auto">
          <a:xfrm>
            <a:off x="7774588" y="5226266"/>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GH</a:t>
            </a:r>
          </a:p>
        </p:txBody>
      </p:sp>
      <p:sp>
        <p:nvSpPr>
          <p:cNvPr id="27" name="TextBox 194">
            <a:extLst>
              <a:ext uri="{FF2B5EF4-FFF2-40B4-BE49-F238E27FC236}">
                <a16:creationId xmlns:a16="http://schemas.microsoft.com/office/drawing/2014/main" id="{9664D161-FF71-F010-C2CE-21B100AC0BEC}"/>
              </a:ext>
            </a:extLst>
          </p:cNvPr>
          <p:cNvSpPr txBox="1">
            <a:spLocks noChangeArrowheads="1"/>
          </p:cNvSpPr>
          <p:nvPr/>
        </p:nvSpPr>
        <p:spPr bwMode="auto">
          <a:xfrm>
            <a:off x="8614576" y="5226266"/>
            <a:ext cx="526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GHR</a:t>
            </a:r>
          </a:p>
        </p:txBody>
      </p:sp>
      <p:sp>
        <p:nvSpPr>
          <p:cNvPr id="28" name="TextBox 194">
            <a:extLst>
              <a:ext uri="{FF2B5EF4-FFF2-40B4-BE49-F238E27FC236}">
                <a16:creationId xmlns:a16="http://schemas.microsoft.com/office/drawing/2014/main" id="{576EBBE8-BA51-EBAE-A46A-7CEED98B06C7}"/>
              </a:ext>
            </a:extLst>
          </p:cNvPr>
          <p:cNvSpPr txBox="1">
            <a:spLocks noChangeArrowheads="1"/>
          </p:cNvSpPr>
          <p:nvPr/>
        </p:nvSpPr>
        <p:spPr bwMode="auto">
          <a:xfrm>
            <a:off x="9355110" y="5684006"/>
            <a:ext cx="647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IGF-IR</a:t>
            </a:r>
          </a:p>
        </p:txBody>
      </p:sp>
      <p:grpSp>
        <p:nvGrpSpPr>
          <p:cNvPr id="29" name="Group 4">
            <a:extLst>
              <a:ext uri="{FF2B5EF4-FFF2-40B4-BE49-F238E27FC236}">
                <a16:creationId xmlns:a16="http://schemas.microsoft.com/office/drawing/2014/main" id="{930608CE-3048-5CCE-5D52-F1B7F1675900}"/>
              </a:ext>
            </a:extLst>
          </p:cNvPr>
          <p:cNvGrpSpPr>
            <a:grpSpLocks/>
          </p:cNvGrpSpPr>
          <p:nvPr/>
        </p:nvGrpSpPr>
        <p:grpSpPr bwMode="auto">
          <a:xfrm>
            <a:off x="7355700" y="5275488"/>
            <a:ext cx="468453" cy="291799"/>
            <a:chOff x="1486" y="1172"/>
            <a:chExt cx="322" cy="185"/>
          </a:xfrm>
        </p:grpSpPr>
        <p:sp>
          <p:nvSpPr>
            <p:cNvPr id="30" name="Freeform 5">
              <a:extLst>
                <a:ext uri="{FF2B5EF4-FFF2-40B4-BE49-F238E27FC236}">
                  <a16:creationId xmlns:a16="http://schemas.microsoft.com/office/drawing/2014/main" id="{9DF0A7D1-5DEA-1E17-0569-12C2DA859C13}"/>
                </a:ext>
              </a:extLst>
            </p:cNvPr>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31" name="Freeform 6">
              <a:extLst>
                <a:ext uri="{FF2B5EF4-FFF2-40B4-BE49-F238E27FC236}">
                  <a16:creationId xmlns:a16="http://schemas.microsoft.com/office/drawing/2014/main" id="{5F028AFF-B413-0EC1-652D-C1358BC0B8C8}"/>
                </a:ext>
              </a:extLst>
            </p:cNvPr>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320" name="AutoShape 64">
            <a:extLst>
              <a:ext uri="{FF2B5EF4-FFF2-40B4-BE49-F238E27FC236}">
                <a16:creationId xmlns:a16="http://schemas.microsoft.com/office/drawing/2014/main" id="{37B5DDA7-657C-FE6F-0FEB-9F7E8B49FE45}"/>
              </a:ext>
            </a:extLst>
          </p:cNvPr>
          <p:cNvSpPr>
            <a:spLocks noChangeArrowheads="1"/>
          </p:cNvSpPr>
          <p:nvPr/>
        </p:nvSpPr>
        <p:spPr bwMode="auto">
          <a:xfrm>
            <a:off x="7495421" y="5642996"/>
            <a:ext cx="312303" cy="312303"/>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321" name="Oval 69">
            <a:extLst>
              <a:ext uri="{FF2B5EF4-FFF2-40B4-BE49-F238E27FC236}">
                <a16:creationId xmlns:a16="http://schemas.microsoft.com/office/drawing/2014/main" id="{30056917-ED69-C0CE-128C-F1A49A1C4804}"/>
              </a:ext>
            </a:extLst>
          </p:cNvPr>
          <p:cNvSpPr>
            <a:spLocks noChangeArrowheads="1"/>
          </p:cNvSpPr>
          <p:nvPr/>
        </p:nvSpPr>
        <p:spPr bwMode="auto">
          <a:xfrm>
            <a:off x="9205889" y="5289683"/>
            <a:ext cx="632492" cy="216088"/>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322" name="Group 50">
            <a:extLst>
              <a:ext uri="{FF2B5EF4-FFF2-40B4-BE49-F238E27FC236}">
                <a16:creationId xmlns:a16="http://schemas.microsoft.com/office/drawing/2014/main" id="{DAA52A2D-B50B-26CF-357A-3D6D7CD78724}"/>
              </a:ext>
            </a:extLst>
          </p:cNvPr>
          <p:cNvGrpSpPr>
            <a:grpSpLocks/>
          </p:cNvGrpSpPr>
          <p:nvPr/>
        </p:nvGrpSpPr>
        <p:grpSpPr bwMode="auto">
          <a:xfrm>
            <a:off x="8294218" y="5155615"/>
            <a:ext cx="343848" cy="410095"/>
            <a:chOff x="1150938" y="2821657"/>
            <a:chExt cx="660400" cy="785813"/>
          </a:xfrm>
        </p:grpSpPr>
        <p:grpSp>
          <p:nvGrpSpPr>
            <p:cNvPr id="323" name="Group 13">
              <a:extLst>
                <a:ext uri="{FF2B5EF4-FFF2-40B4-BE49-F238E27FC236}">
                  <a16:creationId xmlns:a16="http://schemas.microsoft.com/office/drawing/2014/main" id="{54DDAB8E-6C27-FEAD-F365-C1ED91B4B934}"/>
                </a:ext>
              </a:extLst>
            </p:cNvPr>
            <p:cNvGrpSpPr>
              <a:grpSpLocks/>
            </p:cNvGrpSpPr>
            <p:nvPr/>
          </p:nvGrpSpPr>
          <p:grpSpPr bwMode="auto">
            <a:xfrm>
              <a:off x="1604963" y="2821657"/>
              <a:ext cx="206375" cy="685800"/>
              <a:chOff x="1041" y="1822"/>
              <a:chExt cx="141" cy="432"/>
            </a:xfrm>
          </p:grpSpPr>
          <p:sp>
            <p:nvSpPr>
              <p:cNvPr id="328" name="Freeform 14">
                <a:extLst>
                  <a:ext uri="{FF2B5EF4-FFF2-40B4-BE49-F238E27FC236}">
                    <a16:creationId xmlns:a16="http://schemas.microsoft.com/office/drawing/2014/main" id="{53E35761-6906-64D5-6374-83F0EF950477}"/>
                  </a:ext>
                </a:extLst>
              </p:cNvPr>
              <p:cNvSpPr>
                <a:spLocks/>
              </p:cNvSpPr>
              <p:nvPr/>
            </p:nvSpPr>
            <p:spPr bwMode="auto">
              <a:xfrm>
                <a:off x="1041" y="1858"/>
                <a:ext cx="112" cy="367"/>
              </a:xfrm>
              <a:custGeom>
                <a:avLst/>
                <a:gdLst>
                  <a:gd name="T0" fmla="*/ 38 w 111"/>
                  <a:gd name="T1" fmla="*/ 0 h 367"/>
                  <a:gd name="T2" fmla="*/ 0 w 111"/>
                  <a:gd name="T3" fmla="*/ 184 h 367"/>
                  <a:gd name="T4" fmla="*/ 111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05" name="Oval 15">
                <a:extLst>
                  <a:ext uri="{FF2B5EF4-FFF2-40B4-BE49-F238E27FC236}">
                    <a16:creationId xmlns:a16="http://schemas.microsoft.com/office/drawing/2014/main" id="{C724CABC-A7B6-4797-FE92-B1FB34C88171}"/>
                  </a:ext>
                </a:extLst>
              </p:cNvPr>
              <p:cNvSpPr>
                <a:spLocks noChangeArrowheads="1"/>
              </p:cNvSpPr>
              <p:nvPr/>
            </p:nvSpPr>
            <p:spPr bwMode="auto">
              <a:xfrm>
                <a:off x="1054" y="1822"/>
                <a:ext cx="52" cy="67"/>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406" name="Oval 16">
                <a:extLst>
                  <a:ext uri="{FF2B5EF4-FFF2-40B4-BE49-F238E27FC236}">
                    <a16:creationId xmlns:a16="http://schemas.microsoft.com/office/drawing/2014/main" id="{398C3BFB-FCBF-F17F-F014-EDF9F2F84D82}"/>
                  </a:ext>
                </a:extLst>
              </p:cNvPr>
              <p:cNvSpPr>
                <a:spLocks noChangeArrowheads="1"/>
              </p:cNvSpPr>
              <p:nvPr/>
            </p:nvSpPr>
            <p:spPr bwMode="auto">
              <a:xfrm>
                <a:off x="1122" y="2193"/>
                <a:ext cx="60"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324" name="Group 21">
              <a:extLst>
                <a:ext uri="{FF2B5EF4-FFF2-40B4-BE49-F238E27FC236}">
                  <a16:creationId xmlns:a16="http://schemas.microsoft.com/office/drawing/2014/main" id="{FD4EB45D-76AD-4636-14DF-ABEAEEAEFF1B}"/>
                </a:ext>
              </a:extLst>
            </p:cNvPr>
            <p:cNvGrpSpPr>
              <a:grpSpLocks/>
            </p:cNvGrpSpPr>
            <p:nvPr/>
          </p:nvGrpSpPr>
          <p:grpSpPr bwMode="auto">
            <a:xfrm>
              <a:off x="1150938" y="3191545"/>
              <a:ext cx="554037" cy="415925"/>
              <a:chOff x="731" y="2055"/>
              <a:chExt cx="378" cy="262"/>
            </a:xfrm>
          </p:grpSpPr>
          <p:sp>
            <p:nvSpPr>
              <p:cNvPr id="325" name="Freeform 22">
                <a:extLst>
                  <a:ext uri="{FF2B5EF4-FFF2-40B4-BE49-F238E27FC236}">
                    <a16:creationId xmlns:a16="http://schemas.microsoft.com/office/drawing/2014/main" id="{7C053E02-D20E-6D3A-5D2D-AC9D0F8B1DA1}"/>
                  </a:ext>
                </a:extLst>
              </p:cNvPr>
              <p:cNvSpPr>
                <a:spLocks/>
              </p:cNvSpPr>
              <p:nvPr/>
            </p:nvSpPr>
            <p:spPr bwMode="auto">
              <a:xfrm>
                <a:off x="766" y="2083"/>
                <a:ext cx="312" cy="204"/>
              </a:xfrm>
              <a:custGeom>
                <a:avLst/>
                <a:gdLst>
                  <a:gd name="T0" fmla="*/ 0 w 313"/>
                  <a:gd name="T1" fmla="*/ 0 h 204"/>
                  <a:gd name="T2" fmla="*/ 184 w 313"/>
                  <a:gd name="T3" fmla="*/ 32 h 204"/>
                  <a:gd name="T4" fmla="*/ 311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326" name="Oval 23">
                <a:extLst>
                  <a:ext uri="{FF2B5EF4-FFF2-40B4-BE49-F238E27FC236}">
                    <a16:creationId xmlns:a16="http://schemas.microsoft.com/office/drawing/2014/main" id="{7214FB91-B6B4-375A-995B-0E45BB9C0A16}"/>
                  </a:ext>
                </a:extLst>
              </p:cNvPr>
              <p:cNvSpPr>
                <a:spLocks noChangeArrowheads="1"/>
              </p:cNvSpPr>
              <p:nvPr/>
            </p:nvSpPr>
            <p:spPr bwMode="auto">
              <a:xfrm rot="-4080000">
                <a:off x="740" y="2032"/>
                <a:ext cx="48"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327" name="Oval 24">
                <a:extLst>
                  <a:ext uri="{FF2B5EF4-FFF2-40B4-BE49-F238E27FC236}">
                    <a16:creationId xmlns:a16="http://schemas.microsoft.com/office/drawing/2014/main" id="{49437095-3E4C-4C67-1C66-DDEF1B9CBBE2}"/>
                  </a:ext>
                </a:extLst>
              </p:cNvPr>
              <p:cNvSpPr>
                <a:spLocks noChangeArrowheads="1"/>
              </p:cNvSpPr>
              <p:nvPr/>
            </p:nvSpPr>
            <p:spPr bwMode="auto">
              <a:xfrm rot="-4080000">
                <a:off x="1049" y="2257"/>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sp>
        <p:nvSpPr>
          <p:cNvPr id="424" name="Oval 9">
            <a:extLst>
              <a:ext uri="{FF2B5EF4-FFF2-40B4-BE49-F238E27FC236}">
                <a16:creationId xmlns:a16="http://schemas.microsoft.com/office/drawing/2014/main" id="{6CC08E3E-9933-09A6-7990-6F026602F07B}"/>
              </a:ext>
            </a:extLst>
          </p:cNvPr>
          <p:cNvSpPr>
            <a:spLocks noChangeArrowheads="1"/>
          </p:cNvSpPr>
          <p:nvPr/>
        </p:nvSpPr>
        <p:spPr bwMode="auto">
          <a:xfrm>
            <a:off x="6445638" y="5727334"/>
            <a:ext cx="367508" cy="227129"/>
          </a:xfrm>
          <a:prstGeom prst="ellipse">
            <a:avLst/>
          </a:prstGeom>
          <a:solidFill>
            <a:srgbClr val="503291"/>
          </a:solidFill>
          <a:ln w="1270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425" name="AutoShape 42">
            <a:extLst>
              <a:ext uri="{FF2B5EF4-FFF2-40B4-BE49-F238E27FC236}">
                <a16:creationId xmlns:a16="http://schemas.microsoft.com/office/drawing/2014/main" id="{79BA237B-8C76-44BD-4164-1BF2C954BFD2}"/>
              </a:ext>
            </a:extLst>
          </p:cNvPr>
          <p:cNvSpPr>
            <a:spLocks noChangeArrowheads="1"/>
          </p:cNvSpPr>
          <p:nvPr/>
        </p:nvSpPr>
        <p:spPr bwMode="auto">
          <a:xfrm>
            <a:off x="6500844" y="5223437"/>
            <a:ext cx="257097" cy="321767"/>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pic>
        <p:nvPicPr>
          <p:cNvPr id="426" name="Picture 3">
            <a:extLst>
              <a:ext uri="{FF2B5EF4-FFF2-40B4-BE49-F238E27FC236}">
                <a16:creationId xmlns:a16="http://schemas.microsoft.com/office/drawing/2014/main" id="{62D0EA6D-EB05-2B7C-A3F9-5BFA374A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3968" y="4407901"/>
            <a:ext cx="3050022" cy="101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 name="Rectangle 4">
            <a:extLst>
              <a:ext uri="{FF2B5EF4-FFF2-40B4-BE49-F238E27FC236}">
                <a16:creationId xmlns:a16="http://schemas.microsoft.com/office/drawing/2014/main" id="{B1A56573-3260-15B8-0342-5C704B9C65DB}"/>
              </a:ext>
            </a:extLst>
          </p:cNvPr>
          <p:cNvSpPr>
            <a:spLocks noChangeArrowheads="1"/>
          </p:cNvSpPr>
          <p:nvPr/>
        </p:nvSpPr>
        <p:spPr bwMode="auto">
          <a:xfrm>
            <a:off x="2551969" y="3122993"/>
            <a:ext cx="2351544" cy="2442017"/>
          </a:xfrm>
          <a:prstGeom prst="rect">
            <a:avLst/>
          </a:prstGeom>
          <a:noFill/>
          <a:ln w="9525">
            <a:solidFill>
              <a:srgbClr val="FF0000"/>
            </a:solidFill>
            <a:round/>
            <a:headEnd/>
            <a:tailEnd/>
          </a:ln>
          <a:effectLst>
            <a:prstShdw prst="shdw17" dist="17961" dir="2700000">
              <a:srgbClr val="2DBECD">
                <a:alpha val="74997"/>
              </a:srgbClr>
            </a:prstShdw>
          </a:effectLst>
          <a:extLst>
            <a:ext uri="{909E8E84-426E-40DD-AFC4-6F175D3DCCD1}">
              <a14:hiddenFill xmlns:a14="http://schemas.microsoft.com/office/drawing/2010/main">
                <a:solidFill>
                  <a:srgbClr val="FFFFFF"/>
                </a:solidFill>
              </a14:hiddenFill>
            </a:ext>
          </a:extLst>
        </p:spPr>
        <p:txBody>
          <a:bodyPr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pic>
        <p:nvPicPr>
          <p:cNvPr id="428" name="Picture 5">
            <a:extLst>
              <a:ext uri="{FF2B5EF4-FFF2-40B4-BE49-F238E27FC236}">
                <a16:creationId xmlns:a16="http://schemas.microsoft.com/office/drawing/2014/main" id="{AEDA77F7-D0F6-304A-42ED-63252E1644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8896" y="1707119"/>
            <a:ext cx="1526466" cy="9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 name="Freeform 6">
            <a:extLst>
              <a:ext uri="{FF2B5EF4-FFF2-40B4-BE49-F238E27FC236}">
                <a16:creationId xmlns:a16="http://schemas.microsoft.com/office/drawing/2014/main" id="{8710BF4F-E995-3B39-48CA-76B23C2E2F56}"/>
              </a:ext>
            </a:extLst>
          </p:cNvPr>
          <p:cNvSpPr>
            <a:spLocks/>
          </p:cNvSpPr>
          <p:nvPr/>
        </p:nvSpPr>
        <p:spPr bwMode="auto">
          <a:xfrm>
            <a:off x="3081648" y="1928305"/>
            <a:ext cx="1498818" cy="2163828"/>
          </a:xfrm>
          <a:custGeom>
            <a:avLst/>
            <a:gdLst>
              <a:gd name="T0" fmla="*/ 882221 w 1683954"/>
              <a:gd name="T1" fmla="*/ 0 h 613699"/>
              <a:gd name="T2" fmla="*/ 238246 w 1683954"/>
              <a:gd name="T3" fmla="*/ 2147483647 h 613699"/>
              <a:gd name="T4" fmla="*/ 5257 w 1683954"/>
              <a:gd name="T5" fmla="*/ 2147483647 h 613699"/>
              <a:gd name="T6" fmla="*/ 0 60000 65536"/>
              <a:gd name="T7" fmla="*/ 0 60000 65536"/>
              <a:gd name="T8" fmla="*/ 0 60000 65536"/>
            </a:gdLst>
            <a:ahLst/>
            <a:cxnLst>
              <a:cxn ang="T6">
                <a:pos x="T0" y="T1"/>
              </a:cxn>
              <a:cxn ang="T7">
                <a:pos x="T2" y="T3"/>
              </a:cxn>
              <a:cxn ang="T8">
                <a:pos x="T4" y="T5"/>
              </a:cxn>
            </a:cxnLst>
            <a:rect l="0" t="0" r="r" b="b"/>
            <a:pathLst>
              <a:path w="1683954" h="613699">
                <a:moveTo>
                  <a:pt x="1683954" y="0"/>
                </a:moveTo>
                <a:cubicBezTo>
                  <a:pt x="1275180" y="1324"/>
                  <a:pt x="862505" y="36754"/>
                  <a:pt x="454756" y="170252"/>
                </a:cubicBezTo>
                <a:cubicBezTo>
                  <a:pt x="47007" y="303750"/>
                  <a:pt x="-31957" y="449765"/>
                  <a:pt x="10036" y="613699"/>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30" name="Freeform 7">
            <a:extLst>
              <a:ext uri="{FF2B5EF4-FFF2-40B4-BE49-F238E27FC236}">
                <a16:creationId xmlns:a16="http://schemas.microsoft.com/office/drawing/2014/main" id="{BACA2283-D700-2081-7D23-E59A4CFDEA7F}"/>
              </a:ext>
            </a:extLst>
          </p:cNvPr>
          <p:cNvSpPr>
            <a:spLocks/>
          </p:cNvSpPr>
          <p:nvPr/>
        </p:nvSpPr>
        <p:spPr bwMode="auto">
          <a:xfrm rot="915350">
            <a:off x="4935526" y="3243772"/>
            <a:ext cx="1142304" cy="337598"/>
          </a:xfrm>
          <a:custGeom>
            <a:avLst/>
            <a:gdLst>
              <a:gd name="T0" fmla="*/ 4608 w 1627095"/>
              <a:gd name="T1" fmla="*/ 1 h 691711"/>
              <a:gd name="T2" fmla="*/ 1790 w 1627095"/>
              <a:gd name="T3" fmla="*/ 1 h 691711"/>
              <a:gd name="T4" fmla="*/ 0 w 1627095"/>
              <a:gd name="T5" fmla="*/ 1 h 691711"/>
              <a:gd name="T6" fmla="*/ 0 60000 65536"/>
              <a:gd name="T7" fmla="*/ 0 60000 65536"/>
              <a:gd name="T8" fmla="*/ 0 60000 65536"/>
            </a:gdLst>
            <a:ahLst/>
            <a:cxnLst>
              <a:cxn ang="T6">
                <a:pos x="T0" y="T1"/>
              </a:cxn>
              <a:cxn ang="T7">
                <a:pos x="T2" y="T3"/>
              </a:cxn>
              <a:cxn ang="T8">
                <a:pos x="T4" y="T5"/>
              </a:cxn>
            </a:cxnLst>
            <a:rect l="0" t="0" r="r" b="b"/>
            <a:pathLst>
              <a:path w="1627095" h="691711">
                <a:moveTo>
                  <a:pt x="1627095" y="247958"/>
                </a:moveTo>
                <a:cubicBezTo>
                  <a:pt x="1265144" y="96678"/>
                  <a:pt x="903194" y="-54601"/>
                  <a:pt x="632012" y="19358"/>
                </a:cubicBezTo>
                <a:cubicBezTo>
                  <a:pt x="360830" y="93317"/>
                  <a:pt x="180415" y="392514"/>
                  <a:pt x="0" y="691711"/>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pic>
        <p:nvPicPr>
          <p:cNvPr id="431" name="Picture 8">
            <a:extLst>
              <a:ext uri="{FF2B5EF4-FFF2-40B4-BE49-F238E27FC236}">
                <a16:creationId xmlns:a16="http://schemas.microsoft.com/office/drawing/2014/main" id="{A0D0A2C1-AF24-7E49-ECC3-C6D3B91275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1753" y="2778119"/>
            <a:ext cx="3134421" cy="138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 name="TextBox 168">
            <a:extLst>
              <a:ext uri="{FF2B5EF4-FFF2-40B4-BE49-F238E27FC236}">
                <a16:creationId xmlns:a16="http://schemas.microsoft.com/office/drawing/2014/main" id="{E2295E70-87CE-820D-77B6-938D942022F5}"/>
              </a:ext>
            </a:extLst>
          </p:cNvPr>
          <p:cNvSpPr txBox="1">
            <a:spLocks noChangeArrowheads="1"/>
          </p:cNvSpPr>
          <p:nvPr/>
        </p:nvSpPr>
        <p:spPr bwMode="auto">
          <a:xfrm>
            <a:off x="7539887" y="4693931"/>
            <a:ext cx="170110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9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LINEAR GROWTH</a:t>
            </a:r>
          </a:p>
        </p:txBody>
      </p:sp>
      <p:sp>
        <p:nvSpPr>
          <p:cNvPr id="434" name="TextBox 168">
            <a:extLst>
              <a:ext uri="{FF2B5EF4-FFF2-40B4-BE49-F238E27FC236}">
                <a16:creationId xmlns:a16="http://schemas.microsoft.com/office/drawing/2014/main" id="{B232BD7C-B2C1-6BBF-E9C8-44EC00BA65E8}"/>
              </a:ext>
            </a:extLst>
          </p:cNvPr>
          <p:cNvSpPr txBox="1">
            <a:spLocks noChangeArrowheads="1"/>
          </p:cNvSpPr>
          <p:nvPr/>
        </p:nvSpPr>
        <p:spPr bwMode="auto">
          <a:xfrm>
            <a:off x="5559401" y="2801314"/>
            <a:ext cx="14968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Ternary complex</a:t>
            </a:r>
          </a:p>
        </p:txBody>
      </p:sp>
      <p:sp>
        <p:nvSpPr>
          <p:cNvPr id="435" name="TextBox 168">
            <a:extLst>
              <a:ext uri="{FF2B5EF4-FFF2-40B4-BE49-F238E27FC236}">
                <a16:creationId xmlns:a16="http://schemas.microsoft.com/office/drawing/2014/main" id="{53F1C073-E7D8-ECD0-DF13-8807FBE0BA4B}"/>
              </a:ext>
            </a:extLst>
          </p:cNvPr>
          <p:cNvSpPr txBox="1">
            <a:spLocks noChangeArrowheads="1"/>
          </p:cNvSpPr>
          <p:nvPr/>
        </p:nvSpPr>
        <p:spPr bwMode="auto">
          <a:xfrm>
            <a:off x="7682024" y="4019374"/>
            <a:ext cx="1151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Circulation</a:t>
            </a:r>
          </a:p>
        </p:txBody>
      </p:sp>
      <p:sp>
        <p:nvSpPr>
          <p:cNvPr id="436" name="Oval 75">
            <a:extLst>
              <a:ext uri="{FF2B5EF4-FFF2-40B4-BE49-F238E27FC236}">
                <a16:creationId xmlns:a16="http://schemas.microsoft.com/office/drawing/2014/main" id="{68BB1C82-C744-2DC7-4664-21B929D9985D}"/>
              </a:ext>
            </a:extLst>
          </p:cNvPr>
          <p:cNvSpPr>
            <a:spLocks noChangeArrowheads="1"/>
          </p:cNvSpPr>
          <p:nvPr/>
        </p:nvSpPr>
        <p:spPr bwMode="auto">
          <a:xfrm>
            <a:off x="6725376" y="4068849"/>
            <a:ext cx="2910" cy="7275"/>
          </a:xfrm>
          <a:prstGeom prst="ellipse">
            <a:avLst/>
          </a:prstGeom>
          <a:solidFill>
            <a:srgbClr val="0000FF"/>
          </a:solidFill>
          <a:ln w="0">
            <a:solidFill>
              <a:srgbClr val="FF0000"/>
            </a:solidFill>
            <a:round/>
            <a:headEnd/>
            <a:tailEnd/>
          </a:ln>
        </p:spPr>
        <p:txBody>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endParaRPr lang="en-GB" altLang="en-US" sz="1400" dirty="0">
              <a:solidFill>
                <a:srgbClr val="000000"/>
              </a:solidFill>
              <a:latin typeface="Arial" panose="020B0604020202020204" pitchFamily="34" charset="0"/>
              <a:ea typeface="Calibri" charset="0"/>
              <a:cs typeface="Arial" panose="020B0604020202020204" pitchFamily="34" charset="0"/>
            </a:endParaRPr>
          </a:p>
        </p:txBody>
      </p:sp>
      <p:sp>
        <p:nvSpPr>
          <p:cNvPr id="437" name="TextBox 168">
            <a:extLst>
              <a:ext uri="{FF2B5EF4-FFF2-40B4-BE49-F238E27FC236}">
                <a16:creationId xmlns:a16="http://schemas.microsoft.com/office/drawing/2014/main" id="{3ACD2FE4-5CB1-4223-BA3B-8B2890097058}"/>
              </a:ext>
            </a:extLst>
          </p:cNvPr>
          <p:cNvSpPr txBox="1">
            <a:spLocks noChangeArrowheads="1"/>
          </p:cNvSpPr>
          <p:nvPr/>
        </p:nvSpPr>
        <p:spPr bwMode="auto">
          <a:xfrm>
            <a:off x="8757555" y="1693319"/>
            <a:ext cx="628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Liver</a:t>
            </a:r>
          </a:p>
        </p:txBody>
      </p:sp>
      <p:sp>
        <p:nvSpPr>
          <p:cNvPr id="438" name="AutoShape 64">
            <a:extLst>
              <a:ext uri="{FF2B5EF4-FFF2-40B4-BE49-F238E27FC236}">
                <a16:creationId xmlns:a16="http://schemas.microsoft.com/office/drawing/2014/main" id="{64E973E6-DEBA-B18D-CD93-98B9C597A9BA}"/>
              </a:ext>
            </a:extLst>
          </p:cNvPr>
          <p:cNvSpPr>
            <a:spLocks noChangeArrowheads="1"/>
          </p:cNvSpPr>
          <p:nvPr/>
        </p:nvSpPr>
        <p:spPr bwMode="auto">
          <a:xfrm>
            <a:off x="7482061" y="3622113"/>
            <a:ext cx="208088" cy="208088"/>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39" name="AutoShape 64">
            <a:extLst>
              <a:ext uri="{FF2B5EF4-FFF2-40B4-BE49-F238E27FC236}">
                <a16:creationId xmlns:a16="http://schemas.microsoft.com/office/drawing/2014/main" id="{DFA3962B-8EB2-57E1-1910-E4502A6C1ACF}"/>
              </a:ext>
            </a:extLst>
          </p:cNvPr>
          <p:cNvSpPr>
            <a:spLocks noChangeArrowheads="1"/>
          </p:cNvSpPr>
          <p:nvPr/>
        </p:nvSpPr>
        <p:spPr bwMode="auto">
          <a:xfrm>
            <a:off x="3541480" y="3705059"/>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40" name="Oval 69">
            <a:extLst>
              <a:ext uri="{FF2B5EF4-FFF2-40B4-BE49-F238E27FC236}">
                <a16:creationId xmlns:a16="http://schemas.microsoft.com/office/drawing/2014/main" id="{0AC3003C-FEEF-D059-6883-CAD28835C207}"/>
              </a:ext>
            </a:extLst>
          </p:cNvPr>
          <p:cNvSpPr>
            <a:spLocks noChangeArrowheads="1"/>
          </p:cNvSpPr>
          <p:nvPr/>
        </p:nvSpPr>
        <p:spPr bwMode="auto">
          <a:xfrm>
            <a:off x="7597018" y="2283364"/>
            <a:ext cx="724671" cy="261930"/>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441" name="Group 32">
            <a:extLst>
              <a:ext uri="{FF2B5EF4-FFF2-40B4-BE49-F238E27FC236}">
                <a16:creationId xmlns:a16="http://schemas.microsoft.com/office/drawing/2014/main" id="{B0A4AC01-CC40-5813-9F01-5696C71149CE}"/>
              </a:ext>
            </a:extLst>
          </p:cNvPr>
          <p:cNvGrpSpPr>
            <a:grpSpLocks/>
          </p:cNvGrpSpPr>
          <p:nvPr/>
        </p:nvGrpSpPr>
        <p:grpSpPr bwMode="auto">
          <a:xfrm>
            <a:off x="7426764" y="1603803"/>
            <a:ext cx="605347" cy="720305"/>
            <a:chOff x="1150938" y="2821657"/>
            <a:chExt cx="660400" cy="785813"/>
          </a:xfrm>
        </p:grpSpPr>
        <p:grpSp>
          <p:nvGrpSpPr>
            <p:cNvPr id="442" name="Group 13">
              <a:extLst>
                <a:ext uri="{FF2B5EF4-FFF2-40B4-BE49-F238E27FC236}">
                  <a16:creationId xmlns:a16="http://schemas.microsoft.com/office/drawing/2014/main" id="{8F6B4BF5-281B-7B0D-5ECA-738546138676}"/>
                </a:ext>
              </a:extLst>
            </p:cNvPr>
            <p:cNvGrpSpPr>
              <a:grpSpLocks/>
            </p:cNvGrpSpPr>
            <p:nvPr/>
          </p:nvGrpSpPr>
          <p:grpSpPr bwMode="auto">
            <a:xfrm>
              <a:off x="1604963" y="2821657"/>
              <a:ext cx="206375" cy="685800"/>
              <a:chOff x="1041" y="1822"/>
              <a:chExt cx="141" cy="432"/>
            </a:xfrm>
          </p:grpSpPr>
          <p:sp>
            <p:nvSpPr>
              <p:cNvPr id="447" name="Freeform 14">
                <a:extLst>
                  <a:ext uri="{FF2B5EF4-FFF2-40B4-BE49-F238E27FC236}">
                    <a16:creationId xmlns:a16="http://schemas.microsoft.com/office/drawing/2014/main" id="{79945287-A9CA-F103-4716-61343A616612}"/>
                  </a:ext>
                </a:extLst>
              </p:cNvPr>
              <p:cNvSpPr>
                <a:spLocks/>
              </p:cNvSpPr>
              <p:nvPr/>
            </p:nvSpPr>
            <p:spPr bwMode="auto">
              <a:xfrm>
                <a:off x="1041" y="1858"/>
                <a:ext cx="111" cy="367"/>
              </a:xfrm>
              <a:custGeom>
                <a:avLst/>
                <a:gdLst>
                  <a:gd name="T0" fmla="*/ 38 w 111"/>
                  <a:gd name="T1" fmla="*/ 0 h 367"/>
                  <a:gd name="T2" fmla="*/ 0 w 111"/>
                  <a:gd name="T3" fmla="*/ 184 h 367"/>
                  <a:gd name="T4" fmla="*/ 110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48" name="Oval 15">
                <a:extLst>
                  <a:ext uri="{FF2B5EF4-FFF2-40B4-BE49-F238E27FC236}">
                    <a16:creationId xmlns:a16="http://schemas.microsoft.com/office/drawing/2014/main" id="{684A8B49-ED11-8E23-8254-CA7D4862D609}"/>
                  </a:ext>
                </a:extLst>
              </p:cNvPr>
              <p:cNvSpPr>
                <a:spLocks noChangeArrowheads="1"/>
              </p:cNvSpPr>
              <p:nvPr/>
            </p:nvSpPr>
            <p:spPr bwMode="auto">
              <a:xfrm>
                <a:off x="1054" y="1822"/>
                <a:ext cx="51"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449" name="Oval 16">
                <a:extLst>
                  <a:ext uri="{FF2B5EF4-FFF2-40B4-BE49-F238E27FC236}">
                    <a16:creationId xmlns:a16="http://schemas.microsoft.com/office/drawing/2014/main" id="{06339658-3E74-70F4-A077-1E9CDEC0F65F}"/>
                  </a:ext>
                </a:extLst>
              </p:cNvPr>
              <p:cNvSpPr>
                <a:spLocks noChangeArrowheads="1"/>
              </p:cNvSpPr>
              <p:nvPr/>
            </p:nvSpPr>
            <p:spPr bwMode="auto">
              <a:xfrm>
                <a:off x="1121" y="2194"/>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443" name="Group 21">
              <a:extLst>
                <a:ext uri="{FF2B5EF4-FFF2-40B4-BE49-F238E27FC236}">
                  <a16:creationId xmlns:a16="http://schemas.microsoft.com/office/drawing/2014/main" id="{92B619AF-5646-D707-1DCF-925D24AB3643}"/>
                </a:ext>
              </a:extLst>
            </p:cNvPr>
            <p:cNvGrpSpPr>
              <a:grpSpLocks/>
            </p:cNvGrpSpPr>
            <p:nvPr/>
          </p:nvGrpSpPr>
          <p:grpSpPr bwMode="auto">
            <a:xfrm>
              <a:off x="1150938" y="3191545"/>
              <a:ext cx="554037" cy="415925"/>
              <a:chOff x="731" y="2055"/>
              <a:chExt cx="378" cy="262"/>
            </a:xfrm>
          </p:grpSpPr>
          <p:sp>
            <p:nvSpPr>
              <p:cNvPr id="444" name="Freeform 22">
                <a:extLst>
                  <a:ext uri="{FF2B5EF4-FFF2-40B4-BE49-F238E27FC236}">
                    <a16:creationId xmlns:a16="http://schemas.microsoft.com/office/drawing/2014/main" id="{B4E04BFB-E139-6B8B-A050-918F8517E728}"/>
                  </a:ext>
                </a:extLst>
              </p:cNvPr>
              <p:cNvSpPr>
                <a:spLocks/>
              </p:cNvSpPr>
              <p:nvPr/>
            </p:nvSpPr>
            <p:spPr bwMode="auto">
              <a:xfrm>
                <a:off x="766" y="2083"/>
                <a:ext cx="313" cy="204"/>
              </a:xfrm>
              <a:custGeom>
                <a:avLst/>
                <a:gdLst>
                  <a:gd name="T0" fmla="*/ 0 w 313"/>
                  <a:gd name="T1" fmla="*/ 0 h 204"/>
                  <a:gd name="T2" fmla="*/ 185 w 313"/>
                  <a:gd name="T3" fmla="*/ 32 h 204"/>
                  <a:gd name="T4" fmla="*/ 312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45" name="Oval 23">
                <a:extLst>
                  <a:ext uri="{FF2B5EF4-FFF2-40B4-BE49-F238E27FC236}">
                    <a16:creationId xmlns:a16="http://schemas.microsoft.com/office/drawing/2014/main" id="{ACBB7B59-B9BE-EF87-6792-4A2E6763686C}"/>
                  </a:ext>
                </a:extLst>
              </p:cNvPr>
              <p:cNvSpPr>
                <a:spLocks noChangeArrowheads="1"/>
              </p:cNvSpPr>
              <p:nvPr/>
            </p:nvSpPr>
            <p:spPr bwMode="auto">
              <a:xfrm rot="-4080000">
                <a:off x="744" y="2042"/>
                <a:ext cx="51" cy="65"/>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446" name="Oval 24">
                <a:extLst>
                  <a:ext uri="{FF2B5EF4-FFF2-40B4-BE49-F238E27FC236}">
                    <a16:creationId xmlns:a16="http://schemas.microsoft.com/office/drawing/2014/main" id="{EAB3D0B7-1695-1486-8716-DFE57599B563}"/>
                  </a:ext>
                </a:extLst>
              </p:cNvPr>
              <p:cNvSpPr>
                <a:spLocks noChangeArrowheads="1"/>
              </p:cNvSpPr>
              <p:nvPr/>
            </p:nvSpPr>
            <p:spPr bwMode="auto">
              <a:xfrm rot="-4080000">
                <a:off x="1050" y="2256"/>
                <a:ext cx="61"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grpSp>
        <p:nvGrpSpPr>
          <p:cNvPr id="450" name="Group 41">
            <a:extLst>
              <a:ext uri="{FF2B5EF4-FFF2-40B4-BE49-F238E27FC236}">
                <a16:creationId xmlns:a16="http://schemas.microsoft.com/office/drawing/2014/main" id="{D04D8D70-20CB-3E22-B02C-1D202AE79DFB}"/>
              </a:ext>
            </a:extLst>
          </p:cNvPr>
          <p:cNvGrpSpPr>
            <a:grpSpLocks/>
          </p:cNvGrpSpPr>
          <p:nvPr/>
        </p:nvGrpSpPr>
        <p:grpSpPr bwMode="auto">
          <a:xfrm>
            <a:off x="2856099" y="4060118"/>
            <a:ext cx="605347" cy="720305"/>
            <a:chOff x="1150938" y="2821657"/>
            <a:chExt cx="660400" cy="785813"/>
          </a:xfrm>
        </p:grpSpPr>
        <p:grpSp>
          <p:nvGrpSpPr>
            <p:cNvPr id="451" name="Group 13">
              <a:extLst>
                <a:ext uri="{FF2B5EF4-FFF2-40B4-BE49-F238E27FC236}">
                  <a16:creationId xmlns:a16="http://schemas.microsoft.com/office/drawing/2014/main" id="{B7F63D63-F5F4-0AB7-2ECA-37DEA999B977}"/>
                </a:ext>
              </a:extLst>
            </p:cNvPr>
            <p:cNvGrpSpPr>
              <a:grpSpLocks/>
            </p:cNvGrpSpPr>
            <p:nvPr/>
          </p:nvGrpSpPr>
          <p:grpSpPr bwMode="auto">
            <a:xfrm>
              <a:off x="1604963" y="2821657"/>
              <a:ext cx="206375" cy="685800"/>
              <a:chOff x="1041" y="1822"/>
              <a:chExt cx="141" cy="432"/>
            </a:xfrm>
          </p:grpSpPr>
          <p:sp>
            <p:nvSpPr>
              <p:cNvPr id="456" name="Freeform 14">
                <a:extLst>
                  <a:ext uri="{FF2B5EF4-FFF2-40B4-BE49-F238E27FC236}">
                    <a16:creationId xmlns:a16="http://schemas.microsoft.com/office/drawing/2014/main" id="{B38B47A8-0652-8FF3-4D94-642516E2B78C}"/>
                  </a:ext>
                </a:extLst>
              </p:cNvPr>
              <p:cNvSpPr>
                <a:spLocks/>
              </p:cNvSpPr>
              <p:nvPr/>
            </p:nvSpPr>
            <p:spPr bwMode="auto">
              <a:xfrm>
                <a:off x="1041" y="1858"/>
                <a:ext cx="111" cy="367"/>
              </a:xfrm>
              <a:custGeom>
                <a:avLst/>
                <a:gdLst>
                  <a:gd name="T0" fmla="*/ 38 w 111"/>
                  <a:gd name="T1" fmla="*/ 0 h 367"/>
                  <a:gd name="T2" fmla="*/ 0 w 111"/>
                  <a:gd name="T3" fmla="*/ 184 h 367"/>
                  <a:gd name="T4" fmla="*/ 110 w 111"/>
                  <a:gd name="T5" fmla="*/ 366 h 367"/>
                  <a:gd name="T6" fmla="*/ 0 60000 65536"/>
                  <a:gd name="T7" fmla="*/ 0 60000 65536"/>
                  <a:gd name="T8" fmla="*/ 0 60000 65536"/>
                </a:gdLst>
                <a:ahLst/>
                <a:cxnLst>
                  <a:cxn ang="T6">
                    <a:pos x="T0" y="T1"/>
                  </a:cxn>
                  <a:cxn ang="T7">
                    <a:pos x="T2" y="T3"/>
                  </a:cxn>
                  <a:cxn ang="T8">
                    <a:pos x="T4" y="T5"/>
                  </a:cxn>
                </a:cxnLst>
                <a:rect l="0" t="0" r="r" b="b"/>
                <a:pathLst>
                  <a:path w="111" h="367">
                    <a:moveTo>
                      <a:pt x="38" y="0"/>
                    </a:moveTo>
                    <a:lnTo>
                      <a:pt x="0" y="184"/>
                    </a:lnTo>
                    <a:lnTo>
                      <a:pt x="110" y="366"/>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57" name="Oval 15">
                <a:extLst>
                  <a:ext uri="{FF2B5EF4-FFF2-40B4-BE49-F238E27FC236}">
                    <a16:creationId xmlns:a16="http://schemas.microsoft.com/office/drawing/2014/main" id="{D28AABB4-815B-D997-2846-6310CAF04B3D}"/>
                  </a:ext>
                </a:extLst>
              </p:cNvPr>
              <p:cNvSpPr>
                <a:spLocks noChangeArrowheads="1"/>
              </p:cNvSpPr>
              <p:nvPr/>
            </p:nvSpPr>
            <p:spPr bwMode="auto">
              <a:xfrm>
                <a:off x="1054" y="1822"/>
                <a:ext cx="51" cy="66"/>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458" name="Oval 16">
                <a:extLst>
                  <a:ext uri="{FF2B5EF4-FFF2-40B4-BE49-F238E27FC236}">
                    <a16:creationId xmlns:a16="http://schemas.microsoft.com/office/drawing/2014/main" id="{76B9411B-B99B-1E58-BDB1-01F84AEEF0CA}"/>
                  </a:ext>
                </a:extLst>
              </p:cNvPr>
              <p:cNvSpPr>
                <a:spLocks noChangeArrowheads="1"/>
              </p:cNvSpPr>
              <p:nvPr/>
            </p:nvSpPr>
            <p:spPr bwMode="auto">
              <a:xfrm>
                <a:off x="1121" y="2194"/>
                <a:ext cx="61" cy="60"/>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nvGrpSpPr>
            <p:cNvPr id="452" name="Group 21">
              <a:extLst>
                <a:ext uri="{FF2B5EF4-FFF2-40B4-BE49-F238E27FC236}">
                  <a16:creationId xmlns:a16="http://schemas.microsoft.com/office/drawing/2014/main" id="{92DAF67B-C28F-2884-FA3B-B4FC05B8E73F}"/>
                </a:ext>
              </a:extLst>
            </p:cNvPr>
            <p:cNvGrpSpPr>
              <a:grpSpLocks/>
            </p:cNvGrpSpPr>
            <p:nvPr/>
          </p:nvGrpSpPr>
          <p:grpSpPr bwMode="auto">
            <a:xfrm>
              <a:off x="1150938" y="3191545"/>
              <a:ext cx="554037" cy="415925"/>
              <a:chOff x="731" y="2055"/>
              <a:chExt cx="378" cy="262"/>
            </a:xfrm>
          </p:grpSpPr>
          <p:sp>
            <p:nvSpPr>
              <p:cNvPr id="453" name="Freeform 22">
                <a:extLst>
                  <a:ext uri="{FF2B5EF4-FFF2-40B4-BE49-F238E27FC236}">
                    <a16:creationId xmlns:a16="http://schemas.microsoft.com/office/drawing/2014/main" id="{0AD380F1-C0CA-6320-3E9D-FF8D422FA3C6}"/>
                  </a:ext>
                </a:extLst>
              </p:cNvPr>
              <p:cNvSpPr>
                <a:spLocks/>
              </p:cNvSpPr>
              <p:nvPr/>
            </p:nvSpPr>
            <p:spPr bwMode="auto">
              <a:xfrm>
                <a:off x="766" y="2083"/>
                <a:ext cx="313" cy="204"/>
              </a:xfrm>
              <a:custGeom>
                <a:avLst/>
                <a:gdLst>
                  <a:gd name="T0" fmla="*/ 0 w 313"/>
                  <a:gd name="T1" fmla="*/ 0 h 204"/>
                  <a:gd name="T2" fmla="*/ 185 w 313"/>
                  <a:gd name="T3" fmla="*/ 32 h 204"/>
                  <a:gd name="T4" fmla="*/ 312 w 313"/>
                  <a:gd name="T5" fmla="*/ 203 h 204"/>
                  <a:gd name="T6" fmla="*/ 0 60000 65536"/>
                  <a:gd name="T7" fmla="*/ 0 60000 65536"/>
                  <a:gd name="T8" fmla="*/ 0 60000 65536"/>
                </a:gdLst>
                <a:ahLst/>
                <a:cxnLst>
                  <a:cxn ang="T6">
                    <a:pos x="T0" y="T1"/>
                  </a:cxn>
                  <a:cxn ang="T7">
                    <a:pos x="T2" y="T3"/>
                  </a:cxn>
                  <a:cxn ang="T8">
                    <a:pos x="T4" y="T5"/>
                  </a:cxn>
                </a:cxnLst>
                <a:rect l="0" t="0" r="r" b="b"/>
                <a:pathLst>
                  <a:path w="313" h="204">
                    <a:moveTo>
                      <a:pt x="0" y="0"/>
                    </a:moveTo>
                    <a:lnTo>
                      <a:pt x="185" y="32"/>
                    </a:lnTo>
                    <a:lnTo>
                      <a:pt x="312" y="203"/>
                    </a:lnTo>
                  </a:path>
                </a:pathLst>
              </a:custGeom>
              <a:noFill/>
              <a:ln w="127000" cap="rnd"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54" name="Oval 23">
                <a:extLst>
                  <a:ext uri="{FF2B5EF4-FFF2-40B4-BE49-F238E27FC236}">
                    <a16:creationId xmlns:a16="http://schemas.microsoft.com/office/drawing/2014/main" id="{E6EB838A-8311-2795-42E9-BCB416FF279B}"/>
                  </a:ext>
                </a:extLst>
              </p:cNvPr>
              <p:cNvSpPr>
                <a:spLocks noChangeArrowheads="1"/>
              </p:cNvSpPr>
              <p:nvPr/>
            </p:nvSpPr>
            <p:spPr bwMode="auto">
              <a:xfrm rot="-4080000">
                <a:off x="744" y="2042"/>
                <a:ext cx="51" cy="65"/>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sp>
            <p:nvSpPr>
              <p:cNvPr id="455" name="Oval 24">
                <a:extLst>
                  <a:ext uri="{FF2B5EF4-FFF2-40B4-BE49-F238E27FC236}">
                    <a16:creationId xmlns:a16="http://schemas.microsoft.com/office/drawing/2014/main" id="{86C95931-6BC0-5F1E-CB10-75C9A28EBAFB}"/>
                  </a:ext>
                </a:extLst>
              </p:cNvPr>
              <p:cNvSpPr>
                <a:spLocks noChangeArrowheads="1"/>
              </p:cNvSpPr>
              <p:nvPr/>
            </p:nvSpPr>
            <p:spPr bwMode="auto">
              <a:xfrm rot="-4080000">
                <a:off x="1050" y="2256"/>
                <a:ext cx="61" cy="61"/>
              </a:xfrm>
              <a:prstGeom prst="ellipse">
                <a:avLst/>
              </a:prstGeom>
              <a:solidFill>
                <a:srgbClr val="FAFD00"/>
              </a:solidFill>
              <a:ln w="127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defTabSz="1219170" eaLnBrk="1" fontAlgn="base" hangingPunct="1">
                  <a:spcBef>
                    <a:spcPct val="0"/>
                  </a:spcBef>
                  <a:spcAft>
                    <a:spcPct val="0"/>
                  </a:spcAft>
                </a:pPr>
                <a:endParaRPr lang="en-GB" altLang="en-US" sz="2000" b="0" dirty="0">
                  <a:solidFill>
                    <a:srgbClr val="000000"/>
                  </a:solidFill>
                  <a:latin typeface="Arial" panose="020B0604020202020204" pitchFamily="34" charset="0"/>
                  <a:ea typeface="Calibri" charset="0"/>
                  <a:cs typeface="Arial" panose="020B0604020202020204" pitchFamily="34" charset="0"/>
                </a:endParaRPr>
              </a:p>
            </p:txBody>
          </p:sp>
        </p:grpSp>
      </p:grpSp>
      <p:sp>
        <p:nvSpPr>
          <p:cNvPr id="459" name="Oval 9">
            <a:extLst>
              <a:ext uri="{FF2B5EF4-FFF2-40B4-BE49-F238E27FC236}">
                <a16:creationId xmlns:a16="http://schemas.microsoft.com/office/drawing/2014/main" id="{8B7AFF0F-FAA5-1438-5800-5A2969472E14}"/>
              </a:ext>
            </a:extLst>
          </p:cNvPr>
          <p:cNvSpPr>
            <a:spLocks noChangeArrowheads="1"/>
          </p:cNvSpPr>
          <p:nvPr/>
        </p:nvSpPr>
        <p:spPr bwMode="auto">
          <a:xfrm>
            <a:off x="7611571" y="3361640"/>
            <a:ext cx="277936" cy="183351"/>
          </a:xfrm>
          <a:prstGeom prst="ellipse">
            <a:avLst/>
          </a:prstGeom>
          <a:solidFill>
            <a:srgbClr val="503291"/>
          </a:solidFill>
          <a:ln w="635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460" name="Freeform 66">
            <a:extLst>
              <a:ext uri="{FF2B5EF4-FFF2-40B4-BE49-F238E27FC236}">
                <a16:creationId xmlns:a16="http://schemas.microsoft.com/office/drawing/2014/main" id="{287A82B9-2D05-1930-3D8A-5CBD66D544BC}"/>
              </a:ext>
            </a:extLst>
          </p:cNvPr>
          <p:cNvSpPr>
            <a:spLocks/>
          </p:cNvSpPr>
          <p:nvPr/>
        </p:nvSpPr>
        <p:spPr bwMode="auto">
          <a:xfrm>
            <a:off x="3023441" y="4419543"/>
            <a:ext cx="1622507" cy="947311"/>
          </a:xfrm>
          <a:custGeom>
            <a:avLst/>
            <a:gdLst>
              <a:gd name="T0" fmla="*/ 481256 w 1769472"/>
              <a:gd name="T1" fmla="*/ 360279 h 1032803"/>
              <a:gd name="T2" fmla="*/ 577509 w 1769472"/>
              <a:gd name="T3" fmla="*/ 12593 h 1032803"/>
              <a:gd name="T4" fmla="*/ 973203 w 1769472"/>
              <a:gd name="T5" fmla="*/ 240761 h 1032803"/>
              <a:gd name="T6" fmla="*/ 1422368 w 1769472"/>
              <a:gd name="T7" fmla="*/ 1719 h 1032803"/>
              <a:gd name="T8" fmla="*/ 1497230 w 1769472"/>
              <a:gd name="T9" fmla="*/ 392877 h 1032803"/>
              <a:gd name="T10" fmla="*/ 1796674 w 1769472"/>
              <a:gd name="T11" fmla="*/ 490665 h 1032803"/>
              <a:gd name="T12" fmla="*/ 1261952 w 1769472"/>
              <a:gd name="T13" fmla="*/ 697106 h 1032803"/>
              <a:gd name="T14" fmla="*/ 1668341 w 1769472"/>
              <a:gd name="T15" fmla="*/ 1066528 h 1032803"/>
              <a:gd name="T16" fmla="*/ 855562 w 1769472"/>
              <a:gd name="T17" fmla="*/ 816628 h 1032803"/>
              <a:gd name="T18" fmla="*/ 256673 w 1769472"/>
              <a:gd name="T19" fmla="*/ 903549 h 1032803"/>
              <a:gd name="T20" fmla="*/ 502645 w 1769472"/>
              <a:gd name="T21" fmla="*/ 588453 h 1032803"/>
              <a:gd name="T22" fmla="*/ 6 w 1769472"/>
              <a:gd name="T23" fmla="*/ 490665 h 1032803"/>
              <a:gd name="T24" fmla="*/ 481256 w 1769472"/>
              <a:gd name="T25" fmla="*/ 360279 h 1032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9472" h="1032803">
                <a:moveTo>
                  <a:pt x="472972" y="348508"/>
                </a:moveTo>
                <a:cubicBezTo>
                  <a:pt x="567565" y="271432"/>
                  <a:pt x="486986" y="31446"/>
                  <a:pt x="567565" y="12177"/>
                </a:cubicBezTo>
                <a:cubicBezTo>
                  <a:pt x="648144" y="-7092"/>
                  <a:pt x="818062" y="234647"/>
                  <a:pt x="956448" y="232895"/>
                </a:cubicBezTo>
                <a:cubicBezTo>
                  <a:pt x="1094834" y="231143"/>
                  <a:pt x="1312048" y="-22857"/>
                  <a:pt x="1397882" y="1667"/>
                </a:cubicBezTo>
                <a:cubicBezTo>
                  <a:pt x="1483716" y="26191"/>
                  <a:pt x="1410145" y="301212"/>
                  <a:pt x="1471455" y="380040"/>
                </a:cubicBezTo>
                <a:cubicBezTo>
                  <a:pt x="1532765" y="458868"/>
                  <a:pt x="1804282" y="425585"/>
                  <a:pt x="1765744" y="474633"/>
                </a:cubicBezTo>
                <a:cubicBezTo>
                  <a:pt x="1727206" y="523681"/>
                  <a:pt x="1261248" y="581488"/>
                  <a:pt x="1240227" y="674329"/>
                </a:cubicBezTo>
                <a:cubicBezTo>
                  <a:pt x="1219206" y="767170"/>
                  <a:pt x="1706186" y="1012412"/>
                  <a:pt x="1639620" y="1031681"/>
                </a:cubicBezTo>
                <a:cubicBezTo>
                  <a:pt x="1573054" y="1050950"/>
                  <a:pt x="1072061" y="816219"/>
                  <a:pt x="840834" y="789943"/>
                </a:cubicBezTo>
                <a:cubicBezTo>
                  <a:pt x="609607" y="763667"/>
                  <a:pt x="310062" y="910812"/>
                  <a:pt x="252255" y="874026"/>
                </a:cubicBezTo>
                <a:cubicBezTo>
                  <a:pt x="194448" y="837240"/>
                  <a:pt x="536034" y="635791"/>
                  <a:pt x="493993" y="569226"/>
                </a:cubicBezTo>
                <a:cubicBezTo>
                  <a:pt x="451952" y="502661"/>
                  <a:pt x="1758" y="509667"/>
                  <a:pt x="6" y="474633"/>
                </a:cubicBezTo>
                <a:cubicBezTo>
                  <a:pt x="-1746" y="439599"/>
                  <a:pt x="378379" y="425584"/>
                  <a:pt x="472972" y="348508"/>
                </a:cubicBezTo>
                <a:close/>
              </a:path>
            </a:pathLst>
          </a:custGeom>
          <a:solidFill>
            <a:srgbClr val="F2DCDB"/>
          </a:solidFill>
          <a:ln w="9525" cap="flat" cmpd="sng">
            <a:solidFill>
              <a:srgbClr val="FF0000"/>
            </a:solidFill>
            <a:prstDash val="solid"/>
            <a:round/>
            <a:headEnd type="none" w="med" len="med"/>
            <a:tailEnd type="none" w="med" len="med"/>
          </a:ln>
          <a:effectLst>
            <a:prstShdw prst="shdw17" dist="17961" dir="2700000">
              <a:srgbClr val="2DBECD"/>
            </a:prstShdw>
          </a:effectLst>
        </p:spPr>
        <p:txBody>
          <a:bodyPr anchor="ct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61" name="Oval 67">
            <a:extLst>
              <a:ext uri="{FF2B5EF4-FFF2-40B4-BE49-F238E27FC236}">
                <a16:creationId xmlns:a16="http://schemas.microsoft.com/office/drawing/2014/main" id="{75DCFB74-BFFA-BC56-1C77-F64D2FE5941C}"/>
              </a:ext>
            </a:extLst>
          </p:cNvPr>
          <p:cNvSpPr>
            <a:spLocks noChangeArrowheads="1"/>
          </p:cNvSpPr>
          <p:nvPr/>
        </p:nvSpPr>
        <p:spPr bwMode="auto">
          <a:xfrm>
            <a:off x="3673900" y="4808072"/>
            <a:ext cx="433638" cy="173163"/>
          </a:xfrm>
          <a:prstGeom prst="ellipse">
            <a:avLst/>
          </a:prstGeom>
          <a:gradFill rotWithShape="0">
            <a:gsLst>
              <a:gs pos="0">
                <a:srgbClr val="333333"/>
              </a:gs>
              <a:gs pos="100000">
                <a:srgbClr val="C4BD97"/>
              </a:gs>
            </a:gsLst>
            <a:lin ang="5400000" scaled="1"/>
          </a:gradFill>
          <a:ln w="9525">
            <a:solidFill>
              <a:srgbClr val="FF0000"/>
            </a:solidFill>
            <a:round/>
            <a:headEnd/>
            <a:tailEnd/>
          </a:ln>
          <a:effectLst>
            <a:prstShdw prst="shdw17" dist="17961" dir="2700000">
              <a:srgbClr val="2DBECD">
                <a:alpha val="74998"/>
              </a:srgbClr>
            </a:prstShdw>
          </a:effectLst>
        </p:spPr>
        <p:txBody>
          <a:bodyPr anchor="ctr"/>
          <a:lstStyle>
            <a:lvl1pPr eaLnBrk="0" hangingPunct="0">
              <a:defRPr sz="3600" b="1">
                <a:solidFill>
                  <a:schemeClr val="tx1"/>
                </a:solidFill>
                <a:latin typeface="Times New Roman" charset="0"/>
                <a:ea typeface="MS PGothic" charset="-128"/>
              </a:defRPr>
            </a:lvl1pPr>
            <a:lvl2pPr marL="742950" indent="-285750" eaLnBrk="0" hangingPunct="0">
              <a:defRPr sz="3600" b="1">
                <a:solidFill>
                  <a:schemeClr val="tx1"/>
                </a:solidFill>
                <a:latin typeface="Times New Roman" charset="0"/>
                <a:ea typeface="MS PGothic" charset="-128"/>
              </a:defRPr>
            </a:lvl2pPr>
            <a:lvl3pPr marL="1143000" indent="-228600" eaLnBrk="0" hangingPunct="0">
              <a:defRPr sz="3600" b="1">
                <a:solidFill>
                  <a:schemeClr val="tx1"/>
                </a:solidFill>
                <a:latin typeface="Times New Roman" charset="0"/>
                <a:ea typeface="MS PGothic" charset="-128"/>
              </a:defRPr>
            </a:lvl3pPr>
            <a:lvl4pPr marL="1600200" indent="-228600" eaLnBrk="0" hangingPunct="0">
              <a:defRPr sz="3600" b="1">
                <a:solidFill>
                  <a:schemeClr val="tx1"/>
                </a:solidFill>
                <a:latin typeface="Times New Roman" charset="0"/>
                <a:ea typeface="MS PGothic" charset="-128"/>
              </a:defRPr>
            </a:lvl4pPr>
            <a:lvl5pPr marL="2057400" indent="-228600" eaLnBrk="0" hangingPunct="0">
              <a:defRPr sz="3600" b="1">
                <a:solidFill>
                  <a:schemeClr val="tx1"/>
                </a:solidFill>
                <a:latin typeface="Times New Roman" charset="0"/>
                <a:ea typeface="MS PGothic" charset="-128"/>
              </a:defRPr>
            </a:lvl5pPr>
            <a:lvl6pPr marL="2514600" indent="-228600" eaLnBrk="0" fontAlgn="base" hangingPunct="0">
              <a:spcBef>
                <a:spcPct val="0"/>
              </a:spcBef>
              <a:spcAft>
                <a:spcPct val="0"/>
              </a:spcAft>
              <a:defRPr sz="3600" b="1">
                <a:solidFill>
                  <a:schemeClr val="tx1"/>
                </a:solidFill>
                <a:latin typeface="Times New Roman" charset="0"/>
                <a:ea typeface="MS PGothic" charset="-128"/>
              </a:defRPr>
            </a:lvl6pPr>
            <a:lvl7pPr marL="2971800" indent="-228600" eaLnBrk="0" fontAlgn="base" hangingPunct="0">
              <a:spcBef>
                <a:spcPct val="0"/>
              </a:spcBef>
              <a:spcAft>
                <a:spcPct val="0"/>
              </a:spcAft>
              <a:defRPr sz="3600" b="1">
                <a:solidFill>
                  <a:schemeClr val="tx1"/>
                </a:solidFill>
                <a:latin typeface="Times New Roman" charset="0"/>
                <a:ea typeface="MS PGothic" charset="-128"/>
              </a:defRPr>
            </a:lvl7pPr>
            <a:lvl8pPr marL="3429000" indent="-228600" eaLnBrk="0" fontAlgn="base" hangingPunct="0">
              <a:spcBef>
                <a:spcPct val="0"/>
              </a:spcBef>
              <a:spcAft>
                <a:spcPct val="0"/>
              </a:spcAft>
              <a:defRPr sz="3600" b="1">
                <a:solidFill>
                  <a:schemeClr val="tx1"/>
                </a:solidFill>
                <a:latin typeface="Times New Roman" charset="0"/>
                <a:ea typeface="MS PGothic" charset="-128"/>
              </a:defRPr>
            </a:lvl8pPr>
            <a:lvl9pPr marL="3886200" indent="-228600" eaLnBrk="0" fontAlgn="base" hangingPunct="0">
              <a:spcBef>
                <a:spcPct val="0"/>
              </a:spcBef>
              <a:spcAft>
                <a:spcPct val="0"/>
              </a:spcAft>
              <a:defRPr sz="3600" b="1">
                <a:solidFill>
                  <a:schemeClr val="tx1"/>
                </a:solidFill>
                <a:latin typeface="Times New Roman" charset="0"/>
                <a:ea typeface="MS PGothic" charset="-128"/>
              </a:defRPr>
            </a:lvl9pPr>
          </a:lstStyle>
          <a:p>
            <a:pPr algn="ctr" defTabSz="1219170" eaLnBrk="1" fontAlgn="base" hangingPunct="1">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462" name="Oval 69">
            <a:extLst>
              <a:ext uri="{FF2B5EF4-FFF2-40B4-BE49-F238E27FC236}">
                <a16:creationId xmlns:a16="http://schemas.microsoft.com/office/drawing/2014/main" id="{865A0334-3E13-400F-F632-5E8D12EBBAFD}"/>
              </a:ext>
            </a:extLst>
          </p:cNvPr>
          <p:cNvSpPr>
            <a:spLocks noChangeArrowheads="1"/>
          </p:cNvSpPr>
          <p:nvPr/>
        </p:nvSpPr>
        <p:spPr bwMode="auto">
          <a:xfrm>
            <a:off x="3212612" y="4749865"/>
            <a:ext cx="584976" cy="199357"/>
          </a:xfrm>
          <a:prstGeom prst="ellipse">
            <a:avLst/>
          </a:prstGeom>
          <a:solidFill>
            <a:srgbClr val="149B5F"/>
          </a:solidFill>
          <a:ln w="12700">
            <a:solidFill>
              <a:srgbClr val="FFFFFF"/>
            </a:solidFill>
            <a:round/>
            <a:headEnd/>
            <a:tailEnd/>
          </a:ln>
          <a:effectLst/>
        </p:spPr>
        <p:txBody>
          <a:bodyPr wrap="none"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463" name="Group 69">
            <a:extLst>
              <a:ext uri="{FF2B5EF4-FFF2-40B4-BE49-F238E27FC236}">
                <a16:creationId xmlns:a16="http://schemas.microsoft.com/office/drawing/2014/main" id="{1E4C2DF8-979C-8E20-4B80-F4CCDD2CDA0F}"/>
              </a:ext>
            </a:extLst>
          </p:cNvPr>
          <p:cNvGrpSpPr>
            <a:grpSpLocks/>
          </p:cNvGrpSpPr>
          <p:nvPr/>
        </p:nvGrpSpPr>
        <p:grpSpPr bwMode="auto">
          <a:xfrm>
            <a:off x="4062428" y="3993181"/>
            <a:ext cx="478749" cy="456921"/>
            <a:chOff x="2417536" y="4109326"/>
            <a:chExt cx="522288" cy="498475"/>
          </a:xfrm>
        </p:grpSpPr>
        <p:sp>
          <p:nvSpPr>
            <p:cNvPr id="464" name="AutoShape 54">
              <a:extLst>
                <a:ext uri="{FF2B5EF4-FFF2-40B4-BE49-F238E27FC236}">
                  <a16:creationId xmlns:a16="http://schemas.microsoft.com/office/drawing/2014/main" id="{D9A24DFE-CB23-8172-135D-2529D8A078AE}"/>
                </a:ext>
              </a:extLst>
            </p:cNvPr>
            <p:cNvSpPr>
              <a:spLocks noChangeArrowheads="1"/>
            </p:cNvSpPr>
            <p:nvPr/>
          </p:nvSpPr>
          <p:spPr bwMode="auto">
            <a:xfrm>
              <a:off x="2417536" y="4109326"/>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465" name="AutoShape 55">
              <a:extLst>
                <a:ext uri="{FF2B5EF4-FFF2-40B4-BE49-F238E27FC236}">
                  <a16:creationId xmlns:a16="http://schemas.microsoft.com/office/drawing/2014/main" id="{ABA900B3-D1F7-1FCC-3CC2-D358E0CA8BA2}"/>
                </a:ext>
              </a:extLst>
            </p:cNvPr>
            <p:cNvSpPr>
              <a:spLocks noChangeArrowheads="1"/>
            </p:cNvSpPr>
            <p:nvPr/>
          </p:nvSpPr>
          <p:spPr bwMode="auto">
            <a:xfrm>
              <a:off x="2547711" y="427125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466" name="AutoShape 56">
              <a:extLst>
                <a:ext uri="{FF2B5EF4-FFF2-40B4-BE49-F238E27FC236}">
                  <a16:creationId xmlns:a16="http://schemas.microsoft.com/office/drawing/2014/main" id="{2357A97C-70B9-9E1F-F24E-738F239A1272}"/>
                </a:ext>
              </a:extLst>
            </p:cNvPr>
            <p:cNvSpPr>
              <a:spLocks noChangeArrowheads="1"/>
            </p:cNvSpPr>
            <p:nvPr/>
          </p:nvSpPr>
          <p:spPr bwMode="auto">
            <a:xfrm>
              <a:off x="2690586" y="427125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sp>
          <p:nvSpPr>
            <p:cNvPr id="467" name="AutoShape 57">
              <a:extLst>
                <a:ext uri="{FF2B5EF4-FFF2-40B4-BE49-F238E27FC236}">
                  <a16:creationId xmlns:a16="http://schemas.microsoft.com/office/drawing/2014/main" id="{289E22E2-6144-F261-D5D2-D904426D8931}"/>
                </a:ext>
              </a:extLst>
            </p:cNvPr>
            <p:cNvSpPr>
              <a:spLocks noChangeArrowheads="1"/>
            </p:cNvSpPr>
            <p:nvPr/>
          </p:nvSpPr>
          <p:spPr bwMode="auto">
            <a:xfrm>
              <a:off x="2817586" y="4112501"/>
              <a:ext cx="122238" cy="336550"/>
            </a:xfrm>
            <a:prstGeom prst="roundRect">
              <a:avLst>
                <a:gd name="adj" fmla="val 16667"/>
              </a:avLst>
            </a:prstGeom>
            <a:solidFill>
              <a:srgbClr val="77933C"/>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b="1">
                  <a:solidFill>
                    <a:schemeClr val="tx1"/>
                  </a:solidFill>
                  <a:latin typeface="Times New Roman" pitchFamily="18" charset="0"/>
                </a:defRPr>
              </a:lvl1pPr>
              <a:lvl2pPr marL="742950" indent="-285750">
                <a:defRPr sz="3600" b="1">
                  <a:solidFill>
                    <a:schemeClr val="tx1"/>
                  </a:solidFill>
                  <a:latin typeface="Times New Roman" pitchFamily="18" charset="0"/>
                </a:defRPr>
              </a:lvl2pPr>
              <a:lvl3pPr marL="1143000" indent="-228600">
                <a:defRPr sz="3600" b="1">
                  <a:solidFill>
                    <a:schemeClr val="tx1"/>
                  </a:solidFill>
                  <a:latin typeface="Times New Roman" pitchFamily="18" charset="0"/>
                </a:defRPr>
              </a:lvl3pPr>
              <a:lvl4pPr marL="1600200" indent="-228600">
                <a:defRPr sz="3600" b="1">
                  <a:solidFill>
                    <a:schemeClr val="tx1"/>
                  </a:solidFill>
                  <a:latin typeface="Times New Roman" pitchFamily="18" charset="0"/>
                </a:defRPr>
              </a:lvl4pPr>
              <a:lvl5pPr marL="2057400" indent="-22860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defTabSz="1219170" fontAlgn="base">
                <a:spcBef>
                  <a:spcPct val="0"/>
                </a:spcBef>
                <a:spcAft>
                  <a:spcPct val="0"/>
                </a:spcAft>
                <a:defRPr/>
              </a:pPr>
              <a:endParaRPr lang="en-GB" altLang="en-US" sz="2000" b="0" kern="0" dirty="0">
                <a:solidFill>
                  <a:srgbClr val="000000"/>
                </a:solidFill>
                <a:latin typeface="Arial" panose="020B0604020202020204" pitchFamily="34" charset="0"/>
                <a:ea typeface="Calibri" charset="0"/>
                <a:cs typeface="Arial" panose="020B0604020202020204" pitchFamily="34" charset="0"/>
              </a:endParaRPr>
            </a:p>
          </p:txBody>
        </p:sp>
      </p:grpSp>
      <p:grpSp>
        <p:nvGrpSpPr>
          <p:cNvPr id="468" name="Group 4">
            <a:extLst>
              <a:ext uri="{FF2B5EF4-FFF2-40B4-BE49-F238E27FC236}">
                <a16:creationId xmlns:a16="http://schemas.microsoft.com/office/drawing/2014/main" id="{F9FAA57F-58EA-118D-E8FF-50DD3DA2C01B}"/>
              </a:ext>
            </a:extLst>
          </p:cNvPr>
          <p:cNvGrpSpPr>
            <a:grpSpLocks/>
          </p:cNvGrpSpPr>
          <p:nvPr/>
        </p:nvGrpSpPr>
        <p:grpSpPr bwMode="auto">
          <a:xfrm rot="19635340">
            <a:off x="2898297" y="4183807"/>
            <a:ext cx="432184" cy="269206"/>
            <a:chOff x="1486" y="1172"/>
            <a:chExt cx="322" cy="185"/>
          </a:xfrm>
        </p:grpSpPr>
        <p:sp>
          <p:nvSpPr>
            <p:cNvPr id="469" name="Freeform 5">
              <a:extLst>
                <a:ext uri="{FF2B5EF4-FFF2-40B4-BE49-F238E27FC236}">
                  <a16:creationId xmlns:a16="http://schemas.microsoft.com/office/drawing/2014/main" id="{0F34F2EC-B8D3-0A50-34E7-6DC325DDE940}"/>
                </a:ext>
              </a:extLst>
            </p:cNvPr>
            <p:cNvSpPr>
              <a:spLocks/>
            </p:cNvSpPr>
            <p:nvPr/>
          </p:nvSpPr>
          <p:spPr bwMode="auto">
            <a:xfrm>
              <a:off x="1486" y="1172"/>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70" name="Freeform 6">
              <a:extLst>
                <a:ext uri="{FF2B5EF4-FFF2-40B4-BE49-F238E27FC236}">
                  <a16:creationId xmlns:a16="http://schemas.microsoft.com/office/drawing/2014/main" id="{9F382AAC-F723-99A9-A704-2734F57FC9C7}"/>
                </a:ext>
              </a:extLst>
            </p:cNvPr>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71" name="Rectangle 470">
            <a:extLst>
              <a:ext uri="{FF2B5EF4-FFF2-40B4-BE49-F238E27FC236}">
                <a16:creationId xmlns:a16="http://schemas.microsoft.com/office/drawing/2014/main" id="{3BC2EC0C-640E-F6DE-51F7-BB8FC939400D}"/>
              </a:ext>
            </a:extLst>
          </p:cNvPr>
          <p:cNvSpPr/>
          <p:nvPr/>
        </p:nvSpPr>
        <p:spPr bwMode="auto">
          <a:xfrm>
            <a:off x="5341464" y="4644070"/>
            <a:ext cx="144513" cy="144512"/>
          </a:xfrm>
          <a:prstGeom prst="rect">
            <a:avLst/>
          </a:prstGeom>
          <a:noFill/>
          <a:ln w="9525" cap="flat" cmpd="sng" algn="ctr">
            <a:solidFill>
              <a:srgbClr val="FF0000"/>
            </a:solidFill>
            <a:prstDash val="solid"/>
            <a:round/>
            <a:headEnd type="none" w="med" len="med"/>
            <a:tailEnd type="none" w="med" len="med"/>
          </a:ln>
          <a:effectLst>
            <a:glow rad="38100">
              <a:srgbClr val="FFFFFF"/>
            </a:glow>
          </a:effectLst>
        </p:spPr>
        <p:txBody>
          <a:bodyPr anchor="ctr"/>
          <a:lstStyle/>
          <a:p>
            <a:pPr algn="ct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cxnSp>
        <p:nvCxnSpPr>
          <p:cNvPr id="472" name="Straight Arrow Connector 471">
            <a:extLst>
              <a:ext uri="{FF2B5EF4-FFF2-40B4-BE49-F238E27FC236}">
                <a16:creationId xmlns:a16="http://schemas.microsoft.com/office/drawing/2014/main" id="{C99BFB04-7F1D-8660-F4D2-B4197BEFC1C3}"/>
              </a:ext>
            </a:extLst>
          </p:cNvPr>
          <p:cNvCxnSpPr/>
          <p:nvPr/>
        </p:nvCxnSpPr>
        <p:spPr bwMode="auto">
          <a:xfrm>
            <a:off x="4925870" y="4342832"/>
            <a:ext cx="390674" cy="284127"/>
          </a:xfrm>
          <a:prstGeom prst="straightConnector1">
            <a:avLst/>
          </a:prstGeom>
          <a:solidFill>
            <a:srgbClr val="503291"/>
          </a:solidFill>
          <a:ln w="28575" cap="flat" cmpd="sng" algn="ctr">
            <a:solidFill>
              <a:srgbClr val="FF0000"/>
            </a:solidFill>
            <a:prstDash val="sysDash"/>
            <a:round/>
            <a:headEnd type="triangle" w="med" len="med"/>
            <a:tailEnd type="triangle"/>
          </a:ln>
          <a:effectLst>
            <a:glow rad="38100">
              <a:srgbClr val="FFFFFF"/>
            </a:glow>
          </a:effectLst>
        </p:spPr>
      </p:cxnSp>
      <p:sp>
        <p:nvSpPr>
          <p:cNvPr id="473" name="Freeform 79">
            <a:extLst>
              <a:ext uri="{FF2B5EF4-FFF2-40B4-BE49-F238E27FC236}">
                <a16:creationId xmlns:a16="http://schemas.microsoft.com/office/drawing/2014/main" id="{EE7723AD-7D06-B7FC-14D4-BF04588AFF3E}"/>
              </a:ext>
            </a:extLst>
          </p:cNvPr>
          <p:cNvSpPr>
            <a:spLocks/>
          </p:cNvSpPr>
          <p:nvPr/>
        </p:nvSpPr>
        <p:spPr bwMode="auto">
          <a:xfrm>
            <a:off x="7051332" y="3552266"/>
            <a:ext cx="305585" cy="46565"/>
          </a:xfrm>
          <a:custGeom>
            <a:avLst/>
            <a:gdLst>
              <a:gd name="T0" fmla="*/ 0 w 465827"/>
              <a:gd name="T1" fmla="*/ 0 h 160566"/>
              <a:gd name="T2" fmla="*/ 1 w 465827"/>
              <a:gd name="T3" fmla="*/ 0 h 160566"/>
              <a:gd name="T4" fmla="*/ 1 w 465827"/>
              <a:gd name="T5" fmla="*/ 0 h 160566"/>
              <a:gd name="T6" fmla="*/ 0 60000 65536"/>
              <a:gd name="T7" fmla="*/ 0 60000 65536"/>
              <a:gd name="T8" fmla="*/ 0 60000 65536"/>
            </a:gdLst>
            <a:ahLst/>
            <a:cxnLst>
              <a:cxn ang="T6">
                <a:pos x="T0" y="T1"/>
              </a:cxn>
              <a:cxn ang="T7">
                <a:pos x="T2" y="T3"/>
              </a:cxn>
              <a:cxn ang="T8">
                <a:pos x="T4" y="T5"/>
              </a:cxn>
            </a:cxnLst>
            <a:rect l="0" t="0" r="r" b="b"/>
            <a:pathLst>
              <a:path w="465827" h="160566">
                <a:moveTo>
                  <a:pt x="0" y="160566"/>
                </a:moveTo>
                <a:cubicBezTo>
                  <a:pt x="64698" y="92033"/>
                  <a:pt x="129396" y="23501"/>
                  <a:pt x="207034" y="5290"/>
                </a:cubicBezTo>
                <a:cubicBezTo>
                  <a:pt x="284672" y="-12921"/>
                  <a:pt x="375249" y="19188"/>
                  <a:pt x="465827" y="51298"/>
                </a:cubicBezTo>
              </a:path>
            </a:pathLst>
          </a:custGeom>
          <a:noFill/>
          <a:ln w="28575" cap="flat" cmpd="sng">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74" name="Freeform 80">
            <a:extLst>
              <a:ext uri="{FF2B5EF4-FFF2-40B4-BE49-F238E27FC236}">
                <a16:creationId xmlns:a16="http://schemas.microsoft.com/office/drawing/2014/main" id="{D6C1A392-C06C-44D3-6D1C-4D40F1E93076}"/>
              </a:ext>
            </a:extLst>
          </p:cNvPr>
          <p:cNvSpPr>
            <a:spLocks/>
          </p:cNvSpPr>
          <p:nvPr/>
        </p:nvSpPr>
        <p:spPr bwMode="auto">
          <a:xfrm rot="10800000">
            <a:off x="7051332" y="3646852"/>
            <a:ext cx="305585" cy="46565"/>
          </a:xfrm>
          <a:custGeom>
            <a:avLst/>
            <a:gdLst>
              <a:gd name="T0" fmla="*/ 0 w 465827"/>
              <a:gd name="T1" fmla="*/ 0 h 160566"/>
              <a:gd name="T2" fmla="*/ 1 w 465827"/>
              <a:gd name="T3" fmla="*/ 0 h 160566"/>
              <a:gd name="T4" fmla="*/ 1 w 465827"/>
              <a:gd name="T5" fmla="*/ 0 h 160566"/>
              <a:gd name="T6" fmla="*/ 0 60000 65536"/>
              <a:gd name="T7" fmla="*/ 0 60000 65536"/>
              <a:gd name="T8" fmla="*/ 0 60000 65536"/>
            </a:gdLst>
            <a:ahLst/>
            <a:cxnLst>
              <a:cxn ang="T6">
                <a:pos x="T0" y="T1"/>
              </a:cxn>
              <a:cxn ang="T7">
                <a:pos x="T2" y="T3"/>
              </a:cxn>
              <a:cxn ang="T8">
                <a:pos x="T4" y="T5"/>
              </a:cxn>
            </a:cxnLst>
            <a:rect l="0" t="0" r="r" b="b"/>
            <a:pathLst>
              <a:path w="465827" h="160566">
                <a:moveTo>
                  <a:pt x="0" y="160566"/>
                </a:moveTo>
                <a:cubicBezTo>
                  <a:pt x="64698" y="92033"/>
                  <a:pt x="129396" y="23501"/>
                  <a:pt x="207034" y="5290"/>
                </a:cubicBezTo>
                <a:cubicBezTo>
                  <a:pt x="284672" y="-12921"/>
                  <a:pt x="375249" y="19188"/>
                  <a:pt x="465827" y="51298"/>
                </a:cubicBezTo>
              </a:path>
            </a:pathLst>
          </a:custGeom>
          <a:noFill/>
          <a:ln w="28575" cap="flat" cmpd="sng">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1219170" eaLnBrk="0" fontAlgn="base" hangingPunct="0">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75" name="Freeform 81">
            <a:extLst>
              <a:ext uri="{FF2B5EF4-FFF2-40B4-BE49-F238E27FC236}">
                <a16:creationId xmlns:a16="http://schemas.microsoft.com/office/drawing/2014/main" id="{4699F34A-4D9A-3A9E-3571-1832393DAE9E}"/>
              </a:ext>
            </a:extLst>
          </p:cNvPr>
          <p:cNvSpPr>
            <a:spLocks/>
          </p:cNvSpPr>
          <p:nvPr/>
        </p:nvSpPr>
        <p:spPr bwMode="auto">
          <a:xfrm rot="7029759" flipH="1">
            <a:off x="8177629" y="2348847"/>
            <a:ext cx="1038987" cy="841085"/>
          </a:xfrm>
          <a:custGeom>
            <a:avLst/>
            <a:gdLst>
              <a:gd name="T0" fmla="*/ 0 w 1061540"/>
              <a:gd name="T1" fmla="*/ 275842 h 918927"/>
              <a:gd name="T2" fmla="*/ 3352255 w 1061540"/>
              <a:gd name="T3" fmla="*/ 56142 h 918927"/>
              <a:gd name="T4" fmla="*/ 3727486 w 1061540"/>
              <a:gd name="T5" fmla="*/ 888865 h 918927"/>
              <a:gd name="T6" fmla="*/ 0 60000 65536"/>
              <a:gd name="T7" fmla="*/ 0 60000 65536"/>
              <a:gd name="T8" fmla="*/ 0 60000 65536"/>
            </a:gdLst>
            <a:ahLst/>
            <a:cxnLst>
              <a:cxn ang="T6">
                <a:pos x="T0" y="T1"/>
              </a:cxn>
              <a:cxn ang="T7">
                <a:pos x="T2" y="T3"/>
              </a:cxn>
              <a:cxn ang="T8">
                <a:pos x="T4" y="T5"/>
              </a:cxn>
            </a:cxnLst>
            <a:rect l="0" t="0" r="r" b="b"/>
            <a:pathLst>
              <a:path w="1061540" h="918927">
                <a:moveTo>
                  <a:pt x="0" y="285171"/>
                </a:moveTo>
                <a:cubicBezTo>
                  <a:pt x="258343" y="121678"/>
                  <a:pt x="525098" y="-109117"/>
                  <a:pt x="791402" y="58041"/>
                </a:cubicBezTo>
                <a:cubicBezTo>
                  <a:pt x="1057706" y="225199"/>
                  <a:pt x="1194762" y="516629"/>
                  <a:pt x="879988" y="918927"/>
                </a:cubicBezTo>
              </a:path>
            </a:pathLst>
          </a:custGeom>
          <a:noFill/>
          <a:ln w="50800">
            <a:solidFill>
              <a:srgbClr val="000000">
                <a:alpha val="50195"/>
              </a:srgbClr>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76" name="Freeform 86">
            <a:extLst>
              <a:ext uri="{FF2B5EF4-FFF2-40B4-BE49-F238E27FC236}">
                <a16:creationId xmlns:a16="http://schemas.microsoft.com/office/drawing/2014/main" id="{5AF1C809-0F41-F0E7-6B56-528D87E929A1}"/>
              </a:ext>
            </a:extLst>
          </p:cNvPr>
          <p:cNvSpPr>
            <a:spLocks/>
          </p:cNvSpPr>
          <p:nvPr/>
        </p:nvSpPr>
        <p:spPr bwMode="auto">
          <a:xfrm rot="11915261">
            <a:off x="3465810" y="4113958"/>
            <a:ext cx="478749" cy="854182"/>
          </a:xfrm>
          <a:custGeom>
            <a:avLst/>
            <a:gdLst>
              <a:gd name="T0" fmla="*/ 1949609 w 490567"/>
              <a:gd name="T1" fmla="*/ 641898 h 849785"/>
              <a:gd name="T2" fmla="*/ 26648 w 490567"/>
              <a:gd name="T3" fmla="*/ 779691 h 849785"/>
              <a:gd name="T4" fmla="*/ 1478643 w 490567"/>
              <a:gd name="T5" fmla="*/ 6463951 h 849785"/>
              <a:gd name="T6" fmla="*/ 0 60000 65536"/>
              <a:gd name="T7" fmla="*/ 0 60000 65536"/>
              <a:gd name="T8" fmla="*/ 0 60000 65536"/>
            </a:gdLst>
            <a:ahLst/>
            <a:cxnLst>
              <a:cxn ang="T6">
                <a:pos x="T0" y="T1"/>
              </a:cxn>
              <a:cxn ang="T7">
                <a:pos x="T2" y="T3"/>
              </a:cxn>
              <a:cxn ang="T8">
                <a:pos x="T4" y="T5"/>
              </a:cxn>
            </a:cxnLst>
            <a:rect l="0" t="0" r="r" b="b"/>
            <a:pathLst>
              <a:path w="490567" h="849785">
                <a:moveTo>
                  <a:pt x="490567" y="84387"/>
                </a:moveTo>
                <a:cubicBezTo>
                  <a:pt x="312178" y="-36363"/>
                  <a:pt x="26458" y="-25064"/>
                  <a:pt x="6707" y="102502"/>
                </a:cubicBezTo>
                <a:cubicBezTo>
                  <a:pt x="-13044" y="230068"/>
                  <a:pt x="-14078" y="490044"/>
                  <a:pt x="372060" y="849785"/>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77" name="Oval 9">
            <a:extLst>
              <a:ext uri="{FF2B5EF4-FFF2-40B4-BE49-F238E27FC236}">
                <a16:creationId xmlns:a16="http://schemas.microsoft.com/office/drawing/2014/main" id="{3A02E4A4-5476-99CA-CC84-F1AD33A64D4D}"/>
              </a:ext>
            </a:extLst>
          </p:cNvPr>
          <p:cNvSpPr>
            <a:spLocks noChangeArrowheads="1"/>
          </p:cNvSpPr>
          <p:nvPr/>
        </p:nvSpPr>
        <p:spPr bwMode="auto">
          <a:xfrm>
            <a:off x="6515832" y="3479508"/>
            <a:ext cx="339053" cy="209544"/>
          </a:xfrm>
          <a:prstGeom prst="ellipse">
            <a:avLst/>
          </a:prstGeom>
          <a:solidFill>
            <a:srgbClr val="503291"/>
          </a:solidFill>
          <a:ln w="6350">
            <a:solidFill>
              <a:srgbClr val="FFFFFF"/>
            </a:solidFill>
            <a:round/>
            <a:headEnd/>
            <a:tailEnd/>
          </a:ln>
        </p:spPr>
        <p:txBody>
          <a:bodyPr wrap="none" anchor="ct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defTabSz="1219170" eaLnBrk="1" fontAlgn="base" hangingPunct="1">
              <a:lnSpc>
                <a:spcPct val="100000"/>
              </a:lnSpc>
              <a:spcBef>
                <a:spcPct val="0"/>
              </a:spcBef>
              <a:spcAft>
                <a:spcPct val="0"/>
              </a:spcAft>
              <a:defRPr/>
            </a:pPr>
            <a:endParaRPr lang="en-GB" altLang="en-US" sz="2000" kern="0" dirty="0">
              <a:solidFill>
                <a:srgbClr val="000000"/>
              </a:solidFill>
              <a:latin typeface="Arial" panose="020B0604020202020204" pitchFamily="34" charset="0"/>
              <a:ea typeface="Calibri" charset="0"/>
              <a:cs typeface="Arial" panose="020B0604020202020204" pitchFamily="34" charset="0"/>
            </a:endParaRPr>
          </a:p>
        </p:txBody>
      </p:sp>
      <p:sp>
        <p:nvSpPr>
          <p:cNvPr id="478" name="AutoShape 64">
            <a:extLst>
              <a:ext uri="{FF2B5EF4-FFF2-40B4-BE49-F238E27FC236}">
                <a16:creationId xmlns:a16="http://schemas.microsoft.com/office/drawing/2014/main" id="{1D851A62-157F-AFE3-14FF-768B83815412}"/>
              </a:ext>
            </a:extLst>
          </p:cNvPr>
          <p:cNvSpPr>
            <a:spLocks noChangeArrowheads="1"/>
          </p:cNvSpPr>
          <p:nvPr/>
        </p:nvSpPr>
        <p:spPr bwMode="auto">
          <a:xfrm>
            <a:off x="6287372" y="3569728"/>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79" name="AutoShape 42">
            <a:extLst>
              <a:ext uri="{FF2B5EF4-FFF2-40B4-BE49-F238E27FC236}">
                <a16:creationId xmlns:a16="http://schemas.microsoft.com/office/drawing/2014/main" id="{C225B368-928B-A747-215B-9AA65812F0E9}"/>
              </a:ext>
            </a:extLst>
          </p:cNvPr>
          <p:cNvSpPr>
            <a:spLocks noChangeArrowheads="1"/>
          </p:cNvSpPr>
          <p:nvPr/>
        </p:nvSpPr>
        <p:spPr bwMode="auto">
          <a:xfrm>
            <a:off x="6536205" y="3651217"/>
            <a:ext cx="237193" cy="296854"/>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80" name="AutoShape 42">
            <a:extLst>
              <a:ext uri="{FF2B5EF4-FFF2-40B4-BE49-F238E27FC236}">
                <a16:creationId xmlns:a16="http://schemas.microsoft.com/office/drawing/2014/main" id="{A0EAADE4-FF8B-796A-A6EB-D81B1DE10BEF}"/>
              </a:ext>
            </a:extLst>
          </p:cNvPr>
          <p:cNvSpPr>
            <a:spLocks noChangeArrowheads="1"/>
          </p:cNvSpPr>
          <p:nvPr/>
        </p:nvSpPr>
        <p:spPr bwMode="auto">
          <a:xfrm>
            <a:off x="7832756" y="3585736"/>
            <a:ext cx="171709" cy="213908"/>
          </a:xfrm>
          <a:prstGeom prst="can">
            <a:avLst>
              <a:gd name="adj" fmla="val 31288"/>
            </a:avLst>
          </a:prstGeom>
          <a:solidFill>
            <a:srgbClr val="FFC832"/>
          </a:solidFill>
          <a:ln w="9525">
            <a:solidFill>
              <a:srgbClr val="FFFFFF"/>
            </a:solidFill>
            <a:round/>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grpSp>
        <p:nvGrpSpPr>
          <p:cNvPr id="481" name="Group 4">
            <a:extLst>
              <a:ext uri="{FF2B5EF4-FFF2-40B4-BE49-F238E27FC236}">
                <a16:creationId xmlns:a16="http://schemas.microsoft.com/office/drawing/2014/main" id="{D2ED8809-D521-7546-B682-F6244A24906F}"/>
              </a:ext>
            </a:extLst>
          </p:cNvPr>
          <p:cNvGrpSpPr>
            <a:grpSpLocks/>
          </p:cNvGrpSpPr>
          <p:nvPr/>
        </p:nvGrpSpPr>
        <p:grpSpPr bwMode="auto">
          <a:xfrm rot="19814047">
            <a:off x="7467509" y="1720216"/>
            <a:ext cx="432184" cy="269205"/>
            <a:chOff x="1486" y="1172"/>
            <a:chExt cx="322" cy="185"/>
          </a:xfrm>
        </p:grpSpPr>
        <p:sp>
          <p:nvSpPr>
            <p:cNvPr id="482" name="Freeform 5">
              <a:extLst>
                <a:ext uri="{FF2B5EF4-FFF2-40B4-BE49-F238E27FC236}">
                  <a16:creationId xmlns:a16="http://schemas.microsoft.com/office/drawing/2014/main" id="{660E6F7C-80D1-8439-DA63-501E661B61B9}"/>
                </a:ext>
              </a:extLst>
            </p:cNvPr>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83" name="Freeform 6">
              <a:extLst>
                <a:ext uri="{FF2B5EF4-FFF2-40B4-BE49-F238E27FC236}">
                  <a16:creationId xmlns:a16="http://schemas.microsoft.com/office/drawing/2014/main" id="{A5DD633F-9935-1AD2-DC59-F7DDEA7EE62F}"/>
                </a:ext>
              </a:extLst>
            </p:cNvPr>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84" name="TextBox 168">
            <a:extLst>
              <a:ext uri="{FF2B5EF4-FFF2-40B4-BE49-F238E27FC236}">
                <a16:creationId xmlns:a16="http://schemas.microsoft.com/office/drawing/2014/main" id="{128D0CE1-7227-0D6F-A12F-470BE71409B0}"/>
              </a:ext>
            </a:extLst>
          </p:cNvPr>
          <p:cNvSpPr txBox="1">
            <a:spLocks noChangeArrowheads="1"/>
          </p:cNvSpPr>
          <p:nvPr/>
        </p:nvSpPr>
        <p:spPr bwMode="auto">
          <a:xfrm>
            <a:off x="5213191" y="4125714"/>
            <a:ext cx="1199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Growth plate</a:t>
            </a:r>
          </a:p>
        </p:txBody>
      </p:sp>
      <p:grpSp>
        <p:nvGrpSpPr>
          <p:cNvPr id="485" name="Group 4">
            <a:extLst>
              <a:ext uri="{FF2B5EF4-FFF2-40B4-BE49-F238E27FC236}">
                <a16:creationId xmlns:a16="http://schemas.microsoft.com/office/drawing/2014/main" id="{E637787C-B67D-2503-7491-1F5BB33E7A21}"/>
              </a:ext>
            </a:extLst>
          </p:cNvPr>
          <p:cNvGrpSpPr>
            <a:grpSpLocks/>
          </p:cNvGrpSpPr>
          <p:nvPr/>
        </p:nvGrpSpPr>
        <p:grpSpPr bwMode="auto">
          <a:xfrm rot="19980317">
            <a:off x="4689603" y="1803161"/>
            <a:ext cx="432183" cy="269206"/>
            <a:chOff x="1486" y="1172"/>
            <a:chExt cx="322" cy="185"/>
          </a:xfrm>
        </p:grpSpPr>
        <p:sp>
          <p:nvSpPr>
            <p:cNvPr id="486" name="Freeform 5">
              <a:extLst>
                <a:ext uri="{FF2B5EF4-FFF2-40B4-BE49-F238E27FC236}">
                  <a16:creationId xmlns:a16="http://schemas.microsoft.com/office/drawing/2014/main" id="{49F67420-6401-917A-11E5-19860FDC3458}"/>
                </a:ext>
              </a:extLst>
            </p:cNvPr>
            <p:cNvSpPr>
              <a:spLocks/>
            </p:cNvSpPr>
            <p:nvPr/>
          </p:nvSpPr>
          <p:spPr bwMode="auto">
            <a:xfrm>
              <a:off x="1488" y="1173"/>
              <a:ext cx="319" cy="180"/>
            </a:xfrm>
            <a:custGeom>
              <a:avLst/>
              <a:gdLst>
                <a:gd name="T0" fmla="*/ 0 w 319"/>
                <a:gd name="T1" fmla="*/ 2 h 180"/>
                <a:gd name="T2" fmla="*/ 0 w 319"/>
                <a:gd name="T3" fmla="*/ 50 h 180"/>
                <a:gd name="T4" fmla="*/ 47 w 319"/>
                <a:gd name="T5" fmla="*/ 87 h 180"/>
                <a:gd name="T6" fmla="*/ 162 w 319"/>
                <a:gd name="T7" fmla="*/ 179 h 180"/>
                <a:gd name="T8" fmla="*/ 318 w 319"/>
                <a:gd name="T9" fmla="*/ 58 h 180"/>
                <a:gd name="T10" fmla="*/ 317 w 319"/>
                <a:gd name="T11" fmla="*/ 0 h 180"/>
                <a:gd name="T12" fmla="*/ 0 w 319"/>
                <a:gd name="T13" fmla="*/ 2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180">
                  <a:moveTo>
                    <a:pt x="0" y="2"/>
                  </a:moveTo>
                  <a:lnTo>
                    <a:pt x="0" y="50"/>
                  </a:lnTo>
                  <a:lnTo>
                    <a:pt x="47" y="87"/>
                  </a:lnTo>
                  <a:lnTo>
                    <a:pt x="162" y="179"/>
                  </a:lnTo>
                  <a:lnTo>
                    <a:pt x="318" y="58"/>
                  </a:lnTo>
                  <a:lnTo>
                    <a:pt x="317" y="0"/>
                  </a:lnTo>
                  <a:lnTo>
                    <a:pt x="0" y="2"/>
                  </a:lnTo>
                </a:path>
              </a:pathLst>
            </a:custGeom>
            <a:solidFill>
              <a:srgbClr val="FF00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sp>
          <p:nvSpPr>
            <p:cNvPr id="487" name="Freeform 6">
              <a:extLst>
                <a:ext uri="{FF2B5EF4-FFF2-40B4-BE49-F238E27FC236}">
                  <a16:creationId xmlns:a16="http://schemas.microsoft.com/office/drawing/2014/main" id="{F98069D3-B498-FE0A-3D74-77D70319347E}"/>
                </a:ext>
              </a:extLst>
            </p:cNvPr>
            <p:cNvSpPr>
              <a:spLocks/>
            </p:cNvSpPr>
            <p:nvPr/>
          </p:nvSpPr>
          <p:spPr bwMode="auto">
            <a:xfrm>
              <a:off x="1486" y="1172"/>
              <a:ext cx="322" cy="185"/>
            </a:xfrm>
            <a:custGeom>
              <a:avLst/>
              <a:gdLst>
                <a:gd name="T0" fmla="*/ 0 w 322"/>
                <a:gd name="T1" fmla="*/ 8 h 185"/>
                <a:gd name="T2" fmla="*/ 4 w 322"/>
                <a:gd name="T3" fmla="*/ 56 h 185"/>
                <a:gd name="T4" fmla="*/ 47 w 322"/>
                <a:gd name="T5" fmla="*/ 92 h 185"/>
                <a:gd name="T6" fmla="*/ 166 w 322"/>
                <a:gd name="T7" fmla="*/ 184 h 185"/>
                <a:gd name="T8" fmla="*/ 321 w 322"/>
                <a:gd name="T9" fmla="*/ 57 h 185"/>
                <a:gd name="T10" fmla="*/ 316 w 322"/>
                <a:gd name="T11" fmla="*/ 0 h 185"/>
                <a:gd name="T12" fmla="*/ 0 w 322"/>
                <a:gd name="T13" fmla="*/ 8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85">
                  <a:moveTo>
                    <a:pt x="0" y="8"/>
                  </a:moveTo>
                  <a:lnTo>
                    <a:pt x="4" y="56"/>
                  </a:lnTo>
                  <a:lnTo>
                    <a:pt x="47" y="92"/>
                  </a:lnTo>
                  <a:lnTo>
                    <a:pt x="166" y="184"/>
                  </a:lnTo>
                  <a:lnTo>
                    <a:pt x="321" y="57"/>
                  </a:lnTo>
                  <a:lnTo>
                    <a:pt x="316" y="0"/>
                  </a:lnTo>
                  <a:lnTo>
                    <a:pt x="0" y="8"/>
                  </a:lnTo>
                </a:path>
              </a:pathLst>
            </a:custGeom>
            <a:solidFill>
              <a:srgbClr val="0F69A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defRPr/>
              </a:pPr>
              <a:endParaRPr lang="en-GB" sz="4400" b="1" kern="0" dirty="0">
                <a:solidFill>
                  <a:srgbClr val="000000"/>
                </a:solidFill>
                <a:latin typeface="Arial" panose="020B0604020202020204" pitchFamily="34" charset="0"/>
                <a:ea typeface="Calibri" charset="0"/>
                <a:cs typeface="Arial" panose="020B0604020202020204" pitchFamily="34" charset="0"/>
              </a:endParaRPr>
            </a:p>
          </p:txBody>
        </p:sp>
      </p:grpSp>
      <p:sp>
        <p:nvSpPr>
          <p:cNvPr id="488" name="TextBox 168">
            <a:extLst>
              <a:ext uri="{FF2B5EF4-FFF2-40B4-BE49-F238E27FC236}">
                <a16:creationId xmlns:a16="http://schemas.microsoft.com/office/drawing/2014/main" id="{937BC8FC-8019-1086-9B74-B6270803242B}"/>
              </a:ext>
            </a:extLst>
          </p:cNvPr>
          <p:cNvSpPr txBox="1">
            <a:spLocks noChangeArrowheads="1"/>
          </p:cNvSpPr>
          <p:nvPr/>
        </p:nvSpPr>
        <p:spPr bwMode="auto">
          <a:xfrm>
            <a:off x="2686925" y="5186415"/>
            <a:ext cx="1220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400" dirty="0">
                <a:solidFill>
                  <a:srgbClr val="000000"/>
                </a:solidFill>
                <a:latin typeface="Arial" panose="020B0604020202020204" pitchFamily="34" charset="0"/>
                <a:ea typeface="Calibri" charset="0"/>
                <a:cs typeface="Arial" panose="020B0604020202020204" pitchFamily="34" charset="0"/>
              </a:rPr>
              <a:t>Cartilage cell</a:t>
            </a:r>
          </a:p>
        </p:txBody>
      </p:sp>
      <p:sp>
        <p:nvSpPr>
          <p:cNvPr id="489" name="Freeform 100">
            <a:extLst>
              <a:ext uri="{FF2B5EF4-FFF2-40B4-BE49-F238E27FC236}">
                <a16:creationId xmlns:a16="http://schemas.microsoft.com/office/drawing/2014/main" id="{D15973E5-72CA-1D85-8A25-A6168034DB42}"/>
              </a:ext>
            </a:extLst>
          </p:cNvPr>
          <p:cNvSpPr>
            <a:spLocks/>
          </p:cNvSpPr>
          <p:nvPr/>
        </p:nvSpPr>
        <p:spPr bwMode="auto">
          <a:xfrm rot="18178280" flipH="1">
            <a:off x="3852156" y="3381286"/>
            <a:ext cx="241557" cy="568969"/>
          </a:xfrm>
          <a:custGeom>
            <a:avLst/>
            <a:gdLst>
              <a:gd name="T0" fmla="*/ 1 w 490567"/>
              <a:gd name="T1" fmla="*/ 84 h 849785"/>
              <a:gd name="T2" fmla="*/ 1 w 490567"/>
              <a:gd name="T3" fmla="*/ 102 h 849785"/>
              <a:gd name="T4" fmla="*/ 1 w 490567"/>
              <a:gd name="T5" fmla="*/ 848 h 849785"/>
              <a:gd name="T6" fmla="*/ 0 60000 65536"/>
              <a:gd name="T7" fmla="*/ 0 60000 65536"/>
              <a:gd name="T8" fmla="*/ 0 60000 65536"/>
            </a:gdLst>
            <a:ahLst/>
            <a:cxnLst>
              <a:cxn ang="T6">
                <a:pos x="T0" y="T1"/>
              </a:cxn>
              <a:cxn ang="T7">
                <a:pos x="T2" y="T3"/>
              </a:cxn>
              <a:cxn ang="T8">
                <a:pos x="T4" y="T5"/>
              </a:cxn>
            </a:cxnLst>
            <a:rect l="0" t="0" r="r" b="b"/>
            <a:pathLst>
              <a:path w="490567" h="849785">
                <a:moveTo>
                  <a:pt x="490567" y="84387"/>
                </a:moveTo>
                <a:cubicBezTo>
                  <a:pt x="312178" y="-36363"/>
                  <a:pt x="26458" y="-25064"/>
                  <a:pt x="6707" y="102502"/>
                </a:cubicBezTo>
                <a:cubicBezTo>
                  <a:pt x="-13044" y="230068"/>
                  <a:pt x="-14078" y="490044"/>
                  <a:pt x="372060" y="849785"/>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90" name="AutoShape 64">
            <a:extLst>
              <a:ext uri="{FF2B5EF4-FFF2-40B4-BE49-F238E27FC236}">
                <a16:creationId xmlns:a16="http://schemas.microsoft.com/office/drawing/2014/main" id="{BFBE9454-8729-B5A5-6AD9-76EDC163DF5E}"/>
              </a:ext>
            </a:extLst>
          </p:cNvPr>
          <p:cNvSpPr>
            <a:spLocks noChangeArrowheads="1"/>
          </p:cNvSpPr>
          <p:nvPr/>
        </p:nvSpPr>
        <p:spPr bwMode="auto">
          <a:xfrm>
            <a:off x="4595017" y="3242317"/>
            <a:ext cx="288122" cy="288122"/>
          </a:xfrm>
          <a:prstGeom prst="cube">
            <a:avLst>
              <a:gd name="adj" fmla="val 25000"/>
            </a:avLst>
          </a:prstGeom>
          <a:solidFill>
            <a:srgbClr val="A5CD50">
              <a:lumMod val="50000"/>
            </a:srgbClr>
          </a:solidFill>
          <a:ln w="9525">
            <a:solidFill>
              <a:srgbClr val="FFFFFF"/>
            </a:solidFill>
            <a:miter lim="800000"/>
            <a:headEnd/>
            <a:tailEnd/>
          </a:ln>
          <a:effectLst/>
        </p:spPr>
        <p:txBody>
          <a:bodyPr wrap="none" anchor="ctr"/>
          <a:lstStyle/>
          <a:p>
            <a:pPr defTabSz="1219170">
              <a:defRPr/>
            </a:pPr>
            <a:endParaRPr lang="en-GB" sz="2000" kern="0" dirty="0">
              <a:solidFill>
                <a:prstClr val="black"/>
              </a:solidFill>
              <a:latin typeface="Arial" panose="020B0604020202020204" pitchFamily="34" charset="0"/>
              <a:ea typeface="Calibri" charset="0"/>
              <a:cs typeface="Arial" panose="020B0604020202020204" pitchFamily="34" charset="0"/>
            </a:endParaRPr>
          </a:p>
        </p:txBody>
      </p:sp>
      <p:sp>
        <p:nvSpPr>
          <p:cNvPr id="491" name="Freeform 103">
            <a:extLst>
              <a:ext uri="{FF2B5EF4-FFF2-40B4-BE49-F238E27FC236}">
                <a16:creationId xmlns:a16="http://schemas.microsoft.com/office/drawing/2014/main" id="{8AF35588-5C69-2EFC-0A17-043D7D4784C4}"/>
              </a:ext>
            </a:extLst>
          </p:cNvPr>
          <p:cNvSpPr>
            <a:spLocks/>
          </p:cNvSpPr>
          <p:nvPr/>
        </p:nvSpPr>
        <p:spPr bwMode="auto">
          <a:xfrm rot="18659223">
            <a:off x="4242868" y="3738527"/>
            <a:ext cx="478749" cy="42200"/>
          </a:xfrm>
          <a:custGeom>
            <a:avLst/>
            <a:gdLst>
              <a:gd name="T0" fmla="*/ 0 w 1627095"/>
              <a:gd name="T1" fmla="*/ 0 h 691711"/>
              <a:gd name="T2" fmla="*/ 0 w 1627095"/>
              <a:gd name="T3" fmla="*/ 0 h 691711"/>
              <a:gd name="T4" fmla="*/ 0 w 1627095"/>
              <a:gd name="T5" fmla="*/ 0 h 691711"/>
              <a:gd name="T6" fmla="*/ 0 60000 65536"/>
              <a:gd name="T7" fmla="*/ 0 60000 65536"/>
              <a:gd name="T8" fmla="*/ 0 60000 65536"/>
            </a:gdLst>
            <a:ahLst/>
            <a:cxnLst>
              <a:cxn ang="T6">
                <a:pos x="T0" y="T1"/>
              </a:cxn>
              <a:cxn ang="T7">
                <a:pos x="T2" y="T3"/>
              </a:cxn>
              <a:cxn ang="T8">
                <a:pos x="T4" y="T5"/>
              </a:cxn>
            </a:cxnLst>
            <a:rect l="0" t="0" r="r" b="b"/>
            <a:pathLst>
              <a:path w="1627095" h="691711">
                <a:moveTo>
                  <a:pt x="1627095" y="247958"/>
                </a:moveTo>
                <a:cubicBezTo>
                  <a:pt x="1265144" y="96678"/>
                  <a:pt x="903194" y="-54601"/>
                  <a:pt x="632012" y="19358"/>
                </a:cubicBezTo>
                <a:cubicBezTo>
                  <a:pt x="360830" y="93317"/>
                  <a:pt x="180415" y="392514"/>
                  <a:pt x="0" y="691711"/>
                </a:cubicBezTo>
              </a:path>
            </a:pathLst>
          </a:custGeom>
          <a:noFill/>
          <a:ln w="50800">
            <a:solidFill>
              <a:srgbClr val="000000">
                <a:alpha val="50195"/>
              </a:srgbClr>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92" name="Line 25">
            <a:extLst>
              <a:ext uri="{FF2B5EF4-FFF2-40B4-BE49-F238E27FC236}">
                <a16:creationId xmlns:a16="http://schemas.microsoft.com/office/drawing/2014/main" id="{1B721E52-27A0-6432-1BDE-A7C231B10DC8}"/>
              </a:ext>
            </a:extLst>
          </p:cNvPr>
          <p:cNvSpPr>
            <a:spLocks noChangeShapeType="1"/>
          </p:cNvSpPr>
          <p:nvPr/>
        </p:nvSpPr>
        <p:spPr bwMode="auto">
          <a:xfrm flipV="1">
            <a:off x="6955292" y="4876464"/>
            <a:ext cx="656278"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400" b="1" dirty="0">
              <a:solidFill>
                <a:srgbClr val="000000"/>
              </a:solidFill>
              <a:latin typeface="Arial" panose="020B0604020202020204" pitchFamily="34" charset="0"/>
              <a:ea typeface="Calibri" charset="0"/>
              <a:cs typeface="Arial" panose="020B0604020202020204" pitchFamily="34" charset="0"/>
            </a:endParaRPr>
          </a:p>
        </p:txBody>
      </p:sp>
      <p:sp>
        <p:nvSpPr>
          <p:cNvPr id="496" name="Partial Circle 495">
            <a:extLst>
              <a:ext uri="{FF2B5EF4-FFF2-40B4-BE49-F238E27FC236}">
                <a16:creationId xmlns:a16="http://schemas.microsoft.com/office/drawing/2014/main" id="{DE5DD1EA-4F55-C46C-CB71-E2AB98504A2D}"/>
              </a:ext>
            </a:extLst>
          </p:cNvPr>
          <p:cNvSpPr/>
          <p:nvPr/>
        </p:nvSpPr>
        <p:spPr>
          <a:xfrm rot="16975683">
            <a:off x="4117733" y="3339281"/>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497" name="Partial Circle 496">
            <a:extLst>
              <a:ext uri="{FF2B5EF4-FFF2-40B4-BE49-F238E27FC236}">
                <a16:creationId xmlns:a16="http://schemas.microsoft.com/office/drawing/2014/main" id="{035EEFEF-A8A0-FEAB-EE36-1E4E6E08CC6B}"/>
              </a:ext>
            </a:extLst>
          </p:cNvPr>
          <p:cNvSpPr/>
          <p:nvPr/>
        </p:nvSpPr>
        <p:spPr>
          <a:xfrm rot="16975683">
            <a:off x="5375096" y="5651266"/>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498" name="TextBox 194">
            <a:extLst>
              <a:ext uri="{FF2B5EF4-FFF2-40B4-BE49-F238E27FC236}">
                <a16:creationId xmlns:a16="http://schemas.microsoft.com/office/drawing/2014/main" id="{396DDE3D-7DC2-4421-E3F1-ED2F49468D43}"/>
              </a:ext>
            </a:extLst>
          </p:cNvPr>
          <p:cNvSpPr txBox="1">
            <a:spLocks noChangeArrowheads="1"/>
          </p:cNvSpPr>
          <p:nvPr/>
        </p:nvSpPr>
        <p:spPr bwMode="auto">
          <a:xfrm>
            <a:off x="5621593" y="5701889"/>
            <a:ext cx="838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defTabSz="1219170">
              <a:defRPr/>
            </a:pPr>
            <a:r>
              <a:rPr lang="en-GB" altLang="en-US" sz="1200" dirty="0">
                <a:solidFill>
                  <a:prstClr val="black"/>
                </a:solidFill>
                <a:latin typeface="Arial" panose="020B0604020202020204" pitchFamily="34" charset="0"/>
                <a:ea typeface="Calibri" charset="0"/>
                <a:cs typeface="Arial" panose="020B0604020202020204" pitchFamily="34" charset="0"/>
              </a:rPr>
              <a:t>PAPP-A2</a:t>
            </a:r>
          </a:p>
        </p:txBody>
      </p:sp>
      <p:sp>
        <p:nvSpPr>
          <p:cNvPr id="502" name="Line 25">
            <a:extLst>
              <a:ext uri="{FF2B5EF4-FFF2-40B4-BE49-F238E27FC236}">
                <a16:creationId xmlns:a16="http://schemas.microsoft.com/office/drawing/2014/main" id="{734CC597-7E75-2A39-42BD-BC635058ACEC}"/>
              </a:ext>
            </a:extLst>
          </p:cNvPr>
          <p:cNvSpPr>
            <a:spLocks noChangeShapeType="1"/>
          </p:cNvSpPr>
          <p:nvPr/>
        </p:nvSpPr>
        <p:spPr bwMode="auto">
          <a:xfrm flipH="1">
            <a:off x="5078906" y="1859543"/>
            <a:ext cx="964326"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sp>
        <p:nvSpPr>
          <p:cNvPr id="503" name="Line 25">
            <a:extLst>
              <a:ext uri="{FF2B5EF4-FFF2-40B4-BE49-F238E27FC236}">
                <a16:creationId xmlns:a16="http://schemas.microsoft.com/office/drawing/2014/main" id="{9D4DC96D-C0D2-C08F-EC69-341A0CF8E9BF}"/>
              </a:ext>
            </a:extLst>
          </p:cNvPr>
          <p:cNvSpPr>
            <a:spLocks noChangeShapeType="1"/>
          </p:cNvSpPr>
          <p:nvPr/>
        </p:nvSpPr>
        <p:spPr bwMode="auto">
          <a:xfrm flipV="1">
            <a:off x="6043232" y="1859543"/>
            <a:ext cx="1183494" cy="0"/>
          </a:xfrm>
          <a:prstGeom prst="line">
            <a:avLst/>
          </a:prstGeom>
          <a:noFill/>
          <a:ln w="50800">
            <a:solidFill>
              <a:srgbClr val="000000">
                <a:alpha val="50195"/>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pic>
        <p:nvPicPr>
          <p:cNvPr id="504" name="Picture 104">
            <a:extLst>
              <a:ext uri="{FF2B5EF4-FFF2-40B4-BE49-F238E27FC236}">
                <a16:creationId xmlns:a16="http://schemas.microsoft.com/office/drawing/2014/main" id="{EABCB0EE-AF92-D776-03E7-E13595EE672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1008" y="954416"/>
            <a:ext cx="765415" cy="68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 name="TextBox 105">
            <a:extLst>
              <a:ext uri="{FF2B5EF4-FFF2-40B4-BE49-F238E27FC236}">
                <a16:creationId xmlns:a16="http://schemas.microsoft.com/office/drawing/2014/main" id="{E561E14A-742E-CCB6-DC46-ED8011E6AAE3}"/>
              </a:ext>
            </a:extLst>
          </p:cNvPr>
          <p:cNvSpPr txBox="1">
            <a:spLocks noChangeArrowheads="1"/>
          </p:cNvSpPr>
          <p:nvPr/>
        </p:nvSpPr>
        <p:spPr bwMode="auto">
          <a:xfrm>
            <a:off x="5486856" y="747155"/>
            <a:ext cx="1900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sz="1800" dirty="0">
                <a:solidFill>
                  <a:srgbClr val="000000"/>
                </a:solidFill>
                <a:latin typeface="Arial" panose="020B0604020202020204" pitchFamily="34" charset="0"/>
                <a:ea typeface="Calibri" charset="0"/>
                <a:cs typeface="Arial" panose="020B0604020202020204" pitchFamily="34" charset="0"/>
              </a:rPr>
              <a:t>Hypothalamus</a:t>
            </a:r>
          </a:p>
        </p:txBody>
      </p:sp>
      <p:sp>
        <p:nvSpPr>
          <p:cNvPr id="506" name="TextBox 111">
            <a:extLst>
              <a:ext uri="{FF2B5EF4-FFF2-40B4-BE49-F238E27FC236}">
                <a16:creationId xmlns:a16="http://schemas.microsoft.com/office/drawing/2014/main" id="{0D0E9D25-CD35-0CFE-E8A8-A416F4310FDA}"/>
              </a:ext>
            </a:extLst>
          </p:cNvPr>
          <p:cNvSpPr txBox="1">
            <a:spLocks noChangeArrowheads="1"/>
          </p:cNvSpPr>
          <p:nvPr/>
        </p:nvSpPr>
        <p:spPr bwMode="auto">
          <a:xfrm>
            <a:off x="4733081" y="1166343"/>
            <a:ext cx="1901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5000"/>
              </a:lnSpc>
              <a:spcBef>
                <a:spcPts val="600"/>
              </a:spcBef>
              <a:spcAft>
                <a:spcPts val="300"/>
              </a:spcAft>
              <a:buFont typeface="Arial" charset="0"/>
              <a:defRPr sz="1600">
                <a:solidFill>
                  <a:schemeClr val="tx1"/>
                </a:solidFill>
                <a:latin typeface="Verdana" charset="0"/>
                <a:ea typeface="Verdana" charset="0"/>
                <a:cs typeface="Verdana" charset="0"/>
              </a:defRPr>
            </a:lvl1pPr>
            <a:lvl2pPr marL="742950" indent="-285750" eaLnBrk="0" hangingPunct="0">
              <a:lnSpc>
                <a:spcPct val="105000"/>
              </a:lnSpc>
              <a:spcBef>
                <a:spcPts val="300"/>
              </a:spcBef>
              <a:spcAft>
                <a:spcPts val="300"/>
              </a:spcAft>
              <a:buClr>
                <a:schemeClr val="accent1"/>
              </a:buClr>
              <a:buFont typeface="Wingdings" charset="2"/>
              <a:buChar char=""/>
              <a:defRPr sz="1600">
                <a:solidFill>
                  <a:schemeClr val="tx1"/>
                </a:solidFill>
                <a:latin typeface="Verdana" charset="0"/>
                <a:ea typeface="Verdana" charset="0"/>
                <a:cs typeface="Verdana" charset="0"/>
              </a:defRPr>
            </a:lvl2pPr>
            <a:lvl3pPr marL="1143000" indent="-228600" eaLnBrk="0" hangingPunct="0">
              <a:lnSpc>
                <a:spcPct val="105000"/>
              </a:lnSpc>
              <a:spcBef>
                <a:spcPts val="300"/>
              </a:spcBef>
              <a:spcAft>
                <a:spcPts val="300"/>
              </a:spcAft>
              <a:buClr>
                <a:schemeClr val="accent1"/>
              </a:buClr>
              <a:buFont typeface="Symbol" charset="2"/>
              <a:buChar char="-"/>
              <a:defRPr sz="1600">
                <a:solidFill>
                  <a:schemeClr val="tx1"/>
                </a:solidFill>
                <a:latin typeface="Verdana" charset="0"/>
                <a:ea typeface="Verdana" charset="0"/>
                <a:cs typeface="Verdana" charset="0"/>
              </a:defRPr>
            </a:lvl3pPr>
            <a:lvl4pPr marL="16002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4pPr>
            <a:lvl5pPr marL="2057400" indent="-228600" eaLnBrk="0"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5pPr>
            <a:lvl6pPr marL="25146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6pPr>
            <a:lvl7pPr marL="29718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7pPr>
            <a:lvl8pPr marL="34290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8pPr>
            <a:lvl9pPr marL="3886200" indent="-228600" eaLnBrk="0" fontAlgn="base" hangingPunct="0">
              <a:lnSpc>
                <a:spcPct val="105000"/>
              </a:lnSpc>
              <a:spcBef>
                <a:spcPts val="300"/>
              </a:spcBef>
              <a:spcAft>
                <a:spcPts val="300"/>
              </a:spcAft>
              <a:buClr>
                <a:schemeClr val="bg2"/>
              </a:buClr>
              <a:buFont typeface="Symbol" charset="2"/>
              <a:buChar char="-"/>
              <a:defRPr sz="1600">
                <a:solidFill>
                  <a:schemeClr val="tx1"/>
                </a:solidFill>
                <a:latin typeface="Verdana" charset="0"/>
                <a:ea typeface="Verdana" charset="0"/>
                <a:cs typeface="Verdana" charset="0"/>
              </a:defRPr>
            </a:lvl9pPr>
          </a:lstStyle>
          <a:p>
            <a:pPr algn="ctr" defTabSz="1219170" eaLnBrk="1" fontAlgn="base" hangingPunct="1">
              <a:lnSpc>
                <a:spcPct val="100000"/>
              </a:lnSpc>
              <a:spcBef>
                <a:spcPct val="0"/>
              </a:spcBef>
              <a:spcAft>
                <a:spcPct val="0"/>
              </a:spcAft>
            </a:pPr>
            <a:r>
              <a:rPr lang="en-GB" altLang="en-US" dirty="0">
                <a:solidFill>
                  <a:srgbClr val="000000"/>
                </a:solidFill>
                <a:latin typeface="Arial" panose="020B0604020202020204" pitchFamily="34" charset="0"/>
                <a:ea typeface="Calibri" charset="0"/>
                <a:cs typeface="Arial" panose="020B0604020202020204" pitchFamily="34" charset="0"/>
              </a:rPr>
              <a:t>Pituitary</a:t>
            </a:r>
          </a:p>
        </p:txBody>
      </p:sp>
      <p:sp>
        <p:nvSpPr>
          <p:cNvPr id="507" name="Line 25">
            <a:extLst>
              <a:ext uri="{FF2B5EF4-FFF2-40B4-BE49-F238E27FC236}">
                <a16:creationId xmlns:a16="http://schemas.microsoft.com/office/drawing/2014/main" id="{BCF44C9D-C56D-67B1-C86E-AB5EC56C478B}"/>
              </a:ext>
            </a:extLst>
          </p:cNvPr>
          <p:cNvSpPr>
            <a:spLocks noChangeShapeType="1"/>
          </p:cNvSpPr>
          <p:nvPr/>
        </p:nvSpPr>
        <p:spPr bwMode="auto">
          <a:xfrm>
            <a:off x="6202538" y="1642709"/>
            <a:ext cx="0" cy="216834"/>
          </a:xfrm>
          <a:prstGeom prst="line">
            <a:avLst/>
          </a:prstGeom>
          <a:noFill/>
          <a:ln w="50800">
            <a:solidFill>
              <a:srgbClr val="000000">
                <a:alpha val="50195"/>
              </a:srgbClr>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1219170" fontAlgn="base">
              <a:spcBef>
                <a:spcPct val="0"/>
              </a:spcBef>
              <a:spcAft>
                <a:spcPct val="0"/>
              </a:spcAft>
            </a:pPr>
            <a:endParaRPr lang="en-GB" sz="4800" b="1" dirty="0">
              <a:solidFill>
                <a:srgbClr val="000000"/>
              </a:solidFill>
              <a:latin typeface="Arial" panose="020B0604020202020204" pitchFamily="34" charset="0"/>
              <a:ea typeface="Calibri" charset="0"/>
              <a:cs typeface="Arial" panose="020B0604020202020204" pitchFamily="34" charset="0"/>
            </a:endParaRPr>
          </a:p>
        </p:txBody>
      </p:sp>
      <p:sp>
        <p:nvSpPr>
          <p:cNvPr id="526" name="Partial Circle 26">
            <a:extLst>
              <a:ext uri="{FF2B5EF4-FFF2-40B4-BE49-F238E27FC236}">
                <a16:creationId xmlns:a16="http://schemas.microsoft.com/office/drawing/2014/main" id="{70FA3A3A-B072-8031-7117-92EDE3015C43}"/>
              </a:ext>
            </a:extLst>
          </p:cNvPr>
          <p:cNvSpPr/>
          <p:nvPr/>
        </p:nvSpPr>
        <p:spPr>
          <a:xfrm rot="16975683">
            <a:off x="6998053" y="3060008"/>
            <a:ext cx="338672" cy="347638"/>
          </a:xfrm>
          <a:prstGeom prst="pi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9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PE Connect Colour Palette">
      <a:dk1>
        <a:srgbClr val="000000"/>
      </a:dk1>
      <a:lt1>
        <a:srgbClr val="FFFFFF"/>
      </a:lt1>
      <a:dk2>
        <a:srgbClr val="5D8298"/>
      </a:dk2>
      <a:lt2>
        <a:srgbClr val="EEECE1"/>
      </a:lt2>
      <a:accent1>
        <a:srgbClr val="5BA3DD"/>
      </a:accent1>
      <a:accent2>
        <a:srgbClr val="C0504D"/>
      </a:accent2>
      <a:accent3>
        <a:srgbClr val="E9D0CD"/>
      </a:accent3>
      <a:accent4>
        <a:srgbClr val="F4EAE7"/>
      </a:accent4>
      <a:accent5>
        <a:srgbClr val="ECE6ED"/>
      </a:accent5>
      <a:accent6>
        <a:srgbClr val="8B878B"/>
      </a:accent6>
      <a:hlink>
        <a:srgbClr val="5BA3DD"/>
      </a:hlink>
      <a:folHlink>
        <a:srgbClr val="5BA3D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5253</TotalTime>
  <Words>4901</Words>
  <Application>Microsoft Macintosh PowerPoint</Application>
  <PresentationFormat>Widescreen</PresentationFormat>
  <Paragraphs>687</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Narrow</vt:lpstr>
      <vt:lpstr>Calibri</vt:lpstr>
      <vt:lpstr>Courier New</vt:lpstr>
      <vt:lpstr>Lucida Grande</vt:lpstr>
      <vt:lpstr>PT Sans Narrow</vt:lpstr>
      <vt:lpstr>Raleway</vt:lpstr>
      <vt:lpstr>System Font Regular</vt:lpstr>
      <vt:lpstr>Times New Roman</vt:lpstr>
      <vt:lpstr>Wingdings</vt:lpstr>
      <vt:lpstr>Thème Office</vt:lpstr>
      <vt:lpstr>PowerPoint Presentation</vt:lpstr>
      <vt:lpstr>Addressing diagnostic challenges of severe primary igf-I deficiency</vt:lpstr>
      <vt:lpstr>This module has been developed by two international experts</vt:lpstr>
      <vt:lpstr>Disclaimer and disclosures</vt:lpstr>
      <vt:lpstr>Educational objectives</vt:lpstr>
      <vt:lpstr>Clinical takeaways</vt:lpstr>
      <vt:lpstr>Introduction to growth failure and the  growth hormone/igf-I axis</vt:lpstr>
      <vt:lpstr>Introduction to Growth Failure  (Short Stature)</vt:lpstr>
      <vt:lpstr>Diagram of the normal GH-IGF-I axis</vt:lpstr>
      <vt:lpstr>differentiating IGF-I deficiency  from other  conditions of short stature </vt:lpstr>
      <vt:lpstr>Primary and secondary igf-I deficiency</vt:lpstr>
      <vt:lpstr>Acquired igf-I deficiency  (potentially reversible) </vt:lpstr>
      <vt:lpstr>Continuum of GH-IGF-I axis defects</vt:lpstr>
      <vt:lpstr>Description of GH-IGF-I Axis Growth Disorders from International Consensus Guidelines</vt:lpstr>
      <vt:lpstr>How is severe primary  igf-I deficiency defined?</vt:lpstr>
      <vt:lpstr>Severe primary Igf-I deficiency clinical presentation</vt:lpstr>
      <vt:lpstr>Case Presentation: Classic Growth hormone insensitivity (Laron Syndrome)</vt:lpstr>
      <vt:lpstr>PRIMARY IGF-I DEFICIENCY:  Evidence for an evolving phenotype</vt:lpstr>
      <vt:lpstr>Case Presentation: Non-classical growth hormone insensitivity </vt:lpstr>
      <vt:lpstr>Insights to the Assessment  of the gh-igf axis</vt:lpstr>
      <vt:lpstr>Algorithm for the investigation of short stature</vt:lpstr>
      <vt:lpstr>Summary of phenotypic features of major forms of IGF-I deficiency </vt:lpstr>
      <vt:lpstr>Short Stature investigations evaluating the GH-IGF-I axis</vt:lpstr>
      <vt:lpstr>required endocrine investigations</vt:lpstr>
      <vt:lpstr>recommended endocrine investigations</vt:lpstr>
      <vt:lpstr>recommended endocrine investigations</vt:lpstr>
      <vt:lpstr>Summary of biochemical features of major forms of IGF-I deficiency</vt:lpstr>
      <vt:lpstr>DiagnoStic outcomes patient cases</vt:lpstr>
      <vt:lpstr>Case Presentation: Classic Growth hormone insensitivity (Laron Syndrome)</vt:lpstr>
      <vt:lpstr>Case Presentation: Non-classical growth hormone insensitivity</vt:lpstr>
      <vt:lpstr>Real-world data from the EU-IGFD registry</vt:lpstr>
      <vt:lpstr>summary</vt:lpstr>
      <vt:lpstr>SUMMARY – diagnostic challenges  of spigfD</vt:lpstr>
      <vt:lpstr>REACH PE CONNECT VIA TWITTER, LINKEDIN, VIMEO &amp; EMAIL OR VISIT THE GROUP’S WEBSITE https://peconnect.cor2ed.com/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294</cp:revision>
  <cp:lastPrinted>2023-02-13T11:54:28Z</cp:lastPrinted>
  <dcterms:created xsi:type="dcterms:W3CDTF">2016-10-14T09:38:18Z</dcterms:created>
  <dcterms:modified xsi:type="dcterms:W3CDTF">2023-02-17T07:50:57Z</dcterms:modified>
</cp:coreProperties>
</file>