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22"/>
  </p:notesMasterIdLst>
  <p:sldIdLst>
    <p:sldId id="259" r:id="rId3"/>
    <p:sldId id="260" r:id="rId4"/>
    <p:sldId id="257" r:id="rId5"/>
    <p:sldId id="258"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12539"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23A36"/>
        </a:solidFill>
        <a:effectLst/>
        <a:uFillTx/>
        <a:latin typeface="Poppins-Light"/>
        <a:ea typeface="Poppins-Light"/>
        <a:cs typeface="Poppins-Light"/>
        <a:sym typeface="Poppins-Light"/>
      </a:defRPr>
    </a:lvl1pPr>
    <a:lvl2pPr marL="0" marR="0" indent="457200" algn="l" defTabSz="2438338"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23A36"/>
        </a:solidFill>
        <a:effectLst/>
        <a:uFillTx/>
        <a:latin typeface="Poppins-Light"/>
        <a:ea typeface="Poppins-Light"/>
        <a:cs typeface="Poppins-Light"/>
        <a:sym typeface="Poppins-Light"/>
      </a:defRPr>
    </a:lvl2pPr>
    <a:lvl3pPr marL="0" marR="0" indent="914400" algn="l" defTabSz="2438338"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23A36"/>
        </a:solidFill>
        <a:effectLst/>
        <a:uFillTx/>
        <a:latin typeface="Poppins-Light"/>
        <a:ea typeface="Poppins-Light"/>
        <a:cs typeface="Poppins-Light"/>
        <a:sym typeface="Poppins-Light"/>
      </a:defRPr>
    </a:lvl3pPr>
    <a:lvl4pPr marL="0" marR="0" indent="1371600" algn="l" defTabSz="2438338"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23A36"/>
        </a:solidFill>
        <a:effectLst/>
        <a:uFillTx/>
        <a:latin typeface="Poppins-Light"/>
        <a:ea typeface="Poppins-Light"/>
        <a:cs typeface="Poppins-Light"/>
        <a:sym typeface="Poppins-Light"/>
      </a:defRPr>
    </a:lvl4pPr>
    <a:lvl5pPr marL="0" marR="0" indent="1828800" algn="l" defTabSz="2438338"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23A36"/>
        </a:solidFill>
        <a:effectLst/>
        <a:uFillTx/>
        <a:latin typeface="Poppins-Light"/>
        <a:ea typeface="Poppins-Light"/>
        <a:cs typeface="Poppins-Light"/>
        <a:sym typeface="Poppins-Light"/>
      </a:defRPr>
    </a:lvl5pPr>
    <a:lvl6pPr marL="0" marR="0" indent="2286000" algn="l" defTabSz="2438338"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23A36"/>
        </a:solidFill>
        <a:effectLst/>
        <a:uFillTx/>
        <a:latin typeface="Poppins-Light"/>
        <a:ea typeface="Poppins-Light"/>
        <a:cs typeface="Poppins-Light"/>
        <a:sym typeface="Poppins-Light"/>
      </a:defRPr>
    </a:lvl6pPr>
    <a:lvl7pPr marL="0" marR="0" indent="2743200" algn="l" defTabSz="2438338"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23A36"/>
        </a:solidFill>
        <a:effectLst/>
        <a:uFillTx/>
        <a:latin typeface="Poppins-Light"/>
        <a:ea typeface="Poppins-Light"/>
        <a:cs typeface="Poppins-Light"/>
        <a:sym typeface="Poppins-Light"/>
      </a:defRPr>
    </a:lvl7pPr>
    <a:lvl8pPr marL="0" marR="0" indent="3200400" algn="l" defTabSz="2438338"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23A36"/>
        </a:solidFill>
        <a:effectLst/>
        <a:uFillTx/>
        <a:latin typeface="Poppins-Light"/>
        <a:ea typeface="Poppins-Light"/>
        <a:cs typeface="Poppins-Light"/>
        <a:sym typeface="Poppins-Light"/>
      </a:defRPr>
    </a:lvl8pPr>
    <a:lvl9pPr marL="0" marR="0" indent="3657600" algn="l" defTabSz="2438338"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23A36"/>
        </a:solidFill>
        <a:effectLst/>
        <a:uFillTx/>
        <a:latin typeface="Poppins-Light"/>
        <a:ea typeface="Poppins-Light"/>
        <a:cs typeface="Poppins-Light"/>
        <a:sym typeface="Poppins-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2AB"/>
    <a:srgbClr val="981F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35"/>
    <p:restoredTop sz="96327"/>
  </p:normalViewPr>
  <p:slideViewPr>
    <p:cSldViewPr snapToGrid="0">
      <p:cViewPr varScale="1">
        <p:scale>
          <a:sx n="64" d="100"/>
          <a:sy n="64" d="100"/>
        </p:scale>
        <p:origin x="5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43945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63CDFBB4-5FEF-3B47-9ED7-4017F3E180FE}"/>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D317C09D-DCEC-144D-8A18-2039C1DB81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67587" name="Footer Placeholder 3">
            <a:extLst>
              <a:ext uri="{FF2B5EF4-FFF2-40B4-BE49-F238E27FC236}">
                <a16:creationId xmlns:a16="http://schemas.microsoft.com/office/drawing/2014/main" id="{110BC07E-7F54-0145-8965-1F344066FA59}"/>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67588" name="Slide Number Placeholder 4">
            <a:extLst>
              <a:ext uri="{FF2B5EF4-FFF2-40B4-BE49-F238E27FC236}">
                <a16:creationId xmlns:a16="http://schemas.microsoft.com/office/drawing/2014/main" id="{CC97B9F2-7B6A-B442-8581-6E3644EA9D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597EBF8-C25E-5747-B608-611B37692F4F}" type="slidenum">
              <a:rPr kumimoji="0" lang="fr-FR"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r-FR"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352381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hyperlink" Target="https://www.linkedin.com/company/92749266" TargetMode="External"/><Relationship Id="rId13" Type="http://schemas.openxmlformats.org/officeDocument/2006/relationships/hyperlink" Target="https://twitter.com/OBGynConnect" TargetMode="External"/><Relationship Id="rId18" Type="http://schemas.openxmlformats.org/officeDocument/2006/relationships/image" Target="../media/image12.svg"/><Relationship Id="rId26" Type="http://schemas.openxmlformats.org/officeDocument/2006/relationships/image" Target="../media/image19.png"/><Relationship Id="rId3" Type="http://schemas.openxmlformats.org/officeDocument/2006/relationships/image" Target="../media/image3.svg"/><Relationship Id="rId21" Type="http://schemas.openxmlformats.org/officeDocument/2006/relationships/image" Target="../media/image15.png"/><Relationship Id="rId7" Type="http://schemas.openxmlformats.org/officeDocument/2006/relationships/image" Target="../media/image6.png"/><Relationship Id="rId12" Type="http://schemas.openxmlformats.org/officeDocument/2006/relationships/image" Target="../media/image8.svg"/><Relationship Id="rId17" Type="http://schemas.openxmlformats.org/officeDocument/2006/relationships/image" Target="../media/image11.png"/><Relationship Id="rId25" Type="http://schemas.openxmlformats.org/officeDocument/2006/relationships/image" Target="../media/image18.svg"/><Relationship Id="rId2" Type="http://schemas.openxmlformats.org/officeDocument/2006/relationships/image" Target="../media/image2.png"/><Relationship Id="rId16" Type="http://schemas.openxmlformats.org/officeDocument/2006/relationships/image" Target="../media/image10.svg"/><Relationship Id="rId20" Type="http://schemas.openxmlformats.org/officeDocument/2006/relationships/image" Target="../media/image14.svg"/><Relationship Id="rId1" Type="http://schemas.openxmlformats.org/officeDocument/2006/relationships/slideMaster" Target="../slideMasters/slideMaster2.xml"/><Relationship Id="rId6" Type="http://schemas.openxmlformats.org/officeDocument/2006/relationships/image" Target="../media/image1.png"/><Relationship Id="rId11" Type="http://schemas.openxmlformats.org/officeDocument/2006/relationships/image" Target="../media/image7.png"/><Relationship Id="rId24" Type="http://schemas.openxmlformats.org/officeDocument/2006/relationships/image" Target="../media/image17.png"/><Relationship Id="rId5" Type="http://schemas.openxmlformats.org/officeDocument/2006/relationships/image" Target="../media/image5.svg"/><Relationship Id="rId15" Type="http://schemas.openxmlformats.org/officeDocument/2006/relationships/image" Target="../media/image9.png"/><Relationship Id="rId23" Type="http://schemas.openxmlformats.org/officeDocument/2006/relationships/hyperlink" Target="mailto:info@cor2ed.com" TargetMode="External"/><Relationship Id="rId28" Type="http://schemas.openxmlformats.org/officeDocument/2006/relationships/image" Target="../media/image21.png"/><Relationship Id="rId10" Type="http://schemas.openxmlformats.org/officeDocument/2006/relationships/hyperlink" Target="https://cor2ed.com/" TargetMode="External"/><Relationship Id="rId19"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hyperlink" Target="https://youtu.be/-frXH01_UXY" TargetMode="External"/><Relationship Id="rId14" Type="http://schemas.openxmlformats.org/officeDocument/2006/relationships/hyperlink" Target="mailto:info@cor2ed" TargetMode="External"/><Relationship Id="rId22" Type="http://schemas.openxmlformats.org/officeDocument/2006/relationships/image" Target="../media/image16.svg"/><Relationship Id="rId27" Type="http://schemas.openxmlformats.org/officeDocument/2006/relationships/image" Target="../media/image20.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algn="l" defTabSz="825500">
              <a:lnSpc>
                <a:spcPct val="100000"/>
              </a:lnSpc>
              <a:spcBef>
                <a:spcPts val="0"/>
              </a:spcBef>
              <a:buSzTx/>
              <a:buNone/>
              <a:defRPr sz="3600" b="1">
                <a:solidFill>
                  <a:srgbClr val="000000"/>
                </a:solidFill>
                <a:latin typeface="+mn-lt"/>
                <a:ea typeface="+mn-ea"/>
                <a:cs typeface="+mn-cs"/>
                <a:sym typeface="Helvetica Neue"/>
              </a:defRPr>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lnSpc>
                <a:spcPts val="6700"/>
              </a:lnSpc>
              <a:defRPr sz="5500" spc="0">
                <a:solidFill>
                  <a:srgbClr val="5DA2AA"/>
                </a:solidFill>
                <a:latin typeface="+mj-lt"/>
                <a:ea typeface="+mj-ea"/>
                <a:cs typeface="+mj-cs"/>
                <a:sym typeface="Poppins-ExtraBold"/>
              </a:defRPr>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ts val="2500"/>
              </a:lnSpc>
              <a:spcBef>
                <a:spcPts val="0"/>
              </a:spcBef>
              <a:buSzTx/>
              <a:buNone/>
              <a:defRPr sz="2300">
                <a:solidFill>
                  <a:srgbClr val="423A36"/>
                </a:solidFill>
              </a:defRPr>
            </a:lvl1pPr>
            <a:lvl2pPr marL="0" indent="457200" defTabSz="825500">
              <a:lnSpc>
                <a:spcPts val="2500"/>
              </a:lnSpc>
              <a:spcBef>
                <a:spcPts val="0"/>
              </a:spcBef>
              <a:buSzTx/>
              <a:buNone/>
              <a:defRPr sz="2300">
                <a:solidFill>
                  <a:srgbClr val="423A36"/>
                </a:solidFill>
              </a:defRPr>
            </a:lvl2pPr>
            <a:lvl3pPr marL="0" indent="914400" defTabSz="825500">
              <a:lnSpc>
                <a:spcPts val="2500"/>
              </a:lnSpc>
              <a:spcBef>
                <a:spcPts val="0"/>
              </a:spcBef>
              <a:buSzTx/>
              <a:buNone/>
              <a:defRPr sz="2300">
                <a:solidFill>
                  <a:srgbClr val="423A36"/>
                </a:solidFill>
              </a:defRPr>
            </a:lvl3pPr>
            <a:lvl4pPr marL="0" indent="1371600" defTabSz="825500">
              <a:lnSpc>
                <a:spcPts val="2500"/>
              </a:lnSpc>
              <a:spcBef>
                <a:spcPts val="0"/>
              </a:spcBef>
              <a:buSzTx/>
              <a:buNone/>
              <a:defRPr sz="2300">
                <a:solidFill>
                  <a:srgbClr val="423A36"/>
                </a:solidFill>
              </a:defRPr>
            </a:lvl4pPr>
            <a:lvl5pPr marL="0" indent="1828800" defTabSz="825500">
              <a:lnSpc>
                <a:spcPts val="2500"/>
              </a:lnSpc>
              <a:spcBef>
                <a:spcPts val="0"/>
              </a:spcBef>
              <a:buSzTx/>
              <a:buNone/>
              <a:defRPr sz="2300">
                <a:solidFill>
                  <a:srgbClr val="423A36"/>
                </a:solidFill>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spcBef>
                <a:spcPts val="0"/>
              </a:spcBef>
              <a:buSzTx/>
              <a:buNone/>
              <a:defRPr sz="11600" spc="-232">
                <a:solidFill>
                  <a:srgbClr val="000000"/>
                </a:solidFill>
                <a:latin typeface="Helvetica Neue Medium"/>
                <a:ea typeface="Helvetica Neue Medium"/>
                <a:cs typeface="Helvetica Neue Medium"/>
                <a:sym typeface="Helvetica Neue Medium"/>
              </a:defRPr>
            </a:lvl1pPr>
            <a:lvl2pPr marL="0" indent="457200">
              <a:spcBef>
                <a:spcPts val="0"/>
              </a:spcBef>
              <a:buSzTx/>
              <a:buNone/>
              <a:defRPr sz="11600" spc="-232">
                <a:solidFill>
                  <a:srgbClr val="000000"/>
                </a:solidFill>
                <a:latin typeface="Helvetica Neue Medium"/>
                <a:ea typeface="Helvetica Neue Medium"/>
                <a:cs typeface="Helvetica Neue Medium"/>
                <a:sym typeface="Helvetica Neue Medium"/>
              </a:defRPr>
            </a:lvl2pPr>
            <a:lvl3pPr marL="0" indent="914400">
              <a:spcBef>
                <a:spcPts val="0"/>
              </a:spcBef>
              <a:buSzTx/>
              <a:buNone/>
              <a:defRPr sz="11600" spc="-232">
                <a:solidFill>
                  <a:srgbClr val="000000"/>
                </a:solidFill>
                <a:latin typeface="Helvetica Neue Medium"/>
                <a:ea typeface="Helvetica Neue Medium"/>
                <a:cs typeface="Helvetica Neue Medium"/>
                <a:sym typeface="Helvetica Neue Medium"/>
              </a:defRPr>
            </a:lvl3pPr>
            <a:lvl4pPr marL="0" indent="1371600">
              <a:spcBef>
                <a:spcPts val="0"/>
              </a:spcBef>
              <a:buSzTx/>
              <a:buNone/>
              <a:defRPr sz="11600" spc="-232">
                <a:solidFill>
                  <a:srgbClr val="000000"/>
                </a:solidFill>
                <a:latin typeface="Helvetica Neue Medium"/>
                <a:ea typeface="Helvetica Neue Medium"/>
                <a:cs typeface="Helvetica Neue Medium"/>
                <a:sym typeface="Helvetica Neue Medium"/>
              </a:defRPr>
            </a:lvl4pPr>
            <a:lvl5pPr marL="0" indent="1828800">
              <a:spcBef>
                <a:spcPts val="0"/>
              </a:spcBef>
              <a:buSzTx/>
              <a:buNone/>
              <a:defRPr sz="11600" spc="-232">
                <a:solidFill>
                  <a:srgbClr val="000000"/>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spcBef>
                <a:spcPts val="0"/>
              </a:spcBef>
              <a:buSzTx/>
              <a:buNone/>
              <a:defRPr sz="25000" b="1" spc="-250">
                <a:solidFill>
                  <a:srgbClr val="000000"/>
                </a:solidFill>
                <a:latin typeface="+mn-lt"/>
                <a:ea typeface="+mn-ea"/>
                <a:cs typeface="+mn-cs"/>
                <a:sym typeface="Helvetica Neue"/>
              </a:defRPr>
            </a:lvl1pPr>
            <a:lvl2pPr marL="0" indent="457200">
              <a:spcBef>
                <a:spcPts val="0"/>
              </a:spcBef>
              <a:buSzTx/>
              <a:buNone/>
              <a:defRPr sz="25000" b="1" spc="-250">
                <a:solidFill>
                  <a:srgbClr val="000000"/>
                </a:solidFill>
                <a:latin typeface="+mn-lt"/>
                <a:ea typeface="+mn-ea"/>
                <a:cs typeface="+mn-cs"/>
                <a:sym typeface="Helvetica Neue"/>
              </a:defRPr>
            </a:lvl2pPr>
            <a:lvl3pPr marL="0" indent="914400">
              <a:spcBef>
                <a:spcPts val="0"/>
              </a:spcBef>
              <a:buSzTx/>
              <a:buNone/>
              <a:defRPr sz="25000" b="1" spc="-250">
                <a:solidFill>
                  <a:srgbClr val="000000"/>
                </a:solidFill>
                <a:latin typeface="+mn-lt"/>
                <a:ea typeface="+mn-ea"/>
                <a:cs typeface="+mn-cs"/>
                <a:sym typeface="Helvetica Neue"/>
              </a:defRPr>
            </a:lvl3pPr>
            <a:lvl4pPr marL="0" indent="1371600">
              <a:spcBef>
                <a:spcPts val="0"/>
              </a:spcBef>
              <a:buSzTx/>
              <a:buNone/>
              <a:defRPr sz="25000" b="1" spc="-250">
                <a:solidFill>
                  <a:srgbClr val="000000"/>
                </a:solidFill>
                <a:latin typeface="+mn-lt"/>
                <a:ea typeface="+mn-ea"/>
                <a:cs typeface="+mn-cs"/>
                <a:sym typeface="Helvetica Neue"/>
              </a:defRPr>
            </a:lvl4pPr>
            <a:lvl5pPr marL="0" indent="1828800">
              <a:spcBef>
                <a:spcPts val="0"/>
              </a:spcBef>
              <a:buSzTx/>
              <a:buNone/>
              <a:defRPr sz="25000" b="1" spc="-250">
                <a:solidFill>
                  <a:srgbClr val="000000"/>
                </a:solidFill>
                <a:latin typeface="+mn-lt"/>
                <a:ea typeface="+mn-ea"/>
                <a:cs typeface="+mn-cs"/>
                <a:sym typeface="Helvetica Neue"/>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defTabSz="825500">
              <a:lnSpc>
                <a:spcPct val="100000"/>
              </a:lnSpc>
              <a:spcBef>
                <a:spcPts val="0"/>
              </a:spcBef>
              <a:buSzTx/>
              <a:buNone/>
              <a:defRPr sz="5500" b="1">
                <a:solidFill>
                  <a:srgbClr val="000000"/>
                </a:solidFill>
                <a:latin typeface="+mn-lt"/>
                <a:ea typeface="+mn-ea"/>
                <a:cs typeface="+mn-cs"/>
                <a:sym typeface="Helvetica Neue"/>
              </a:defRPr>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algn="l" defTabSz="825500">
              <a:lnSpc>
                <a:spcPct val="100000"/>
              </a:lnSpc>
              <a:spcBef>
                <a:spcPts val="0"/>
              </a:spcBef>
              <a:buSzTx/>
              <a:buNone/>
              <a:defRPr sz="3600" b="1">
                <a:solidFill>
                  <a:srgbClr val="000000"/>
                </a:solidFill>
                <a:latin typeface="+mn-lt"/>
                <a:ea typeface="+mn-ea"/>
                <a:cs typeface="+mn-cs"/>
                <a:sym typeface="Helvetica Neue"/>
              </a:defRPr>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lgn="l">
              <a:lnSpc>
                <a:spcPct val="90000"/>
              </a:lnSpc>
              <a:spcBef>
                <a:spcPts val="0"/>
              </a:spcBef>
              <a:buSzTx/>
              <a:buNone/>
              <a:defRPr sz="8500" spc="-170">
                <a:solidFill>
                  <a:srgbClr val="000000"/>
                </a:solidFill>
                <a:latin typeface="Helvetica Neue Medium"/>
                <a:ea typeface="Helvetica Neue Medium"/>
                <a:cs typeface="Helvetica Neue Medium"/>
                <a:sym typeface="Helvetica Neue Medium"/>
              </a:defRPr>
            </a:lvl1pPr>
            <a:lvl2pPr marL="638923" indent="-12700" algn="l">
              <a:lnSpc>
                <a:spcPct val="90000"/>
              </a:lnSpc>
              <a:spcBef>
                <a:spcPts val="0"/>
              </a:spcBef>
              <a:buSzTx/>
              <a:buNone/>
              <a:defRPr sz="8500" spc="-170">
                <a:solidFill>
                  <a:srgbClr val="000000"/>
                </a:solidFill>
                <a:latin typeface="Helvetica Neue Medium"/>
                <a:ea typeface="Helvetica Neue Medium"/>
                <a:cs typeface="Helvetica Neue Medium"/>
                <a:sym typeface="Helvetica Neue Medium"/>
              </a:defRPr>
            </a:lvl2pPr>
            <a:lvl3pPr marL="638923" indent="444500" algn="l">
              <a:lnSpc>
                <a:spcPct val="90000"/>
              </a:lnSpc>
              <a:spcBef>
                <a:spcPts val="0"/>
              </a:spcBef>
              <a:buSzTx/>
              <a:buNone/>
              <a:defRPr sz="8500" spc="-170">
                <a:solidFill>
                  <a:srgbClr val="000000"/>
                </a:solidFill>
                <a:latin typeface="Helvetica Neue Medium"/>
                <a:ea typeface="Helvetica Neue Medium"/>
                <a:cs typeface="Helvetica Neue Medium"/>
                <a:sym typeface="Helvetica Neue Medium"/>
              </a:defRPr>
            </a:lvl3pPr>
            <a:lvl4pPr marL="638923" indent="901700" algn="l">
              <a:lnSpc>
                <a:spcPct val="90000"/>
              </a:lnSpc>
              <a:spcBef>
                <a:spcPts val="0"/>
              </a:spcBef>
              <a:buSzTx/>
              <a:buNone/>
              <a:defRPr sz="8500" spc="-170">
                <a:solidFill>
                  <a:srgbClr val="000000"/>
                </a:solidFill>
                <a:latin typeface="Helvetica Neue Medium"/>
                <a:ea typeface="Helvetica Neue Medium"/>
                <a:cs typeface="Helvetica Neue Medium"/>
                <a:sym typeface="Helvetica Neue Medium"/>
              </a:defRPr>
            </a:lvl4pPr>
            <a:lvl5pPr marL="638923" indent="1358900" algn="l">
              <a:lnSpc>
                <a:spcPct val="90000"/>
              </a:lnSpc>
              <a:spcBef>
                <a:spcPts val="0"/>
              </a:spcBef>
              <a:buSzTx/>
              <a:buNone/>
              <a:defRPr sz="8500" spc="-170">
                <a:solidFill>
                  <a:srgbClr val="000000"/>
                </a:solidFill>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dirty="0"/>
          </a:p>
        </p:txBody>
      </p:sp>
      <p:sp>
        <p:nvSpPr>
          <p:cNvPr id="125" name="Bowl with salmon cakes, salad and houmo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dirty="0"/>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dirty="0"/>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dirty="0"/>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a:t>
            </a:fld>
            <a:endParaRPr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sp>
        <p:nvSpPr>
          <p:cNvPr id="6" name="Rectangle 5"/>
          <p:cNvSpPr/>
          <p:nvPr userDrawn="1"/>
        </p:nvSpPr>
        <p:spPr>
          <a:xfrm>
            <a:off x="0" y="0"/>
            <a:ext cx="24384000" cy="13716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3600" dirty="0"/>
          </a:p>
        </p:txBody>
      </p:sp>
      <p:pic>
        <p:nvPicPr>
          <p:cNvPr id="7" name="Picture 6">
            <a:extLst>
              <a:ext uri="{FF2B5EF4-FFF2-40B4-BE49-F238E27FC236}">
                <a16:creationId xmlns:a16="http://schemas.microsoft.com/office/drawing/2014/main" id="{7857E139-C270-754F-B59D-15903DDAF379}"/>
              </a:ext>
            </a:extLst>
          </p:cNvPr>
          <p:cNvPicPr>
            <a:picLocks noChangeAspect="1"/>
          </p:cNvPicPr>
          <p:nvPr userDrawn="1"/>
        </p:nvPicPr>
        <p:blipFill>
          <a:blip r:embed="rId2"/>
          <a:stretch>
            <a:fillRect/>
          </a:stretch>
        </p:blipFill>
        <p:spPr>
          <a:xfrm>
            <a:off x="7149322" y="5516727"/>
            <a:ext cx="10085356" cy="2682550"/>
          </a:xfrm>
          <a:prstGeom prst="rect">
            <a:avLst/>
          </a:prstGeom>
        </p:spPr>
      </p:pic>
    </p:spTree>
    <p:extLst>
      <p:ext uri="{BB962C8B-B14F-4D97-AF65-F5344CB8AC3E}">
        <p14:creationId xmlns:p14="http://schemas.microsoft.com/office/powerpoint/2010/main" val="420479912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2_Disposition personnalisée">
    <p:bg>
      <p:bgPr>
        <a:solidFill>
          <a:srgbClr val="5D8298"/>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219200" y="549276"/>
            <a:ext cx="21945600" cy="11642724"/>
          </a:xfrm>
          <a:prstGeom prst="rect">
            <a:avLst/>
          </a:prstGeom>
        </p:spPr>
        <p:txBody>
          <a:bodyPr anchor="ctr">
            <a:normAutofit/>
          </a:bodyPr>
          <a:lstStyle>
            <a:lvl1pPr algn="ctr">
              <a:defRPr sz="8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3" name="Espace réservé du numéro de diapositive 6"/>
          <p:cNvSpPr>
            <a:spLocks noGrp="1"/>
          </p:cNvSpPr>
          <p:nvPr>
            <p:ph type="sldNum" sz="quarter" idx="4"/>
          </p:nvPr>
        </p:nvSpPr>
        <p:spPr>
          <a:xfrm>
            <a:off x="21024983" y="12712703"/>
            <a:ext cx="2139818" cy="730250"/>
          </a:xfrm>
          <a:prstGeom prst="rect">
            <a:avLst/>
          </a:prstGeom>
        </p:spPr>
        <p:txBody>
          <a:bodyPr vert="horz" lIns="0" tIns="0" rIns="0" bIns="0" rtlCol="0" anchor="ctr"/>
          <a:lstStyle>
            <a:lvl1pPr algn="r">
              <a:defRPr sz="24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423897145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1219200" y="549276"/>
            <a:ext cx="21945600" cy="11642724"/>
          </a:xfrm>
          <a:prstGeom prst="rect">
            <a:avLst/>
          </a:prstGeom>
        </p:spPr>
        <p:txBody>
          <a:bodyPr anchor="ctr">
            <a:normAutofit/>
          </a:bodyPr>
          <a:lstStyle>
            <a:lvl1pPr algn="ctr">
              <a:defRPr sz="8000" b="1" i="0" spc="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fr-FR" dirty="0"/>
              <a:t>Click and </a:t>
            </a:r>
            <a:r>
              <a:rPr lang="fr-FR" dirty="0" err="1"/>
              <a:t>Modify</a:t>
            </a:r>
            <a:r>
              <a:rPr lang="fr-FR" dirty="0"/>
              <a:t> </a:t>
            </a:r>
            <a:br>
              <a:rPr lang="fr-FR" dirty="0"/>
            </a:br>
            <a:r>
              <a:rPr lang="fr-FR" dirty="0"/>
              <a:t>the </a:t>
            </a:r>
            <a:r>
              <a:rPr lang="fr-FR" dirty="0" err="1"/>
              <a:t>text</a:t>
            </a:r>
            <a:endParaRPr lang="fr-FR" dirty="0"/>
          </a:p>
        </p:txBody>
      </p:sp>
      <p:sp>
        <p:nvSpPr>
          <p:cNvPr id="10" name="Rectangle 9"/>
          <p:cNvSpPr/>
          <p:nvPr userDrawn="1"/>
        </p:nvSpPr>
        <p:spPr>
          <a:xfrm>
            <a:off x="0" y="0"/>
            <a:ext cx="24384000" cy="13716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3600" dirty="0">
              <a:latin typeface="Arial" panose="020B0604020202020204" pitchFamily="34" charset="0"/>
              <a:cs typeface="Arial" panose="020B0604020202020204" pitchFamily="34" charset="0"/>
            </a:endParaRPr>
          </a:p>
        </p:txBody>
      </p:sp>
      <p:sp>
        <p:nvSpPr>
          <p:cNvPr id="5" name="Espace réservé du numéro de diapositive 6"/>
          <p:cNvSpPr>
            <a:spLocks noGrp="1"/>
          </p:cNvSpPr>
          <p:nvPr>
            <p:ph type="sldNum" sz="quarter" idx="4"/>
          </p:nvPr>
        </p:nvSpPr>
        <p:spPr>
          <a:xfrm>
            <a:off x="21024983" y="12712703"/>
            <a:ext cx="2139818" cy="730250"/>
          </a:xfrm>
          <a:prstGeom prst="rect">
            <a:avLst/>
          </a:prstGeom>
        </p:spPr>
        <p:txBody>
          <a:bodyPr vert="horz" lIns="0" tIns="0" rIns="0" bIns="0" rtlCol="0" anchor="ctr"/>
          <a:lstStyle>
            <a:lvl1pPr algn="r">
              <a:defRPr sz="24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83005105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_Disposition personnalisée">
    <p:bg>
      <p:bgPr>
        <a:solidFill>
          <a:srgbClr val="5D8298"/>
        </a:solidFill>
        <a:effectLst/>
      </p:bgPr>
    </p:bg>
    <p:spTree>
      <p:nvGrpSpPr>
        <p:cNvPr id="1" name=""/>
        <p:cNvGrpSpPr/>
        <p:nvPr/>
      </p:nvGrpSpPr>
      <p:grpSpPr>
        <a:xfrm>
          <a:off x="0" y="0"/>
          <a:ext cx="0" cy="0"/>
          <a:chOff x="0" y="0"/>
          <a:chExt cx="0" cy="0"/>
        </a:xfrm>
      </p:grpSpPr>
      <p:sp>
        <p:nvSpPr>
          <p:cNvPr id="2" name="Espace réservé du numéro de diapositive 6"/>
          <p:cNvSpPr>
            <a:spLocks noGrp="1"/>
          </p:cNvSpPr>
          <p:nvPr>
            <p:ph type="sldNum" sz="quarter" idx="4"/>
          </p:nvPr>
        </p:nvSpPr>
        <p:spPr>
          <a:xfrm>
            <a:off x="21024983" y="12712703"/>
            <a:ext cx="2139818" cy="730250"/>
          </a:xfrm>
          <a:prstGeom prst="rect">
            <a:avLst/>
          </a:prstGeom>
        </p:spPr>
        <p:txBody>
          <a:bodyPr vert="horz" lIns="0" tIns="0" rIns="0" bIns="0" rtlCol="0" anchor="ctr"/>
          <a:lstStyle>
            <a:lvl1pPr algn="r">
              <a:defRPr sz="24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3" name="Titre 1"/>
          <p:cNvSpPr>
            <a:spLocks noGrp="1"/>
          </p:cNvSpPr>
          <p:nvPr>
            <p:ph type="title" hasCustomPrompt="1"/>
          </p:nvPr>
        </p:nvSpPr>
        <p:spPr>
          <a:xfrm>
            <a:off x="1219200" y="549276"/>
            <a:ext cx="21945600" cy="8324948"/>
          </a:xfrm>
          <a:prstGeom prst="rect">
            <a:avLst/>
          </a:prstGeom>
        </p:spPr>
        <p:txBody>
          <a:bodyPr anchor="ctr">
            <a:normAutofit/>
          </a:bodyPr>
          <a:lstStyle>
            <a:lvl1pPr algn="ctr">
              <a:defRPr sz="8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4" name="Sous-titre 2"/>
          <p:cNvSpPr>
            <a:spLocks noGrp="1"/>
          </p:cNvSpPr>
          <p:nvPr>
            <p:ph type="subTitle" idx="1"/>
          </p:nvPr>
        </p:nvSpPr>
        <p:spPr>
          <a:xfrm>
            <a:off x="1219200" y="9306272"/>
            <a:ext cx="21945600" cy="3311524"/>
          </a:xfrm>
          <a:prstGeom prst="rect">
            <a:avLst/>
          </a:prstGeom>
        </p:spPr>
        <p:txBody>
          <a:bodyPr>
            <a:normAutofit/>
          </a:bodyPr>
          <a:lstStyle>
            <a:lvl1pPr marL="0" indent="0" algn="ctr">
              <a:buNone/>
              <a:defRPr sz="64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dirty="0"/>
          </a:p>
        </p:txBody>
      </p:sp>
      <p:sp>
        <p:nvSpPr>
          <p:cNvPr id="5" name="Content Placeholder 5">
            <a:extLst>
              <a:ext uri="{FF2B5EF4-FFF2-40B4-BE49-F238E27FC236}">
                <a16:creationId xmlns:a16="http://schemas.microsoft.com/office/drawing/2014/main" id="{CB0892A3-AA32-4643-922B-907261114EE2}"/>
              </a:ext>
            </a:extLst>
          </p:cNvPr>
          <p:cNvSpPr>
            <a:spLocks noGrp="1"/>
          </p:cNvSpPr>
          <p:nvPr>
            <p:ph sz="quarter" idx="15"/>
          </p:nvPr>
        </p:nvSpPr>
        <p:spPr>
          <a:xfrm>
            <a:off x="1240367" y="12712703"/>
            <a:ext cx="20360678" cy="730250"/>
          </a:xfrm>
          <a:prstGeom prst="rect">
            <a:avLst/>
          </a:prstGeom>
        </p:spPr>
        <p:txBody>
          <a:bodyPr anchor="ctr" anchorCtr="0">
            <a:noAutofit/>
          </a:bodyPr>
          <a:lstStyle>
            <a:lvl1pPr marL="0" indent="0">
              <a:spcBef>
                <a:spcPts val="600"/>
              </a:spcBef>
              <a:buNone/>
              <a:defRPr sz="2400" spc="-60" baseline="0">
                <a:solidFill>
                  <a:schemeClr val="bg1"/>
                </a:solidFill>
                <a:latin typeface="Arial" panose="020B0604020202020204" pitchFamily="34" charset="0"/>
                <a:cs typeface="Arial" panose="020B0604020202020204" pitchFamily="34" charset="0"/>
              </a:defRPr>
            </a:lvl1pPr>
            <a:lvl2pPr marL="914400" indent="0">
              <a:buNone/>
              <a:defRPr sz="2400">
                <a:latin typeface="PT Sans Narrow"/>
                <a:cs typeface="PT Sans Narrow"/>
              </a:defRPr>
            </a:lvl2pPr>
            <a:lvl3pPr marL="1828800" indent="0">
              <a:buNone/>
              <a:defRPr sz="2400">
                <a:latin typeface="PT Sans Narrow"/>
                <a:cs typeface="PT Sans Narrow"/>
              </a:defRPr>
            </a:lvl3pPr>
            <a:lvl4pPr marL="2743200" indent="0">
              <a:buNone/>
              <a:defRPr sz="2400">
                <a:latin typeface="PT Sans Narrow"/>
                <a:cs typeface="PT Sans Narrow"/>
              </a:defRPr>
            </a:lvl4pPr>
            <a:lvl5pPr marL="3657600" indent="0">
              <a:buNone/>
              <a:defRPr sz="24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57289976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dirty="0"/>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lnSpc>
                <a:spcPts val="6700"/>
              </a:lnSpc>
              <a:defRPr sz="5500" spc="0">
                <a:solidFill>
                  <a:srgbClr val="5DA2AA"/>
                </a:solidFill>
                <a:latin typeface="+mj-lt"/>
                <a:ea typeface="+mj-ea"/>
                <a:cs typeface="+mj-cs"/>
                <a:sym typeface="Poppins-ExtraBold"/>
              </a:defRPr>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algn="l" defTabSz="825500">
              <a:lnSpc>
                <a:spcPct val="100000"/>
              </a:lnSpc>
              <a:spcBef>
                <a:spcPts val="0"/>
              </a:spcBef>
              <a:buSzTx/>
              <a:buNone/>
              <a:defRPr sz="3600" b="1">
                <a:solidFill>
                  <a:srgbClr val="000000"/>
                </a:solidFill>
                <a:latin typeface="+mn-lt"/>
                <a:ea typeface="+mn-ea"/>
                <a:cs typeface="+mn-cs"/>
                <a:sym typeface="Helvetica Neue"/>
              </a:defRPr>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ts val="2500"/>
              </a:lnSpc>
              <a:spcBef>
                <a:spcPts val="0"/>
              </a:spcBef>
              <a:buSzTx/>
              <a:buNone/>
              <a:defRPr sz="2300">
                <a:solidFill>
                  <a:srgbClr val="423A36"/>
                </a:solidFill>
              </a:defRPr>
            </a:lvl1pPr>
            <a:lvl2pPr marL="0" indent="457200" defTabSz="825500">
              <a:lnSpc>
                <a:spcPts val="2500"/>
              </a:lnSpc>
              <a:spcBef>
                <a:spcPts val="0"/>
              </a:spcBef>
              <a:buSzTx/>
              <a:buNone/>
              <a:defRPr sz="2300">
                <a:solidFill>
                  <a:srgbClr val="423A36"/>
                </a:solidFill>
              </a:defRPr>
            </a:lvl2pPr>
            <a:lvl3pPr marL="0" indent="914400" defTabSz="825500">
              <a:lnSpc>
                <a:spcPts val="2500"/>
              </a:lnSpc>
              <a:spcBef>
                <a:spcPts val="0"/>
              </a:spcBef>
              <a:buSzTx/>
              <a:buNone/>
              <a:defRPr sz="2300">
                <a:solidFill>
                  <a:srgbClr val="423A36"/>
                </a:solidFill>
              </a:defRPr>
            </a:lvl3pPr>
            <a:lvl4pPr marL="0" indent="1371600" defTabSz="825500">
              <a:lnSpc>
                <a:spcPts val="2500"/>
              </a:lnSpc>
              <a:spcBef>
                <a:spcPts val="0"/>
              </a:spcBef>
              <a:buSzTx/>
              <a:buNone/>
              <a:defRPr sz="2300">
                <a:solidFill>
                  <a:srgbClr val="423A36"/>
                </a:solidFill>
              </a:defRPr>
            </a:lvl4pPr>
            <a:lvl5pPr marL="0" indent="1828800" defTabSz="825500">
              <a:lnSpc>
                <a:spcPts val="2500"/>
              </a:lnSpc>
              <a:spcBef>
                <a:spcPts val="0"/>
              </a:spcBef>
              <a:buSzTx/>
              <a:buNone/>
              <a:defRPr sz="2300">
                <a:solidFill>
                  <a:srgbClr val="423A36"/>
                </a:solidFill>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Disposition personnalisée">
    <p:spTree>
      <p:nvGrpSpPr>
        <p:cNvPr id="1" name=""/>
        <p:cNvGrpSpPr/>
        <p:nvPr/>
      </p:nvGrpSpPr>
      <p:grpSpPr>
        <a:xfrm>
          <a:off x="0" y="0"/>
          <a:ext cx="0" cy="0"/>
          <a:chOff x="0" y="0"/>
          <a:chExt cx="0" cy="0"/>
        </a:xfrm>
      </p:grpSpPr>
      <p:sp>
        <p:nvSpPr>
          <p:cNvPr id="11" name="Rectangle 10"/>
          <p:cNvSpPr/>
          <p:nvPr userDrawn="1"/>
        </p:nvSpPr>
        <p:spPr>
          <a:xfrm>
            <a:off x="0" y="0"/>
            <a:ext cx="24384000" cy="13716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sz="3600" noProof="0" dirty="0">
              <a:latin typeface="Arial" panose="020B0604020202020204" pitchFamily="34" charset="0"/>
              <a:cs typeface="Arial" panose="020B0604020202020204" pitchFamily="34" charset="0"/>
            </a:endParaRPr>
          </a:p>
        </p:txBody>
      </p:sp>
      <p:sp>
        <p:nvSpPr>
          <p:cNvPr id="4" name="Espace réservé du numéro de diapositive 6"/>
          <p:cNvSpPr>
            <a:spLocks noGrp="1"/>
          </p:cNvSpPr>
          <p:nvPr>
            <p:ph type="sldNum" sz="quarter" idx="4"/>
          </p:nvPr>
        </p:nvSpPr>
        <p:spPr>
          <a:xfrm>
            <a:off x="21024983" y="12712703"/>
            <a:ext cx="2139818" cy="730250"/>
          </a:xfrm>
          <a:prstGeom prst="rect">
            <a:avLst/>
          </a:prstGeom>
        </p:spPr>
        <p:txBody>
          <a:bodyPr vert="horz" lIns="0" tIns="0" rIns="0" bIns="0" rtlCol="0" anchor="ctr"/>
          <a:lstStyle>
            <a:lvl1pPr algn="r">
              <a:defRPr sz="24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3" name="Title 2">
            <a:extLst>
              <a:ext uri="{FF2B5EF4-FFF2-40B4-BE49-F238E27FC236}">
                <a16:creationId xmlns:a16="http://schemas.microsoft.com/office/drawing/2014/main" id="{C886629B-70FD-5844-A852-AA84E9AB03FD}"/>
              </a:ext>
            </a:extLst>
          </p:cNvPr>
          <p:cNvSpPr>
            <a:spLocks noGrp="1"/>
          </p:cNvSpPr>
          <p:nvPr>
            <p:ph type="title" hasCustomPrompt="1"/>
          </p:nvPr>
        </p:nvSpPr>
        <p:spPr>
          <a:xfrm>
            <a:off x="862743" y="2105664"/>
            <a:ext cx="22494078" cy="1295952"/>
          </a:xfrm>
        </p:spPr>
        <p:txBody>
          <a:bodyPr>
            <a:noAutofit/>
          </a:bodyPr>
          <a:lstStyle>
            <a:lvl1pPr algn="ctr">
              <a:defRPr sz="8000" spc="0">
                <a:latin typeface="Arial" panose="020B0604020202020204" pitchFamily="34" charset="0"/>
                <a:cs typeface="Arial" panose="020B0604020202020204" pitchFamily="34" charset="0"/>
              </a:defRPr>
            </a:lvl1pPr>
          </a:lstStyle>
          <a:p>
            <a:r>
              <a:rPr lang="en-GB" dirty="0"/>
              <a:t>Click AND MODIFY THE TEXT</a:t>
            </a:r>
            <a:endParaRPr lang="en-US" dirty="0"/>
          </a:p>
        </p:txBody>
      </p:sp>
      <p:sp>
        <p:nvSpPr>
          <p:cNvPr id="17" name="Text Placeholder 16">
            <a:extLst>
              <a:ext uri="{FF2B5EF4-FFF2-40B4-BE49-F238E27FC236}">
                <a16:creationId xmlns:a16="http://schemas.microsoft.com/office/drawing/2014/main" id="{29E1BEE5-34CE-E34C-BCFB-D7083C34B8C5}"/>
              </a:ext>
            </a:extLst>
          </p:cNvPr>
          <p:cNvSpPr>
            <a:spLocks noGrp="1"/>
          </p:cNvSpPr>
          <p:nvPr>
            <p:ph type="body" sz="quarter" idx="10" hasCustomPrompt="1"/>
          </p:nvPr>
        </p:nvSpPr>
        <p:spPr>
          <a:xfrm>
            <a:off x="3936999" y="5161801"/>
            <a:ext cx="16511918" cy="832106"/>
          </a:xfrm>
        </p:spPr>
        <p:txBody>
          <a:bodyPr>
            <a:normAutofit/>
          </a:bodyPr>
          <a:lstStyle>
            <a:lvl1pPr marL="0" indent="0" algn="ctr">
              <a:buNone/>
              <a:defRPr sz="4800" b="1">
                <a:latin typeface="Arial" panose="020B0604020202020204" pitchFamily="34" charset="0"/>
                <a:cs typeface="Arial" panose="020B0604020202020204" pitchFamily="34" charset="0"/>
              </a:defRPr>
            </a:lvl1pPr>
            <a:lvl2pPr marL="914400" indent="0">
              <a:buNone/>
              <a:defRPr/>
            </a:lvl2pPr>
          </a:lstStyle>
          <a:p>
            <a:pPr lvl="0"/>
            <a:r>
              <a:rPr lang="en-GB" dirty="0"/>
              <a:t>CLICK AND MODIFY THE TEXT</a:t>
            </a:r>
          </a:p>
        </p:txBody>
      </p:sp>
      <p:sp>
        <p:nvSpPr>
          <p:cNvPr id="18" name="Text Placeholder 16">
            <a:extLst>
              <a:ext uri="{FF2B5EF4-FFF2-40B4-BE49-F238E27FC236}">
                <a16:creationId xmlns:a16="http://schemas.microsoft.com/office/drawing/2014/main" id="{5E89AE6E-09E9-A04C-9CFE-768FC4130566}"/>
              </a:ext>
            </a:extLst>
          </p:cNvPr>
          <p:cNvSpPr>
            <a:spLocks noGrp="1"/>
          </p:cNvSpPr>
          <p:nvPr>
            <p:ph type="body" sz="quarter" idx="11" hasCustomPrompt="1"/>
          </p:nvPr>
        </p:nvSpPr>
        <p:spPr>
          <a:xfrm>
            <a:off x="3935085" y="7754089"/>
            <a:ext cx="16511918" cy="832106"/>
          </a:xfrm>
        </p:spPr>
        <p:txBody>
          <a:bodyPr>
            <a:normAutofit/>
          </a:bodyPr>
          <a:lstStyle>
            <a:lvl1pPr marL="0" indent="0" algn="ctr">
              <a:buNone/>
              <a:defRPr sz="4800" b="1">
                <a:latin typeface="Arial" panose="020B0604020202020204" pitchFamily="34" charset="0"/>
                <a:cs typeface="Arial" panose="020B0604020202020204" pitchFamily="34" charset="0"/>
              </a:defRPr>
            </a:lvl1pPr>
            <a:lvl2pPr marL="914400" indent="0">
              <a:buNone/>
              <a:defRPr/>
            </a:lvl2pPr>
          </a:lstStyle>
          <a:p>
            <a:pPr lvl="0"/>
            <a:r>
              <a:rPr lang="en-GB" dirty="0"/>
              <a:t>CLICK AND MODIFY THE TEXT</a:t>
            </a:r>
          </a:p>
        </p:txBody>
      </p:sp>
      <p:sp>
        <p:nvSpPr>
          <p:cNvPr id="19" name="Text Placeholder 16">
            <a:extLst>
              <a:ext uri="{FF2B5EF4-FFF2-40B4-BE49-F238E27FC236}">
                <a16:creationId xmlns:a16="http://schemas.microsoft.com/office/drawing/2014/main" id="{FEC0F67F-0294-3044-9A92-E4F9BE84511E}"/>
              </a:ext>
            </a:extLst>
          </p:cNvPr>
          <p:cNvSpPr>
            <a:spLocks noGrp="1"/>
          </p:cNvSpPr>
          <p:nvPr>
            <p:ph type="body" sz="quarter" idx="12" hasCustomPrompt="1"/>
          </p:nvPr>
        </p:nvSpPr>
        <p:spPr>
          <a:xfrm>
            <a:off x="3935085" y="10250385"/>
            <a:ext cx="16511918" cy="1072114"/>
          </a:xfrm>
        </p:spPr>
        <p:txBody>
          <a:bodyPr>
            <a:noAutofit/>
          </a:bodyPr>
          <a:lstStyle>
            <a:lvl1pPr marL="0" indent="0" algn="ctr">
              <a:buNone/>
              <a:defRPr sz="6400" b="1">
                <a:latin typeface="Arial" panose="020B0604020202020204" pitchFamily="34" charset="0"/>
                <a:cs typeface="Arial" panose="020B0604020202020204" pitchFamily="34" charset="0"/>
              </a:defRPr>
            </a:lvl1pPr>
            <a:lvl2pPr marL="914400" indent="0">
              <a:buNone/>
              <a:defRPr/>
            </a:lvl2pPr>
          </a:lstStyle>
          <a:p>
            <a:pPr lvl="0"/>
            <a:r>
              <a:rPr lang="en-GB" dirty="0"/>
              <a:t>CLICK AND MODIFY THE TEXT</a:t>
            </a:r>
          </a:p>
        </p:txBody>
      </p:sp>
      <p:sp>
        <p:nvSpPr>
          <p:cNvPr id="8" name="Content Placeholder 5">
            <a:extLst>
              <a:ext uri="{FF2B5EF4-FFF2-40B4-BE49-F238E27FC236}">
                <a16:creationId xmlns:a16="http://schemas.microsoft.com/office/drawing/2014/main" id="{9DAE90F2-0D99-4E4A-B2F6-79682983F674}"/>
              </a:ext>
            </a:extLst>
          </p:cNvPr>
          <p:cNvSpPr>
            <a:spLocks noGrp="1"/>
          </p:cNvSpPr>
          <p:nvPr>
            <p:ph sz="quarter" idx="15"/>
          </p:nvPr>
        </p:nvSpPr>
        <p:spPr>
          <a:xfrm>
            <a:off x="1240367" y="12712703"/>
            <a:ext cx="20360678" cy="730250"/>
          </a:xfrm>
          <a:prstGeom prst="rect">
            <a:avLst/>
          </a:prstGeom>
        </p:spPr>
        <p:txBody>
          <a:bodyPr anchor="ctr" anchorCtr="0">
            <a:noAutofit/>
          </a:bodyPr>
          <a:lstStyle>
            <a:lvl1pPr marL="0" indent="0">
              <a:spcBef>
                <a:spcPts val="600"/>
              </a:spcBef>
              <a:buNone/>
              <a:defRPr sz="2400" spc="-60" baseline="0">
                <a:solidFill>
                  <a:srgbClr val="5D8298"/>
                </a:solidFill>
                <a:latin typeface="Arial" panose="020B0604020202020204" pitchFamily="34" charset="0"/>
                <a:cs typeface="Arial" panose="020B0604020202020204" pitchFamily="34" charset="0"/>
              </a:defRPr>
            </a:lvl1pPr>
            <a:lvl2pPr marL="914400" indent="0">
              <a:buNone/>
              <a:defRPr sz="2400">
                <a:latin typeface="PT Sans Narrow"/>
                <a:cs typeface="PT Sans Narrow"/>
              </a:defRPr>
            </a:lvl2pPr>
            <a:lvl3pPr marL="1828800" indent="0">
              <a:buNone/>
              <a:defRPr sz="2400">
                <a:latin typeface="PT Sans Narrow"/>
                <a:cs typeface="PT Sans Narrow"/>
              </a:defRPr>
            </a:lvl3pPr>
            <a:lvl4pPr marL="2743200" indent="0">
              <a:buNone/>
              <a:defRPr sz="2400">
                <a:latin typeface="PT Sans Narrow"/>
                <a:cs typeface="PT Sans Narrow"/>
              </a:defRPr>
            </a:lvl4pPr>
            <a:lvl5pPr marL="3657600" indent="0">
              <a:buNone/>
              <a:defRPr sz="24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98807427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1240368" y="2851200"/>
            <a:ext cx="21924432" cy="90504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21024983" y="12712703"/>
            <a:ext cx="2139818" cy="730250"/>
          </a:xfrm>
          <a:prstGeom prst="rect">
            <a:avLst/>
          </a:prstGeom>
        </p:spPr>
        <p:txBody>
          <a:bodyPr vert="horz" lIns="0" tIns="0" rIns="0" bIns="0" rtlCol="0" anchor="ctr"/>
          <a:lstStyle>
            <a:lvl1pPr algn="r">
              <a:defRPr sz="24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1240367" y="12712703"/>
            <a:ext cx="20360678" cy="730250"/>
          </a:xfrm>
          <a:prstGeom prst="rect">
            <a:avLst/>
          </a:prstGeom>
        </p:spPr>
        <p:txBody>
          <a:bodyPr anchor="ctr" anchorCtr="0">
            <a:noAutofit/>
          </a:bodyPr>
          <a:lstStyle>
            <a:lvl1pPr marL="0" indent="0">
              <a:spcBef>
                <a:spcPts val="600"/>
              </a:spcBef>
              <a:buNone/>
              <a:defRPr sz="2400" spc="-60" baseline="0">
                <a:solidFill>
                  <a:srgbClr val="5D8298"/>
                </a:solidFill>
                <a:latin typeface="Arial" panose="020B0604020202020204" pitchFamily="34" charset="0"/>
                <a:cs typeface="Arial" panose="020B0604020202020204" pitchFamily="34" charset="0"/>
              </a:defRPr>
            </a:lvl1pPr>
            <a:lvl2pPr marL="914400" indent="0">
              <a:buNone/>
              <a:defRPr sz="2400">
                <a:latin typeface="PT Sans Narrow"/>
                <a:cs typeface="PT Sans Narrow"/>
              </a:defRPr>
            </a:lvl2pPr>
            <a:lvl3pPr marL="1828800" indent="0">
              <a:buNone/>
              <a:defRPr sz="2400">
                <a:latin typeface="PT Sans Narrow"/>
                <a:cs typeface="PT Sans Narrow"/>
              </a:defRPr>
            </a:lvl3pPr>
            <a:lvl4pPr marL="2743200" indent="0">
              <a:buNone/>
              <a:defRPr sz="2400">
                <a:latin typeface="PT Sans Narrow"/>
                <a:cs typeface="PT Sans Narrow"/>
              </a:defRPr>
            </a:lvl4pPr>
            <a:lvl5pPr marL="3657600" indent="0">
              <a:buNone/>
              <a:defRPr sz="24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48168160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1219200" y="2428724"/>
            <a:ext cx="21945600" cy="1404940"/>
          </a:xfrm>
          <a:prstGeom prst="rect">
            <a:avLst/>
          </a:prstGeom>
        </p:spPr>
        <p:txBody>
          <a:bodyPr wrap="square" lIns="0" tIns="0" rIns="0" bIns="0" anchor="t"/>
          <a:lstStyle>
            <a:lvl1pPr marL="0" indent="0" algn="l">
              <a:buNone/>
              <a:defRPr sz="4000" b="1" i="0" cap="all" spc="2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dirty="0"/>
              <a:t>CLICK AND ADD TEXT</a:t>
            </a:r>
          </a:p>
        </p:txBody>
      </p:sp>
      <p:sp>
        <p:nvSpPr>
          <p:cNvPr id="2" name="Title 1"/>
          <p:cNvSpPr>
            <a:spLocks noGrp="1"/>
          </p:cNvSpPr>
          <p:nvPr>
            <p:ph type="title"/>
          </p:nvPr>
        </p:nvSpPr>
        <p:spPr>
          <a:xfrm>
            <a:off x="1238403" y="518400"/>
            <a:ext cx="21926398" cy="1728000"/>
          </a:xfrm>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4" name="Content Placeholder 3"/>
          <p:cNvSpPr>
            <a:spLocks noGrp="1"/>
          </p:cNvSpPr>
          <p:nvPr>
            <p:ph sz="quarter" idx="14"/>
          </p:nvPr>
        </p:nvSpPr>
        <p:spPr>
          <a:xfrm>
            <a:off x="1238400" y="3974400"/>
            <a:ext cx="21926400" cy="7920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Espace réservé du numéro de diapositive 6"/>
          <p:cNvSpPr>
            <a:spLocks noGrp="1"/>
          </p:cNvSpPr>
          <p:nvPr>
            <p:ph type="sldNum" sz="quarter" idx="4"/>
          </p:nvPr>
        </p:nvSpPr>
        <p:spPr>
          <a:xfrm>
            <a:off x="21024983" y="12712703"/>
            <a:ext cx="2139818" cy="730250"/>
          </a:xfrm>
          <a:prstGeom prst="rect">
            <a:avLst/>
          </a:prstGeom>
        </p:spPr>
        <p:txBody>
          <a:bodyPr vert="horz" lIns="0" tIns="0" rIns="0" bIns="0" rtlCol="0" anchor="ctr"/>
          <a:lstStyle>
            <a:lvl1pPr algn="r">
              <a:defRPr sz="24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8E9715FD-800D-EC4B-B5EC-4EF7DCBD08D6}"/>
              </a:ext>
            </a:extLst>
          </p:cNvPr>
          <p:cNvSpPr>
            <a:spLocks noGrp="1"/>
          </p:cNvSpPr>
          <p:nvPr>
            <p:ph sz="quarter" idx="15"/>
          </p:nvPr>
        </p:nvSpPr>
        <p:spPr>
          <a:xfrm>
            <a:off x="1240367" y="12712703"/>
            <a:ext cx="20360678" cy="730250"/>
          </a:xfrm>
          <a:prstGeom prst="rect">
            <a:avLst/>
          </a:prstGeom>
        </p:spPr>
        <p:txBody>
          <a:bodyPr anchor="ctr" anchorCtr="0">
            <a:noAutofit/>
          </a:bodyPr>
          <a:lstStyle>
            <a:lvl1pPr marL="0" indent="0">
              <a:spcBef>
                <a:spcPts val="600"/>
              </a:spcBef>
              <a:buNone/>
              <a:defRPr sz="2400" spc="-60" baseline="0">
                <a:solidFill>
                  <a:srgbClr val="5D8298"/>
                </a:solidFill>
                <a:latin typeface="Arial" panose="020B0604020202020204" pitchFamily="34" charset="0"/>
                <a:cs typeface="Arial" panose="020B0604020202020204" pitchFamily="34" charset="0"/>
              </a:defRPr>
            </a:lvl1pPr>
            <a:lvl2pPr marL="914400" indent="0">
              <a:buNone/>
              <a:defRPr sz="2400">
                <a:latin typeface="PT Sans Narrow"/>
                <a:cs typeface="PT Sans Narrow"/>
              </a:defRPr>
            </a:lvl2pPr>
            <a:lvl3pPr marL="1828800" indent="0">
              <a:buNone/>
              <a:defRPr sz="2400">
                <a:latin typeface="PT Sans Narrow"/>
                <a:cs typeface="PT Sans Narrow"/>
              </a:defRPr>
            </a:lvl3pPr>
            <a:lvl4pPr marL="2743200" indent="0">
              <a:buNone/>
              <a:defRPr sz="2400">
                <a:latin typeface="PT Sans Narrow"/>
                <a:cs typeface="PT Sans Narrow"/>
              </a:defRPr>
            </a:lvl4pPr>
            <a:lvl5pPr marL="3657600" indent="0">
              <a:buNone/>
              <a:defRPr sz="24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333106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1242433" y="478692"/>
            <a:ext cx="17862338" cy="8931412"/>
          </a:xfrm>
          <a:prstGeom prst="rect">
            <a:avLst/>
          </a:prstGeom>
        </p:spPr>
        <p:txBody>
          <a:bodyPr/>
          <a:lstStyle>
            <a:lvl1pPr marL="0" indent="0">
              <a:buNone/>
              <a:defRPr sz="6400" baseline="0">
                <a:latin typeface="Arial" panose="020B0604020202020204" pitchFamily="34" charset="0"/>
                <a:ea typeface="Arial" panose="020B0604020202020204" pitchFamily="34" charset="0"/>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1219200" y="10026352"/>
            <a:ext cx="17885568" cy="1609724"/>
          </a:xfrm>
          <a:prstGeom prst="rect">
            <a:avLst/>
          </a:prstGeom>
        </p:spPr>
        <p:txBody>
          <a:bodyPr lIns="0" tIns="0" rIns="0" bIns="0">
            <a:normAutofit/>
          </a:bodyPr>
          <a:lstStyle>
            <a:lvl1pPr marL="0" indent="0" algn="l">
              <a:buNone/>
              <a:defRPr sz="4000" b="0" i="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GB" dirty="0"/>
              <a:t>Click and add text</a:t>
            </a:r>
          </a:p>
        </p:txBody>
      </p:sp>
      <p:sp>
        <p:nvSpPr>
          <p:cNvPr id="6" name="Espace réservé du numéro de diapositive 6"/>
          <p:cNvSpPr>
            <a:spLocks noGrp="1"/>
          </p:cNvSpPr>
          <p:nvPr>
            <p:ph type="sldNum" sz="quarter" idx="4"/>
          </p:nvPr>
        </p:nvSpPr>
        <p:spPr>
          <a:xfrm>
            <a:off x="21024983" y="12712703"/>
            <a:ext cx="2139818" cy="730250"/>
          </a:xfrm>
          <a:prstGeom prst="rect">
            <a:avLst/>
          </a:prstGeom>
        </p:spPr>
        <p:txBody>
          <a:bodyPr vert="horz" lIns="0" tIns="0" rIns="0" bIns="0" rtlCol="0" anchor="ctr"/>
          <a:lstStyle>
            <a:lvl1pPr algn="r">
              <a:defRPr sz="24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48F82FB2-1400-8B4D-AF68-7358C7D763C7}"/>
              </a:ext>
            </a:extLst>
          </p:cNvPr>
          <p:cNvSpPr>
            <a:spLocks noGrp="1"/>
          </p:cNvSpPr>
          <p:nvPr>
            <p:ph sz="quarter" idx="15"/>
          </p:nvPr>
        </p:nvSpPr>
        <p:spPr>
          <a:xfrm>
            <a:off x="1240367" y="12712703"/>
            <a:ext cx="20360678" cy="730250"/>
          </a:xfrm>
          <a:prstGeom prst="rect">
            <a:avLst/>
          </a:prstGeom>
        </p:spPr>
        <p:txBody>
          <a:bodyPr anchor="ctr" anchorCtr="0">
            <a:noAutofit/>
          </a:bodyPr>
          <a:lstStyle>
            <a:lvl1pPr marL="0" indent="0">
              <a:spcBef>
                <a:spcPts val="600"/>
              </a:spcBef>
              <a:buNone/>
              <a:defRPr sz="2400" spc="-60" baseline="0">
                <a:solidFill>
                  <a:srgbClr val="5D8298"/>
                </a:solidFill>
                <a:latin typeface="Arial" panose="020B0604020202020204" pitchFamily="34" charset="0"/>
                <a:cs typeface="Arial" panose="020B0604020202020204" pitchFamily="34" charset="0"/>
              </a:defRPr>
            </a:lvl1pPr>
            <a:lvl2pPr marL="914400" indent="0">
              <a:buNone/>
              <a:defRPr sz="2400">
                <a:latin typeface="PT Sans Narrow"/>
                <a:cs typeface="PT Sans Narrow"/>
              </a:defRPr>
            </a:lvl2pPr>
            <a:lvl3pPr marL="1828800" indent="0">
              <a:buNone/>
              <a:defRPr sz="2400">
                <a:latin typeface="PT Sans Narrow"/>
                <a:cs typeface="PT Sans Narrow"/>
              </a:defRPr>
            </a:lvl3pPr>
            <a:lvl4pPr marL="2743200" indent="0">
              <a:buNone/>
              <a:defRPr sz="2400">
                <a:latin typeface="PT Sans Narrow"/>
                <a:cs typeface="PT Sans Narrow"/>
              </a:defRPr>
            </a:lvl4pPr>
            <a:lvl5pPr marL="3657600" indent="0">
              <a:buNone/>
              <a:defRPr sz="24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79165670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242430" y="569408"/>
            <a:ext cx="21922368" cy="1104016"/>
          </a:xfrm>
          <a:prstGeom prst="rect">
            <a:avLst/>
          </a:prstGeom>
        </p:spPr>
        <p:txBody>
          <a:bodyPr lIns="0" tIns="0" rIns="0" bIns="0" anchor="t"/>
          <a:lstStyle>
            <a:lvl1pPr algn="l">
              <a:defRPr sz="4000" b="1" spc="2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3" name="Espace réservé pour une image  2"/>
          <p:cNvSpPr>
            <a:spLocks noGrp="1"/>
          </p:cNvSpPr>
          <p:nvPr>
            <p:ph type="pic" idx="1" hasCustomPrompt="1"/>
          </p:nvPr>
        </p:nvSpPr>
        <p:spPr>
          <a:xfrm>
            <a:off x="1219200" y="2457219"/>
            <a:ext cx="10363200" cy="9314094"/>
          </a:xfrm>
          <a:prstGeom prst="rect">
            <a:avLst/>
          </a:prstGeom>
        </p:spPr>
        <p:txBody>
          <a:bodyPr/>
          <a:lstStyle>
            <a:lvl1pPr marL="0" indent="0">
              <a:buNone/>
              <a:defRPr sz="6400">
                <a:latin typeface="Arial" panose="020B0604020202020204" pitchFamily="34" charset="0"/>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GB" noProof="0" dirty="0"/>
              <a:t>Drop an image or click on the icon to add one </a:t>
            </a:r>
          </a:p>
        </p:txBody>
      </p:sp>
      <p:sp>
        <p:nvSpPr>
          <p:cNvPr id="10" name="Espace réservé du texte 4"/>
          <p:cNvSpPr>
            <a:spLocks noGrp="1"/>
          </p:cNvSpPr>
          <p:nvPr>
            <p:ph type="body" sz="half" idx="12" hasCustomPrompt="1"/>
          </p:nvPr>
        </p:nvSpPr>
        <p:spPr>
          <a:xfrm>
            <a:off x="12316829" y="2541135"/>
            <a:ext cx="10847970" cy="9236526"/>
          </a:xfrm>
          <a:prstGeom prst="rect">
            <a:avLst/>
          </a:prstGeom>
        </p:spPr>
        <p:txBody>
          <a:bodyPr lIns="0" tIns="0" rIns="0" bIns="0"/>
          <a:lstStyle>
            <a:lvl1pPr marL="685800" indent="-685800">
              <a:buFont typeface="Arial" charset="0"/>
              <a:buChar char="•"/>
              <a:defRPr sz="4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1600200" indent="-685800">
              <a:buFont typeface="Arial" charset="0"/>
              <a:buChar char="•"/>
              <a:defRPr sz="4000">
                <a:solidFill>
                  <a:srgbClr val="5D8298"/>
                </a:solidFill>
                <a:latin typeface="+mj-lt"/>
                <a:ea typeface="Calibri" charset="0"/>
                <a:cs typeface="Calibri" charset="0"/>
              </a:defRPr>
            </a:lvl2pPr>
            <a:lvl3pPr marL="2514600" indent="-685800">
              <a:buFont typeface="Arial" charset="0"/>
              <a:buChar char="•"/>
              <a:defRPr sz="4000" baseline="0">
                <a:solidFill>
                  <a:srgbClr val="5D8298"/>
                </a:solidFill>
                <a:latin typeface="+mj-lt"/>
                <a:ea typeface="Calibri" charset="0"/>
                <a:cs typeface="Calibri" charset="0"/>
              </a:defRPr>
            </a:lvl3pPr>
            <a:lvl4pPr marL="3429000" indent="-685800">
              <a:buFont typeface="Arial" charset="0"/>
              <a:buChar char="•"/>
              <a:defRPr sz="4000">
                <a:latin typeface="+mj-lt"/>
                <a:ea typeface="Calibri" charset="0"/>
                <a:cs typeface="Calibri" charset="0"/>
              </a:defRPr>
            </a:lvl4pPr>
            <a:lvl5pPr marL="4343400" indent="-685800">
              <a:buFont typeface="Arial" charset="0"/>
              <a:buChar char="•"/>
              <a:defRPr>
                <a:latin typeface="+mj-lt"/>
                <a:ea typeface="Calibri" charset="0"/>
                <a:cs typeface="Calibri" charset="0"/>
              </a:defRPr>
            </a:lvl5pPr>
          </a:lstStyle>
          <a:p>
            <a:r>
              <a:rPr lang="en-GB" noProof="0" dirty="0"/>
              <a:t>Add text</a:t>
            </a:r>
          </a:p>
        </p:txBody>
      </p:sp>
      <p:sp>
        <p:nvSpPr>
          <p:cNvPr id="7" name="Espace réservé du numéro de diapositive 6"/>
          <p:cNvSpPr>
            <a:spLocks noGrp="1"/>
          </p:cNvSpPr>
          <p:nvPr>
            <p:ph type="sldNum" sz="quarter" idx="4"/>
          </p:nvPr>
        </p:nvSpPr>
        <p:spPr>
          <a:xfrm>
            <a:off x="21024983" y="12712703"/>
            <a:ext cx="2139818" cy="730250"/>
          </a:xfrm>
          <a:prstGeom prst="rect">
            <a:avLst/>
          </a:prstGeom>
        </p:spPr>
        <p:txBody>
          <a:bodyPr vert="horz" lIns="0" tIns="0" rIns="0" bIns="0" rtlCol="0" anchor="ctr"/>
          <a:lstStyle>
            <a:lvl1pPr algn="r">
              <a:defRPr sz="24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4A6F5460-BA6D-C940-BFC5-F19A378019C6}"/>
              </a:ext>
            </a:extLst>
          </p:cNvPr>
          <p:cNvSpPr>
            <a:spLocks noGrp="1"/>
          </p:cNvSpPr>
          <p:nvPr>
            <p:ph sz="quarter" idx="15"/>
          </p:nvPr>
        </p:nvSpPr>
        <p:spPr>
          <a:xfrm>
            <a:off x="1240367" y="12712703"/>
            <a:ext cx="20360678" cy="730250"/>
          </a:xfrm>
          <a:prstGeom prst="rect">
            <a:avLst/>
          </a:prstGeom>
        </p:spPr>
        <p:txBody>
          <a:bodyPr anchor="ctr" anchorCtr="0">
            <a:noAutofit/>
          </a:bodyPr>
          <a:lstStyle>
            <a:lvl1pPr marL="0" indent="0">
              <a:spcBef>
                <a:spcPts val="600"/>
              </a:spcBef>
              <a:buNone/>
              <a:defRPr sz="2400" spc="-60" baseline="0">
                <a:solidFill>
                  <a:srgbClr val="5D8298"/>
                </a:solidFill>
                <a:latin typeface="Arial" panose="020B0604020202020204" pitchFamily="34" charset="0"/>
                <a:cs typeface="Arial" panose="020B0604020202020204" pitchFamily="34" charset="0"/>
              </a:defRPr>
            </a:lvl1pPr>
            <a:lvl2pPr marL="914400" indent="0">
              <a:buNone/>
              <a:defRPr sz="2400">
                <a:latin typeface="PT Sans Narrow"/>
                <a:cs typeface="PT Sans Narrow"/>
              </a:defRPr>
            </a:lvl2pPr>
            <a:lvl3pPr marL="1828800" indent="0">
              <a:buNone/>
              <a:defRPr sz="2400">
                <a:latin typeface="PT Sans Narrow"/>
                <a:cs typeface="PT Sans Narrow"/>
              </a:defRPr>
            </a:lvl3pPr>
            <a:lvl4pPr marL="2743200" indent="0">
              <a:buNone/>
              <a:defRPr sz="2400">
                <a:latin typeface="PT Sans Narrow"/>
                <a:cs typeface="PT Sans Narrow"/>
              </a:defRPr>
            </a:lvl4pPr>
            <a:lvl5pPr marL="3657600" indent="0">
              <a:buNone/>
              <a:defRPr sz="24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45296518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sp>
        <p:nvSpPr>
          <p:cNvPr id="9" name="Espace réservé du texte 4"/>
          <p:cNvSpPr>
            <a:spLocks noGrp="1"/>
          </p:cNvSpPr>
          <p:nvPr>
            <p:ph type="body" sz="half" idx="12" hasCustomPrompt="1"/>
          </p:nvPr>
        </p:nvSpPr>
        <p:spPr>
          <a:xfrm>
            <a:off x="12316829" y="2541133"/>
            <a:ext cx="10847970" cy="9236526"/>
          </a:xfrm>
          <a:prstGeom prst="rect">
            <a:avLst/>
          </a:prstGeom>
        </p:spPr>
        <p:txBody>
          <a:bodyPr lIns="0" tIns="0" rIns="0" bIns="0"/>
          <a:lstStyle>
            <a:lvl1pPr marL="685800" indent="-685800">
              <a:buFont typeface="Arial" charset="0"/>
              <a:buChar char="•"/>
              <a:defRPr sz="4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1600200" indent="-685800">
              <a:buFont typeface="Arial" charset="0"/>
              <a:buChar char="•"/>
              <a:defRPr sz="4000">
                <a:solidFill>
                  <a:srgbClr val="5D8298"/>
                </a:solidFill>
                <a:latin typeface="+mn-lt"/>
                <a:ea typeface="Calibri" charset="0"/>
                <a:cs typeface="Calibri" charset="0"/>
              </a:defRPr>
            </a:lvl2pPr>
            <a:lvl3pPr marL="2514600" indent="-685800">
              <a:buFont typeface="Arial" charset="0"/>
              <a:buChar char="•"/>
              <a:defRPr sz="4000" baseline="0">
                <a:solidFill>
                  <a:srgbClr val="5D8298"/>
                </a:solidFill>
                <a:latin typeface="+mn-lt"/>
                <a:ea typeface="Calibri" charset="0"/>
                <a:cs typeface="Calibri" charset="0"/>
              </a:defRPr>
            </a:lvl3pPr>
            <a:lvl4pPr marL="3429000" indent="-685800">
              <a:buFont typeface="Arial" charset="0"/>
              <a:buChar char="•"/>
              <a:defRPr sz="4000">
                <a:latin typeface="+mn-lt"/>
                <a:ea typeface="Calibri" charset="0"/>
                <a:cs typeface="Calibri" charset="0"/>
              </a:defRPr>
            </a:lvl4pPr>
            <a:lvl5pPr marL="4343400" indent="-685800">
              <a:buFont typeface="Arial" charset="0"/>
              <a:buChar char="•"/>
              <a:defRPr>
                <a:latin typeface="+mn-lt"/>
                <a:ea typeface="Calibri" charset="0"/>
                <a:cs typeface="Calibri" charset="0"/>
              </a:defRPr>
            </a:lvl5pPr>
          </a:lstStyle>
          <a:p>
            <a:r>
              <a:rPr lang="en-GB" noProof="0" dirty="0"/>
              <a:t>Add text</a:t>
            </a:r>
          </a:p>
        </p:txBody>
      </p:sp>
      <p:sp>
        <p:nvSpPr>
          <p:cNvPr id="15" name="Espace réservé du texte 4"/>
          <p:cNvSpPr>
            <a:spLocks noGrp="1"/>
          </p:cNvSpPr>
          <p:nvPr>
            <p:ph type="body" sz="half" idx="13" hasCustomPrompt="1"/>
          </p:nvPr>
        </p:nvSpPr>
        <p:spPr>
          <a:xfrm>
            <a:off x="1242427" y="2541131"/>
            <a:ext cx="10373510" cy="9236526"/>
          </a:xfrm>
          <a:prstGeom prst="rect">
            <a:avLst/>
          </a:prstGeom>
        </p:spPr>
        <p:txBody>
          <a:bodyPr lIns="0" tIns="0" rIns="0" bIns="0"/>
          <a:lstStyle>
            <a:lvl1pPr marL="685800" indent="-685800">
              <a:buFont typeface="Arial" charset="0"/>
              <a:buChar char="•"/>
              <a:defRPr sz="4000" baseline="0">
                <a:solidFill>
                  <a:srgbClr val="5D8298"/>
                </a:solidFill>
                <a:latin typeface="Arial" panose="020B0604020202020204" pitchFamily="34" charset="0"/>
                <a:cs typeface="Arial" panose="020B0604020202020204" pitchFamily="34" charset="0"/>
              </a:defRPr>
            </a:lvl1pPr>
            <a:lvl2pPr marL="1600200" indent="-685800">
              <a:buFont typeface="Arial" charset="0"/>
              <a:buChar char="•"/>
              <a:defRPr sz="4000">
                <a:solidFill>
                  <a:srgbClr val="5D8298"/>
                </a:solidFill>
                <a:latin typeface="+mj-lt"/>
              </a:defRPr>
            </a:lvl2pPr>
            <a:lvl3pPr marL="2514600" indent="-685800">
              <a:buFont typeface="Arial" charset="0"/>
              <a:buChar char="•"/>
              <a:defRPr sz="4000" baseline="0">
                <a:solidFill>
                  <a:srgbClr val="5D8298"/>
                </a:solidFill>
                <a:latin typeface="+mj-lt"/>
              </a:defRPr>
            </a:lvl3pPr>
            <a:lvl4pPr marL="3429000" indent="-685800">
              <a:buFont typeface="Arial" charset="0"/>
              <a:buChar char="•"/>
              <a:defRPr sz="4000">
                <a:latin typeface="+mj-lt"/>
              </a:defRPr>
            </a:lvl4pPr>
            <a:lvl5pPr marL="4343400" indent="-685800">
              <a:buFont typeface="Arial" charset="0"/>
              <a:buChar char="•"/>
              <a:defRPr>
                <a:latin typeface="+mj-lt"/>
              </a:defRPr>
            </a:lvl5pPr>
          </a:lstStyle>
          <a:p>
            <a:r>
              <a:rPr lang="en-GB" noProof="0" dirty="0"/>
              <a:t>Add text</a:t>
            </a:r>
          </a:p>
        </p:txBody>
      </p:sp>
      <p:sp>
        <p:nvSpPr>
          <p:cNvPr id="20" name="Titre 1"/>
          <p:cNvSpPr>
            <a:spLocks noGrp="1"/>
          </p:cNvSpPr>
          <p:nvPr>
            <p:ph type="title" hasCustomPrompt="1"/>
          </p:nvPr>
        </p:nvSpPr>
        <p:spPr>
          <a:xfrm>
            <a:off x="1242430" y="569408"/>
            <a:ext cx="21922368" cy="1104016"/>
          </a:xfrm>
          <a:prstGeom prst="rect">
            <a:avLst/>
          </a:prstGeom>
        </p:spPr>
        <p:txBody>
          <a:bodyPr lIns="0" tIns="0" rIns="0" bIns="0" anchor="t"/>
          <a:lstStyle>
            <a:lvl1pPr algn="l">
              <a:defRPr sz="4000" b="1" spc="2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7" name="Espace réservé du numéro de diapositive 6"/>
          <p:cNvSpPr>
            <a:spLocks noGrp="1"/>
          </p:cNvSpPr>
          <p:nvPr>
            <p:ph type="sldNum" sz="quarter" idx="4"/>
          </p:nvPr>
        </p:nvSpPr>
        <p:spPr>
          <a:xfrm>
            <a:off x="21024983" y="12712703"/>
            <a:ext cx="2139818" cy="730250"/>
          </a:xfrm>
          <a:prstGeom prst="rect">
            <a:avLst/>
          </a:prstGeom>
        </p:spPr>
        <p:txBody>
          <a:bodyPr vert="horz" lIns="0" tIns="0" rIns="0" bIns="0" rtlCol="0" anchor="ctr"/>
          <a:lstStyle>
            <a:lvl1pPr algn="r">
              <a:defRPr sz="24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24C57E3B-0ABB-774B-B376-C8D0F23077FF}"/>
              </a:ext>
            </a:extLst>
          </p:cNvPr>
          <p:cNvSpPr>
            <a:spLocks noGrp="1"/>
          </p:cNvSpPr>
          <p:nvPr>
            <p:ph sz="quarter" idx="15"/>
          </p:nvPr>
        </p:nvSpPr>
        <p:spPr>
          <a:xfrm>
            <a:off x="1240367" y="12712703"/>
            <a:ext cx="20360678" cy="730250"/>
          </a:xfrm>
          <a:prstGeom prst="rect">
            <a:avLst/>
          </a:prstGeom>
        </p:spPr>
        <p:txBody>
          <a:bodyPr anchor="ctr" anchorCtr="0">
            <a:noAutofit/>
          </a:bodyPr>
          <a:lstStyle>
            <a:lvl1pPr marL="0" indent="0">
              <a:spcBef>
                <a:spcPts val="600"/>
              </a:spcBef>
              <a:buNone/>
              <a:defRPr sz="2400" spc="-60" baseline="0">
                <a:solidFill>
                  <a:srgbClr val="5D8298"/>
                </a:solidFill>
                <a:latin typeface="Arial" panose="020B0604020202020204" pitchFamily="34" charset="0"/>
                <a:cs typeface="Arial" panose="020B0604020202020204" pitchFamily="34" charset="0"/>
              </a:defRPr>
            </a:lvl1pPr>
            <a:lvl2pPr marL="914400" indent="0">
              <a:buNone/>
              <a:defRPr sz="2400">
                <a:latin typeface="PT Sans Narrow"/>
                <a:cs typeface="PT Sans Narrow"/>
              </a:defRPr>
            </a:lvl2pPr>
            <a:lvl3pPr marL="1828800" indent="0">
              <a:buNone/>
              <a:defRPr sz="2400">
                <a:latin typeface="PT Sans Narrow"/>
                <a:cs typeface="PT Sans Narrow"/>
              </a:defRPr>
            </a:lvl3pPr>
            <a:lvl4pPr marL="2743200" indent="0">
              <a:buNone/>
              <a:defRPr sz="2400">
                <a:latin typeface="PT Sans Narrow"/>
                <a:cs typeface="PT Sans Narrow"/>
              </a:defRPr>
            </a:lvl4pPr>
            <a:lvl5pPr marL="3657600" indent="0">
              <a:buNone/>
              <a:defRPr sz="24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80509169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242429" y="2806982"/>
            <a:ext cx="10373510" cy="1430404"/>
          </a:xfrm>
          <a:prstGeom prst="rect">
            <a:avLst/>
          </a:prstGeom>
        </p:spPr>
        <p:txBody>
          <a:bodyPr lIns="0" tIns="0" rIns="0" bIns="0" anchor="t"/>
          <a:lstStyle>
            <a:lvl1pPr algn="l">
              <a:defRPr sz="4000" b="1" spc="2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9" name="Espace réservé du texte 4"/>
          <p:cNvSpPr>
            <a:spLocks noGrp="1"/>
          </p:cNvSpPr>
          <p:nvPr>
            <p:ph type="body" sz="half" idx="12" hasCustomPrompt="1"/>
          </p:nvPr>
        </p:nvSpPr>
        <p:spPr>
          <a:xfrm>
            <a:off x="12316829" y="4697761"/>
            <a:ext cx="10847970" cy="7079898"/>
          </a:xfrm>
          <a:prstGeom prst="rect">
            <a:avLst/>
          </a:prstGeom>
        </p:spPr>
        <p:txBody>
          <a:bodyPr lIns="0" tIns="0" rIns="0" bIns="0"/>
          <a:lstStyle>
            <a:lvl1pPr marL="685800" indent="-685800">
              <a:buFont typeface="Arial" charset="0"/>
              <a:buChar char="•"/>
              <a:defRPr sz="4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1600200" indent="-685800">
              <a:buFont typeface="Arial" charset="0"/>
              <a:buChar char="•"/>
              <a:defRPr sz="4000">
                <a:solidFill>
                  <a:srgbClr val="5D8298"/>
                </a:solidFill>
                <a:latin typeface="Calibri" charset="0"/>
                <a:ea typeface="Calibri" charset="0"/>
                <a:cs typeface="Calibri" charset="0"/>
              </a:defRPr>
            </a:lvl2pPr>
            <a:lvl3pPr marL="2514600" indent="-685800">
              <a:buFont typeface="Arial" charset="0"/>
              <a:buChar char="•"/>
              <a:defRPr sz="4000" baseline="0">
                <a:solidFill>
                  <a:srgbClr val="5D8298"/>
                </a:solidFill>
                <a:latin typeface="Calibri" charset="0"/>
                <a:ea typeface="Calibri" charset="0"/>
                <a:cs typeface="Calibri" charset="0"/>
              </a:defRPr>
            </a:lvl3pPr>
            <a:lvl4pPr marL="3429000" indent="-685800">
              <a:buFont typeface="Arial" charset="0"/>
              <a:buChar char="•"/>
              <a:defRPr sz="4000">
                <a:latin typeface="Calibri" charset="0"/>
                <a:ea typeface="Calibri" charset="0"/>
                <a:cs typeface="Calibri" charset="0"/>
              </a:defRPr>
            </a:lvl4pPr>
            <a:lvl5pPr marL="4343400" indent="-685800">
              <a:buFont typeface="Arial" charset="0"/>
              <a:buChar char="•"/>
              <a:defRPr>
                <a:latin typeface="Calibri" charset="0"/>
                <a:ea typeface="Calibri" charset="0"/>
                <a:cs typeface="Calibri" charset="0"/>
              </a:defRPr>
            </a:lvl5pPr>
          </a:lstStyle>
          <a:p>
            <a:r>
              <a:rPr lang="en-GB" noProof="0" dirty="0"/>
              <a:t>Add text</a:t>
            </a:r>
          </a:p>
          <a:p>
            <a:endParaRPr lang="en-GB" noProof="0" dirty="0"/>
          </a:p>
        </p:txBody>
      </p:sp>
      <p:sp>
        <p:nvSpPr>
          <p:cNvPr id="15" name="Espace réservé du texte 4"/>
          <p:cNvSpPr>
            <a:spLocks noGrp="1"/>
          </p:cNvSpPr>
          <p:nvPr>
            <p:ph type="body" sz="half" idx="13" hasCustomPrompt="1"/>
          </p:nvPr>
        </p:nvSpPr>
        <p:spPr>
          <a:xfrm>
            <a:off x="1242427" y="4697761"/>
            <a:ext cx="10373510" cy="7079898"/>
          </a:xfrm>
          <a:prstGeom prst="rect">
            <a:avLst/>
          </a:prstGeom>
        </p:spPr>
        <p:txBody>
          <a:bodyPr lIns="0" tIns="0" rIns="0" bIns="0"/>
          <a:lstStyle>
            <a:lvl1pPr marL="685800" indent="-685800">
              <a:buFont typeface="Arial" charset="0"/>
              <a:buChar char="•"/>
              <a:defRPr sz="4000" baseline="0">
                <a:solidFill>
                  <a:srgbClr val="5D8298"/>
                </a:solidFill>
                <a:latin typeface="Arial" panose="020B0604020202020204" pitchFamily="34" charset="0"/>
                <a:cs typeface="Arial" panose="020B0604020202020204" pitchFamily="34" charset="0"/>
              </a:defRPr>
            </a:lvl1pPr>
            <a:lvl2pPr marL="1600200" indent="-685800">
              <a:buFont typeface="Arial" charset="0"/>
              <a:buChar char="•"/>
              <a:defRPr sz="4000">
                <a:solidFill>
                  <a:srgbClr val="5D8298"/>
                </a:solidFill>
              </a:defRPr>
            </a:lvl2pPr>
            <a:lvl3pPr marL="2514600" indent="-685800">
              <a:buFont typeface="Arial" charset="0"/>
              <a:buChar char="•"/>
              <a:defRPr sz="4000" baseline="0">
                <a:solidFill>
                  <a:srgbClr val="5D8298"/>
                </a:solidFill>
              </a:defRPr>
            </a:lvl3pPr>
            <a:lvl4pPr marL="3429000" indent="-685800">
              <a:buFont typeface="Arial" charset="0"/>
              <a:buChar char="•"/>
              <a:defRPr sz="4000"/>
            </a:lvl4pPr>
            <a:lvl5pPr marL="4343400" indent="-685800">
              <a:buFont typeface="Arial" charset="0"/>
              <a:buChar char="•"/>
              <a:defRPr/>
            </a:lvl5pPr>
          </a:lstStyle>
          <a:p>
            <a:r>
              <a:rPr lang="en-GB" noProof="0" dirty="0"/>
              <a:t>Add text</a:t>
            </a:r>
          </a:p>
        </p:txBody>
      </p:sp>
      <p:sp>
        <p:nvSpPr>
          <p:cNvPr id="12" name="Espace réservé du texte 16"/>
          <p:cNvSpPr>
            <a:spLocks noGrp="1"/>
          </p:cNvSpPr>
          <p:nvPr>
            <p:ph type="body" sz="quarter" idx="11" hasCustomPrompt="1"/>
          </p:nvPr>
        </p:nvSpPr>
        <p:spPr>
          <a:xfrm>
            <a:off x="1242430" y="520700"/>
            <a:ext cx="21922368" cy="1730376"/>
          </a:xfrm>
          <a:prstGeom prst="rect">
            <a:avLst/>
          </a:prstGeom>
        </p:spPr>
        <p:txBody>
          <a:bodyPr lIns="0" tIns="0" rIns="0" bIns="0"/>
          <a:lstStyle>
            <a:lvl1pPr marL="0" indent="0">
              <a:buNone/>
              <a:defRPr sz="6400" b="1" spc="2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21" name="Espace réservé du texte 16"/>
          <p:cNvSpPr>
            <a:spLocks noGrp="1"/>
          </p:cNvSpPr>
          <p:nvPr>
            <p:ph type="body" sz="quarter" idx="14" hasCustomPrompt="1"/>
          </p:nvPr>
        </p:nvSpPr>
        <p:spPr>
          <a:xfrm>
            <a:off x="12316829" y="2816058"/>
            <a:ext cx="10847970" cy="1421328"/>
          </a:xfrm>
          <a:prstGeom prst="rect">
            <a:avLst/>
          </a:prstGeom>
        </p:spPr>
        <p:txBody>
          <a:bodyPr lIns="0" tIns="0" rIns="0" bIns="0"/>
          <a:lstStyle>
            <a:lvl1pPr marL="0" indent="0">
              <a:buNone/>
              <a:defRPr sz="4000" b="1" cap="all" spc="2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10" name="Espace réservé du numéro de diapositive 6"/>
          <p:cNvSpPr>
            <a:spLocks noGrp="1"/>
          </p:cNvSpPr>
          <p:nvPr>
            <p:ph type="sldNum" sz="quarter" idx="4"/>
          </p:nvPr>
        </p:nvSpPr>
        <p:spPr>
          <a:xfrm>
            <a:off x="21024983" y="12712703"/>
            <a:ext cx="2139818" cy="730250"/>
          </a:xfrm>
          <a:prstGeom prst="rect">
            <a:avLst/>
          </a:prstGeom>
        </p:spPr>
        <p:txBody>
          <a:bodyPr vert="horz" lIns="0" tIns="0" rIns="0" bIns="0" rtlCol="0" anchor="ctr"/>
          <a:lstStyle>
            <a:lvl1pPr algn="r">
              <a:defRPr sz="24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11" name="Content Placeholder 5">
            <a:extLst>
              <a:ext uri="{FF2B5EF4-FFF2-40B4-BE49-F238E27FC236}">
                <a16:creationId xmlns:a16="http://schemas.microsoft.com/office/drawing/2014/main" id="{CE3E2C06-97AD-9943-860F-21FF17408A81}"/>
              </a:ext>
            </a:extLst>
          </p:cNvPr>
          <p:cNvSpPr>
            <a:spLocks noGrp="1"/>
          </p:cNvSpPr>
          <p:nvPr>
            <p:ph sz="quarter" idx="15"/>
          </p:nvPr>
        </p:nvSpPr>
        <p:spPr>
          <a:xfrm>
            <a:off x="1240367" y="12712703"/>
            <a:ext cx="20360678" cy="730250"/>
          </a:xfrm>
          <a:prstGeom prst="rect">
            <a:avLst/>
          </a:prstGeom>
        </p:spPr>
        <p:txBody>
          <a:bodyPr anchor="ctr" anchorCtr="0">
            <a:noAutofit/>
          </a:bodyPr>
          <a:lstStyle>
            <a:lvl1pPr marL="0" indent="0">
              <a:spcBef>
                <a:spcPts val="600"/>
              </a:spcBef>
              <a:buNone/>
              <a:defRPr sz="2400" spc="-60" baseline="0">
                <a:solidFill>
                  <a:srgbClr val="5D8298"/>
                </a:solidFill>
                <a:latin typeface="Arial" panose="020B0604020202020204" pitchFamily="34" charset="0"/>
                <a:cs typeface="Arial" panose="020B0604020202020204" pitchFamily="34" charset="0"/>
              </a:defRPr>
            </a:lvl1pPr>
            <a:lvl2pPr marL="914400" indent="0">
              <a:buNone/>
              <a:defRPr sz="2400">
                <a:latin typeface="PT Sans Narrow"/>
                <a:cs typeface="PT Sans Narrow"/>
              </a:defRPr>
            </a:lvl2pPr>
            <a:lvl3pPr marL="1828800" indent="0">
              <a:buNone/>
              <a:defRPr sz="2400">
                <a:latin typeface="PT Sans Narrow"/>
                <a:cs typeface="PT Sans Narrow"/>
              </a:defRPr>
            </a:lvl3pPr>
            <a:lvl4pPr marL="2743200" indent="0">
              <a:buNone/>
              <a:defRPr sz="2400">
                <a:latin typeface="PT Sans Narrow"/>
                <a:cs typeface="PT Sans Narrow"/>
              </a:defRPr>
            </a:lvl4pPr>
            <a:lvl5pPr marL="3657600" indent="0">
              <a:buNone/>
              <a:defRPr sz="24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08681448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Disposition personnalisée">
    <p:spTree>
      <p:nvGrpSpPr>
        <p:cNvPr id="1" name=""/>
        <p:cNvGrpSpPr/>
        <p:nvPr/>
      </p:nvGrpSpPr>
      <p:grpSpPr>
        <a:xfrm>
          <a:off x="0" y="0"/>
          <a:ext cx="0" cy="0"/>
          <a:chOff x="0" y="0"/>
          <a:chExt cx="0" cy="0"/>
        </a:xfrm>
      </p:grpSpPr>
      <p:sp>
        <p:nvSpPr>
          <p:cNvPr id="39" name="Titre 1">
            <a:extLst>
              <a:ext uri="{FF2B5EF4-FFF2-40B4-BE49-F238E27FC236}">
                <a16:creationId xmlns:a16="http://schemas.microsoft.com/office/drawing/2014/main" id="{F09C896A-B4EB-0F4C-96F4-8F31B99B4C0A}"/>
              </a:ext>
            </a:extLst>
          </p:cNvPr>
          <p:cNvSpPr txBox="1">
            <a:spLocks/>
          </p:cNvSpPr>
          <p:nvPr userDrawn="1"/>
        </p:nvSpPr>
        <p:spPr>
          <a:xfrm>
            <a:off x="647056" y="7956757"/>
            <a:ext cx="9073008" cy="1418846"/>
          </a:xfrm>
          <a:prstGeom prst="rect">
            <a:avLst/>
          </a:prstGeom>
        </p:spPr>
        <p:txBody>
          <a:bodyPr vert="horz" lIns="182880" tIns="91440" rIns="182880" bIns="91440" rtlCol="0" anchor="t">
            <a:normAutofit/>
          </a:bodyPr>
          <a:lstStyle>
            <a:lvl1pPr>
              <a:defRPr sz="2800" b="1" i="0">
                <a:latin typeface="PT Sans Caption"/>
                <a:cs typeface="PT Sans Caption"/>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2800" b="1" noProof="0" dirty="0">
                <a:solidFill>
                  <a:srgbClr val="C6573B"/>
                </a:solidFill>
                <a:latin typeface="Arial" panose="020B0604020202020204" pitchFamily="34" charset="0"/>
                <a:ea typeface="Calibri" charset="0"/>
                <a:cs typeface="Arial" panose="020B0604020202020204" pitchFamily="34" charset="0"/>
              </a:rPr>
              <a:t>Dr. Antoine Lacombe </a:t>
            </a:r>
            <a:r>
              <a:rPr lang="en-GB" sz="2200" b="1" noProof="0" dirty="0">
                <a:solidFill>
                  <a:srgbClr val="C6573B"/>
                </a:solidFill>
                <a:latin typeface="Arial" panose="020B0604020202020204" pitchFamily="34" charset="0"/>
                <a:ea typeface="Calibri" charset="0"/>
                <a:cs typeface="Arial" panose="020B0604020202020204" pitchFamily="34" charset="0"/>
              </a:rPr>
              <a:t>Pharm D, MBA</a:t>
            </a:r>
            <a:endParaRPr kumimoji="0" lang="en-GB" sz="22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0" name="Titre 1">
            <a:extLst>
              <a:ext uri="{FF2B5EF4-FFF2-40B4-BE49-F238E27FC236}">
                <a16:creationId xmlns:a16="http://schemas.microsoft.com/office/drawing/2014/main" id="{A8E7D5AF-6FD1-7040-B008-F83A2A24EA4D}"/>
              </a:ext>
            </a:extLst>
          </p:cNvPr>
          <p:cNvSpPr txBox="1">
            <a:spLocks/>
          </p:cNvSpPr>
          <p:nvPr userDrawn="1"/>
        </p:nvSpPr>
        <p:spPr>
          <a:xfrm>
            <a:off x="1575656" y="8951141"/>
            <a:ext cx="9073008" cy="764814"/>
          </a:xfrm>
          <a:prstGeom prst="rect">
            <a:avLst/>
          </a:prstGeom>
        </p:spPr>
        <p:txBody>
          <a:bodyPr vert="horz" lIns="182880" tIns="91440" rIns="182880" bIns="91440" rtlCol="0" anchor="t">
            <a:normAutofit/>
          </a:bodyPr>
          <a:lstStyle>
            <a:lvl1pPr>
              <a:defRPr sz="2800" b="1" i="0">
                <a:latin typeface="PT Sans Caption"/>
                <a:cs typeface="PT Sans Caption"/>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28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28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41" name="Titre 1">
            <a:extLst>
              <a:ext uri="{FF2B5EF4-FFF2-40B4-BE49-F238E27FC236}">
                <a16:creationId xmlns:a16="http://schemas.microsoft.com/office/drawing/2014/main" id="{73745878-0F7C-304D-845D-4B21028F25EB}"/>
              </a:ext>
            </a:extLst>
          </p:cNvPr>
          <p:cNvSpPr txBox="1">
            <a:spLocks/>
          </p:cNvSpPr>
          <p:nvPr userDrawn="1"/>
        </p:nvSpPr>
        <p:spPr>
          <a:xfrm>
            <a:off x="697478" y="3113584"/>
            <a:ext cx="9595356" cy="2061008"/>
          </a:xfrm>
          <a:prstGeom prst="rect">
            <a:avLst/>
          </a:prstGeom>
        </p:spPr>
        <p:txBody>
          <a:bodyPr vert="horz" lIns="182880" tIns="91440" rIns="182880" bIns="91440" rtlCol="0" anchor="t">
            <a:normAutofit fontScale="92500" lnSpcReduction="10000"/>
          </a:bodyPr>
          <a:lstStyle>
            <a:lvl1pPr>
              <a:defRPr sz="2800" b="1" i="0">
                <a:latin typeface="PT Sans Caption"/>
                <a:cs typeface="PT Sans Caption"/>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COR2ED</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Bodenackerstrasse 17</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44" name="Titre 1">
            <a:extLst>
              <a:ext uri="{FF2B5EF4-FFF2-40B4-BE49-F238E27FC236}">
                <a16:creationId xmlns:a16="http://schemas.microsoft.com/office/drawing/2014/main" id="{F7C54033-9E09-284F-8683-746A9AA872EC}"/>
              </a:ext>
            </a:extLst>
          </p:cNvPr>
          <p:cNvSpPr txBox="1">
            <a:spLocks/>
          </p:cNvSpPr>
          <p:nvPr userDrawn="1"/>
        </p:nvSpPr>
        <p:spPr>
          <a:xfrm>
            <a:off x="647056" y="5256547"/>
            <a:ext cx="9073008" cy="1418846"/>
          </a:xfrm>
          <a:prstGeom prst="rect">
            <a:avLst/>
          </a:prstGeom>
        </p:spPr>
        <p:txBody>
          <a:bodyPr vert="horz" lIns="182880" tIns="91440" rIns="182880" bIns="91440" rtlCol="0" anchor="t">
            <a:normAutofit/>
          </a:bodyPr>
          <a:lstStyle>
            <a:lvl1pPr>
              <a:defRPr sz="2800" b="1" i="0">
                <a:latin typeface="PT Sans Caption"/>
                <a:cs typeface="PT Sans Caption"/>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2800" b="1" noProof="0" dirty="0">
                <a:solidFill>
                  <a:srgbClr val="C6573B"/>
                </a:solidFill>
                <a:latin typeface="Arial" panose="020B0604020202020204" pitchFamily="34" charset="0"/>
                <a:ea typeface="Calibri" charset="0"/>
                <a:cs typeface="Arial" panose="020B0604020202020204" pitchFamily="34" charset="0"/>
              </a:rPr>
              <a:t>Dr. Froukje Sosef </a:t>
            </a:r>
            <a:r>
              <a:rPr lang="en-GB" sz="2200" b="1" noProof="0" dirty="0">
                <a:solidFill>
                  <a:srgbClr val="C6573B"/>
                </a:solidFill>
                <a:latin typeface="Arial" panose="020B0604020202020204" pitchFamily="34" charset="0"/>
                <a:ea typeface="Calibri" charset="0"/>
                <a:cs typeface="Arial" panose="020B0604020202020204" pitchFamily="34" charset="0"/>
              </a:rPr>
              <a:t>MD</a:t>
            </a:r>
            <a:endParaRPr kumimoji="0" lang="en-GB" sz="22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1575656" y="6228565"/>
            <a:ext cx="9073008" cy="764814"/>
          </a:xfrm>
          <a:prstGeom prst="rect">
            <a:avLst/>
          </a:prstGeom>
        </p:spPr>
        <p:txBody>
          <a:bodyPr vert="horz" lIns="182880" tIns="91440" rIns="182880" bIns="91440" rtlCol="0" anchor="t">
            <a:normAutofit/>
          </a:bodyPr>
          <a:lstStyle>
            <a:lvl1pPr>
              <a:defRPr sz="2800" b="1" i="0">
                <a:latin typeface="PT Sans Caption"/>
                <a:cs typeface="PT Sans Caption"/>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28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28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46" name="Group 45">
            <a:extLst>
              <a:ext uri="{FF2B5EF4-FFF2-40B4-BE49-F238E27FC236}">
                <a16:creationId xmlns:a16="http://schemas.microsoft.com/office/drawing/2014/main" id="{D79F12A3-F14C-5840-B136-EC73E318C109}"/>
              </a:ext>
            </a:extLst>
          </p:cNvPr>
          <p:cNvGrpSpPr/>
          <p:nvPr userDrawn="1"/>
        </p:nvGrpSpPr>
        <p:grpSpPr>
          <a:xfrm>
            <a:off x="837804" y="6127176"/>
            <a:ext cx="712800" cy="712800"/>
            <a:chOff x="761970" y="3386221"/>
            <a:chExt cx="356400" cy="356400"/>
          </a:xfrm>
        </p:grpSpPr>
        <p:sp>
          <p:nvSpPr>
            <p:cNvPr id="47" name="Oval 46">
              <a:extLst>
                <a:ext uri="{FF2B5EF4-FFF2-40B4-BE49-F238E27FC236}">
                  <a16:creationId xmlns:a16="http://schemas.microsoft.com/office/drawing/2014/main" id="{FE4F17C8-19D7-C040-A304-FDDCE818C189}"/>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pic>
          <p:nvPicPr>
            <p:cNvPr id="48" name="Graphic 47" descr="Speaker Phone">
              <a:extLst>
                <a:ext uri="{FF2B5EF4-FFF2-40B4-BE49-F238E27FC236}">
                  <a16:creationId xmlns:a16="http://schemas.microsoft.com/office/drawing/2014/main" id="{751B5200-FBC9-5C4E-8A34-90C2075D5C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49" name="Oval 48">
            <a:extLst>
              <a:ext uri="{FF2B5EF4-FFF2-40B4-BE49-F238E27FC236}">
                <a16:creationId xmlns:a16="http://schemas.microsoft.com/office/drawing/2014/main" id="{FE71A723-9BA9-F044-A53D-ADF05AFC5AA2}"/>
              </a:ext>
            </a:extLst>
          </p:cNvPr>
          <p:cNvSpPr/>
          <p:nvPr userDrawn="1"/>
        </p:nvSpPr>
        <p:spPr>
          <a:xfrm>
            <a:off x="835464" y="6992018"/>
            <a:ext cx="712800" cy="7128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pic>
        <p:nvPicPr>
          <p:cNvPr id="50" name="Graphic 49" descr="Envelope">
            <a:extLst>
              <a:ext uri="{FF2B5EF4-FFF2-40B4-BE49-F238E27FC236}">
                <a16:creationId xmlns:a16="http://schemas.microsoft.com/office/drawing/2014/main" id="{F8C200D7-7974-0049-910F-515EB075DEE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0132" y="7105424"/>
            <a:ext cx="479408" cy="479408"/>
          </a:xfrm>
          <a:prstGeom prst="rect">
            <a:avLst/>
          </a:prstGeom>
        </p:spPr>
      </p:pic>
      <p:grpSp>
        <p:nvGrpSpPr>
          <p:cNvPr id="51" name="Group 50">
            <a:extLst>
              <a:ext uri="{FF2B5EF4-FFF2-40B4-BE49-F238E27FC236}">
                <a16:creationId xmlns:a16="http://schemas.microsoft.com/office/drawing/2014/main" id="{3A2C2405-5B2D-6F40-8BBF-34FEF76A5D69}"/>
              </a:ext>
            </a:extLst>
          </p:cNvPr>
          <p:cNvGrpSpPr/>
          <p:nvPr userDrawn="1"/>
        </p:nvGrpSpPr>
        <p:grpSpPr>
          <a:xfrm>
            <a:off x="847990" y="8828962"/>
            <a:ext cx="712800" cy="712800"/>
            <a:chOff x="761970" y="3386221"/>
            <a:chExt cx="356400" cy="356400"/>
          </a:xfrm>
        </p:grpSpPr>
        <p:sp>
          <p:nvSpPr>
            <p:cNvPr id="52" name="Oval 51">
              <a:extLst>
                <a:ext uri="{FF2B5EF4-FFF2-40B4-BE49-F238E27FC236}">
                  <a16:creationId xmlns:a16="http://schemas.microsoft.com/office/drawing/2014/main" id="{D89D4FEE-DF12-7C4D-B567-B229BFAFD4AE}"/>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pic>
          <p:nvPicPr>
            <p:cNvPr id="53" name="Graphic 52" descr="Speaker Phone">
              <a:extLst>
                <a:ext uri="{FF2B5EF4-FFF2-40B4-BE49-F238E27FC236}">
                  <a16:creationId xmlns:a16="http://schemas.microsoft.com/office/drawing/2014/main" id="{650C6CBF-1D07-FD40-84AC-64417780DC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54" name="Oval 53">
            <a:extLst>
              <a:ext uri="{FF2B5EF4-FFF2-40B4-BE49-F238E27FC236}">
                <a16:creationId xmlns:a16="http://schemas.microsoft.com/office/drawing/2014/main" id="{64B298E5-A30A-CC47-9E10-2137C71F83BA}"/>
              </a:ext>
            </a:extLst>
          </p:cNvPr>
          <p:cNvSpPr/>
          <p:nvPr userDrawn="1"/>
        </p:nvSpPr>
        <p:spPr>
          <a:xfrm>
            <a:off x="845650" y="9693804"/>
            <a:ext cx="712800" cy="7128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pic>
        <p:nvPicPr>
          <p:cNvPr id="55" name="Graphic 54" descr="Envelope">
            <a:extLst>
              <a:ext uri="{FF2B5EF4-FFF2-40B4-BE49-F238E27FC236}">
                <a16:creationId xmlns:a16="http://schemas.microsoft.com/office/drawing/2014/main" id="{DBF0C6DA-DD89-E246-9F87-ECB01B87D41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4686" y="9805282"/>
            <a:ext cx="479408" cy="479408"/>
          </a:xfrm>
          <a:prstGeom prst="rect">
            <a:avLst/>
          </a:prstGeom>
        </p:spPr>
      </p:pic>
      <p:sp>
        <p:nvSpPr>
          <p:cNvPr id="56" name="Titre 1">
            <a:extLst>
              <a:ext uri="{FF2B5EF4-FFF2-40B4-BE49-F238E27FC236}">
                <a16:creationId xmlns:a16="http://schemas.microsoft.com/office/drawing/2014/main" id="{C9664B77-FEC8-A64D-9402-16DF0F5288C1}"/>
              </a:ext>
            </a:extLst>
          </p:cNvPr>
          <p:cNvSpPr txBox="1">
            <a:spLocks/>
          </p:cNvSpPr>
          <p:nvPr userDrawn="1"/>
        </p:nvSpPr>
        <p:spPr>
          <a:xfrm>
            <a:off x="1575656" y="9770697"/>
            <a:ext cx="9073008" cy="764814"/>
          </a:xfrm>
          <a:prstGeom prst="rect">
            <a:avLst/>
          </a:prstGeom>
        </p:spPr>
        <p:txBody>
          <a:bodyPr vert="horz" lIns="182880" tIns="91440" rIns="182880" bIns="91440" rtlCol="0" anchor="t">
            <a:normAutofit/>
          </a:bodyPr>
          <a:lstStyle>
            <a:lvl1pPr>
              <a:defRPr sz="2800" b="1" i="0">
                <a:latin typeface="PT Sans Caption"/>
                <a:cs typeface="PT Sans Caption"/>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2800" b="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28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7" name="Titre 1">
            <a:extLst>
              <a:ext uri="{FF2B5EF4-FFF2-40B4-BE49-F238E27FC236}">
                <a16:creationId xmlns:a16="http://schemas.microsoft.com/office/drawing/2014/main" id="{C72A4E22-E601-2041-8DFB-7B91BDD401EB}"/>
              </a:ext>
            </a:extLst>
          </p:cNvPr>
          <p:cNvSpPr txBox="1">
            <a:spLocks/>
          </p:cNvSpPr>
          <p:nvPr userDrawn="1"/>
        </p:nvSpPr>
        <p:spPr>
          <a:xfrm>
            <a:off x="1575656" y="7115027"/>
            <a:ext cx="9073008" cy="764814"/>
          </a:xfrm>
          <a:prstGeom prst="rect">
            <a:avLst/>
          </a:prstGeom>
        </p:spPr>
        <p:txBody>
          <a:bodyPr vert="horz" lIns="182880" tIns="91440" rIns="182880" bIns="91440" rtlCol="0" anchor="t">
            <a:normAutofit/>
          </a:bodyPr>
          <a:lstStyle>
            <a:lvl1pPr>
              <a:defRPr sz="2800" b="1" i="0">
                <a:latin typeface="PT Sans Caption"/>
                <a:cs typeface="PT Sans Caption"/>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28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28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3" name="Picture 2">
            <a:extLst>
              <a:ext uri="{FF2B5EF4-FFF2-40B4-BE49-F238E27FC236}">
                <a16:creationId xmlns:a16="http://schemas.microsoft.com/office/drawing/2014/main" id="{D3F2175B-6FCA-AB4B-BB07-12AFD9A7158E}"/>
              </a:ext>
            </a:extLst>
          </p:cNvPr>
          <p:cNvPicPr>
            <a:picLocks noChangeAspect="1"/>
          </p:cNvPicPr>
          <p:nvPr userDrawn="1"/>
        </p:nvPicPr>
        <p:blipFill>
          <a:blip r:embed="rId6"/>
          <a:stretch>
            <a:fillRect/>
          </a:stretch>
        </p:blipFill>
        <p:spPr>
          <a:xfrm>
            <a:off x="858329" y="1902124"/>
            <a:ext cx="3829082" cy="1018476"/>
          </a:xfrm>
          <a:prstGeom prst="rect">
            <a:avLst/>
          </a:prstGeom>
        </p:spPr>
      </p:pic>
      <p:sp>
        <p:nvSpPr>
          <p:cNvPr id="23" name="Titre 1">
            <a:extLst>
              <a:ext uri="{FF2B5EF4-FFF2-40B4-BE49-F238E27FC236}">
                <a16:creationId xmlns:a16="http://schemas.microsoft.com/office/drawing/2014/main" id="{C320DC0B-ABBC-0A49-B4AE-127E4E3B626C}"/>
              </a:ext>
            </a:extLst>
          </p:cNvPr>
          <p:cNvSpPr txBox="1">
            <a:spLocks/>
          </p:cNvSpPr>
          <p:nvPr userDrawn="1"/>
        </p:nvSpPr>
        <p:spPr>
          <a:xfrm>
            <a:off x="10175777" y="12808476"/>
            <a:ext cx="13919806" cy="907524"/>
          </a:xfrm>
          <a:prstGeom prst="rect">
            <a:avLst/>
          </a:prstGeom>
        </p:spPr>
        <p:txBody>
          <a:bodyPr vert="horz" lIns="182880" tIns="91440" rIns="182880" bIns="91440" rtlCol="0" anchor="t">
            <a:normAutofit/>
          </a:bodyPr>
          <a:lstStyle>
            <a:lvl1pPr>
              <a:defRPr sz="2800" b="1" i="0">
                <a:latin typeface="PT Sans Caption"/>
                <a:cs typeface="PT Sans Caption"/>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GB" sz="3200" b="1" spc="-60" baseline="0" noProof="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kumimoji="0" lang="en-GB" sz="3200" b="1" i="0" u="sng" strike="noStrike" kern="1200" cap="none" spc="-6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pic>
        <p:nvPicPr>
          <p:cNvPr id="22" name="Picture 21">
            <a:extLst>
              <a:ext uri="{FF2B5EF4-FFF2-40B4-BE49-F238E27FC236}">
                <a16:creationId xmlns:a16="http://schemas.microsoft.com/office/drawing/2014/main" id="{2F79982A-8AC7-B74E-9EA1-C749F4937718}"/>
              </a:ext>
            </a:extLst>
          </p:cNvPr>
          <p:cNvPicPr>
            <a:picLocks noChangeAspect="1"/>
          </p:cNvPicPr>
          <p:nvPr userDrawn="1"/>
        </p:nvPicPr>
        <p:blipFill rotWithShape="1">
          <a:blip r:embed="rId7"/>
          <a:srcRect r="65695"/>
          <a:stretch/>
        </p:blipFill>
        <p:spPr>
          <a:xfrm>
            <a:off x="601708" y="3124551"/>
            <a:ext cx="6024232" cy="7513574"/>
          </a:xfrm>
          <a:prstGeom prst="rect">
            <a:avLst/>
          </a:prstGeom>
        </p:spPr>
      </p:pic>
      <p:sp>
        <p:nvSpPr>
          <p:cNvPr id="24" name="TextBox 23">
            <a:extLst>
              <a:ext uri="{FF2B5EF4-FFF2-40B4-BE49-F238E27FC236}">
                <a16:creationId xmlns:a16="http://schemas.microsoft.com/office/drawing/2014/main" id="{427872BE-4EBB-BA49-A46A-FC3A5E900913}"/>
              </a:ext>
            </a:extLst>
          </p:cNvPr>
          <p:cNvSpPr txBox="1"/>
          <p:nvPr userDrawn="1"/>
        </p:nvSpPr>
        <p:spPr>
          <a:xfrm>
            <a:off x="1574099" y="10995697"/>
            <a:ext cx="6110482" cy="757130"/>
          </a:xfrm>
          <a:prstGeom prst="rect">
            <a:avLst/>
          </a:prstGeom>
          <a:noFill/>
        </p:spPr>
        <p:txBody>
          <a:bodyPr wrap="square" rtlCol="0">
            <a:spAutoFit/>
          </a:bodyPr>
          <a:lstStyle/>
          <a:p>
            <a:pPr>
              <a:lnSpc>
                <a:spcPct val="90000"/>
              </a:lnSpc>
            </a:pPr>
            <a:r>
              <a:rPr lang="en-GB" sz="2000" b="1" dirty="0">
                <a:solidFill>
                  <a:schemeClr val="tx2"/>
                </a:solidFill>
                <a:latin typeface="Arial" panose="020B0604020202020204" pitchFamily="34" charset="0"/>
                <a:ea typeface="Aileron" charset="0"/>
                <a:cs typeface="Arial" panose="020B0604020202020204" pitchFamily="34" charset="0"/>
              </a:rPr>
              <a:t>Connect on</a:t>
            </a:r>
          </a:p>
          <a:p>
            <a:pPr>
              <a:lnSpc>
                <a:spcPct val="90000"/>
              </a:lnSpc>
            </a:pPr>
            <a:r>
              <a:rPr lang="en-GB" sz="2800" dirty="0">
                <a:solidFill>
                  <a:schemeClr val="tx2"/>
                </a:solidFill>
                <a:latin typeface="Arial" panose="020B0604020202020204" pitchFamily="34" charset="0"/>
                <a:ea typeface="Aileron" charset="0"/>
                <a:cs typeface="Arial" panose="020B0604020202020204" pitchFamily="34" charset="0"/>
              </a:rPr>
              <a:t>LinkedIn </a:t>
            </a:r>
            <a:r>
              <a:rPr lang="en-GB" sz="2800" dirty="0">
                <a:solidFill>
                  <a:schemeClr val="tx2"/>
                </a:solidFill>
                <a:latin typeface="Arial" panose="020B0604020202020204" pitchFamily="34" charset="0"/>
                <a:ea typeface="Aileron" charset="0"/>
                <a:cs typeface="Arial" panose="020B0604020202020204" pitchFamily="34" charset="0"/>
                <a:hlinkClick r:id="rId8"/>
              </a:rPr>
              <a:t>@OBGYN CONNECT</a:t>
            </a:r>
            <a:endParaRPr lang="en-GB" sz="2800" dirty="0">
              <a:solidFill>
                <a:schemeClr val="tx2"/>
              </a:solidFill>
              <a:latin typeface="Arial" panose="020B0604020202020204" pitchFamily="34" charset="0"/>
              <a:ea typeface="Aileron" charset="0"/>
              <a:cs typeface="Arial" panose="020B0604020202020204" pitchFamily="34" charset="0"/>
            </a:endParaRPr>
          </a:p>
        </p:txBody>
      </p:sp>
      <p:sp>
        <p:nvSpPr>
          <p:cNvPr id="25" name="TextBox 24">
            <a:extLst>
              <a:ext uri="{FF2B5EF4-FFF2-40B4-BE49-F238E27FC236}">
                <a16:creationId xmlns:a16="http://schemas.microsoft.com/office/drawing/2014/main" id="{EA444874-C0B0-C74D-BD78-708C15438149}"/>
              </a:ext>
            </a:extLst>
          </p:cNvPr>
          <p:cNvSpPr txBox="1"/>
          <p:nvPr userDrawn="1"/>
        </p:nvSpPr>
        <p:spPr>
          <a:xfrm>
            <a:off x="8647970" y="10995697"/>
            <a:ext cx="3725928" cy="757130"/>
          </a:xfrm>
          <a:prstGeom prst="rect">
            <a:avLst/>
          </a:prstGeom>
          <a:noFill/>
        </p:spPr>
        <p:txBody>
          <a:bodyPr wrap="square" rtlCol="0">
            <a:spAutoFit/>
          </a:bodyPr>
          <a:lstStyle/>
          <a:p>
            <a:pPr>
              <a:lnSpc>
                <a:spcPct val="90000"/>
              </a:lnSpc>
            </a:pPr>
            <a:r>
              <a:rPr lang="en-GB" sz="2000" b="1"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2800" dirty="0">
                <a:solidFill>
                  <a:schemeClr val="tx2"/>
                </a:solidFill>
                <a:latin typeface="Arial" panose="020B0604020202020204" pitchFamily="34" charset="0"/>
                <a:ea typeface="Aileron" charset="0"/>
                <a:cs typeface="Arial" panose="020B0604020202020204" pitchFamily="34" charset="0"/>
              </a:rPr>
              <a:t>YouTube </a:t>
            </a:r>
            <a:r>
              <a:rPr lang="en-GB" sz="2800" dirty="0">
                <a:solidFill>
                  <a:schemeClr val="tx2"/>
                </a:solidFill>
                <a:latin typeface="Arial" panose="020B0604020202020204" pitchFamily="34" charset="0"/>
                <a:ea typeface="Aileron" charset="0"/>
                <a:cs typeface="Arial" panose="020B0604020202020204" pitchFamily="34" charset="0"/>
                <a:hlinkClick r:id="rId9"/>
              </a:rPr>
              <a:t>@COR2ED</a:t>
            </a:r>
            <a:endParaRPr lang="en-GB" sz="2800" dirty="0">
              <a:solidFill>
                <a:schemeClr val="tx2"/>
              </a:solidFill>
              <a:latin typeface="Arial" panose="020B0604020202020204" pitchFamily="34" charset="0"/>
              <a:ea typeface="Aileron" charset="0"/>
              <a:cs typeface="Arial" panose="020B0604020202020204" pitchFamily="34" charset="0"/>
            </a:endParaRPr>
          </a:p>
        </p:txBody>
      </p:sp>
      <p:sp>
        <p:nvSpPr>
          <p:cNvPr id="26" name="Rounded Rectangle 25">
            <a:extLst>
              <a:ext uri="{FF2B5EF4-FFF2-40B4-BE49-F238E27FC236}">
                <a16:creationId xmlns:a16="http://schemas.microsoft.com/office/drawing/2014/main" id="{A99807B1-5B76-A64B-B52A-94C02C13D7AB}"/>
              </a:ext>
            </a:extLst>
          </p:cNvPr>
          <p:cNvSpPr/>
          <p:nvPr userDrawn="1"/>
        </p:nvSpPr>
        <p:spPr>
          <a:xfrm>
            <a:off x="832663" y="12066189"/>
            <a:ext cx="739822" cy="739538"/>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F8A156A-6630-CA4A-B512-E1F50F476DD1}"/>
              </a:ext>
            </a:extLst>
          </p:cNvPr>
          <p:cNvSpPr txBox="1"/>
          <p:nvPr userDrawn="1"/>
        </p:nvSpPr>
        <p:spPr>
          <a:xfrm>
            <a:off x="1610917" y="12027134"/>
            <a:ext cx="3513386" cy="800219"/>
          </a:xfrm>
          <a:prstGeom prst="rect">
            <a:avLst/>
          </a:prstGeom>
          <a:noFill/>
        </p:spPr>
        <p:txBody>
          <a:bodyPr wrap="square" rtlCol="0">
            <a:spAutoFit/>
          </a:bodyPr>
          <a:lstStyle/>
          <a:p>
            <a:pPr>
              <a:lnSpc>
                <a:spcPct val="90000"/>
              </a:lnSpc>
            </a:pPr>
            <a:r>
              <a:rPr lang="en-GB" sz="2000" b="1" dirty="0">
                <a:solidFill>
                  <a:schemeClr val="tx2"/>
                </a:solidFill>
                <a:latin typeface="Arial" panose="020B0604020202020204" pitchFamily="34" charset="0"/>
                <a:ea typeface="Aileron" charset="0"/>
                <a:cs typeface="Arial" panose="020B0604020202020204" pitchFamily="34" charset="0"/>
              </a:rPr>
              <a:t>Visit us at</a:t>
            </a:r>
          </a:p>
          <a:p>
            <a:r>
              <a:rPr lang="en-US" sz="2800" dirty="0">
                <a:solidFill>
                  <a:schemeClr val="tx2"/>
                </a:solidFill>
                <a:latin typeface="Arial" panose="020B0604020202020204" pitchFamily="34" charset="0"/>
                <a:cs typeface="Arial" panose="020B0604020202020204" pitchFamily="34" charset="0"/>
                <a:hlinkClick r:id="rId10"/>
              </a:rPr>
              <a:t>https://cor2ed.com/</a:t>
            </a:r>
            <a:endParaRPr lang="en-GB" sz="2800" dirty="0">
              <a:solidFill>
                <a:schemeClr val="tx2"/>
              </a:solidFill>
              <a:latin typeface="Arial" panose="020B0604020202020204" pitchFamily="34" charset="0"/>
              <a:cs typeface="Arial" panose="020B0604020202020204" pitchFamily="34" charset="0"/>
            </a:endParaRPr>
          </a:p>
        </p:txBody>
      </p:sp>
      <p:sp>
        <p:nvSpPr>
          <p:cNvPr id="28" name="Rectangle 27">
            <a:hlinkClick r:id="rId10"/>
            <a:extLst>
              <a:ext uri="{FF2B5EF4-FFF2-40B4-BE49-F238E27FC236}">
                <a16:creationId xmlns:a16="http://schemas.microsoft.com/office/drawing/2014/main" id="{F02AE768-D7AB-A94B-80FA-A6650544CC9B}"/>
              </a:ext>
            </a:extLst>
          </p:cNvPr>
          <p:cNvSpPr/>
          <p:nvPr userDrawn="1"/>
        </p:nvSpPr>
        <p:spPr>
          <a:xfrm>
            <a:off x="782634" y="12032409"/>
            <a:ext cx="4341668" cy="84047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pic>
        <p:nvPicPr>
          <p:cNvPr id="29" name="Graphic 28" descr="World">
            <a:extLst>
              <a:ext uri="{FF2B5EF4-FFF2-40B4-BE49-F238E27FC236}">
                <a16:creationId xmlns:a16="http://schemas.microsoft.com/office/drawing/2014/main" id="{06F46356-6D1C-1A49-AFB9-876266891BA3}"/>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95979" y="12141807"/>
            <a:ext cx="613186" cy="613186"/>
          </a:xfrm>
          <a:prstGeom prst="rect">
            <a:avLst/>
          </a:prstGeom>
        </p:spPr>
      </p:pic>
      <p:sp>
        <p:nvSpPr>
          <p:cNvPr id="30" name="TextBox 29">
            <a:extLst>
              <a:ext uri="{FF2B5EF4-FFF2-40B4-BE49-F238E27FC236}">
                <a16:creationId xmlns:a16="http://schemas.microsoft.com/office/drawing/2014/main" id="{65C03111-CAAB-3D43-A9E6-ADA046B67BBD}"/>
              </a:ext>
            </a:extLst>
          </p:cNvPr>
          <p:cNvSpPr txBox="1"/>
          <p:nvPr userDrawn="1"/>
        </p:nvSpPr>
        <p:spPr>
          <a:xfrm>
            <a:off x="8667887" y="12066189"/>
            <a:ext cx="5133034" cy="757130"/>
          </a:xfrm>
          <a:prstGeom prst="rect">
            <a:avLst/>
          </a:prstGeom>
          <a:noFill/>
        </p:spPr>
        <p:txBody>
          <a:bodyPr wrap="square" rtlCol="0">
            <a:spAutoFit/>
          </a:bodyPr>
          <a:lstStyle/>
          <a:p>
            <a:pPr>
              <a:lnSpc>
                <a:spcPct val="90000"/>
              </a:lnSpc>
            </a:pPr>
            <a:r>
              <a:rPr lang="en-GB" sz="2000" b="1" dirty="0">
                <a:solidFill>
                  <a:schemeClr val="tx2"/>
                </a:solidFill>
                <a:latin typeface="Arial" panose="020B0604020202020204" pitchFamily="34" charset="0"/>
                <a:ea typeface="Aileron" charset="0"/>
                <a:cs typeface="Arial" panose="020B0604020202020204" pitchFamily="34" charset="0"/>
              </a:rPr>
              <a:t>Follow us on</a:t>
            </a:r>
          </a:p>
          <a:p>
            <a:pPr>
              <a:lnSpc>
                <a:spcPct val="90000"/>
              </a:lnSpc>
            </a:pPr>
            <a:r>
              <a:rPr lang="en-GB" sz="2800" dirty="0">
                <a:solidFill>
                  <a:schemeClr val="tx2"/>
                </a:solidFill>
                <a:latin typeface="Arial" panose="020B0604020202020204" pitchFamily="34" charset="0"/>
                <a:ea typeface="Aileron" charset="0"/>
                <a:cs typeface="Arial" panose="020B0604020202020204" pitchFamily="34" charset="0"/>
              </a:rPr>
              <a:t>Twitter </a:t>
            </a:r>
            <a:r>
              <a:rPr lang="en-GB" sz="2800" u="sng" dirty="0">
                <a:solidFill>
                  <a:schemeClr val="accent1"/>
                </a:solidFill>
                <a:latin typeface="Arial" panose="020B0604020202020204" pitchFamily="34" charset="0"/>
                <a:ea typeface="Aileron" charset="0"/>
                <a:cs typeface="Arial" panose="020B0604020202020204" pitchFamily="34" charset="0"/>
                <a:hlinkClick r:id="rId13">
                  <a:extLst>
                    <a:ext uri="{A12FA001-AC4F-418D-AE19-62706E023703}">
                      <ahyp:hlinkClr xmlns:ahyp="http://schemas.microsoft.com/office/drawing/2018/hyperlinkcolor" val="tx"/>
                    </a:ext>
                  </a:extLst>
                </a:hlinkClick>
              </a:rPr>
              <a:t>@OBGynConnect</a:t>
            </a:r>
            <a:endParaRPr lang="en-GB" sz="2800" u="sng" dirty="0">
              <a:solidFill>
                <a:schemeClr val="accent1"/>
              </a:solidFill>
              <a:latin typeface="Arial" panose="020B0604020202020204" pitchFamily="34" charset="0"/>
              <a:ea typeface="Aileron" charset="0"/>
              <a:cs typeface="Arial" panose="020B0604020202020204" pitchFamily="34" charset="0"/>
            </a:endParaRPr>
          </a:p>
        </p:txBody>
      </p:sp>
      <p:sp>
        <p:nvSpPr>
          <p:cNvPr id="31" name="Rectangle 30">
            <a:hlinkClick r:id="rId13"/>
            <a:extLst>
              <a:ext uri="{FF2B5EF4-FFF2-40B4-BE49-F238E27FC236}">
                <a16:creationId xmlns:a16="http://schemas.microsoft.com/office/drawing/2014/main" id="{9A0346C0-EC87-3C4C-A17B-08C8B6C59587}"/>
              </a:ext>
            </a:extLst>
          </p:cNvPr>
          <p:cNvSpPr/>
          <p:nvPr userDrawn="1"/>
        </p:nvSpPr>
        <p:spPr>
          <a:xfrm>
            <a:off x="7831123" y="12004415"/>
            <a:ext cx="5500090" cy="84047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C00B0601-CB6B-5749-B122-5A714818F535}"/>
              </a:ext>
            </a:extLst>
          </p:cNvPr>
          <p:cNvSpPr txBox="1"/>
          <p:nvPr userDrawn="1"/>
        </p:nvSpPr>
        <p:spPr>
          <a:xfrm>
            <a:off x="486826" y="8491101"/>
            <a:ext cx="4703168" cy="523220"/>
          </a:xfrm>
          <a:prstGeom prst="rect">
            <a:avLst/>
          </a:prstGeom>
          <a:noFill/>
        </p:spPr>
        <p:txBody>
          <a:bodyPr wrap="square" rtlCol="0">
            <a:spAutoFit/>
          </a:bodyPr>
          <a:lstStyle/>
          <a:p>
            <a:r>
              <a:rPr lang="en-GB" sz="2800" dirty="0">
                <a:solidFill>
                  <a:schemeClr val="tx2"/>
                </a:solidFill>
                <a:latin typeface="Arial" panose="020B0604020202020204" pitchFamily="34" charset="0"/>
                <a:ea typeface="Aileron" charset="0"/>
                <a:cs typeface="Arial" panose="020B0604020202020204" pitchFamily="34" charset="0"/>
              </a:rPr>
              <a:t>For more information visit</a:t>
            </a:r>
          </a:p>
        </p:txBody>
      </p:sp>
      <p:sp>
        <p:nvSpPr>
          <p:cNvPr id="64" name="TextBox 63">
            <a:extLst>
              <a:ext uri="{FF2B5EF4-FFF2-40B4-BE49-F238E27FC236}">
                <a16:creationId xmlns:a16="http://schemas.microsoft.com/office/drawing/2014/main" id="{5D6AD5DF-CDEC-4D4F-96AF-0D0CB3B81506}"/>
              </a:ext>
            </a:extLst>
          </p:cNvPr>
          <p:cNvSpPr txBox="1"/>
          <p:nvPr userDrawn="1"/>
        </p:nvSpPr>
        <p:spPr>
          <a:xfrm>
            <a:off x="13571094" y="10991135"/>
            <a:ext cx="2603598" cy="800219"/>
          </a:xfrm>
          <a:prstGeom prst="rect">
            <a:avLst/>
          </a:prstGeom>
          <a:noFill/>
        </p:spPr>
        <p:txBody>
          <a:bodyPr wrap="none" rtlCol="0">
            <a:spAutoFit/>
          </a:bodyPr>
          <a:lstStyle/>
          <a:p>
            <a:r>
              <a:rPr lang="en-GB" sz="2200" b="1" dirty="0">
                <a:solidFill>
                  <a:schemeClr val="tx2"/>
                </a:solidFill>
                <a:latin typeface="Arial" panose="020B0604020202020204" pitchFamily="34" charset="0"/>
                <a:ea typeface="Aileron" charset="0"/>
                <a:cs typeface="Arial" panose="020B0604020202020204" pitchFamily="34" charset="0"/>
              </a:rPr>
              <a:t>Email</a:t>
            </a:r>
          </a:p>
          <a:p>
            <a:r>
              <a:rPr lang="en-GB" sz="2400" dirty="0">
                <a:solidFill>
                  <a:schemeClr val="accent1"/>
                </a:solidFill>
                <a:latin typeface="Arial" panose="020B0604020202020204" pitchFamily="34" charset="0"/>
                <a:ea typeface="Aileron" charset="0"/>
                <a:cs typeface="Arial" panose="020B0604020202020204" pitchFamily="34" charset="0"/>
                <a:hlinkClick r:id="rId14"/>
              </a:rPr>
              <a:t>info@cor2ed</a:t>
            </a:r>
            <a:r>
              <a:rPr lang="en-GB" sz="2400" u="sng" dirty="0">
                <a:solidFill>
                  <a:schemeClr val="accent1"/>
                </a:solidFill>
                <a:latin typeface="Arial" panose="020B0604020202020204" pitchFamily="34" charset="0"/>
                <a:ea typeface="Aileron" charset="0"/>
                <a:cs typeface="Arial" panose="020B0604020202020204" pitchFamily="34" charset="0"/>
              </a:rPr>
              <a:t>.com</a:t>
            </a:r>
          </a:p>
        </p:txBody>
      </p:sp>
      <p:pic>
        <p:nvPicPr>
          <p:cNvPr id="66" name="Graphic 65">
            <a:extLst>
              <a:ext uri="{FF2B5EF4-FFF2-40B4-BE49-F238E27FC236}">
                <a16:creationId xmlns:a16="http://schemas.microsoft.com/office/drawing/2014/main" id="{9DA24A0E-A7B5-0F43-9CEB-3AB37F65AB3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2831985" y="11020427"/>
            <a:ext cx="742754" cy="742754"/>
          </a:xfrm>
          <a:prstGeom prst="rect">
            <a:avLst/>
          </a:prstGeom>
        </p:spPr>
      </p:pic>
      <p:pic>
        <p:nvPicPr>
          <p:cNvPr id="67" name="Graphic 66">
            <a:extLst>
              <a:ext uri="{FF2B5EF4-FFF2-40B4-BE49-F238E27FC236}">
                <a16:creationId xmlns:a16="http://schemas.microsoft.com/office/drawing/2014/main" id="{7AC80E8D-BB58-544E-93AC-E1DD6BDB2718}"/>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951648" y="12070620"/>
            <a:ext cx="746760" cy="746760"/>
          </a:xfrm>
          <a:prstGeom prst="rect">
            <a:avLst/>
          </a:prstGeom>
        </p:spPr>
      </p:pic>
      <p:pic>
        <p:nvPicPr>
          <p:cNvPr id="68" name="Graphic 67">
            <a:extLst>
              <a:ext uri="{FF2B5EF4-FFF2-40B4-BE49-F238E27FC236}">
                <a16:creationId xmlns:a16="http://schemas.microsoft.com/office/drawing/2014/main" id="{199899B4-83C2-3F41-8722-47C88C99BFC3}"/>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7951648" y="11020426"/>
            <a:ext cx="746760" cy="746760"/>
          </a:xfrm>
          <a:prstGeom prst="rect">
            <a:avLst/>
          </a:prstGeom>
        </p:spPr>
      </p:pic>
      <p:pic>
        <p:nvPicPr>
          <p:cNvPr id="69" name="Graphic 68">
            <a:extLst>
              <a:ext uri="{FF2B5EF4-FFF2-40B4-BE49-F238E27FC236}">
                <a16:creationId xmlns:a16="http://schemas.microsoft.com/office/drawing/2014/main" id="{21E4A76C-336D-8543-93D3-D9B76F4C2087}"/>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832662" y="11020426"/>
            <a:ext cx="746760" cy="746760"/>
          </a:xfrm>
          <a:prstGeom prst="rect">
            <a:avLst/>
          </a:prstGeom>
        </p:spPr>
      </p:pic>
      <p:sp>
        <p:nvSpPr>
          <p:cNvPr id="99" name="Rectangle 98">
            <a:hlinkClick r:id="rId23"/>
            <a:extLst>
              <a:ext uri="{FF2B5EF4-FFF2-40B4-BE49-F238E27FC236}">
                <a16:creationId xmlns:a16="http://schemas.microsoft.com/office/drawing/2014/main" id="{2A6480F3-532C-6543-85E7-0BC80B7701C0}"/>
              </a:ext>
            </a:extLst>
          </p:cNvPr>
          <p:cNvSpPr/>
          <p:nvPr userDrawn="1"/>
        </p:nvSpPr>
        <p:spPr>
          <a:xfrm>
            <a:off x="12782740" y="10928623"/>
            <a:ext cx="3725928" cy="90585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01" name="Rectangle 100">
            <a:hlinkClick r:id="rId8"/>
            <a:extLst>
              <a:ext uri="{FF2B5EF4-FFF2-40B4-BE49-F238E27FC236}">
                <a16:creationId xmlns:a16="http://schemas.microsoft.com/office/drawing/2014/main" id="{271C9EA2-037E-9447-9A8A-CC48EEAF6E57}"/>
              </a:ext>
            </a:extLst>
          </p:cNvPr>
          <p:cNvSpPr/>
          <p:nvPr userDrawn="1"/>
        </p:nvSpPr>
        <p:spPr>
          <a:xfrm>
            <a:off x="697478" y="10961313"/>
            <a:ext cx="6825330" cy="84047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sp>
        <p:nvSpPr>
          <p:cNvPr id="102" name="Rectangle 101">
            <a:hlinkClick r:id="rId9"/>
            <a:extLst>
              <a:ext uri="{FF2B5EF4-FFF2-40B4-BE49-F238E27FC236}">
                <a16:creationId xmlns:a16="http://schemas.microsoft.com/office/drawing/2014/main" id="{6F45FC3A-EC6D-074D-B1BD-EB183B8127E8}"/>
              </a:ext>
            </a:extLst>
          </p:cNvPr>
          <p:cNvSpPr/>
          <p:nvPr userDrawn="1"/>
        </p:nvSpPr>
        <p:spPr>
          <a:xfrm>
            <a:off x="7831124" y="10969271"/>
            <a:ext cx="4542776" cy="84047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pic>
        <p:nvPicPr>
          <p:cNvPr id="100" name="Graphic 99">
            <a:extLst>
              <a:ext uri="{FF2B5EF4-FFF2-40B4-BE49-F238E27FC236}">
                <a16:creationId xmlns:a16="http://schemas.microsoft.com/office/drawing/2014/main" id="{6F8CE332-494C-AF4C-91D8-AC18AB3E73F5}"/>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674408" y="1621861"/>
            <a:ext cx="18612740" cy="8942790"/>
          </a:xfrm>
          <a:prstGeom prst="rect">
            <a:avLst/>
          </a:prstGeom>
        </p:spPr>
      </p:pic>
      <p:pic>
        <p:nvPicPr>
          <p:cNvPr id="104" name="Graphic 103" descr="Marker with solid fill">
            <a:extLst>
              <a:ext uri="{FF2B5EF4-FFF2-40B4-BE49-F238E27FC236}">
                <a16:creationId xmlns:a16="http://schemas.microsoft.com/office/drawing/2014/main" id="{8E6A2141-F573-1A4A-841E-2D98D3223819}"/>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6778012" y="3899148"/>
            <a:ext cx="626368" cy="626368"/>
          </a:xfrm>
          <a:prstGeom prst="rect">
            <a:avLst/>
          </a:prstGeom>
        </p:spPr>
      </p:pic>
      <p:pic>
        <p:nvPicPr>
          <p:cNvPr id="105" name="Graphic 104" descr="Marker with solid fill">
            <a:extLst>
              <a:ext uri="{FF2B5EF4-FFF2-40B4-BE49-F238E27FC236}">
                <a16:creationId xmlns:a16="http://schemas.microsoft.com/office/drawing/2014/main" id="{43B45D61-8E40-BF44-8121-DB17039D3E09}"/>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299578" y="4168498"/>
            <a:ext cx="626368" cy="626368"/>
          </a:xfrm>
          <a:prstGeom prst="rect">
            <a:avLst/>
          </a:prstGeom>
        </p:spPr>
      </p:pic>
      <p:pic>
        <p:nvPicPr>
          <p:cNvPr id="106" name="Graphic 105" descr="Marker with solid fill">
            <a:extLst>
              <a:ext uri="{FF2B5EF4-FFF2-40B4-BE49-F238E27FC236}">
                <a16:creationId xmlns:a16="http://schemas.microsoft.com/office/drawing/2014/main" id="{670F950B-B5DC-CE48-8906-C48D28B0927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9574672" y="3506600"/>
            <a:ext cx="626368" cy="626368"/>
          </a:xfrm>
          <a:prstGeom prst="rect">
            <a:avLst/>
          </a:prstGeom>
        </p:spPr>
      </p:pic>
      <p:pic>
        <p:nvPicPr>
          <p:cNvPr id="107" name="Graphic 106" descr="Marker with solid fill">
            <a:extLst>
              <a:ext uri="{FF2B5EF4-FFF2-40B4-BE49-F238E27FC236}">
                <a16:creationId xmlns:a16="http://schemas.microsoft.com/office/drawing/2014/main" id="{02116C3A-7677-5743-9FCE-029DF42E67A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3800920" y="3123490"/>
            <a:ext cx="626368" cy="626368"/>
          </a:xfrm>
          <a:prstGeom prst="rect">
            <a:avLst/>
          </a:prstGeom>
        </p:spPr>
      </p:pic>
      <p:pic>
        <p:nvPicPr>
          <p:cNvPr id="108" name="Graphic 107" descr="Marker with solid fill">
            <a:extLst>
              <a:ext uri="{FF2B5EF4-FFF2-40B4-BE49-F238E27FC236}">
                <a16:creationId xmlns:a16="http://schemas.microsoft.com/office/drawing/2014/main" id="{E16EB1D3-4A06-8F4B-ABE6-3F8E76A10E2B}"/>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3331212" y="2810306"/>
            <a:ext cx="626368" cy="626368"/>
          </a:xfrm>
          <a:prstGeom prst="rect">
            <a:avLst/>
          </a:prstGeom>
        </p:spPr>
      </p:pic>
      <p:pic>
        <p:nvPicPr>
          <p:cNvPr id="109" name="Graphic 108" descr="Marker with solid fill">
            <a:extLst>
              <a:ext uri="{FF2B5EF4-FFF2-40B4-BE49-F238E27FC236}">
                <a16:creationId xmlns:a16="http://schemas.microsoft.com/office/drawing/2014/main" id="{B6F9FA1C-4564-CE40-85C7-C418923C19DC}"/>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3377866" y="3506600"/>
            <a:ext cx="626368" cy="626368"/>
          </a:xfrm>
          <a:prstGeom prst="rect">
            <a:avLst/>
          </a:prstGeom>
        </p:spPr>
      </p:pic>
      <p:pic>
        <p:nvPicPr>
          <p:cNvPr id="110" name="Graphic 109" descr="Marker with solid fill">
            <a:extLst>
              <a:ext uri="{FF2B5EF4-FFF2-40B4-BE49-F238E27FC236}">
                <a16:creationId xmlns:a16="http://schemas.microsoft.com/office/drawing/2014/main" id="{936E4946-B589-9541-92A7-049C4FAF4907}"/>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3070644" y="3755888"/>
            <a:ext cx="626368" cy="626368"/>
          </a:xfrm>
          <a:prstGeom prst="rect">
            <a:avLst/>
          </a:prstGeom>
        </p:spPr>
      </p:pic>
      <p:pic>
        <p:nvPicPr>
          <p:cNvPr id="111" name="Graphic 110" descr="Marker with solid fill">
            <a:extLst>
              <a:ext uri="{FF2B5EF4-FFF2-40B4-BE49-F238E27FC236}">
                <a16:creationId xmlns:a16="http://schemas.microsoft.com/office/drawing/2014/main" id="{E6D295B3-AFD8-5642-816F-C2DE7023D665}"/>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9325854" y="3593440"/>
            <a:ext cx="626368" cy="626368"/>
          </a:xfrm>
          <a:prstGeom prst="rect">
            <a:avLst/>
          </a:prstGeom>
        </p:spPr>
      </p:pic>
      <p:pic>
        <p:nvPicPr>
          <p:cNvPr id="112" name="Graphic 111" descr="Marker with solid fill">
            <a:extLst>
              <a:ext uri="{FF2B5EF4-FFF2-40B4-BE49-F238E27FC236}">
                <a16:creationId xmlns:a16="http://schemas.microsoft.com/office/drawing/2014/main" id="{595CA8D3-C34A-3C4D-8FEC-8CA9C4FEA058}"/>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4020990" y="2308294"/>
            <a:ext cx="626368" cy="626368"/>
          </a:xfrm>
          <a:prstGeom prst="rect">
            <a:avLst/>
          </a:prstGeom>
        </p:spPr>
      </p:pic>
      <p:pic>
        <p:nvPicPr>
          <p:cNvPr id="113" name="Graphic 112" descr="Marker with solid fill">
            <a:extLst>
              <a:ext uri="{FF2B5EF4-FFF2-40B4-BE49-F238E27FC236}">
                <a16:creationId xmlns:a16="http://schemas.microsoft.com/office/drawing/2014/main" id="{A5DF2E78-59FD-004B-8E5E-FA2A7F8C61D3}"/>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20551198" y="3925288"/>
            <a:ext cx="626368" cy="626368"/>
          </a:xfrm>
          <a:prstGeom prst="rect">
            <a:avLst/>
          </a:prstGeom>
        </p:spPr>
      </p:pic>
      <p:pic>
        <p:nvPicPr>
          <p:cNvPr id="114" name="Graphic 113" descr="Marker with solid fill">
            <a:extLst>
              <a:ext uri="{FF2B5EF4-FFF2-40B4-BE49-F238E27FC236}">
                <a16:creationId xmlns:a16="http://schemas.microsoft.com/office/drawing/2014/main" id="{C60A8331-0A69-554D-B52B-5F07F8847EE4}"/>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4295822" y="3648142"/>
            <a:ext cx="626368" cy="626368"/>
          </a:xfrm>
          <a:prstGeom prst="rect">
            <a:avLst/>
          </a:prstGeom>
        </p:spPr>
      </p:pic>
      <p:pic>
        <p:nvPicPr>
          <p:cNvPr id="115" name="Graphic 114" descr="Marker with solid fill">
            <a:extLst>
              <a:ext uri="{FF2B5EF4-FFF2-40B4-BE49-F238E27FC236}">
                <a16:creationId xmlns:a16="http://schemas.microsoft.com/office/drawing/2014/main" id="{9EA6B858-B1AD-1848-BAA8-86A755A52414}"/>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9447864" y="6109412"/>
            <a:ext cx="626368" cy="626368"/>
          </a:xfrm>
          <a:prstGeom prst="rect">
            <a:avLst/>
          </a:prstGeom>
        </p:spPr>
      </p:pic>
      <p:pic>
        <p:nvPicPr>
          <p:cNvPr id="116" name="Graphic 115" descr="Marker with solid fill">
            <a:extLst>
              <a:ext uri="{FF2B5EF4-FFF2-40B4-BE49-F238E27FC236}">
                <a16:creationId xmlns:a16="http://schemas.microsoft.com/office/drawing/2014/main" id="{53618ADC-894F-6043-96F9-D9F16A8ACF2B}"/>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9933386" y="4782318"/>
            <a:ext cx="626368" cy="626368"/>
          </a:xfrm>
          <a:prstGeom prst="rect">
            <a:avLst/>
          </a:prstGeom>
        </p:spPr>
      </p:pic>
      <p:pic>
        <p:nvPicPr>
          <p:cNvPr id="117" name="Graphic 116" descr="Marker with solid fill">
            <a:extLst>
              <a:ext uri="{FF2B5EF4-FFF2-40B4-BE49-F238E27FC236}">
                <a16:creationId xmlns:a16="http://schemas.microsoft.com/office/drawing/2014/main" id="{DDFFBE72-4D7D-584C-9FB7-3FCBC978C213}"/>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9920018" y="3585422"/>
            <a:ext cx="626368" cy="626368"/>
          </a:xfrm>
          <a:prstGeom prst="rect">
            <a:avLst/>
          </a:prstGeom>
        </p:spPr>
      </p:pic>
      <p:pic>
        <p:nvPicPr>
          <p:cNvPr id="118" name="Graphic 117" descr="Marker with solid fill">
            <a:extLst>
              <a:ext uri="{FF2B5EF4-FFF2-40B4-BE49-F238E27FC236}">
                <a16:creationId xmlns:a16="http://schemas.microsoft.com/office/drawing/2014/main" id="{D135A437-0889-F24F-99AE-0825BBF0F208}"/>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21150008" y="3941472"/>
            <a:ext cx="626368" cy="626368"/>
          </a:xfrm>
          <a:prstGeom prst="rect">
            <a:avLst/>
          </a:prstGeom>
        </p:spPr>
      </p:pic>
      <p:pic>
        <p:nvPicPr>
          <p:cNvPr id="119" name="Graphic 118" descr="Marker with solid fill">
            <a:extLst>
              <a:ext uri="{FF2B5EF4-FFF2-40B4-BE49-F238E27FC236}">
                <a16:creationId xmlns:a16="http://schemas.microsoft.com/office/drawing/2014/main" id="{578DCD33-8A47-5D4B-B253-015697DE319C}"/>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5353294" y="4329164"/>
            <a:ext cx="626368" cy="626368"/>
          </a:xfrm>
          <a:prstGeom prst="rect">
            <a:avLst/>
          </a:prstGeom>
        </p:spPr>
      </p:pic>
      <p:pic>
        <p:nvPicPr>
          <p:cNvPr id="120" name="Graphic 119" descr="Marker with solid fill">
            <a:extLst>
              <a:ext uri="{FF2B5EF4-FFF2-40B4-BE49-F238E27FC236}">
                <a16:creationId xmlns:a16="http://schemas.microsoft.com/office/drawing/2014/main" id="{F65B7642-7E17-9841-B162-88F61B082268}"/>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3923588" y="2612360"/>
            <a:ext cx="626368" cy="626368"/>
          </a:xfrm>
          <a:prstGeom prst="rect">
            <a:avLst/>
          </a:prstGeom>
        </p:spPr>
      </p:pic>
      <p:pic>
        <p:nvPicPr>
          <p:cNvPr id="121" name="Graphic 120" descr="Marker with solid fill">
            <a:extLst>
              <a:ext uri="{FF2B5EF4-FFF2-40B4-BE49-F238E27FC236}">
                <a16:creationId xmlns:a16="http://schemas.microsoft.com/office/drawing/2014/main" id="{D24491DD-EFFD-4D40-921B-1C56E84BA3A2}"/>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4997244" y="3795090"/>
            <a:ext cx="626368" cy="626368"/>
          </a:xfrm>
          <a:prstGeom prst="rect">
            <a:avLst/>
          </a:prstGeom>
        </p:spPr>
      </p:pic>
      <p:pic>
        <p:nvPicPr>
          <p:cNvPr id="122" name="Graphic 121" descr="Marker with solid fill">
            <a:extLst>
              <a:ext uri="{FF2B5EF4-FFF2-40B4-BE49-F238E27FC236}">
                <a16:creationId xmlns:a16="http://schemas.microsoft.com/office/drawing/2014/main" id="{F61C4D22-AB26-854E-9D5C-BBC54D3EA8DF}"/>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0969950" y="7081630"/>
            <a:ext cx="626368" cy="626368"/>
          </a:xfrm>
          <a:prstGeom prst="rect">
            <a:avLst/>
          </a:prstGeom>
        </p:spPr>
      </p:pic>
      <p:pic>
        <p:nvPicPr>
          <p:cNvPr id="123" name="Graphic 122" descr="Marker with solid fill">
            <a:extLst>
              <a:ext uri="{FF2B5EF4-FFF2-40B4-BE49-F238E27FC236}">
                <a16:creationId xmlns:a16="http://schemas.microsoft.com/office/drawing/2014/main" id="{BD237E5D-373B-B049-BE60-6DC6D61EAF72}"/>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0578994" y="7824924"/>
            <a:ext cx="626368" cy="626368"/>
          </a:xfrm>
          <a:prstGeom prst="rect">
            <a:avLst/>
          </a:prstGeom>
        </p:spPr>
      </p:pic>
      <p:pic>
        <p:nvPicPr>
          <p:cNvPr id="124" name="Graphic 123" descr="Marker with solid fill">
            <a:extLst>
              <a:ext uri="{FF2B5EF4-FFF2-40B4-BE49-F238E27FC236}">
                <a16:creationId xmlns:a16="http://schemas.microsoft.com/office/drawing/2014/main" id="{8E576291-6B4D-1142-962C-B5D12A96C1CA}"/>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9964000" y="8601760"/>
            <a:ext cx="626368" cy="626368"/>
          </a:xfrm>
          <a:prstGeom prst="rect">
            <a:avLst/>
          </a:prstGeom>
        </p:spPr>
      </p:pic>
      <p:pic>
        <p:nvPicPr>
          <p:cNvPr id="125" name="Graphic 124" descr="Marker with solid fill">
            <a:extLst>
              <a:ext uri="{FF2B5EF4-FFF2-40B4-BE49-F238E27FC236}">
                <a16:creationId xmlns:a16="http://schemas.microsoft.com/office/drawing/2014/main" id="{DD9DC287-A896-9444-B65D-87F363790AB0}"/>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9090060" y="6400726"/>
            <a:ext cx="626368" cy="626368"/>
          </a:xfrm>
          <a:prstGeom prst="rect">
            <a:avLst/>
          </a:prstGeom>
        </p:spPr>
      </p:pic>
      <p:pic>
        <p:nvPicPr>
          <p:cNvPr id="126" name="Graphic 125" descr="Marker with solid fill">
            <a:extLst>
              <a:ext uri="{FF2B5EF4-FFF2-40B4-BE49-F238E27FC236}">
                <a16:creationId xmlns:a16="http://schemas.microsoft.com/office/drawing/2014/main" id="{59508A1B-29BD-D044-88EA-80D74D900A67}"/>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374548" y="4879424"/>
            <a:ext cx="626368" cy="626368"/>
          </a:xfrm>
          <a:prstGeom prst="rect">
            <a:avLst/>
          </a:prstGeom>
        </p:spPr>
      </p:pic>
      <p:pic>
        <p:nvPicPr>
          <p:cNvPr id="127" name="Graphic 126" descr="Marker with solid fill">
            <a:extLst>
              <a:ext uri="{FF2B5EF4-FFF2-40B4-BE49-F238E27FC236}">
                <a16:creationId xmlns:a16="http://schemas.microsoft.com/office/drawing/2014/main" id="{A2350BA7-DEE5-6D4A-94D6-3982B6B29A14}"/>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639444" y="4524548"/>
            <a:ext cx="626368" cy="626368"/>
          </a:xfrm>
          <a:prstGeom prst="rect">
            <a:avLst/>
          </a:prstGeom>
        </p:spPr>
      </p:pic>
      <p:pic>
        <p:nvPicPr>
          <p:cNvPr id="128" name="Graphic 127" descr="Marker with solid fill">
            <a:extLst>
              <a:ext uri="{FF2B5EF4-FFF2-40B4-BE49-F238E27FC236}">
                <a16:creationId xmlns:a16="http://schemas.microsoft.com/office/drawing/2014/main" id="{C1C0A417-0646-1943-91C9-0D1ED162E524}"/>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4916324" y="3147728"/>
            <a:ext cx="626368" cy="626368"/>
          </a:xfrm>
          <a:prstGeom prst="rect">
            <a:avLst/>
          </a:prstGeom>
        </p:spPr>
      </p:pic>
      <p:pic>
        <p:nvPicPr>
          <p:cNvPr id="129" name="Graphic 128" descr="Marker with solid fill">
            <a:extLst>
              <a:ext uri="{FF2B5EF4-FFF2-40B4-BE49-F238E27FC236}">
                <a16:creationId xmlns:a16="http://schemas.microsoft.com/office/drawing/2014/main" id="{C8C8BA7A-3DBB-2B42-9E78-70194B02D07A}"/>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4657380" y="3196280"/>
            <a:ext cx="626368" cy="626368"/>
          </a:xfrm>
          <a:prstGeom prst="rect">
            <a:avLst/>
          </a:prstGeom>
        </p:spPr>
      </p:pic>
      <p:pic>
        <p:nvPicPr>
          <p:cNvPr id="130" name="Graphic 129" descr="Marker with solid fill">
            <a:extLst>
              <a:ext uri="{FF2B5EF4-FFF2-40B4-BE49-F238E27FC236}">
                <a16:creationId xmlns:a16="http://schemas.microsoft.com/office/drawing/2014/main" id="{5E100AC0-5969-A745-A61F-1AA35242ACEB}"/>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4770668" y="3358120"/>
            <a:ext cx="626368" cy="626368"/>
          </a:xfrm>
          <a:prstGeom prst="rect">
            <a:avLst/>
          </a:prstGeom>
        </p:spPr>
      </p:pic>
      <p:pic>
        <p:nvPicPr>
          <p:cNvPr id="131" name="Graphic 130" descr="Marker with solid fill">
            <a:extLst>
              <a:ext uri="{FF2B5EF4-FFF2-40B4-BE49-F238E27FC236}">
                <a16:creationId xmlns:a16="http://schemas.microsoft.com/office/drawing/2014/main" id="{2764DE04-F20E-144D-9EFC-E465D04F85D2}"/>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3751072" y="3341936"/>
            <a:ext cx="626368" cy="626368"/>
          </a:xfrm>
          <a:prstGeom prst="rect">
            <a:avLst/>
          </a:prstGeom>
        </p:spPr>
      </p:pic>
      <p:pic>
        <p:nvPicPr>
          <p:cNvPr id="132" name="Graphic 131" descr="Marker with solid fill">
            <a:extLst>
              <a:ext uri="{FF2B5EF4-FFF2-40B4-BE49-F238E27FC236}">
                <a16:creationId xmlns:a16="http://schemas.microsoft.com/office/drawing/2014/main" id="{07838B81-DC6E-D746-AE26-9D853A801497}"/>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4188042" y="3131544"/>
            <a:ext cx="626368" cy="626368"/>
          </a:xfrm>
          <a:prstGeom prst="rect">
            <a:avLst/>
          </a:prstGeom>
        </p:spPr>
      </p:pic>
      <p:pic>
        <p:nvPicPr>
          <p:cNvPr id="133" name="Graphic 132" descr="Marker with solid fill">
            <a:extLst>
              <a:ext uri="{FF2B5EF4-FFF2-40B4-BE49-F238E27FC236}">
                <a16:creationId xmlns:a16="http://schemas.microsoft.com/office/drawing/2014/main" id="{57C26B25-174E-054C-A57A-EB4901034C3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4430802" y="3196280"/>
            <a:ext cx="626368" cy="626368"/>
          </a:xfrm>
          <a:prstGeom prst="rect">
            <a:avLst/>
          </a:prstGeom>
        </p:spPr>
      </p:pic>
      <p:pic>
        <p:nvPicPr>
          <p:cNvPr id="134" name="Graphic 133" descr="Marker with solid fill">
            <a:extLst>
              <a:ext uri="{FF2B5EF4-FFF2-40B4-BE49-F238E27FC236}">
                <a16:creationId xmlns:a16="http://schemas.microsoft.com/office/drawing/2014/main" id="{79A454FD-82B3-984F-954A-3F79B25D2505}"/>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963124" y="3974288"/>
            <a:ext cx="626368" cy="626368"/>
          </a:xfrm>
          <a:prstGeom prst="rect">
            <a:avLst/>
          </a:prstGeom>
        </p:spPr>
      </p:pic>
      <p:pic>
        <p:nvPicPr>
          <p:cNvPr id="135" name="Graphic 134" descr="Marker with solid fill">
            <a:extLst>
              <a:ext uri="{FF2B5EF4-FFF2-40B4-BE49-F238E27FC236}">
                <a16:creationId xmlns:a16="http://schemas.microsoft.com/office/drawing/2014/main" id="{E87BF36B-6474-0D48-ACD8-5FAD65BCDA4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752732" y="3893368"/>
            <a:ext cx="626368" cy="626368"/>
          </a:xfrm>
          <a:prstGeom prst="rect">
            <a:avLst/>
          </a:prstGeom>
        </p:spPr>
      </p:pic>
      <p:pic>
        <p:nvPicPr>
          <p:cNvPr id="136" name="Graphic 135" descr="Marker with solid fill">
            <a:extLst>
              <a:ext uri="{FF2B5EF4-FFF2-40B4-BE49-F238E27FC236}">
                <a16:creationId xmlns:a16="http://schemas.microsoft.com/office/drawing/2014/main" id="{7C26A7D9-BBF0-1A4B-BCD5-9F879D836C1F}"/>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170106" y="3246006"/>
            <a:ext cx="626368" cy="626368"/>
          </a:xfrm>
          <a:prstGeom prst="rect">
            <a:avLst/>
          </a:prstGeom>
        </p:spPr>
      </p:pic>
      <p:pic>
        <p:nvPicPr>
          <p:cNvPr id="137" name="Graphic 136" descr="Marker with solid fill">
            <a:extLst>
              <a:ext uri="{FF2B5EF4-FFF2-40B4-BE49-F238E27FC236}">
                <a16:creationId xmlns:a16="http://schemas.microsoft.com/office/drawing/2014/main" id="{48A9CFF0-56EA-A144-BF1C-E5214D2C992E}"/>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364314" y="3440214"/>
            <a:ext cx="626368" cy="626368"/>
          </a:xfrm>
          <a:prstGeom prst="rect">
            <a:avLst/>
          </a:prstGeom>
        </p:spPr>
      </p:pic>
      <p:pic>
        <p:nvPicPr>
          <p:cNvPr id="138" name="Graphic 137" descr="Marker with solid fill">
            <a:extLst>
              <a:ext uri="{FF2B5EF4-FFF2-40B4-BE49-F238E27FC236}">
                <a16:creationId xmlns:a16="http://schemas.microsoft.com/office/drawing/2014/main" id="{8A25CD5A-B7D0-B04B-BBFB-8A5BA72581D7}"/>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331946" y="3585870"/>
            <a:ext cx="626368" cy="626368"/>
          </a:xfrm>
          <a:prstGeom prst="rect">
            <a:avLst/>
          </a:prstGeom>
        </p:spPr>
      </p:pic>
      <p:pic>
        <p:nvPicPr>
          <p:cNvPr id="139" name="Graphic 138" descr="Marker with solid fill">
            <a:extLst>
              <a:ext uri="{FF2B5EF4-FFF2-40B4-BE49-F238E27FC236}">
                <a16:creationId xmlns:a16="http://schemas.microsoft.com/office/drawing/2014/main" id="{415A82C9-6411-0A4D-A09A-797206F2164C}"/>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425640" y="3407844"/>
            <a:ext cx="626368" cy="626368"/>
          </a:xfrm>
          <a:prstGeom prst="rect">
            <a:avLst/>
          </a:prstGeom>
        </p:spPr>
      </p:pic>
      <p:pic>
        <p:nvPicPr>
          <p:cNvPr id="140" name="Graphic 139" descr="Marker with solid fill">
            <a:extLst>
              <a:ext uri="{FF2B5EF4-FFF2-40B4-BE49-F238E27FC236}">
                <a16:creationId xmlns:a16="http://schemas.microsoft.com/office/drawing/2014/main" id="{108C2677-26F5-9E49-AAD2-3EA47949FBBA}"/>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555110" y="3941922"/>
            <a:ext cx="626368" cy="626368"/>
          </a:xfrm>
          <a:prstGeom prst="rect">
            <a:avLst/>
          </a:prstGeom>
        </p:spPr>
      </p:pic>
      <p:pic>
        <p:nvPicPr>
          <p:cNvPr id="141" name="Graphic 140" descr="Marker with solid fill">
            <a:extLst>
              <a:ext uri="{FF2B5EF4-FFF2-40B4-BE49-F238E27FC236}">
                <a16:creationId xmlns:a16="http://schemas.microsoft.com/office/drawing/2014/main" id="{20EDB075-9745-864B-99B0-31C1D47AC80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684582" y="4168498"/>
            <a:ext cx="626368" cy="626368"/>
          </a:xfrm>
          <a:prstGeom prst="rect">
            <a:avLst/>
          </a:prstGeom>
        </p:spPr>
      </p:pic>
      <p:pic>
        <p:nvPicPr>
          <p:cNvPr id="142" name="Graphic 141" descr="Marker with solid fill">
            <a:extLst>
              <a:ext uri="{FF2B5EF4-FFF2-40B4-BE49-F238E27FC236}">
                <a16:creationId xmlns:a16="http://schemas.microsoft.com/office/drawing/2014/main" id="{E5754A78-AEC7-D84E-9235-240A474B59D2}"/>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6778274" y="4297970"/>
            <a:ext cx="626368" cy="626368"/>
          </a:xfrm>
          <a:prstGeom prst="rect">
            <a:avLst/>
          </a:prstGeom>
        </p:spPr>
      </p:pic>
      <p:pic>
        <p:nvPicPr>
          <p:cNvPr id="143" name="Graphic 142" descr="Marker with solid fill">
            <a:extLst>
              <a:ext uri="{FF2B5EF4-FFF2-40B4-BE49-F238E27FC236}">
                <a16:creationId xmlns:a16="http://schemas.microsoft.com/office/drawing/2014/main" id="{1C141C8C-D46F-3947-82CA-DA250B1FFCD0}"/>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6648802" y="3974288"/>
            <a:ext cx="626368" cy="626368"/>
          </a:xfrm>
          <a:prstGeom prst="rect">
            <a:avLst/>
          </a:prstGeom>
        </p:spPr>
      </p:pic>
      <p:pic>
        <p:nvPicPr>
          <p:cNvPr id="2" name="Picture 1">
            <a:extLst>
              <a:ext uri="{FF2B5EF4-FFF2-40B4-BE49-F238E27FC236}">
                <a16:creationId xmlns:a16="http://schemas.microsoft.com/office/drawing/2014/main" id="{05D9D79B-16E7-C228-C884-AAB0FA2D507C}"/>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325630" y="9015237"/>
            <a:ext cx="3870176" cy="1836595"/>
          </a:xfrm>
          <a:prstGeom prst="rect">
            <a:avLst/>
          </a:prstGeom>
        </p:spPr>
      </p:pic>
    </p:spTree>
    <p:extLst>
      <p:ext uri="{BB962C8B-B14F-4D97-AF65-F5344CB8AC3E}">
        <p14:creationId xmlns:p14="http://schemas.microsoft.com/office/powerpoint/2010/main" val="2767215271"/>
      </p:ext>
    </p:extLst>
  </p:cSld>
  <p:clrMapOvr>
    <a:masterClrMapping/>
  </p:clrMapOvr>
  <p:transition>
    <p:fade/>
  </p:transition>
  <p:extLst>
    <p:ext uri="{DCECCB84-F9BA-43D5-87BE-67443E8EF086}">
      <p15:sldGuideLst xmlns:p15="http://schemas.microsoft.com/office/powerpoint/2012/main">
        <p15:guide id="1" pos="274">
          <p15:clr>
            <a:srgbClr val="FBAE40"/>
          </p15:clr>
        </p15:guide>
        <p15:guide id="2" orient="horz" pos="548">
          <p15:clr>
            <a:srgbClr val="FBAE40"/>
          </p15:clr>
        </p15:guide>
        <p15:guide id="3" pos="147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1240368" y="2851200"/>
            <a:ext cx="21926400" cy="90504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21601047" y="12856719"/>
            <a:ext cx="1563754" cy="730250"/>
          </a:xfrm>
          <a:prstGeom prst="rect">
            <a:avLst/>
          </a:prstGeom>
        </p:spPr>
        <p:txBody>
          <a:bodyPr vert="horz" lIns="0" tIns="0" rIns="0" bIns="0" rtlCol="0" anchor="ctr"/>
          <a:lstStyle>
            <a:lvl1pPr algn="r">
              <a:defRPr sz="22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1240367" y="12712703"/>
            <a:ext cx="20360678" cy="730250"/>
          </a:xfrm>
          <a:prstGeom prst="rect">
            <a:avLst/>
          </a:prstGeom>
        </p:spPr>
        <p:txBody>
          <a:bodyPr anchor="ctr" anchorCtr="0">
            <a:noAutofit/>
          </a:bodyPr>
          <a:lstStyle>
            <a:lvl1pPr marL="0" indent="0">
              <a:spcBef>
                <a:spcPts val="600"/>
              </a:spcBef>
              <a:buNone/>
              <a:defRPr sz="2400" spc="-60" baseline="0">
                <a:solidFill>
                  <a:srgbClr val="5D8298"/>
                </a:solidFill>
                <a:latin typeface="Arial" panose="020B0604020202020204" pitchFamily="34" charset="0"/>
                <a:cs typeface="Arial" panose="020B0604020202020204" pitchFamily="34" charset="0"/>
              </a:defRPr>
            </a:lvl1pPr>
            <a:lvl2pPr marL="914400" indent="0">
              <a:buNone/>
              <a:defRPr sz="2400">
                <a:latin typeface="PT Sans Narrow"/>
                <a:cs typeface="PT Sans Narrow"/>
              </a:defRPr>
            </a:lvl2pPr>
            <a:lvl3pPr marL="1828800" indent="0">
              <a:buNone/>
              <a:defRPr sz="2400">
                <a:latin typeface="PT Sans Narrow"/>
                <a:cs typeface="PT Sans Narrow"/>
              </a:defRPr>
            </a:lvl3pPr>
            <a:lvl4pPr marL="2743200" indent="0">
              <a:buNone/>
              <a:defRPr sz="2400">
                <a:latin typeface="PT Sans Narrow"/>
                <a:cs typeface="PT Sans Narrow"/>
              </a:defRPr>
            </a:lvl4pPr>
            <a:lvl5pPr marL="3657600" indent="0">
              <a:buNone/>
              <a:defRPr sz="24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91786783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NO LOGO">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1240368" y="2851200"/>
            <a:ext cx="21926400" cy="90504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21601047" y="12856719"/>
            <a:ext cx="1563754" cy="730250"/>
          </a:xfrm>
          <a:prstGeom prst="rect">
            <a:avLst/>
          </a:prstGeom>
        </p:spPr>
        <p:txBody>
          <a:bodyPr vert="horz" lIns="0" tIns="0" rIns="0" bIns="0" rtlCol="0" anchor="ctr"/>
          <a:lstStyle>
            <a:lvl1pPr algn="r">
              <a:defRPr sz="22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1240367" y="12712703"/>
            <a:ext cx="20360678" cy="730250"/>
          </a:xfrm>
          <a:prstGeom prst="rect">
            <a:avLst/>
          </a:prstGeom>
        </p:spPr>
        <p:txBody>
          <a:bodyPr anchor="ctr" anchorCtr="0">
            <a:noAutofit/>
          </a:bodyPr>
          <a:lstStyle>
            <a:lvl1pPr marL="0" indent="0">
              <a:spcBef>
                <a:spcPts val="600"/>
              </a:spcBef>
              <a:buNone/>
              <a:defRPr sz="2400" spc="-60" baseline="0">
                <a:solidFill>
                  <a:srgbClr val="5D8298"/>
                </a:solidFill>
                <a:latin typeface="Arial" panose="020B0604020202020204" pitchFamily="34" charset="0"/>
                <a:cs typeface="Arial" panose="020B0604020202020204" pitchFamily="34" charset="0"/>
              </a:defRPr>
            </a:lvl1pPr>
            <a:lvl2pPr marL="914400" indent="0">
              <a:buNone/>
              <a:defRPr sz="2400">
                <a:latin typeface="PT Sans Narrow"/>
                <a:cs typeface="PT Sans Narrow"/>
              </a:defRPr>
            </a:lvl2pPr>
            <a:lvl3pPr marL="1828800" indent="0">
              <a:buNone/>
              <a:defRPr sz="2400">
                <a:latin typeface="PT Sans Narrow"/>
                <a:cs typeface="PT Sans Narrow"/>
              </a:defRPr>
            </a:lvl3pPr>
            <a:lvl4pPr marL="2743200" indent="0">
              <a:buNone/>
              <a:defRPr sz="2400">
                <a:latin typeface="PT Sans Narrow"/>
                <a:cs typeface="PT Sans Narrow"/>
              </a:defRPr>
            </a:lvl4pPr>
            <a:lvl5pPr marL="3657600" indent="0">
              <a:buNone/>
              <a:defRPr sz="2400">
                <a:latin typeface="PT Sans Narrow"/>
                <a:cs typeface="PT Sans Narrow"/>
              </a:defRPr>
            </a:lvl5pPr>
          </a:lstStyle>
          <a:p>
            <a:pPr lvl="0"/>
            <a:r>
              <a:rPr lang="en-GB" dirty="0"/>
              <a:t>Click to edit Master text styles</a:t>
            </a:r>
          </a:p>
        </p:txBody>
      </p:sp>
      <p:sp>
        <p:nvSpPr>
          <p:cNvPr id="2" name="Rectangle 1">
            <a:extLst>
              <a:ext uri="{FF2B5EF4-FFF2-40B4-BE49-F238E27FC236}">
                <a16:creationId xmlns:a16="http://schemas.microsoft.com/office/drawing/2014/main" id="{E95B24BC-BC56-FD4E-B9E0-A07C7B8EBB54}"/>
              </a:ext>
            </a:extLst>
          </p:cNvPr>
          <p:cNvSpPr/>
          <p:nvPr userDrawn="1"/>
        </p:nvSpPr>
        <p:spPr>
          <a:xfrm>
            <a:off x="19968864" y="518400"/>
            <a:ext cx="3744416" cy="1299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Tree>
    <p:extLst>
      <p:ext uri="{BB962C8B-B14F-4D97-AF65-F5344CB8AC3E}">
        <p14:creationId xmlns:p14="http://schemas.microsoft.com/office/powerpoint/2010/main" val="240471583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oumo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dirty="0"/>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ts val="2500"/>
              </a:lnSpc>
              <a:spcBef>
                <a:spcPts val="0"/>
              </a:spcBef>
              <a:buSzTx/>
              <a:buNone/>
              <a:defRPr sz="2300">
                <a:solidFill>
                  <a:srgbClr val="423A36"/>
                </a:solidFill>
              </a:defRPr>
            </a:lvl1pPr>
            <a:lvl2pPr marL="0" indent="457200" defTabSz="825500">
              <a:lnSpc>
                <a:spcPts val="2500"/>
              </a:lnSpc>
              <a:spcBef>
                <a:spcPts val="0"/>
              </a:spcBef>
              <a:buSzTx/>
              <a:buNone/>
              <a:defRPr sz="2300">
                <a:solidFill>
                  <a:srgbClr val="423A36"/>
                </a:solidFill>
              </a:defRPr>
            </a:lvl2pPr>
            <a:lvl3pPr marL="0" indent="914400" defTabSz="825500">
              <a:lnSpc>
                <a:spcPts val="2500"/>
              </a:lnSpc>
              <a:spcBef>
                <a:spcPts val="0"/>
              </a:spcBef>
              <a:buSzTx/>
              <a:buNone/>
              <a:defRPr sz="2300">
                <a:solidFill>
                  <a:srgbClr val="423A36"/>
                </a:solidFill>
              </a:defRPr>
            </a:lvl3pPr>
            <a:lvl4pPr marL="0" indent="1371600" defTabSz="825500">
              <a:lnSpc>
                <a:spcPts val="2500"/>
              </a:lnSpc>
              <a:spcBef>
                <a:spcPts val="0"/>
              </a:spcBef>
              <a:buSzTx/>
              <a:buNone/>
              <a:defRPr sz="2300">
                <a:solidFill>
                  <a:srgbClr val="423A36"/>
                </a:solidFill>
              </a:defRPr>
            </a:lvl4pPr>
            <a:lvl5pPr marL="0" indent="1828800" defTabSz="825500">
              <a:lnSpc>
                <a:spcPts val="2500"/>
              </a:lnSpc>
              <a:spcBef>
                <a:spcPts val="0"/>
              </a:spcBef>
              <a:buSzTx/>
              <a:buNone/>
              <a:defRPr sz="2300">
                <a:solidFill>
                  <a:srgbClr val="423A36"/>
                </a:solidFill>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ts val="2500"/>
              </a:lnSpc>
              <a:spcBef>
                <a:spcPts val="0"/>
              </a:spcBef>
              <a:buSzTx/>
              <a:buNone/>
              <a:defRPr sz="2300">
                <a:solidFill>
                  <a:srgbClr val="423A36"/>
                </a:solidFill>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ts val="2500"/>
              </a:lnSpc>
              <a:spcBef>
                <a:spcPts val="0"/>
              </a:spcBef>
              <a:buSzTx/>
              <a:buNone/>
              <a:defRPr sz="2300">
                <a:solidFill>
                  <a:srgbClr val="423A36"/>
                </a:solidFill>
              </a:defRPr>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dirty="0"/>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ts val="2500"/>
              </a:lnSpc>
              <a:spcBef>
                <a:spcPts val="0"/>
              </a:spcBef>
              <a:buSzTx/>
              <a:buNone/>
              <a:defRPr sz="2300">
                <a:solidFill>
                  <a:srgbClr val="423A36"/>
                </a:solidFill>
              </a:defRPr>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ts val="2500"/>
              </a:lnSpc>
              <a:spcBef>
                <a:spcPts val="0"/>
              </a:spcBef>
              <a:buSzTx/>
              <a:buNone/>
              <a:defRPr sz="2300">
                <a:solidFill>
                  <a:srgbClr val="423A36"/>
                </a:solidFill>
              </a:defRPr>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algn="l" defTabSz="825500">
              <a:lnSpc>
                <a:spcPct val="100000"/>
              </a:lnSpc>
              <a:spcBef>
                <a:spcPts val="1800"/>
              </a:spcBef>
              <a:buSzTx/>
              <a:buNone/>
              <a:defRPr sz="5500" spc="-55">
                <a:solidFill>
                  <a:srgbClr val="000000"/>
                </a:solidFill>
                <a:latin typeface="+mn-lt"/>
                <a:ea typeface="+mn-ea"/>
                <a:cs typeface="+mn-cs"/>
                <a:sym typeface="Helvetica Neue"/>
              </a:defRPr>
            </a:lvl1pPr>
            <a:lvl2pPr marL="0" indent="457200" algn="l" defTabSz="825500">
              <a:lnSpc>
                <a:spcPct val="100000"/>
              </a:lnSpc>
              <a:spcBef>
                <a:spcPts val="1800"/>
              </a:spcBef>
              <a:buSzTx/>
              <a:buNone/>
              <a:defRPr sz="5500" spc="-55">
                <a:solidFill>
                  <a:srgbClr val="000000"/>
                </a:solidFill>
                <a:latin typeface="+mn-lt"/>
                <a:ea typeface="+mn-ea"/>
                <a:cs typeface="+mn-cs"/>
                <a:sym typeface="Helvetica Neue"/>
              </a:defRPr>
            </a:lvl2pPr>
            <a:lvl3pPr marL="0" indent="914400" algn="l" defTabSz="825500">
              <a:lnSpc>
                <a:spcPct val="100000"/>
              </a:lnSpc>
              <a:spcBef>
                <a:spcPts val="1800"/>
              </a:spcBef>
              <a:buSzTx/>
              <a:buNone/>
              <a:defRPr sz="5500" spc="-55">
                <a:solidFill>
                  <a:srgbClr val="000000"/>
                </a:solidFill>
                <a:latin typeface="+mn-lt"/>
                <a:ea typeface="+mn-ea"/>
                <a:cs typeface="+mn-cs"/>
                <a:sym typeface="Helvetica Neue"/>
              </a:defRPr>
            </a:lvl3pPr>
            <a:lvl4pPr marL="0" indent="1371600" algn="l" defTabSz="825500">
              <a:lnSpc>
                <a:spcPct val="100000"/>
              </a:lnSpc>
              <a:spcBef>
                <a:spcPts val="1800"/>
              </a:spcBef>
              <a:buSzTx/>
              <a:buNone/>
              <a:defRPr sz="5500" spc="-55">
                <a:solidFill>
                  <a:srgbClr val="000000"/>
                </a:solidFill>
                <a:latin typeface="+mn-lt"/>
                <a:ea typeface="+mn-ea"/>
                <a:cs typeface="+mn-cs"/>
                <a:sym typeface="Helvetica Neue"/>
              </a:defRPr>
            </a:lvl4pPr>
            <a:lvl5pPr marL="0" indent="1828800" algn="l" defTabSz="825500">
              <a:lnSpc>
                <a:spcPct val="100000"/>
              </a:lnSpc>
              <a:spcBef>
                <a:spcPts val="1800"/>
              </a:spcBef>
              <a:buSzTx/>
              <a:buNone/>
              <a:defRPr sz="5500" spc="-55">
                <a:solidFill>
                  <a:srgbClr val="000000"/>
                </a:solidFill>
                <a:latin typeface="+mn-lt"/>
                <a:ea typeface="+mn-ea"/>
                <a:cs typeface="+mn-cs"/>
                <a:sym typeface="Helvetica Neue"/>
              </a:defRPr>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defRPr sz="1800">
                <a:solidFill>
                  <a:srgbClr val="000000"/>
                </a:solidFill>
                <a:latin typeface="+mn-lt"/>
                <a:ea typeface="+mn-ea"/>
                <a:cs typeface="+mn-cs"/>
                <a:sym typeface="Helvetica Neue"/>
              </a:defRPr>
            </a:lvl1pPr>
          </a:lstStyle>
          <a:p>
            <a:fld id="{86CB4B4D-7CA3-9044-876B-883B54F8677D}" type="slidenum">
              <a:rPr/>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419100" marR="0" indent="-419100" algn="ctr" defTabSz="2438338" rtl="0" latinLnBrk="0">
        <a:lnSpc>
          <a:spcPct val="80000"/>
        </a:lnSpc>
        <a:spcBef>
          <a:spcPts val="4500"/>
        </a:spcBef>
        <a:spcAft>
          <a:spcPts val="0"/>
        </a:spcAft>
        <a:buClrTx/>
        <a:buSzPct val="123000"/>
        <a:buFontTx/>
        <a:buChar char="•"/>
        <a:tabLst/>
        <a:defRPr sz="3300" b="0" i="0" u="none" strike="noStrike" cap="none" spc="0" baseline="0">
          <a:solidFill>
            <a:srgbClr val="5DA2AA"/>
          </a:solidFill>
          <a:uFillTx/>
          <a:latin typeface="Poppins-Light"/>
          <a:ea typeface="Poppins-Light"/>
          <a:cs typeface="Poppins-Light"/>
          <a:sym typeface="Poppins-Light"/>
        </a:defRPr>
      </a:lvl1pPr>
      <a:lvl2pPr marL="1028700" marR="0" indent="-419100" algn="ctr" defTabSz="2438338" rtl="0" latinLnBrk="0">
        <a:lnSpc>
          <a:spcPct val="80000"/>
        </a:lnSpc>
        <a:spcBef>
          <a:spcPts val="4500"/>
        </a:spcBef>
        <a:spcAft>
          <a:spcPts val="0"/>
        </a:spcAft>
        <a:buClrTx/>
        <a:buSzPct val="123000"/>
        <a:buFontTx/>
        <a:buChar char="•"/>
        <a:tabLst/>
        <a:defRPr sz="3300" b="0" i="0" u="none" strike="noStrike" cap="none" spc="0" baseline="0">
          <a:solidFill>
            <a:srgbClr val="5DA2AA"/>
          </a:solidFill>
          <a:uFillTx/>
          <a:latin typeface="Poppins-Light"/>
          <a:ea typeface="Poppins-Light"/>
          <a:cs typeface="Poppins-Light"/>
          <a:sym typeface="Poppins-Light"/>
        </a:defRPr>
      </a:lvl2pPr>
      <a:lvl3pPr marL="1638300" marR="0" indent="-419100" algn="ctr" defTabSz="2438338" rtl="0" latinLnBrk="0">
        <a:lnSpc>
          <a:spcPct val="80000"/>
        </a:lnSpc>
        <a:spcBef>
          <a:spcPts val="4500"/>
        </a:spcBef>
        <a:spcAft>
          <a:spcPts val="0"/>
        </a:spcAft>
        <a:buClrTx/>
        <a:buSzPct val="123000"/>
        <a:buFontTx/>
        <a:buChar char="•"/>
        <a:tabLst/>
        <a:defRPr sz="3300" b="0" i="0" u="none" strike="noStrike" cap="none" spc="0" baseline="0">
          <a:solidFill>
            <a:srgbClr val="5DA2AA"/>
          </a:solidFill>
          <a:uFillTx/>
          <a:latin typeface="Poppins-Light"/>
          <a:ea typeface="Poppins-Light"/>
          <a:cs typeface="Poppins-Light"/>
          <a:sym typeface="Poppins-Light"/>
        </a:defRPr>
      </a:lvl3pPr>
      <a:lvl4pPr marL="2247900" marR="0" indent="-419100" algn="ctr" defTabSz="2438338" rtl="0" latinLnBrk="0">
        <a:lnSpc>
          <a:spcPct val="80000"/>
        </a:lnSpc>
        <a:spcBef>
          <a:spcPts val="4500"/>
        </a:spcBef>
        <a:spcAft>
          <a:spcPts val="0"/>
        </a:spcAft>
        <a:buClrTx/>
        <a:buSzPct val="123000"/>
        <a:buFontTx/>
        <a:buChar char="•"/>
        <a:tabLst/>
        <a:defRPr sz="3300" b="0" i="0" u="none" strike="noStrike" cap="none" spc="0" baseline="0">
          <a:solidFill>
            <a:srgbClr val="5DA2AA"/>
          </a:solidFill>
          <a:uFillTx/>
          <a:latin typeface="Poppins-Light"/>
          <a:ea typeface="Poppins-Light"/>
          <a:cs typeface="Poppins-Light"/>
          <a:sym typeface="Poppins-Light"/>
        </a:defRPr>
      </a:lvl4pPr>
      <a:lvl5pPr marL="2857500" marR="0" indent="-419100" algn="ctr" defTabSz="2438338" rtl="0" latinLnBrk="0">
        <a:lnSpc>
          <a:spcPct val="80000"/>
        </a:lnSpc>
        <a:spcBef>
          <a:spcPts val="4500"/>
        </a:spcBef>
        <a:spcAft>
          <a:spcPts val="0"/>
        </a:spcAft>
        <a:buClrTx/>
        <a:buSzPct val="123000"/>
        <a:buFontTx/>
        <a:buChar char="•"/>
        <a:tabLst/>
        <a:defRPr sz="3300" b="0" i="0" u="none" strike="noStrike" cap="none" spc="0" baseline="0">
          <a:solidFill>
            <a:srgbClr val="5DA2AA"/>
          </a:solidFill>
          <a:uFillTx/>
          <a:latin typeface="Poppins-Light"/>
          <a:ea typeface="Poppins-Light"/>
          <a:cs typeface="Poppins-Light"/>
          <a:sym typeface="Poppins-Light"/>
        </a:defRPr>
      </a:lvl5pPr>
      <a:lvl6pPr marL="3467100" marR="0" indent="-419100" algn="ctr" defTabSz="2438338" rtl="0" latinLnBrk="0">
        <a:lnSpc>
          <a:spcPct val="80000"/>
        </a:lnSpc>
        <a:spcBef>
          <a:spcPts val="4500"/>
        </a:spcBef>
        <a:spcAft>
          <a:spcPts val="0"/>
        </a:spcAft>
        <a:buClrTx/>
        <a:buSzPct val="123000"/>
        <a:buFontTx/>
        <a:buChar char="•"/>
        <a:tabLst/>
        <a:defRPr sz="3300" b="0" i="0" u="none" strike="noStrike" cap="none" spc="0" baseline="0">
          <a:solidFill>
            <a:srgbClr val="5DA2AA"/>
          </a:solidFill>
          <a:uFillTx/>
          <a:latin typeface="Poppins-Light"/>
          <a:ea typeface="Poppins-Light"/>
          <a:cs typeface="Poppins-Light"/>
          <a:sym typeface="Poppins-Light"/>
        </a:defRPr>
      </a:lvl6pPr>
      <a:lvl7pPr marL="4076700" marR="0" indent="-419100" algn="ctr" defTabSz="2438338" rtl="0" latinLnBrk="0">
        <a:lnSpc>
          <a:spcPct val="80000"/>
        </a:lnSpc>
        <a:spcBef>
          <a:spcPts val="4500"/>
        </a:spcBef>
        <a:spcAft>
          <a:spcPts val="0"/>
        </a:spcAft>
        <a:buClrTx/>
        <a:buSzPct val="123000"/>
        <a:buFontTx/>
        <a:buChar char="•"/>
        <a:tabLst/>
        <a:defRPr sz="3300" b="0" i="0" u="none" strike="noStrike" cap="none" spc="0" baseline="0">
          <a:solidFill>
            <a:srgbClr val="5DA2AA"/>
          </a:solidFill>
          <a:uFillTx/>
          <a:latin typeface="Poppins-Light"/>
          <a:ea typeface="Poppins-Light"/>
          <a:cs typeface="Poppins-Light"/>
          <a:sym typeface="Poppins-Light"/>
        </a:defRPr>
      </a:lvl7pPr>
      <a:lvl8pPr marL="4686300" marR="0" indent="-419100" algn="ctr" defTabSz="2438338" rtl="0" latinLnBrk="0">
        <a:lnSpc>
          <a:spcPct val="80000"/>
        </a:lnSpc>
        <a:spcBef>
          <a:spcPts val="4500"/>
        </a:spcBef>
        <a:spcAft>
          <a:spcPts val="0"/>
        </a:spcAft>
        <a:buClrTx/>
        <a:buSzPct val="123000"/>
        <a:buFontTx/>
        <a:buChar char="•"/>
        <a:tabLst/>
        <a:defRPr sz="3300" b="0" i="0" u="none" strike="noStrike" cap="none" spc="0" baseline="0">
          <a:solidFill>
            <a:srgbClr val="5DA2AA"/>
          </a:solidFill>
          <a:uFillTx/>
          <a:latin typeface="Poppins-Light"/>
          <a:ea typeface="Poppins-Light"/>
          <a:cs typeface="Poppins-Light"/>
          <a:sym typeface="Poppins-Light"/>
        </a:defRPr>
      </a:lvl8pPr>
      <a:lvl9pPr marL="5295900" marR="0" indent="-419100" algn="ctr" defTabSz="2438338" rtl="0" latinLnBrk="0">
        <a:lnSpc>
          <a:spcPct val="80000"/>
        </a:lnSpc>
        <a:spcBef>
          <a:spcPts val="4500"/>
        </a:spcBef>
        <a:spcAft>
          <a:spcPts val="0"/>
        </a:spcAft>
        <a:buClrTx/>
        <a:buSzPct val="123000"/>
        <a:buFontTx/>
        <a:buChar char="•"/>
        <a:tabLst/>
        <a:defRPr sz="3300" b="0" i="0" u="none" strike="noStrike" cap="none" spc="0" baseline="0">
          <a:solidFill>
            <a:srgbClr val="5DA2AA"/>
          </a:solidFill>
          <a:uFillTx/>
          <a:latin typeface="Poppins-Light"/>
          <a:ea typeface="Poppins-Light"/>
          <a:cs typeface="Poppins-Light"/>
          <a:sym typeface="Poppins-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24384000" cy="13716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3600" dirty="0">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1238403" y="518400"/>
            <a:ext cx="21926398" cy="1728000"/>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6" name="Text Placeholder 4"/>
          <p:cNvSpPr>
            <a:spLocks noGrp="1"/>
          </p:cNvSpPr>
          <p:nvPr>
            <p:ph type="body" idx="1"/>
          </p:nvPr>
        </p:nvSpPr>
        <p:spPr>
          <a:xfrm>
            <a:off x="1238400" y="2851200"/>
            <a:ext cx="21926400" cy="9050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2759900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hdr="0" ftr="0" dt="0"/>
  <p:txStyles>
    <p:titleStyle>
      <a:lvl1pPr algn="l" defTabSz="914400" rtl="0" eaLnBrk="1" latinLnBrk="0" hangingPunct="1">
        <a:spcBef>
          <a:spcPct val="0"/>
        </a:spcBef>
        <a:buNone/>
        <a:defRPr sz="56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p:titleStyle>
    <p:bodyStyle>
      <a:lvl1pPr marL="714376" indent="-714376" algn="l" defTabSz="914400" rtl="0" eaLnBrk="1" latinLnBrk="0" hangingPunct="1">
        <a:spcBef>
          <a:spcPts val="2400"/>
        </a:spcBef>
        <a:buClr>
          <a:schemeClr val="accent2"/>
        </a:buClr>
        <a:buFont typeface="Arial"/>
        <a:buChar char="•"/>
        <a:defRPr sz="4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1428750" indent="-514350" algn="l" defTabSz="914400" rtl="0" eaLnBrk="1" latinLnBrk="0" hangingPunct="1">
        <a:spcBef>
          <a:spcPts val="800"/>
        </a:spcBef>
        <a:buClr>
          <a:schemeClr val="accent2"/>
        </a:buClr>
        <a:buFont typeface="Lucida Grande"/>
        <a:buChar char="–"/>
        <a:defRPr sz="36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2514600" indent="-685800" algn="l" defTabSz="914400" rtl="0" eaLnBrk="1" latinLnBrk="0" hangingPunct="1">
        <a:spcBef>
          <a:spcPts val="800"/>
        </a:spcBef>
        <a:buClr>
          <a:schemeClr val="accent2"/>
        </a:buClr>
        <a:buFont typeface="Arial"/>
        <a:buChar char="•"/>
        <a:defRPr sz="32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3429000" indent="-685800" algn="l" defTabSz="914400" rtl="0" eaLnBrk="1" latinLnBrk="0" hangingPunct="1">
        <a:spcBef>
          <a:spcPts val="800"/>
        </a:spcBef>
        <a:buClr>
          <a:schemeClr val="accent2"/>
        </a:buClr>
        <a:buFont typeface="Arial"/>
        <a:buChar char="•"/>
        <a:defRPr sz="32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4343400" indent="-685800" algn="l" defTabSz="914400" rtl="0" eaLnBrk="1" latinLnBrk="0" hangingPunct="1">
        <a:spcBef>
          <a:spcPts val="800"/>
        </a:spcBef>
        <a:buClr>
          <a:schemeClr val="accent2"/>
        </a:buClr>
        <a:buFont typeface="Arial"/>
        <a:buChar char="•"/>
        <a:defRPr sz="32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fr-FR"/>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hyperlink" Target="http://www.ipas.org/resource/paracervical-block-technique" TargetMode="External"/><Relationship Id="rId4" Type="http://schemas.openxmlformats.org/officeDocument/2006/relationships/hyperlink" Target="http://www.traumainformedcare.chcs.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7.pn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linkedin.com/company/92749266" TargetMode="External"/><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hyperlink" Target="mailto:info@cor2ed.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hyperlink" Target="https://www.fsrh.org/standards-and-guidance/" TargetMode="External"/><Relationship Id="rId5" Type="http://schemas.openxmlformats.org/officeDocument/2006/relationships/hyperlink" Target="https://www.cdc.gov/reproductivehealth/contraception/mmwr/mec/summary.html" TargetMode="External"/><Relationship Id="rId4" Type="http://schemas.openxmlformats.org/officeDocument/2006/relationships/hyperlink" Target="https://www.who.int/publications/i/item/9789241549158"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Image" descr="Image"/>
          <p:cNvPicPr>
            <a:picLocks noChangeAspect="1"/>
          </p:cNvPicPr>
          <p:nvPr/>
        </p:nvPicPr>
        <p:blipFill>
          <a:blip r:embed="rId2"/>
          <a:srcRect l="20380" t="21843" r="10256" b="36288"/>
          <a:stretch>
            <a:fillRect/>
          </a:stretch>
        </p:blipFill>
        <p:spPr>
          <a:xfrm>
            <a:off x="-439273" y="-163809"/>
            <a:ext cx="25262546" cy="14043618"/>
          </a:xfrm>
          <a:prstGeom prst="rect">
            <a:avLst/>
          </a:prstGeom>
          <a:ln w="12700">
            <a:miter lim="400000"/>
          </a:ln>
        </p:spPr>
      </p:pic>
      <p:sp>
        <p:nvSpPr>
          <p:cNvPr id="187" name="Pain management with IUD placement"/>
          <p:cNvSpPr txBox="1"/>
          <p:nvPr/>
        </p:nvSpPr>
        <p:spPr>
          <a:xfrm>
            <a:off x="5076721" y="4733544"/>
            <a:ext cx="14332158" cy="2851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80000"/>
              </a:lnSpc>
              <a:defRPr sz="8300">
                <a:solidFill>
                  <a:srgbClr val="FFFFFF"/>
                </a:solidFill>
                <a:latin typeface="Poppins-Regular"/>
                <a:ea typeface="Poppins-Regular"/>
                <a:cs typeface="Poppins-Regular"/>
                <a:sym typeface="Poppins-Regular"/>
              </a:defRPr>
            </a:lvl1pPr>
          </a:lstStyle>
          <a:p>
            <a:r>
              <a:rPr dirty="0"/>
              <a:t>Pain management with IUD placement</a:t>
            </a:r>
          </a:p>
        </p:txBody>
      </p:sp>
      <p:sp>
        <p:nvSpPr>
          <p:cNvPr id="188" name="February 2023"/>
          <p:cNvSpPr txBox="1"/>
          <p:nvPr/>
        </p:nvSpPr>
        <p:spPr>
          <a:xfrm>
            <a:off x="5025921" y="8008620"/>
            <a:ext cx="14332158" cy="6705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80000"/>
              </a:lnSpc>
              <a:defRPr sz="3200">
                <a:solidFill>
                  <a:srgbClr val="377693"/>
                </a:solidFill>
                <a:latin typeface="Poppins SemiBold"/>
                <a:ea typeface="Poppins SemiBold"/>
                <a:cs typeface="Poppins SemiBold"/>
                <a:sym typeface="Poppins SemiBold"/>
              </a:defRPr>
            </a:lvl1pPr>
          </a:lstStyle>
          <a:p>
            <a:r>
              <a:rPr dirty="0"/>
              <a:t>February 2023</a:t>
            </a:r>
          </a:p>
        </p:txBody>
      </p:sp>
      <p:pic>
        <p:nvPicPr>
          <p:cNvPr id="2" name="Image" descr="Image">
            <a:extLst>
              <a:ext uri="{FF2B5EF4-FFF2-40B4-BE49-F238E27FC236}">
                <a16:creationId xmlns:a16="http://schemas.microsoft.com/office/drawing/2014/main" id="{99CA2EF1-8DAE-9854-69EF-9357666F8010}"/>
              </a:ext>
            </a:extLst>
          </p:cNvPr>
          <p:cNvPicPr>
            <a:picLocks noChangeAspect="1"/>
          </p:cNvPicPr>
          <p:nvPr/>
        </p:nvPicPr>
        <p:blipFill>
          <a:blip r:embed="rId3"/>
          <a:stretch>
            <a:fillRect/>
          </a:stretch>
        </p:blipFill>
        <p:spPr>
          <a:xfrm>
            <a:off x="19797822" y="1129228"/>
            <a:ext cx="3234457" cy="96524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Practical organisation: setup for success"/>
          <p:cNvSpPr txBox="1"/>
          <p:nvPr/>
        </p:nvSpPr>
        <p:spPr>
          <a:xfrm>
            <a:off x="644972" y="536702"/>
            <a:ext cx="14864647" cy="958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ts val="6700"/>
              </a:lnSpc>
              <a:defRPr sz="5500" b="1">
                <a:solidFill>
                  <a:srgbClr val="5DA2AA"/>
                </a:solidFill>
                <a:latin typeface="+mj-lt"/>
                <a:ea typeface="+mj-ea"/>
                <a:cs typeface="+mj-cs"/>
                <a:sym typeface="Poppins-ExtraBold"/>
              </a:defRPr>
            </a:lvl1pPr>
          </a:lstStyle>
          <a:p>
            <a:r>
              <a:rPr dirty="0"/>
              <a:t>Practical organisation: setup for success</a:t>
            </a:r>
          </a:p>
        </p:txBody>
      </p:sp>
      <p:sp>
        <p:nvSpPr>
          <p:cNvPr id="318" name="Faculty of Sexual &amp; Reproductive Healthcare Clinical Effectiveness Unit of the Royal College of Obstetricians and Gynaecologists. Clinical Guidance: Intrauterine Contraception. September 2019; Serfaty D, et al. Eur J Contracep Rep Health Care. 2019;24:30"/>
          <p:cNvSpPr txBox="1"/>
          <p:nvPr/>
        </p:nvSpPr>
        <p:spPr>
          <a:xfrm>
            <a:off x="654737" y="12633538"/>
            <a:ext cx="11540398" cy="506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ts val="1500"/>
              </a:lnSpc>
            </a:lvl1pPr>
          </a:lstStyle>
          <a:p>
            <a:r>
              <a:rPr dirty="0"/>
              <a:t>Faculty of Sexual &amp; Reproductive Healthcare Clinical Effectiveness Unit of the Royal College of Obstetricians and Gynaecologists. Clinical Guidance: Intrauterine Contraception. September 2019; Serfaty D, et al. Eur J Contracep Rep Health Care. 2019;24:305-13</a:t>
            </a:r>
          </a:p>
        </p:txBody>
      </p:sp>
      <p:sp>
        <p:nvSpPr>
          <p:cNvPr id="319" name="11"/>
          <p:cNvSpPr txBox="1"/>
          <p:nvPr/>
        </p:nvSpPr>
        <p:spPr>
          <a:xfrm>
            <a:off x="8024970" y="12821019"/>
            <a:ext cx="15702827"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stStyle>
          <a:p>
            <a:r>
              <a:rPr lang="en-GB" dirty="0"/>
              <a:t>10</a:t>
            </a:r>
            <a:endParaRPr dirty="0"/>
          </a:p>
        </p:txBody>
      </p:sp>
      <p:pic>
        <p:nvPicPr>
          <p:cNvPr id="320" name="Image" descr="Image"/>
          <p:cNvPicPr>
            <a:picLocks noChangeAspect="1"/>
          </p:cNvPicPr>
          <p:nvPr/>
        </p:nvPicPr>
        <p:blipFill>
          <a:blip r:embed="rId2"/>
          <a:stretch>
            <a:fillRect/>
          </a:stretch>
        </p:blipFill>
        <p:spPr>
          <a:xfrm>
            <a:off x="2339594" y="2523553"/>
            <a:ext cx="16250412" cy="3842894"/>
          </a:xfrm>
          <a:prstGeom prst="rect">
            <a:avLst/>
          </a:prstGeom>
          <a:ln w="12700">
            <a:miter lim="400000"/>
          </a:ln>
        </p:spPr>
      </p:pic>
      <p:pic>
        <p:nvPicPr>
          <p:cNvPr id="321" name="Image" descr="Image"/>
          <p:cNvPicPr>
            <a:picLocks noChangeAspect="1"/>
          </p:cNvPicPr>
          <p:nvPr/>
        </p:nvPicPr>
        <p:blipFill>
          <a:blip r:embed="rId3"/>
          <a:stretch>
            <a:fillRect/>
          </a:stretch>
        </p:blipFill>
        <p:spPr>
          <a:xfrm>
            <a:off x="3427729" y="7259000"/>
            <a:ext cx="19382741" cy="4086112"/>
          </a:xfrm>
          <a:prstGeom prst="rect">
            <a:avLst/>
          </a:prstGeom>
          <a:ln w="12700">
            <a:miter lim="400000"/>
          </a:ln>
        </p:spPr>
      </p:pic>
      <p:pic>
        <p:nvPicPr>
          <p:cNvPr id="322" name="Image" descr="Image"/>
          <p:cNvPicPr>
            <a:picLocks noChangeAspect="1"/>
          </p:cNvPicPr>
          <p:nvPr/>
        </p:nvPicPr>
        <p:blipFill>
          <a:blip r:embed="rId4"/>
          <a:srcRect l="10489" t="16948" r="14607" b="3976"/>
          <a:stretch>
            <a:fillRect/>
          </a:stretch>
        </p:blipFill>
        <p:spPr>
          <a:xfrm>
            <a:off x="15693568" y="2151856"/>
            <a:ext cx="7502317" cy="4662465"/>
          </a:xfrm>
          <a:prstGeom prst="rect">
            <a:avLst/>
          </a:prstGeom>
          <a:ln w="12700">
            <a:miter lim="400000"/>
          </a:ln>
        </p:spPr>
      </p:pic>
      <p:pic>
        <p:nvPicPr>
          <p:cNvPr id="323" name="Image" descr="Image"/>
          <p:cNvPicPr>
            <a:picLocks noChangeAspect="1"/>
          </p:cNvPicPr>
          <p:nvPr/>
        </p:nvPicPr>
        <p:blipFill>
          <a:blip r:embed="rId5"/>
          <a:srcRect l="15587" t="16299" r="58955" b="52592"/>
          <a:stretch>
            <a:fillRect/>
          </a:stretch>
        </p:blipFill>
        <p:spPr>
          <a:xfrm>
            <a:off x="1067145" y="6535836"/>
            <a:ext cx="5871579" cy="5532631"/>
          </a:xfrm>
          <a:prstGeom prst="rect">
            <a:avLst/>
          </a:prstGeom>
          <a:ln w="12700">
            <a:miter lim="400000"/>
          </a:ln>
        </p:spPr>
      </p:pic>
      <p:sp>
        <p:nvSpPr>
          <p:cNvPr id="324" name="Organisation"/>
          <p:cNvSpPr txBox="1"/>
          <p:nvPr/>
        </p:nvSpPr>
        <p:spPr>
          <a:xfrm>
            <a:off x="2775868" y="2860722"/>
            <a:ext cx="3112062" cy="583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ts val="3600"/>
              </a:lnSpc>
              <a:defRPr sz="3500">
                <a:solidFill>
                  <a:srgbClr val="5DA2AA"/>
                </a:solidFill>
                <a:latin typeface="Poppins SemiBold"/>
                <a:ea typeface="Poppins SemiBold"/>
                <a:cs typeface="Poppins SemiBold"/>
                <a:sym typeface="Poppins SemiBold"/>
              </a:defRPr>
            </a:lvl1pPr>
          </a:lstStyle>
          <a:p>
            <a:r>
              <a:rPr dirty="0"/>
              <a:t>Organisation</a:t>
            </a:r>
          </a:p>
        </p:txBody>
      </p:sp>
      <p:sp>
        <p:nvSpPr>
          <p:cNvPr id="325" name="Preparation"/>
          <p:cNvSpPr txBox="1"/>
          <p:nvPr/>
        </p:nvSpPr>
        <p:spPr>
          <a:xfrm>
            <a:off x="7243031" y="7537702"/>
            <a:ext cx="2795525" cy="6229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ts val="3600"/>
              </a:lnSpc>
              <a:defRPr sz="3500">
                <a:solidFill>
                  <a:srgbClr val="5DA2AA"/>
                </a:solidFill>
                <a:latin typeface="Poppins SemiBold"/>
                <a:ea typeface="Poppins SemiBold"/>
                <a:cs typeface="Poppins SemiBold"/>
                <a:sym typeface="Poppins SemiBold"/>
              </a:defRPr>
            </a:lvl1pPr>
          </a:lstStyle>
          <a:p>
            <a:r>
              <a:rPr dirty="0"/>
              <a:t>Preparation</a:t>
            </a:r>
          </a:p>
        </p:txBody>
      </p:sp>
      <p:sp>
        <p:nvSpPr>
          <p:cNvPr id="326" name="Make sure all instruments and materials are readily available, but covered…"/>
          <p:cNvSpPr txBox="1"/>
          <p:nvPr/>
        </p:nvSpPr>
        <p:spPr>
          <a:xfrm>
            <a:off x="3393855" y="3514709"/>
            <a:ext cx="12853172" cy="2455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ts val="2100"/>
              </a:lnSpc>
              <a:spcBef>
                <a:spcPts val="1900"/>
              </a:spcBef>
              <a:defRPr sz="2450">
                <a:solidFill>
                  <a:srgbClr val="5DA2AA"/>
                </a:solidFill>
              </a:defRPr>
            </a:pPr>
            <a:r>
              <a:rPr dirty="0"/>
              <a:t>Make sure all instruments and materials are </a:t>
            </a:r>
            <a:r>
              <a:rPr dirty="0">
                <a:latin typeface="Poppins SemiBold"/>
                <a:ea typeface="Poppins SemiBold"/>
                <a:cs typeface="Poppins SemiBold"/>
                <a:sym typeface="Poppins SemiBold"/>
              </a:rPr>
              <a:t>readily available,</a:t>
            </a:r>
            <a:r>
              <a:rPr dirty="0"/>
              <a:t> but covered</a:t>
            </a:r>
          </a:p>
          <a:p>
            <a:pPr>
              <a:lnSpc>
                <a:spcPts val="2100"/>
              </a:lnSpc>
              <a:spcBef>
                <a:spcPts val="1900"/>
              </a:spcBef>
              <a:defRPr sz="2450">
                <a:solidFill>
                  <a:srgbClr val="5DA2AA"/>
                </a:solidFill>
              </a:defRPr>
            </a:pPr>
            <a:r>
              <a:rPr dirty="0"/>
              <a:t>Make sure there is sufficient </a:t>
            </a:r>
            <a:r>
              <a:rPr dirty="0">
                <a:latin typeface="Poppins SemiBold"/>
                <a:ea typeface="Poppins SemiBold"/>
                <a:cs typeface="Poppins SemiBold"/>
                <a:sym typeface="Poppins SemiBold"/>
              </a:rPr>
              <a:t>light,</a:t>
            </a:r>
            <a:r>
              <a:rPr dirty="0"/>
              <a:t> and that you can work in a comfortable position</a:t>
            </a:r>
          </a:p>
          <a:p>
            <a:pPr>
              <a:lnSpc>
                <a:spcPts val="2100"/>
              </a:lnSpc>
              <a:spcBef>
                <a:spcPts val="1900"/>
              </a:spcBef>
              <a:defRPr sz="2450">
                <a:solidFill>
                  <a:srgbClr val="5DA2AA"/>
                </a:solidFill>
              </a:defRPr>
            </a:pPr>
            <a:r>
              <a:rPr dirty="0"/>
              <a:t>Make sure the space is </a:t>
            </a:r>
            <a:r>
              <a:rPr dirty="0">
                <a:latin typeface="Poppins SemiBold"/>
                <a:ea typeface="Poppins SemiBold"/>
                <a:cs typeface="Poppins SemiBold"/>
                <a:sym typeface="Poppins SemiBold"/>
              </a:rPr>
              <a:t>comfortable and warm</a:t>
            </a:r>
          </a:p>
          <a:p>
            <a:pPr>
              <a:lnSpc>
                <a:spcPts val="2100"/>
              </a:lnSpc>
              <a:spcBef>
                <a:spcPts val="1900"/>
              </a:spcBef>
              <a:defRPr sz="2450">
                <a:solidFill>
                  <a:srgbClr val="5DA2AA"/>
                </a:solidFill>
              </a:defRPr>
            </a:pPr>
            <a:r>
              <a:rPr dirty="0"/>
              <a:t>Keep the patient as </a:t>
            </a:r>
            <a:r>
              <a:rPr dirty="0">
                <a:latin typeface="Poppins SemiBold"/>
                <a:ea typeface="Poppins SemiBold"/>
                <a:cs typeface="Poppins SemiBold"/>
                <a:sym typeface="Poppins SemiBold"/>
              </a:rPr>
              <a:t>clothed</a:t>
            </a:r>
            <a:r>
              <a:rPr dirty="0"/>
              <a:t> as possible</a:t>
            </a:r>
          </a:p>
          <a:p>
            <a:pPr>
              <a:lnSpc>
                <a:spcPts val="2100"/>
              </a:lnSpc>
              <a:spcBef>
                <a:spcPts val="1900"/>
              </a:spcBef>
              <a:defRPr sz="2450">
                <a:solidFill>
                  <a:srgbClr val="5DA2AA"/>
                </a:solidFill>
              </a:defRPr>
            </a:pPr>
            <a:r>
              <a:rPr dirty="0">
                <a:latin typeface="Poppins SemiBold"/>
                <a:ea typeface="Poppins SemiBold"/>
                <a:cs typeface="Poppins SemiBold"/>
                <a:sym typeface="Poppins SemiBold"/>
              </a:rPr>
              <a:t>Warm instruments</a:t>
            </a:r>
            <a:r>
              <a:rPr dirty="0"/>
              <a:t> before use</a:t>
            </a:r>
          </a:p>
        </p:txBody>
      </p:sp>
      <p:sp>
        <p:nvSpPr>
          <p:cNvPr id="327" name="Circle"/>
          <p:cNvSpPr/>
          <p:nvPr/>
        </p:nvSpPr>
        <p:spPr>
          <a:xfrm>
            <a:off x="3101130" y="3625479"/>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28" name="Circle"/>
          <p:cNvSpPr/>
          <p:nvPr/>
        </p:nvSpPr>
        <p:spPr>
          <a:xfrm>
            <a:off x="3101130" y="4124757"/>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29" name="Circle"/>
          <p:cNvSpPr/>
          <p:nvPr/>
        </p:nvSpPr>
        <p:spPr>
          <a:xfrm>
            <a:off x="3101130" y="4624035"/>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30" name="Circle"/>
          <p:cNvSpPr/>
          <p:nvPr/>
        </p:nvSpPr>
        <p:spPr>
          <a:xfrm>
            <a:off x="3101130" y="5123313"/>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31" name="Circle"/>
          <p:cNvSpPr/>
          <p:nvPr/>
        </p:nvSpPr>
        <p:spPr>
          <a:xfrm>
            <a:off x="3101130" y="5622591"/>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32" name="Perform a bimanual exam to ascertain size and position of uterus…"/>
          <p:cNvSpPr txBox="1"/>
          <p:nvPr/>
        </p:nvSpPr>
        <p:spPr>
          <a:xfrm>
            <a:off x="7243031" y="8159581"/>
            <a:ext cx="13683253" cy="2852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spcBef>
                <a:spcPts val="1900"/>
              </a:spcBef>
              <a:defRPr sz="2450">
                <a:solidFill>
                  <a:srgbClr val="5DA2AA"/>
                </a:solidFill>
              </a:defRPr>
            </a:pPr>
            <a:r>
              <a:rPr dirty="0"/>
              <a:t>Perform a </a:t>
            </a:r>
            <a:r>
              <a:rPr dirty="0">
                <a:latin typeface="Poppins SemiBold"/>
                <a:ea typeface="Poppins SemiBold"/>
                <a:cs typeface="Poppins SemiBold"/>
                <a:sym typeface="Poppins SemiBold"/>
              </a:rPr>
              <a:t>bimanual exam </a:t>
            </a:r>
            <a:r>
              <a:rPr dirty="0"/>
              <a:t>to ascertain size and position of uterus</a:t>
            </a:r>
          </a:p>
          <a:p>
            <a:pPr>
              <a:spcBef>
                <a:spcPts val="1900"/>
              </a:spcBef>
              <a:defRPr sz="2450">
                <a:solidFill>
                  <a:srgbClr val="5DA2AA"/>
                </a:solidFill>
              </a:defRPr>
            </a:pPr>
            <a:r>
              <a:rPr dirty="0"/>
              <a:t>If available, consider performing an </a:t>
            </a:r>
            <a:r>
              <a:rPr dirty="0">
                <a:latin typeface="Poppins SemiBold"/>
                <a:ea typeface="Poppins SemiBold"/>
                <a:cs typeface="Poppins SemiBold"/>
                <a:sym typeface="Poppins SemiBold"/>
              </a:rPr>
              <a:t>ultrasound</a:t>
            </a:r>
            <a:r>
              <a:rPr dirty="0"/>
              <a:t> to exclude malformations and to assess uterine depth</a:t>
            </a:r>
          </a:p>
          <a:p>
            <a:pPr>
              <a:spcBef>
                <a:spcPts val="1900"/>
              </a:spcBef>
              <a:defRPr sz="2450">
                <a:solidFill>
                  <a:srgbClr val="5DA2AA"/>
                </a:solidFill>
              </a:defRPr>
            </a:pPr>
            <a:r>
              <a:rPr dirty="0"/>
              <a:t>Assess the </a:t>
            </a:r>
            <a:r>
              <a:rPr dirty="0">
                <a:latin typeface="Poppins SemiBold"/>
                <a:ea typeface="Poppins SemiBold"/>
                <a:cs typeface="Poppins SemiBold"/>
                <a:sym typeface="Poppins SemiBold"/>
              </a:rPr>
              <a:t>depth of the uterus</a:t>
            </a:r>
            <a:r>
              <a:rPr dirty="0"/>
              <a:t> and </a:t>
            </a:r>
            <a:r>
              <a:rPr dirty="0">
                <a:latin typeface="Poppins SemiBold"/>
                <a:ea typeface="Poppins SemiBold"/>
                <a:cs typeface="Poppins SemiBold"/>
                <a:sym typeface="Poppins SemiBold"/>
              </a:rPr>
              <a:t>cervical resistance using a sound/hysterometer;</a:t>
            </a:r>
            <a:r>
              <a:rPr dirty="0"/>
              <a:t> in some cases, this may inform the choice of device (based on the size of the device or the diameter of the insertion tube)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12"/>
          <p:cNvSpPr txBox="1"/>
          <p:nvPr/>
        </p:nvSpPr>
        <p:spPr>
          <a:xfrm>
            <a:off x="19005960" y="12821019"/>
            <a:ext cx="4721837"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stStyle>
          <a:p>
            <a:r>
              <a:rPr lang="en-GB" dirty="0"/>
              <a:t>11</a:t>
            </a:r>
            <a:endParaRPr dirty="0"/>
          </a:p>
        </p:txBody>
      </p:sp>
      <p:sp>
        <p:nvSpPr>
          <p:cNvPr id="336" name="a Ipas is an international reproductive justice organization focused on expanding access to abortion and contraception. ACOG, American College of Obstetricians and Gynecologists; IUD, intrauterine device; NSAID, non-steroidal anti-inflammatory drug; RCT,"/>
          <p:cNvSpPr txBox="1"/>
          <p:nvPr/>
        </p:nvSpPr>
        <p:spPr>
          <a:xfrm>
            <a:off x="644972" y="12008156"/>
            <a:ext cx="13933670" cy="11290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ts val="1500"/>
              </a:lnSpc>
              <a:spcBef>
                <a:spcPts val="200"/>
              </a:spcBef>
            </a:pPr>
            <a:r>
              <a:rPr baseline="31999" dirty="0"/>
              <a:t>a</a:t>
            </a:r>
            <a:r>
              <a:rPr dirty="0"/>
              <a:t> Ipas is an international reproductive justice organization focused on expanding access to abortion and contraception. ACOG, American College of Obstetricians and Gynecologists; IUD, intrauterine device; NSAID, non-steroidal anti-inflammatory drug; RCT, randomised controlled trial</a:t>
            </a:r>
          </a:p>
          <a:p>
            <a:pPr>
              <a:lnSpc>
                <a:spcPts val="1500"/>
              </a:lnSpc>
              <a:spcBef>
                <a:spcPts val="200"/>
              </a:spcBef>
            </a:pPr>
            <a:endParaRPr dirty="0"/>
          </a:p>
          <a:p>
            <a:pPr>
              <a:lnSpc>
                <a:spcPts val="1500"/>
              </a:lnSpc>
              <a:spcBef>
                <a:spcPts val="200"/>
              </a:spcBef>
            </a:pPr>
            <a:r>
              <a:rPr dirty="0"/>
              <a:t>1. Mody SK, et al. Obstet Gynecol. 2018;132:575-82; 2. American College of Obstetricians and Gynecologists’ Committee on Gynecologic Practice; Long-Acting Reversible Contraceptive Expert Work Group. Obstet Gynecol. 2016;128:e69-77; 3. Lopez LM, et al. Cochrane Database Syst Rev. 2015:CD007373</a:t>
            </a:r>
          </a:p>
        </p:txBody>
      </p:sp>
      <p:pic>
        <p:nvPicPr>
          <p:cNvPr id="337" name="Image" descr="Image"/>
          <p:cNvPicPr>
            <a:picLocks noChangeAspect="1"/>
          </p:cNvPicPr>
          <p:nvPr/>
        </p:nvPicPr>
        <p:blipFill>
          <a:blip r:embed="rId2"/>
          <a:stretch>
            <a:fillRect/>
          </a:stretch>
        </p:blipFill>
        <p:spPr>
          <a:xfrm>
            <a:off x="14478138" y="4392062"/>
            <a:ext cx="9171497" cy="7234061"/>
          </a:xfrm>
          <a:prstGeom prst="rect">
            <a:avLst/>
          </a:prstGeom>
          <a:ln w="12700">
            <a:miter lim="400000"/>
          </a:ln>
        </p:spPr>
      </p:pic>
      <p:pic>
        <p:nvPicPr>
          <p:cNvPr id="338" name="Image" descr="Image"/>
          <p:cNvPicPr>
            <a:picLocks noChangeAspect="1"/>
          </p:cNvPicPr>
          <p:nvPr/>
        </p:nvPicPr>
        <p:blipFill>
          <a:blip r:embed="rId3"/>
          <a:stretch>
            <a:fillRect/>
          </a:stretch>
        </p:blipFill>
        <p:spPr>
          <a:xfrm>
            <a:off x="14471080" y="2939775"/>
            <a:ext cx="5583632" cy="1070254"/>
          </a:xfrm>
          <a:prstGeom prst="rect">
            <a:avLst/>
          </a:prstGeom>
          <a:ln w="12700">
            <a:miter lim="400000"/>
          </a:ln>
        </p:spPr>
      </p:pic>
      <p:sp>
        <p:nvSpPr>
          <p:cNvPr id="339" name="Apply trauma-informed care throughout the procedure"/>
          <p:cNvSpPr txBox="1"/>
          <p:nvPr/>
        </p:nvSpPr>
        <p:spPr>
          <a:xfrm>
            <a:off x="637044" y="2818994"/>
            <a:ext cx="11022734" cy="570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300"/>
              </a:lnSpc>
              <a:spcBef>
                <a:spcPts val="1400"/>
              </a:spcBef>
              <a:defRPr sz="3000">
                <a:solidFill>
                  <a:srgbClr val="971F55"/>
                </a:solidFill>
                <a:latin typeface="Poppins-Regular"/>
                <a:ea typeface="Poppins-Regular"/>
                <a:cs typeface="Poppins-Regular"/>
                <a:sym typeface="Poppins-Regular"/>
              </a:defRPr>
            </a:pPr>
            <a:r>
              <a:rPr dirty="0">
                <a:latin typeface="Poppins-Light"/>
                <a:ea typeface="Poppins-Light"/>
                <a:cs typeface="Poppins-Light"/>
                <a:sym typeface="Poppins-Light"/>
              </a:rPr>
              <a:t>Apply </a:t>
            </a:r>
            <a:r>
              <a:rPr dirty="0">
                <a:latin typeface="Poppins SemiBold"/>
                <a:ea typeface="Poppins SemiBold"/>
                <a:cs typeface="Poppins SemiBold"/>
                <a:sym typeface="Poppins SemiBold"/>
              </a:rPr>
              <a:t>trauma-informed care </a:t>
            </a:r>
            <a:r>
              <a:rPr dirty="0">
                <a:latin typeface="Poppins-Light"/>
                <a:ea typeface="Poppins-Light"/>
                <a:cs typeface="Poppins-Light"/>
                <a:sym typeface="Poppins-Light"/>
              </a:rPr>
              <a:t>throughout the procedure</a:t>
            </a:r>
          </a:p>
        </p:txBody>
      </p:sp>
      <p:sp>
        <p:nvSpPr>
          <p:cNvPr id="340" name="Respect a ‘no’ or other signals to stop from the patient…"/>
          <p:cNvSpPr txBox="1"/>
          <p:nvPr/>
        </p:nvSpPr>
        <p:spPr>
          <a:xfrm>
            <a:off x="1360971" y="3510923"/>
            <a:ext cx="11022735" cy="1657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spcBef>
                <a:spcPts val="1400"/>
              </a:spcBef>
              <a:defRPr sz="3000">
                <a:solidFill>
                  <a:srgbClr val="971F55"/>
                </a:solidFill>
                <a:latin typeface="Poppins-Regular"/>
                <a:ea typeface="Poppins-Regular"/>
                <a:cs typeface="Poppins-Regular"/>
                <a:sym typeface="Poppins-Regular"/>
              </a:defRPr>
            </a:pPr>
            <a:r>
              <a:rPr dirty="0">
                <a:latin typeface="Poppins SemiBold"/>
                <a:ea typeface="Poppins SemiBold"/>
                <a:cs typeface="Poppins SemiBold"/>
                <a:sym typeface="Poppins SemiBold"/>
              </a:rPr>
              <a:t>Respect a ‘no’ </a:t>
            </a:r>
            <a:r>
              <a:rPr dirty="0">
                <a:latin typeface="Poppins-Light"/>
                <a:ea typeface="Poppins-Light"/>
                <a:cs typeface="Poppins-Light"/>
                <a:sym typeface="Poppins-Light"/>
              </a:rPr>
              <a:t>or other signals to stop from the patient</a:t>
            </a:r>
          </a:p>
          <a:p>
            <a:pPr defTabSz="457200">
              <a:spcBef>
                <a:spcPts val="1400"/>
              </a:spcBef>
              <a:defRPr sz="3000">
                <a:solidFill>
                  <a:srgbClr val="971F55"/>
                </a:solidFill>
                <a:latin typeface="Poppins-Regular"/>
                <a:ea typeface="Poppins-Regular"/>
                <a:cs typeface="Poppins-Regular"/>
                <a:sym typeface="Poppins-Regular"/>
              </a:defRPr>
            </a:pPr>
            <a:r>
              <a:rPr dirty="0">
                <a:latin typeface="Poppins SemiBold"/>
                <a:ea typeface="Poppins SemiBold"/>
                <a:cs typeface="Poppins SemiBold"/>
                <a:sym typeface="Poppins SemiBold"/>
              </a:rPr>
              <a:t>Pause</a:t>
            </a:r>
            <a:r>
              <a:rPr dirty="0">
                <a:latin typeface="Poppins-Light"/>
                <a:ea typeface="Poppins-Light"/>
                <a:cs typeface="Poppins-Light"/>
                <a:sym typeface="Poppins-Light"/>
              </a:rPr>
              <a:t> for a moment and allow the patient to make the choice whether to proceed or not</a:t>
            </a:r>
          </a:p>
        </p:txBody>
      </p:sp>
      <p:sp>
        <p:nvSpPr>
          <p:cNvPr id="341" name="Circle"/>
          <p:cNvSpPr/>
          <p:nvPr/>
        </p:nvSpPr>
        <p:spPr>
          <a:xfrm>
            <a:off x="982318" y="3683338"/>
            <a:ext cx="133544" cy="133544"/>
          </a:xfrm>
          <a:prstGeom prst="ellipse">
            <a:avLst/>
          </a:prstGeom>
          <a:solidFill>
            <a:srgbClr val="971F55"/>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42" name="Circle"/>
          <p:cNvSpPr/>
          <p:nvPr/>
        </p:nvSpPr>
        <p:spPr>
          <a:xfrm>
            <a:off x="982318" y="6455451"/>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43" name="Circle"/>
          <p:cNvSpPr/>
          <p:nvPr/>
        </p:nvSpPr>
        <p:spPr>
          <a:xfrm>
            <a:off x="982318" y="4359088"/>
            <a:ext cx="133544" cy="133544"/>
          </a:xfrm>
          <a:prstGeom prst="ellipse">
            <a:avLst/>
          </a:prstGeom>
          <a:solidFill>
            <a:srgbClr val="971F55"/>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44" name="Practical tips"/>
          <p:cNvSpPr txBox="1"/>
          <p:nvPr/>
        </p:nvSpPr>
        <p:spPr>
          <a:xfrm>
            <a:off x="661210" y="5601762"/>
            <a:ext cx="3773485" cy="570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ts val="3300"/>
              </a:lnSpc>
              <a:spcBef>
                <a:spcPts val="1400"/>
              </a:spcBef>
              <a:defRPr sz="3000">
                <a:solidFill>
                  <a:srgbClr val="5DA2AA"/>
                </a:solidFill>
                <a:latin typeface="Poppins SemiBold"/>
                <a:ea typeface="Poppins SemiBold"/>
                <a:cs typeface="Poppins SemiBold"/>
                <a:sym typeface="Poppins SemiBold"/>
              </a:defRPr>
            </a:lvl1pPr>
          </a:lstStyle>
          <a:p>
            <a:r>
              <a:rPr dirty="0"/>
              <a:t>Practical tips</a:t>
            </a:r>
          </a:p>
        </p:txBody>
      </p:sp>
      <p:sp>
        <p:nvSpPr>
          <p:cNvPr id="345" name="Circle"/>
          <p:cNvSpPr/>
          <p:nvPr/>
        </p:nvSpPr>
        <p:spPr>
          <a:xfrm>
            <a:off x="982318" y="7092911"/>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46" name="Circle"/>
          <p:cNvSpPr/>
          <p:nvPr/>
        </p:nvSpPr>
        <p:spPr>
          <a:xfrm>
            <a:off x="982318" y="7742084"/>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47" name="Cervical anaesthesia should be part of informed consent.…"/>
          <p:cNvSpPr txBox="1"/>
          <p:nvPr/>
        </p:nvSpPr>
        <p:spPr>
          <a:xfrm>
            <a:off x="1365928" y="6268591"/>
            <a:ext cx="12208229"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spcBef>
                <a:spcPts val="1400"/>
              </a:spcBef>
              <a:defRPr sz="3000">
                <a:solidFill>
                  <a:srgbClr val="5DA2AA"/>
                </a:solidFill>
              </a:defRPr>
            </a:pPr>
            <a:r>
              <a:rPr dirty="0">
                <a:latin typeface="Poppins SemiBold"/>
                <a:ea typeface="Poppins SemiBold"/>
                <a:cs typeface="Poppins SemiBold"/>
                <a:sym typeface="Poppins SemiBold"/>
              </a:rPr>
              <a:t>Cervical anaesthesia</a:t>
            </a:r>
            <a:r>
              <a:rPr dirty="0"/>
              <a:t> should be part of informed consent</a:t>
            </a:r>
          </a:p>
          <a:p>
            <a:pPr defTabSz="457200">
              <a:spcBef>
                <a:spcPts val="1400"/>
              </a:spcBef>
              <a:defRPr sz="3000">
                <a:solidFill>
                  <a:srgbClr val="5DA2AA"/>
                </a:solidFill>
              </a:defRPr>
            </a:pPr>
            <a:r>
              <a:rPr dirty="0"/>
              <a:t>Move </a:t>
            </a:r>
            <a:r>
              <a:rPr dirty="0">
                <a:latin typeface="Poppins SemiBold"/>
                <a:ea typeface="Poppins SemiBold"/>
                <a:cs typeface="Poppins SemiBold"/>
                <a:sym typeface="Poppins SemiBold"/>
              </a:rPr>
              <a:t>gently and slowly </a:t>
            </a:r>
            <a:r>
              <a:rPr dirty="0"/>
              <a:t>throughout the placement procedure</a:t>
            </a:r>
          </a:p>
          <a:p>
            <a:pPr defTabSz="457200">
              <a:spcBef>
                <a:spcPts val="1400"/>
              </a:spcBef>
              <a:defRPr sz="3000">
                <a:solidFill>
                  <a:srgbClr val="5DA2AA"/>
                </a:solidFill>
              </a:defRPr>
            </a:pPr>
            <a:r>
              <a:rPr dirty="0"/>
              <a:t>Engage the patient in </a:t>
            </a:r>
            <a:r>
              <a:rPr dirty="0">
                <a:latin typeface="Poppins SemiBold"/>
                <a:ea typeface="Poppins SemiBold"/>
                <a:cs typeface="Poppins SemiBold"/>
                <a:sym typeface="Poppins SemiBold"/>
              </a:rPr>
              <a:t>comfortable conversation,</a:t>
            </a:r>
            <a:r>
              <a:rPr dirty="0"/>
              <a:t> asking questions to provide distraction</a:t>
            </a:r>
          </a:p>
        </p:txBody>
      </p:sp>
      <p:sp>
        <p:nvSpPr>
          <p:cNvPr id="348" name="MORE INFORMATION…"/>
          <p:cNvSpPr txBox="1"/>
          <p:nvPr/>
        </p:nvSpPr>
        <p:spPr>
          <a:xfrm>
            <a:off x="14704655" y="3129779"/>
            <a:ext cx="4904177" cy="7664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825500">
              <a:lnSpc>
                <a:spcPts val="2500"/>
              </a:lnSpc>
              <a:defRPr sz="2100">
                <a:solidFill>
                  <a:srgbClr val="971F55"/>
                </a:solidFill>
              </a:defRPr>
            </a:pPr>
            <a:r>
              <a:rPr b="1" dirty="0">
                <a:latin typeface="Poppins-Bold"/>
                <a:ea typeface="Poppins-Bold"/>
                <a:cs typeface="Poppins-Bold"/>
                <a:sym typeface="Poppins-Bold"/>
              </a:rPr>
              <a:t>MORE INFORMATION </a:t>
            </a:r>
            <a:endParaRPr b="1" dirty="0">
              <a:solidFill>
                <a:srgbClr val="981F55"/>
              </a:solidFill>
              <a:latin typeface="Poppins-Bold"/>
              <a:ea typeface="Poppins-Bold"/>
              <a:cs typeface="Poppins-Bold"/>
              <a:sym typeface="Poppins-Bold"/>
            </a:endParaRPr>
          </a:p>
          <a:p>
            <a:pPr defTabSz="825500">
              <a:lnSpc>
                <a:spcPts val="2500"/>
              </a:lnSpc>
              <a:defRPr sz="2100">
                <a:solidFill>
                  <a:srgbClr val="971F55"/>
                </a:solidFill>
              </a:defRPr>
            </a:pPr>
            <a:r>
              <a:rPr u="sng" dirty="0">
                <a:solidFill>
                  <a:srgbClr val="981F55"/>
                </a:solidFill>
                <a:hlinkClick r:id="rId4">
                  <a:extLst>
                    <a:ext uri="{A12FA001-AC4F-418D-AE19-62706E023703}">
                      <ahyp:hlinkClr xmlns:ahyp="http://schemas.microsoft.com/office/drawing/2018/hyperlinkcolor" val="tx"/>
                    </a:ext>
                  </a:extLst>
                </a:hlinkClick>
              </a:rPr>
              <a:t>www.traumainformedcare.chcs.org</a:t>
            </a:r>
          </a:p>
        </p:txBody>
      </p:sp>
      <p:sp>
        <p:nvSpPr>
          <p:cNvPr id="349" name="VARIOUS ANAESTHETIC OPTIONS ARE AVAILABLE"/>
          <p:cNvSpPr txBox="1"/>
          <p:nvPr/>
        </p:nvSpPr>
        <p:spPr>
          <a:xfrm>
            <a:off x="14793150" y="4817999"/>
            <a:ext cx="7629950" cy="4622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825500">
              <a:lnSpc>
                <a:spcPts val="2500"/>
              </a:lnSpc>
              <a:defRPr sz="2400" b="1">
                <a:solidFill>
                  <a:srgbClr val="5DA2AA"/>
                </a:solidFill>
                <a:latin typeface="Poppins-Bold"/>
                <a:ea typeface="Poppins-Bold"/>
                <a:cs typeface="Poppins-Bold"/>
                <a:sym typeface="Poppins-Bold"/>
              </a:defRPr>
            </a:lvl1pPr>
          </a:lstStyle>
          <a:p>
            <a:pPr>
              <a:defRPr sz="2100" b="0">
                <a:latin typeface="Poppins-Light"/>
                <a:ea typeface="Poppins-Light"/>
                <a:cs typeface="Poppins-Light"/>
                <a:sym typeface="Poppins-Light"/>
              </a:defRPr>
            </a:pPr>
            <a:r>
              <a:rPr sz="2400" b="1" dirty="0">
                <a:latin typeface="Poppins-Bold"/>
                <a:ea typeface="Poppins-Bold"/>
                <a:cs typeface="Poppins-Bold"/>
                <a:sym typeface="Poppins-Bold"/>
              </a:rPr>
              <a:t>VARIOUS ANAESTHETIC OPTIONS ARE AVAILABLE</a:t>
            </a:r>
          </a:p>
        </p:txBody>
      </p:sp>
      <p:sp>
        <p:nvSpPr>
          <p:cNvPr id="350" name="Paracervical (or intracervical) blocks1,2"/>
          <p:cNvSpPr txBox="1"/>
          <p:nvPr/>
        </p:nvSpPr>
        <p:spPr>
          <a:xfrm>
            <a:off x="14793150" y="5356593"/>
            <a:ext cx="7629950" cy="4445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825500">
              <a:lnSpc>
                <a:spcPts val="2500"/>
              </a:lnSpc>
              <a:defRPr sz="2000">
                <a:solidFill>
                  <a:srgbClr val="5DA2AA"/>
                </a:solidFill>
              </a:defRPr>
            </a:pPr>
            <a:r>
              <a:rPr b="1" dirty="0">
                <a:latin typeface="Poppins-Bold"/>
                <a:ea typeface="Poppins-Bold"/>
                <a:cs typeface="Poppins-Bold"/>
                <a:sym typeface="Poppins-Bold"/>
              </a:rPr>
              <a:t>Paracervical (or intracervical) blocks</a:t>
            </a:r>
            <a:r>
              <a:rPr b="1" baseline="31999" dirty="0">
                <a:latin typeface="Poppins-Bold"/>
                <a:ea typeface="Poppins-Bold"/>
                <a:cs typeface="Poppins-Bold"/>
                <a:sym typeface="Poppins-Bold"/>
              </a:rPr>
              <a:t>1,2</a:t>
            </a:r>
          </a:p>
        </p:txBody>
      </p:sp>
      <p:sp>
        <p:nvSpPr>
          <p:cNvPr id="351" name="Although 2016 ACOG guidelines state that effectiveness is controversial, a RCT from 2018 in nulliparous women showed paracervical blocks decrease pain during and straight after IUD placement…"/>
          <p:cNvSpPr txBox="1"/>
          <p:nvPr/>
        </p:nvSpPr>
        <p:spPr>
          <a:xfrm>
            <a:off x="15246125" y="5793690"/>
            <a:ext cx="7894433" cy="411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825500">
              <a:lnSpc>
                <a:spcPts val="2500"/>
              </a:lnSpc>
              <a:spcBef>
                <a:spcPts val="1300"/>
              </a:spcBef>
              <a:defRPr sz="2000">
                <a:solidFill>
                  <a:srgbClr val="5DA2AA"/>
                </a:solidFill>
              </a:defRPr>
            </a:pPr>
            <a:r>
              <a:rPr dirty="0"/>
              <a:t>Although 2016 ACOG guidelines state that effectiveness is controversial, a RCT from 2018 in nulliparous women showed paracervical blocks decrease pain during and straight after IUD placement</a:t>
            </a:r>
          </a:p>
          <a:p>
            <a:pPr defTabSz="825500">
              <a:lnSpc>
                <a:spcPts val="2500"/>
              </a:lnSpc>
              <a:spcBef>
                <a:spcPts val="1300"/>
              </a:spcBef>
              <a:defRPr sz="2000">
                <a:solidFill>
                  <a:srgbClr val="5DA2AA"/>
                </a:solidFill>
              </a:defRPr>
            </a:pPr>
            <a:r>
              <a:rPr dirty="0"/>
              <a:t>While administration of the block can be painful, perception of pain for the overall procedure was lower vs no block</a:t>
            </a:r>
          </a:p>
          <a:p>
            <a:pPr defTabSz="825500">
              <a:lnSpc>
                <a:spcPts val="2500"/>
              </a:lnSpc>
              <a:spcBef>
                <a:spcPts val="1300"/>
              </a:spcBef>
              <a:defRPr sz="2000">
                <a:solidFill>
                  <a:srgbClr val="5DA2AA"/>
                </a:solidFill>
              </a:defRPr>
            </a:pPr>
            <a:r>
              <a:rPr dirty="0"/>
              <a:t>There are various methods for administering the block</a:t>
            </a:r>
            <a:br>
              <a:rPr dirty="0"/>
            </a:br>
            <a:r>
              <a:rPr dirty="0"/>
              <a:t>(Ipasa has practical guidance available:</a:t>
            </a:r>
            <a:br>
              <a:rPr dirty="0"/>
            </a:br>
            <a:r>
              <a:rPr u="sng" dirty="0">
                <a:solidFill>
                  <a:srgbClr val="5DA2AB"/>
                </a:solidFill>
                <a:hlinkClick r:id="rId5">
                  <a:extLst>
                    <a:ext uri="{A12FA001-AC4F-418D-AE19-62706E023703}">
                      <ahyp:hlinkClr xmlns:ahyp="http://schemas.microsoft.com/office/drawing/2018/hyperlinkcolor" val="tx"/>
                    </a:ext>
                  </a:extLst>
                </a:hlinkClick>
              </a:rPr>
              <a:t>www.ipas.org/resource/paracervical-block-technique</a:t>
            </a:r>
            <a:r>
              <a:rPr dirty="0">
                <a:solidFill>
                  <a:srgbClr val="5DA2AB"/>
                </a:solidFill>
              </a:rPr>
              <a:t>)</a:t>
            </a:r>
          </a:p>
          <a:p>
            <a:pPr defTabSz="825500">
              <a:lnSpc>
                <a:spcPts val="2500"/>
              </a:lnSpc>
              <a:spcBef>
                <a:spcPts val="1300"/>
              </a:spcBef>
              <a:defRPr sz="2000">
                <a:solidFill>
                  <a:srgbClr val="5DA2AA"/>
                </a:solidFill>
              </a:defRPr>
            </a:pPr>
            <a:r>
              <a:rPr dirty="0"/>
              <a:t>Allow sufficient time for the analgesic to work before </a:t>
            </a:r>
            <a:br>
              <a:rPr dirty="0"/>
            </a:br>
            <a:r>
              <a:rPr dirty="0"/>
              <a:t>starting the procedure</a:t>
            </a:r>
          </a:p>
        </p:txBody>
      </p:sp>
      <p:sp>
        <p:nvSpPr>
          <p:cNvPr id="352" name="Circle"/>
          <p:cNvSpPr/>
          <p:nvPr/>
        </p:nvSpPr>
        <p:spPr>
          <a:xfrm>
            <a:off x="15047458" y="5961253"/>
            <a:ext cx="73348" cy="733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53" name="Circle"/>
          <p:cNvSpPr/>
          <p:nvPr/>
        </p:nvSpPr>
        <p:spPr>
          <a:xfrm>
            <a:off x="15047458" y="7411479"/>
            <a:ext cx="73348" cy="733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54" name="Circle"/>
          <p:cNvSpPr/>
          <p:nvPr/>
        </p:nvSpPr>
        <p:spPr>
          <a:xfrm>
            <a:off x="15047458" y="8201591"/>
            <a:ext cx="73348" cy="733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55" name="Circle"/>
          <p:cNvSpPr/>
          <p:nvPr/>
        </p:nvSpPr>
        <p:spPr>
          <a:xfrm>
            <a:off x="15047458" y="9326668"/>
            <a:ext cx="73348" cy="733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56" name="Circle"/>
          <p:cNvSpPr/>
          <p:nvPr/>
        </p:nvSpPr>
        <p:spPr>
          <a:xfrm>
            <a:off x="15047458" y="10662735"/>
            <a:ext cx="73348" cy="733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57" name="Circle"/>
          <p:cNvSpPr/>
          <p:nvPr/>
        </p:nvSpPr>
        <p:spPr>
          <a:xfrm>
            <a:off x="15047458" y="11132748"/>
            <a:ext cx="73348" cy="733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58" name="Systemic analgesics (e.g. NSAIDs)2,3"/>
          <p:cNvSpPr txBox="1"/>
          <p:nvPr/>
        </p:nvSpPr>
        <p:spPr>
          <a:xfrm>
            <a:off x="14793151" y="10044131"/>
            <a:ext cx="5583632" cy="4445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825500">
              <a:lnSpc>
                <a:spcPts val="2500"/>
              </a:lnSpc>
              <a:defRPr sz="2000">
                <a:solidFill>
                  <a:srgbClr val="5DA2AA"/>
                </a:solidFill>
              </a:defRPr>
            </a:pPr>
            <a:r>
              <a:rPr b="1" dirty="0">
                <a:latin typeface="Poppins-Bold"/>
                <a:ea typeface="Poppins-Bold"/>
                <a:cs typeface="Poppins-Bold"/>
                <a:sym typeface="Poppins-Bold"/>
              </a:rPr>
              <a:t>Systemic analgesics </a:t>
            </a:r>
            <a:r>
              <a:rPr dirty="0"/>
              <a:t>(e.g. NSAIDs)</a:t>
            </a:r>
            <a:r>
              <a:rPr baseline="31999" dirty="0"/>
              <a:t>2,3</a:t>
            </a:r>
          </a:p>
        </p:txBody>
      </p:sp>
      <p:sp>
        <p:nvSpPr>
          <p:cNvPr id="359" name="Effective in reducing post-placement cramps…"/>
          <p:cNvSpPr txBox="1"/>
          <p:nvPr/>
        </p:nvSpPr>
        <p:spPr>
          <a:xfrm>
            <a:off x="15220725" y="10459999"/>
            <a:ext cx="7894433" cy="927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825500">
              <a:lnSpc>
                <a:spcPts val="2500"/>
              </a:lnSpc>
              <a:spcBef>
                <a:spcPts val="1300"/>
              </a:spcBef>
              <a:defRPr sz="2000">
                <a:solidFill>
                  <a:srgbClr val="5DA2AA"/>
                </a:solidFill>
              </a:defRPr>
            </a:pPr>
            <a:r>
              <a:rPr dirty="0"/>
              <a:t>Effective in reducing post-placement cramps</a:t>
            </a:r>
          </a:p>
          <a:p>
            <a:pPr defTabSz="825500">
              <a:lnSpc>
                <a:spcPts val="2500"/>
              </a:lnSpc>
              <a:spcBef>
                <a:spcPts val="1300"/>
              </a:spcBef>
              <a:defRPr sz="2000">
                <a:solidFill>
                  <a:srgbClr val="5DA2AA"/>
                </a:solidFill>
              </a:defRPr>
            </a:pPr>
            <a:r>
              <a:rPr dirty="0"/>
              <a:t>No evidence of reducing pain during placement</a:t>
            </a:r>
          </a:p>
        </p:txBody>
      </p:sp>
      <p:sp>
        <p:nvSpPr>
          <p:cNvPr id="3" name="Apply trauma-informed care and consider anaesthetic options">
            <a:extLst>
              <a:ext uri="{FF2B5EF4-FFF2-40B4-BE49-F238E27FC236}">
                <a16:creationId xmlns:a16="http://schemas.microsoft.com/office/drawing/2014/main" id="{7B42FE28-707F-9910-A2B0-9A5E33E70815}"/>
              </a:ext>
            </a:extLst>
          </p:cNvPr>
          <p:cNvSpPr txBox="1"/>
          <p:nvPr/>
        </p:nvSpPr>
        <p:spPr>
          <a:xfrm>
            <a:off x="644972" y="502600"/>
            <a:ext cx="23004663" cy="958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ts val="6700"/>
              </a:lnSpc>
              <a:defRPr sz="5500" b="1">
                <a:solidFill>
                  <a:srgbClr val="5DA2AA"/>
                </a:solidFill>
                <a:latin typeface="+mj-lt"/>
                <a:ea typeface="+mj-ea"/>
                <a:cs typeface="+mj-cs"/>
                <a:sym typeface="Poppins-ExtraBold"/>
              </a:defRPr>
            </a:lvl1pPr>
          </a:lstStyle>
          <a:p>
            <a:r>
              <a:rPr dirty="0"/>
              <a:t>Apply trauma-informed care and consider anaesthetic options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The right use of the speculum can limit pain  during IUD placement"/>
          <p:cNvSpPr txBox="1"/>
          <p:nvPr/>
        </p:nvSpPr>
        <p:spPr>
          <a:xfrm>
            <a:off x="629486" y="518569"/>
            <a:ext cx="22860434" cy="1877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ts val="6700"/>
              </a:lnSpc>
              <a:defRPr sz="5500" b="1">
                <a:solidFill>
                  <a:srgbClr val="5DA2AA"/>
                </a:solidFill>
                <a:latin typeface="+mj-lt"/>
                <a:ea typeface="+mj-ea"/>
                <a:cs typeface="+mj-cs"/>
                <a:sym typeface="Poppins-ExtraBold"/>
              </a:defRPr>
            </a:pPr>
            <a:r>
              <a:rPr dirty="0"/>
              <a:t>The right use of the speculum can limit pain during </a:t>
            </a:r>
            <a:endParaRPr lang="en-GB" dirty="0"/>
          </a:p>
          <a:p>
            <a:pPr>
              <a:lnSpc>
                <a:spcPts val="6700"/>
              </a:lnSpc>
              <a:defRPr sz="5500" b="1">
                <a:solidFill>
                  <a:srgbClr val="5DA2AA"/>
                </a:solidFill>
                <a:latin typeface="+mj-lt"/>
                <a:ea typeface="+mj-ea"/>
                <a:cs typeface="+mj-cs"/>
                <a:sym typeface="Poppins-ExtraBold"/>
              </a:defRPr>
            </a:pPr>
            <a:r>
              <a:rPr dirty="0"/>
              <a:t>IUD placement</a:t>
            </a:r>
          </a:p>
        </p:txBody>
      </p:sp>
      <p:sp>
        <p:nvSpPr>
          <p:cNvPr id="362" name="IUD, intrauterine device"/>
          <p:cNvSpPr txBox="1"/>
          <p:nvPr/>
        </p:nvSpPr>
        <p:spPr>
          <a:xfrm>
            <a:off x="671670" y="12804777"/>
            <a:ext cx="15702827" cy="350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rPr dirty="0"/>
              <a:t>IUD, intrauterine device</a:t>
            </a:r>
          </a:p>
        </p:txBody>
      </p:sp>
      <p:sp>
        <p:nvSpPr>
          <p:cNvPr id="363" name="13"/>
          <p:cNvSpPr txBox="1"/>
          <p:nvPr/>
        </p:nvSpPr>
        <p:spPr>
          <a:xfrm>
            <a:off x="8024970" y="12821019"/>
            <a:ext cx="15702827"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stStyle>
          <a:p>
            <a:r>
              <a:rPr lang="en-GB" dirty="0"/>
              <a:t>12</a:t>
            </a:r>
            <a:endParaRPr dirty="0"/>
          </a:p>
        </p:txBody>
      </p:sp>
      <p:pic>
        <p:nvPicPr>
          <p:cNvPr id="364" name="Image" descr="Image"/>
          <p:cNvPicPr>
            <a:picLocks noChangeAspect="1"/>
          </p:cNvPicPr>
          <p:nvPr/>
        </p:nvPicPr>
        <p:blipFill>
          <a:blip r:embed="rId2"/>
          <a:stretch>
            <a:fillRect/>
          </a:stretch>
        </p:blipFill>
        <p:spPr>
          <a:xfrm>
            <a:off x="722679" y="4574134"/>
            <a:ext cx="15448408" cy="1458355"/>
          </a:xfrm>
          <a:prstGeom prst="rect">
            <a:avLst/>
          </a:prstGeom>
          <a:ln w="12700">
            <a:miter lim="400000"/>
          </a:ln>
        </p:spPr>
      </p:pic>
      <p:pic>
        <p:nvPicPr>
          <p:cNvPr id="365" name="Image" descr="Image"/>
          <p:cNvPicPr>
            <a:picLocks noChangeAspect="1"/>
          </p:cNvPicPr>
          <p:nvPr/>
        </p:nvPicPr>
        <p:blipFill>
          <a:blip r:embed="rId3"/>
          <a:stretch>
            <a:fillRect/>
          </a:stretch>
        </p:blipFill>
        <p:spPr>
          <a:xfrm>
            <a:off x="722054" y="6225067"/>
            <a:ext cx="15196313" cy="895368"/>
          </a:xfrm>
          <a:prstGeom prst="rect">
            <a:avLst/>
          </a:prstGeom>
          <a:ln w="12700">
            <a:miter lim="400000"/>
          </a:ln>
        </p:spPr>
      </p:pic>
      <p:pic>
        <p:nvPicPr>
          <p:cNvPr id="366" name="Image" descr="Image"/>
          <p:cNvPicPr>
            <a:picLocks noChangeAspect="1"/>
          </p:cNvPicPr>
          <p:nvPr/>
        </p:nvPicPr>
        <p:blipFill>
          <a:blip r:embed="rId3"/>
          <a:stretch>
            <a:fillRect/>
          </a:stretch>
        </p:blipFill>
        <p:spPr>
          <a:xfrm>
            <a:off x="722054" y="7338413"/>
            <a:ext cx="15196313" cy="895368"/>
          </a:xfrm>
          <a:prstGeom prst="rect">
            <a:avLst/>
          </a:prstGeom>
          <a:ln w="12700">
            <a:miter lim="400000"/>
          </a:ln>
        </p:spPr>
      </p:pic>
      <p:pic>
        <p:nvPicPr>
          <p:cNvPr id="367" name="Image" descr="Image"/>
          <p:cNvPicPr>
            <a:picLocks noChangeAspect="1"/>
          </p:cNvPicPr>
          <p:nvPr/>
        </p:nvPicPr>
        <p:blipFill>
          <a:blip r:embed="rId4"/>
          <a:stretch>
            <a:fillRect/>
          </a:stretch>
        </p:blipFill>
        <p:spPr>
          <a:xfrm>
            <a:off x="695565" y="8451759"/>
            <a:ext cx="15553437" cy="895368"/>
          </a:xfrm>
          <a:prstGeom prst="rect">
            <a:avLst/>
          </a:prstGeom>
          <a:ln w="12700">
            <a:miter lim="400000"/>
          </a:ln>
        </p:spPr>
      </p:pic>
      <p:pic>
        <p:nvPicPr>
          <p:cNvPr id="368" name="Image" descr="Image"/>
          <p:cNvPicPr>
            <a:picLocks noChangeAspect="1"/>
          </p:cNvPicPr>
          <p:nvPr/>
        </p:nvPicPr>
        <p:blipFill>
          <a:blip r:embed="rId5"/>
          <a:srcRect l="10741" t="13714" r="14049" b="8950"/>
          <a:stretch>
            <a:fillRect/>
          </a:stretch>
        </p:blipFill>
        <p:spPr>
          <a:xfrm>
            <a:off x="14302495" y="3759795"/>
            <a:ext cx="9527537" cy="6196290"/>
          </a:xfrm>
          <a:prstGeom prst="rect">
            <a:avLst/>
          </a:prstGeom>
          <a:ln w="12700">
            <a:miter lim="400000"/>
          </a:ln>
        </p:spPr>
      </p:pic>
      <p:sp>
        <p:nvSpPr>
          <p:cNvPr id="369" name="Select the right size: smaller if possible; avoid a long speculum"/>
          <p:cNvSpPr txBox="1"/>
          <p:nvPr/>
        </p:nvSpPr>
        <p:spPr>
          <a:xfrm>
            <a:off x="1063161" y="4720063"/>
            <a:ext cx="10122289" cy="12172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ts val="4200"/>
              </a:lnSpc>
              <a:defRPr sz="3500">
                <a:solidFill>
                  <a:srgbClr val="5DA2AA"/>
                </a:solidFill>
              </a:defRPr>
            </a:pPr>
            <a:r>
              <a:rPr dirty="0"/>
              <a:t>Select the </a:t>
            </a:r>
            <a:r>
              <a:rPr dirty="0">
                <a:latin typeface="Poppins SemiBold"/>
                <a:ea typeface="Poppins SemiBold"/>
                <a:cs typeface="Poppins SemiBold"/>
                <a:sym typeface="Poppins SemiBold"/>
              </a:rPr>
              <a:t>right size:</a:t>
            </a:r>
            <a:r>
              <a:rPr dirty="0"/>
              <a:t> smaller if possible; avoid a long speculum</a:t>
            </a:r>
          </a:p>
        </p:txBody>
      </p:sp>
      <p:sp>
        <p:nvSpPr>
          <p:cNvPr id="370" name="Select the right shape based on patient anatomy"/>
          <p:cNvSpPr txBox="1"/>
          <p:nvPr/>
        </p:nvSpPr>
        <p:spPr>
          <a:xfrm>
            <a:off x="1063162" y="6373038"/>
            <a:ext cx="12099178" cy="683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ts val="4200"/>
              </a:lnSpc>
              <a:defRPr sz="3500">
                <a:solidFill>
                  <a:srgbClr val="5DA2AA"/>
                </a:solidFill>
              </a:defRPr>
            </a:pPr>
            <a:r>
              <a:rPr dirty="0"/>
              <a:t>Select the </a:t>
            </a:r>
            <a:r>
              <a:rPr dirty="0">
                <a:latin typeface="Poppins SemiBold"/>
                <a:ea typeface="Poppins SemiBold"/>
                <a:cs typeface="Poppins SemiBold"/>
                <a:sym typeface="Poppins SemiBold"/>
              </a:rPr>
              <a:t>right shape</a:t>
            </a:r>
            <a:r>
              <a:rPr dirty="0"/>
              <a:t> based on patient anatomy</a:t>
            </a:r>
          </a:p>
        </p:txBody>
      </p:sp>
      <p:sp>
        <p:nvSpPr>
          <p:cNvPr id="371" name="Warm the speculum before use"/>
          <p:cNvSpPr txBox="1"/>
          <p:nvPr/>
        </p:nvSpPr>
        <p:spPr>
          <a:xfrm>
            <a:off x="1063162" y="7479914"/>
            <a:ext cx="8231779" cy="6838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ts val="4200"/>
              </a:lnSpc>
              <a:defRPr sz="3500">
                <a:solidFill>
                  <a:srgbClr val="5DA2AA"/>
                </a:solidFill>
              </a:defRPr>
            </a:pPr>
            <a:r>
              <a:rPr dirty="0">
                <a:latin typeface="Poppins SemiBold"/>
                <a:ea typeface="Poppins SemiBold"/>
                <a:cs typeface="Poppins SemiBold"/>
                <a:sym typeface="Poppins SemiBold"/>
              </a:rPr>
              <a:t>Warm</a:t>
            </a:r>
            <a:r>
              <a:rPr dirty="0"/>
              <a:t> the speculum before use</a:t>
            </a:r>
          </a:p>
        </p:txBody>
      </p:sp>
      <p:sp>
        <p:nvSpPr>
          <p:cNvPr id="372" name="Time: don’t keep it in the vagina for longer than needed"/>
          <p:cNvSpPr txBox="1"/>
          <p:nvPr/>
        </p:nvSpPr>
        <p:spPr>
          <a:xfrm>
            <a:off x="1063162" y="8586789"/>
            <a:ext cx="12452574" cy="6838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ts val="4200"/>
              </a:lnSpc>
              <a:defRPr sz="3500">
                <a:solidFill>
                  <a:srgbClr val="5DA2AA"/>
                </a:solidFill>
              </a:defRPr>
            </a:pPr>
            <a:r>
              <a:rPr dirty="0">
                <a:latin typeface="Poppins SemiBold"/>
                <a:ea typeface="Poppins SemiBold"/>
                <a:cs typeface="Poppins SemiBold"/>
                <a:sym typeface="Poppins SemiBold"/>
              </a:rPr>
              <a:t>Time: </a:t>
            </a:r>
            <a:r>
              <a:rPr dirty="0"/>
              <a:t>don’t keep it in the vagina for longer than needed</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tabilising the cervix correctly can limit pain  during IUD placement"/>
          <p:cNvSpPr txBox="1"/>
          <p:nvPr/>
        </p:nvSpPr>
        <p:spPr>
          <a:xfrm>
            <a:off x="644972" y="518569"/>
            <a:ext cx="21666388" cy="1877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ts val="6700"/>
              </a:lnSpc>
              <a:defRPr sz="5500" b="1">
                <a:solidFill>
                  <a:srgbClr val="5DA2AA"/>
                </a:solidFill>
                <a:latin typeface="+mj-lt"/>
                <a:ea typeface="+mj-ea"/>
                <a:cs typeface="+mj-cs"/>
                <a:sym typeface="Poppins-ExtraBold"/>
              </a:defRPr>
            </a:pPr>
            <a:r>
              <a:rPr dirty="0"/>
              <a:t>Stabilising the cervix correctly can limit pain during </a:t>
            </a:r>
            <a:endParaRPr lang="en-GB" dirty="0"/>
          </a:p>
          <a:p>
            <a:pPr>
              <a:lnSpc>
                <a:spcPts val="6700"/>
              </a:lnSpc>
              <a:defRPr sz="5500" b="1">
                <a:solidFill>
                  <a:srgbClr val="5DA2AA"/>
                </a:solidFill>
                <a:latin typeface="+mj-lt"/>
                <a:ea typeface="+mj-ea"/>
                <a:cs typeface="+mj-cs"/>
                <a:sym typeface="Poppins-ExtraBold"/>
              </a:defRPr>
            </a:pPr>
            <a:r>
              <a:rPr dirty="0"/>
              <a:t>IUD placement</a:t>
            </a:r>
          </a:p>
        </p:txBody>
      </p:sp>
      <p:sp>
        <p:nvSpPr>
          <p:cNvPr id="375" name="14"/>
          <p:cNvSpPr txBox="1"/>
          <p:nvPr/>
        </p:nvSpPr>
        <p:spPr>
          <a:xfrm>
            <a:off x="8024970" y="12821019"/>
            <a:ext cx="15702827"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stStyle>
          <a:p>
            <a:r>
              <a:rPr dirty="0"/>
              <a:t>1</a:t>
            </a:r>
            <a:r>
              <a:rPr lang="en-GB" dirty="0"/>
              <a:t>3</a:t>
            </a:r>
            <a:endParaRPr dirty="0"/>
          </a:p>
        </p:txBody>
      </p:sp>
      <p:sp>
        <p:nvSpPr>
          <p:cNvPr id="376" name="IUD, intrauterine device…"/>
          <p:cNvSpPr txBox="1"/>
          <p:nvPr/>
        </p:nvSpPr>
        <p:spPr>
          <a:xfrm>
            <a:off x="662629" y="12375224"/>
            <a:ext cx="14863735" cy="7480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ts val="1500"/>
              </a:lnSpc>
              <a:spcBef>
                <a:spcPts val="200"/>
              </a:spcBef>
            </a:pPr>
            <a:r>
              <a:rPr dirty="0"/>
              <a:t>IUD, intrauterine device</a:t>
            </a:r>
          </a:p>
          <a:p>
            <a:pPr>
              <a:lnSpc>
                <a:spcPts val="1500"/>
              </a:lnSpc>
              <a:spcBef>
                <a:spcPts val="200"/>
              </a:spcBef>
            </a:pPr>
            <a:endParaRPr dirty="0"/>
          </a:p>
          <a:p>
            <a:pPr>
              <a:lnSpc>
                <a:spcPts val="1500"/>
              </a:lnSpc>
              <a:spcBef>
                <a:spcPts val="200"/>
              </a:spcBef>
            </a:pPr>
            <a:r>
              <a:rPr dirty="0"/>
              <a:t>1. Doty N, MacIsaac L. Contraception. 2015;92:567-71; 2. Yaron M, et al. ESC 2022. Abstract #P105</a:t>
            </a:r>
          </a:p>
        </p:txBody>
      </p:sp>
      <p:sp>
        <p:nvSpPr>
          <p:cNvPr id="377" name="When using a tenaculum"/>
          <p:cNvSpPr txBox="1"/>
          <p:nvPr/>
        </p:nvSpPr>
        <p:spPr>
          <a:xfrm>
            <a:off x="619387" y="2857179"/>
            <a:ext cx="6743136" cy="572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500"/>
              </a:lnSpc>
              <a:spcBef>
                <a:spcPts val="1400"/>
              </a:spcBef>
              <a:defRPr sz="2600">
                <a:solidFill>
                  <a:srgbClr val="5DA2AA"/>
                </a:solidFill>
              </a:defRPr>
            </a:pPr>
            <a:r>
              <a:rPr dirty="0"/>
              <a:t>When using a </a:t>
            </a:r>
            <a:r>
              <a:rPr dirty="0">
                <a:latin typeface="Poppins SemiBold"/>
                <a:ea typeface="Poppins SemiBold"/>
                <a:cs typeface="Poppins SemiBold"/>
                <a:sym typeface="Poppins SemiBold"/>
              </a:rPr>
              <a:t>tenaculum</a:t>
            </a:r>
          </a:p>
        </p:txBody>
      </p:sp>
      <p:sp>
        <p:nvSpPr>
          <p:cNvPr id="378" name="Circle"/>
          <p:cNvSpPr/>
          <p:nvPr/>
        </p:nvSpPr>
        <p:spPr>
          <a:xfrm>
            <a:off x="988908" y="3763860"/>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79" name="Circle"/>
          <p:cNvSpPr/>
          <p:nvPr/>
        </p:nvSpPr>
        <p:spPr>
          <a:xfrm>
            <a:off x="988908" y="5341194"/>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80" name="Circle"/>
          <p:cNvSpPr/>
          <p:nvPr/>
        </p:nvSpPr>
        <p:spPr>
          <a:xfrm>
            <a:off x="988908" y="7195155"/>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81" name="Take a bite of 1-1.5 cm"/>
          <p:cNvSpPr txBox="1"/>
          <p:nvPr/>
        </p:nvSpPr>
        <p:spPr>
          <a:xfrm>
            <a:off x="1343314" y="3544246"/>
            <a:ext cx="6743136" cy="572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500"/>
              </a:lnSpc>
              <a:spcBef>
                <a:spcPts val="1400"/>
              </a:spcBef>
              <a:defRPr sz="2600">
                <a:solidFill>
                  <a:srgbClr val="5DA2AA"/>
                </a:solidFill>
              </a:defRPr>
            </a:pPr>
            <a:r>
              <a:rPr dirty="0"/>
              <a:t>Take a </a:t>
            </a:r>
            <a:r>
              <a:rPr dirty="0">
                <a:latin typeface="Poppins SemiBold"/>
                <a:ea typeface="Poppins SemiBold"/>
                <a:cs typeface="Poppins SemiBold"/>
                <a:sym typeface="Poppins SemiBold"/>
              </a:rPr>
              <a:t>bite of 1-1.5 cm</a:t>
            </a:r>
          </a:p>
        </p:txBody>
      </p:sp>
      <p:sp>
        <p:nvSpPr>
          <p:cNvPr id="382" name="Tighten slowly for one click"/>
          <p:cNvSpPr txBox="1"/>
          <p:nvPr/>
        </p:nvSpPr>
        <p:spPr>
          <a:xfrm>
            <a:off x="1343314" y="5121581"/>
            <a:ext cx="6743136" cy="572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500"/>
              </a:lnSpc>
              <a:spcBef>
                <a:spcPts val="1400"/>
              </a:spcBef>
              <a:defRPr sz="2600">
                <a:solidFill>
                  <a:srgbClr val="5DA2AA"/>
                </a:solidFill>
              </a:defRPr>
            </a:pPr>
            <a:r>
              <a:rPr dirty="0">
                <a:latin typeface="Poppins SemiBold"/>
                <a:ea typeface="Poppins SemiBold"/>
                <a:cs typeface="Poppins SemiBold"/>
                <a:sym typeface="Poppins SemiBold"/>
              </a:rPr>
              <a:t>Tighten slowly</a:t>
            </a:r>
            <a:r>
              <a:rPr dirty="0"/>
              <a:t> for one click</a:t>
            </a:r>
          </a:p>
        </p:txBody>
      </p:sp>
      <p:sp>
        <p:nvSpPr>
          <p:cNvPr id="383" name="Take care not to unnecessarily move the tenaculum after tightening it; each movement can be felt by the patient"/>
          <p:cNvSpPr txBox="1"/>
          <p:nvPr/>
        </p:nvSpPr>
        <p:spPr>
          <a:xfrm>
            <a:off x="1360971" y="6914087"/>
            <a:ext cx="12038123" cy="1017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500"/>
              </a:lnSpc>
              <a:spcBef>
                <a:spcPts val="1400"/>
              </a:spcBef>
              <a:defRPr sz="2600">
                <a:solidFill>
                  <a:srgbClr val="5DA2AA"/>
                </a:solidFill>
              </a:defRPr>
            </a:pPr>
            <a:r>
              <a:rPr dirty="0">
                <a:latin typeface="Poppins SemiBold"/>
                <a:ea typeface="Poppins SemiBold"/>
                <a:cs typeface="Poppins SemiBold"/>
                <a:sym typeface="Poppins SemiBold"/>
              </a:rPr>
              <a:t>Take care not to unnecessarily move the tenaculum </a:t>
            </a:r>
            <a:r>
              <a:rPr dirty="0"/>
              <a:t>after tightening it; each movement can be felt by the patient</a:t>
            </a:r>
          </a:p>
        </p:txBody>
      </p:sp>
      <p:sp>
        <p:nvSpPr>
          <p:cNvPr id="384" name="Use of a vulsellum or a single-tooth tenaculum does not seem to be associated with different levels of pain.1…"/>
          <p:cNvSpPr txBox="1"/>
          <p:nvPr/>
        </p:nvSpPr>
        <p:spPr>
          <a:xfrm>
            <a:off x="619387" y="8972916"/>
            <a:ext cx="14950219" cy="2084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500"/>
              </a:lnSpc>
              <a:spcBef>
                <a:spcPts val="1400"/>
              </a:spcBef>
              <a:defRPr sz="2600">
                <a:solidFill>
                  <a:srgbClr val="5DA2AA"/>
                </a:solidFill>
              </a:defRPr>
            </a:pPr>
            <a:r>
              <a:rPr dirty="0"/>
              <a:t>Use of a </a:t>
            </a:r>
            <a:r>
              <a:rPr dirty="0">
                <a:latin typeface="Poppins SemiBold"/>
                <a:ea typeface="Poppins SemiBold"/>
                <a:cs typeface="Poppins SemiBold"/>
                <a:sym typeface="Poppins SemiBold"/>
              </a:rPr>
              <a:t>vulsellum</a:t>
            </a:r>
            <a:r>
              <a:rPr dirty="0"/>
              <a:t> or a single-tooth tenaculum does not seem to be associated with different levels of pain.</a:t>
            </a:r>
            <a:r>
              <a:rPr baseline="31999" dirty="0"/>
              <a:t>1</a:t>
            </a:r>
            <a:r>
              <a:rPr dirty="0"/>
              <a:t> </a:t>
            </a:r>
          </a:p>
          <a:p>
            <a:pPr defTabSz="457200">
              <a:lnSpc>
                <a:spcPts val="3500"/>
              </a:lnSpc>
              <a:spcBef>
                <a:spcPts val="1400"/>
              </a:spcBef>
              <a:defRPr sz="2600">
                <a:solidFill>
                  <a:srgbClr val="5DA2AA"/>
                </a:solidFill>
              </a:defRPr>
            </a:pPr>
            <a:r>
              <a:rPr dirty="0"/>
              <a:t>Alternative devices are becoming available, including a </a:t>
            </a:r>
            <a:r>
              <a:rPr dirty="0">
                <a:latin typeface="Poppins SemiBold"/>
                <a:ea typeface="Poppins SemiBold"/>
                <a:cs typeface="Poppins SemiBold"/>
                <a:sym typeface="Poppins SemiBold"/>
              </a:rPr>
              <a:t>suction cervical stabiliser,</a:t>
            </a:r>
            <a:r>
              <a:rPr dirty="0"/>
              <a:t> </a:t>
            </a:r>
            <a:br>
              <a:rPr dirty="0"/>
            </a:br>
            <a:r>
              <a:rPr dirty="0"/>
              <a:t>which is associated with lower rates of pain than a tenaculum throughout the procedure.</a:t>
            </a:r>
            <a:r>
              <a:rPr baseline="31999" dirty="0"/>
              <a:t>2</a:t>
            </a:r>
          </a:p>
        </p:txBody>
      </p:sp>
      <p:sp>
        <p:nvSpPr>
          <p:cNvPr id="385" name="Too small a bite will risk a tear, too big a bite may make it more difficult to close the tenaculum, can obstruct the cervical canal, and may inflict more pain"/>
          <p:cNvSpPr txBox="1"/>
          <p:nvPr/>
        </p:nvSpPr>
        <p:spPr>
          <a:xfrm>
            <a:off x="1361840" y="4108123"/>
            <a:ext cx="12227296" cy="793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ts val="2600"/>
              </a:lnSpc>
              <a:spcBef>
                <a:spcPts val="1400"/>
              </a:spcBef>
              <a:defRPr sz="2200">
                <a:solidFill>
                  <a:srgbClr val="5DA2AA"/>
                </a:solidFill>
              </a:defRPr>
            </a:lvl1pPr>
          </a:lstStyle>
          <a:p>
            <a:r>
              <a:rPr dirty="0"/>
              <a:t>Too small a bite will risk a tear, too big a bite may make it more difficult to close the tenaculum, can obstruct the cervical canal, and may inflict more pain</a:t>
            </a:r>
          </a:p>
        </p:txBody>
      </p:sp>
      <p:sp>
        <p:nvSpPr>
          <p:cNvPr id="386" name="Some clinicians ask the patient to cough, quickly placing the tenaculum timed to the cough; if you do this, hold the speculum during the cough and let the patient practice once before taking the actual bite"/>
          <p:cNvSpPr txBox="1"/>
          <p:nvPr/>
        </p:nvSpPr>
        <p:spPr>
          <a:xfrm>
            <a:off x="1349140" y="5677557"/>
            <a:ext cx="12227296" cy="1123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ts val="2600"/>
              </a:lnSpc>
              <a:spcBef>
                <a:spcPts val="1400"/>
              </a:spcBef>
              <a:defRPr sz="2200">
                <a:solidFill>
                  <a:srgbClr val="5DA2AA"/>
                </a:solidFill>
              </a:defRPr>
            </a:lvl1pPr>
          </a:lstStyle>
          <a:p>
            <a:r>
              <a:rPr dirty="0"/>
              <a:t>Some clinicians ask the patient to cough, quickly placing the tenaculum timed to the cough; if you do this, hold the speculum during the cough and let the patient practice once before taking the actual bite</a:t>
            </a:r>
          </a:p>
        </p:txBody>
      </p:sp>
      <p:sp>
        <p:nvSpPr>
          <p:cNvPr id="387" name="Avoid hooking fingers through the rings to avoid inadvertent movement"/>
          <p:cNvSpPr txBox="1"/>
          <p:nvPr/>
        </p:nvSpPr>
        <p:spPr>
          <a:xfrm>
            <a:off x="1342585" y="7930290"/>
            <a:ext cx="12227296" cy="463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ts val="2600"/>
              </a:lnSpc>
              <a:spcBef>
                <a:spcPts val="1400"/>
              </a:spcBef>
              <a:defRPr sz="2200">
                <a:solidFill>
                  <a:srgbClr val="5DA2AA"/>
                </a:solidFill>
              </a:defRPr>
            </a:lvl1pPr>
          </a:lstStyle>
          <a:p>
            <a:r>
              <a:rPr dirty="0"/>
              <a:t>Avoid hooking fingers through the rings to avoid inadvertent movement</a:t>
            </a:r>
          </a:p>
        </p:txBody>
      </p:sp>
      <p:pic>
        <p:nvPicPr>
          <p:cNvPr id="388" name="Image" descr="Image"/>
          <p:cNvPicPr>
            <a:picLocks noChangeAspect="1"/>
          </p:cNvPicPr>
          <p:nvPr/>
        </p:nvPicPr>
        <p:blipFill>
          <a:blip r:embed="rId2"/>
          <a:srcRect l="30740" t="40540" r="27972" b="35061"/>
          <a:stretch>
            <a:fillRect/>
          </a:stretch>
        </p:blipFill>
        <p:spPr>
          <a:xfrm>
            <a:off x="16403608" y="2420707"/>
            <a:ext cx="6473683" cy="5716979"/>
          </a:xfrm>
          <a:prstGeom prst="rect">
            <a:avLst/>
          </a:prstGeom>
          <a:ln w="12700">
            <a:miter lim="400000"/>
          </a:ln>
        </p:spPr>
      </p:pic>
      <p:pic>
        <p:nvPicPr>
          <p:cNvPr id="389" name="Image" descr="Image"/>
          <p:cNvPicPr>
            <a:picLocks noChangeAspect="1"/>
          </p:cNvPicPr>
          <p:nvPr/>
        </p:nvPicPr>
        <p:blipFill>
          <a:blip r:embed="rId3"/>
          <a:srcRect b="15306"/>
          <a:stretch>
            <a:fillRect/>
          </a:stretch>
        </p:blipFill>
        <p:spPr>
          <a:xfrm>
            <a:off x="16610669" y="9670346"/>
            <a:ext cx="4053638" cy="195892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15"/>
          <p:cNvSpPr txBox="1"/>
          <p:nvPr/>
        </p:nvSpPr>
        <p:spPr>
          <a:xfrm>
            <a:off x="8024970" y="12821019"/>
            <a:ext cx="15702827"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stStyle>
          <a:p>
            <a:r>
              <a:rPr dirty="0"/>
              <a:t>1</a:t>
            </a:r>
            <a:r>
              <a:rPr lang="en-GB" dirty="0"/>
              <a:t>4</a:t>
            </a:r>
            <a:endParaRPr dirty="0"/>
          </a:p>
        </p:txBody>
      </p:sp>
      <p:sp>
        <p:nvSpPr>
          <p:cNvPr id="393" name="IUD, intrauterine device…"/>
          <p:cNvSpPr txBox="1"/>
          <p:nvPr/>
        </p:nvSpPr>
        <p:spPr>
          <a:xfrm>
            <a:off x="662629" y="12290141"/>
            <a:ext cx="16307157" cy="929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ts val="1500"/>
              </a:lnSpc>
              <a:spcBef>
                <a:spcPts val="200"/>
              </a:spcBef>
            </a:pPr>
            <a:r>
              <a:rPr dirty="0"/>
              <a:t>IUD, intrauterine device </a:t>
            </a:r>
          </a:p>
          <a:p>
            <a:pPr>
              <a:lnSpc>
                <a:spcPts val="1500"/>
              </a:lnSpc>
              <a:spcBef>
                <a:spcPts val="200"/>
              </a:spcBef>
            </a:pPr>
            <a:endParaRPr dirty="0"/>
          </a:p>
          <a:p>
            <a:pPr>
              <a:lnSpc>
                <a:spcPts val="1500"/>
              </a:lnSpc>
              <a:spcBef>
                <a:spcPts val="200"/>
              </a:spcBef>
            </a:pPr>
            <a:r>
              <a:rPr dirty="0"/>
              <a:t>1. Cason P and Goodman S. Protocol for Provision of Intrauterine Contraception. San Francisco: UCSF Bixby Center Beyond the Pill, 2016; 2. Duncan J, et al. BMC Womens Health. 2021;21:141</a:t>
            </a:r>
          </a:p>
        </p:txBody>
      </p:sp>
      <p:sp>
        <p:nvSpPr>
          <p:cNvPr id="394" name="When sounding and placing the IUD, place traction on the tenaculum but take care not to move it when not necessary."/>
          <p:cNvSpPr txBox="1"/>
          <p:nvPr/>
        </p:nvSpPr>
        <p:spPr>
          <a:xfrm>
            <a:off x="624529" y="2661236"/>
            <a:ext cx="14109112" cy="1017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500"/>
              </a:lnSpc>
              <a:spcBef>
                <a:spcPts val="1400"/>
              </a:spcBef>
              <a:defRPr sz="2600">
                <a:solidFill>
                  <a:srgbClr val="5DA2AA"/>
                </a:solidFill>
              </a:defRPr>
            </a:pPr>
            <a:r>
              <a:rPr dirty="0"/>
              <a:t>When sounding and placing the IUD, </a:t>
            </a:r>
            <a:r>
              <a:rPr dirty="0">
                <a:latin typeface="Poppins SemiBold"/>
                <a:ea typeface="Poppins SemiBold"/>
                <a:cs typeface="Poppins SemiBold"/>
                <a:sym typeface="Poppins SemiBold"/>
              </a:rPr>
              <a:t>place traction on the tenaculum</a:t>
            </a:r>
            <a:r>
              <a:rPr dirty="0"/>
              <a:t> but take care not to move it when not necessary.</a:t>
            </a:r>
          </a:p>
        </p:txBody>
      </p:sp>
      <p:sp>
        <p:nvSpPr>
          <p:cNvPr id="395" name="Plastic sounds may be less likely to perforate2"/>
          <p:cNvSpPr txBox="1"/>
          <p:nvPr/>
        </p:nvSpPr>
        <p:spPr>
          <a:xfrm>
            <a:off x="1044018" y="4355545"/>
            <a:ext cx="6980952" cy="425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457200">
              <a:spcBef>
                <a:spcPts val="1400"/>
              </a:spcBef>
              <a:defRPr sz="2100">
                <a:solidFill>
                  <a:srgbClr val="5DA2AA"/>
                </a:solidFill>
              </a:defRPr>
            </a:pPr>
            <a:r>
              <a:rPr dirty="0"/>
              <a:t>Plastic sounds may be less likely to perforate</a:t>
            </a:r>
            <a:r>
              <a:rPr baseline="31999" dirty="0"/>
              <a:t>2</a:t>
            </a:r>
          </a:p>
        </p:txBody>
      </p:sp>
      <p:sp>
        <p:nvSpPr>
          <p:cNvPr id="396" name="Circle"/>
          <p:cNvSpPr/>
          <p:nvPr/>
        </p:nvSpPr>
        <p:spPr>
          <a:xfrm>
            <a:off x="881771" y="4514746"/>
            <a:ext cx="73348" cy="733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97" name="Circle"/>
          <p:cNvSpPr/>
          <p:nvPr/>
        </p:nvSpPr>
        <p:spPr>
          <a:xfrm>
            <a:off x="881771" y="5687991"/>
            <a:ext cx="73348" cy="733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98" name="Circle"/>
          <p:cNvSpPr/>
          <p:nvPr/>
        </p:nvSpPr>
        <p:spPr>
          <a:xfrm>
            <a:off x="881771" y="6882500"/>
            <a:ext cx="73348" cy="733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99" name="Circle"/>
          <p:cNvSpPr/>
          <p:nvPr/>
        </p:nvSpPr>
        <p:spPr>
          <a:xfrm>
            <a:off x="881771" y="7362841"/>
            <a:ext cx="73348" cy="733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00" name="Circle"/>
          <p:cNvSpPr/>
          <p:nvPr/>
        </p:nvSpPr>
        <p:spPr>
          <a:xfrm>
            <a:off x="881771" y="7864447"/>
            <a:ext cx="73348" cy="733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01" name="Circle"/>
          <p:cNvSpPr/>
          <p:nvPr/>
        </p:nvSpPr>
        <p:spPr>
          <a:xfrm>
            <a:off x="881771" y="8698308"/>
            <a:ext cx="73348" cy="733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02" name="For metal sounds, bend the distal 6-9 cm to be consistent with the shape of the uterus1"/>
          <p:cNvSpPr txBox="1"/>
          <p:nvPr/>
        </p:nvSpPr>
        <p:spPr>
          <a:xfrm>
            <a:off x="624529" y="3837634"/>
            <a:ext cx="14863735" cy="539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500"/>
              </a:lnSpc>
              <a:spcBef>
                <a:spcPts val="1400"/>
              </a:spcBef>
              <a:defRPr sz="2600">
                <a:solidFill>
                  <a:srgbClr val="5DA2AA"/>
                </a:solidFill>
              </a:defRPr>
            </a:pPr>
            <a:r>
              <a:rPr dirty="0"/>
              <a:t>For metal sounds, </a:t>
            </a:r>
            <a:r>
              <a:rPr dirty="0">
                <a:latin typeface="Poppins SemiBold"/>
                <a:ea typeface="Poppins SemiBold"/>
                <a:cs typeface="Poppins SemiBold"/>
                <a:sym typeface="Poppins SemiBold"/>
              </a:rPr>
              <a:t>bend the distal 6-9cm</a:t>
            </a:r>
            <a:r>
              <a:rPr dirty="0"/>
              <a:t> to be consistent with the shape of the uterus</a:t>
            </a:r>
            <a:r>
              <a:rPr baseline="31999" dirty="0"/>
              <a:t>1</a:t>
            </a:r>
          </a:p>
        </p:txBody>
      </p:sp>
      <p:sp>
        <p:nvSpPr>
          <p:cNvPr id="403" name="Initiate the movement of the sound with wrist or finger action"/>
          <p:cNvSpPr txBox="1"/>
          <p:nvPr/>
        </p:nvSpPr>
        <p:spPr>
          <a:xfrm>
            <a:off x="624529" y="4981418"/>
            <a:ext cx="10902442" cy="572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500"/>
              </a:lnSpc>
              <a:spcBef>
                <a:spcPts val="1400"/>
              </a:spcBef>
              <a:defRPr sz="2600">
                <a:solidFill>
                  <a:srgbClr val="5DA2AA"/>
                </a:solidFill>
              </a:defRPr>
            </a:pPr>
            <a:r>
              <a:rPr dirty="0"/>
              <a:t>Initiate the movement of the sound with </a:t>
            </a:r>
            <a:r>
              <a:rPr dirty="0">
                <a:latin typeface="Poppins SemiBold"/>
                <a:ea typeface="Poppins SemiBold"/>
                <a:cs typeface="Poppins SemiBold"/>
                <a:sym typeface="Poppins SemiBold"/>
              </a:rPr>
              <a:t>wrist or finger action</a:t>
            </a:r>
          </a:p>
        </p:txBody>
      </p:sp>
      <p:sp>
        <p:nvSpPr>
          <p:cNvPr id="404" name="Avoid applying elbow or shoulder strength"/>
          <p:cNvSpPr txBox="1"/>
          <p:nvPr/>
        </p:nvSpPr>
        <p:spPr>
          <a:xfrm>
            <a:off x="1044018" y="5533051"/>
            <a:ext cx="6101322" cy="425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ts val="2600"/>
              </a:lnSpc>
              <a:spcBef>
                <a:spcPts val="1400"/>
              </a:spcBef>
              <a:defRPr sz="2100">
                <a:solidFill>
                  <a:srgbClr val="5DA2AA"/>
                </a:solidFill>
              </a:defRPr>
            </a:lvl1pPr>
          </a:lstStyle>
          <a:p>
            <a:pPr>
              <a:lnSpc>
                <a:spcPct val="100000"/>
              </a:lnSpc>
            </a:pPr>
            <a:r>
              <a:rPr dirty="0"/>
              <a:t>Avoid applying elbow or shoulder strength</a:t>
            </a:r>
          </a:p>
        </p:txBody>
      </p:sp>
      <p:sp>
        <p:nvSpPr>
          <p:cNvPr id="405" name="Prevent perforation"/>
          <p:cNvSpPr txBox="1"/>
          <p:nvPr/>
        </p:nvSpPr>
        <p:spPr>
          <a:xfrm>
            <a:off x="624529" y="6161497"/>
            <a:ext cx="3850148" cy="5727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ts val="3500"/>
              </a:lnSpc>
              <a:spcBef>
                <a:spcPts val="1400"/>
              </a:spcBef>
              <a:defRPr sz="2600">
                <a:solidFill>
                  <a:srgbClr val="5DA2AA"/>
                </a:solidFill>
                <a:latin typeface="Poppins SemiBold"/>
                <a:ea typeface="Poppins SemiBold"/>
                <a:cs typeface="Poppins SemiBold"/>
                <a:sym typeface="Poppins SemiBold"/>
              </a:defRPr>
            </a:lvl1pPr>
          </a:lstStyle>
          <a:p>
            <a:r>
              <a:rPr dirty="0"/>
              <a:t>Prevent perforation</a:t>
            </a:r>
          </a:p>
        </p:txBody>
      </p:sp>
      <p:sp>
        <p:nvSpPr>
          <p:cNvPr id="406" name="Only proceed if the depth and direction of the sound are compatible with bimanual exam findings…"/>
          <p:cNvSpPr txBox="1"/>
          <p:nvPr/>
        </p:nvSpPr>
        <p:spPr>
          <a:xfrm>
            <a:off x="1044018" y="6751106"/>
            <a:ext cx="15681189" cy="22570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457200">
              <a:spcBef>
                <a:spcPts val="1400"/>
              </a:spcBef>
              <a:defRPr sz="2100">
                <a:solidFill>
                  <a:srgbClr val="5DA2AA"/>
                </a:solidFill>
              </a:defRPr>
            </a:pPr>
            <a:r>
              <a:rPr dirty="0"/>
              <a:t>Only proceed if the depth and direction of the sound are compatible with bimanual exam findings</a:t>
            </a:r>
          </a:p>
          <a:p>
            <a:pPr defTabSz="457200">
              <a:spcBef>
                <a:spcPts val="1400"/>
              </a:spcBef>
              <a:defRPr sz="2100">
                <a:solidFill>
                  <a:srgbClr val="5DA2AA"/>
                </a:solidFill>
              </a:defRPr>
            </a:pPr>
            <a:r>
              <a:rPr dirty="0"/>
              <a:t>Apply steady pressure to advance gently through the internal os without force</a:t>
            </a:r>
          </a:p>
          <a:p>
            <a:pPr defTabSz="457200">
              <a:spcBef>
                <a:spcPts val="1400"/>
              </a:spcBef>
              <a:defRPr sz="2100">
                <a:solidFill>
                  <a:srgbClr val="5DA2AA"/>
                </a:solidFill>
              </a:defRPr>
            </a:pPr>
            <a:r>
              <a:rPr dirty="0"/>
              <a:t>If you encounter resistance at the internal os, evaluate the position and consider using a graduated plastic ‘os-finder’ to open the os before advancing the sound</a:t>
            </a:r>
          </a:p>
          <a:p>
            <a:pPr defTabSz="457200">
              <a:spcBef>
                <a:spcPts val="1400"/>
              </a:spcBef>
              <a:defRPr sz="2100">
                <a:solidFill>
                  <a:srgbClr val="5DA2AA"/>
                </a:solidFill>
              </a:defRPr>
            </a:pPr>
            <a:r>
              <a:rPr dirty="0"/>
              <a:t>Once the sound is passed through the internal os, pause, and then advance slowly and intentionally to the fundus</a:t>
            </a:r>
          </a:p>
        </p:txBody>
      </p:sp>
      <p:sp>
        <p:nvSpPr>
          <p:cNvPr id="407" name="Prevent discomfort by avoiding repeat tapping of the fundus"/>
          <p:cNvSpPr txBox="1"/>
          <p:nvPr/>
        </p:nvSpPr>
        <p:spPr>
          <a:xfrm>
            <a:off x="624529" y="9330885"/>
            <a:ext cx="10902442" cy="572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500"/>
              </a:lnSpc>
              <a:spcBef>
                <a:spcPts val="1400"/>
              </a:spcBef>
              <a:defRPr sz="2600">
                <a:solidFill>
                  <a:srgbClr val="5DA2AA"/>
                </a:solidFill>
              </a:defRPr>
            </a:pPr>
            <a:r>
              <a:rPr dirty="0"/>
              <a:t>Prevent discomfort by </a:t>
            </a:r>
            <a:r>
              <a:rPr dirty="0">
                <a:latin typeface="Poppins SemiBold"/>
                <a:ea typeface="Poppins SemiBold"/>
                <a:cs typeface="Poppins SemiBold"/>
                <a:sym typeface="Poppins SemiBold"/>
              </a:rPr>
              <a:t>avoiding repeat tapping</a:t>
            </a:r>
            <a:r>
              <a:rPr dirty="0"/>
              <a:t> of the fundus</a:t>
            </a:r>
          </a:p>
        </p:txBody>
      </p:sp>
      <p:sp>
        <p:nvSpPr>
          <p:cNvPr id="408" name="Some clinicians prefer to not use a sound, but measure the length of the uterine cavity with ultrasound instead"/>
          <p:cNvSpPr txBox="1"/>
          <p:nvPr/>
        </p:nvSpPr>
        <p:spPr>
          <a:xfrm>
            <a:off x="624529" y="10038870"/>
            <a:ext cx="16100678" cy="1017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457200">
              <a:lnSpc>
                <a:spcPts val="3500"/>
              </a:lnSpc>
              <a:spcBef>
                <a:spcPts val="1400"/>
              </a:spcBef>
              <a:defRPr sz="2600">
                <a:solidFill>
                  <a:srgbClr val="5DA2AA"/>
                </a:solidFill>
              </a:defRPr>
            </a:lvl1pPr>
          </a:lstStyle>
          <a:p>
            <a:r>
              <a:rPr dirty="0"/>
              <a:t>Some clinicians prefer to not use a sound, but measure the length of the uterine cavity with ultrasound instead</a:t>
            </a:r>
          </a:p>
        </p:txBody>
      </p:sp>
      <p:pic>
        <p:nvPicPr>
          <p:cNvPr id="409" name="Image" descr="Image"/>
          <p:cNvPicPr>
            <a:picLocks noChangeAspect="1"/>
          </p:cNvPicPr>
          <p:nvPr/>
        </p:nvPicPr>
        <p:blipFill rotWithShape="1">
          <a:blip r:embed="rId2"/>
          <a:srcRect l="33577" t="45734" r="54929" b="46629"/>
          <a:stretch/>
        </p:blipFill>
        <p:spPr>
          <a:xfrm>
            <a:off x="15488264" y="2564240"/>
            <a:ext cx="8379395" cy="4293191"/>
          </a:xfrm>
          <a:prstGeom prst="rect">
            <a:avLst/>
          </a:prstGeom>
          <a:ln w="12700">
            <a:miter lim="400000"/>
          </a:ln>
        </p:spPr>
      </p:pic>
      <p:sp>
        <p:nvSpPr>
          <p:cNvPr id="3" name="The right use of the sound can limit pain  during IUD placement">
            <a:extLst>
              <a:ext uri="{FF2B5EF4-FFF2-40B4-BE49-F238E27FC236}">
                <a16:creationId xmlns:a16="http://schemas.microsoft.com/office/drawing/2014/main" id="{FED00E65-8BA0-7E30-0333-FD2922C1447F}"/>
              </a:ext>
            </a:extLst>
          </p:cNvPr>
          <p:cNvSpPr txBox="1"/>
          <p:nvPr/>
        </p:nvSpPr>
        <p:spPr>
          <a:xfrm>
            <a:off x="624529" y="502600"/>
            <a:ext cx="22865391" cy="958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ts val="6700"/>
              </a:lnSpc>
              <a:defRPr sz="5500" b="1">
                <a:solidFill>
                  <a:srgbClr val="5DA2AA"/>
                </a:solidFill>
                <a:latin typeface="+mj-lt"/>
                <a:ea typeface="+mj-ea"/>
                <a:cs typeface="+mj-cs"/>
                <a:sym typeface="Poppins-ExtraBold"/>
              </a:defRPr>
            </a:pPr>
            <a:r>
              <a:rPr dirty="0"/>
              <a:t>The right use of the sound can limit pain during IUD placement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After IUD placement"/>
          <p:cNvSpPr txBox="1"/>
          <p:nvPr/>
        </p:nvSpPr>
        <p:spPr>
          <a:xfrm>
            <a:off x="644972" y="502600"/>
            <a:ext cx="7399656" cy="1026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ts val="6700"/>
              </a:lnSpc>
              <a:defRPr sz="5500" b="1">
                <a:solidFill>
                  <a:srgbClr val="5DA2AA"/>
                </a:solidFill>
                <a:latin typeface="+mj-lt"/>
                <a:ea typeface="+mj-ea"/>
                <a:cs typeface="+mj-cs"/>
                <a:sym typeface="Poppins-ExtraBold"/>
              </a:defRPr>
            </a:lvl1pPr>
          </a:lstStyle>
          <a:p>
            <a:r>
              <a:rPr dirty="0"/>
              <a:t>After IUD placement</a:t>
            </a:r>
          </a:p>
        </p:txBody>
      </p:sp>
      <p:sp>
        <p:nvSpPr>
          <p:cNvPr id="412" name="16"/>
          <p:cNvSpPr txBox="1"/>
          <p:nvPr/>
        </p:nvSpPr>
        <p:spPr>
          <a:xfrm>
            <a:off x="8024970" y="12821019"/>
            <a:ext cx="15702827"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stStyle>
          <a:p>
            <a:r>
              <a:rPr lang="en-GB" dirty="0"/>
              <a:t>15</a:t>
            </a:r>
            <a:endParaRPr dirty="0"/>
          </a:p>
        </p:txBody>
      </p:sp>
      <p:sp>
        <p:nvSpPr>
          <p:cNvPr id="413" name="IUD, intrauterine device; NSAID, non-steroidal anti-inflammatory drug"/>
          <p:cNvSpPr txBox="1"/>
          <p:nvPr/>
        </p:nvSpPr>
        <p:spPr>
          <a:xfrm>
            <a:off x="662629" y="12823689"/>
            <a:ext cx="10110733" cy="316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ts val="1500"/>
              </a:lnSpc>
              <a:spcBef>
                <a:spcPts val="200"/>
              </a:spcBef>
            </a:lvl1pPr>
          </a:lstStyle>
          <a:p>
            <a:r>
              <a:rPr dirty="0"/>
              <a:t>IUD, intrauterine device; NSAID, non-steroidal anti-inflammatory drug</a:t>
            </a:r>
          </a:p>
        </p:txBody>
      </p:sp>
      <p:pic>
        <p:nvPicPr>
          <p:cNvPr id="414" name="Image" descr="Image"/>
          <p:cNvPicPr>
            <a:picLocks noChangeAspect="1"/>
          </p:cNvPicPr>
          <p:nvPr/>
        </p:nvPicPr>
        <p:blipFill>
          <a:blip r:embed="rId2"/>
          <a:srcRect l="21001" t="11663" r="61592" b="54128"/>
          <a:stretch>
            <a:fillRect/>
          </a:stretch>
        </p:blipFill>
        <p:spPr>
          <a:xfrm>
            <a:off x="504395" y="2818280"/>
            <a:ext cx="5236776" cy="7936330"/>
          </a:xfrm>
          <a:prstGeom prst="rect">
            <a:avLst/>
          </a:prstGeom>
          <a:ln w="12700">
            <a:miter lim="400000"/>
          </a:ln>
        </p:spPr>
      </p:pic>
      <p:pic>
        <p:nvPicPr>
          <p:cNvPr id="415" name="Image" descr="Image"/>
          <p:cNvPicPr>
            <a:picLocks noChangeAspect="1"/>
          </p:cNvPicPr>
          <p:nvPr/>
        </p:nvPicPr>
        <p:blipFill>
          <a:blip r:embed="rId3"/>
          <a:stretch>
            <a:fillRect/>
          </a:stretch>
        </p:blipFill>
        <p:spPr>
          <a:xfrm>
            <a:off x="5797508" y="2406297"/>
            <a:ext cx="16821532" cy="1140585"/>
          </a:xfrm>
          <a:prstGeom prst="rect">
            <a:avLst/>
          </a:prstGeom>
          <a:ln w="12700">
            <a:miter lim="400000"/>
          </a:ln>
        </p:spPr>
      </p:pic>
      <p:pic>
        <p:nvPicPr>
          <p:cNvPr id="416" name="Image" descr="Image"/>
          <p:cNvPicPr>
            <a:picLocks noChangeAspect="1"/>
          </p:cNvPicPr>
          <p:nvPr/>
        </p:nvPicPr>
        <p:blipFill>
          <a:blip r:embed="rId4"/>
          <a:stretch>
            <a:fillRect/>
          </a:stretch>
        </p:blipFill>
        <p:spPr>
          <a:xfrm>
            <a:off x="5795791" y="3637534"/>
            <a:ext cx="17821784" cy="3029129"/>
          </a:xfrm>
          <a:prstGeom prst="rect">
            <a:avLst/>
          </a:prstGeom>
          <a:ln w="12700">
            <a:miter lim="400000"/>
          </a:ln>
        </p:spPr>
      </p:pic>
      <p:pic>
        <p:nvPicPr>
          <p:cNvPr id="417" name="Image" descr="Image"/>
          <p:cNvPicPr>
            <a:picLocks noChangeAspect="1"/>
          </p:cNvPicPr>
          <p:nvPr/>
        </p:nvPicPr>
        <p:blipFill>
          <a:blip r:embed="rId5"/>
          <a:stretch>
            <a:fillRect/>
          </a:stretch>
        </p:blipFill>
        <p:spPr>
          <a:xfrm>
            <a:off x="5787536" y="6744615"/>
            <a:ext cx="17914494" cy="4247529"/>
          </a:xfrm>
          <a:prstGeom prst="rect">
            <a:avLst/>
          </a:prstGeom>
          <a:ln w="12700">
            <a:miter lim="400000"/>
          </a:ln>
        </p:spPr>
      </p:pic>
      <p:sp>
        <p:nvSpPr>
          <p:cNvPr id="418" name="Some clinicians verify IUD placement by ultrasound"/>
          <p:cNvSpPr txBox="1"/>
          <p:nvPr/>
        </p:nvSpPr>
        <p:spPr>
          <a:xfrm>
            <a:off x="6216583" y="2708123"/>
            <a:ext cx="11217281" cy="562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500"/>
              </a:lnSpc>
              <a:spcBef>
                <a:spcPts val="1400"/>
              </a:spcBef>
              <a:defRPr sz="3300">
                <a:solidFill>
                  <a:srgbClr val="5DA2AA"/>
                </a:solidFill>
              </a:defRPr>
            </a:pPr>
            <a:r>
              <a:rPr sz="3200" dirty="0"/>
              <a:t>Some clinicians </a:t>
            </a:r>
            <a:r>
              <a:rPr sz="3200" dirty="0">
                <a:latin typeface="Poppins SemiBold"/>
                <a:ea typeface="Poppins SemiBold"/>
                <a:cs typeface="Poppins SemiBold"/>
                <a:sym typeface="Poppins SemiBold"/>
              </a:rPr>
              <a:t>verify</a:t>
            </a:r>
            <a:r>
              <a:rPr sz="3200" dirty="0"/>
              <a:t> IUD placement by ultrasound</a:t>
            </a:r>
          </a:p>
        </p:txBody>
      </p:sp>
      <p:sp>
        <p:nvSpPr>
          <p:cNvPr id="419" name="Prevent vasovagal syncope"/>
          <p:cNvSpPr txBox="1"/>
          <p:nvPr/>
        </p:nvSpPr>
        <p:spPr>
          <a:xfrm>
            <a:off x="6216583" y="3898565"/>
            <a:ext cx="6948672" cy="603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ts val="3500"/>
              </a:lnSpc>
              <a:spcBef>
                <a:spcPts val="1400"/>
              </a:spcBef>
              <a:defRPr sz="3300">
                <a:solidFill>
                  <a:srgbClr val="5DA2AA"/>
                </a:solidFill>
                <a:latin typeface="Poppins SemiBold"/>
                <a:ea typeface="Poppins SemiBold"/>
                <a:cs typeface="Poppins SemiBold"/>
                <a:sym typeface="Poppins SemiBold"/>
              </a:defRPr>
            </a:lvl1pPr>
          </a:lstStyle>
          <a:p>
            <a:pPr>
              <a:defRPr>
                <a:latin typeface="Poppins-Light"/>
                <a:ea typeface="Poppins-Light"/>
                <a:cs typeface="Poppins-Light"/>
                <a:sym typeface="Poppins-Light"/>
              </a:defRPr>
            </a:pPr>
            <a:r>
              <a:rPr dirty="0">
                <a:latin typeface="Poppins SemiBold"/>
                <a:ea typeface="Poppins SemiBold"/>
                <a:cs typeface="Poppins SemiBold"/>
                <a:sym typeface="Poppins SemiBold"/>
              </a:rPr>
              <a:t>Prevent vasovagal syncope</a:t>
            </a:r>
          </a:p>
        </p:txBody>
      </p:sp>
      <p:sp>
        <p:nvSpPr>
          <p:cNvPr id="420" name="Circle"/>
          <p:cNvSpPr/>
          <p:nvPr/>
        </p:nvSpPr>
        <p:spPr>
          <a:xfrm>
            <a:off x="6563491" y="4790634"/>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21" name="Circle"/>
          <p:cNvSpPr/>
          <p:nvPr/>
        </p:nvSpPr>
        <p:spPr>
          <a:xfrm>
            <a:off x="6563491" y="5955981"/>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22" name="Circle"/>
          <p:cNvSpPr/>
          <p:nvPr/>
        </p:nvSpPr>
        <p:spPr>
          <a:xfrm>
            <a:off x="6563491" y="7958939"/>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23" name="Circle"/>
          <p:cNvSpPr/>
          <p:nvPr/>
        </p:nvSpPr>
        <p:spPr>
          <a:xfrm>
            <a:off x="6563491" y="9075925"/>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24" name="Circle"/>
          <p:cNvSpPr/>
          <p:nvPr/>
        </p:nvSpPr>
        <p:spPr>
          <a:xfrm>
            <a:off x="6563490" y="10205612"/>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25" name="Use anticipatory guidance so the patient can make isometric contractions of the extremities in case of pre-syncopal signs/symptoms…"/>
          <p:cNvSpPr txBox="1"/>
          <p:nvPr/>
        </p:nvSpPr>
        <p:spPr>
          <a:xfrm>
            <a:off x="6909541" y="4631449"/>
            <a:ext cx="15670483" cy="1721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500"/>
              </a:lnSpc>
              <a:spcBef>
                <a:spcPts val="1800"/>
              </a:spcBef>
              <a:defRPr sz="3300">
                <a:solidFill>
                  <a:srgbClr val="5DA2AA"/>
                </a:solidFill>
              </a:defRPr>
            </a:pPr>
            <a:r>
              <a:rPr sz="3200" dirty="0"/>
              <a:t>Use anticipatory guidance so the patient can make isometric contractions of the extremities in case of pre-syncopal signs/symptoms</a:t>
            </a:r>
          </a:p>
          <a:p>
            <a:pPr defTabSz="457200">
              <a:lnSpc>
                <a:spcPts val="3500"/>
              </a:lnSpc>
              <a:spcBef>
                <a:spcPts val="1800"/>
              </a:spcBef>
              <a:defRPr sz="3300">
                <a:solidFill>
                  <a:srgbClr val="5DA2AA"/>
                </a:solidFill>
              </a:defRPr>
            </a:pPr>
            <a:r>
              <a:rPr sz="3200" dirty="0"/>
              <a:t>Advise the patient to slowly change position, from the chair to standing up</a:t>
            </a:r>
          </a:p>
        </p:txBody>
      </p:sp>
      <p:sp>
        <p:nvSpPr>
          <p:cNvPr id="426" name="Inform the patient that"/>
          <p:cNvSpPr txBox="1"/>
          <p:nvPr/>
        </p:nvSpPr>
        <p:spPr>
          <a:xfrm>
            <a:off x="6216583" y="7039388"/>
            <a:ext cx="6948672" cy="603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500"/>
              </a:lnSpc>
              <a:spcBef>
                <a:spcPts val="1400"/>
              </a:spcBef>
              <a:defRPr sz="3300">
                <a:solidFill>
                  <a:srgbClr val="5DA2AA"/>
                </a:solidFill>
              </a:defRPr>
            </a:pPr>
            <a:r>
              <a:rPr dirty="0">
                <a:latin typeface="Poppins SemiBold"/>
                <a:ea typeface="Poppins SemiBold"/>
                <a:cs typeface="Poppins SemiBold"/>
                <a:sym typeface="Poppins SemiBold"/>
              </a:rPr>
              <a:t>Inform </a:t>
            </a:r>
            <a:r>
              <a:rPr dirty="0"/>
              <a:t>the patient that</a:t>
            </a:r>
          </a:p>
        </p:txBody>
      </p:sp>
      <p:sp>
        <p:nvSpPr>
          <p:cNvPr id="427" name="It’s normal to have cramps for up to a week after IUD placement, and that these can be treated with NSAIDs if they are painful or uncomfortable…"/>
          <p:cNvSpPr txBox="1"/>
          <p:nvPr/>
        </p:nvSpPr>
        <p:spPr>
          <a:xfrm>
            <a:off x="6909541" y="7753259"/>
            <a:ext cx="15939391" cy="2839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500"/>
              </a:lnSpc>
              <a:spcBef>
                <a:spcPts val="1800"/>
              </a:spcBef>
              <a:defRPr sz="3300">
                <a:solidFill>
                  <a:srgbClr val="5DA2AA"/>
                </a:solidFill>
              </a:defRPr>
            </a:pPr>
            <a:r>
              <a:rPr sz="3200" dirty="0"/>
              <a:t>It’s normal to have cramps for up to a week after IUD placement, and that these can be treated with NSAIDs if they are painful or uncomfortable</a:t>
            </a:r>
          </a:p>
          <a:p>
            <a:pPr defTabSz="457200">
              <a:lnSpc>
                <a:spcPts val="3500"/>
              </a:lnSpc>
              <a:spcBef>
                <a:spcPts val="1800"/>
              </a:spcBef>
              <a:defRPr sz="3300">
                <a:solidFill>
                  <a:srgbClr val="5DA2AA"/>
                </a:solidFill>
              </a:defRPr>
            </a:pPr>
            <a:r>
              <a:rPr sz="3200" dirty="0"/>
              <a:t>It’s normal to have changes in the menstrual bleeding pattern, and educate the patients on what these changes may be</a:t>
            </a:r>
          </a:p>
          <a:p>
            <a:pPr defTabSz="457200">
              <a:lnSpc>
                <a:spcPts val="3500"/>
              </a:lnSpc>
              <a:spcBef>
                <a:spcPts val="1800"/>
              </a:spcBef>
              <a:defRPr sz="3300">
                <a:solidFill>
                  <a:srgbClr val="5DA2AA"/>
                </a:solidFill>
              </a:defRPr>
            </a:pPr>
            <a:r>
              <a:rPr sz="3200" dirty="0"/>
              <a:t>They may wish to regularly self-check if they can feel the threads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Future developments and innovation"/>
          <p:cNvSpPr txBox="1"/>
          <p:nvPr/>
        </p:nvSpPr>
        <p:spPr>
          <a:xfrm>
            <a:off x="644972" y="502600"/>
            <a:ext cx="13577889" cy="1026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ts val="6700"/>
              </a:lnSpc>
              <a:defRPr sz="5500" b="1">
                <a:solidFill>
                  <a:srgbClr val="5DA2AA"/>
                </a:solidFill>
                <a:latin typeface="+mj-lt"/>
                <a:ea typeface="+mj-ea"/>
                <a:cs typeface="+mj-cs"/>
                <a:sym typeface="Poppins-ExtraBold"/>
              </a:defRPr>
            </a:lvl1pPr>
          </a:lstStyle>
          <a:p>
            <a:r>
              <a:rPr dirty="0"/>
              <a:t>Future developments and innovation</a:t>
            </a:r>
          </a:p>
        </p:txBody>
      </p:sp>
      <p:sp>
        <p:nvSpPr>
          <p:cNvPr id="430" name="17"/>
          <p:cNvSpPr txBox="1"/>
          <p:nvPr/>
        </p:nvSpPr>
        <p:spPr>
          <a:xfrm>
            <a:off x="18463318" y="12821019"/>
            <a:ext cx="5264479"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stStyle>
          <a:p>
            <a:r>
              <a:rPr lang="en-GB" dirty="0"/>
              <a:t>16</a:t>
            </a:r>
            <a:endParaRPr dirty="0"/>
          </a:p>
        </p:txBody>
      </p:sp>
      <p:sp>
        <p:nvSpPr>
          <p:cNvPr id="431" name="IUD, intrauterine device; RCT, randomised controlled trial…"/>
          <p:cNvSpPr txBox="1"/>
          <p:nvPr/>
        </p:nvSpPr>
        <p:spPr>
          <a:xfrm>
            <a:off x="662629" y="12380181"/>
            <a:ext cx="14863735" cy="7480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ts val="1500"/>
              </a:lnSpc>
              <a:spcBef>
                <a:spcPts val="200"/>
              </a:spcBef>
            </a:pPr>
            <a:r>
              <a:rPr dirty="0"/>
              <a:t>IUD, intrauterine device; RCT, randomised controlled trial</a:t>
            </a:r>
          </a:p>
          <a:p>
            <a:pPr>
              <a:lnSpc>
                <a:spcPts val="1500"/>
              </a:lnSpc>
              <a:spcBef>
                <a:spcPts val="200"/>
              </a:spcBef>
            </a:pPr>
            <a:endParaRPr dirty="0"/>
          </a:p>
          <a:p>
            <a:pPr>
              <a:lnSpc>
                <a:spcPts val="1500"/>
              </a:lnSpc>
              <a:spcBef>
                <a:spcPts val="200"/>
              </a:spcBef>
            </a:pPr>
            <a:r>
              <a:rPr dirty="0"/>
              <a:t>1. Lopez LM, et al. Cochrane Database Syst Rev. 2015:CD007373; 2. Rapkin RB, et al. Obstet Gynecol. 2016;128:621-8; 3. Yaron M, et al. ESC 2022. Abstract #P105</a:t>
            </a:r>
          </a:p>
        </p:txBody>
      </p:sp>
      <p:pic>
        <p:nvPicPr>
          <p:cNvPr id="432" name="Image" descr="Image"/>
          <p:cNvPicPr>
            <a:picLocks noChangeAspect="1"/>
          </p:cNvPicPr>
          <p:nvPr/>
        </p:nvPicPr>
        <p:blipFill>
          <a:blip r:embed="rId2"/>
          <a:srcRect/>
          <a:stretch>
            <a:fillRect/>
          </a:stretch>
        </p:blipFill>
        <p:spPr>
          <a:xfrm>
            <a:off x="663006" y="1960127"/>
            <a:ext cx="12400104" cy="6828273"/>
          </a:xfrm>
          <a:prstGeom prst="rect">
            <a:avLst/>
          </a:prstGeom>
          <a:ln w="12700">
            <a:miter lim="400000"/>
          </a:ln>
        </p:spPr>
      </p:pic>
      <p:pic>
        <p:nvPicPr>
          <p:cNvPr id="433" name="Image" descr="Image"/>
          <p:cNvPicPr>
            <a:picLocks noChangeAspect="1"/>
          </p:cNvPicPr>
          <p:nvPr/>
        </p:nvPicPr>
        <p:blipFill>
          <a:blip r:embed="rId3"/>
          <a:stretch>
            <a:fillRect/>
          </a:stretch>
        </p:blipFill>
        <p:spPr>
          <a:xfrm>
            <a:off x="13345951" y="1961727"/>
            <a:ext cx="10386378" cy="5950929"/>
          </a:xfrm>
          <a:prstGeom prst="rect">
            <a:avLst/>
          </a:prstGeom>
          <a:ln w="12700">
            <a:miter lim="400000"/>
          </a:ln>
        </p:spPr>
      </p:pic>
      <p:sp>
        <p:nvSpPr>
          <p:cNvPr id="434" name="Analgesics"/>
          <p:cNvSpPr txBox="1"/>
          <p:nvPr/>
        </p:nvSpPr>
        <p:spPr>
          <a:xfrm>
            <a:off x="887210" y="2014662"/>
            <a:ext cx="3195219" cy="969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ts val="6700"/>
              </a:lnSpc>
              <a:defRPr sz="4200" b="1">
                <a:solidFill>
                  <a:srgbClr val="018072"/>
                </a:solidFill>
                <a:latin typeface="+mj-lt"/>
                <a:ea typeface="+mj-ea"/>
                <a:cs typeface="+mj-cs"/>
                <a:sym typeface="Poppins-ExtraBold"/>
              </a:defRPr>
            </a:lvl1pPr>
          </a:lstStyle>
          <a:p>
            <a:r>
              <a:rPr dirty="0"/>
              <a:t>Analgesics</a:t>
            </a:r>
          </a:p>
        </p:txBody>
      </p:sp>
      <p:sp>
        <p:nvSpPr>
          <p:cNvPr id="435" name="Devices"/>
          <p:cNvSpPr txBox="1"/>
          <p:nvPr/>
        </p:nvSpPr>
        <p:spPr>
          <a:xfrm>
            <a:off x="13607816" y="2014662"/>
            <a:ext cx="2300708" cy="969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ts val="6700"/>
              </a:lnSpc>
              <a:defRPr sz="4200" b="1">
                <a:solidFill>
                  <a:srgbClr val="5DA2AA"/>
                </a:solidFill>
                <a:latin typeface="+mj-lt"/>
                <a:ea typeface="+mj-ea"/>
                <a:cs typeface="+mj-cs"/>
                <a:sym typeface="Poppins-ExtraBold"/>
              </a:defRPr>
            </a:lvl1pPr>
          </a:lstStyle>
          <a:p>
            <a:r>
              <a:rPr dirty="0"/>
              <a:t>Devices</a:t>
            </a:r>
          </a:p>
        </p:txBody>
      </p:sp>
      <p:sp>
        <p:nvSpPr>
          <p:cNvPr id="436" name="Anaesthetic gels"/>
          <p:cNvSpPr txBox="1"/>
          <p:nvPr/>
        </p:nvSpPr>
        <p:spPr>
          <a:xfrm>
            <a:off x="972522" y="2991116"/>
            <a:ext cx="3325665" cy="539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ts val="3500"/>
              </a:lnSpc>
              <a:spcBef>
                <a:spcPts val="1400"/>
              </a:spcBef>
              <a:defRPr sz="2600">
                <a:solidFill>
                  <a:srgbClr val="018072"/>
                </a:solidFill>
                <a:latin typeface="Poppins SemiBold"/>
                <a:ea typeface="Poppins SemiBold"/>
                <a:cs typeface="Poppins SemiBold"/>
                <a:sym typeface="Poppins SemiBold"/>
              </a:defRPr>
            </a:lvl1pPr>
          </a:lstStyle>
          <a:p>
            <a:pPr>
              <a:defRPr>
                <a:latin typeface="Poppins-Light"/>
                <a:ea typeface="Poppins-Light"/>
                <a:cs typeface="Poppins-Light"/>
                <a:sym typeface="Poppins-Light"/>
              </a:defRPr>
            </a:pPr>
            <a:r>
              <a:rPr dirty="0">
                <a:latin typeface="Poppins SemiBold"/>
                <a:ea typeface="Poppins SemiBold"/>
                <a:cs typeface="Poppins SemiBold"/>
                <a:sym typeface="Poppins SemiBold"/>
              </a:rPr>
              <a:t>Anaesthetic gels</a:t>
            </a:r>
          </a:p>
        </p:txBody>
      </p:sp>
      <p:sp>
        <p:nvSpPr>
          <p:cNvPr id="437" name="Circle"/>
          <p:cNvSpPr/>
          <p:nvPr/>
        </p:nvSpPr>
        <p:spPr>
          <a:xfrm>
            <a:off x="1232120" y="3715607"/>
            <a:ext cx="73348" cy="733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38" name="Although a 2015 Cochrane review found no evidence that lidocaine 2% gel reduced pain associated with insertion, in 2016 a small RCT (N=59) showed self-administered lidocaine 2% did not lead to less pain on placement of the IUD in nulliparous people, but "/>
          <p:cNvSpPr txBox="1"/>
          <p:nvPr/>
        </p:nvSpPr>
        <p:spPr>
          <a:xfrm>
            <a:off x="1412024" y="3525268"/>
            <a:ext cx="11338048" cy="3027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2500"/>
              </a:lnSpc>
              <a:spcBef>
                <a:spcPts val="1400"/>
              </a:spcBef>
              <a:defRPr sz="2100">
                <a:solidFill>
                  <a:srgbClr val="018072"/>
                </a:solidFill>
              </a:defRPr>
            </a:pPr>
            <a:r>
              <a:rPr dirty="0"/>
              <a:t>Although a 2015 Cochrane review found no evidence that lidocaine 2% gel reduced pain associated with insertion, in 2016 a small RCT (N=59) showed </a:t>
            </a:r>
            <a:r>
              <a:rPr dirty="0">
                <a:latin typeface="Poppins SemiBold"/>
                <a:ea typeface="Poppins SemiBold"/>
                <a:cs typeface="Poppins SemiBold"/>
                <a:sym typeface="Poppins SemiBold"/>
              </a:rPr>
              <a:t>self-administered lidocaine 2% did not lead to less pain on placement </a:t>
            </a:r>
            <a:r>
              <a:rPr dirty="0"/>
              <a:t>of the IUD in nulliparous people, but it </a:t>
            </a:r>
            <a:r>
              <a:rPr dirty="0">
                <a:latin typeface="Poppins SemiBold"/>
                <a:ea typeface="Poppins SemiBold"/>
                <a:cs typeface="Poppins SemiBold"/>
                <a:sym typeface="Poppins SemiBold"/>
              </a:rPr>
              <a:t>did reduce pain with tenaculum placement</a:t>
            </a:r>
            <a:r>
              <a:rPr baseline="31999" dirty="0">
                <a:latin typeface="Poppins SemiBold"/>
                <a:ea typeface="Poppins SemiBold"/>
                <a:cs typeface="Poppins SemiBold"/>
                <a:sym typeface="Poppins SemiBold"/>
              </a:rPr>
              <a:t>1,2</a:t>
            </a:r>
            <a:endParaRPr dirty="0">
              <a:latin typeface="Poppins SemiBold"/>
              <a:ea typeface="Poppins SemiBold"/>
              <a:cs typeface="Poppins SemiBold"/>
              <a:sym typeface="Poppins SemiBold"/>
            </a:endParaRPr>
          </a:p>
          <a:p>
            <a:pPr defTabSz="457200">
              <a:lnSpc>
                <a:spcPts val="2500"/>
              </a:lnSpc>
              <a:spcBef>
                <a:spcPts val="1400"/>
              </a:spcBef>
              <a:defRPr sz="2100">
                <a:solidFill>
                  <a:srgbClr val="018072"/>
                </a:solidFill>
              </a:defRPr>
            </a:pPr>
            <a:r>
              <a:rPr dirty="0"/>
              <a:t>Studies are ongoing to assess whether intravaginal lidocaine in </a:t>
            </a:r>
            <a:r>
              <a:rPr dirty="0">
                <a:latin typeface="Poppins SemiBold"/>
                <a:ea typeface="Poppins SemiBold"/>
                <a:cs typeface="Poppins SemiBold"/>
                <a:sym typeface="Poppins SemiBold"/>
              </a:rPr>
              <a:t>higher concentrations </a:t>
            </a:r>
            <a:r>
              <a:rPr dirty="0"/>
              <a:t>(5% or 10%) is effective in reducing pain</a:t>
            </a:r>
          </a:p>
          <a:p>
            <a:pPr defTabSz="457200">
              <a:lnSpc>
                <a:spcPts val="2500"/>
              </a:lnSpc>
              <a:spcBef>
                <a:spcPts val="1400"/>
              </a:spcBef>
              <a:defRPr sz="2100">
                <a:solidFill>
                  <a:srgbClr val="018072"/>
                </a:solidFill>
              </a:defRPr>
            </a:pPr>
            <a:r>
              <a:rPr dirty="0"/>
              <a:t>In clinical practice, intravaginal lidocaine can be helpful (e.g. in patients with </a:t>
            </a:r>
            <a:r>
              <a:rPr dirty="0">
                <a:latin typeface="Poppins SemiBold"/>
                <a:ea typeface="Poppins SemiBold"/>
                <a:cs typeface="Poppins SemiBold"/>
                <a:sym typeface="Poppins SemiBold"/>
              </a:rPr>
              <a:t>vaginismus or genitourinary syndrome of menopause</a:t>
            </a:r>
            <a:r>
              <a:rPr dirty="0"/>
              <a:t>)</a:t>
            </a:r>
          </a:p>
        </p:txBody>
      </p:sp>
      <p:sp>
        <p:nvSpPr>
          <p:cNvPr id="439" name="Novel IUDs are in development or becoming available"/>
          <p:cNvSpPr txBox="1"/>
          <p:nvPr/>
        </p:nvSpPr>
        <p:spPr>
          <a:xfrm>
            <a:off x="13725667" y="2968167"/>
            <a:ext cx="9133889" cy="572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500"/>
              </a:lnSpc>
              <a:spcBef>
                <a:spcPts val="1400"/>
              </a:spcBef>
              <a:defRPr sz="2600">
                <a:solidFill>
                  <a:srgbClr val="5DA2AA"/>
                </a:solidFill>
              </a:defRPr>
            </a:pPr>
            <a:r>
              <a:rPr dirty="0">
                <a:latin typeface="Poppins SemiBold"/>
                <a:ea typeface="Poppins SemiBold"/>
                <a:cs typeface="Poppins SemiBold"/>
                <a:sym typeface="Poppins SemiBold"/>
              </a:rPr>
              <a:t>Novel IUDs</a:t>
            </a:r>
            <a:r>
              <a:rPr dirty="0"/>
              <a:t> are in development or becoming available</a:t>
            </a:r>
          </a:p>
        </p:txBody>
      </p:sp>
      <p:sp>
        <p:nvSpPr>
          <p:cNvPr id="440" name="In select cases, inhaled anxiolytics or a combination of oral medications and nitrous oxide are used."/>
          <p:cNvSpPr txBox="1"/>
          <p:nvPr/>
        </p:nvSpPr>
        <p:spPr>
          <a:xfrm>
            <a:off x="990179" y="6826100"/>
            <a:ext cx="10172506" cy="1017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500"/>
              </a:lnSpc>
              <a:spcBef>
                <a:spcPts val="1400"/>
              </a:spcBef>
              <a:defRPr sz="2600">
                <a:solidFill>
                  <a:srgbClr val="018072"/>
                </a:solidFill>
              </a:defRPr>
            </a:pPr>
            <a:r>
              <a:rPr dirty="0"/>
              <a:t>In </a:t>
            </a:r>
            <a:r>
              <a:rPr dirty="0">
                <a:latin typeface="Poppins SemiBold"/>
                <a:ea typeface="Poppins SemiBold"/>
                <a:cs typeface="Poppins SemiBold"/>
                <a:sym typeface="Poppins SemiBold"/>
              </a:rPr>
              <a:t>select cases,</a:t>
            </a:r>
            <a:r>
              <a:rPr dirty="0"/>
              <a:t> inhaled anxiolytics or a combination of oral medications and nitrous oxide are used.</a:t>
            </a:r>
          </a:p>
        </p:txBody>
      </p:sp>
      <p:sp>
        <p:nvSpPr>
          <p:cNvPr id="441" name="Although a 2015 Cochrane review found no evidence that lidocaine 2% gel reduced pain associated with insertion, in 2016 a small RCT (N=59) showed self-administered lidocaine 2% did not lead to less pain on placement of the IUD in nulliparous people, but "/>
          <p:cNvSpPr txBox="1"/>
          <p:nvPr/>
        </p:nvSpPr>
        <p:spPr>
          <a:xfrm>
            <a:off x="1430036" y="7889254"/>
            <a:ext cx="11338048" cy="423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2500"/>
              </a:lnSpc>
              <a:spcBef>
                <a:spcPts val="1400"/>
              </a:spcBef>
              <a:defRPr sz="2100">
                <a:solidFill>
                  <a:srgbClr val="018072"/>
                </a:solidFill>
              </a:defRPr>
            </a:pPr>
            <a:r>
              <a:rPr dirty="0"/>
              <a:t>Studies are ongoing to assess the effect of hypnosis and virtual reality</a:t>
            </a:r>
          </a:p>
        </p:txBody>
      </p:sp>
      <p:sp>
        <p:nvSpPr>
          <p:cNvPr id="442" name="Circle"/>
          <p:cNvSpPr/>
          <p:nvPr/>
        </p:nvSpPr>
        <p:spPr>
          <a:xfrm>
            <a:off x="1232120" y="5149939"/>
            <a:ext cx="73348" cy="733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43" name="Circle"/>
          <p:cNvSpPr/>
          <p:nvPr/>
        </p:nvSpPr>
        <p:spPr>
          <a:xfrm>
            <a:off x="1232120" y="5975162"/>
            <a:ext cx="73348" cy="733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44" name="Circle"/>
          <p:cNvSpPr/>
          <p:nvPr/>
        </p:nvSpPr>
        <p:spPr>
          <a:xfrm>
            <a:off x="1232120" y="8022494"/>
            <a:ext cx="73348" cy="733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46" name="Circle"/>
          <p:cNvSpPr/>
          <p:nvPr/>
        </p:nvSpPr>
        <p:spPr>
          <a:xfrm>
            <a:off x="13962652" y="3711029"/>
            <a:ext cx="73348" cy="733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47" name="Smaller, thinner IUDs…"/>
          <p:cNvSpPr txBox="1"/>
          <p:nvPr/>
        </p:nvSpPr>
        <p:spPr>
          <a:xfrm>
            <a:off x="14142555" y="3519737"/>
            <a:ext cx="4846642" cy="14395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2500"/>
              </a:lnSpc>
              <a:spcBef>
                <a:spcPts val="1400"/>
              </a:spcBef>
              <a:defRPr sz="2100">
                <a:solidFill>
                  <a:srgbClr val="5DA2AA"/>
                </a:solidFill>
              </a:defRPr>
            </a:pPr>
            <a:r>
              <a:rPr dirty="0"/>
              <a:t>Smaller, thinner IUDs</a:t>
            </a:r>
          </a:p>
          <a:p>
            <a:pPr defTabSz="457200">
              <a:lnSpc>
                <a:spcPts val="2500"/>
              </a:lnSpc>
              <a:spcBef>
                <a:spcPts val="1400"/>
              </a:spcBef>
              <a:defRPr sz="2100">
                <a:solidFill>
                  <a:srgbClr val="5DA2AA"/>
                </a:solidFill>
              </a:defRPr>
            </a:pPr>
            <a:r>
              <a:rPr dirty="0"/>
              <a:t>Different materials (e.g. nitinol)</a:t>
            </a:r>
          </a:p>
          <a:p>
            <a:pPr defTabSz="457200">
              <a:lnSpc>
                <a:spcPts val="2500"/>
              </a:lnSpc>
              <a:spcBef>
                <a:spcPts val="1400"/>
              </a:spcBef>
              <a:defRPr sz="2100">
                <a:solidFill>
                  <a:srgbClr val="5DA2AA"/>
                </a:solidFill>
              </a:defRPr>
            </a:pPr>
            <a:r>
              <a:rPr dirty="0"/>
              <a:t>Different shapes (e.g. round IUDs)</a:t>
            </a:r>
          </a:p>
        </p:txBody>
      </p:sp>
      <p:sp>
        <p:nvSpPr>
          <p:cNvPr id="448" name="Circle"/>
          <p:cNvSpPr/>
          <p:nvPr/>
        </p:nvSpPr>
        <p:spPr>
          <a:xfrm>
            <a:off x="13962652" y="4202836"/>
            <a:ext cx="73348" cy="733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49" name="Circle"/>
          <p:cNvSpPr/>
          <p:nvPr/>
        </p:nvSpPr>
        <p:spPr>
          <a:xfrm>
            <a:off x="13962652" y="4694643"/>
            <a:ext cx="73348" cy="733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50" name="Reusable IUD inserters are in development."/>
          <p:cNvSpPr txBox="1"/>
          <p:nvPr/>
        </p:nvSpPr>
        <p:spPr>
          <a:xfrm>
            <a:off x="13712967" y="5110413"/>
            <a:ext cx="9133889" cy="572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500"/>
              </a:lnSpc>
              <a:spcBef>
                <a:spcPts val="1400"/>
              </a:spcBef>
              <a:defRPr sz="2600">
                <a:solidFill>
                  <a:srgbClr val="5DA2AA"/>
                </a:solidFill>
              </a:defRPr>
            </a:pPr>
            <a:r>
              <a:rPr dirty="0">
                <a:latin typeface="Poppins SemiBold"/>
                <a:ea typeface="Poppins SemiBold"/>
                <a:cs typeface="Poppins SemiBold"/>
                <a:sym typeface="Poppins SemiBold"/>
              </a:rPr>
              <a:t>Reusable IUD inserters</a:t>
            </a:r>
            <a:r>
              <a:rPr dirty="0"/>
              <a:t> are in development.</a:t>
            </a:r>
          </a:p>
        </p:txBody>
      </p:sp>
      <p:sp>
        <p:nvSpPr>
          <p:cNvPr id="451" name="Alternatives for the tenaculum are becoming available, such as a suction cervical stabiliser, which is associated with lower rates of pain and bleeding than a tenaculum throughout the procedure.3"/>
          <p:cNvSpPr txBox="1"/>
          <p:nvPr/>
        </p:nvSpPr>
        <p:spPr>
          <a:xfrm>
            <a:off x="13731117" y="5793673"/>
            <a:ext cx="9362046" cy="1809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300"/>
              </a:lnSpc>
              <a:spcBef>
                <a:spcPts val="1400"/>
              </a:spcBef>
              <a:defRPr sz="2600">
                <a:solidFill>
                  <a:srgbClr val="5DA2AA"/>
                </a:solidFill>
              </a:defRPr>
            </a:pPr>
            <a:r>
              <a:rPr dirty="0">
                <a:latin typeface="Poppins SemiBold"/>
                <a:ea typeface="Poppins SemiBold"/>
                <a:cs typeface="Poppins SemiBold"/>
                <a:sym typeface="Poppins SemiBold"/>
              </a:rPr>
              <a:t>Alternatives for the tenaculum</a:t>
            </a:r>
            <a:r>
              <a:rPr dirty="0"/>
              <a:t> are becoming available, such as a suction cervical stabiliser, which is associated with lower rates of pain and bleeding than a tenaculum throughout the procedure.</a:t>
            </a:r>
            <a:r>
              <a:rPr baseline="31999" dirty="0"/>
              <a:t>3</a:t>
            </a:r>
          </a:p>
        </p:txBody>
      </p:sp>
      <p:pic>
        <p:nvPicPr>
          <p:cNvPr id="452" name="Image" descr="Image"/>
          <p:cNvPicPr>
            <a:picLocks noChangeAspect="1"/>
          </p:cNvPicPr>
          <p:nvPr/>
        </p:nvPicPr>
        <p:blipFill>
          <a:blip r:embed="rId4"/>
          <a:srcRect r="3949" b="18517"/>
          <a:stretch>
            <a:fillRect/>
          </a:stretch>
        </p:blipFill>
        <p:spPr>
          <a:xfrm>
            <a:off x="17095677" y="8437815"/>
            <a:ext cx="6177713" cy="3762728"/>
          </a:xfrm>
          <a:prstGeom prst="rect">
            <a:avLst/>
          </a:prstGeom>
          <a:ln w="12700">
            <a:miter lim="400000"/>
          </a:ln>
        </p:spPr>
      </p:pic>
      <p:pic>
        <p:nvPicPr>
          <p:cNvPr id="453" name="Image" descr="Image"/>
          <p:cNvPicPr>
            <a:picLocks noChangeAspect="1"/>
          </p:cNvPicPr>
          <p:nvPr/>
        </p:nvPicPr>
        <p:blipFill>
          <a:blip r:embed="rId5"/>
          <a:stretch>
            <a:fillRect/>
          </a:stretch>
        </p:blipFill>
        <p:spPr>
          <a:xfrm>
            <a:off x="14218845" y="8255845"/>
            <a:ext cx="6783643" cy="3831947"/>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 name="Image" descr="Image"/>
          <p:cNvPicPr>
            <a:picLocks noChangeAspect="1"/>
          </p:cNvPicPr>
          <p:nvPr/>
        </p:nvPicPr>
        <p:blipFill>
          <a:blip r:embed="rId2"/>
          <a:stretch>
            <a:fillRect/>
          </a:stretch>
        </p:blipFill>
        <p:spPr>
          <a:xfrm>
            <a:off x="3855211" y="4041667"/>
            <a:ext cx="19772377" cy="6942189"/>
          </a:xfrm>
          <a:prstGeom prst="rect">
            <a:avLst/>
          </a:prstGeom>
          <a:ln w="12700">
            <a:miter lim="400000"/>
          </a:ln>
        </p:spPr>
      </p:pic>
      <p:sp>
        <p:nvSpPr>
          <p:cNvPr id="456" name="Key learnings"/>
          <p:cNvSpPr txBox="1"/>
          <p:nvPr/>
        </p:nvSpPr>
        <p:spPr>
          <a:xfrm>
            <a:off x="644972" y="502600"/>
            <a:ext cx="5120451" cy="1026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ts val="6700"/>
              </a:lnSpc>
              <a:defRPr sz="5500" b="1">
                <a:solidFill>
                  <a:srgbClr val="5DA2AA"/>
                </a:solidFill>
                <a:latin typeface="+mj-lt"/>
                <a:ea typeface="+mj-ea"/>
                <a:cs typeface="+mj-cs"/>
                <a:sym typeface="Poppins-ExtraBold"/>
              </a:defRPr>
            </a:lvl1pPr>
          </a:lstStyle>
          <a:p>
            <a:r>
              <a:rPr dirty="0"/>
              <a:t>Key learnings</a:t>
            </a:r>
          </a:p>
        </p:txBody>
      </p:sp>
      <p:sp>
        <p:nvSpPr>
          <p:cNvPr id="457" name="18"/>
          <p:cNvSpPr txBox="1"/>
          <p:nvPr/>
        </p:nvSpPr>
        <p:spPr>
          <a:xfrm>
            <a:off x="22757328" y="12821019"/>
            <a:ext cx="970469"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stStyle>
          <a:p>
            <a:r>
              <a:rPr lang="en-GB" dirty="0"/>
              <a:t>17</a:t>
            </a:r>
            <a:endParaRPr dirty="0"/>
          </a:p>
        </p:txBody>
      </p:sp>
      <p:pic>
        <p:nvPicPr>
          <p:cNvPr id="458" name="Image" descr="Image"/>
          <p:cNvPicPr>
            <a:picLocks noChangeAspect="1"/>
          </p:cNvPicPr>
          <p:nvPr/>
        </p:nvPicPr>
        <p:blipFill>
          <a:blip r:embed="rId3"/>
          <a:stretch>
            <a:fillRect/>
          </a:stretch>
        </p:blipFill>
        <p:spPr>
          <a:xfrm>
            <a:off x="3403536" y="1702363"/>
            <a:ext cx="17576928" cy="2166341"/>
          </a:xfrm>
          <a:prstGeom prst="rect">
            <a:avLst/>
          </a:prstGeom>
          <a:ln w="12700">
            <a:miter lim="400000"/>
          </a:ln>
        </p:spPr>
      </p:pic>
      <p:pic>
        <p:nvPicPr>
          <p:cNvPr id="459" name="Image" descr="Image"/>
          <p:cNvPicPr>
            <a:picLocks noChangeAspect="1"/>
          </p:cNvPicPr>
          <p:nvPr/>
        </p:nvPicPr>
        <p:blipFill>
          <a:blip r:embed="rId4"/>
          <a:stretch>
            <a:fillRect/>
          </a:stretch>
        </p:blipFill>
        <p:spPr>
          <a:xfrm>
            <a:off x="895921" y="11052030"/>
            <a:ext cx="20306158" cy="1491693"/>
          </a:xfrm>
          <a:prstGeom prst="rect">
            <a:avLst/>
          </a:prstGeom>
          <a:ln w="12700">
            <a:miter lim="400000"/>
          </a:ln>
        </p:spPr>
      </p:pic>
      <p:pic>
        <p:nvPicPr>
          <p:cNvPr id="462" name="Image" descr="Image"/>
          <p:cNvPicPr>
            <a:picLocks noChangeAspect="1"/>
          </p:cNvPicPr>
          <p:nvPr/>
        </p:nvPicPr>
        <p:blipFill>
          <a:blip r:embed="rId5"/>
          <a:stretch>
            <a:fillRect/>
          </a:stretch>
        </p:blipFill>
        <p:spPr>
          <a:xfrm>
            <a:off x="20120639" y="9429629"/>
            <a:ext cx="3429788" cy="3441942"/>
          </a:xfrm>
          <a:prstGeom prst="rect">
            <a:avLst/>
          </a:prstGeom>
          <a:ln w="12700">
            <a:miter lim="400000"/>
          </a:ln>
        </p:spPr>
      </p:pic>
      <p:sp>
        <p:nvSpPr>
          <p:cNvPr id="463" name="IUDs have high level of patient satisfaction, but fear of pain is a widespread concern among people considering this type of contraception"/>
          <p:cNvSpPr txBox="1"/>
          <p:nvPr/>
        </p:nvSpPr>
        <p:spPr>
          <a:xfrm>
            <a:off x="4293800" y="1915830"/>
            <a:ext cx="16337638" cy="1139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900"/>
              </a:lnSpc>
              <a:spcBef>
                <a:spcPts val="1400"/>
              </a:spcBef>
              <a:defRPr sz="3300">
                <a:solidFill>
                  <a:srgbClr val="5DA2AA"/>
                </a:solidFill>
              </a:defRPr>
            </a:pPr>
            <a:r>
              <a:rPr dirty="0"/>
              <a:t>IUDs have high level of patient satisfaction, but </a:t>
            </a:r>
            <a:r>
              <a:rPr dirty="0">
                <a:latin typeface="Poppins SemiBold"/>
                <a:ea typeface="Poppins SemiBold"/>
                <a:cs typeface="Poppins SemiBold"/>
                <a:sym typeface="Poppins SemiBold"/>
              </a:rPr>
              <a:t>fear of pain is a widespread concern</a:t>
            </a:r>
            <a:r>
              <a:rPr dirty="0"/>
              <a:t> among people considering this type of contraception</a:t>
            </a:r>
          </a:p>
        </p:txBody>
      </p:sp>
      <p:sp>
        <p:nvSpPr>
          <p:cNvPr id="464" name="Circle"/>
          <p:cNvSpPr/>
          <p:nvPr/>
        </p:nvSpPr>
        <p:spPr>
          <a:xfrm>
            <a:off x="4683184" y="3315087"/>
            <a:ext cx="136848" cy="1368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65" name="Take a patient history to identify predictors of pain"/>
          <p:cNvSpPr txBox="1"/>
          <p:nvPr/>
        </p:nvSpPr>
        <p:spPr>
          <a:xfrm>
            <a:off x="5028188" y="3166975"/>
            <a:ext cx="10878132" cy="4711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2500"/>
              </a:lnSpc>
              <a:spcBef>
                <a:spcPts val="1400"/>
              </a:spcBef>
              <a:defRPr sz="2600">
                <a:solidFill>
                  <a:srgbClr val="5DA2AA"/>
                </a:solidFill>
              </a:defRPr>
            </a:pPr>
            <a:r>
              <a:rPr dirty="0"/>
              <a:t>Take a patient history to </a:t>
            </a:r>
            <a:r>
              <a:rPr dirty="0">
                <a:latin typeface="Poppins SemiBold"/>
                <a:ea typeface="Poppins SemiBold"/>
                <a:cs typeface="Poppins SemiBold"/>
                <a:sym typeface="Poppins SemiBold"/>
              </a:rPr>
              <a:t>identify predictors of pain</a:t>
            </a:r>
          </a:p>
        </p:txBody>
      </p:sp>
      <p:sp>
        <p:nvSpPr>
          <p:cNvPr id="466" name="Develop your own ‘toolbox’ to address anxiety and pain before, during, and after IUD placement"/>
          <p:cNvSpPr txBox="1"/>
          <p:nvPr/>
        </p:nvSpPr>
        <p:spPr>
          <a:xfrm>
            <a:off x="4293800" y="4379978"/>
            <a:ext cx="15269085" cy="1139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900"/>
              </a:lnSpc>
              <a:spcBef>
                <a:spcPts val="1400"/>
              </a:spcBef>
              <a:defRPr sz="3300">
                <a:solidFill>
                  <a:srgbClr val="5DA2AA"/>
                </a:solidFill>
              </a:defRPr>
            </a:pPr>
            <a:r>
              <a:rPr dirty="0"/>
              <a:t>Develop your own </a:t>
            </a:r>
            <a:r>
              <a:rPr dirty="0">
                <a:latin typeface="Poppins SemiBold"/>
                <a:ea typeface="Poppins SemiBold"/>
                <a:cs typeface="Poppins SemiBold"/>
                <a:sym typeface="Poppins SemiBold"/>
              </a:rPr>
              <a:t>‘toolbox’</a:t>
            </a:r>
            <a:r>
              <a:rPr dirty="0"/>
              <a:t> to address anxiety and pain before, during, and after IUD placement</a:t>
            </a:r>
          </a:p>
        </p:txBody>
      </p:sp>
      <p:sp>
        <p:nvSpPr>
          <p:cNvPr id="467" name="Circle"/>
          <p:cNvSpPr/>
          <p:nvPr/>
        </p:nvSpPr>
        <p:spPr>
          <a:xfrm>
            <a:off x="4683184" y="5819562"/>
            <a:ext cx="136848" cy="1368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68" name="Circle"/>
          <p:cNvSpPr/>
          <p:nvPr/>
        </p:nvSpPr>
        <p:spPr>
          <a:xfrm>
            <a:off x="4683184" y="7869167"/>
            <a:ext cx="136848" cy="1368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69" name="Circle"/>
          <p:cNvSpPr/>
          <p:nvPr/>
        </p:nvSpPr>
        <p:spPr>
          <a:xfrm>
            <a:off x="4683184" y="8423096"/>
            <a:ext cx="136848" cy="1368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70" name="Circle"/>
          <p:cNvSpPr/>
          <p:nvPr/>
        </p:nvSpPr>
        <p:spPr>
          <a:xfrm>
            <a:off x="4683184" y="9352649"/>
            <a:ext cx="136848" cy="1368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71" name="Circle"/>
          <p:cNvSpPr/>
          <p:nvPr/>
        </p:nvSpPr>
        <p:spPr>
          <a:xfrm>
            <a:off x="4683184" y="10256802"/>
            <a:ext cx="136848" cy="136848"/>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72" name="Have a conversation with the patient before placement to assess knowledge; address any misconceptions; explain the procedure, prevention of vasovagal collapse, and potential complications; answer questions"/>
          <p:cNvSpPr txBox="1"/>
          <p:nvPr/>
        </p:nvSpPr>
        <p:spPr>
          <a:xfrm>
            <a:off x="5028188" y="5666038"/>
            <a:ext cx="17968937" cy="902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000"/>
              </a:lnSpc>
              <a:spcBef>
                <a:spcPts val="1400"/>
              </a:spcBef>
              <a:defRPr sz="2600">
                <a:solidFill>
                  <a:srgbClr val="5DA2AA"/>
                </a:solidFill>
              </a:defRPr>
            </a:pPr>
            <a:r>
              <a:rPr dirty="0"/>
              <a:t>Have a </a:t>
            </a:r>
            <a:r>
              <a:rPr dirty="0">
                <a:latin typeface="Poppins SemiBold"/>
                <a:ea typeface="Poppins SemiBold"/>
                <a:cs typeface="Poppins SemiBold"/>
                <a:sym typeface="Poppins SemiBold"/>
              </a:rPr>
              <a:t>conversation</a:t>
            </a:r>
            <a:r>
              <a:rPr dirty="0"/>
              <a:t> with the patient </a:t>
            </a:r>
            <a:r>
              <a:rPr dirty="0">
                <a:latin typeface="Poppins SemiBold"/>
                <a:ea typeface="Poppins SemiBold"/>
                <a:cs typeface="Poppins SemiBold"/>
                <a:sym typeface="Poppins SemiBold"/>
              </a:rPr>
              <a:t>before placement</a:t>
            </a:r>
            <a:r>
              <a:rPr dirty="0"/>
              <a:t> to assess knowledge; address any misconceptions; explain the procedure, prevention of vasovagal collapse, and potential complications; answer questions</a:t>
            </a:r>
          </a:p>
        </p:txBody>
      </p:sp>
      <p:sp>
        <p:nvSpPr>
          <p:cNvPr id="473" name="Proper preparation sets you up for success…"/>
          <p:cNvSpPr txBox="1"/>
          <p:nvPr/>
        </p:nvSpPr>
        <p:spPr>
          <a:xfrm>
            <a:off x="5028188" y="7656705"/>
            <a:ext cx="14744593" cy="2960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000"/>
              </a:lnSpc>
              <a:spcBef>
                <a:spcPts val="1400"/>
              </a:spcBef>
              <a:defRPr sz="2600">
                <a:solidFill>
                  <a:srgbClr val="5DA2AA"/>
                </a:solidFill>
              </a:defRPr>
            </a:pPr>
            <a:r>
              <a:rPr dirty="0"/>
              <a:t>Proper </a:t>
            </a:r>
            <a:r>
              <a:rPr dirty="0">
                <a:latin typeface="Poppins SemiBold"/>
                <a:ea typeface="Poppins SemiBold"/>
                <a:cs typeface="Poppins SemiBold"/>
                <a:sym typeface="Poppins SemiBold"/>
              </a:rPr>
              <a:t>preparation</a:t>
            </a:r>
            <a:r>
              <a:rPr dirty="0"/>
              <a:t> sets you up for success</a:t>
            </a:r>
          </a:p>
          <a:p>
            <a:pPr defTabSz="457200">
              <a:lnSpc>
                <a:spcPts val="3000"/>
              </a:lnSpc>
              <a:spcBef>
                <a:spcPts val="1400"/>
              </a:spcBef>
              <a:defRPr sz="2600">
                <a:solidFill>
                  <a:srgbClr val="5DA2AA"/>
                </a:solidFill>
              </a:defRPr>
            </a:pPr>
            <a:r>
              <a:rPr dirty="0"/>
              <a:t>The </a:t>
            </a:r>
            <a:r>
              <a:rPr dirty="0">
                <a:latin typeface="Poppins SemiBold"/>
                <a:ea typeface="Poppins SemiBold"/>
                <a:cs typeface="Poppins SemiBold"/>
                <a:sym typeface="Poppins SemiBold"/>
              </a:rPr>
              <a:t>right use of instruments and devices</a:t>
            </a:r>
            <a:r>
              <a:rPr dirty="0"/>
              <a:t> can limit pain during IUD placement, including the choice and use of the speculum, cervix stabilisation, and the use of the sound</a:t>
            </a:r>
          </a:p>
          <a:p>
            <a:pPr defTabSz="457200">
              <a:lnSpc>
                <a:spcPts val="3000"/>
              </a:lnSpc>
              <a:spcBef>
                <a:spcPts val="1400"/>
              </a:spcBef>
              <a:defRPr sz="2600">
                <a:solidFill>
                  <a:srgbClr val="5DA2AA"/>
                </a:solidFill>
              </a:defRPr>
            </a:pPr>
            <a:r>
              <a:rPr dirty="0">
                <a:latin typeface="Poppins SemiBold"/>
                <a:ea typeface="Poppins SemiBold"/>
                <a:cs typeface="Poppins SemiBold"/>
                <a:sym typeface="Poppins SemiBold"/>
              </a:rPr>
              <a:t>Prevent vasovagal syncope </a:t>
            </a:r>
            <a:r>
              <a:rPr dirty="0"/>
              <a:t>during and after placement by isometric contractions of the extremities in case of pre-syncopal symptoms</a:t>
            </a:r>
          </a:p>
          <a:p>
            <a:pPr defTabSz="457200">
              <a:lnSpc>
                <a:spcPts val="3000"/>
              </a:lnSpc>
              <a:spcBef>
                <a:spcPts val="1400"/>
              </a:spcBef>
              <a:defRPr sz="2600">
                <a:solidFill>
                  <a:srgbClr val="5DA2AA"/>
                </a:solidFill>
              </a:defRPr>
            </a:pPr>
            <a:r>
              <a:rPr dirty="0">
                <a:latin typeface="Poppins SemiBold"/>
                <a:ea typeface="Poppins SemiBold"/>
                <a:cs typeface="Poppins SemiBold"/>
                <a:sym typeface="Poppins SemiBold"/>
              </a:rPr>
              <a:t>Inform the patient </a:t>
            </a:r>
            <a:r>
              <a:rPr dirty="0"/>
              <a:t>on what to expect after placement</a:t>
            </a:r>
          </a:p>
        </p:txBody>
      </p:sp>
      <p:sp>
        <p:nvSpPr>
          <p:cNvPr id="474" name="Consider and discuss cervical anaesthetic options…"/>
          <p:cNvSpPr txBox="1"/>
          <p:nvPr/>
        </p:nvSpPr>
        <p:spPr>
          <a:xfrm>
            <a:off x="5028188" y="6604898"/>
            <a:ext cx="15497275" cy="8978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2500"/>
              </a:lnSpc>
              <a:spcBef>
                <a:spcPts val="1000"/>
              </a:spcBef>
              <a:defRPr sz="2200">
                <a:solidFill>
                  <a:srgbClr val="5DA2AA"/>
                </a:solidFill>
              </a:defRPr>
            </a:pPr>
            <a:r>
              <a:rPr dirty="0"/>
              <a:t>Consider and discuss </a:t>
            </a:r>
            <a:r>
              <a:rPr dirty="0">
                <a:latin typeface="Poppins SemiBold"/>
                <a:ea typeface="Poppins SemiBold"/>
                <a:cs typeface="Poppins SemiBold"/>
                <a:sym typeface="Poppins SemiBold"/>
              </a:rPr>
              <a:t>cervical anaesthetic options</a:t>
            </a:r>
          </a:p>
          <a:p>
            <a:pPr defTabSz="457200">
              <a:lnSpc>
                <a:spcPts val="2500"/>
              </a:lnSpc>
              <a:spcBef>
                <a:spcPts val="1000"/>
              </a:spcBef>
              <a:defRPr sz="2200">
                <a:solidFill>
                  <a:srgbClr val="5DA2AA"/>
                </a:solidFill>
              </a:defRPr>
            </a:pPr>
            <a:r>
              <a:rPr dirty="0"/>
              <a:t>End with asking for </a:t>
            </a:r>
            <a:r>
              <a:rPr dirty="0">
                <a:latin typeface="Poppins SemiBold"/>
                <a:ea typeface="Poppins SemiBold"/>
                <a:cs typeface="Poppins SemiBold"/>
                <a:sym typeface="Poppins SemiBold"/>
              </a:rPr>
              <a:t>consent</a:t>
            </a:r>
            <a:r>
              <a:rPr dirty="0"/>
              <a:t> to proceed and apply </a:t>
            </a:r>
            <a:r>
              <a:rPr dirty="0">
                <a:latin typeface="Poppins SemiBold"/>
                <a:ea typeface="Poppins SemiBold"/>
                <a:cs typeface="Poppins SemiBold"/>
                <a:sym typeface="Poppins SemiBold"/>
              </a:rPr>
              <a:t>trauma-informed care</a:t>
            </a:r>
            <a:r>
              <a:rPr dirty="0"/>
              <a:t> throughout the procedure</a:t>
            </a:r>
          </a:p>
        </p:txBody>
      </p:sp>
      <p:sp>
        <p:nvSpPr>
          <p:cNvPr id="475" name="Many new approaches and devices are becoming available to reduce pain around IUD placement, including anaesthetic options and novel IUDs, inserters, and cervical stabilisers"/>
          <p:cNvSpPr txBox="1"/>
          <p:nvPr/>
        </p:nvSpPr>
        <p:spPr>
          <a:xfrm>
            <a:off x="1186209" y="11252093"/>
            <a:ext cx="18855126" cy="1116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800"/>
              </a:lnSpc>
              <a:spcBef>
                <a:spcPts val="1400"/>
              </a:spcBef>
              <a:defRPr sz="3300">
                <a:solidFill>
                  <a:srgbClr val="5DA2AA"/>
                </a:solidFill>
              </a:defRPr>
            </a:pPr>
            <a:r>
              <a:rPr sz="3200" dirty="0">
                <a:latin typeface="Poppins SemiBold"/>
                <a:ea typeface="Poppins SemiBold"/>
                <a:cs typeface="Poppins SemiBold"/>
                <a:sym typeface="Poppins SemiBold"/>
              </a:rPr>
              <a:t>Many new approaches and devices are becoming available</a:t>
            </a:r>
            <a:r>
              <a:rPr sz="3200" dirty="0"/>
              <a:t> to reduce pain around IUD placement, including anaesthetic options and novel IUDs, inserters, and cervical stabilisers</a:t>
            </a:r>
          </a:p>
        </p:txBody>
      </p:sp>
      <p:pic>
        <p:nvPicPr>
          <p:cNvPr id="3" name="Picture 2">
            <a:extLst>
              <a:ext uri="{FF2B5EF4-FFF2-40B4-BE49-F238E27FC236}">
                <a16:creationId xmlns:a16="http://schemas.microsoft.com/office/drawing/2014/main" id="{90BD1A1B-C6D0-D676-EB62-3305E3E37C8D}"/>
              </a:ext>
            </a:extLst>
          </p:cNvPr>
          <p:cNvPicPr>
            <a:picLocks noChangeAspect="1"/>
          </p:cNvPicPr>
          <p:nvPr/>
        </p:nvPicPr>
        <p:blipFill>
          <a:blip r:embed="rId6"/>
          <a:stretch>
            <a:fillRect/>
          </a:stretch>
        </p:blipFill>
        <p:spPr>
          <a:xfrm>
            <a:off x="1909628" y="1729237"/>
            <a:ext cx="2144878" cy="3238553"/>
          </a:xfrm>
          <a:prstGeom prst="rect">
            <a:avLst/>
          </a:prstGeom>
        </p:spPr>
      </p:pic>
      <p:pic>
        <p:nvPicPr>
          <p:cNvPr id="461" name="Image" descr="Image"/>
          <p:cNvPicPr>
            <a:picLocks noChangeAspect="1"/>
          </p:cNvPicPr>
          <p:nvPr/>
        </p:nvPicPr>
        <p:blipFill>
          <a:blip r:embed="rId7"/>
          <a:srcRect b="13818"/>
          <a:stretch>
            <a:fillRect/>
          </a:stretch>
        </p:blipFill>
        <p:spPr>
          <a:xfrm>
            <a:off x="965453" y="4156003"/>
            <a:ext cx="3098293" cy="2939231"/>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Further reading"/>
          <p:cNvSpPr txBox="1"/>
          <p:nvPr/>
        </p:nvSpPr>
        <p:spPr>
          <a:xfrm>
            <a:off x="644972" y="502600"/>
            <a:ext cx="5808473" cy="1026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ts val="6700"/>
              </a:lnSpc>
              <a:defRPr sz="5500" b="1">
                <a:solidFill>
                  <a:srgbClr val="5DA2AA"/>
                </a:solidFill>
                <a:latin typeface="+mj-lt"/>
                <a:ea typeface="+mj-ea"/>
                <a:cs typeface="+mj-cs"/>
                <a:sym typeface="Poppins-ExtraBold"/>
              </a:defRPr>
            </a:lvl1pPr>
          </a:lstStyle>
          <a:p>
            <a:r>
              <a:rPr dirty="0"/>
              <a:t>Further reading</a:t>
            </a:r>
          </a:p>
        </p:txBody>
      </p:sp>
      <p:sp>
        <p:nvSpPr>
          <p:cNvPr id="478" name="19"/>
          <p:cNvSpPr txBox="1"/>
          <p:nvPr/>
        </p:nvSpPr>
        <p:spPr>
          <a:xfrm>
            <a:off x="21054090" y="12821019"/>
            <a:ext cx="2673707"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stStyle>
          <a:p>
            <a:r>
              <a:rPr lang="en-GB" dirty="0"/>
              <a:t>18</a:t>
            </a:r>
            <a:endParaRPr dirty="0"/>
          </a:p>
        </p:txBody>
      </p:sp>
      <p:sp>
        <p:nvSpPr>
          <p:cNvPr id="479" name="Allen RH, et al. Contraception. 2013;88:730-36…"/>
          <p:cNvSpPr txBox="1"/>
          <p:nvPr/>
        </p:nvSpPr>
        <p:spPr>
          <a:xfrm>
            <a:off x="644973" y="2108559"/>
            <a:ext cx="11135902" cy="10163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457200">
              <a:lnSpc>
                <a:spcPts val="3200"/>
              </a:lnSpc>
              <a:spcBef>
                <a:spcPts val="1900"/>
              </a:spcBef>
              <a:defRPr sz="2500">
                <a:solidFill>
                  <a:srgbClr val="5DA2AA"/>
                </a:solidFill>
              </a:defRPr>
            </a:pPr>
            <a:r>
              <a:rPr dirty="0"/>
              <a:t>Allen RH, et al. Contraception. 2013;88:730-36</a:t>
            </a:r>
          </a:p>
          <a:p>
            <a:pPr defTabSz="457200">
              <a:lnSpc>
                <a:spcPts val="3200"/>
              </a:lnSpc>
              <a:spcBef>
                <a:spcPts val="1900"/>
              </a:spcBef>
              <a:defRPr sz="2500">
                <a:solidFill>
                  <a:srgbClr val="5DA2AA"/>
                </a:solidFill>
              </a:defRPr>
            </a:pPr>
            <a:r>
              <a:rPr dirty="0"/>
              <a:t>Allen RH, et al. J Obstet Gynecol. 2014;34:263-7</a:t>
            </a:r>
          </a:p>
          <a:p>
            <a:pPr defTabSz="457200">
              <a:lnSpc>
                <a:spcPts val="3200"/>
              </a:lnSpc>
              <a:spcBef>
                <a:spcPts val="1900"/>
              </a:spcBef>
              <a:defRPr sz="2500">
                <a:solidFill>
                  <a:srgbClr val="5DA2AA"/>
                </a:solidFill>
              </a:defRPr>
            </a:pPr>
            <a:r>
              <a:rPr dirty="0"/>
              <a:t>American College of Obstetricians and Gynecologists’ Committee on Gynecologic Practice; Long-Acting Reversible Contraceptive Expert Work Group. Obstet Gynecol. 2016;128:e69-77</a:t>
            </a:r>
          </a:p>
          <a:p>
            <a:pPr defTabSz="457200">
              <a:lnSpc>
                <a:spcPts val="3200"/>
              </a:lnSpc>
              <a:spcBef>
                <a:spcPts val="1900"/>
              </a:spcBef>
              <a:defRPr sz="2500">
                <a:solidFill>
                  <a:srgbClr val="5DA2AA"/>
                </a:solidFill>
              </a:defRPr>
            </a:pPr>
            <a:r>
              <a:rPr dirty="0"/>
              <a:t>Benditt DG, Nguyen JT. J Am Coll Cardiol. 2009;53:1741-51</a:t>
            </a:r>
          </a:p>
          <a:p>
            <a:pPr defTabSz="457200">
              <a:lnSpc>
                <a:spcPts val="3200"/>
              </a:lnSpc>
              <a:spcBef>
                <a:spcPts val="1900"/>
              </a:spcBef>
              <a:defRPr sz="2500">
                <a:solidFill>
                  <a:srgbClr val="5DA2AA"/>
                </a:solidFill>
              </a:defRPr>
            </a:pPr>
            <a:r>
              <a:rPr dirty="0"/>
              <a:t>Cason P and Goodman S. Protocol for Provision of Intrauterine Contraception. San Francisco: UCSF Bixby Center Beyond the Pill, 2016 </a:t>
            </a:r>
          </a:p>
          <a:p>
            <a:pPr defTabSz="457200">
              <a:lnSpc>
                <a:spcPts val="3200"/>
              </a:lnSpc>
              <a:spcBef>
                <a:spcPts val="1900"/>
              </a:spcBef>
              <a:defRPr sz="2500">
                <a:solidFill>
                  <a:srgbClr val="5DA2AA"/>
                </a:solidFill>
              </a:defRPr>
            </a:pPr>
            <a:r>
              <a:rPr dirty="0"/>
              <a:t>Chi IC, et al. Contraception. 1996;34:483-95</a:t>
            </a:r>
          </a:p>
          <a:p>
            <a:pPr defTabSz="457200">
              <a:lnSpc>
                <a:spcPts val="3200"/>
              </a:lnSpc>
              <a:spcBef>
                <a:spcPts val="1900"/>
              </a:spcBef>
              <a:defRPr sz="2500">
                <a:solidFill>
                  <a:srgbClr val="5DA2AA"/>
                </a:solidFill>
              </a:defRPr>
            </a:pPr>
            <a:r>
              <a:rPr dirty="0"/>
              <a:t>Cleland K, et al. Hum Reprod. 2012;27:1994-2000</a:t>
            </a:r>
          </a:p>
          <a:p>
            <a:pPr defTabSz="457200">
              <a:lnSpc>
                <a:spcPts val="3200"/>
              </a:lnSpc>
              <a:spcBef>
                <a:spcPts val="1900"/>
              </a:spcBef>
              <a:defRPr sz="2500">
                <a:solidFill>
                  <a:srgbClr val="5DA2AA"/>
                </a:solidFill>
              </a:defRPr>
            </a:pPr>
            <a:r>
              <a:rPr dirty="0"/>
              <a:t>Dina B, et al. Am J Obstet Gynecol. 2018;218:236.e1-9</a:t>
            </a:r>
          </a:p>
          <a:p>
            <a:pPr defTabSz="457200">
              <a:lnSpc>
                <a:spcPts val="3200"/>
              </a:lnSpc>
              <a:spcBef>
                <a:spcPts val="1900"/>
              </a:spcBef>
              <a:defRPr sz="2500">
                <a:solidFill>
                  <a:srgbClr val="5DA2AA"/>
                </a:solidFill>
              </a:defRPr>
            </a:pPr>
            <a:r>
              <a:rPr dirty="0"/>
              <a:t>Duncan J, et al. BMC Womens Health. 2021;21:141</a:t>
            </a:r>
          </a:p>
          <a:p>
            <a:pPr defTabSz="457200">
              <a:lnSpc>
                <a:spcPts val="3200"/>
              </a:lnSpc>
              <a:spcBef>
                <a:spcPts val="1900"/>
              </a:spcBef>
              <a:defRPr sz="2500">
                <a:solidFill>
                  <a:srgbClr val="5DA2AA"/>
                </a:solidFill>
              </a:defRPr>
            </a:pPr>
            <a:r>
              <a:rPr dirty="0"/>
              <a:t>Faculty of Sexual &amp; Reproductive Healthcare Clinical Effectiveness Unit of the Royal College of Obstetricians and Gynaecologists. Clinical Guidance: Intrauterine Contraception. September 2019</a:t>
            </a:r>
          </a:p>
          <a:p>
            <a:pPr defTabSz="457200">
              <a:lnSpc>
                <a:spcPts val="3200"/>
              </a:lnSpc>
              <a:spcBef>
                <a:spcPts val="1900"/>
              </a:spcBef>
              <a:defRPr sz="2500">
                <a:solidFill>
                  <a:srgbClr val="5DA2AA"/>
                </a:solidFill>
              </a:defRPr>
            </a:pPr>
            <a:r>
              <a:rPr dirty="0"/>
              <a:t>FSRH Clinical Guidance. Intrauterine Contraception. September 2019</a:t>
            </a:r>
            <a:endParaRPr lang="en-GB" dirty="0"/>
          </a:p>
          <a:p>
            <a:pPr defTabSz="457200">
              <a:lnSpc>
                <a:spcPts val="3200"/>
              </a:lnSpc>
              <a:spcBef>
                <a:spcPts val="1900"/>
              </a:spcBef>
              <a:defRPr sz="2500">
                <a:solidFill>
                  <a:srgbClr val="5DA2AA"/>
                </a:solidFill>
              </a:defRPr>
            </a:pPr>
            <a:r>
              <a:rPr lang="en-GB" dirty="0"/>
              <a:t>Gemzell-Danielsson K, et al. Acta Obstet Gynecol Scand. 2019;98:1500-13</a:t>
            </a:r>
          </a:p>
        </p:txBody>
      </p:sp>
      <p:sp>
        <p:nvSpPr>
          <p:cNvPr id="480" name="Gemzell-Danielsson K, et al. Acta Obstet Gynecol Scand. 2019;98:1500-13…"/>
          <p:cNvSpPr txBox="1"/>
          <p:nvPr/>
        </p:nvSpPr>
        <p:spPr>
          <a:xfrm>
            <a:off x="12973738" y="2108559"/>
            <a:ext cx="10548396" cy="9175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200"/>
              </a:lnSpc>
              <a:spcBef>
                <a:spcPts val="1900"/>
              </a:spcBef>
              <a:defRPr sz="2500">
                <a:solidFill>
                  <a:srgbClr val="5DA2AA"/>
                </a:solidFill>
              </a:defRPr>
            </a:pPr>
            <a:r>
              <a:rPr dirty="0"/>
              <a:t>Goldstuck ND, et al. Int J Womens Health. 2019;11:471-9</a:t>
            </a:r>
            <a:endParaRPr dirty="0">
              <a:latin typeface="Times Roman"/>
              <a:ea typeface="Times Roman"/>
              <a:cs typeface="Times Roman"/>
              <a:sym typeface="Times Roman"/>
            </a:endParaRPr>
          </a:p>
          <a:p>
            <a:pPr defTabSz="457200">
              <a:lnSpc>
                <a:spcPts val="3200"/>
              </a:lnSpc>
              <a:spcBef>
                <a:spcPts val="1900"/>
              </a:spcBef>
              <a:defRPr sz="2500">
                <a:solidFill>
                  <a:srgbClr val="5DA2AA"/>
                </a:solidFill>
              </a:defRPr>
            </a:pPr>
            <a:r>
              <a:rPr dirty="0"/>
              <a:t>Goldstuck ND, Matthews ML. Clin Reprod Fertil. 1985;3:65-71 </a:t>
            </a:r>
            <a:endParaRPr dirty="0">
              <a:latin typeface="Times Roman"/>
              <a:ea typeface="Times Roman"/>
              <a:cs typeface="Times Roman"/>
              <a:sym typeface="Times Roman"/>
            </a:endParaRPr>
          </a:p>
          <a:p>
            <a:pPr defTabSz="457200">
              <a:lnSpc>
                <a:spcPts val="3200"/>
              </a:lnSpc>
              <a:spcBef>
                <a:spcPts val="1900"/>
              </a:spcBef>
              <a:defRPr sz="2500">
                <a:solidFill>
                  <a:srgbClr val="5DA2AA"/>
                </a:solidFill>
              </a:defRPr>
            </a:pPr>
            <a:r>
              <a:rPr dirty="0"/>
              <a:t>Grandi G, et al. Expert Opin Pharmacother. 2018;19:677-86</a:t>
            </a:r>
            <a:endParaRPr dirty="0">
              <a:latin typeface="Times Roman"/>
              <a:ea typeface="Times Roman"/>
              <a:cs typeface="Times Roman"/>
              <a:sym typeface="Times Roman"/>
            </a:endParaRPr>
          </a:p>
          <a:p>
            <a:pPr defTabSz="457200">
              <a:lnSpc>
                <a:spcPts val="3200"/>
              </a:lnSpc>
              <a:spcBef>
                <a:spcPts val="1900"/>
              </a:spcBef>
              <a:defRPr sz="2500">
                <a:solidFill>
                  <a:srgbClr val="5DA2AA"/>
                </a:solidFill>
              </a:defRPr>
            </a:pPr>
            <a:r>
              <a:rPr dirty="0"/>
              <a:t>Hall AM, Kutler BA. J Fam Plann Reprod Health Care. 2016;42:36-42</a:t>
            </a:r>
            <a:endParaRPr dirty="0">
              <a:latin typeface="Times Roman"/>
              <a:ea typeface="Times Roman"/>
              <a:cs typeface="Times Roman"/>
              <a:sym typeface="Times Roman"/>
            </a:endParaRPr>
          </a:p>
          <a:p>
            <a:pPr defTabSz="457200">
              <a:lnSpc>
                <a:spcPts val="3200"/>
              </a:lnSpc>
              <a:spcBef>
                <a:spcPts val="1900"/>
              </a:spcBef>
              <a:defRPr sz="2500">
                <a:solidFill>
                  <a:srgbClr val="5DA2AA"/>
                </a:solidFill>
              </a:defRPr>
            </a:pPr>
            <a:r>
              <a:rPr dirty="0"/>
              <a:t>Kaislasuo J, et al . Obstet Gynecol. 2014;124:345-53</a:t>
            </a:r>
            <a:endParaRPr dirty="0">
              <a:latin typeface="Times Roman"/>
              <a:ea typeface="Times Roman"/>
              <a:cs typeface="Times Roman"/>
              <a:sym typeface="Times Roman"/>
            </a:endParaRPr>
          </a:p>
          <a:p>
            <a:pPr defTabSz="457200">
              <a:lnSpc>
                <a:spcPts val="3200"/>
              </a:lnSpc>
              <a:spcBef>
                <a:spcPts val="1900"/>
              </a:spcBef>
              <a:defRPr sz="2500">
                <a:solidFill>
                  <a:srgbClr val="5DA2AA"/>
                </a:solidFill>
              </a:defRPr>
            </a:pPr>
            <a:r>
              <a:rPr dirty="0"/>
              <a:t>Lopez LM, et al. Cochrane Database Syst Rev. 2015:CD007373</a:t>
            </a:r>
            <a:endParaRPr dirty="0">
              <a:latin typeface="Times Roman"/>
              <a:ea typeface="Times Roman"/>
              <a:cs typeface="Times Roman"/>
              <a:sym typeface="Times Roman"/>
            </a:endParaRPr>
          </a:p>
          <a:p>
            <a:pPr defTabSz="457200">
              <a:lnSpc>
                <a:spcPts val="3200"/>
              </a:lnSpc>
              <a:spcBef>
                <a:spcPts val="1900"/>
              </a:spcBef>
              <a:defRPr sz="2500">
                <a:solidFill>
                  <a:srgbClr val="5DA2AA"/>
                </a:solidFill>
              </a:defRPr>
            </a:pPr>
            <a:r>
              <a:rPr dirty="0"/>
              <a:t>Mody SK, et al. Obstet Gynecol. 2018;132:575-82</a:t>
            </a:r>
            <a:endParaRPr dirty="0">
              <a:latin typeface="Times Roman"/>
              <a:ea typeface="Times Roman"/>
              <a:cs typeface="Times Roman"/>
              <a:sym typeface="Times Roman"/>
            </a:endParaRPr>
          </a:p>
          <a:p>
            <a:pPr defTabSz="457200">
              <a:lnSpc>
                <a:spcPts val="3200"/>
              </a:lnSpc>
              <a:spcBef>
                <a:spcPts val="1900"/>
              </a:spcBef>
              <a:defRPr sz="2500">
                <a:solidFill>
                  <a:srgbClr val="5DA2AA"/>
                </a:solidFill>
              </a:defRPr>
            </a:pPr>
            <a:r>
              <a:rPr dirty="0"/>
              <a:t>Rapkin RB, et al. Obstet Gynecol. 2016;128:621-8</a:t>
            </a:r>
            <a:endParaRPr dirty="0">
              <a:latin typeface="Times Roman"/>
              <a:ea typeface="Times Roman"/>
              <a:cs typeface="Times Roman"/>
              <a:sym typeface="Times Roman"/>
            </a:endParaRPr>
          </a:p>
          <a:p>
            <a:pPr defTabSz="457200">
              <a:lnSpc>
                <a:spcPts val="3200"/>
              </a:lnSpc>
              <a:spcBef>
                <a:spcPts val="1900"/>
              </a:spcBef>
              <a:defRPr sz="2500">
                <a:solidFill>
                  <a:srgbClr val="5DA2AA"/>
                </a:solidFill>
              </a:defRPr>
            </a:pPr>
            <a:r>
              <a:rPr dirty="0"/>
              <a:t>Santos ARG, et al. Contraception. 2013;88:164-8</a:t>
            </a:r>
            <a:endParaRPr dirty="0">
              <a:latin typeface="Times Roman"/>
              <a:ea typeface="Times Roman"/>
              <a:cs typeface="Times Roman"/>
              <a:sym typeface="Times Roman"/>
            </a:endParaRPr>
          </a:p>
          <a:p>
            <a:pPr defTabSz="457200">
              <a:lnSpc>
                <a:spcPts val="3200"/>
              </a:lnSpc>
              <a:spcBef>
                <a:spcPts val="1900"/>
              </a:spcBef>
              <a:defRPr sz="2500">
                <a:solidFill>
                  <a:srgbClr val="5DA2AA"/>
                </a:solidFill>
              </a:defRPr>
            </a:pPr>
            <a:r>
              <a:rPr dirty="0"/>
              <a:t>Serfaty D, et al. Eur J Contracep Rep Health Care. 2019;24:305-13</a:t>
            </a:r>
            <a:endParaRPr dirty="0">
              <a:latin typeface="Times Roman"/>
              <a:ea typeface="Times Roman"/>
              <a:cs typeface="Times Roman"/>
              <a:sym typeface="Times Roman"/>
            </a:endParaRPr>
          </a:p>
          <a:p>
            <a:pPr defTabSz="457200">
              <a:lnSpc>
                <a:spcPts val="3200"/>
              </a:lnSpc>
              <a:spcBef>
                <a:spcPts val="1900"/>
              </a:spcBef>
              <a:defRPr sz="2500">
                <a:solidFill>
                  <a:srgbClr val="5DA2AA"/>
                </a:solidFill>
              </a:defRPr>
            </a:pPr>
            <a:r>
              <a:rPr dirty="0"/>
              <a:t>United Nations, Department of Economic and Social Affairs, Population Division. Contraceptive Use by Method 2019: Data Booklet (ST/ESA/SER.A/435)</a:t>
            </a:r>
            <a:endParaRPr dirty="0">
              <a:latin typeface="Times Roman"/>
              <a:ea typeface="Times Roman"/>
              <a:cs typeface="Times Roman"/>
              <a:sym typeface="Times Roman"/>
            </a:endParaRPr>
          </a:p>
          <a:p>
            <a:pPr defTabSz="457200">
              <a:lnSpc>
                <a:spcPts val="3200"/>
              </a:lnSpc>
              <a:spcBef>
                <a:spcPts val="1900"/>
              </a:spcBef>
              <a:defRPr sz="2500">
                <a:solidFill>
                  <a:srgbClr val="5DA2AA"/>
                </a:solidFill>
              </a:defRPr>
            </a:pPr>
            <a:r>
              <a:rPr dirty="0"/>
              <a:t>van der Heijden P, et al. BJOG. 2017;124:299-305</a:t>
            </a:r>
            <a:endParaRPr dirty="0">
              <a:latin typeface="Times Roman"/>
              <a:ea typeface="Times Roman"/>
              <a:cs typeface="Times Roman"/>
              <a:sym typeface="Times Roman"/>
            </a:endParaRPr>
          </a:p>
          <a:p>
            <a:pPr defTabSz="457200">
              <a:lnSpc>
                <a:spcPts val="3200"/>
              </a:lnSpc>
              <a:spcBef>
                <a:spcPts val="1900"/>
              </a:spcBef>
              <a:defRPr sz="2500">
                <a:solidFill>
                  <a:srgbClr val="5DA2AA"/>
                </a:solidFill>
              </a:defRPr>
            </a:pPr>
            <a:r>
              <a:rPr dirty="0"/>
              <a:t>van Dijk N, et al. J Am Coll Cardiol. 2006;48:1652-7</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49C23BE2-3004-B167-AF3A-31F1C7F36FBC}"/>
              </a:ext>
            </a:extLst>
          </p:cNvPr>
          <p:cNvSpPr/>
          <p:nvPr/>
        </p:nvSpPr>
        <p:spPr>
          <a:xfrm>
            <a:off x="717475" y="10958937"/>
            <a:ext cx="6825330" cy="84047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sp>
        <p:nvSpPr>
          <p:cNvPr id="5" name="Rectangle 4">
            <a:hlinkClick r:id="rId4"/>
            <a:extLst>
              <a:ext uri="{FF2B5EF4-FFF2-40B4-BE49-F238E27FC236}">
                <a16:creationId xmlns:a16="http://schemas.microsoft.com/office/drawing/2014/main" id="{6111B343-EC36-A09D-2FE6-52EA2811DC68}"/>
              </a:ext>
            </a:extLst>
          </p:cNvPr>
          <p:cNvSpPr/>
          <p:nvPr/>
        </p:nvSpPr>
        <p:spPr>
          <a:xfrm>
            <a:off x="12782740" y="10928623"/>
            <a:ext cx="3725928" cy="90585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Tree>
    <p:extLst>
      <p:ext uri="{BB962C8B-B14F-4D97-AF65-F5344CB8AC3E}">
        <p14:creationId xmlns:p14="http://schemas.microsoft.com/office/powerpoint/2010/main" val="5920509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Clinical takeaways"/>
          <p:cNvSpPr txBox="1"/>
          <p:nvPr/>
        </p:nvSpPr>
        <p:spPr>
          <a:xfrm>
            <a:off x="644972" y="502600"/>
            <a:ext cx="7089522" cy="1026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ts val="6700"/>
              </a:lnSpc>
              <a:defRPr sz="5500" b="1">
                <a:solidFill>
                  <a:srgbClr val="5DA2AA"/>
                </a:solidFill>
                <a:latin typeface="+mj-lt"/>
                <a:ea typeface="+mj-ea"/>
                <a:cs typeface="+mj-cs"/>
                <a:sym typeface="Poppins-ExtraBold"/>
              </a:defRPr>
            </a:lvl1pPr>
          </a:lstStyle>
          <a:p>
            <a:r>
              <a:rPr dirty="0"/>
              <a:t>Clinical takeaways</a:t>
            </a:r>
          </a:p>
        </p:txBody>
      </p:sp>
      <p:pic>
        <p:nvPicPr>
          <p:cNvPr id="191" name="Image" descr="Image"/>
          <p:cNvPicPr>
            <a:picLocks noChangeAspect="1"/>
          </p:cNvPicPr>
          <p:nvPr/>
        </p:nvPicPr>
        <p:blipFill>
          <a:blip r:embed="rId2"/>
          <a:stretch>
            <a:fillRect/>
          </a:stretch>
        </p:blipFill>
        <p:spPr>
          <a:xfrm>
            <a:off x="4494847" y="8848229"/>
            <a:ext cx="16105506" cy="2166342"/>
          </a:xfrm>
          <a:prstGeom prst="rect">
            <a:avLst/>
          </a:prstGeom>
          <a:ln w="12700">
            <a:miter lim="400000"/>
          </a:ln>
        </p:spPr>
      </p:pic>
      <p:pic>
        <p:nvPicPr>
          <p:cNvPr id="192" name="Image" descr="Image"/>
          <p:cNvPicPr>
            <a:picLocks noChangeAspect="1"/>
          </p:cNvPicPr>
          <p:nvPr/>
        </p:nvPicPr>
        <p:blipFill>
          <a:blip r:embed="rId3"/>
          <a:stretch>
            <a:fillRect/>
          </a:stretch>
        </p:blipFill>
        <p:spPr>
          <a:xfrm>
            <a:off x="5362194" y="6003429"/>
            <a:ext cx="16250413" cy="2166342"/>
          </a:xfrm>
          <a:prstGeom prst="rect">
            <a:avLst/>
          </a:prstGeom>
          <a:ln w="12700">
            <a:miter lim="400000"/>
          </a:ln>
        </p:spPr>
      </p:pic>
      <p:pic>
        <p:nvPicPr>
          <p:cNvPr id="193" name="Image" descr="Image"/>
          <p:cNvPicPr>
            <a:picLocks noChangeAspect="1"/>
          </p:cNvPicPr>
          <p:nvPr/>
        </p:nvPicPr>
        <p:blipFill>
          <a:blip r:embed="rId4"/>
          <a:stretch>
            <a:fillRect/>
          </a:stretch>
        </p:blipFill>
        <p:spPr>
          <a:xfrm>
            <a:off x="3532060" y="3158629"/>
            <a:ext cx="17573880" cy="2166342"/>
          </a:xfrm>
          <a:prstGeom prst="rect">
            <a:avLst/>
          </a:prstGeom>
          <a:ln w="12700">
            <a:miter lim="400000"/>
          </a:ln>
        </p:spPr>
      </p:pic>
      <p:pic>
        <p:nvPicPr>
          <p:cNvPr id="194" name="Image" descr="Image"/>
          <p:cNvPicPr>
            <a:picLocks noChangeAspect="1"/>
          </p:cNvPicPr>
          <p:nvPr/>
        </p:nvPicPr>
        <p:blipFill>
          <a:blip r:embed="rId5"/>
          <a:stretch>
            <a:fillRect/>
          </a:stretch>
        </p:blipFill>
        <p:spPr>
          <a:xfrm>
            <a:off x="2463406" y="8121529"/>
            <a:ext cx="3429788" cy="3441942"/>
          </a:xfrm>
          <a:prstGeom prst="rect">
            <a:avLst/>
          </a:prstGeom>
          <a:ln w="12700">
            <a:miter lim="400000"/>
          </a:ln>
        </p:spPr>
      </p:pic>
      <p:pic>
        <p:nvPicPr>
          <p:cNvPr id="195" name="Image" descr="Image"/>
          <p:cNvPicPr>
            <a:picLocks noChangeAspect="1"/>
          </p:cNvPicPr>
          <p:nvPr/>
        </p:nvPicPr>
        <p:blipFill>
          <a:blip r:embed="rId6"/>
          <a:srcRect b="15113"/>
          <a:stretch>
            <a:fillRect/>
          </a:stretch>
        </p:blipFill>
        <p:spPr>
          <a:xfrm>
            <a:off x="19507454" y="5512079"/>
            <a:ext cx="3098293" cy="3018080"/>
          </a:xfrm>
          <a:prstGeom prst="rect">
            <a:avLst/>
          </a:prstGeom>
          <a:ln w="12700">
            <a:miter lim="400000"/>
          </a:ln>
        </p:spPr>
      </p:pic>
      <p:sp>
        <p:nvSpPr>
          <p:cNvPr id="197" name="Fear of pain is a widespread concern among people considering an IUD"/>
          <p:cNvSpPr txBox="1"/>
          <p:nvPr/>
        </p:nvSpPr>
        <p:spPr>
          <a:xfrm>
            <a:off x="4984136" y="3323564"/>
            <a:ext cx="15228528" cy="610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spcBef>
                <a:spcPts val="4500"/>
              </a:spcBef>
              <a:defRPr sz="3300">
                <a:solidFill>
                  <a:srgbClr val="5DA2AA"/>
                </a:solidFill>
              </a:defRPr>
            </a:pPr>
            <a:r>
              <a:rPr dirty="0">
                <a:latin typeface="Poppins SemiBold"/>
                <a:ea typeface="Poppins SemiBold"/>
                <a:cs typeface="Poppins SemiBold"/>
                <a:sym typeface="Poppins SemiBold"/>
              </a:rPr>
              <a:t>Fear of pain</a:t>
            </a:r>
            <a:r>
              <a:rPr dirty="0"/>
              <a:t> is a widespread concern among people considering an </a:t>
            </a:r>
            <a:r>
              <a:rPr dirty="0">
                <a:latin typeface="Poppins SemiBold"/>
                <a:ea typeface="Poppins SemiBold"/>
                <a:cs typeface="Poppins SemiBold"/>
                <a:sym typeface="Poppins SemiBold"/>
              </a:rPr>
              <a:t>IUD</a:t>
            </a:r>
          </a:p>
        </p:txBody>
      </p:sp>
      <p:sp>
        <p:nvSpPr>
          <p:cNvPr id="198" name="With the right tools you can address anxiety and pain before, during, and after placement"/>
          <p:cNvSpPr txBox="1"/>
          <p:nvPr/>
        </p:nvSpPr>
        <p:spPr>
          <a:xfrm>
            <a:off x="6828681" y="3978253"/>
            <a:ext cx="11559860"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spcBef>
                <a:spcPts val="4500"/>
              </a:spcBef>
              <a:defRPr sz="3300">
                <a:solidFill>
                  <a:srgbClr val="5DA2AA"/>
                </a:solidFill>
              </a:defRPr>
            </a:pPr>
            <a:r>
              <a:rPr dirty="0"/>
              <a:t>With the </a:t>
            </a:r>
            <a:r>
              <a:rPr dirty="0">
                <a:latin typeface="Poppins SemiBold"/>
                <a:ea typeface="Poppins SemiBold"/>
                <a:cs typeface="Poppins SemiBold"/>
                <a:sym typeface="Poppins SemiBold"/>
              </a:rPr>
              <a:t>right tools</a:t>
            </a:r>
            <a:r>
              <a:rPr dirty="0"/>
              <a:t> you can address anxiety and pain before, during, and after placement</a:t>
            </a:r>
          </a:p>
        </p:txBody>
      </p:sp>
      <p:sp>
        <p:nvSpPr>
          <p:cNvPr id="199" name="A pre-placement conversation puts the patient in control, and allows you to assess and address concerns and prepare for placement"/>
          <p:cNvSpPr txBox="1"/>
          <p:nvPr/>
        </p:nvSpPr>
        <p:spPr>
          <a:xfrm>
            <a:off x="6320681" y="6273557"/>
            <a:ext cx="12575859" cy="1626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spcBef>
                <a:spcPts val="4500"/>
              </a:spcBef>
              <a:defRPr sz="3300">
                <a:solidFill>
                  <a:srgbClr val="5DA2AA"/>
                </a:solidFill>
              </a:defRPr>
            </a:pPr>
            <a:r>
              <a:rPr dirty="0"/>
              <a:t>A </a:t>
            </a:r>
            <a:r>
              <a:rPr dirty="0">
                <a:latin typeface="Poppins SemiBold"/>
                <a:ea typeface="Poppins SemiBold"/>
                <a:cs typeface="Poppins SemiBold"/>
                <a:sym typeface="Poppins SemiBold"/>
              </a:rPr>
              <a:t>pre-placement conversation</a:t>
            </a:r>
            <a:r>
              <a:rPr dirty="0"/>
              <a:t> puts the patient in control, and allows you to assess and address concerns and prepare for placement</a:t>
            </a:r>
          </a:p>
        </p:txBody>
      </p:sp>
      <p:sp>
        <p:nvSpPr>
          <p:cNvPr id="200" name="The way you choose and use the instruments needed to place the IUD impacts the pain experienced by the patient"/>
          <p:cNvSpPr txBox="1"/>
          <p:nvPr/>
        </p:nvSpPr>
        <p:spPr>
          <a:xfrm>
            <a:off x="6320681" y="9346950"/>
            <a:ext cx="12575859"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spcBef>
                <a:spcPts val="4500"/>
              </a:spcBef>
              <a:defRPr sz="3300">
                <a:solidFill>
                  <a:srgbClr val="5DA2AA"/>
                </a:solidFill>
              </a:defRPr>
            </a:pPr>
            <a:r>
              <a:rPr dirty="0"/>
              <a:t>The way you </a:t>
            </a:r>
            <a:r>
              <a:rPr dirty="0">
                <a:latin typeface="Poppins SemiBold"/>
                <a:ea typeface="Poppins SemiBold"/>
                <a:cs typeface="Poppins SemiBold"/>
                <a:sym typeface="Poppins SemiBold"/>
              </a:rPr>
              <a:t>choose and use the instruments</a:t>
            </a:r>
            <a:r>
              <a:rPr dirty="0"/>
              <a:t> needed to place the IUD impacts the pain experienced by the patient</a:t>
            </a:r>
          </a:p>
        </p:txBody>
      </p:sp>
      <p:sp>
        <p:nvSpPr>
          <p:cNvPr id="201" name="IUD, intrauterine device"/>
          <p:cNvSpPr txBox="1"/>
          <p:nvPr/>
        </p:nvSpPr>
        <p:spPr>
          <a:xfrm>
            <a:off x="671670" y="12804777"/>
            <a:ext cx="15702827" cy="350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rPr dirty="0"/>
              <a:t>IUD, intrauterine device</a:t>
            </a:r>
          </a:p>
        </p:txBody>
      </p:sp>
      <p:sp>
        <p:nvSpPr>
          <p:cNvPr id="202" name="5"/>
          <p:cNvSpPr txBox="1"/>
          <p:nvPr/>
        </p:nvSpPr>
        <p:spPr>
          <a:xfrm>
            <a:off x="8024970" y="12821019"/>
            <a:ext cx="15702827"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stStyle>
          <a:p>
            <a:r>
              <a:rPr lang="en-GB" dirty="0"/>
              <a:t>2</a:t>
            </a:r>
            <a:endParaRPr dirty="0"/>
          </a:p>
        </p:txBody>
      </p:sp>
      <p:pic>
        <p:nvPicPr>
          <p:cNvPr id="3" name="Picture 2">
            <a:extLst>
              <a:ext uri="{FF2B5EF4-FFF2-40B4-BE49-F238E27FC236}">
                <a16:creationId xmlns:a16="http://schemas.microsoft.com/office/drawing/2014/main" id="{E9DE0518-078F-47D2-18FD-8A67055F795A}"/>
              </a:ext>
            </a:extLst>
          </p:cNvPr>
          <p:cNvPicPr>
            <a:picLocks noChangeAspect="1"/>
          </p:cNvPicPr>
          <p:nvPr/>
        </p:nvPicPr>
        <p:blipFill>
          <a:blip r:embed="rId7"/>
          <a:stretch>
            <a:fillRect/>
          </a:stretch>
        </p:blipFill>
        <p:spPr>
          <a:xfrm>
            <a:off x="1864475" y="2849750"/>
            <a:ext cx="2565400" cy="3873500"/>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DEVELOPED BY OB-GYN CONNECT"/>
          <p:cNvSpPr txBox="1"/>
          <p:nvPr/>
        </p:nvSpPr>
        <p:spPr>
          <a:xfrm>
            <a:off x="644972" y="536702"/>
            <a:ext cx="19077338" cy="958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ts val="6700"/>
              </a:lnSpc>
              <a:defRPr sz="5500" b="1">
                <a:solidFill>
                  <a:srgbClr val="5DA2AA"/>
                </a:solidFill>
                <a:latin typeface="+mj-lt"/>
                <a:ea typeface="+mj-ea"/>
                <a:cs typeface="+mj-cs"/>
                <a:sym typeface="Poppins-ExtraBold"/>
              </a:defRPr>
            </a:lvl1pPr>
          </a:lstStyle>
          <a:p>
            <a:r>
              <a:rPr dirty="0"/>
              <a:t>DEVELOPED BY O</a:t>
            </a:r>
            <a:r>
              <a:rPr lang="en-GB" dirty="0"/>
              <a:t>BSTETRICS &amp; GYNECOLOGY</a:t>
            </a:r>
            <a:r>
              <a:rPr dirty="0"/>
              <a:t> CONNECT</a:t>
            </a:r>
          </a:p>
        </p:txBody>
      </p:sp>
      <p:sp>
        <p:nvSpPr>
          <p:cNvPr id="154" name="Dr Carolyn Westhoff has received financial support/sponsorship for research from Sebela Women's Health (Sebela Pharmaceuticals)."/>
          <p:cNvSpPr txBox="1"/>
          <p:nvPr/>
        </p:nvSpPr>
        <p:spPr>
          <a:xfrm>
            <a:off x="653249" y="8717891"/>
            <a:ext cx="19995179" cy="10631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ts val="3760"/>
              </a:lnSpc>
              <a:spcBef>
                <a:spcPts val="3400"/>
              </a:spcBef>
              <a:defRPr sz="2800">
                <a:solidFill>
                  <a:srgbClr val="5DA2AA"/>
                </a:solidFill>
              </a:defRPr>
            </a:pPr>
            <a:r>
              <a:rPr dirty="0">
                <a:latin typeface="Poppins SemiBold"/>
                <a:ea typeface="Poppins SemiBold"/>
                <a:cs typeface="Poppins SemiBold"/>
                <a:sym typeface="Poppins SemiBold"/>
              </a:rPr>
              <a:t>Dr Carolyn Westhoff </a:t>
            </a:r>
            <a:r>
              <a:rPr dirty="0"/>
              <a:t>has received financial support/sponsorship for research from Sebela Women's Health (Sebela Pharmaceuticals).</a:t>
            </a:r>
          </a:p>
        </p:txBody>
      </p:sp>
      <p:sp>
        <p:nvSpPr>
          <p:cNvPr id="155" name="2"/>
          <p:cNvSpPr txBox="1"/>
          <p:nvPr/>
        </p:nvSpPr>
        <p:spPr>
          <a:xfrm>
            <a:off x="8024970" y="12821019"/>
            <a:ext cx="15702827"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stStyle>
          <a:p>
            <a:r>
              <a:rPr lang="en-GB" dirty="0"/>
              <a:t>3</a:t>
            </a:r>
            <a:endParaRPr dirty="0"/>
          </a:p>
        </p:txBody>
      </p:sp>
      <p:sp>
        <p:nvSpPr>
          <p:cNvPr id="156" name="Dr Michal Yaron’s institution has received financial support/sponsorship for research from Aspivix."/>
          <p:cNvSpPr txBox="1"/>
          <p:nvPr/>
        </p:nvSpPr>
        <p:spPr>
          <a:xfrm>
            <a:off x="653249" y="10013582"/>
            <a:ext cx="20253849" cy="575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ts val="3760"/>
              </a:lnSpc>
              <a:spcBef>
                <a:spcPts val="3400"/>
              </a:spcBef>
              <a:defRPr sz="2800">
                <a:solidFill>
                  <a:srgbClr val="5DA2AA"/>
                </a:solidFill>
              </a:defRPr>
            </a:pPr>
            <a:r>
              <a:rPr dirty="0">
                <a:latin typeface="Poppins SemiBold"/>
                <a:ea typeface="Poppins SemiBold"/>
                <a:cs typeface="Poppins SemiBold"/>
                <a:sym typeface="Poppins SemiBold"/>
              </a:rPr>
              <a:t>Dr Michal Yaron’s </a:t>
            </a:r>
            <a:r>
              <a:rPr dirty="0"/>
              <a:t>institution has received financial support/sponsorship for research from Aspivix.</a:t>
            </a:r>
          </a:p>
        </p:txBody>
      </p:sp>
      <p:sp>
        <p:nvSpPr>
          <p:cNvPr id="157" name="Patty Cason has received financial support/sponsorship for research  or consultation from Sebela Women's Health (Sebela Pharmaceuticals), Organon, and Merck."/>
          <p:cNvSpPr txBox="1"/>
          <p:nvPr/>
        </p:nvSpPr>
        <p:spPr>
          <a:xfrm>
            <a:off x="653248" y="11014650"/>
            <a:ext cx="19463551" cy="10631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ts val="3760"/>
              </a:lnSpc>
              <a:spcBef>
                <a:spcPts val="3400"/>
              </a:spcBef>
              <a:defRPr sz="2800">
                <a:solidFill>
                  <a:srgbClr val="5DA2AA"/>
                </a:solidFill>
              </a:defRPr>
            </a:pPr>
            <a:r>
              <a:rPr dirty="0">
                <a:latin typeface="Poppins SemiBold"/>
                <a:ea typeface="Poppins SemiBold"/>
                <a:cs typeface="Poppins SemiBold"/>
                <a:sym typeface="Poppins SemiBold"/>
              </a:rPr>
              <a:t>Patty Cason </a:t>
            </a:r>
            <a:r>
              <a:rPr dirty="0"/>
              <a:t>has received financial support/sponsorship for research or consultation from Sebela Women's Health (Sebela Pharmaceuticals), Organon, and Merck.</a:t>
            </a:r>
          </a:p>
        </p:txBody>
      </p:sp>
      <p:sp>
        <p:nvSpPr>
          <p:cNvPr id="159" name="Acknowledgement and disclosures…"/>
          <p:cNvSpPr txBox="1"/>
          <p:nvPr/>
        </p:nvSpPr>
        <p:spPr>
          <a:xfrm>
            <a:off x="653249" y="4214806"/>
            <a:ext cx="21873092" cy="42691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ts val="3760"/>
              </a:lnSpc>
              <a:spcBef>
                <a:spcPts val="2000"/>
              </a:spcBef>
              <a:defRPr sz="2800">
                <a:solidFill>
                  <a:srgbClr val="5DA2AA"/>
                </a:solidFill>
              </a:defRPr>
            </a:pPr>
            <a:r>
              <a:rPr dirty="0">
                <a:latin typeface="Poppins SemiBold"/>
                <a:ea typeface="Poppins SemiBold"/>
                <a:cs typeface="Poppins SemiBold"/>
                <a:sym typeface="Poppins SemiBold"/>
              </a:rPr>
              <a:t>Acknowledgement and disclosures</a:t>
            </a:r>
            <a:r>
              <a:rPr dirty="0"/>
              <a:t> </a:t>
            </a:r>
          </a:p>
          <a:p>
            <a:pPr>
              <a:lnSpc>
                <a:spcPts val="3760"/>
              </a:lnSpc>
              <a:spcBef>
                <a:spcPts val="2000"/>
              </a:spcBef>
              <a:defRPr sz="2800">
                <a:solidFill>
                  <a:srgbClr val="5DA2AA"/>
                </a:solidFill>
              </a:defRPr>
            </a:pPr>
            <a:r>
              <a:rPr dirty="0"/>
              <a:t>This </a:t>
            </a:r>
            <a:r>
              <a:rPr lang="en-GB" dirty="0"/>
              <a:t>OBSTETRICS &amp; GYNECOLOGY</a:t>
            </a:r>
            <a:r>
              <a:rPr dirty="0"/>
              <a:t> CONNECT programme is supported through an independent educational grant from Aspivix. The programme is therefore independent, the content is not influenced by the supporter and is under the sole responsibility of the experts. </a:t>
            </a:r>
          </a:p>
          <a:p>
            <a:pPr>
              <a:lnSpc>
                <a:spcPts val="3760"/>
              </a:lnSpc>
              <a:spcBef>
                <a:spcPts val="2000"/>
              </a:spcBef>
              <a:defRPr sz="2800">
                <a:solidFill>
                  <a:srgbClr val="5DA2AA"/>
                </a:solidFill>
              </a:defRPr>
            </a:pPr>
            <a:r>
              <a:rPr dirty="0">
                <a:latin typeface="Poppins SemiBold"/>
                <a:ea typeface="Poppins SemiBold"/>
                <a:cs typeface="Poppins SemiBold"/>
                <a:sym typeface="Poppins SemiBold"/>
              </a:rPr>
              <a:t>Please note: </a:t>
            </a:r>
            <a:r>
              <a:rPr dirty="0"/>
              <a:t>The views expressed within this programme are the personal opinions of the experts. They do not necessarily represent the views of the experts’ organisations, or the rest of the </a:t>
            </a:r>
            <a:r>
              <a:rPr lang="en-GB" dirty="0"/>
              <a:t>OBSTETRICS &amp; GYNECOLOGY</a:t>
            </a:r>
            <a:r>
              <a:rPr dirty="0"/>
              <a:t> CONNECT group.</a:t>
            </a:r>
          </a:p>
          <a:p>
            <a:pPr>
              <a:lnSpc>
                <a:spcPts val="3760"/>
              </a:lnSpc>
              <a:spcBef>
                <a:spcPts val="2000"/>
              </a:spcBef>
              <a:defRPr sz="2800">
                <a:solidFill>
                  <a:srgbClr val="5DA2AA"/>
                </a:solidFill>
              </a:defRPr>
            </a:pPr>
            <a:r>
              <a:rPr dirty="0"/>
              <a:t>Expert disclaimers:</a:t>
            </a:r>
          </a:p>
        </p:txBody>
      </p:sp>
      <p:sp>
        <p:nvSpPr>
          <p:cNvPr id="160" name="This programme is developed by OB-GYN CONNECT, an international group of experts in the field of obstetrics and gynaecology."/>
          <p:cNvSpPr txBox="1"/>
          <p:nvPr/>
        </p:nvSpPr>
        <p:spPr>
          <a:xfrm>
            <a:off x="653249" y="2353219"/>
            <a:ext cx="14141274" cy="10631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spcBef>
                <a:spcPts val="2400"/>
              </a:spcBef>
              <a:defRPr sz="2800">
                <a:solidFill>
                  <a:srgbClr val="5DA2AA"/>
                </a:solidFill>
                <a:latin typeface="Poppins SemiBold"/>
                <a:ea typeface="Poppins SemiBold"/>
                <a:cs typeface="Poppins SemiBold"/>
                <a:sym typeface="Poppins SemiBold"/>
              </a:defRPr>
            </a:lvl1pPr>
          </a:lstStyle>
          <a:p>
            <a:pPr>
              <a:lnSpc>
                <a:spcPts val="3760"/>
              </a:lnSpc>
            </a:pPr>
            <a:r>
              <a:rPr dirty="0"/>
              <a:t>This programme is developed by </a:t>
            </a:r>
            <a:r>
              <a:rPr lang="en-GB" dirty="0"/>
              <a:t>OBSTETRICS &amp; GYNECOLOGY CONNECT</a:t>
            </a:r>
            <a:r>
              <a:rPr dirty="0"/>
              <a:t>, an international group of experts in the field of obstetrics and gyn</a:t>
            </a:r>
            <a:r>
              <a:rPr lang="en-GB" dirty="0"/>
              <a:t>a</a:t>
            </a:r>
            <a:r>
              <a:rPr dirty="0"/>
              <a:t>ecology</a:t>
            </a:r>
          </a:p>
        </p:txBody>
      </p:sp>
      <p:pic>
        <p:nvPicPr>
          <p:cNvPr id="4" name="Picture 3">
            <a:extLst>
              <a:ext uri="{FF2B5EF4-FFF2-40B4-BE49-F238E27FC236}">
                <a16:creationId xmlns:a16="http://schemas.microsoft.com/office/drawing/2014/main" id="{F81B272D-669B-3246-AEE6-392C41A9E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5459" y="1920567"/>
            <a:ext cx="5093176" cy="2416971"/>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Image" descr="Image"/>
          <p:cNvPicPr>
            <a:picLocks noChangeAspect="1"/>
          </p:cNvPicPr>
          <p:nvPr/>
        </p:nvPicPr>
        <p:blipFill>
          <a:blip r:embed="rId2"/>
          <a:stretch>
            <a:fillRect/>
          </a:stretch>
        </p:blipFill>
        <p:spPr>
          <a:xfrm>
            <a:off x="8594737" y="2794355"/>
            <a:ext cx="7194525" cy="9043772"/>
          </a:xfrm>
          <a:prstGeom prst="rect">
            <a:avLst/>
          </a:prstGeom>
          <a:ln w="12700">
            <a:miter lim="400000"/>
          </a:ln>
        </p:spPr>
      </p:pic>
      <p:pic>
        <p:nvPicPr>
          <p:cNvPr id="163" name="Image" descr="Image"/>
          <p:cNvPicPr>
            <a:picLocks noChangeAspect="1"/>
          </p:cNvPicPr>
          <p:nvPr/>
        </p:nvPicPr>
        <p:blipFill>
          <a:blip r:embed="rId2"/>
          <a:stretch>
            <a:fillRect/>
          </a:stretch>
        </p:blipFill>
        <p:spPr>
          <a:xfrm>
            <a:off x="16477766" y="2794355"/>
            <a:ext cx="7194525" cy="9043773"/>
          </a:xfrm>
          <a:prstGeom prst="rect">
            <a:avLst/>
          </a:prstGeom>
          <a:ln w="12700">
            <a:miter lim="400000"/>
          </a:ln>
        </p:spPr>
      </p:pic>
      <p:pic>
        <p:nvPicPr>
          <p:cNvPr id="164" name="Image" descr="Image"/>
          <p:cNvPicPr>
            <a:picLocks noChangeAspect="1"/>
          </p:cNvPicPr>
          <p:nvPr/>
        </p:nvPicPr>
        <p:blipFill>
          <a:blip r:embed="rId2"/>
          <a:stretch>
            <a:fillRect/>
          </a:stretch>
        </p:blipFill>
        <p:spPr>
          <a:xfrm>
            <a:off x="711708" y="2794355"/>
            <a:ext cx="7194526" cy="9043772"/>
          </a:xfrm>
          <a:prstGeom prst="rect">
            <a:avLst/>
          </a:prstGeom>
          <a:ln w="12700">
            <a:miter lim="400000"/>
          </a:ln>
        </p:spPr>
      </p:pic>
      <p:sp>
        <p:nvSpPr>
          <p:cNvPr id="165" name="This programme has been developed by a multidisciplinary panel of experts"/>
          <p:cNvSpPr txBox="1"/>
          <p:nvPr/>
        </p:nvSpPr>
        <p:spPr>
          <a:xfrm>
            <a:off x="644972" y="534350"/>
            <a:ext cx="14885111" cy="1877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ts val="6700"/>
              </a:lnSpc>
              <a:defRPr sz="5500" b="1">
                <a:solidFill>
                  <a:srgbClr val="5DA2AA"/>
                </a:solidFill>
                <a:latin typeface="+mj-lt"/>
                <a:ea typeface="+mj-ea"/>
                <a:cs typeface="+mj-cs"/>
                <a:sym typeface="Poppins-ExtraBold"/>
              </a:defRPr>
            </a:lvl1pPr>
          </a:lstStyle>
          <a:p>
            <a:r>
              <a:rPr dirty="0"/>
              <a:t>This programme has been developed by a multidisciplinary panel of experts</a:t>
            </a:r>
          </a:p>
        </p:txBody>
      </p:sp>
      <p:sp>
        <p:nvSpPr>
          <p:cNvPr id="166" name="Dr Carolyn Westhoff"/>
          <p:cNvSpPr txBox="1"/>
          <p:nvPr/>
        </p:nvSpPr>
        <p:spPr>
          <a:xfrm>
            <a:off x="4272749" y="4883773"/>
            <a:ext cx="3786255" cy="10928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spcBef>
                <a:spcPts val="3400"/>
              </a:spcBef>
              <a:defRPr sz="3900">
                <a:solidFill>
                  <a:srgbClr val="FFFFFF"/>
                </a:solidFill>
                <a:latin typeface="Poppins-Regular"/>
                <a:ea typeface="Poppins-Regular"/>
                <a:cs typeface="Poppins-Regular"/>
                <a:sym typeface="Poppins-Regular"/>
              </a:defRPr>
            </a:lvl1pPr>
          </a:lstStyle>
          <a:p>
            <a:pPr>
              <a:defRPr>
                <a:latin typeface="Poppins-Light"/>
                <a:ea typeface="Poppins-Light"/>
                <a:cs typeface="Poppins-Light"/>
                <a:sym typeface="Poppins-Light"/>
              </a:defRPr>
            </a:pPr>
            <a:r>
              <a:rPr dirty="0">
                <a:latin typeface="Poppins-Regular"/>
                <a:ea typeface="Poppins-Regular"/>
                <a:cs typeface="Poppins-Regular"/>
                <a:sym typeface="Poppins-Regular"/>
              </a:rPr>
              <a:t>Dr Carolyn Westhoff</a:t>
            </a:r>
          </a:p>
        </p:txBody>
      </p:sp>
      <p:sp>
        <p:nvSpPr>
          <p:cNvPr id="167" name="3"/>
          <p:cNvSpPr txBox="1"/>
          <p:nvPr/>
        </p:nvSpPr>
        <p:spPr>
          <a:xfrm>
            <a:off x="8024970" y="12821019"/>
            <a:ext cx="15702827"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stStyle>
          <a:p>
            <a:r>
              <a:rPr lang="en-GB" dirty="0"/>
              <a:t>4</a:t>
            </a:r>
            <a:endParaRPr dirty="0"/>
          </a:p>
        </p:txBody>
      </p:sp>
      <p:sp>
        <p:nvSpPr>
          <p:cNvPr id="168" name="Dr Michal Yaron"/>
          <p:cNvSpPr txBox="1"/>
          <p:nvPr/>
        </p:nvSpPr>
        <p:spPr>
          <a:xfrm>
            <a:off x="12114972" y="4883773"/>
            <a:ext cx="3786256" cy="10928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spcBef>
                <a:spcPts val="3400"/>
              </a:spcBef>
              <a:defRPr sz="3900">
                <a:solidFill>
                  <a:srgbClr val="FFFFFF"/>
                </a:solidFill>
                <a:latin typeface="Poppins-Regular"/>
                <a:ea typeface="Poppins-Regular"/>
                <a:cs typeface="Poppins-Regular"/>
                <a:sym typeface="Poppins-Regular"/>
              </a:defRPr>
            </a:lvl1pPr>
          </a:lstStyle>
          <a:p>
            <a:pPr>
              <a:defRPr>
                <a:latin typeface="Poppins-Light"/>
                <a:ea typeface="Poppins-Light"/>
                <a:cs typeface="Poppins-Light"/>
                <a:sym typeface="Poppins-Light"/>
              </a:defRPr>
            </a:pPr>
            <a:r>
              <a:rPr dirty="0">
                <a:latin typeface="Poppins-Regular"/>
                <a:ea typeface="Poppins-Regular"/>
                <a:cs typeface="Poppins-Regular"/>
                <a:sym typeface="Poppins-Regular"/>
              </a:rPr>
              <a:t>Dr Michal Yaron</a:t>
            </a:r>
          </a:p>
        </p:txBody>
      </p:sp>
      <p:sp>
        <p:nvSpPr>
          <p:cNvPr id="169" name="Patty Cason, RN, MS,  FNP-BC"/>
          <p:cNvSpPr txBox="1"/>
          <p:nvPr/>
        </p:nvSpPr>
        <p:spPr>
          <a:xfrm>
            <a:off x="19931795" y="4130360"/>
            <a:ext cx="3277313" cy="2020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80000"/>
              </a:lnSpc>
              <a:spcBef>
                <a:spcPts val="3400"/>
              </a:spcBef>
              <a:defRPr sz="3900">
                <a:solidFill>
                  <a:srgbClr val="FFFFFF"/>
                </a:solidFill>
              </a:defRPr>
            </a:pPr>
            <a:r>
              <a:rPr dirty="0"/>
              <a:t>P</a:t>
            </a:r>
            <a:r>
              <a:rPr dirty="0">
                <a:latin typeface="Poppins-Regular"/>
                <a:ea typeface="Poppins-Regular"/>
                <a:cs typeface="Poppins-Regular"/>
                <a:sym typeface="Poppins-Regular"/>
              </a:rPr>
              <a:t>atty Cason, RN, MS, </a:t>
            </a:r>
            <a:br>
              <a:rPr dirty="0">
                <a:latin typeface="Poppins-Regular"/>
                <a:ea typeface="Poppins-Regular"/>
                <a:cs typeface="Poppins-Regular"/>
                <a:sym typeface="Poppins-Regular"/>
              </a:rPr>
            </a:br>
            <a:r>
              <a:rPr dirty="0">
                <a:latin typeface="Poppins-Regular"/>
                <a:ea typeface="Poppins-Regular"/>
                <a:cs typeface="Poppins-Regular"/>
                <a:sym typeface="Poppins-Regular"/>
              </a:rPr>
              <a:t>FNP-BC</a:t>
            </a:r>
          </a:p>
        </p:txBody>
      </p:sp>
      <p:sp>
        <p:nvSpPr>
          <p:cNvPr id="170" name="Circle"/>
          <p:cNvSpPr/>
          <p:nvPr/>
        </p:nvSpPr>
        <p:spPr>
          <a:xfrm>
            <a:off x="1194199" y="11338869"/>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171" name="Circle"/>
          <p:cNvSpPr/>
          <p:nvPr/>
        </p:nvSpPr>
        <p:spPr>
          <a:xfrm>
            <a:off x="1002473" y="6829328"/>
            <a:ext cx="133544" cy="133544"/>
          </a:xfrm>
          <a:prstGeom prst="ellipse">
            <a:avLst/>
          </a:prstGeom>
          <a:solidFill>
            <a:srgbClr val="FFFFFF"/>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172" name="Circle"/>
          <p:cNvSpPr/>
          <p:nvPr/>
        </p:nvSpPr>
        <p:spPr>
          <a:xfrm>
            <a:off x="1002473" y="9383507"/>
            <a:ext cx="133544" cy="133544"/>
          </a:xfrm>
          <a:prstGeom prst="ellipse">
            <a:avLst/>
          </a:prstGeom>
          <a:solidFill>
            <a:srgbClr val="FFFFFF"/>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173" name="Circle"/>
          <p:cNvSpPr/>
          <p:nvPr/>
        </p:nvSpPr>
        <p:spPr>
          <a:xfrm>
            <a:off x="1002473" y="10234317"/>
            <a:ext cx="133544" cy="133544"/>
          </a:xfrm>
          <a:prstGeom prst="ellipse">
            <a:avLst/>
          </a:prstGeom>
          <a:solidFill>
            <a:srgbClr val="FFFFFF"/>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174" name="Circle"/>
          <p:cNvSpPr/>
          <p:nvPr/>
        </p:nvSpPr>
        <p:spPr>
          <a:xfrm>
            <a:off x="8932938" y="6829328"/>
            <a:ext cx="133544" cy="133544"/>
          </a:xfrm>
          <a:prstGeom prst="ellipse">
            <a:avLst/>
          </a:prstGeom>
          <a:solidFill>
            <a:srgbClr val="FFFFFF"/>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175" name="Circle"/>
          <p:cNvSpPr/>
          <p:nvPr/>
        </p:nvSpPr>
        <p:spPr>
          <a:xfrm>
            <a:off x="16787203" y="6829328"/>
            <a:ext cx="133544" cy="133544"/>
          </a:xfrm>
          <a:prstGeom prst="ellipse">
            <a:avLst/>
          </a:prstGeom>
          <a:solidFill>
            <a:srgbClr val="FFFFFF"/>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176" name="Circle"/>
          <p:cNvSpPr/>
          <p:nvPr/>
        </p:nvSpPr>
        <p:spPr>
          <a:xfrm>
            <a:off x="8932938" y="9842452"/>
            <a:ext cx="133544" cy="133544"/>
          </a:xfrm>
          <a:prstGeom prst="ellipse">
            <a:avLst/>
          </a:prstGeom>
          <a:solidFill>
            <a:srgbClr val="FFFFFF"/>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177" name="Circle"/>
          <p:cNvSpPr/>
          <p:nvPr/>
        </p:nvSpPr>
        <p:spPr>
          <a:xfrm>
            <a:off x="16787203" y="8537428"/>
            <a:ext cx="133544" cy="133544"/>
          </a:xfrm>
          <a:prstGeom prst="ellipse">
            <a:avLst/>
          </a:prstGeom>
          <a:solidFill>
            <a:srgbClr val="FFFFFF"/>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178" name="Circle"/>
          <p:cNvSpPr/>
          <p:nvPr/>
        </p:nvSpPr>
        <p:spPr>
          <a:xfrm>
            <a:off x="16787203" y="10245528"/>
            <a:ext cx="133544" cy="133544"/>
          </a:xfrm>
          <a:prstGeom prst="ellipse">
            <a:avLst/>
          </a:prstGeom>
          <a:solidFill>
            <a:srgbClr val="FFFFFF"/>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179" name="Sarah Billinghurst Solomon Professor of Reproductive Health  at the Department of Obstetrics and Gynecology, Columbia University, New York, NY, USA…"/>
          <p:cNvSpPr txBox="1"/>
          <p:nvPr/>
        </p:nvSpPr>
        <p:spPr>
          <a:xfrm>
            <a:off x="1370831" y="6568152"/>
            <a:ext cx="6380577" cy="4499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spcBef>
                <a:spcPts val="3400"/>
              </a:spcBef>
              <a:defRPr sz="2800">
                <a:solidFill>
                  <a:srgbClr val="FFFFFF"/>
                </a:solidFill>
              </a:defRPr>
            </a:pPr>
            <a:r>
              <a:rPr dirty="0"/>
              <a:t>Sarah Billinghurst Solomon Professor of Reproductive Health </a:t>
            </a:r>
            <a:br>
              <a:rPr dirty="0"/>
            </a:br>
            <a:r>
              <a:rPr dirty="0"/>
              <a:t>at the Department of Obstetrics and Gynecology, Columbia University, New York, NY, USA </a:t>
            </a:r>
            <a:r>
              <a:rPr lang="en-GB" dirty="0"/>
              <a:t> </a:t>
            </a:r>
            <a:endParaRPr dirty="0"/>
          </a:p>
          <a:p>
            <a:pPr>
              <a:spcBef>
                <a:spcPts val="3400"/>
              </a:spcBef>
              <a:defRPr sz="2800">
                <a:solidFill>
                  <a:srgbClr val="FFFFFF"/>
                </a:solidFill>
              </a:defRPr>
            </a:pPr>
            <a:r>
              <a:rPr dirty="0"/>
              <a:t>Editor-in-Chief of Contraception </a:t>
            </a:r>
          </a:p>
          <a:p>
            <a:pPr>
              <a:spcBef>
                <a:spcPts val="3400"/>
              </a:spcBef>
              <a:defRPr sz="2800">
                <a:solidFill>
                  <a:srgbClr val="FFFFFF"/>
                </a:solidFill>
              </a:defRPr>
            </a:pPr>
            <a:r>
              <a:rPr dirty="0"/>
              <a:t>Published more than 250 articles on contraception and abortion</a:t>
            </a:r>
          </a:p>
        </p:txBody>
      </p:sp>
      <p:sp>
        <p:nvSpPr>
          <p:cNvPr id="180" name="Head of the Gynaecology Outpatient Clinic at the Department of Woman, Child and Adolescent Medicine at Geneva University Hospitals, Geneva, Switzerland…"/>
          <p:cNvSpPr txBox="1"/>
          <p:nvPr/>
        </p:nvSpPr>
        <p:spPr>
          <a:xfrm>
            <a:off x="9285533" y="6567345"/>
            <a:ext cx="6380577" cy="49357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spcBef>
                <a:spcPts val="3400"/>
              </a:spcBef>
              <a:defRPr sz="2800">
                <a:solidFill>
                  <a:srgbClr val="FFFFFF"/>
                </a:solidFill>
              </a:defRPr>
            </a:pPr>
            <a:r>
              <a:rPr dirty="0"/>
              <a:t>Head of the Gynaecology Outpatient Clinic at the Department of Woman, Child and Adolescent Medicine at Geneva University Hospitals, Geneva, Switzerland </a:t>
            </a:r>
          </a:p>
          <a:p>
            <a:pPr>
              <a:spcBef>
                <a:spcPts val="3400"/>
              </a:spcBef>
              <a:defRPr sz="2800">
                <a:solidFill>
                  <a:srgbClr val="FFFFFF"/>
                </a:solidFill>
              </a:defRPr>
            </a:pPr>
            <a:r>
              <a:rPr dirty="0"/>
              <a:t>Global experience as a practicing obstetrician–gynaecologist working in Israel, Canada, and Switzerland</a:t>
            </a:r>
          </a:p>
        </p:txBody>
      </p:sp>
      <p:sp>
        <p:nvSpPr>
          <p:cNvPr id="181" name="Assistant Clinical Professor, School of Nursing, University of California, Los Angeles, CA, USA…"/>
          <p:cNvSpPr txBox="1"/>
          <p:nvPr/>
        </p:nvSpPr>
        <p:spPr>
          <a:xfrm>
            <a:off x="17149435" y="6580852"/>
            <a:ext cx="6256291" cy="4499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spcBef>
                <a:spcPts val="3400"/>
              </a:spcBef>
              <a:defRPr sz="2800">
                <a:solidFill>
                  <a:srgbClr val="FFFFFF"/>
                </a:solidFill>
              </a:defRPr>
            </a:pPr>
            <a:r>
              <a:rPr dirty="0"/>
              <a:t>Assistant Clinical Professor, School of Nursing, University of California, Los Angeles, CA, USA </a:t>
            </a:r>
          </a:p>
          <a:p>
            <a:pPr>
              <a:spcBef>
                <a:spcPts val="3400"/>
              </a:spcBef>
              <a:defRPr sz="2800">
                <a:solidFill>
                  <a:srgbClr val="FFFFFF"/>
                </a:solidFill>
              </a:defRPr>
            </a:pPr>
            <a:r>
              <a:rPr dirty="0"/>
              <a:t>Family nurse practitioner, trainer, and educator with a specialty in sexual and reproductive health </a:t>
            </a:r>
          </a:p>
          <a:p>
            <a:pPr>
              <a:spcBef>
                <a:spcPts val="3400"/>
              </a:spcBef>
              <a:defRPr sz="2800">
                <a:solidFill>
                  <a:srgbClr val="FFFFFF"/>
                </a:solidFill>
              </a:defRPr>
            </a:pPr>
            <a:r>
              <a:rPr dirty="0"/>
              <a:t>More than 40 years of experience in a wide variety of settings</a:t>
            </a:r>
          </a:p>
        </p:txBody>
      </p:sp>
      <p:pic>
        <p:nvPicPr>
          <p:cNvPr id="182" name="Image" descr="Image"/>
          <p:cNvPicPr>
            <a:picLocks noChangeAspect="1"/>
          </p:cNvPicPr>
          <p:nvPr/>
        </p:nvPicPr>
        <p:blipFill>
          <a:blip r:embed="rId3"/>
          <a:srcRect l="14777" t="6771" r="14777" b="47216"/>
          <a:stretch>
            <a:fillRect/>
          </a:stretch>
        </p:blipFill>
        <p:spPr>
          <a:xfrm>
            <a:off x="1227868" y="3368946"/>
            <a:ext cx="2758968" cy="2703052"/>
          </a:xfrm>
          <a:prstGeom prst="rect">
            <a:avLst/>
          </a:prstGeom>
          <a:ln w="12700">
            <a:miter lim="400000"/>
          </a:ln>
        </p:spPr>
      </p:pic>
      <p:pic>
        <p:nvPicPr>
          <p:cNvPr id="183" name="Image" descr="Image"/>
          <p:cNvPicPr>
            <a:picLocks noChangeAspect="1"/>
          </p:cNvPicPr>
          <p:nvPr/>
        </p:nvPicPr>
        <p:blipFill>
          <a:blip r:embed="rId4"/>
          <a:srcRect l="40717" t="12423" r="31292" b="44177"/>
          <a:stretch>
            <a:fillRect/>
          </a:stretch>
        </p:blipFill>
        <p:spPr>
          <a:xfrm>
            <a:off x="9125296" y="3322085"/>
            <a:ext cx="2614499" cy="2702530"/>
          </a:xfrm>
          <a:prstGeom prst="rect">
            <a:avLst/>
          </a:prstGeom>
          <a:ln w="12700">
            <a:miter lim="400000"/>
          </a:ln>
        </p:spPr>
      </p:pic>
      <p:pic>
        <p:nvPicPr>
          <p:cNvPr id="184" name="Image" descr="Image"/>
          <p:cNvPicPr>
            <a:picLocks noChangeAspect="1"/>
          </p:cNvPicPr>
          <p:nvPr/>
        </p:nvPicPr>
        <p:blipFill>
          <a:blip r:embed="rId5"/>
          <a:srcRect b="23555"/>
          <a:stretch>
            <a:fillRect/>
          </a:stretch>
        </p:blipFill>
        <p:spPr>
          <a:xfrm>
            <a:off x="17076714" y="3204411"/>
            <a:ext cx="2517903" cy="2887212"/>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What will you learn in this programme?"/>
          <p:cNvSpPr txBox="1"/>
          <p:nvPr/>
        </p:nvSpPr>
        <p:spPr>
          <a:xfrm>
            <a:off x="644972" y="536702"/>
            <a:ext cx="14335656" cy="958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ts val="6700"/>
              </a:lnSpc>
              <a:defRPr sz="5500" b="1">
                <a:solidFill>
                  <a:srgbClr val="5DA2AA"/>
                </a:solidFill>
                <a:latin typeface="+mj-lt"/>
                <a:ea typeface="+mj-ea"/>
                <a:cs typeface="+mj-cs"/>
                <a:sym typeface="Poppins-ExtraBold"/>
              </a:defRPr>
            </a:lvl1pPr>
          </a:lstStyle>
          <a:p>
            <a:r>
              <a:rPr dirty="0"/>
              <a:t>What will you learn in this programme?</a:t>
            </a:r>
          </a:p>
        </p:txBody>
      </p:sp>
      <p:sp>
        <p:nvSpPr>
          <p:cNvPr id="205" name="HCP, healthcare professional; IUD, intrauterine device"/>
          <p:cNvSpPr txBox="1"/>
          <p:nvPr/>
        </p:nvSpPr>
        <p:spPr>
          <a:xfrm>
            <a:off x="671670" y="12804777"/>
            <a:ext cx="15702827" cy="350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rPr dirty="0"/>
              <a:t>HCP, healthcare professional; IUD, intrauterine device</a:t>
            </a:r>
          </a:p>
        </p:txBody>
      </p:sp>
      <p:sp>
        <p:nvSpPr>
          <p:cNvPr id="206" name="6"/>
          <p:cNvSpPr txBox="1"/>
          <p:nvPr/>
        </p:nvSpPr>
        <p:spPr>
          <a:xfrm>
            <a:off x="8024970" y="12821019"/>
            <a:ext cx="15702827"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stStyle>
          <a:p>
            <a:r>
              <a:rPr lang="en-GB" dirty="0"/>
              <a:t>5</a:t>
            </a:r>
            <a:endParaRPr dirty="0"/>
          </a:p>
        </p:txBody>
      </p:sp>
      <p:sp>
        <p:nvSpPr>
          <p:cNvPr id="207" name="This slide deck is part of a programme consisting of four short educational resources aiming to improve how HCPs who place IUDs can improve anxiety and reduce pain before, during, and after IUD placement"/>
          <p:cNvSpPr txBox="1"/>
          <p:nvPr/>
        </p:nvSpPr>
        <p:spPr>
          <a:xfrm>
            <a:off x="1118310" y="1709540"/>
            <a:ext cx="22147379"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spcBef>
                <a:spcPts val="3400"/>
              </a:spcBef>
              <a:defRPr sz="3000">
                <a:solidFill>
                  <a:srgbClr val="5DA2AA"/>
                </a:solidFill>
              </a:defRPr>
            </a:pPr>
            <a:r>
              <a:rPr dirty="0"/>
              <a:t>This slide deck is part of a </a:t>
            </a:r>
            <a:r>
              <a:rPr dirty="0" err="1"/>
              <a:t>programme</a:t>
            </a:r>
            <a:r>
              <a:rPr dirty="0"/>
              <a:t> </a:t>
            </a:r>
            <a:r>
              <a:rPr lang="en-GB" dirty="0"/>
              <a:t>consisting of four short educational resources aiming to support HCPs who place IUDs in the reduction of anxiety and pain before, during, and after IUD placement</a:t>
            </a:r>
          </a:p>
        </p:txBody>
      </p:sp>
      <p:sp>
        <p:nvSpPr>
          <p:cNvPr id="208" name="These four educational resources will provide you with tools and information to address anxiety and pain around IUD placement"/>
          <p:cNvSpPr txBox="1"/>
          <p:nvPr/>
        </p:nvSpPr>
        <p:spPr>
          <a:xfrm>
            <a:off x="4644788" y="6925747"/>
            <a:ext cx="15094424"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80000"/>
              </a:lnSpc>
              <a:spcBef>
                <a:spcPts val="3400"/>
              </a:spcBef>
              <a:defRPr sz="3000">
                <a:solidFill>
                  <a:srgbClr val="5DA2AA"/>
                </a:solidFill>
                <a:latin typeface="Poppins SemiBold"/>
                <a:ea typeface="Poppins SemiBold"/>
                <a:cs typeface="Poppins SemiBold"/>
                <a:sym typeface="Poppins SemiBold"/>
              </a:defRPr>
            </a:lvl1pPr>
          </a:lstStyle>
          <a:p>
            <a:pPr>
              <a:lnSpc>
                <a:spcPct val="100000"/>
              </a:lnSpc>
            </a:pPr>
            <a:r>
              <a:rPr dirty="0"/>
              <a:t>These four educational resources will provide you with tools and information to address anxiety and pain around IUD placement</a:t>
            </a:r>
          </a:p>
        </p:txBody>
      </p:sp>
      <p:pic>
        <p:nvPicPr>
          <p:cNvPr id="209" name="Image" descr="Image"/>
          <p:cNvPicPr>
            <a:picLocks noChangeAspect="1"/>
          </p:cNvPicPr>
          <p:nvPr/>
        </p:nvPicPr>
        <p:blipFill>
          <a:blip r:embed="rId3"/>
          <a:stretch>
            <a:fillRect/>
          </a:stretch>
        </p:blipFill>
        <p:spPr>
          <a:xfrm>
            <a:off x="687069" y="8322813"/>
            <a:ext cx="23009862" cy="4159200"/>
          </a:xfrm>
          <a:prstGeom prst="rect">
            <a:avLst/>
          </a:prstGeom>
          <a:ln w="12700">
            <a:miter lim="400000"/>
          </a:ln>
        </p:spPr>
      </p:pic>
      <p:sp>
        <p:nvSpPr>
          <p:cNvPr id="210" name="UPON COMPLETION OF THIS PROGRAMME, YOU WILL:"/>
          <p:cNvSpPr txBox="1"/>
          <p:nvPr/>
        </p:nvSpPr>
        <p:spPr>
          <a:xfrm>
            <a:off x="1177688" y="8641773"/>
            <a:ext cx="15094424" cy="611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spcBef>
                <a:spcPts val="3400"/>
              </a:spcBef>
              <a:defRPr sz="2830">
                <a:solidFill>
                  <a:srgbClr val="5DA2AA"/>
                </a:solidFill>
              </a:defRPr>
            </a:lvl1pPr>
          </a:lstStyle>
          <a:p>
            <a:r>
              <a:rPr dirty="0"/>
              <a:t>UPON COMPLETION OF THIS PROGRAMME, YOU WILL:</a:t>
            </a:r>
          </a:p>
        </p:txBody>
      </p:sp>
      <p:sp>
        <p:nvSpPr>
          <p:cNvPr id="211" name="Understand the causes of pain during and after IUD placement, including the need for cervix stabilisation"/>
          <p:cNvSpPr txBox="1"/>
          <p:nvPr/>
        </p:nvSpPr>
        <p:spPr>
          <a:xfrm>
            <a:off x="1520588" y="9321402"/>
            <a:ext cx="11291766" cy="942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spcBef>
                <a:spcPts val="3400"/>
              </a:spcBef>
              <a:defRPr sz="2730">
                <a:solidFill>
                  <a:srgbClr val="5DA2AA"/>
                </a:solidFill>
              </a:defRPr>
            </a:pPr>
            <a:r>
              <a:rPr dirty="0"/>
              <a:t>Understand the </a:t>
            </a:r>
            <a:r>
              <a:rPr dirty="0">
                <a:latin typeface="Poppins SemiBold"/>
                <a:ea typeface="Poppins SemiBold"/>
                <a:cs typeface="Poppins SemiBold"/>
                <a:sym typeface="Poppins SemiBold"/>
              </a:rPr>
              <a:t>causes of pain</a:t>
            </a:r>
            <a:r>
              <a:rPr dirty="0"/>
              <a:t> during and after IUD placement, including the need for cervix stabilisation</a:t>
            </a:r>
          </a:p>
        </p:txBody>
      </p:sp>
      <p:sp>
        <p:nvSpPr>
          <p:cNvPr id="212" name="Actively address pain and anxiety associated with IUD placement"/>
          <p:cNvSpPr txBox="1"/>
          <p:nvPr/>
        </p:nvSpPr>
        <p:spPr>
          <a:xfrm>
            <a:off x="1520588" y="10421703"/>
            <a:ext cx="11505414" cy="5227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spcBef>
                <a:spcPts val="3400"/>
              </a:spcBef>
              <a:defRPr sz="2730">
                <a:solidFill>
                  <a:srgbClr val="5DA2AA"/>
                </a:solidFill>
              </a:defRPr>
            </a:pPr>
            <a:r>
              <a:rPr dirty="0"/>
              <a:t>Actively </a:t>
            </a:r>
            <a:r>
              <a:rPr dirty="0">
                <a:latin typeface="Poppins SemiBold"/>
                <a:ea typeface="Poppins SemiBold"/>
                <a:cs typeface="Poppins SemiBold"/>
                <a:sym typeface="Poppins SemiBold"/>
              </a:rPr>
              <a:t>address pain </a:t>
            </a:r>
            <a:r>
              <a:rPr dirty="0"/>
              <a:t>and anxiety associated with IUD placement</a:t>
            </a:r>
          </a:p>
        </p:txBody>
      </p:sp>
      <p:sp>
        <p:nvSpPr>
          <p:cNvPr id="213" name="Be able to implement guidelines on pain management before, during, and after IUD placement"/>
          <p:cNvSpPr txBox="1"/>
          <p:nvPr/>
        </p:nvSpPr>
        <p:spPr>
          <a:xfrm>
            <a:off x="1520588" y="11139991"/>
            <a:ext cx="11505414" cy="942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spcBef>
                <a:spcPts val="3400"/>
              </a:spcBef>
              <a:defRPr sz="2730">
                <a:solidFill>
                  <a:srgbClr val="5DA2AA"/>
                </a:solidFill>
              </a:defRPr>
            </a:pPr>
            <a:r>
              <a:rPr dirty="0"/>
              <a:t>Be able to </a:t>
            </a:r>
            <a:r>
              <a:rPr dirty="0">
                <a:latin typeface="Poppins SemiBold"/>
                <a:ea typeface="Poppins SemiBold"/>
                <a:cs typeface="Poppins SemiBold"/>
                <a:sym typeface="Poppins SemiBold"/>
              </a:rPr>
              <a:t>implement guidelines</a:t>
            </a:r>
            <a:r>
              <a:rPr dirty="0"/>
              <a:t> on pain management before, during, and after IUD placement</a:t>
            </a:r>
          </a:p>
        </p:txBody>
      </p:sp>
      <p:sp>
        <p:nvSpPr>
          <p:cNvPr id="214" name="Know alternative and innovative solutions to reduce pain during and after IUD placement"/>
          <p:cNvSpPr txBox="1"/>
          <p:nvPr/>
        </p:nvSpPr>
        <p:spPr>
          <a:xfrm>
            <a:off x="13928489" y="9296002"/>
            <a:ext cx="8160827" cy="942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spcBef>
                <a:spcPts val="3400"/>
              </a:spcBef>
              <a:defRPr sz="2730">
                <a:solidFill>
                  <a:srgbClr val="5DA2AA"/>
                </a:solidFill>
              </a:defRPr>
            </a:pPr>
            <a:r>
              <a:rPr dirty="0"/>
              <a:t>Know </a:t>
            </a:r>
            <a:r>
              <a:rPr dirty="0">
                <a:latin typeface="Poppins SemiBold"/>
                <a:ea typeface="Poppins SemiBold"/>
                <a:cs typeface="Poppins SemiBold"/>
                <a:sym typeface="Poppins SemiBold"/>
              </a:rPr>
              <a:t>alternative and innovative</a:t>
            </a:r>
            <a:r>
              <a:rPr dirty="0"/>
              <a:t> </a:t>
            </a:r>
            <a:r>
              <a:rPr dirty="0">
                <a:latin typeface="Poppins SemiBold"/>
                <a:ea typeface="Poppins SemiBold"/>
                <a:cs typeface="Poppins SemiBold"/>
                <a:sym typeface="Poppins SemiBold"/>
              </a:rPr>
              <a:t>solutions</a:t>
            </a:r>
            <a:r>
              <a:rPr dirty="0"/>
              <a:t> to reduce pain during and after IUD placement</a:t>
            </a:r>
          </a:p>
        </p:txBody>
      </p:sp>
      <p:sp>
        <p:nvSpPr>
          <p:cNvPr id="215" name="Understand the potential for innovation in procedures similar to IUD placement"/>
          <p:cNvSpPr txBox="1"/>
          <p:nvPr/>
        </p:nvSpPr>
        <p:spPr>
          <a:xfrm>
            <a:off x="13928489" y="10443444"/>
            <a:ext cx="8389110" cy="942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spcBef>
                <a:spcPts val="3400"/>
              </a:spcBef>
              <a:defRPr sz="2730">
                <a:solidFill>
                  <a:srgbClr val="5DA2AA"/>
                </a:solidFill>
              </a:defRPr>
            </a:pPr>
            <a:r>
              <a:rPr dirty="0"/>
              <a:t>Understand the </a:t>
            </a:r>
            <a:r>
              <a:rPr dirty="0">
                <a:latin typeface="Poppins SemiBold"/>
                <a:ea typeface="Poppins SemiBold"/>
                <a:cs typeface="Poppins SemiBold"/>
                <a:sym typeface="Poppins SemiBold"/>
              </a:rPr>
              <a:t>potential for innovation</a:t>
            </a:r>
            <a:r>
              <a:rPr dirty="0"/>
              <a:t> in procedures similar to IUD placement</a:t>
            </a:r>
          </a:p>
        </p:txBody>
      </p:sp>
      <p:sp>
        <p:nvSpPr>
          <p:cNvPr id="216" name="Circle"/>
          <p:cNvSpPr/>
          <p:nvPr/>
        </p:nvSpPr>
        <p:spPr>
          <a:xfrm>
            <a:off x="1194199" y="9522841"/>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17" name="Circle"/>
          <p:cNvSpPr/>
          <p:nvPr/>
        </p:nvSpPr>
        <p:spPr>
          <a:xfrm>
            <a:off x="1194199" y="10616286"/>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18" name="Circle"/>
          <p:cNvSpPr/>
          <p:nvPr/>
        </p:nvSpPr>
        <p:spPr>
          <a:xfrm>
            <a:off x="1194199" y="11338869"/>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19" name="Circle"/>
          <p:cNvSpPr/>
          <p:nvPr/>
        </p:nvSpPr>
        <p:spPr>
          <a:xfrm>
            <a:off x="13626492" y="10616286"/>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20" name="Circle"/>
          <p:cNvSpPr/>
          <p:nvPr/>
        </p:nvSpPr>
        <p:spPr>
          <a:xfrm>
            <a:off x="13626492" y="9522841"/>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pic>
        <p:nvPicPr>
          <p:cNvPr id="221" name="Image" descr="Image"/>
          <p:cNvPicPr>
            <a:picLocks noChangeAspect="1"/>
          </p:cNvPicPr>
          <p:nvPr/>
        </p:nvPicPr>
        <p:blipFill>
          <a:blip r:embed="rId4"/>
          <a:stretch>
            <a:fillRect/>
          </a:stretch>
        </p:blipFill>
        <p:spPr>
          <a:xfrm>
            <a:off x="18610580" y="3358136"/>
            <a:ext cx="1996441" cy="1996441"/>
          </a:xfrm>
          <a:prstGeom prst="rect">
            <a:avLst/>
          </a:prstGeom>
          <a:ln w="12700">
            <a:miter lim="400000"/>
          </a:ln>
        </p:spPr>
      </p:pic>
      <p:pic>
        <p:nvPicPr>
          <p:cNvPr id="222" name="Image" descr="Image"/>
          <p:cNvPicPr>
            <a:picLocks noChangeAspect="1"/>
          </p:cNvPicPr>
          <p:nvPr/>
        </p:nvPicPr>
        <p:blipFill>
          <a:blip r:embed="rId5"/>
          <a:stretch>
            <a:fillRect/>
          </a:stretch>
        </p:blipFill>
        <p:spPr>
          <a:xfrm>
            <a:off x="13402958" y="3029171"/>
            <a:ext cx="3285745" cy="2365249"/>
          </a:xfrm>
          <a:prstGeom prst="rect">
            <a:avLst/>
          </a:prstGeom>
          <a:ln w="12700">
            <a:miter lim="400000"/>
          </a:ln>
        </p:spPr>
      </p:pic>
      <p:pic>
        <p:nvPicPr>
          <p:cNvPr id="223" name="Image" descr="Image"/>
          <p:cNvPicPr>
            <a:picLocks noChangeAspect="1"/>
          </p:cNvPicPr>
          <p:nvPr/>
        </p:nvPicPr>
        <p:blipFill>
          <a:blip r:embed="rId6"/>
          <a:stretch>
            <a:fillRect/>
          </a:stretch>
        </p:blipFill>
        <p:spPr>
          <a:xfrm>
            <a:off x="8228583" y="3369878"/>
            <a:ext cx="3456433" cy="1990345"/>
          </a:xfrm>
          <a:prstGeom prst="rect">
            <a:avLst/>
          </a:prstGeom>
          <a:ln w="12700">
            <a:miter lim="400000"/>
          </a:ln>
        </p:spPr>
      </p:pic>
      <p:pic>
        <p:nvPicPr>
          <p:cNvPr id="224" name="Image" descr="Image"/>
          <p:cNvPicPr>
            <a:picLocks noChangeAspect="1"/>
          </p:cNvPicPr>
          <p:nvPr/>
        </p:nvPicPr>
        <p:blipFill>
          <a:blip r:embed="rId7"/>
          <a:srcRect b="5773"/>
          <a:stretch>
            <a:fillRect/>
          </a:stretch>
        </p:blipFill>
        <p:spPr>
          <a:xfrm>
            <a:off x="3146665" y="3462842"/>
            <a:ext cx="3313177" cy="1823737"/>
          </a:xfrm>
          <a:prstGeom prst="rect">
            <a:avLst/>
          </a:prstGeom>
          <a:ln w="12700">
            <a:miter lim="400000"/>
          </a:ln>
        </p:spPr>
      </p:pic>
      <p:sp>
        <p:nvSpPr>
          <p:cNvPr id="225" name="SLIDE DECK FULL OVERVIEW"/>
          <p:cNvSpPr txBox="1"/>
          <p:nvPr/>
        </p:nvSpPr>
        <p:spPr>
          <a:xfrm>
            <a:off x="3530986" y="5719686"/>
            <a:ext cx="2227603"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defTabSz="825500">
              <a:defRPr sz="2300"/>
            </a:pPr>
            <a:r>
              <a:rPr b="1" dirty="0">
                <a:latin typeface="Poppins-Bold"/>
                <a:ea typeface="Poppins-Bold"/>
                <a:cs typeface="Poppins-Bold"/>
                <a:sym typeface="Poppins-Bold"/>
              </a:rPr>
              <a:t>SLIDE DECK </a:t>
            </a:r>
            <a:r>
              <a:rPr dirty="0"/>
              <a:t>FULL OVERVIEW</a:t>
            </a:r>
          </a:p>
        </p:txBody>
      </p:sp>
      <p:sp>
        <p:nvSpPr>
          <p:cNvPr id="226" name="VIDEO…"/>
          <p:cNvSpPr txBox="1"/>
          <p:nvPr/>
        </p:nvSpPr>
        <p:spPr>
          <a:xfrm>
            <a:off x="8203183" y="5528398"/>
            <a:ext cx="3456433" cy="1164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defTabSz="825500">
              <a:defRPr sz="2300"/>
            </a:pPr>
            <a:r>
              <a:rPr b="1" dirty="0">
                <a:latin typeface="Poppins-Bold"/>
                <a:ea typeface="Poppins-Bold"/>
                <a:cs typeface="Poppins-Bold"/>
                <a:sym typeface="Poppins-Bold"/>
              </a:rPr>
              <a:t>VIDEO </a:t>
            </a:r>
          </a:p>
          <a:p>
            <a:pPr algn="ctr" defTabSz="825500">
              <a:defRPr sz="2300"/>
            </a:pPr>
            <a:r>
              <a:rPr dirty="0"/>
              <a:t>THE PAIN MANAGEMENT TOOLBOX</a:t>
            </a:r>
          </a:p>
        </p:txBody>
      </p:sp>
      <p:sp>
        <p:nvSpPr>
          <p:cNvPr id="227" name="FLASHCARD…"/>
          <p:cNvSpPr txBox="1"/>
          <p:nvPr/>
        </p:nvSpPr>
        <p:spPr>
          <a:xfrm>
            <a:off x="12868311" y="5528398"/>
            <a:ext cx="435504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defTabSz="825500">
              <a:defRPr sz="2300"/>
            </a:pPr>
            <a:r>
              <a:rPr b="1" dirty="0">
                <a:latin typeface="Poppins-Bold"/>
                <a:ea typeface="Poppins-Bold"/>
                <a:cs typeface="Poppins-Bold"/>
                <a:sym typeface="Poppins-Bold"/>
              </a:rPr>
              <a:t>FLASHCARD </a:t>
            </a:r>
          </a:p>
          <a:p>
            <a:pPr algn="ctr" defTabSz="825500">
              <a:defRPr sz="2300"/>
            </a:pPr>
            <a:r>
              <a:rPr dirty="0"/>
              <a:t>COMMON MISCONCEPTIONS</a:t>
            </a:r>
          </a:p>
        </p:txBody>
      </p:sp>
      <p:sp>
        <p:nvSpPr>
          <p:cNvPr id="228" name="PODCAST…"/>
          <p:cNvSpPr txBox="1"/>
          <p:nvPr/>
        </p:nvSpPr>
        <p:spPr>
          <a:xfrm>
            <a:off x="17418580" y="5528398"/>
            <a:ext cx="4355040" cy="1164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defTabSz="825500">
              <a:defRPr sz="2300"/>
            </a:pPr>
            <a:r>
              <a:rPr b="1" dirty="0">
                <a:latin typeface="Poppins-Bold"/>
                <a:ea typeface="Poppins-Bold"/>
                <a:cs typeface="Poppins-Bold"/>
                <a:sym typeface="Poppins-Bold"/>
              </a:rPr>
              <a:t>PODCAST </a:t>
            </a:r>
          </a:p>
          <a:p>
            <a:pPr algn="ctr" defTabSz="825500">
              <a:defRPr sz="2300"/>
            </a:pPr>
            <a:r>
              <a:rPr dirty="0"/>
              <a:t>EXPERTS SHARE THEIR PERSONAL TIPS AND TRICKS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IUDs are associated with high patient satisfaction, but fear of pain is a widespread concern among people considering an IUD"/>
          <p:cNvSpPr txBox="1"/>
          <p:nvPr/>
        </p:nvSpPr>
        <p:spPr>
          <a:xfrm>
            <a:off x="619572" y="566011"/>
            <a:ext cx="19780701" cy="15906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ts val="5600"/>
              </a:lnSpc>
              <a:defRPr sz="4700" b="1">
                <a:solidFill>
                  <a:srgbClr val="5DA2AA"/>
                </a:solidFill>
                <a:latin typeface="+mj-lt"/>
                <a:ea typeface="+mj-ea"/>
                <a:cs typeface="+mj-cs"/>
                <a:sym typeface="Poppins-ExtraBold"/>
              </a:defRPr>
            </a:lvl1pPr>
          </a:lstStyle>
          <a:p>
            <a:r>
              <a:rPr dirty="0"/>
              <a:t>IUDs are associated with high patient satisfaction, but fear of pain is a widespread concern among people considering an IUD</a:t>
            </a:r>
          </a:p>
        </p:txBody>
      </p:sp>
      <p:sp>
        <p:nvSpPr>
          <p:cNvPr id="231" name="IUD, intrauterine device…"/>
          <p:cNvSpPr txBox="1"/>
          <p:nvPr/>
        </p:nvSpPr>
        <p:spPr>
          <a:xfrm>
            <a:off x="657672" y="12017292"/>
            <a:ext cx="19780701" cy="11290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ts val="1500"/>
              </a:lnSpc>
              <a:spcBef>
                <a:spcPts val="200"/>
              </a:spcBef>
            </a:pPr>
            <a:r>
              <a:rPr dirty="0"/>
              <a:t>IUD, intrauterine device </a:t>
            </a:r>
          </a:p>
          <a:p>
            <a:pPr>
              <a:lnSpc>
                <a:spcPts val="1500"/>
              </a:lnSpc>
              <a:spcBef>
                <a:spcPts val="200"/>
              </a:spcBef>
            </a:pPr>
            <a:endParaRPr dirty="0"/>
          </a:p>
          <a:p>
            <a:pPr>
              <a:lnSpc>
                <a:spcPts val="1500"/>
              </a:lnSpc>
              <a:spcBef>
                <a:spcPts val="200"/>
              </a:spcBef>
            </a:pPr>
            <a:r>
              <a:rPr dirty="0"/>
              <a:t>1. Cleland K, et al. Hum Reprod. 2012;27:1994-2000; 2. United Nations, Department of Economic and Social Affairs, Population Division. Contraceptive Use by Method 2019: Data Booklet (ST/ESA/SER.A/435); 3. Grandi G, et al. Expert Opin Pharmacother. 2018;19:677-86; 4. Goldstuck ND, et al. Int J Womens Health. 2019;11:471-9; 5. Contraception d'urgence, methode Fiche Memo, April 2013, MAJ July 2019. 6. Faculty of Sexual &amp; Reproductive Healthcare Clinical Effectiveness Unit of the Royal College of Obstetricians and Gynaecologists. Clinical Guidance: Intrauterine Contraception. September 2019; 7. Gemzell-Danielsson K, et al. Acta Obstet Gynecol Scand. 2019;98:1500-13</a:t>
            </a:r>
          </a:p>
        </p:txBody>
      </p:sp>
      <p:sp>
        <p:nvSpPr>
          <p:cNvPr id="232" name="7"/>
          <p:cNvSpPr txBox="1"/>
          <p:nvPr/>
        </p:nvSpPr>
        <p:spPr>
          <a:xfrm>
            <a:off x="18427766" y="12821019"/>
            <a:ext cx="5300031"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stStyle>
          <a:p>
            <a:r>
              <a:rPr lang="en-GB" dirty="0"/>
              <a:t>6</a:t>
            </a:r>
            <a:endParaRPr dirty="0"/>
          </a:p>
        </p:txBody>
      </p:sp>
      <p:sp>
        <p:nvSpPr>
          <p:cNvPr id="233" name="IUDs are one of the most effective methods of contraception.1"/>
          <p:cNvSpPr txBox="1"/>
          <p:nvPr/>
        </p:nvSpPr>
        <p:spPr>
          <a:xfrm>
            <a:off x="641058" y="2514422"/>
            <a:ext cx="10369758" cy="502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defRPr sz="2600">
                <a:solidFill>
                  <a:srgbClr val="5DA2AA"/>
                </a:solidFill>
                <a:latin typeface="Poppins-Regular"/>
                <a:ea typeface="Poppins-Regular"/>
                <a:cs typeface="Poppins-Regular"/>
                <a:sym typeface="Poppins-Regular"/>
              </a:defRPr>
            </a:pPr>
            <a:r>
              <a:rPr dirty="0">
                <a:latin typeface="Poppins-Light"/>
                <a:ea typeface="Poppins-Light"/>
                <a:cs typeface="Poppins-Light"/>
                <a:sym typeface="Poppins-Light"/>
              </a:rPr>
              <a:t>IUDs are one of the most </a:t>
            </a:r>
            <a:r>
              <a:rPr dirty="0">
                <a:latin typeface="Poppins SemiBold"/>
                <a:ea typeface="Poppins SemiBold"/>
                <a:cs typeface="Poppins SemiBold"/>
                <a:sym typeface="Poppins SemiBold"/>
              </a:rPr>
              <a:t>effective methods of contraception.</a:t>
            </a:r>
            <a:r>
              <a:rPr baseline="31999" dirty="0">
                <a:latin typeface="Poppins-Light"/>
                <a:ea typeface="Poppins-Light"/>
                <a:cs typeface="Poppins-Light"/>
                <a:sym typeface="Poppins-Light"/>
              </a:rPr>
              <a:t>1</a:t>
            </a:r>
          </a:p>
        </p:txBody>
      </p:sp>
      <p:sp>
        <p:nvSpPr>
          <p:cNvPr id="234" name="~17% of women of reproductive age use an IUD, with 159 million users worldwide in 20192"/>
          <p:cNvSpPr txBox="1"/>
          <p:nvPr/>
        </p:nvSpPr>
        <p:spPr>
          <a:xfrm>
            <a:off x="1325361" y="3086161"/>
            <a:ext cx="11428259" cy="902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defRPr sz="2600">
                <a:solidFill>
                  <a:srgbClr val="5DA2AA"/>
                </a:solidFill>
              </a:defRPr>
            </a:pPr>
            <a:r>
              <a:rPr dirty="0"/>
              <a:t>~17% of women of reproductive age use an IUD, with 159 million users worldwide in 2019</a:t>
            </a:r>
            <a:r>
              <a:rPr baseline="31999" dirty="0"/>
              <a:t>2</a:t>
            </a:r>
            <a:r>
              <a:rPr sz="1200" baseline="31999" dirty="0"/>
              <a:t> </a:t>
            </a:r>
          </a:p>
        </p:txBody>
      </p:sp>
      <p:sp>
        <p:nvSpPr>
          <p:cNvPr id="235" name="The two main types of IUDs include levonorgestrel-containing and copper devices, both indicated for contraception; various sizes are available."/>
          <p:cNvSpPr txBox="1"/>
          <p:nvPr/>
        </p:nvSpPr>
        <p:spPr>
          <a:xfrm>
            <a:off x="661278" y="4422286"/>
            <a:ext cx="14116078" cy="902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defRPr sz="2600">
                <a:solidFill>
                  <a:srgbClr val="5DA2AA"/>
                </a:solidFill>
                <a:latin typeface="Poppins-Regular"/>
                <a:ea typeface="Poppins-Regular"/>
                <a:cs typeface="Poppins-Regular"/>
                <a:sym typeface="Poppins-Regular"/>
              </a:defRPr>
            </a:pPr>
            <a:r>
              <a:rPr dirty="0">
                <a:latin typeface="Poppins-Light"/>
                <a:ea typeface="Poppins-Light"/>
                <a:cs typeface="Poppins-Light"/>
                <a:sym typeface="Poppins-Light"/>
              </a:rPr>
              <a:t>The </a:t>
            </a:r>
            <a:r>
              <a:rPr dirty="0">
                <a:latin typeface="Poppins SemiBold"/>
                <a:ea typeface="Poppins SemiBold"/>
                <a:cs typeface="Poppins SemiBold"/>
                <a:sym typeface="Poppins SemiBold"/>
              </a:rPr>
              <a:t>two main types</a:t>
            </a:r>
            <a:r>
              <a:rPr dirty="0">
                <a:latin typeface="Poppins-Light"/>
                <a:ea typeface="Poppins-Light"/>
                <a:cs typeface="Poppins-Light"/>
                <a:sym typeface="Poppins-Light"/>
              </a:rPr>
              <a:t> of IUDs include levonorgestrel-containing and copper devices, both indicated for contraception; </a:t>
            </a:r>
            <a:r>
              <a:rPr dirty="0">
                <a:latin typeface="Poppins SemiBold"/>
                <a:ea typeface="Poppins SemiBold"/>
                <a:cs typeface="Poppins SemiBold"/>
                <a:sym typeface="Poppins SemiBold"/>
              </a:rPr>
              <a:t>various sizes</a:t>
            </a:r>
            <a:r>
              <a:rPr dirty="0">
                <a:latin typeface="Poppins-Light"/>
                <a:ea typeface="Poppins-Light"/>
                <a:cs typeface="Poppins-Light"/>
                <a:sym typeface="Poppins-Light"/>
              </a:rPr>
              <a:t> are available.</a:t>
            </a:r>
          </a:p>
        </p:txBody>
      </p:sp>
      <p:sp>
        <p:nvSpPr>
          <p:cNvPr id="236" name="52 mg levonorgestrel-containing IUDs are also indicated for the treatment of abnormal uterine bleeding and during menopause, for endometrium protection during hormone therapy3"/>
          <p:cNvSpPr txBox="1"/>
          <p:nvPr/>
        </p:nvSpPr>
        <p:spPr>
          <a:xfrm>
            <a:off x="1325361" y="5419341"/>
            <a:ext cx="15877663" cy="902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defRPr sz="2600">
                <a:solidFill>
                  <a:srgbClr val="5DA2AA"/>
                </a:solidFill>
              </a:defRPr>
            </a:pPr>
            <a:r>
              <a:rPr dirty="0"/>
              <a:t>52 mg levonorgestrel-containing IUDs are also indicated for the treatment of abnormal uterine bleeding and during menopause, for endometrium protection during hormone therapy</a:t>
            </a:r>
            <a:r>
              <a:rPr baseline="31999" dirty="0"/>
              <a:t>3</a:t>
            </a:r>
            <a:r>
              <a:rPr sz="1200" baseline="31999" dirty="0"/>
              <a:t> </a:t>
            </a:r>
          </a:p>
        </p:txBody>
      </p:sp>
      <p:sp>
        <p:nvSpPr>
          <p:cNvPr id="237" name="IUDs are also used (mostly off-label) as emergency contraception4,5"/>
          <p:cNvSpPr txBox="1"/>
          <p:nvPr/>
        </p:nvSpPr>
        <p:spPr>
          <a:xfrm>
            <a:off x="1325361" y="6323399"/>
            <a:ext cx="15877663" cy="502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defRPr sz="2600">
                <a:solidFill>
                  <a:srgbClr val="5DA2AA"/>
                </a:solidFill>
              </a:defRPr>
            </a:pPr>
            <a:r>
              <a:rPr dirty="0"/>
              <a:t>IUDs are also used (mostly off-label) as emergency contraception</a:t>
            </a:r>
            <a:r>
              <a:rPr baseline="31999" dirty="0"/>
              <a:t>4,5</a:t>
            </a:r>
            <a:r>
              <a:rPr sz="1200" baseline="31999" dirty="0"/>
              <a:t> </a:t>
            </a:r>
          </a:p>
        </p:txBody>
      </p:sp>
      <p:sp>
        <p:nvSpPr>
          <p:cNvPr id="238" name="IUD placement is also possible immediately after aspiration abortion (after confirmation of successful procedure) or at the check-up following medication abortion"/>
          <p:cNvSpPr txBox="1"/>
          <p:nvPr/>
        </p:nvSpPr>
        <p:spPr>
          <a:xfrm>
            <a:off x="1325361" y="6864228"/>
            <a:ext cx="15240165" cy="902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457200">
              <a:lnSpc>
                <a:spcPts val="3300"/>
              </a:lnSpc>
              <a:defRPr sz="2600">
                <a:solidFill>
                  <a:srgbClr val="5DA2AA"/>
                </a:solidFill>
              </a:defRPr>
            </a:lvl1pPr>
          </a:lstStyle>
          <a:p>
            <a:pPr>
              <a:lnSpc>
                <a:spcPct val="100000"/>
              </a:lnSpc>
            </a:pPr>
            <a:r>
              <a:rPr dirty="0"/>
              <a:t>IUD placement is also possible immediately after aspiration abortion (after confirmation of successful procedure) or at the check-up following medication abortion</a:t>
            </a:r>
          </a:p>
        </p:txBody>
      </p:sp>
      <p:sp>
        <p:nvSpPr>
          <p:cNvPr id="239" name="Key contraindications for IUDs are current pelvic infection, pregnancy, certain malignancies (genital tract carcinomas; breast and liver cancer for hormone-containing IUDs), and  uterine anomalies.6"/>
          <p:cNvSpPr txBox="1"/>
          <p:nvPr/>
        </p:nvSpPr>
        <p:spPr>
          <a:xfrm>
            <a:off x="658688" y="8231360"/>
            <a:ext cx="19911298" cy="902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defRPr sz="2600">
                <a:solidFill>
                  <a:srgbClr val="5DA2AA"/>
                </a:solidFill>
                <a:latin typeface="Poppins-Regular"/>
                <a:ea typeface="Poppins-Regular"/>
                <a:cs typeface="Poppins-Regular"/>
                <a:sym typeface="Poppins-Regular"/>
              </a:defRPr>
            </a:pPr>
            <a:r>
              <a:rPr dirty="0">
                <a:latin typeface="Poppins-Light"/>
                <a:ea typeface="Poppins-Light"/>
                <a:cs typeface="Poppins-Light"/>
                <a:sym typeface="Poppins-Light"/>
              </a:rPr>
              <a:t>Key </a:t>
            </a:r>
            <a:r>
              <a:rPr dirty="0">
                <a:latin typeface="Poppins SemiBold"/>
                <a:ea typeface="Poppins SemiBold"/>
                <a:cs typeface="Poppins SemiBold"/>
                <a:sym typeface="Poppins SemiBold"/>
              </a:rPr>
              <a:t>contraindications</a:t>
            </a:r>
            <a:r>
              <a:rPr dirty="0">
                <a:latin typeface="Poppins-Light"/>
                <a:ea typeface="Poppins-Light"/>
                <a:cs typeface="Poppins-Light"/>
                <a:sym typeface="Poppins-Light"/>
              </a:rPr>
              <a:t> for IUDs are current pelvic infection, pregnancy, certain malignancies (genital tract carcinomas; breast and liver cancer for hormone-containing IUDs), and  uterine anomalies.</a:t>
            </a:r>
            <a:r>
              <a:rPr baseline="31999" dirty="0">
                <a:latin typeface="Poppins-Light"/>
                <a:ea typeface="Poppins-Light"/>
                <a:cs typeface="Poppins-Light"/>
                <a:sym typeface="Poppins-Light"/>
              </a:rPr>
              <a:t>6</a:t>
            </a:r>
          </a:p>
        </p:txBody>
      </p:sp>
      <p:sp>
        <p:nvSpPr>
          <p:cNvPr id="240" name="IUD placement may be painful in some people, and fear of pain is still one of concerns people have about using an IUD.7"/>
          <p:cNvSpPr txBox="1"/>
          <p:nvPr/>
        </p:nvSpPr>
        <p:spPr>
          <a:xfrm>
            <a:off x="658688" y="9201833"/>
            <a:ext cx="20417492" cy="502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defRPr sz="2600">
                <a:solidFill>
                  <a:srgbClr val="5DA2AA"/>
                </a:solidFill>
                <a:latin typeface="Poppins-Regular"/>
                <a:ea typeface="Poppins-Regular"/>
                <a:cs typeface="Poppins-Regular"/>
                <a:sym typeface="Poppins-Regular"/>
              </a:defRPr>
            </a:pPr>
            <a:r>
              <a:rPr dirty="0">
                <a:latin typeface="Poppins-Light"/>
                <a:ea typeface="Poppins-Light"/>
                <a:cs typeface="Poppins-Light"/>
                <a:sym typeface="Poppins-Light"/>
              </a:rPr>
              <a:t>IUD placement may be</a:t>
            </a:r>
            <a:r>
              <a:rPr dirty="0"/>
              <a:t> </a:t>
            </a:r>
            <a:r>
              <a:rPr dirty="0">
                <a:latin typeface="Poppins SemiBold"/>
                <a:ea typeface="Poppins SemiBold"/>
                <a:cs typeface="Poppins SemiBold"/>
                <a:sym typeface="Poppins SemiBold"/>
              </a:rPr>
              <a:t>painful</a:t>
            </a:r>
            <a:r>
              <a:rPr dirty="0"/>
              <a:t> </a:t>
            </a:r>
            <a:r>
              <a:rPr dirty="0">
                <a:latin typeface="Poppins-Light"/>
                <a:ea typeface="Poppins-Light"/>
                <a:cs typeface="Poppins-Light"/>
                <a:sym typeface="Poppins-Light"/>
              </a:rPr>
              <a:t>in some people, and </a:t>
            </a:r>
            <a:r>
              <a:rPr dirty="0">
                <a:latin typeface="Poppins SemiBold"/>
                <a:ea typeface="Poppins SemiBold"/>
                <a:cs typeface="Poppins SemiBold"/>
                <a:sym typeface="Poppins SemiBold"/>
              </a:rPr>
              <a:t>fear of pain</a:t>
            </a:r>
            <a:r>
              <a:rPr dirty="0">
                <a:latin typeface="Poppins-Light"/>
                <a:ea typeface="Poppins-Light"/>
                <a:cs typeface="Poppins-Light"/>
                <a:sym typeface="Poppins-Light"/>
              </a:rPr>
              <a:t> is still one of concerns people have about using an IUD.</a:t>
            </a:r>
            <a:r>
              <a:rPr baseline="31999" dirty="0">
                <a:latin typeface="Poppins-Light"/>
                <a:ea typeface="Poppins-Light"/>
                <a:cs typeface="Poppins-Light"/>
                <a:sym typeface="Poppins-Light"/>
              </a:rPr>
              <a:t>7</a:t>
            </a:r>
          </a:p>
        </p:txBody>
      </p:sp>
      <p:sp>
        <p:nvSpPr>
          <p:cNvPr id="241" name="Circle"/>
          <p:cNvSpPr/>
          <p:nvPr/>
        </p:nvSpPr>
        <p:spPr>
          <a:xfrm>
            <a:off x="988908" y="3251813"/>
            <a:ext cx="133544" cy="133544"/>
          </a:xfrm>
          <a:prstGeom prst="ellipse">
            <a:avLst/>
          </a:prstGeom>
          <a:solidFill>
            <a:srgbClr val="3182BC"/>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42" name="Circle"/>
          <p:cNvSpPr/>
          <p:nvPr/>
        </p:nvSpPr>
        <p:spPr>
          <a:xfrm>
            <a:off x="988908" y="5600053"/>
            <a:ext cx="133544" cy="133544"/>
          </a:xfrm>
          <a:prstGeom prst="ellipse">
            <a:avLst/>
          </a:prstGeom>
          <a:solidFill>
            <a:srgbClr val="3182BC"/>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43" name="Circle"/>
          <p:cNvSpPr/>
          <p:nvPr/>
        </p:nvSpPr>
        <p:spPr>
          <a:xfrm>
            <a:off x="988908" y="6486714"/>
            <a:ext cx="133544" cy="133544"/>
          </a:xfrm>
          <a:prstGeom prst="ellipse">
            <a:avLst/>
          </a:prstGeom>
          <a:solidFill>
            <a:srgbClr val="3182BC"/>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44" name="Circle"/>
          <p:cNvSpPr/>
          <p:nvPr/>
        </p:nvSpPr>
        <p:spPr>
          <a:xfrm>
            <a:off x="988908" y="7026589"/>
            <a:ext cx="133544" cy="133544"/>
          </a:xfrm>
          <a:prstGeom prst="ellipse">
            <a:avLst/>
          </a:prstGeom>
          <a:solidFill>
            <a:srgbClr val="3182BC"/>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pic>
        <p:nvPicPr>
          <p:cNvPr id="245" name="Image" descr="Image"/>
          <p:cNvPicPr>
            <a:picLocks noChangeAspect="1"/>
          </p:cNvPicPr>
          <p:nvPr/>
        </p:nvPicPr>
        <p:blipFill>
          <a:blip r:embed="rId2"/>
          <a:stretch>
            <a:fillRect/>
          </a:stretch>
        </p:blipFill>
        <p:spPr>
          <a:xfrm>
            <a:off x="15352510" y="2309590"/>
            <a:ext cx="8708747" cy="7503313"/>
          </a:xfrm>
          <a:prstGeom prst="rect">
            <a:avLst/>
          </a:prstGeom>
          <a:ln w="12700">
            <a:miter lim="400000"/>
          </a:ln>
        </p:spPr>
      </p:pic>
      <p:pic>
        <p:nvPicPr>
          <p:cNvPr id="246" name="Image" descr="Image"/>
          <p:cNvPicPr>
            <a:picLocks noChangeAspect="1"/>
          </p:cNvPicPr>
          <p:nvPr/>
        </p:nvPicPr>
        <p:blipFill>
          <a:blip r:embed="rId3"/>
          <a:stretch>
            <a:fillRect/>
          </a:stretch>
        </p:blipFill>
        <p:spPr>
          <a:xfrm>
            <a:off x="701738" y="10208346"/>
            <a:ext cx="22980524" cy="1403783"/>
          </a:xfrm>
          <a:prstGeom prst="rect">
            <a:avLst/>
          </a:prstGeom>
          <a:ln w="12700">
            <a:miter lim="400000"/>
          </a:ln>
        </p:spPr>
      </p:pic>
      <p:sp>
        <p:nvSpPr>
          <p:cNvPr id="247" name="BACKGROUND READING  More information on eligibility criteria for IUDs: WHO Medical Eligibility Criteria for Contraceptive Use or US Medical Eligibility Criteria for Contraceptive Use. More information on advantages and disadvantages of IUDs, as well as a"/>
          <p:cNvSpPr txBox="1"/>
          <p:nvPr/>
        </p:nvSpPr>
        <p:spPr>
          <a:xfrm>
            <a:off x="897060" y="10368264"/>
            <a:ext cx="20815061" cy="1083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825500">
              <a:defRPr sz="2100">
                <a:solidFill>
                  <a:srgbClr val="971F55"/>
                </a:solidFill>
              </a:defRPr>
            </a:pPr>
            <a:r>
              <a:rPr b="1" dirty="0">
                <a:latin typeface="Poppins-Bold"/>
                <a:ea typeface="Poppins-Bold"/>
                <a:cs typeface="Poppins-Bold"/>
                <a:sym typeface="Poppins-Bold"/>
              </a:rPr>
              <a:t>BACKGROUND READING </a:t>
            </a:r>
            <a:br>
              <a:rPr b="1" dirty="0">
                <a:latin typeface="Poppins-Bold"/>
                <a:ea typeface="Poppins-Bold"/>
                <a:cs typeface="Poppins-Bold"/>
                <a:sym typeface="Poppins-Bold"/>
              </a:rPr>
            </a:br>
            <a:r>
              <a:rPr dirty="0"/>
              <a:t>More information on eligibility criteria for IUDs</a:t>
            </a:r>
            <a:r>
              <a:rPr dirty="0">
                <a:solidFill>
                  <a:srgbClr val="981F55"/>
                </a:solidFill>
              </a:rPr>
              <a:t>: </a:t>
            </a:r>
            <a:r>
              <a:rPr u="sng" dirty="0">
                <a:solidFill>
                  <a:srgbClr val="981F55"/>
                </a:solidFill>
                <a:hlinkClick r:id="rId4">
                  <a:extLst>
                    <a:ext uri="{A12FA001-AC4F-418D-AE19-62706E023703}">
                      <ahyp:hlinkClr xmlns:ahyp="http://schemas.microsoft.com/office/drawing/2018/hyperlinkcolor" val="tx"/>
                    </a:ext>
                  </a:extLst>
                </a:hlinkClick>
              </a:rPr>
              <a:t>WHO Medical Eligibility Criteria for Contraceptive Use</a:t>
            </a:r>
            <a:r>
              <a:rPr dirty="0">
                <a:solidFill>
                  <a:srgbClr val="981F55"/>
                </a:solidFill>
              </a:rPr>
              <a:t> or </a:t>
            </a:r>
            <a:r>
              <a:rPr u="sng" dirty="0">
                <a:solidFill>
                  <a:srgbClr val="981F55"/>
                </a:solidFill>
                <a:hlinkClick r:id="rId5">
                  <a:extLst>
                    <a:ext uri="{A12FA001-AC4F-418D-AE19-62706E023703}">
                      <ahyp:hlinkClr xmlns:ahyp="http://schemas.microsoft.com/office/drawing/2018/hyperlinkcolor" val="tx"/>
                    </a:ext>
                  </a:extLst>
                </a:hlinkClick>
              </a:rPr>
              <a:t>US Medical Eligibility Criteria for Contraceptive Use. </a:t>
            </a:r>
            <a:r>
              <a:rPr dirty="0">
                <a:solidFill>
                  <a:srgbClr val="981F55"/>
                </a:solidFill>
              </a:rPr>
              <a:t>More information on advantages and disadvantages of IUDs, as well as adverse events: </a:t>
            </a:r>
            <a:r>
              <a:rPr u="sng" dirty="0">
                <a:solidFill>
                  <a:srgbClr val="981F55"/>
                </a:solidFill>
                <a:hlinkClick r:id="rId6">
                  <a:extLst>
                    <a:ext uri="{A12FA001-AC4F-418D-AE19-62706E023703}">
                      <ahyp:hlinkClr xmlns:ahyp="http://schemas.microsoft.com/office/drawing/2018/hyperlinkcolor" val="tx"/>
                    </a:ext>
                  </a:extLst>
                </a:hlinkClick>
              </a:rPr>
              <a:t>Guidelines from The Faculty of Sexual and Reproductive Healthcare.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When placing an  IUD, start with a pre-placement  conversation"/>
          <p:cNvSpPr txBox="1"/>
          <p:nvPr/>
        </p:nvSpPr>
        <p:spPr>
          <a:xfrm>
            <a:off x="644972" y="495932"/>
            <a:ext cx="23361775" cy="10401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ts val="6700"/>
              </a:lnSpc>
              <a:defRPr sz="5500" b="1">
                <a:solidFill>
                  <a:srgbClr val="5DA2AA"/>
                </a:solidFill>
                <a:latin typeface="+mj-lt"/>
                <a:ea typeface="+mj-ea"/>
                <a:cs typeface="+mj-cs"/>
                <a:sym typeface="Poppins-ExtraBold"/>
              </a:defRPr>
            </a:pPr>
            <a:r>
              <a:rPr dirty="0"/>
              <a:t>When placing an  </a:t>
            </a:r>
            <a:r>
              <a:rPr sz="5800" dirty="0"/>
              <a:t>IUD, </a:t>
            </a:r>
            <a:r>
              <a:rPr dirty="0"/>
              <a:t>start with a pre-placement  conversation</a:t>
            </a:r>
          </a:p>
        </p:txBody>
      </p:sp>
      <p:sp>
        <p:nvSpPr>
          <p:cNvPr id="250" name="HCP, healthcare professional; IUD, intrauterine device…"/>
          <p:cNvSpPr txBox="1"/>
          <p:nvPr/>
        </p:nvSpPr>
        <p:spPr>
          <a:xfrm>
            <a:off x="654013" y="12404231"/>
            <a:ext cx="16392272" cy="7480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ts val="1500"/>
              </a:lnSpc>
              <a:spcBef>
                <a:spcPts val="200"/>
              </a:spcBef>
            </a:pPr>
            <a:r>
              <a:rPr dirty="0"/>
              <a:t>HCP, healthcare professional; IUD, intrauterine device</a:t>
            </a:r>
          </a:p>
          <a:p>
            <a:pPr>
              <a:lnSpc>
                <a:spcPts val="1500"/>
              </a:lnSpc>
              <a:spcBef>
                <a:spcPts val="200"/>
              </a:spcBef>
            </a:pPr>
            <a:endParaRPr dirty="0"/>
          </a:p>
          <a:p>
            <a:pPr>
              <a:lnSpc>
                <a:spcPts val="1500"/>
              </a:lnSpc>
              <a:spcBef>
                <a:spcPts val="200"/>
              </a:spcBef>
            </a:pPr>
            <a:r>
              <a:rPr dirty="0"/>
              <a:t>1. Gemzell-Danielsson K, et al. Acta Obstet Gynecol Scand. 2019;98:1500-13; 2. Allen RH, et al. J Obstet Gynecol. 2014;34:263-7; 3. Dina B, et al. Am J Obstet Gynecol. 2018;218:236.e1-9</a:t>
            </a:r>
          </a:p>
        </p:txBody>
      </p:sp>
      <p:sp>
        <p:nvSpPr>
          <p:cNvPr id="251" name="8"/>
          <p:cNvSpPr txBox="1"/>
          <p:nvPr/>
        </p:nvSpPr>
        <p:spPr>
          <a:xfrm>
            <a:off x="20435391" y="12821019"/>
            <a:ext cx="3292406"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stStyle>
          <a:p>
            <a:r>
              <a:rPr lang="en-GB" dirty="0"/>
              <a:t>7</a:t>
            </a:r>
            <a:endParaRPr dirty="0"/>
          </a:p>
        </p:txBody>
      </p:sp>
      <p:sp>
        <p:nvSpPr>
          <p:cNvPr id="252" name="Anticipation or concern around potential pain is a predictor for actual pain.1-3"/>
          <p:cNvSpPr txBox="1"/>
          <p:nvPr/>
        </p:nvSpPr>
        <p:spPr>
          <a:xfrm>
            <a:off x="641058" y="1984719"/>
            <a:ext cx="15291674" cy="502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defRPr sz="2600">
                <a:solidFill>
                  <a:srgbClr val="5DA2AA"/>
                </a:solidFill>
                <a:latin typeface="Poppins-Regular"/>
                <a:ea typeface="Poppins-Regular"/>
                <a:cs typeface="Poppins-Regular"/>
                <a:sym typeface="Poppins-Regular"/>
              </a:defRPr>
            </a:pPr>
            <a:r>
              <a:rPr dirty="0">
                <a:latin typeface="Poppins SemiBold"/>
                <a:ea typeface="Poppins SemiBold"/>
                <a:cs typeface="Poppins SemiBold"/>
                <a:sym typeface="Poppins SemiBold"/>
              </a:rPr>
              <a:t>Anticipation or concern</a:t>
            </a:r>
            <a:r>
              <a:rPr dirty="0"/>
              <a:t> </a:t>
            </a:r>
            <a:r>
              <a:rPr dirty="0">
                <a:latin typeface="Poppins-Light"/>
                <a:ea typeface="Poppins-Light"/>
                <a:cs typeface="Poppins-Light"/>
                <a:sym typeface="Poppins-Light"/>
              </a:rPr>
              <a:t>around potential pain is a</a:t>
            </a:r>
            <a:r>
              <a:rPr dirty="0"/>
              <a:t> </a:t>
            </a:r>
            <a:r>
              <a:rPr dirty="0">
                <a:latin typeface="Poppins SemiBold"/>
                <a:ea typeface="Poppins SemiBold"/>
                <a:cs typeface="Poppins SemiBold"/>
                <a:sym typeface="Poppins SemiBold"/>
              </a:rPr>
              <a:t>predictor</a:t>
            </a:r>
            <a:r>
              <a:rPr dirty="0">
                <a:latin typeface="Poppins-Light"/>
                <a:ea typeface="Poppins-Light"/>
                <a:cs typeface="Poppins-Light"/>
                <a:sym typeface="Poppins-Light"/>
              </a:rPr>
              <a:t> for actual pain.</a:t>
            </a:r>
            <a:r>
              <a:rPr baseline="31999" dirty="0">
                <a:latin typeface="Poppins-Light"/>
                <a:ea typeface="Poppins-Light"/>
                <a:cs typeface="Poppins-Light"/>
                <a:sym typeface="Poppins-Light"/>
              </a:rPr>
              <a:t>1-3</a:t>
            </a:r>
          </a:p>
        </p:txBody>
      </p:sp>
      <p:sp>
        <p:nvSpPr>
          <p:cNvPr id="253" name="Before placement, it is essential to have a conversation with the patient to address any concerns around the IUD and the placement, putting the patient in control and allowing the HCPs to assess and address concerns, explain the procedure, and prepare fo"/>
          <p:cNvSpPr txBox="1"/>
          <p:nvPr/>
        </p:nvSpPr>
        <p:spPr>
          <a:xfrm>
            <a:off x="639830" y="2654115"/>
            <a:ext cx="22898033" cy="925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defRPr sz="2600">
                <a:solidFill>
                  <a:srgbClr val="5DA2AA"/>
                </a:solidFill>
                <a:latin typeface="Poppins-Regular"/>
                <a:ea typeface="Poppins-Regular"/>
                <a:cs typeface="Poppins-Regular"/>
                <a:sym typeface="Poppins-Regular"/>
              </a:defRPr>
            </a:pPr>
            <a:r>
              <a:rPr dirty="0">
                <a:latin typeface="Poppins-Light"/>
                <a:ea typeface="Poppins-Light"/>
                <a:cs typeface="Poppins-Light"/>
                <a:sym typeface="Poppins-Light"/>
              </a:rPr>
              <a:t>Before placement, it is essential to have a conversation with the patient to </a:t>
            </a:r>
            <a:r>
              <a:rPr dirty="0">
                <a:latin typeface="Poppins SemiBold"/>
                <a:ea typeface="Poppins SemiBold"/>
                <a:cs typeface="Poppins SemiBold"/>
                <a:sym typeface="Poppins SemiBold"/>
              </a:rPr>
              <a:t>address any concerns</a:t>
            </a:r>
            <a:r>
              <a:rPr dirty="0"/>
              <a:t> </a:t>
            </a:r>
            <a:r>
              <a:rPr dirty="0">
                <a:latin typeface="Poppins-Light"/>
                <a:ea typeface="Poppins-Light"/>
                <a:cs typeface="Poppins-Light"/>
                <a:sym typeface="Poppins-Light"/>
              </a:rPr>
              <a:t>around the IUD and the placement, putting the patient in control and allowing the HCPs to assess and address concerns, explain the procedure, and prepare for placement.</a:t>
            </a:r>
          </a:p>
        </p:txBody>
      </p:sp>
      <p:sp>
        <p:nvSpPr>
          <p:cNvPr id="254" name="This conversation should take place in the same visit as the placement; if this is not possible, schedule a separate (virtual or in-person) pre-placement visit"/>
          <p:cNvSpPr txBox="1"/>
          <p:nvPr/>
        </p:nvSpPr>
        <p:spPr>
          <a:xfrm>
            <a:off x="1363758" y="3741449"/>
            <a:ext cx="18744379" cy="925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ts val="3100"/>
              </a:lnSpc>
              <a:defRPr sz="2600">
                <a:solidFill>
                  <a:srgbClr val="5DA2AA"/>
                </a:solidFill>
              </a:defRPr>
            </a:lvl1pPr>
          </a:lstStyle>
          <a:p>
            <a:pPr>
              <a:lnSpc>
                <a:spcPct val="100000"/>
              </a:lnSpc>
              <a:defRPr>
                <a:latin typeface="Poppins-Regular"/>
                <a:ea typeface="Poppins-Regular"/>
                <a:cs typeface="Poppins-Regular"/>
                <a:sym typeface="Poppins-Regular"/>
              </a:defRPr>
            </a:pPr>
            <a:r>
              <a:rPr dirty="0">
                <a:latin typeface="Poppins-Light"/>
                <a:ea typeface="Poppins-Light"/>
                <a:cs typeface="Poppins-Light"/>
                <a:sym typeface="Poppins-Light"/>
              </a:rPr>
              <a:t>This conversation should take place in the same visit as the placement; if this is not possible, schedule a separate (virtual or in-person) pre-placement visit</a:t>
            </a:r>
          </a:p>
        </p:txBody>
      </p:sp>
      <p:sp>
        <p:nvSpPr>
          <p:cNvPr id="255" name="Circle"/>
          <p:cNvSpPr/>
          <p:nvPr/>
        </p:nvSpPr>
        <p:spPr>
          <a:xfrm>
            <a:off x="982318" y="3960958"/>
            <a:ext cx="133544" cy="133544"/>
          </a:xfrm>
          <a:prstGeom prst="ellipse">
            <a:avLst/>
          </a:prstGeom>
          <a:solidFill>
            <a:srgbClr val="5DA2AA"/>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pic>
        <p:nvPicPr>
          <p:cNvPr id="256" name="Image" descr="Image"/>
          <p:cNvPicPr>
            <a:picLocks noChangeAspect="1"/>
          </p:cNvPicPr>
          <p:nvPr/>
        </p:nvPicPr>
        <p:blipFill>
          <a:blip r:embed="rId2"/>
          <a:stretch>
            <a:fillRect/>
          </a:stretch>
        </p:blipFill>
        <p:spPr>
          <a:xfrm>
            <a:off x="330136" y="5082707"/>
            <a:ext cx="23723728" cy="2462671"/>
          </a:xfrm>
          <a:prstGeom prst="rect">
            <a:avLst/>
          </a:prstGeom>
          <a:ln w="12700">
            <a:miter lim="400000"/>
          </a:ln>
        </p:spPr>
      </p:pic>
      <p:pic>
        <p:nvPicPr>
          <p:cNvPr id="257" name="Image" descr="Image"/>
          <p:cNvPicPr>
            <a:picLocks noChangeAspect="1"/>
          </p:cNvPicPr>
          <p:nvPr/>
        </p:nvPicPr>
        <p:blipFill>
          <a:blip r:embed="rId3"/>
          <a:srcRect l="15887" t="44522" b="19024"/>
          <a:stretch>
            <a:fillRect/>
          </a:stretch>
        </p:blipFill>
        <p:spPr>
          <a:xfrm>
            <a:off x="614303" y="5699275"/>
            <a:ext cx="605221" cy="1271099"/>
          </a:xfrm>
          <a:prstGeom prst="rect">
            <a:avLst/>
          </a:prstGeom>
          <a:ln w="12700">
            <a:miter lim="400000"/>
          </a:ln>
        </p:spPr>
      </p:pic>
      <p:pic>
        <p:nvPicPr>
          <p:cNvPr id="258" name="Image" descr="Image"/>
          <p:cNvPicPr>
            <a:picLocks noChangeAspect="1"/>
          </p:cNvPicPr>
          <p:nvPr/>
        </p:nvPicPr>
        <p:blipFill>
          <a:blip r:embed="rId4"/>
          <a:srcRect l="20714" t="45466" b="20441"/>
          <a:stretch>
            <a:fillRect/>
          </a:stretch>
        </p:blipFill>
        <p:spPr>
          <a:xfrm>
            <a:off x="6788723" y="5725069"/>
            <a:ext cx="809273" cy="1188775"/>
          </a:xfrm>
          <a:prstGeom prst="rect">
            <a:avLst/>
          </a:prstGeom>
          <a:ln w="12700">
            <a:miter lim="400000"/>
          </a:ln>
        </p:spPr>
      </p:pic>
      <p:pic>
        <p:nvPicPr>
          <p:cNvPr id="259" name="Image" descr="Image"/>
          <p:cNvPicPr>
            <a:picLocks noChangeAspect="1"/>
          </p:cNvPicPr>
          <p:nvPr/>
        </p:nvPicPr>
        <p:blipFill>
          <a:blip r:embed="rId5"/>
          <a:srcRect l="24392" t="46573" b="19486"/>
          <a:stretch>
            <a:fillRect/>
          </a:stretch>
        </p:blipFill>
        <p:spPr>
          <a:xfrm>
            <a:off x="13747703" y="5777922"/>
            <a:ext cx="838542" cy="1183457"/>
          </a:xfrm>
          <a:prstGeom prst="rect">
            <a:avLst/>
          </a:prstGeom>
          <a:ln w="12700">
            <a:miter lim="400000"/>
          </a:ln>
        </p:spPr>
      </p:pic>
      <p:pic>
        <p:nvPicPr>
          <p:cNvPr id="260" name="Image" descr="Image"/>
          <p:cNvPicPr>
            <a:picLocks noChangeAspect="1"/>
          </p:cNvPicPr>
          <p:nvPr/>
        </p:nvPicPr>
        <p:blipFill>
          <a:blip r:embed="rId6"/>
          <a:srcRect l="22513" t="47761" b="17994"/>
          <a:stretch>
            <a:fillRect/>
          </a:stretch>
        </p:blipFill>
        <p:spPr>
          <a:xfrm>
            <a:off x="19707100" y="5797964"/>
            <a:ext cx="983760" cy="1194054"/>
          </a:xfrm>
          <a:prstGeom prst="rect">
            <a:avLst/>
          </a:prstGeom>
          <a:ln w="12700">
            <a:miter lim="400000"/>
          </a:ln>
        </p:spPr>
      </p:pic>
      <p:sp>
        <p:nvSpPr>
          <p:cNvPr id="261" name="Assess the patient’s knowledge and address any misconceptions"/>
          <p:cNvSpPr txBox="1"/>
          <p:nvPr/>
        </p:nvSpPr>
        <p:spPr>
          <a:xfrm>
            <a:off x="1109667" y="5537449"/>
            <a:ext cx="5278181" cy="1630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defTabSz="457200">
              <a:lnSpc>
                <a:spcPts val="3900"/>
              </a:lnSpc>
              <a:defRPr sz="3200">
                <a:solidFill>
                  <a:srgbClr val="018072"/>
                </a:solidFill>
                <a:latin typeface="Poppins-Regular"/>
                <a:ea typeface="Poppins-Regular"/>
                <a:cs typeface="Poppins-Regular"/>
                <a:sym typeface="Poppins-Regular"/>
              </a:defRPr>
            </a:pPr>
            <a:r>
              <a:rPr dirty="0">
                <a:latin typeface="Poppins-Light"/>
                <a:ea typeface="Poppins-Light"/>
                <a:cs typeface="Poppins-Light"/>
                <a:sym typeface="Poppins-Light"/>
              </a:rPr>
              <a:t>Assess the patient’s </a:t>
            </a:r>
            <a:r>
              <a:rPr dirty="0">
                <a:latin typeface="Poppins SemiBold"/>
                <a:ea typeface="Poppins SemiBold"/>
                <a:cs typeface="Poppins SemiBold"/>
                <a:sym typeface="Poppins SemiBold"/>
              </a:rPr>
              <a:t>knowledge</a:t>
            </a:r>
            <a:r>
              <a:rPr dirty="0">
                <a:latin typeface="Poppins-Light"/>
                <a:ea typeface="Poppins-Light"/>
                <a:cs typeface="Poppins-Light"/>
                <a:sym typeface="Poppins-Light"/>
              </a:rPr>
              <a:t> and address any </a:t>
            </a:r>
            <a:r>
              <a:rPr dirty="0">
                <a:latin typeface="Poppins SemiBold"/>
                <a:ea typeface="Poppins SemiBold"/>
                <a:cs typeface="Poppins SemiBold"/>
                <a:sym typeface="Poppins SemiBold"/>
              </a:rPr>
              <a:t>misconceptions</a:t>
            </a:r>
          </a:p>
        </p:txBody>
      </p:sp>
      <p:sp>
        <p:nvSpPr>
          <p:cNvPr id="262" name="Explain the procedure and potential complications in patient-centred language"/>
          <p:cNvSpPr txBox="1"/>
          <p:nvPr/>
        </p:nvSpPr>
        <p:spPr>
          <a:xfrm>
            <a:off x="7151069" y="5544930"/>
            <a:ext cx="6429402" cy="1630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defTabSz="457200">
              <a:lnSpc>
                <a:spcPts val="3900"/>
              </a:lnSpc>
              <a:defRPr sz="3200">
                <a:solidFill>
                  <a:srgbClr val="018072"/>
                </a:solidFill>
                <a:latin typeface="Poppins-Regular"/>
                <a:ea typeface="Poppins-Regular"/>
                <a:cs typeface="Poppins-Regular"/>
                <a:sym typeface="Poppins-Regular"/>
              </a:defRPr>
            </a:pPr>
            <a:r>
              <a:rPr dirty="0">
                <a:latin typeface="Poppins SemiBold"/>
                <a:ea typeface="Poppins SemiBold"/>
                <a:cs typeface="Poppins SemiBold"/>
                <a:sym typeface="Poppins SemiBold"/>
              </a:rPr>
              <a:t>Explain </a:t>
            </a:r>
            <a:r>
              <a:rPr dirty="0">
                <a:latin typeface="Poppins-Light"/>
                <a:ea typeface="Poppins-Light"/>
                <a:cs typeface="Poppins-Light"/>
                <a:sym typeface="Poppins-Light"/>
              </a:rPr>
              <a:t>the procedure and potential complications in </a:t>
            </a:r>
            <a:r>
              <a:rPr dirty="0">
                <a:latin typeface="Poppins SemiBold"/>
                <a:ea typeface="Poppins SemiBold"/>
                <a:cs typeface="Poppins SemiBold"/>
                <a:sym typeface="Poppins SemiBold"/>
              </a:rPr>
              <a:t>patient-centred language</a:t>
            </a:r>
          </a:p>
        </p:txBody>
      </p:sp>
      <p:sp>
        <p:nvSpPr>
          <p:cNvPr id="263" name="Answer any questions the patient may have"/>
          <p:cNvSpPr txBox="1"/>
          <p:nvPr/>
        </p:nvSpPr>
        <p:spPr>
          <a:xfrm>
            <a:off x="14480799" y="5801972"/>
            <a:ext cx="4843978" cy="1135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defTabSz="457200">
              <a:lnSpc>
                <a:spcPts val="3900"/>
              </a:lnSpc>
              <a:defRPr sz="3200">
                <a:solidFill>
                  <a:srgbClr val="018072"/>
                </a:solidFill>
                <a:latin typeface="Poppins-Regular"/>
                <a:ea typeface="Poppins-Regular"/>
                <a:cs typeface="Poppins-Regular"/>
                <a:sym typeface="Poppins-Regular"/>
              </a:defRPr>
            </a:pPr>
            <a:r>
              <a:rPr dirty="0">
                <a:latin typeface="Poppins SemiBold"/>
                <a:ea typeface="Poppins SemiBold"/>
                <a:cs typeface="Poppins SemiBold"/>
                <a:sym typeface="Poppins SemiBold"/>
              </a:rPr>
              <a:t>Answer any questions</a:t>
            </a:r>
            <a:r>
              <a:rPr dirty="0">
                <a:latin typeface="Poppins-Light"/>
                <a:ea typeface="Poppins-Light"/>
                <a:cs typeface="Poppins-Light"/>
                <a:sym typeface="Poppins-Light"/>
              </a:rPr>
              <a:t> the patient may have</a:t>
            </a:r>
          </a:p>
        </p:txBody>
      </p:sp>
      <p:sp>
        <p:nvSpPr>
          <p:cNvPr id="264" name="Ask for consent to proceed"/>
          <p:cNvSpPr txBox="1"/>
          <p:nvPr/>
        </p:nvSpPr>
        <p:spPr>
          <a:xfrm>
            <a:off x="20542028" y="5785099"/>
            <a:ext cx="3292406" cy="1135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defTabSz="457200">
              <a:lnSpc>
                <a:spcPts val="3900"/>
              </a:lnSpc>
              <a:defRPr sz="3200">
                <a:solidFill>
                  <a:srgbClr val="018072"/>
                </a:solidFill>
                <a:latin typeface="Poppins-Regular"/>
                <a:ea typeface="Poppins-Regular"/>
                <a:cs typeface="Poppins-Regular"/>
                <a:sym typeface="Poppins-Regular"/>
              </a:defRPr>
            </a:pPr>
            <a:r>
              <a:rPr dirty="0">
                <a:latin typeface="Poppins-Light"/>
                <a:ea typeface="Poppins-Light"/>
                <a:cs typeface="Poppins-Light"/>
                <a:sym typeface="Poppins-Light"/>
              </a:rPr>
              <a:t>Ask for </a:t>
            </a:r>
            <a:r>
              <a:rPr dirty="0">
                <a:latin typeface="Poppins SemiBold"/>
                <a:ea typeface="Poppins SemiBold"/>
                <a:cs typeface="Poppins SemiBold"/>
                <a:sym typeface="Poppins SemiBold"/>
              </a:rPr>
              <a:t>consent to proceed</a:t>
            </a:r>
          </a:p>
        </p:txBody>
      </p:sp>
      <p:pic>
        <p:nvPicPr>
          <p:cNvPr id="265" name="Image" descr="Image"/>
          <p:cNvPicPr>
            <a:picLocks noChangeAspect="1"/>
          </p:cNvPicPr>
          <p:nvPr/>
        </p:nvPicPr>
        <p:blipFill>
          <a:blip r:embed="rId7"/>
          <a:stretch>
            <a:fillRect/>
          </a:stretch>
        </p:blipFill>
        <p:spPr>
          <a:xfrm>
            <a:off x="13242476" y="6974034"/>
            <a:ext cx="271860" cy="878608"/>
          </a:xfrm>
          <a:prstGeom prst="rect">
            <a:avLst/>
          </a:prstGeom>
          <a:ln w="12700">
            <a:miter lim="400000"/>
          </a:ln>
        </p:spPr>
      </p:pic>
      <p:sp>
        <p:nvSpPr>
          <p:cNvPr id="266" name="See the flashcard associated with this programme for suggestions…"/>
          <p:cNvSpPr txBox="1"/>
          <p:nvPr/>
        </p:nvSpPr>
        <p:spPr>
          <a:xfrm>
            <a:off x="574160" y="7833805"/>
            <a:ext cx="18744379" cy="9721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defTabSz="457200">
              <a:lnSpc>
                <a:spcPts val="3400"/>
              </a:lnSpc>
              <a:defRPr sz="2100" i="1">
                <a:solidFill>
                  <a:srgbClr val="018072"/>
                </a:solidFill>
                <a:latin typeface="Poppins-Italic"/>
                <a:ea typeface="Poppins-Italic"/>
                <a:cs typeface="Poppins-Italic"/>
                <a:sym typeface="Poppins-Italic"/>
              </a:defRPr>
            </a:pPr>
            <a:r>
              <a:rPr dirty="0"/>
              <a:t>See the flashcard associated with this programme for suggestions</a:t>
            </a:r>
          </a:p>
          <a:p>
            <a:pPr algn="ctr" defTabSz="457200">
              <a:lnSpc>
                <a:spcPts val="3400"/>
              </a:lnSpc>
              <a:defRPr sz="2100" i="1">
                <a:solidFill>
                  <a:srgbClr val="018072"/>
                </a:solidFill>
                <a:latin typeface="Poppins-Italic"/>
                <a:ea typeface="Poppins-Italic"/>
                <a:cs typeface="Poppins-Italic"/>
                <a:sym typeface="Poppins-Italic"/>
              </a:defRPr>
            </a:pPr>
            <a:r>
              <a:rPr dirty="0"/>
              <a:t>On the next slide you will find tips for addressing vasovagal syncope</a:t>
            </a:r>
          </a:p>
        </p:txBody>
      </p:sp>
      <p:pic>
        <p:nvPicPr>
          <p:cNvPr id="267" name="Image" descr="Image"/>
          <p:cNvPicPr>
            <a:picLocks noChangeAspect="1"/>
          </p:cNvPicPr>
          <p:nvPr/>
        </p:nvPicPr>
        <p:blipFill>
          <a:blip r:embed="rId8"/>
          <a:stretch>
            <a:fillRect/>
          </a:stretch>
        </p:blipFill>
        <p:spPr>
          <a:xfrm>
            <a:off x="3995864" y="9193472"/>
            <a:ext cx="16392272" cy="2616785"/>
          </a:xfrm>
          <a:prstGeom prst="rect">
            <a:avLst/>
          </a:prstGeom>
          <a:ln w="12700">
            <a:miter lim="400000"/>
          </a:ln>
        </p:spPr>
      </p:pic>
      <p:sp>
        <p:nvSpPr>
          <p:cNvPr id="268" name="POTENTIAL TOPICS TO EXPLORE"/>
          <p:cNvSpPr txBox="1"/>
          <p:nvPr/>
        </p:nvSpPr>
        <p:spPr>
          <a:xfrm>
            <a:off x="10054132" y="9557692"/>
            <a:ext cx="4492656" cy="448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825500">
              <a:lnSpc>
                <a:spcPts val="2500"/>
              </a:lnSpc>
              <a:defRPr sz="2100">
                <a:solidFill>
                  <a:srgbClr val="5DA2AA"/>
                </a:solidFill>
                <a:latin typeface="Poppins SemiBold"/>
                <a:ea typeface="Poppins SemiBold"/>
                <a:cs typeface="Poppins SemiBold"/>
                <a:sym typeface="Poppins SemiBold"/>
              </a:defRPr>
            </a:lvl1pPr>
          </a:lstStyle>
          <a:p>
            <a:r>
              <a:rPr dirty="0"/>
              <a:t>POTENTIAL TOPICS TO EXPLORE</a:t>
            </a:r>
          </a:p>
        </p:txBody>
      </p:sp>
      <p:sp>
        <p:nvSpPr>
          <p:cNvPr id="269" name="1"/>
          <p:cNvSpPr txBox="1"/>
          <p:nvPr/>
        </p:nvSpPr>
        <p:spPr>
          <a:xfrm>
            <a:off x="4537264" y="10122775"/>
            <a:ext cx="271860" cy="426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825500">
              <a:lnSpc>
                <a:spcPts val="2500"/>
              </a:lnSpc>
              <a:defRPr sz="1600" b="1">
                <a:solidFill>
                  <a:srgbClr val="5DA2AA"/>
                </a:solidFill>
                <a:latin typeface="+mj-lt"/>
                <a:ea typeface="+mj-ea"/>
                <a:cs typeface="+mj-cs"/>
                <a:sym typeface="Poppins-ExtraBold"/>
              </a:defRPr>
            </a:lvl1pPr>
          </a:lstStyle>
          <a:p>
            <a:r>
              <a:rPr dirty="0"/>
              <a:t>1</a:t>
            </a:r>
          </a:p>
        </p:txBody>
      </p:sp>
      <p:sp>
        <p:nvSpPr>
          <p:cNvPr id="270" name="2"/>
          <p:cNvSpPr txBox="1"/>
          <p:nvPr/>
        </p:nvSpPr>
        <p:spPr>
          <a:xfrm>
            <a:off x="4511864" y="10872075"/>
            <a:ext cx="271860" cy="426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825500">
              <a:lnSpc>
                <a:spcPts val="2500"/>
              </a:lnSpc>
              <a:defRPr sz="1600" b="1">
                <a:solidFill>
                  <a:srgbClr val="5DA2AA"/>
                </a:solidFill>
                <a:latin typeface="+mj-lt"/>
                <a:ea typeface="+mj-ea"/>
                <a:cs typeface="+mj-cs"/>
                <a:sym typeface="Poppins-ExtraBold"/>
              </a:defRPr>
            </a:lvl1pPr>
          </a:lstStyle>
          <a:p>
            <a:r>
              <a:rPr dirty="0"/>
              <a:t>2</a:t>
            </a:r>
          </a:p>
        </p:txBody>
      </p:sp>
      <p:sp>
        <p:nvSpPr>
          <p:cNvPr id="271" name="3"/>
          <p:cNvSpPr txBox="1"/>
          <p:nvPr/>
        </p:nvSpPr>
        <p:spPr>
          <a:xfrm>
            <a:off x="10561917" y="10122775"/>
            <a:ext cx="271860" cy="426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825500">
              <a:lnSpc>
                <a:spcPts val="2500"/>
              </a:lnSpc>
              <a:defRPr sz="1600" b="1">
                <a:solidFill>
                  <a:srgbClr val="5DA2AA"/>
                </a:solidFill>
                <a:latin typeface="+mj-lt"/>
                <a:ea typeface="+mj-ea"/>
                <a:cs typeface="+mj-cs"/>
                <a:sym typeface="Poppins-ExtraBold"/>
              </a:defRPr>
            </a:lvl1pPr>
          </a:lstStyle>
          <a:p>
            <a:r>
              <a:rPr dirty="0"/>
              <a:t>3</a:t>
            </a:r>
          </a:p>
        </p:txBody>
      </p:sp>
      <p:sp>
        <p:nvSpPr>
          <p:cNvPr id="272" name="4"/>
          <p:cNvSpPr txBox="1"/>
          <p:nvPr/>
        </p:nvSpPr>
        <p:spPr>
          <a:xfrm>
            <a:off x="10561917" y="10566624"/>
            <a:ext cx="271860" cy="426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825500">
              <a:lnSpc>
                <a:spcPts val="2500"/>
              </a:lnSpc>
              <a:defRPr sz="1600" b="1">
                <a:solidFill>
                  <a:srgbClr val="5DA2AA"/>
                </a:solidFill>
                <a:latin typeface="+mj-lt"/>
                <a:ea typeface="+mj-ea"/>
                <a:cs typeface="+mj-cs"/>
                <a:sym typeface="Poppins-ExtraBold"/>
              </a:defRPr>
            </a:lvl1pPr>
          </a:lstStyle>
          <a:p>
            <a:r>
              <a:rPr dirty="0"/>
              <a:t>4</a:t>
            </a:r>
          </a:p>
        </p:txBody>
      </p:sp>
      <p:sp>
        <p:nvSpPr>
          <p:cNvPr id="273" name="5"/>
          <p:cNvSpPr txBox="1"/>
          <p:nvPr/>
        </p:nvSpPr>
        <p:spPr>
          <a:xfrm>
            <a:off x="10561917" y="10985724"/>
            <a:ext cx="271860" cy="426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825500">
              <a:lnSpc>
                <a:spcPts val="2500"/>
              </a:lnSpc>
              <a:defRPr sz="1600" b="1">
                <a:solidFill>
                  <a:srgbClr val="5DA2AA"/>
                </a:solidFill>
                <a:latin typeface="+mj-lt"/>
                <a:ea typeface="+mj-ea"/>
                <a:cs typeface="+mj-cs"/>
                <a:sym typeface="Poppins-ExtraBold"/>
              </a:defRPr>
            </a:lvl1pPr>
          </a:lstStyle>
          <a:p>
            <a:r>
              <a:rPr dirty="0"/>
              <a:t>5</a:t>
            </a:r>
          </a:p>
        </p:txBody>
      </p:sp>
      <p:sp>
        <p:nvSpPr>
          <p:cNvPr id="274" name="6"/>
          <p:cNvSpPr txBox="1"/>
          <p:nvPr/>
        </p:nvSpPr>
        <p:spPr>
          <a:xfrm>
            <a:off x="17419916" y="10105646"/>
            <a:ext cx="271860" cy="426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825500">
              <a:lnSpc>
                <a:spcPts val="2500"/>
              </a:lnSpc>
              <a:defRPr sz="1600" b="1">
                <a:solidFill>
                  <a:srgbClr val="5DA2AA"/>
                </a:solidFill>
                <a:latin typeface="+mj-lt"/>
                <a:ea typeface="+mj-ea"/>
                <a:cs typeface="+mj-cs"/>
                <a:sym typeface="Poppins-ExtraBold"/>
              </a:defRPr>
            </a:lvl1pPr>
          </a:lstStyle>
          <a:p>
            <a:r>
              <a:rPr dirty="0"/>
              <a:t>6</a:t>
            </a:r>
          </a:p>
        </p:txBody>
      </p:sp>
      <p:sp>
        <p:nvSpPr>
          <p:cNvPr id="275" name="7"/>
          <p:cNvSpPr txBox="1"/>
          <p:nvPr/>
        </p:nvSpPr>
        <p:spPr>
          <a:xfrm>
            <a:off x="17419916" y="10549495"/>
            <a:ext cx="271860" cy="426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825500">
              <a:lnSpc>
                <a:spcPts val="2500"/>
              </a:lnSpc>
              <a:defRPr sz="1600" b="1">
                <a:solidFill>
                  <a:srgbClr val="5DA2AA"/>
                </a:solidFill>
                <a:latin typeface="+mj-lt"/>
                <a:ea typeface="+mj-ea"/>
                <a:cs typeface="+mj-cs"/>
                <a:sym typeface="Poppins-ExtraBold"/>
              </a:defRPr>
            </a:lvl1pPr>
          </a:lstStyle>
          <a:p>
            <a:r>
              <a:rPr dirty="0"/>
              <a:t>7</a:t>
            </a:r>
          </a:p>
        </p:txBody>
      </p:sp>
      <p:sp>
        <p:nvSpPr>
          <p:cNvPr id="276" name="8"/>
          <p:cNvSpPr txBox="1"/>
          <p:nvPr/>
        </p:nvSpPr>
        <p:spPr>
          <a:xfrm>
            <a:off x="17419916" y="10968595"/>
            <a:ext cx="271860" cy="426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825500">
              <a:lnSpc>
                <a:spcPts val="2500"/>
              </a:lnSpc>
              <a:defRPr sz="1600" b="1">
                <a:solidFill>
                  <a:srgbClr val="5DA2AA"/>
                </a:solidFill>
                <a:latin typeface="+mj-lt"/>
                <a:ea typeface="+mj-ea"/>
                <a:cs typeface="+mj-cs"/>
                <a:sym typeface="Poppins-ExtraBold"/>
              </a:defRPr>
            </a:lvl1pPr>
          </a:lstStyle>
          <a:p>
            <a:r>
              <a:rPr dirty="0"/>
              <a:t>8</a:t>
            </a:r>
          </a:p>
        </p:txBody>
      </p:sp>
      <p:sp>
        <p:nvSpPr>
          <p:cNvPr id="277" name="Parity, time since last pregnancy, and type of delivery (vaginal or caesarean)…"/>
          <p:cNvSpPr txBox="1"/>
          <p:nvPr/>
        </p:nvSpPr>
        <p:spPr>
          <a:xfrm>
            <a:off x="4744629" y="10122774"/>
            <a:ext cx="5278181" cy="12338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2600"/>
              </a:lnSpc>
              <a:spcBef>
                <a:spcPts val="900"/>
              </a:spcBef>
              <a:defRPr sz="2100">
                <a:solidFill>
                  <a:srgbClr val="5DA2AA"/>
                </a:solidFill>
                <a:latin typeface="Poppins-Regular"/>
                <a:ea typeface="Poppins-Regular"/>
                <a:cs typeface="Poppins-Regular"/>
                <a:sym typeface="Poppins-Regular"/>
              </a:defRPr>
            </a:pPr>
            <a:r>
              <a:rPr dirty="0">
                <a:latin typeface="Poppins-Light"/>
                <a:ea typeface="Poppins-Light"/>
                <a:cs typeface="Poppins-Light"/>
                <a:sym typeface="Poppins-Light"/>
              </a:rPr>
              <a:t>Parity, time since last pregnancy, and type of delivery (vaginal or caesarean)</a:t>
            </a:r>
          </a:p>
          <a:p>
            <a:pPr defTabSz="457200">
              <a:lnSpc>
                <a:spcPts val="2600"/>
              </a:lnSpc>
              <a:spcBef>
                <a:spcPts val="900"/>
              </a:spcBef>
              <a:defRPr sz="2100">
                <a:solidFill>
                  <a:srgbClr val="5DA2AA"/>
                </a:solidFill>
                <a:latin typeface="Poppins-Regular"/>
                <a:ea typeface="Poppins-Regular"/>
                <a:cs typeface="Poppins-Regular"/>
                <a:sym typeface="Poppins-Regular"/>
              </a:defRPr>
            </a:pPr>
            <a:r>
              <a:rPr dirty="0">
                <a:latin typeface="Poppins-Light"/>
                <a:ea typeface="Poppins-Light"/>
                <a:cs typeface="Poppins-Light"/>
                <a:sym typeface="Poppins-Light"/>
              </a:rPr>
              <a:t>History of dysmenorrhea</a:t>
            </a:r>
          </a:p>
        </p:txBody>
      </p:sp>
      <p:sp>
        <p:nvSpPr>
          <p:cNvPr id="278" name="Pain during speculum insertion or pelvic exam…"/>
          <p:cNvSpPr txBox="1"/>
          <p:nvPr/>
        </p:nvSpPr>
        <p:spPr>
          <a:xfrm>
            <a:off x="10812936" y="10122774"/>
            <a:ext cx="6274687" cy="1348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2600"/>
              </a:lnSpc>
              <a:spcBef>
                <a:spcPts val="900"/>
              </a:spcBef>
              <a:defRPr sz="2100">
                <a:solidFill>
                  <a:srgbClr val="5DA2AA"/>
                </a:solidFill>
                <a:latin typeface="Poppins-Regular"/>
                <a:ea typeface="Poppins-Regular"/>
                <a:cs typeface="Poppins-Regular"/>
                <a:sym typeface="Poppins-Regular"/>
              </a:defRPr>
            </a:pPr>
            <a:r>
              <a:rPr dirty="0">
                <a:latin typeface="Poppins-Light"/>
                <a:ea typeface="Poppins-Light"/>
                <a:cs typeface="Poppins-Light"/>
                <a:sym typeface="Poppins-Light"/>
              </a:rPr>
              <a:t>Pain during speculum insertion or pelvic exam</a:t>
            </a:r>
          </a:p>
          <a:p>
            <a:pPr defTabSz="457200">
              <a:lnSpc>
                <a:spcPts val="2600"/>
              </a:lnSpc>
              <a:spcBef>
                <a:spcPts val="900"/>
              </a:spcBef>
              <a:defRPr sz="2100">
                <a:solidFill>
                  <a:srgbClr val="5DA2AA"/>
                </a:solidFill>
                <a:latin typeface="Poppins-Regular"/>
                <a:ea typeface="Poppins-Regular"/>
                <a:cs typeface="Poppins-Regular"/>
                <a:sym typeface="Poppins-Regular"/>
              </a:defRPr>
            </a:pPr>
            <a:r>
              <a:rPr dirty="0">
                <a:latin typeface="Poppins-Light"/>
                <a:ea typeface="Poppins-Light"/>
                <a:cs typeface="Poppins-Light"/>
                <a:sym typeface="Poppins-Light"/>
              </a:rPr>
              <a:t>Apprehension/anticipation of pain</a:t>
            </a:r>
          </a:p>
          <a:p>
            <a:pPr defTabSz="457200">
              <a:lnSpc>
                <a:spcPts val="2600"/>
              </a:lnSpc>
              <a:spcBef>
                <a:spcPts val="900"/>
              </a:spcBef>
              <a:defRPr sz="2100">
                <a:solidFill>
                  <a:srgbClr val="5DA2AA"/>
                </a:solidFill>
                <a:latin typeface="Poppins-Regular"/>
                <a:ea typeface="Poppins-Regular"/>
                <a:cs typeface="Poppins-Regular"/>
                <a:sym typeface="Poppins-Regular"/>
              </a:defRPr>
            </a:pPr>
            <a:r>
              <a:rPr dirty="0">
                <a:latin typeface="Poppins-Light"/>
                <a:ea typeface="Poppins-Light"/>
                <a:cs typeface="Poppins-Light"/>
                <a:sym typeface="Poppins-Light"/>
              </a:rPr>
              <a:t>(Negative) perceptions of IUDs</a:t>
            </a:r>
          </a:p>
        </p:txBody>
      </p:sp>
      <p:sp>
        <p:nvSpPr>
          <p:cNvPr id="279" name="Anxiety, stress…"/>
          <p:cNvSpPr txBox="1"/>
          <p:nvPr/>
        </p:nvSpPr>
        <p:spPr>
          <a:xfrm>
            <a:off x="17686376" y="10118632"/>
            <a:ext cx="2485361" cy="1348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2600"/>
              </a:lnSpc>
              <a:spcBef>
                <a:spcPts val="900"/>
              </a:spcBef>
              <a:defRPr sz="2100">
                <a:solidFill>
                  <a:srgbClr val="5DA2AA"/>
                </a:solidFill>
                <a:latin typeface="Poppins-Regular"/>
                <a:ea typeface="Poppins-Regular"/>
                <a:cs typeface="Poppins-Regular"/>
                <a:sym typeface="Poppins-Regular"/>
              </a:defRPr>
            </a:pPr>
            <a:r>
              <a:rPr dirty="0">
                <a:latin typeface="Poppins-Light"/>
                <a:ea typeface="Poppins-Light"/>
                <a:cs typeface="Poppins-Light"/>
                <a:sym typeface="Poppins-Light"/>
              </a:rPr>
              <a:t>Anxiety, stress</a:t>
            </a:r>
          </a:p>
          <a:p>
            <a:pPr defTabSz="457200">
              <a:lnSpc>
                <a:spcPts val="2600"/>
              </a:lnSpc>
              <a:spcBef>
                <a:spcPts val="900"/>
              </a:spcBef>
              <a:defRPr sz="2100">
                <a:solidFill>
                  <a:srgbClr val="5DA2AA"/>
                </a:solidFill>
                <a:latin typeface="Poppins-Regular"/>
                <a:ea typeface="Poppins-Regular"/>
                <a:cs typeface="Poppins-Regular"/>
                <a:sym typeface="Poppins-Regular"/>
              </a:defRPr>
            </a:pPr>
            <a:r>
              <a:rPr dirty="0">
                <a:latin typeface="Poppins-Light"/>
                <a:ea typeface="Poppins-Light"/>
                <a:cs typeface="Poppins-Light"/>
                <a:sym typeface="Poppins-Light"/>
              </a:rPr>
              <a:t>Sexual trauma</a:t>
            </a:r>
          </a:p>
          <a:p>
            <a:pPr defTabSz="457200">
              <a:lnSpc>
                <a:spcPts val="2600"/>
              </a:lnSpc>
              <a:spcBef>
                <a:spcPts val="900"/>
              </a:spcBef>
              <a:defRPr sz="2100">
                <a:solidFill>
                  <a:srgbClr val="5DA2AA"/>
                </a:solidFill>
                <a:latin typeface="Poppins-Regular"/>
                <a:ea typeface="Poppins-Regular"/>
                <a:cs typeface="Poppins-Regular"/>
                <a:sym typeface="Poppins-Regular"/>
              </a:defRPr>
            </a:pPr>
            <a:r>
              <a:rPr dirty="0">
                <a:latin typeface="Poppins-Light"/>
                <a:ea typeface="Poppins-Light"/>
                <a:cs typeface="Poppins-Light"/>
                <a:sym typeface="Poppins-Light"/>
              </a:rPr>
              <a:t>Breastfeeding</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Prevention of vasovagal collapse starts before placement"/>
          <p:cNvSpPr txBox="1"/>
          <p:nvPr/>
        </p:nvSpPr>
        <p:spPr>
          <a:xfrm>
            <a:off x="644972" y="545147"/>
            <a:ext cx="22096045" cy="102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ts val="6700"/>
              </a:lnSpc>
              <a:defRPr sz="5500" b="1">
                <a:solidFill>
                  <a:srgbClr val="5DA2AA"/>
                </a:solidFill>
                <a:latin typeface="+mj-lt"/>
                <a:ea typeface="+mj-ea"/>
                <a:cs typeface="+mj-cs"/>
                <a:sym typeface="Poppins-ExtraBold"/>
              </a:defRPr>
            </a:lvl1pPr>
          </a:lstStyle>
          <a:p>
            <a:r>
              <a:rPr dirty="0"/>
              <a:t>Prevention of vasovagal collapse starts before placement</a:t>
            </a:r>
          </a:p>
        </p:txBody>
      </p:sp>
      <p:sp>
        <p:nvSpPr>
          <p:cNvPr id="282" name="IUD, intrauterine device…"/>
          <p:cNvSpPr txBox="1"/>
          <p:nvPr/>
        </p:nvSpPr>
        <p:spPr>
          <a:xfrm>
            <a:off x="658970" y="12285950"/>
            <a:ext cx="15702827" cy="929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ts val="1500"/>
              </a:lnSpc>
              <a:spcBef>
                <a:spcPts val="200"/>
              </a:spcBef>
            </a:pPr>
            <a:r>
              <a:rPr dirty="0"/>
              <a:t>IUD, intrauterine device</a:t>
            </a:r>
          </a:p>
          <a:p>
            <a:pPr>
              <a:lnSpc>
                <a:spcPts val="1500"/>
              </a:lnSpc>
              <a:spcBef>
                <a:spcPts val="200"/>
              </a:spcBef>
            </a:pPr>
            <a:endParaRPr dirty="0"/>
          </a:p>
          <a:p>
            <a:pPr>
              <a:lnSpc>
                <a:spcPts val="1500"/>
              </a:lnSpc>
              <a:spcBef>
                <a:spcPts val="200"/>
              </a:spcBef>
            </a:pPr>
            <a:r>
              <a:rPr dirty="0"/>
              <a:t>1. Hall AM, Kutler BA. J Fam Plann Reprod Health Care. 2016;42:36-42; 2. van Dijk N, et al. J Am Coll Cardiol. 2006;48:1652-7; 3. Benditt DG, Nguyen JT. J Am Coll Cardiol. 2009;53:1741-51</a:t>
            </a:r>
          </a:p>
        </p:txBody>
      </p:sp>
      <p:sp>
        <p:nvSpPr>
          <p:cNvPr id="283" name="9"/>
          <p:cNvSpPr txBox="1"/>
          <p:nvPr/>
        </p:nvSpPr>
        <p:spPr>
          <a:xfrm>
            <a:off x="8024970" y="12821019"/>
            <a:ext cx="15702827"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stStyle>
          <a:p>
            <a:r>
              <a:rPr lang="en-GB" dirty="0"/>
              <a:t>8</a:t>
            </a:r>
            <a:endParaRPr dirty="0"/>
          </a:p>
        </p:txBody>
      </p:sp>
      <p:sp>
        <p:nvSpPr>
          <p:cNvPr id="284" name="Up to half of patients have pre-syncopal symptoms when they have an IUD placed.1…"/>
          <p:cNvSpPr txBox="1"/>
          <p:nvPr/>
        </p:nvSpPr>
        <p:spPr>
          <a:xfrm>
            <a:off x="654700" y="2048073"/>
            <a:ext cx="14361300" cy="321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600"/>
              </a:lnSpc>
              <a:spcBef>
                <a:spcPts val="1400"/>
              </a:spcBef>
              <a:defRPr sz="2600">
                <a:solidFill>
                  <a:srgbClr val="5DA2AA"/>
                </a:solidFill>
                <a:latin typeface="Poppins-Regular"/>
                <a:ea typeface="Poppins-Regular"/>
                <a:cs typeface="Poppins-Regular"/>
                <a:sym typeface="Poppins-Regular"/>
              </a:defRPr>
            </a:pPr>
            <a:r>
              <a:rPr dirty="0">
                <a:latin typeface="Poppins-Light"/>
                <a:ea typeface="Poppins-Light"/>
                <a:cs typeface="Poppins-Light"/>
                <a:sym typeface="Poppins-Light"/>
              </a:rPr>
              <a:t>Up to half of patients have </a:t>
            </a:r>
            <a:r>
              <a:rPr dirty="0">
                <a:solidFill>
                  <a:srgbClr val="018072"/>
                </a:solidFill>
                <a:latin typeface="Poppins SemiBold"/>
                <a:ea typeface="Poppins SemiBold"/>
                <a:cs typeface="Poppins SemiBold"/>
                <a:sym typeface="Poppins SemiBold"/>
              </a:rPr>
              <a:t>pre-syncopal symptoms</a:t>
            </a:r>
            <a:r>
              <a:rPr dirty="0">
                <a:latin typeface="Poppins-Light"/>
                <a:ea typeface="Poppins-Light"/>
                <a:cs typeface="Poppins-Light"/>
                <a:sym typeface="Poppins-Light"/>
              </a:rPr>
              <a:t> when they have an IUD placed.</a:t>
            </a:r>
            <a:r>
              <a:rPr baseline="31999" dirty="0">
                <a:latin typeface="Poppins-Light"/>
                <a:ea typeface="Poppins-Light"/>
                <a:cs typeface="Poppins-Light"/>
                <a:sym typeface="Poppins-Light"/>
              </a:rPr>
              <a:t>1</a:t>
            </a:r>
          </a:p>
          <a:p>
            <a:pPr defTabSz="457200">
              <a:lnSpc>
                <a:spcPts val="3600"/>
              </a:lnSpc>
              <a:spcBef>
                <a:spcPts val="1400"/>
              </a:spcBef>
              <a:defRPr sz="2600">
                <a:solidFill>
                  <a:srgbClr val="5DA2AA"/>
                </a:solidFill>
                <a:latin typeface="Poppins-Regular"/>
                <a:ea typeface="Poppins-Regular"/>
                <a:cs typeface="Poppins-Regular"/>
                <a:sym typeface="Poppins-Regular"/>
              </a:defRPr>
            </a:pPr>
            <a:r>
              <a:rPr dirty="0">
                <a:latin typeface="Poppins-Light"/>
                <a:ea typeface="Poppins-Light"/>
                <a:cs typeface="Poppins-Light"/>
                <a:sym typeface="Poppins-Light"/>
              </a:rPr>
              <a:t>Isometric contractions of the extremities and intense gripping of the arm, hand, leg, and foot muscles can </a:t>
            </a:r>
            <a:r>
              <a:rPr dirty="0">
                <a:latin typeface="Poppins SemiBold"/>
                <a:ea typeface="Poppins SemiBold"/>
                <a:cs typeface="Poppins SemiBold"/>
                <a:sym typeface="Poppins SemiBold"/>
              </a:rPr>
              <a:t>stop the vasovagal reaction.</a:t>
            </a:r>
            <a:r>
              <a:rPr baseline="31999" dirty="0">
                <a:latin typeface="Poppins-Light"/>
                <a:ea typeface="Poppins-Light"/>
                <a:cs typeface="Poppins-Light"/>
                <a:sym typeface="Poppins-Light"/>
              </a:rPr>
              <a:t>2,3</a:t>
            </a:r>
          </a:p>
          <a:p>
            <a:pPr defTabSz="457200">
              <a:lnSpc>
                <a:spcPts val="3600"/>
              </a:lnSpc>
              <a:spcBef>
                <a:spcPts val="1400"/>
              </a:spcBef>
              <a:defRPr sz="2600">
                <a:solidFill>
                  <a:srgbClr val="5DA2AA"/>
                </a:solidFill>
                <a:latin typeface="Poppins-Regular"/>
                <a:ea typeface="Poppins-Regular"/>
                <a:cs typeface="Poppins-Regular"/>
                <a:sym typeface="Poppins-Regular"/>
              </a:defRPr>
            </a:pPr>
            <a:r>
              <a:rPr dirty="0">
                <a:latin typeface="Poppins-Light"/>
                <a:ea typeface="Poppins-Light"/>
                <a:cs typeface="Poppins-Light"/>
                <a:sym typeface="Poppins-Light"/>
              </a:rPr>
              <a:t>As part of the pre-placement conversation, </a:t>
            </a:r>
            <a:r>
              <a:rPr dirty="0">
                <a:latin typeface="Poppins SemiBold"/>
                <a:ea typeface="Poppins SemiBold"/>
                <a:cs typeface="Poppins SemiBold"/>
                <a:sym typeface="Poppins SemiBold"/>
              </a:rPr>
              <a:t>educate the patient </a:t>
            </a:r>
            <a:r>
              <a:rPr dirty="0">
                <a:latin typeface="Poppins-Light"/>
                <a:ea typeface="Poppins-Light"/>
                <a:cs typeface="Poppins-Light"/>
                <a:sym typeface="Poppins-Light"/>
              </a:rPr>
              <a:t>on the potential for vasovagal reactions, and on what to do if they experience pre-syncopal symptoms immediately after IUD placement.</a:t>
            </a:r>
          </a:p>
        </p:txBody>
      </p:sp>
      <p:pic>
        <p:nvPicPr>
          <p:cNvPr id="285" name="Image" descr="Image"/>
          <p:cNvPicPr>
            <a:picLocks noChangeAspect="1"/>
          </p:cNvPicPr>
          <p:nvPr/>
        </p:nvPicPr>
        <p:blipFill>
          <a:blip r:embed="rId2"/>
          <a:stretch>
            <a:fillRect/>
          </a:stretch>
        </p:blipFill>
        <p:spPr>
          <a:xfrm>
            <a:off x="15849403" y="2129660"/>
            <a:ext cx="7629627" cy="4095827"/>
          </a:xfrm>
          <a:prstGeom prst="rect">
            <a:avLst/>
          </a:prstGeom>
          <a:ln w="12700">
            <a:miter lim="400000"/>
          </a:ln>
        </p:spPr>
      </p:pic>
      <p:sp>
        <p:nvSpPr>
          <p:cNvPr id="286" name="PRE-SYNCOPAL SIGNS AND SYMPTOMS"/>
          <p:cNvSpPr txBox="1"/>
          <p:nvPr/>
        </p:nvSpPr>
        <p:spPr>
          <a:xfrm>
            <a:off x="16862516" y="2369424"/>
            <a:ext cx="5291151" cy="4489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825500">
              <a:lnSpc>
                <a:spcPts val="2500"/>
              </a:lnSpc>
              <a:defRPr sz="2100" b="1">
                <a:solidFill>
                  <a:srgbClr val="018072"/>
                </a:solidFill>
                <a:latin typeface="Poppins-Bold"/>
                <a:ea typeface="Poppins-Bold"/>
                <a:cs typeface="Poppins-Bold"/>
                <a:sym typeface="Poppins-Bold"/>
              </a:defRPr>
            </a:lvl1pPr>
          </a:lstStyle>
          <a:p>
            <a:pPr>
              <a:defRPr b="0">
                <a:latin typeface="Poppins-Light"/>
                <a:ea typeface="Poppins-Light"/>
                <a:cs typeface="Poppins-Light"/>
                <a:sym typeface="Poppins-Light"/>
              </a:defRPr>
            </a:pPr>
            <a:r>
              <a:rPr b="1" dirty="0">
                <a:latin typeface="Poppins-Bold"/>
                <a:ea typeface="Poppins-Bold"/>
                <a:cs typeface="Poppins-Bold"/>
                <a:sym typeface="Poppins-Bold"/>
              </a:rPr>
              <a:t>PRE-SYNCOPAL SIGNS AND SYMPTOMS</a:t>
            </a:r>
          </a:p>
        </p:txBody>
      </p:sp>
      <p:sp>
        <p:nvSpPr>
          <p:cNvPr id="287" name="Facial pallor…"/>
          <p:cNvSpPr txBox="1"/>
          <p:nvPr/>
        </p:nvSpPr>
        <p:spPr>
          <a:xfrm>
            <a:off x="16509381" y="2876201"/>
            <a:ext cx="2831519" cy="30397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825500">
              <a:lnSpc>
                <a:spcPts val="2500"/>
              </a:lnSpc>
              <a:spcBef>
                <a:spcPts val="900"/>
              </a:spcBef>
              <a:defRPr sz="2100">
                <a:solidFill>
                  <a:srgbClr val="018072"/>
                </a:solidFill>
              </a:defRPr>
            </a:pPr>
            <a:r>
              <a:rPr dirty="0"/>
              <a:t>Facial pallor</a:t>
            </a:r>
          </a:p>
          <a:p>
            <a:pPr defTabSz="825500">
              <a:lnSpc>
                <a:spcPts val="2500"/>
              </a:lnSpc>
              <a:spcBef>
                <a:spcPts val="900"/>
              </a:spcBef>
              <a:defRPr sz="2100">
                <a:solidFill>
                  <a:srgbClr val="018072"/>
                </a:solidFill>
              </a:defRPr>
            </a:pPr>
            <a:r>
              <a:rPr dirty="0"/>
              <a:t>Yawning</a:t>
            </a:r>
          </a:p>
          <a:p>
            <a:pPr defTabSz="825500">
              <a:lnSpc>
                <a:spcPts val="2500"/>
              </a:lnSpc>
              <a:spcBef>
                <a:spcPts val="900"/>
              </a:spcBef>
              <a:defRPr sz="2100">
                <a:solidFill>
                  <a:srgbClr val="018072"/>
                </a:solidFill>
              </a:defRPr>
            </a:pPr>
            <a:r>
              <a:rPr dirty="0"/>
              <a:t>Pupillary dilatation</a:t>
            </a:r>
          </a:p>
          <a:p>
            <a:pPr defTabSz="825500">
              <a:lnSpc>
                <a:spcPts val="2500"/>
              </a:lnSpc>
              <a:spcBef>
                <a:spcPts val="900"/>
              </a:spcBef>
              <a:defRPr sz="2100">
                <a:solidFill>
                  <a:srgbClr val="018072"/>
                </a:solidFill>
              </a:defRPr>
            </a:pPr>
            <a:r>
              <a:rPr dirty="0"/>
              <a:t>Nervousness</a:t>
            </a:r>
          </a:p>
          <a:p>
            <a:pPr defTabSz="825500">
              <a:lnSpc>
                <a:spcPts val="2500"/>
              </a:lnSpc>
              <a:spcBef>
                <a:spcPts val="900"/>
              </a:spcBef>
              <a:defRPr sz="2100">
                <a:solidFill>
                  <a:srgbClr val="018072"/>
                </a:solidFill>
              </a:defRPr>
            </a:pPr>
            <a:r>
              <a:rPr dirty="0"/>
              <a:t>Weakness</a:t>
            </a:r>
          </a:p>
          <a:p>
            <a:pPr defTabSz="825500">
              <a:lnSpc>
                <a:spcPts val="2500"/>
              </a:lnSpc>
              <a:spcBef>
                <a:spcPts val="900"/>
              </a:spcBef>
              <a:defRPr sz="2100">
                <a:solidFill>
                  <a:srgbClr val="018072"/>
                </a:solidFill>
              </a:defRPr>
            </a:pPr>
            <a:r>
              <a:rPr dirty="0"/>
              <a:t>Lightheadedness</a:t>
            </a:r>
          </a:p>
          <a:p>
            <a:pPr defTabSz="825500">
              <a:lnSpc>
                <a:spcPts val="2500"/>
              </a:lnSpc>
              <a:spcBef>
                <a:spcPts val="900"/>
              </a:spcBef>
              <a:defRPr sz="2100">
                <a:solidFill>
                  <a:srgbClr val="018072"/>
                </a:solidFill>
              </a:defRPr>
            </a:pPr>
            <a:r>
              <a:rPr dirty="0"/>
              <a:t>Diaphoresis</a:t>
            </a:r>
          </a:p>
        </p:txBody>
      </p:sp>
      <p:sp>
        <p:nvSpPr>
          <p:cNvPr id="288" name="Visual blurring…"/>
          <p:cNvSpPr txBox="1"/>
          <p:nvPr/>
        </p:nvSpPr>
        <p:spPr>
          <a:xfrm>
            <a:off x="19722428" y="2867250"/>
            <a:ext cx="3011200" cy="2493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825500">
              <a:lnSpc>
                <a:spcPts val="2500"/>
              </a:lnSpc>
              <a:spcBef>
                <a:spcPts val="900"/>
              </a:spcBef>
              <a:defRPr sz="2100">
                <a:solidFill>
                  <a:srgbClr val="018072"/>
                </a:solidFill>
              </a:defRPr>
            </a:pPr>
            <a:r>
              <a:rPr dirty="0"/>
              <a:t>Visual blurring</a:t>
            </a:r>
          </a:p>
          <a:p>
            <a:pPr defTabSz="825500">
              <a:lnSpc>
                <a:spcPts val="2500"/>
              </a:lnSpc>
              <a:spcBef>
                <a:spcPts val="900"/>
              </a:spcBef>
              <a:defRPr sz="2100">
                <a:solidFill>
                  <a:srgbClr val="018072"/>
                </a:solidFill>
              </a:defRPr>
            </a:pPr>
            <a:r>
              <a:rPr dirty="0"/>
              <a:t>Headache</a:t>
            </a:r>
          </a:p>
          <a:p>
            <a:pPr defTabSz="825500">
              <a:lnSpc>
                <a:spcPts val="2500"/>
              </a:lnSpc>
              <a:spcBef>
                <a:spcPts val="900"/>
              </a:spcBef>
              <a:defRPr sz="2100">
                <a:solidFill>
                  <a:srgbClr val="018072"/>
                </a:solidFill>
              </a:defRPr>
            </a:pPr>
            <a:r>
              <a:rPr dirty="0"/>
              <a:t>Nausea</a:t>
            </a:r>
          </a:p>
          <a:p>
            <a:pPr defTabSz="825500">
              <a:lnSpc>
                <a:spcPts val="2500"/>
              </a:lnSpc>
              <a:spcBef>
                <a:spcPts val="900"/>
              </a:spcBef>
              <a:defRPr sz="2100">
                <a:solidFill>
                  <a:srgbClr val="018072"/>
                </a:solidFill>
              </a:defRPr>
            </a:pPr>
            <a:r>
              <a:rPr dirty="0"/>
              <a:t>Feeling warm or cold</a:t>
            </a:r>
          </a:p>
          <a:p>
            <a:pPr defTabSz="825500">
              <a:lnSpc>
                <a:spcPts val="2500"/>
              </a:lnSpc>
              <a:spcBef>
                <a:spcPts val="900"/>
              </a:spcBef>
              <a:defRPr sz="2100">
                <a:solidFill>
                  <a:srgbClr val="018072"/>
                </a:solidFill>
              </a:defRPr>
            </a:pPr>
            <a:r>
              <a:rPr dirty="0"/>
              <a:t>Sudden need to go to the bathroom</a:t>
            </a:r>
          </a:p>
        </p:txBody>
      </p:sp>
      <p:sp>
        <p:nvSpPr>
          <p:cNvPr id="289" name="Circle"/>
          <p:cNvSpPr/>
          <p:nvPr/>
        </p:nvSpPr>
        <p:spPr>
          <a:xfrm>
            <a:off x="16341359" y="3046445"/>
            <a:ext cx="73348" cy="73348"/>
          </a:xfrm>
          <a:prstGeom prst="ellipse">
            <a:avLst/>
          </a:prstGeom>
          <a:solidFill>
            <a:srgbClr val="018072"/>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90" name="Circle"/>
          <p:cNvSpPr/>
          <p:nvPr/>
        </p:nvSpPr>
        <p:spPr>
          <a:xfrm>
            <a:off x="16341359" y="3478245"/>
            <a:ext cx="73348" cy="73348"/>
          </a:xfrm>
          <a:prstGeom prst="ellipse">
            <a:avLst/>
          </a:prstGeom>
          <a:solidFill>
            <a:srgbClr val="018072"/>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91" name="Circle"/>
          <p:cNvSpPr/>
          <p:nvPr/>
        </p:nvSpPr>
        <p:spPr>
          <a:xfrm>
            <a:off x="16341359" y="3910045"/>
            <a:ext cx="73348" cy="73348"/>
          </a:xfrm>
          <a:prstGeom prst="ellipse">
            <a:avLst/>
          </a:prstGeom>
          <a:solidFill>
            <a:srgbClr val="018072"/>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92" name="Circle"/>
          <p:cNvSpPr/>
          <p:nvPr/>
        </p:nvSpPr>
        <p:spPr>
          <a:xfrm>
            <a:off x="16341359" y="4341845"/>
            <a:ext cx="73348" cy="73348"/>
          </a:xfrm>
          <a:prstGeom prst="ellipse">
            <a:avLst/>
          </a:prstGeom>
          <a:solidFill>
            <a:srgbClr val="018072"/>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93" name="Circle"/>
          <p:cNvSpPr/>
          <p:nvPr/>
        </p:nvSpPr>
        <p:spPr>
          <a:xfrm>
            <a:off x="16341359" y="4773645"/>
            <a:ext cx="73348" cy="73348"/>
          </a:xfrm>
          <a:prstGeom prst="ellipse">
            <a:avLst/>
          </a:prstGeom>
          <a:solidFill>
            <a:srgbClr val="018072"/>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94" name="Circle"/>
          <p:cNvSpPr/>
          <p:nvPr/>
        </p:nvSpPr>
        <p:spPr>
          <a:xfrm>
            <a:off x="16341359" y="5205445"/>
            <a:ext cx="73348" cy="73348"/>
          </a:xfrm>
          <a:prstGeom prst="ellipse">
            <a:avLst/>
          </a:prstGeom>
          <a:solidFill>
            <a:srgbClr val="018072"/>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95" name="Circle"/>
          <p:cNvSpPr/>
          <p:nvPr/>
        </p:nvSpPr>
        <p:spPr>
          <a:xfrm>
            <a:off x="16341359" y="5637245"/>
            <a:ext cx="73348" cy="73348"/>
          </a:xfrm>
          <a:prstGeom prst="ellipse">
            <a:avLst/>
          </a:prstGeom>
          <a:solidFill>
            <a:srgbClr val="018072"/>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96" name="Circle"/>
          <p:cNvSpPr/>
          <p:nvPr/>
        </p:nvSpPr>
        <p:spPr>
          <a:xfrm>
            <a:off x="19507689" y="3048699"/>
            <a:ext cx="73348" cy="73349"/>
          </a:xfrm>
          <a:prstGeom prst="ellipse">
            <a:avLst/>
          </a:prstGeom>
          <a:solidFill>
            <a:srgbClr val="018072"/>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97" name="Circle"/>
          <p:cNvSpPr/>
          <p:nvPr/>
        </p:nvSpPr>
        <p:spPr>
          <a:xfrm>
            <a:off x="19507689" y="3480499"/>
            <a:ext cx="73348" cy="73349"/>
          </a:xfrm>
          <a:prstGeom prst="ellipse">
            <a:avLst/>
          </a:prstGeom>
          <a:solidFill>
            <a:srgbClr val="018072"/>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98" name="Circle"/>
          <p:cNvSpPr/>
          <p:nvPr/>
        </p:nvSpPr>
        <p:spPr>
          <a:xfrm>
            <a:off x="19507689" y="3912299"/>
            <a:ext cx="73348" cy="73349"/>
          </a:xfrm>
          <a:prstGeom prst="ellipse">
            <a:avLst/>
          </a:prstGeom>
          <a:solidFill>
            <a:srgbClr val="018072"/>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99" name="Circle"/>
          <p:cNvSpPr/>
          <p:nvPr/>
        </p:nvSpPr>
        <p:spPr>
          <a:xfrm>
            <a:off x="19507689" y="4344099"/>
            <a:ext cx="73348" cy="73349"/>
          </a:xfrm>
          <a:prstGeom prst="ellipse">
            <a:avLst/>
          </a:prstGeom>
          <a:solidFill>
            <a:srgbClr val="018072"/>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00" name="Circle"/>
          <p:cNvSpPr/>
          <p:nvPr/>
        </p:nvSpPr>
        <p:spPr>
          <a:xfrm>
            <a:off x="19507689" y="4775899"/>
            <a:ext cx="73348" cy="73349"/>
          </a:xfrm>
          <a:prstGeom prst="ellipse">
            <a:avLst/>
          </a:prstGeom>
          <a:solidFill>
            <a:srgbClr val="018072"/>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dirty="0"/>
          </a:p>
        </p:txBody>
      </p:sp>
      <p:pic>
        <p:nvPicPr>
          <p:cNvPr id="301" name="Image" descr="Image"/>
          <p:cNvPicPr>
            <a:picLocks noChangeAspect="1"/>
          </p:cNvPicPr>
          <p:nvPr/>
        </p:nvPicPr>
        <p:blipFill>
          <a:blip r:embed="rId3"/>
          <a:srcRect l="20902" t="6937" r="36337" b="66171"/>
          <a:stretch>
            <a:fillRect/>
          </a:stretch>
        </p:blipFill>
        <p:spPr>
          <a:xfrm>
            <a:off x="5278291" y="5079575"/>
            <a:ext cx="15055930" cy="7301148"/>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Predictors of pain experience"/>
          <p:cNvSpPr txBox="1"/>
          <p:nvPr/>
        </p:nvSpPr>
        <p:spPr>
          <a:xfrm>
            <a:off x="644972" y="502600"/>
            <a:ext cx="10677018" cy="1026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ts val="6700"/>
              </a:lnSpc>
              <a:defRPr sz="5500" b="1">
                <a:solidFill>
                  <a:srgbClr val="5DA2AA"/>
                </a:solidFill>
                <a:latin typeface="+mj-lt"/>
                <a:ea typeface="+mj-ea"/>
                <a:cs typeface="+mj-cs"/>
                <a:sym typeface="Poppins-ExtraBold"/>
              </a:defRPr>
            </a:lvl1pPr>
          </a:lstStyle>
          <a:p>
            <a:r>
              <a:rPr dirty="0"/>
              <a:t>Predictors of pain experience</a:t>
            </a:r>
          </a:p>
        </p:txBody>
      </p:sp>
      <p:sp>
        <p:nvSpPr>
          <p:cNvPr id="304" name="10"/>
          <p:cNvSpPr txBox="1"/>
          <p:nvPr/>
        </p:nvSpPr>
        <p:spPr>
          <a:xfrm>
            <a:off x="8024970" y="12821019"/>
            <a:ext cx="15702827"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stStyle>
          <a:p>
            <a:r>
              <a:rPr lang="en-GB" dirty="0"/>
              <a:t>9</a:t>
            </a:r>
            <a:endParaRPr dirty="0"/>
          </a:p>
        </p:txBody>
      </p:sp>
      <p:sp>
        <p:nvSpPr>
          <p:cNvPr id="305" name="Factor"/>
          <p:cNvSpPr txBox="1"/>
          <p:nvPr/>
        </p:nvSpPr>
        <p:spPr>
          <a:xfrm>
            <a:off x="2458046" y="2363477"/>
            <a:ext cx="1550367" cy="942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ts val="6700"/>
              </a:lnSpc>
              <a:defRPr sz="3600"/>
            </a:lvl1pPr>
          </a:lstStyle>
          <a:p>
            <a:r>
              <a:rPr dirty="0"/>
              <a:t>Factor</a:t>
            </a:r>
          </a:p>
        </p:txBody>
      </p:sp>
      <p:sp>
        <p:nvSpPr>
          <p:cNvPr id="306" name="Aspect thought to be associated with more pain1"/>
          <p:cNvSpPr txBox="1"/>
          <p:nvPr/>
        </p:nvSpPr>
        <p:spPr>
          <a:xfrm>
            <a:off x="5860846" y="2363477"/>
            <a:ext cx="11393121" cy="942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ts val="6700"/>
              </a:lnSpc>
              <a:defRPr sz="3600">
                <a:solidFill>
                  <a:srgbClr val="971F55"/>
                </a:solidFill>
                <a:latin typeface="Poppins SemiBold"/>
                <a:ea typeface="Poppins SemiBold"/>
                <a:cs typeface="Poppins SemiBold"/>
                <a:sym typeface="Poppins SemiBold"/>
              </a:defRPr>
            </a:pPr>
            <a:r>
              <a:rPr dirty="0"/>
              <a:t>Aspect thought to be associated with more pain</a:t>
            </a:r>
            <a:r>
              <a:rPr baseline="31999" dirty="0"/>
              <a:t>1</a:t>
            </a:r>
          </a:p>
        </p:txBody>
      </p:sp>
      <p:pic>
        <p:nvPicPr>
          <p:cNvPr id="307" name="Image" descr="Image"/>
          <p:cNvPicPr>
            <a:picLocks noChangeAspect="1"/>
          </p:cNvPicPr>
          <p:nvPr/>
        </p:nvPicPr>
        <p:blipFill>
          <a:blip r:embed="rId2"/>
          <a:stretch>
            <a:fillRect/>
          </a:stretch>
        </p:blipFill>
        <p:spPr>
          <a:xfrm>
            <a:off x="927798" y="2551753"/>
            <a:ext cx="22528404" cy="8418564"/>
          </a:xfrm>
          <a:prstGeom prst="rect">
            <a:avLst/>
          </a:prstGeom>
          <a:ln w="12700">
            <a:miter lim="400000"/>
          </a:ln>
        </p:spPr>
      </p:pic>
      <p:sp>
        <p:nvSpPr>
          <p:cNvPr id="308" name="History"/>
          <p:cNvSpPr txBox="1"/>
          <p:nvPr/>
        </p:nvSpPr>
        <p:spPr>
          <a:xfrm>
            <a:off x="2669654" y="3639930"/>
            <a:ext cx="1127151" cy="5435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ts val="3300"/>
              </a:lnSpc>
              <a:defRPr sz="2400"/>
            </a:lvl1pPr>
          </a:lstStyle>
          <a:p>
            <a:r>
              <a:rPr dirty="0"/>
              <a:t>History</a:t>
            </a:r>
          </a:p>
        </p:txBody>
      </p:sp>
      <p:sp>
        <p:nvSpPr>
          <p:cNvPr id="309" name="Circumstances at the time of placement"/>
          <p:cNvSpPr txBox="1"/>
          <p:nvPr/>
        </p:nvSpPr>
        <p:spPr>
          <a:xfrm>
            <a:off x="1255028" y="6279704"/>
            <a:ext cx="3956404" cy="962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ts val="3300"/>
              </a:lnSpc>
              <a:defRPr sz="2400"/>
            </a:lvl1pPr>
          </a:lstStyle>
          <a:p>
            <a:r>
              <a:rPr dirty="0"/>
              <a:t>Circumstances at the time of placement</a:t>
            </a:r>
          </a:p>
        </p:txBody>
      </p:sp>
      <p:sp>
        <p:nvSpPr>
          <p:cNvPr id="310" name="During placement"/>
          <p:cNvSpPr txBox="1"/>
          <p:nvPr/>
        </p:nvSpPr>
        <p:spPr>
          <a:xfrm>
            <a:off x="1810727" y="7941085"/>
            <a:ext cx="2845005" cy="5435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ts val="3300"/>
              </a:lnSpc>
              <a:defRPr sz="2400"/>
            </a:lvl1pPr>
          </a:lstStyle>
          <a:p>
            <a:r>
              <a:rPr dirty="0"/>
              <a:t>During placement</a:t>
            </a:r>
          </a:p>
        </p:txBody>
      </p:sp>
      <p:sp>
        <p:nvSpPr>
          <p:cNvPr id="311" name="Low or nulliparity2-4…"/>
          <p:cNvSpPr txBox="1"/>
          <p:nvPr/>
        </p:nvSpPr>
        <p:spPr>
          <a:xfrm>
            <a:off x="5839011" y="3653669"/>
            <a:ext cx="11764773" cy="2143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ts val="3300"/>
              </a:lnSpc>
              <a:spcBef>
                <a:spcPts val="900"/>
              </a:spcBef>
              <a:defRPr sz="2400">
                <a:solidFill>
                  <a:srgbClr val="971F55"/>
                </a:solidFill>
                <a:latin typeface="Poppins SemiBold"/>
                <a:ea typeface="Poppins SemiBold"/>
                <a:cs typeface="Poppins SemiBold"/>
                <a:sym typeface="Poppins SemiBold"/>
              </a:defRPr>
            </a:pPr>
            <a:r>
              <a:rPr dirty="0"/>
              <a:t>Low or nulliparity</a:t>
            </a:r>
            <a:r>
              <a:rPr baseline="31999" dirty="0"/>
              <a:t>2-4</a:t>
            </a:r>
          </a:p>
          <a:p>
            <a:pPr>
              <a:lnSpc>
                <a:spcPts val="3300"/>
              </a:lnSpc>
              <a:spcBef>
                <a:spcPts val="900"/>
              </a:spcBef>
              <a:defRPr sz="2400">
                <a:solidFill>
                  <a:srgbClr val="971F55"/>
                </a:solidFill>
                <a:latin typeface="Poppins SemiBold"/>
                <a:ea typeface="Poppins SemiBold"/>
                <a:cs typeface="Poppins SemiBold"/>
                <a:sym typeface="Poppins SemiBold"/>
              </a:defRPr>
            </a:pPr>
            <a:r>
              <a:rPr dirty="0"/>
              <a:t>Caesarean delivery;5</a:t>
            </a:r>
            <a:r>
              <a:rPr dirty="0">
                <a:latin typeface="Poppins-Light"/>
                <a:ea typeface="Poppins-Light"/>
                <a:cs typeface="Poppins-Light"/>
                <a:sym typeface="Poppins-Light"/>
              </a:rPr>
              <a:t> significantly less pain with a history of vaginal delivery</a:t>
            </a:r>
            <a:r>
              <a:rPr baseline="31999" dirty="0">
                <a:latin typeface="Poppins-Light"/>
                <a:ea typeface="Poppins-Light"/>
                <a:cs typeface="Poppins-Light"/>
                <a:sym typeface="Poppins-Light"/>
              </a:rPr>
              <a:t>6</a:t>
            </a:r>
          </a:p>
          <a:p>
            <a:pPr>
              <a:lnSpc>
                <a:spcPts val="3300"/>
              </a:lnSpc>
              <a:spcBef>
                <a:spcPts val="900"/>
              </a:spcBef>
              <a:defRPr sz="2400">
                <a:solidFill>
                  <a:srgbClr val="971F55"/>
                </a:solidFill>
                <a:latin typeface="Poppins SemiBold"/>
                <a:ea typeface="Poppins SemiBold"/>
                <a:cs typeface="Poppins SemiBold"/>
                <a:sym typeface="Poppins SemiBold"/>
              </a:defRPr>
            </a:pPr>
            <a:r>
              <a:rPr dirty="0"/>
              <a:t>Longer interval </a:t>
            </a:r>
            <a:r>
              <a:rPr dirty="0">
                <a:latin typeface="Poppins-Light"/>
                <a:ea typeface="Poppins-Light"/>
                <a:cs typeface="Poppins-Light"/>
                <a:sym typeface="Poppins-Light"/>
              </a:rPr>
              <a:t>between birth and placement (≥13 months)</a:t>
            </a:r>
            <a:r>
              <a:rPr baseline="31999" dirty="0">
                <a:latin typeface="Poppins-Light"/>
                <a:ea typeface="Poppins-Light"/>
                <a:cs typeface="Poppins-Light"/>
                <a:sym typeface="Poppins-Light"/>
              </a:rPr>
              <a:t>2</a:t>
            </a:r>
          </a:p>
          <a:p>
            <a:pPr>
              <a:lnSpc>
                <a:spcPts val="3300"/>
              </a:lnSpc>
              <a:spcBef>
                <a:spcPts val="900"/>
              </a:spcBef>
              <a:defRPr sz="2400">
                <a:solidFill>
                  <a:srgbClr val="971F55"/>
                </a:solidFill>
                <a:latin typeface="Poppins SemiBold"/>
                <a:ea typeface="Poppins SemiBold"/>
                <a:cs typeface="Poppins SemiBold"/>
                <a:sym typeface="Poppins SemiBold"/>
              </a:defRPr>
            </a:pPr>
            <a:r>
              <a:rPr dirty="0">
                <a:latin typeface="Poppins-Light"/>
                <a:ea typeface="Poppins-Light"/>
                <a:cs typeface="Poppins-Light"/>
                <a:sym typeface="Poppins-Light"/>
              </a:rPr>
              <a:t>History of </a:t>
            </a:r>
            <a:r>
              <a:rPr dirty="0"/>
              <a:t>dysmenorrhea</a:t>
            </a:r>
            <a:r>
              <a:rPr baseline="31999" dirty="0"/>
              <a:t>3,7</a:t>
            </a:r>
          </a:p>
        </p:txBody>
      </p:sp>
      <p:sp>
        <p:nvSpPr>
          <p:cNvPr id="312" name="Not breastfeeding2…"/>
          <p:cNvSpPr txBox="1"/>
          <p:nvPr/>
        </p:nvSpPr>
        <p:spPr>
          <a:xfrm>
            <a:off x="5839011" y="6294119"/>
            <a:ext cx="3184552" cy="1076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ts val="3300"/>
              </a:lnSpc>
              <a:spcBef>
                <a:spcPts val="900"/>
              </a:spcBef>
              <a:defRPr sz="2400">
                <a:solidFill>
                  <a:srgbClr val="971F55"/>
                </a:solidFill>
                <a:latin typeface="Poppins SemiBold"/>
                <a:ea typeface="Poppins SemiBold"/>
                <a:cs typeface="Poppins SemiBold"/>
                <a:sym typeface="Poppins SemiBold"/>
              </a:defRPr>
            </a:pPr>
            <a:r>
              <a:rPr dirty="0"/>
              <a:t>Not breastfeeding</a:t>
            </a:r>
            <a:r>
              <a:rPr baseline="31999" dirty="0"/>
              <a:t>2</a:t>
            </a:r>
          </a:p>
          <a:p>
            <a:pPr>
              <a:lnSpc>
                <a:spcPts val="3300"/>
              </a:lnSpc>
              <a:spcBef>
                <a:spcPts val="900"/>
              </a:spcBef>
              <a:defRPr sz="2400">
                <a:solidFill>
                  <a:srgbClr val="971F55"/>
                </a:solidFill>
                <a:latin typeface="Poppins SemiBold"/>
                <a:ea typeface="Poppins SemiBold"/>
                <a:cs typeface="Poppins SemiBold"/>
                <a:sym typeface="Poppins SemiBold"/>
              </a:defRPr>
            </a:pPr>
            <a:r>
              <a:rPr dirty="0"/>
              <a:t>Anticipating pain</a:t>
            </a:r>
            <a:r>
              <a:rPr baseline="31999" dirty="0"/>
              <a:t>4-6</a:t>
            </a:r>
          </a:p>
        </p:txBody>
      </p:sp>
      <p:sp>
        <p:nvSpPr>
          <p:cNvPr id="313" name="Placement difficulty6…"/>
          <p:cNvSpPr txBox="1"/>
          <p:nvPr/>
        </p:nvSpPr>
        <p:spPr>
          <a:xfrm>
            <a:off x="5839011" y="7921699"/>
            <a:ext cx="8269429" cy="1610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ts val="3300"/>
              </a:lnSpc>
              <a:spcBef>
                <a:spcPts val="900"/>
              </a:spcBef>
              <a:defRPr sz="2400">
                <a:solidFill>
                  <a:srgbClr val="971F55"/>
                </a:solidFill>
                <a:latin typeface="Poppins SemiBold"/>
                <a:ea typeface="Poppins SemiBold"/>
                <a:cs typeface="Poppins SemiBold"/>
                <a:sym typeface="Poppins SemiBold"/>
              </a:defRPr>
            </a:pPr>
            <a:r>
              <a:rPr dirty="0">
                <a:latin typeface="Poppins-Light"/>
                <a:ea typeface="Poppins-Light"/>
                <a:cs typeface="Poppins-Light"/>
                <a:sym typeface="Poppins-Light"/>
              </a:rPr>
              <a:t>Placement </a:t>
            </a:r>
            <a:r>
              <a:rPr dirty="0"/>
              <a:t>difficulty</a:t>
            </a:r>
            <a:r>
              <a:rPr baseline="31999" dirty="0"/>
              <a:t>6</a:t>
            </a:r>
          </a:p>
          <a:p>
            <a:pPr>
              <a:lnSpc>
                <a:spcPts val="3300"/>
              </a:lnSpc>
              <a:spcBef>
                <a:spcPts val="900"/>
              </a:spcBef>
              <a:defRPr sz="2400">
                <a:solidFill>
                  <a:srgbClr val="971F55"/>
                </a:solidFill>
                <a:latin typeface="Poppins SemiBold"/>
                <a:ea typeface="Poppins SemiBold"/>
                <a:cs typeface="Poppins SemiBold"/>
                <a:sym typeface="Poppins SemiBold"/>
              </a:defRPr>
            </a:pPr>
            <a:r>
              <a:rPr dirty="0">
                <a:latin typeface="Poppins-Light"/>
                <a:ea typeface="Poppins-Light"/>
                <a:cs typeface="Poppins-Light"/>
                <a:sym typeface="Poppins-Light"/>
              </a:rPr>
              <a:t>Placement of an IUD with a</a:t>
            </a:r>
            <a:r>
              <a:rPr dirty="0"/>
              <a:t> thicker (4.8 mm) inserter</a:t>
            </a:r>
            <a:r>
              <a:rPr baseline="31999" dirty="0"/>
              <a:t>4</a:t>
            </a:r>
            <a:endParaRPr dirty="0">
              <a:latin typeface="Poppins-Light"/>
              <a:ea typeface="Poppins-Light"/>
              <a:cs typeface="Poppins-Light"/>
              <a:sym typeface="Poppins-Light"/>
            </a:endParaRPr>
          </a:p>
          <a:p>
            <a:pPr>
              <a:lnSpc>
                <a:spcPts val="3300"/>
              </a:lnSpc>
              <a:spcBef>
                <a:spcPts val="900"/>
              </a:spcBef>
              <a:defRPr sz="2400">
                <a:solidFill>
                  <a:srgbClr val="971F55"/>
                </a:solidFill>
                <a:latin typeface="Poppins SemiBold"/>
                <a:ea typeface="Poppins SemiBold"/>
                <a:cs typeface="Poppins SemiBold"/>
                <a:sym typeface="Poppins SemiBold"/>
              </a:defRPr>
            </a:pPr>
            <a:r>
              <a:rPr dirty="0"/>
              <a:t>Greater cervical resistance</a:t>
            </a:r>
            <a:r>
              <a:rPr baseline="31999" dirty="0"/>
              <a:t>8</a:t>
            </a:r>
          </a:p>
        </p:txBody>
      </p:sp>
      <p:sp>
        <p:nvSpPr>
          <p:cNvPr id="314" name="No difference in pain with placement during or outside of menstruation in parous and nulliparous women9"/>
          <p:cNvSpPr txBox="1"/>
          <p:nvPr/>
        </p:nvSpPr>
        <p:spPr>
          <a:xfrm>
            <a:off x="5839011" y="9964331"/>
            <a:ext cx="16331084" cy="5435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ts val="3300"/>
              </a:lnSpc>
              <a:spcBef>
                <a:spcPts val="900"/>
              </a:spcBef>
              <a:defRPr sz="2400">
                <a:solidFill>
                  <a:srgbClr val="971F55"/>
                </a:solidFill>
                <a:latin typeface="Poppins SemiBold"/>
                <a:ea typeface="Poppins SemiBold"/>
                <a:cs typeface="Poppins SemiBold"/>
                <a:sym typeface="Poppins SemiBold"/>
              </a:defRPr>
            </a:pPr>
            <a:r>
              <a:rPr dirty="0"/>
              <a:t>No difference</a:t>
            </a:r>
            <a:r>
              <a:rPr dirty="0">
                <a:latin typeface="Poppins-Light"/>
                <a:ea typeface="Poppins-Light"/>
                <a:cs typeface="Poppins-Light"/>
                <a:sym typeface="Poppins-Light"/>
              </a:rPr>
              <a:t> in pain with </a:t>
            </a:r>
            <a:r>
              <a:rPr dirty="0"/>
              <a:t>placement during or outside of menstruation</a:t>
            </a:r>
            <a:r>
              <a:rPr dirty="0">
                <a:latin typeface="Poppins-Light"/>
                <a:ea typeface="Poppins-Light"/>
                <a:cs typeface="Poppins-Light"/>
                <a:sym typeface="Poppins-Light"/>
              </a:rPr>
              <a:t> in parous and nulliparous women</a:t>
            </a:r>
            <a:r>
              <a:rPr baseline="31999" dirty="0">
                <a:latin typeface="Poppins-Light"/>
                <a:ea typeface="Poppins-Light"/>
                <a:cs typeface="Poppins-Light"/>
                <a:sym typeface="Poppins-Light"/>
              </a:rPr>
              <a:t>9</a:t>
            </a:r>
          </a:p>
        </p:txBody>
      </p:sp>
      <p:sp>
        <p:nvSpPr>
          <p:cNvPr id="315" name="IUD, intrauterine device…"/>
          <p:cNvSpPr txBox="1"/>
          <p:nvPr/>
        </p:nvSpPr>
        <p:spPr>
          <a:xfrm>
            <a:off x="662629" y="12043470"/>
            <a:ext cx="14863735" cy="11290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ts val="1500"/>
              </a:lnSpc>
              <a:spcBef>
                <a:spcPts val="200"/>
              </a:spcBef>
            </a:pPr>
            <a:r>
              <a:rPr dirty="0"/>
              <a:t>IUD, intrauterine device </a:t>
            </a:r>
          </a:p>
          <a:p>
            <a:pPr>
              <a:lnSpc>
                <a:spcPts val="1500"/>
              </a:lnSpc>
              <a:spcBef>
                <a:spcPts val="200"/>
              </a:spcBef>
            </a:pPr>
            <a:endParaRPr dirty="0"/>
          </a:p>
          <a:p>
            <a:pPr>
              <a:lnSpc>
                <a:spcPts val="1500"/>
              </a:lnSpc>
              <a:spcBef>
                <a:spcPts val="200"/>
              </a:spcBef>
            </a:pPr>
            <a:r>
              <a:rPr dirty="0"/>
              <a:t>1. Gemzell-Danielsson K, et al. Acta Obstet Gynecol Scand. 2019;98:1500-13; 2. Chi IC, et al. Contraception. 1996;34:483-95; 3. Allen RH, et al. Contraception. 2013;88:730-36; 4. Dina B, et al. Am J Obstet Gynecol. 2018;218:236.e1-9; 5. Santos ARG, et al. Contraception. 2013;88:164-8; 6. Allen RH, et al. J Obstet Gynecol. 2014;34:263-7; 7. Kaislasuo J, et al . Obstet Gynecol. 2014;124:345-53; 8. Goldstuck ND, Matthews ML. Clin Reprod Fertil. 1985;3:65-71;9. van der Heijden P, et al. BJOG. 2017;124:299-305</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423A36"/>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Poppins-ExtraBold"/>
        <a:ea typeface="Poppins-ExtraBold"/>
        <a:cs typeface="Poppins-ExtraBold"/>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23A36"/>
            </a:solidFill>
            <a:effectLst/>
            <a:uFillTx/>
            <a:latin typeface="Poppins-Light"/>
            <a:ea typeface="Poppins-Light"/>
            <a:cs typeface="Poppins-Light"/>
            <a:sym typeface="Poppins-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Custom 4">
      <a:dk1>
        <a:srgbClr val="000000"/>
      </a:dk1>
      <a:lt1>
        <a:srgbClr val="FFFFFF"/>
      </a:lt1>
      <a:dk2>
        <a:srgbClr val="5D8298"/>
      </a:dk2>
      <a:lt2>
        <a:srgbClr val="EEECE1"/>
      </a:lt2>
      <a:accent1>
        <a:srgbClr val="C6573B"/>
      </a:accent1>
      <a:accent2>
        <a:srgbClr val="C0504D"/>
      </a:accent2>
      <a:accent3>
        <a:srgbClr val="E9D0CD"/>
      </a:accent3>
      <a:accent4>
        <a:srgbClr val="F4EAE7"/>
      </a:accent4>
      <a:accent5>
        <a:srgbClr val="ECE6ED"/>
      </a:accent5>
      <a:accent6>
        <a:srgbClr val="8B878B"/>
      </a:accent6>
      <a:hlink>
        <a:srgbClr val="C6573B"/>
      </a:hlink>
      <a:folHlink>
        <a:srgbClr val="C6573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Poppins-ExtraBold"/>
        <a:ea typeface="Poppins-ExtraBold"/>
        <a:cs typeface="Poppins-ExtraBold"/>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423A36"/>
            </a:solidFill>
            <a:effectLst/>
            <a:uFillTx/>
            <a:latin typeface="Poppins-Light"/>
            <a:ea typeface="Poppins-Light"/>
            <a:cs typeface="Poppins-Light"/>
            <a:sym typeface="Poppins-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183</TotalTime>
  <Words>3499</Words>
  <Application>Microsoft Macintosh PowerPoint</Application>
  <PresentationFormat>Custom</PresentationFormat>
  <Paragraphs>283</Paragraphs>
  <Slides>19</Slides>
  <Notes>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19</vt:i4>
      </vt:variant>
    </vt:vector>
  </HeadingPairs>
  <TitlesOfParts>
    <vt:vector size="34" baseType="lpstr">
      <vt:lpstr>Arial</vt:lpstr>
      <vt:lpstr>Calibri</vt:lpstr>
      <vt:lpstr>Helvetica Neue</vt:lpstr>
      <vt:lpstr>Helvetica Neue Medium</vt:lpstr>
      <vt:lpstr>Lucida Grande</vt:lpstr>
      <vt:lpstr>Poppins SemiBold</vt:lpstr>
      <vt:lpstr>Poppins-Bold</vt:lpstr>
      <vt:lpstr>Poppins-ExtraBold</vt:lpstr>
      <vt:lpstr>Poppins-Italic</vt:lpstr>
      <vt:lpstr>Poppins-Light</vt:lpstr>
      <vt:lpstr>Poppins-Regular</vt:lpstr>
      <vt:lpstr>PT Sans Narrow</vt:lpstr>
      <vt:lpstr>Times Roman</vt:lpstr>
      <vt:lpstr>21_BasicWhite</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Veronica Thomlinson</cp:lastModifiedBy>
  <cp:revision>14</cp:revision>
  <dcterms:modified xsi:type="dcterms:W3CDTF">2023-02-28T13:58:17Z</dcterms:modified>
</cp:coreProperties>
</file>