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1" r:id="rId2"/>
  </p:sldMasterIdLst>
  <p:notesMasterIdLst>
    <p:notesMasterId r:id="rId24"/>
  </p:notesMasterIdLst>
  <p:handoutMasterIdLst>
    <p:handoutMasterId r:id="rId25"/>
  </p:handoutMasterIdLst>
  <p:sldIdLst>
    <p:sldId id="12537" r:id="rId3"/>
    <p:sldId id="12540" r:id="rId4"/>
    <p:sldId id="12293" r:id="rId5"/>
    <p:sldId id="12555" r:id="rId6"/>
    <p:sldId id="12542" r:id="rId7"/>
    <p:sldId id="2344" r:id="rId8"/>
    <p:sldId id="258" r:id="rId9"/>
    <p:sldId id="1378" r:id="rId10"/>
    <p:sldId id="260" r:id="rId11"/>
    <p:sldId id="12339" r:id="rId12"/>
    <p:sldId id="12547" r:id="rId13"/>
    <p:sldId id="12548" r:id="rId14"/>
    <p:sldId id="12549" r:id="rId15"/>
    <p:sldId id="12554" r:id="rId16"/>
    <p:sldId id="12550" r:id="rId17"/>
    <p:sldId id="12551" r:id="rId18"/>
    <p:sldId id="12556" r:id="rId19"/>
    <p:sldId id="3558" r:id="rId20"/>
    <p:sldId id="769" r:id="rId21"/>
    <p:sldId id="12546" r:id="rId22"/>
    <p:sldId id="12539" r:id="rId2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 id="4" name="Daniel Guns" initials="DG" lastIdx="34" clrIdx="3">
    <p:extLst>
      <p:ext uri="{19B8F6BF-5375-455C-9EA6-DF929625EA0E}">
        <p15:presenceInfo xmlns:p15="http://schemas.microsoft.com/office/powerpoint/2012/main" userId="3f98c98a79fdfd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3399"/>
    <a:srgbClr val="F5EAE8"/>
    <a:srgbClr val="EAD1CE"/>
    <a:srgbClr val="F2DCDB"/>
    <a:srgbClr val="DDD9C3"/>
    <a:srgbClr val="FF3F0D"/>
    <a:srgbClr val="03C750"/>
    <a:srgbClr val="FF85FF"/>
    <a:srgbClr val="C65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205" autoAdjust="0"/>
    <p:restoredTop sz="95602"/>
  </p:normalViewPr>
  <p:slideViewPr>
    <p:cSldViewPr snapToObjects="1">
      <p:cViewPr varScale="1">
        <p:scale>
          <a:sx n="116" d="100"/>
          <a:sy n="116" d="100"/>
        </p:scale>
        <p:origin x="1070" y="82"/>
      </p:cViewPr>
      <p:guideLst>
        <p:guide orient="horz" pos="1152"/>
        <p:guide pos="3840"/>
        <p:guide pos="1906"/>
        <p:guide orient="horz" pos="3471"/>
        <p:guide orient="horz" pos="3706"/>
        <p:guide orient="horz" pos="3803"/>
        <p:guide orient="horz" pos="403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Darolutamide (N=954)</c:v>
                </c:pt>
              </c:strCache>
            </c:strRef>
          </c:tx>
          <c:spPr>
            <a:solidFill>
              <a:schemeClr val="accent1"/>
            </a:solidFill>
            <a:ln>
              <a:noFill/>
            </a:ln>
            <a:effectLst/>
          </c:spPr>
          <c:invertIfNegative val="0"/>
          <c:dLbls>
            <c:dLbl>
              <c:idx val="1"/>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5A-44D4-9C7E-5CCEC0F95F55}"/>
                </c:ext>
              </c:extLst>
            </c:dLbl>
            <c:dLbl>
              <c:idx val="3"/>
              <c:tx>
                <c:rich>
                  <a:bodyPr/>
                  <a:lstStyle/>
                  <a:p>
                    <a:r>
                      <a:rPr lang="en-US" dirty="0"/>
                      <a:t>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5A-44D4-9C7E-5CCEC0F95F55}"/>
                </c:ext>
              </c:extLst>
            </c:dLbl>
            <c:dLbl>
              <c:idx val="4"/>
              <c:tx>
                <c:rich>
                  <a:bodyPr/>
                  <a:lstStyle/>
                  <a:p>
                    <a:fld id="{360A1E60-10BE-47C7-BD17-3DD95413B649}"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18-4CA0-ABEA-E644FE07AB18}"/>
                </c:ext>
              </c:extLst>
            </c:dLbl>
            <c:dLbl>
              <c:idx val="6"/>
              <c:tx>
                <c:rich>
                  <a:bodyPr/>
                  <a:lstStyle/>
                  <a:p>
                    <a:r>
                      <a:rPr lang="en-US" dirty="0"/>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5A-44D4-9C7E-5CCEC0F95F55}"/>
                </c:ext>
              </c:extLst>
            </c:dLbl>
            <c:dLbl>
              <c:idx val="9"/>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65A-44D4-9C7E-5CCEC0F95F55}"/>
                </c:ext>
              </c:extLst>
            </c:dLbl>
            <c:dLbl>
              <c:idx val="10"/>
              <c:tx>
                <c:rich>
                  <a:bodyPr/>
                  <a:lstStyle/>
                  <a:p>
                    <a:fld id="{1A7BEEB4-DC61-4C6A-9DF7-A27311A56601}"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18-4CA0-ABEA-E644FE07AB18}"/>
                </c:ext>
              </c:extLst>
            </c:dLbl>
            <c:dLbl>
              <c:idx val="12"/>
              <c:tx>
                <c:rich>
                  <a:bodyPr/>
                  <a:lstStyle/>
                  <a:p>
                    <a:fld id="{78CB7BA3-ED54-476F-8EDE-4E117A5E3992}"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18-4CA0-ABEA-E644FE07AB1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Heart failure</c:v>
                </c:pt>
                <c:pt idx="1">
                  <c:v>Coronary artery disorders</c:v>
                </c:pt>
                <c:pt idx="2">
                  <c:v>Cardiac arrhythmias</c:v>
                </c:pt>
                <c:pt idx="3">
                  <c:v>Hot flush</c:v>
                </c:pt>
                <c:pt idx="4">
                  <c:v>Hypertension</c:v>
                </c:pt>
                <c:pt idx="5">
                  <c:v>Depressed mood disorders</c:v>
                </c:pt>
                <c:pt idx="6">
                  <c:v>Mental impairment disorder</c:v>
                </c:pt>
                <c:pt idx="7">
                  <c:v>Seizure, any event</c:v>
                </c:pt>
                <c:pt idx="8">
                  <c:v>Rash</c:v>
                </c:pt>
                <c:pt idx="9">
                  <c:v>Asthenic conditions</c:v>
                </c:pt>
                <c:pt idx="10">
                  <c:v>Weight decreased any event</c:v>
                </c:pt>
                <c:pt idx="11">
                  <c:v>Falls, including accident</c:v>
                </c:pt>
                <c:pt idx="12">
                  <c:v>Bone fracture</c:v>
                </c:pt>
                <c:pt idx="13">
                  <c:v>Fatigue</c:v>
                </c:pt>
              </c:strCache>
            </c:strRef>
          </c:cat>
          <c:val>
            <c:numRef>
              <c:f>Sheet1!$B$2:$B$15</c:f>
              <c:numCache>
                <c:formatCode>General</c:formatCode>
                <c:ptCount val="14"/>
                <c:pt idx="0">
                  <c:v>1.9</c:v>
                </c:pt>
                <c:pt idx="1">
                  <c:v>4</c:v>
                </c:pt>
                <c:pt idx="2">
                  <c:v>7.3</c:v>
                </c:pt>
                <c:pt idx="3">
                  <c:v>6</c:v>
                </c:pt>
                <c:pt idx="4">
                  <c:v>7.8</c:v>
                </c:pt>
                <c:pt idx="5">
                  <c:v>2.2000000000000002</c:v>
                </c:pt>
                <c:pt idx="6">
                  <c:v>2</c:v>
                </c:pt>
                <c:pt idx="7">
                  <c:v>0.2</c:v>
                </c:pt>
                <c:pt idx="8">
                  <c:v>3.1</c:v>
                </c:pt>
                <c:pt idx="9">
                  <c:v>4</c:v>
                </c:pt>
                <c:pt idx="10">
                  <c:v>4.2</c:v>
                </c:pt>
                <c:pt idx="11">
                  <c:v>5.2</c:v>
                </c:pt>
                <c:pt idx="12">
                  <c:v>5.5</c:v>
                </c:pt>
                <c:pt idx="13">
                  <c:v>13.2</c:v>
                </c:pt>
              </c:numCache>
            </c:numRef>
          </c:val>
          <c:extLst>
            <c:ext xmlns:c16="http://schemas.microsoft.com/office/drawing/2014/chart" uri="{C3380CC4-5D6E-409C-BE32-E72D297353CC}">
              <c16:uniqueId val="{00000000-61B8-B54A-A1C2-01D67F563243}"/>
            </c:ext>
          </c:extLst>
        </c:ser>
        <c:ser>
          <c:idx val="1"/>
          <c:order val="1"/>
          <c:tx>
            <c:strRef>
              <c:f>Sheet1!$C$1</c:f>
              <c:strCache>
                <c:ptCount val="1"/>
                <c:pt idx="0">
                  <c:v>Placebo (N=554)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Heart failure</c:v>
                </c:pt>
                <c:pt idx="1">
                  <c:v>Coronary artery disorders</c:v>
                </c:pt>
                <c:pt idx="2">
                  <c:v>Cardiac arrhythmias</c:v>
                </c:pt>
                <c:pt idx="3">
                  <c:v>Hot flush</c:v>
                </c:pt>
                <c:pt idx="4">
                  <c:v>Hypertension</c:v>
                </c:pt>
                <c:pt idx="5">
                  <c:v>Depressed mood disorders</c:v>
                </c:pt>
                <c:pt idx="6">
                  <c:v>Mental impairment disorder</c:v>
                </c:pt>
                <c:pt idx="7">
                  <c:v>Seizure, any event</c:v>
                </c:pt>
                <c:pt idx="8">
                  <c:v>Rash</c:v>
                </c:pt>
                <c:pt idx="9">
                  <c:v>Asthenic conditions</c:v>
                </c:pt>
                <c:pt idx="10">
                  <c:v>Weight decreased any event</c:v>
                </c:pt>
                <c:pt idx="11">
                  <c:v>Falls, including accident</c:v>
                </c:pt>
                <c:pt idx="12">
                  <c:v>Bone fracture</c:v>
                </c:pt>
                <c:pt idx="13">
                  <c:v>Fatigue</c:v>
                </c:pt>
              </c:strCache>
            </c:strRef>
          </c:cat>
          <c:val>
            <c:numRef>
              <c:f>Sheet1!$C$2:$C$15</c:f>
              <c:numCache>
                <c:formatCode>General</c:formatCode>
                <c:ptCount val="14"/>
                <c:pt idx="0">
                  <c:v>0.9</c:v>
                </c:pt>
                <c:pt idx="1">
                  <c:v>2.7</c:v>
                </c:pt>
                <c:pt idx="2">
                  <c:v>4.3</c:v>
                </c:pt>
                <c:pt idx="3">
                  <c:v>4.5</c:v>
                </c:pt>
                <c:pt idx="4">
                  <c:v>6.5</c:v>
                </c:pt>
                <c:pt idx="5">
                  <c:v>1.8</c:v>
                </c:pt>
                <c:pt idx="6">
                  <c:v>1.8</c:v>
                </c:pt>
                <c:pt idx="7">
                  <c:v>0.2</c:v>
                </c:pt>
                <c:pt idx="8">
                  <c:v>1.1000000000000001</c:v>
                </c:pt>
                <c:pt idx="9">
                  <c:v>3.1</c:v>
                </c:pt>
                <c:pt idx="10">
                  <c:v>2.5</c:v>
                </c:pt>
                <c:pt idx="11">
                  <c:v>4.9000000000000004</c:v>
                </c:pt>
                <c:pt idx="12">
                  <c:v>3.6</c:v>
                </c:pt>
                <c:pt idx="13">
                  <c:v>8.3000000000000007</c:v>
                </c:pt>
              </c:numCache>
            </c:numRef>
          </c:val>
          <c:extLst>
            <c:ext xmlns:c16="http://schemas.microsoft.com/office/drawing/2014/chart" uri="{C3380CC4-5D6E-409C-BE32-E72D297353CC}">
              <c16:uniqueId val="{00000001-61B8-B54A-A1C2-01D67F563243}"/>
            </c:ext>
          </c:extLst>
        </c:ser>
        <c:dLbls>
          <c:showLegendKey val="0"/>
          <c:showVal val="0"/>
          <c:showCatName val="0"/>
          <c:showSerName val="0"/>
          <c:showPercent val="0"/>
          <c:showBubbleSize val="0"/>
        </c:dLbls>
        <c:gapWidth val="49"/>
        <c:axId val="1677674768"/>
        <c:axId val="1677669872"/>
      </c:barChart>
      <c:catAx>
        <c:axId val="1677674768"/>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77669872"/>
        <c:crosses val="autoZero"/>
        <c:auto val="1"/>
        <c:lblAlgn val="ctr"/>
        <c:lblOffset val="100"/>
        <c:noMultiLvlLbl val="0"/>
      </c:catAx>
      <c:valAx>
        <c:axId val="1677669872"/>
        <c:scaling>
          <c:orientation val="minMax"/>
          <c:max val="5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7674768"/>
        <c:crosses val="autoZero"/>
        <c:crossBetween val="between"/>
        <c:majorUnit val="10"/>
      </c:valAx>
      <c:spPr>
        <a:noFill/>
        <a:ln>
          <a:noFill/>
        </a:ln>
        <a:effectLst/>
      </c:spPr>
    </c:plotArea>
    <c:legend>
      <c:legendPos val="r"/>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Apalutamide (N=803)</c:v>
                </c:pt>
              </c:strCache>
            </c:strRef>
          </c:tx>
          <c:spPr>
            <a:solidFill>
              <a:schemeClr val="accent1"/>
            </a:solidFill>
            <a:ln>
              <a:noFill/>
            </a:ln>
            <a:effectLst/>
          </c:spPr>
          <c:invertIfNegative val="0"/>
          <c:dLbls>
            <c:dLbl>
              <c:idx val="0"/>
              <c:tx>
                <c:rich>
                  <a:bodyPr/>
                  <a:lstStyle/>
                  <a:p>
                    <a:fld id="{E67D6D2F-3A70-F149-B93C-EA956492B0A9}"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D7A-6A46-8EBE-A33FB10549A3}"/>
                </c:ext>
              </c:extLst>
            </c:dLbl>
            <c:dLbl>
              <c:idx val="1"/>
              <c:tx>
                <c:rich>
                  <a:bodyPr/>
                  <a:lstStyle/>
                  <a:p>
                    <a:fld id="{B0F6E964-B405-A748-BE5A-6AC837F876AD}"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D7A-6A46-8EBE-A33FB10549A3}"/>
                </c:ext>
              </c:extLst>
            </c:dLbl>
            <c:dLbl>
              <c:idx val="2"/>
              <c:tx>
                <c:rich>
                  <a:bodyPr/>
                  <a:lstStyle/>
                  <a:p>
                    <a:fld id="{90669A6E-AAF5-3345-A5B5-0E182A3592D9}"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D7A-6A46-8EBE-A33FB10549A3}"/>
                </c:ext>
              </c:extLst>
            </c:dLbl>
            <c:dLbl>
              <c:idx val="3"/>
              <c:tx>
                <c:rich>
                  <a:bodyPr/>
                  <a:lstStyle/>
                  <a:p>
                    <a:fld id="{0F18D7C3-EF05-314A-AFF7-EBF7E2B8E2EB}"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D7A-6A46-8EBE-A33FB10549A3}"/>
                </c:ext>
              </c:extLst>
            </c:dLbl>
            <c:dLbl>
              <c:idx val="4"/>
              <c:tx>
                <c:rich>
                  <a:bodyPr/>
                  <a:lstStyle/>
                  <a:p>
                    <a:fld id="{DD2501F8-0295-6B43-94A7-1651A80E72C0}"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D7A-6A46-8EBE-A33FB10549A3}"/>
                </c:ext>
              </c:extLst>
            </c:dLbl>
            <c:dLbl>
              <c:idx val="5"/>
              <c:tx>
                <c:rich>
                  <a:bodyPr/>
                  <a:lstStyle/>
                  <a:p>
                    <a:fld id="{6E39A9C4-790D-1A4E-ABBC-67662C6EE03B}"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7A-6A46-8EBE-A33FB10549A3}"/>
                </c:ext>
              </c:extLst>
            </c:dLbl>
            <c:dLbl>
              <c:idx val="6"/>
              <c:tx>
                <c:rich>
                  <a:bodyPr/>
                  <a:lstStyle/>
                  <a:p>
                    <a:fld id="{039C7A4D-8092-8246-9A6C-336632CB1D16}"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97-5849-9801-B50948A29F18}"/>
                </c:ext>
              </c:extLst>
            </c:dLbl>
            <c:dLbl>
              <c:idx val="7"/>
              <c:tx>
                <c:rich>
                  <a:bodyPr/>
                  <a:lstStyle/>
                  <a:p>
                    <a:fld id="{48F5ADEC-B0B1-4F75-850C-5C72493EAE93}"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29-434F-8CA6-F22A36295BCE}"/>
                </c:ext>
              </c:extLst>
            </c:dLbl>
            <c:dLbl>
              <c:idx val="8"/>
              <c:tx>
                <c:rich>
                  <a:bodyPr/>
                  <a:lstStyle/>
                  <a:p>
                    <a:fld id="{9E5D2352-3AA0-7A47-AA50-37BAB1C560A0}"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7A-6A46-8EBE-A33FB10549A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Hot flush</c:v>
                </c:pt>
                <c:pt idx="1">
                  <c:v>Back pain</c:v>
                </c:pt>
                <c:pt idx="2">
                  <c:v>Weight decreased</c:v>
                </c:pt>
                <c:pt idx="3">
                  <c:v>Arthralgia</c:v>
                </c:pt>
                <c:pt idx="4">
                  <c:v>Nausea</c:v>
                </c:pt>
                <c:pt idx="5">
                  <c:v>Fall</c:v>
                </c:pt>
                <c:pt idx="6">
                  <c:v>Diarrhoea</c:v>
                </c:pt>
                <c:pt idx="7">
                  <c:v>Hypertension</c:v>
                </c:pt>
                <c:pt idx="8">
                  <c:v>Fatigue</c:v>
                </c:pt>
              </c:strCache>
            </c:strRef>
          </c:cat>
          <c:val>
            <c:numRef>
              <c:f>Sheet1!$B$2:$B$10</c:f>
              <c:numCache>
                <c:formatCode>General</c:formatCode>
                <c:ptCount val="9"/>
                <c:pt idx="0">
                  <c:v>15</c:v>
                </c:pt>
                <c:pt idx="1">
                  <c:v>18</c:v>
                </c:pt>
                <c:pt idx="2">
                  <c:v>20</c:v>
                </c:pt>
                <c:pt idx="3">
                  <c:v>20</c:v>
                </c:pt>
                <c:pt idx="4">
                  <c:v>20</c:v>
                </c:pt>
                <c:pt idx="5">
                  <c:v>22</c:v>
                </c:pt>
                <c:pt idx="6">
                  <c:v>23</c:v>
                </c:pt>
                <c:pt idx="7">
                  <c:v>28</c:v>
                </c:pt>
                <c:pt idx="8">
                  <c:v>33</c:v>
                </c:pt>
              </c:numCache>
            </c:numRef>
          </c:val>
          <c:extLst>
            <c:ext xmlns:c16="http://schemas.microsoft.com/office/drawing/2014/chart" uri="{C3380CC4-5D6E-409C-BE32-E72D297353CC}">
              <c16:uniqueId val="{00000000-E971-A148-A5A5-04A1E88E9F22}"/>
            </c:ext>
          </c:extLst>
        </c:ser>
        <c:ser>
          <c:idx val="1"/>
          <c:order val="1"/>
          <c:tx>
            <c:strRef>
              <c:f>Sheet1!$C$1</c:f>
              <c:strCache>
                <c:ptCount val="1"/>
                <c:pt idx="0">
                  <c:v>Placebo (N=398)</c:v>
                </c:pt>
              </c:strCache>
            </c:strRef>
          </c:tx>
          <c:spPr>
            <a:solidFill>
              <a:schemeClr val="accent6"/>
            </a:solidFill>
            <a:ln>
              <a:noFill/>
            </a:ln>
            <a:effectLst/>
          </c:spPr>
          <c:invertIfNegative val="0"/>
          <c:dLbls>
            <c:dLbl>
              <c:idx val="1"/>
              <c:tx>
                <c:rich>
                  <a:bodyPr/>
                  <a:lstStyle/>
                  <a:p>
                    <a:fld id="{1084AB87-E0F4-CB40-BCD5-EE4112AF5651}"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597-5849-9801-B50948A29F18}"/>
                </c:ext>
              </c:extLst>
            </c:dLbl>
            <c:dLbl>
              <c:idx val="3"/>
              <c:tx>
                <c:rich>
                  <a:bodyPr/>
                  <a:lstStyle/>
                  <a:p>
                    <a:fld id="{8EB0C5B1-741E-BF48-81B7-0BB1924D727C}"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D7A-6A46-8EBE-A33FB10549A3}"/>
                </c:ext>
              </c:extLst>
            </c:dLbl>
            <c:dLbl>
              <c:idx val="4"/>
              <c:tx>
                <c:rich>
                  <a:bodyPr/>
                  <a:lstStyle/>
                  <a:p>
                    <a:fld id="{16A3A1C0-4ECA-1A4B-8485-673D271B30AD}"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97-5849-9801-B50948A29F18}"/>
                </c:ext>
              </c:extLst>
            </c:dLbl>
            <c:dLbl>
              <c:idx val="6"/>
              <c:tx>
                <c:rich>
                  <a:bodyPr/>
                  <a:lstStyle/>
                  <a:p>
                    <a:fld id="{629840A9-D66F-F540-9DD0-0849CA6DB8CD}"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D7A-6A46-8EBE-A33FB10549A3}"/>
                </c:ext>
              </c:extLst>
            </c:dLbl>
            <c:dLbl>
              <c:idx val="7"/>
              <c:tx>
                <c:rich>
                  <a:bodyPr/>
                  <a:lstStyle/>
                  <a:p>
                    <a:fld id="{E9A13FB5-D300-B641-AE5B-0AAED011D3E7}"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97-5849-9801-B50948A29F18}"/>
                </c:ext>
              </c:extLst>
            </c:dLbl>
            <c:dLbl>
              <c:idx val="8"/>
              <c:tx>
                <c:rich>
                  <a:bodyPr/>
                  <a:lstStyle/>
                  <a:p>
                    <a:r>
                      <a:rPr lang="en-US" dirty="0"/>
                      <a:t>21.0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D7A-6A46-8EBE-A33FB10549A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Hot flush</c:v>
                </c:pt>
                <c:pt idx="1">
                  <c:v>Back pain</c:v>
                </c:pt>
                <c:pt idx="2">
                  <c:v>Weight decreased</c:v>
                </c:pt>
                <c:pt idx="3">
                  <c:v>Arthralgia</c:v>
                </c:pt>
                <c:pt idx="4">
                  <c:v>Nausea</c:v>
                </c:pt>
                <c:pt idx="5">
                  <c:v>Fall</c:v>
                </c:pt>
                <c:pt idx="6">
                  <c:v>Diarrhoea</c:v>
                </c:pt>
                <c:pt idx="7">
                  <c:v>Hypertension</c:v>
                </c:pt>
                <c:pt idx="8">
                  <c:v>Fatigue</c:v>
                </c:pt>
              </c:strCache>
            </c:strRef>
          </c:cat>
          <c:val>
            <c:numRef>
              <c:f>Sheet1!$C$2:$C$10</c:f>
              <c:numCache>
                <c:formatCode>General</c:formatCode>
                <c:ptCount val="9"/>
                <c:pt idx="0">
                  <c:v>8.5</c:v>
                </c:pt>
                <c:pt idx="1">
                  <c:v>15</c:v>
                </c:pt>
                <c:pt idx="2">
                  <c:v>6.5</c:v>
                </c:pt>
                <c:pt idx="3">
                  <c:v>8.3000000000000007</c:v>
                </c:pt>
                <c:pt idx="4">
                  <c:v>16</c:v>
                </c:pt>
                <c:pt idx="5">
                  <c:v>9.5</c:v>
                </c:pt>
                <c:pt idx="6">
                  <c:v>15</c:v>
                </c:pt>
                <c:pt idx="7">
                  <c:v>21</c:v>
                </c:pt>
                <c:pt idx="8">
                  <c:v>21</c:v>
                </c:pt>
              </c:numCache>
            </c:numRef>
          </c:val>
          <c:extLst>
            <c:ext xmlns:c16="http://schemas.microsoft.com/office/drawing/2014/chart" uri="{C3380CC4-5D6E-409C-BE32-E72D297353CC}">
              <c16:uniqueId val="{00000001-E971-A148-A5A5-04A1E88E9F22}"/>
            </c:ext>
          </c:extLst>
        </c:ser>
        <c:dLbls>
          <c:showLegendKey val="0"/>
          <c:showVal val="0"/>
          <c:showCatName val="0"/>
          <c:showSerName val="0"/>
          <c:showPercent val="0"/>
          <c:showBubbleSize val="0"/>
        </c:dLbls>
        <c:gapWidth val="49"/>
        <c:axId val="1677660624"/>
        <c:axId val="1677661712"/>
      </c:barChart>
      <c:catAx>
        <c:axId val="1677660624"/>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77661712"/>
        <c:crosses val="autoZero"/>
        <c:auto val="1"/>
        <c:lblAlgn val="ctr"/>
        <c:lblOffset val="100"/>
        <c:noMultiLvlLbl val="0"/>
      </c:catAx>
      <c:valAx>
        <c:axId val="1677661712"/>
        <c:scaling>
          <c:orientation val="minMax"/>
          <c:max val="5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7660624"/>
        <c:crosses val="autoZero"/>
        <c:crossBetween val="between"/>
        <c:majorUnit val="10"/>
      </c:valAx>
      <c:spPr>
        <a:noFill/>
        <a:ln>
          <a:noFill/>
        </a:ln>
        <a:effectLst/>
      </c:spPr>
    </c:plotArea>
    <c:legend>
      <c:legendPos val="r"/>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Enzalutamide (N=930)</c:v>
                </c:pt>
              </c:strCache>
            </c:strRef>
          </c:tx>
          <c:spPr>
            <a:solidFill>
              <a:schemeClr val="accent1"/>
            </a:solidFill>
            <a:ln>
              <a:noFill/>
            </a:ln>
            <a:effectLst/>
          </c:spPr>
          <c:invertIfNegative val="0"/>
          <c:dLbls>
            <c:dLbl>
              <c:idx val="15"/>
              <c:tx>
                <c:rich>
                  <a:bodyPr/>
                  <a:lstStyle/>
                  <a:p>
                    <a:r>
                      <a:rPr lang="en-US" dirty="0"/>
                      <a:t>18.0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D98-4958-AAB2-D942ADADA72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0"/>
                <c:pt idx="0">
                  <c:v>Category 1</c:v>
                </c:pt>
                <c:pt idx="1">
                  <c:v>Seizure</c:v>
                </c:pt>
                <c:pt idx="2">
                  <c:v>Category 3</c:v>
                </c:pt>
                <c:pt idx="3">
                  <c:v>Neutropenia</c:v>
                </c:pt>
                <c:pt idx="4">
                  <c:v>Throm</c:v>
                </c:pt>
                <c:pt idx="5">
                  <c:v>Angio</c:v>
                </c:pt>
                <c:pt idx="6">
                  <c:v>Hepatic</c:v>
                </c:pt>
                <c:pt idx="7">
                  <c:v>Renal</c:v>
                </c:pt>
                <c:pt idx="8">
                  <c:v>Rash</c:v>
                </c:pt>
                <c:pt idx="9">
                  <c:v>Loss</c:v>
                </c:pt>
              </c:strCache>
            </c:strRef>
          </c:cat>
          <c:val>
            <c:numRef>
              <c:f>Sheet1!$B$2:$B$20</c:f>
              <c:numCache>
                <c:formatCode>General</c:formatCode>
                <c:ptCount val="19"/>
                <c:pt idx="0">
                  <c:v>0</c:v>
                </c:pt>
                <c:pt idx="1">
                  <c:v>0.3</c:v>
                </c:pt>
                <c:pt idx="2">
                  <c:v>0.1</c:v>
                </c:pt>
                <c:pt idx="3">
                  <c:v>1.3</c:v>
                </c:pt>
                <c:pt idx="4">
                  <c:v>1.3</c:v>
                </c:pt>
                <c:pt idx="5">
                  <c:v>2.2000000000000002</c:v>
                </c:pt>
                <c:pt idx="6">
                  <c:v>1.7</c:v>
                </c:pt>
                <c:pt idx="7">
                  <c:v>1.5</c:v>
                </c:pt>
                <c:pt idx="8">
                  <c:v>4.0999999999999996</c:v>
                </c:pt>
                <c:pt idx="9">
                  <c:v>0.9</c:v>
                </c:pt>
                <c:pt idx="10">
                  <c:v>5.2</c:v>
                </c:pt>
                <c:pt idx="11">
                  <c:v>6.5</c:v>
                </c:pt>
                <c:pt idx="12">
                  <c:v>6.5</c:v>
                </c:pt>
                <c:pt idx="13">
                  <c:v>7.8</c:v>
                </c:pt>
                <c:pt idx="14">
                  <c:v>17.600000000000001</c:v>
                </c:pt>
                <c:pt idx="15">
                  <c:v>18</c:v>
                </c:pt>
                <c:pt idx="16">
                  <c:v>18.100000000000001</c:v>
                </c:pt>
                <c:pt idx="17">
                  <c:v>33.9</c:v>
                </c:pt>
                <c:pt idx="18">
                  <c:v>45.6</c:v>
                </c:pt>
              </c:numCache>
            </c:numRef>
          </c:val>
          <c:extLst>
            <c:ext xmlns:c16="http://schemas.microsoft.com/office/drawing/2014/chart" uri="{C3380CC4-5D6E-409C-BE32-E72D297353CC}">
              <c16:uniqueId val="{00000000-E225-9C4C-BF59-38DA3A89FB8D}"/>
            </c:ext>
          </c:extLst>
        </c:ser>
        <c:ser>
          <c:idx val="1"/>
          <c:order val="1"/>
          <c:tx>
            <c:strRef>
              <c:f>Sheet1!$C$1</c:f>
              <c:strCache>
                <c:ptCount val="1"/>
                <c:pt idx="0">
                  <c:v>Placebo (N=465)</c:v>
                </c:pt>
              </c:strCache>
            </c:strRef>
          </c:tx>
          <c:spPr>
            <a:solidFill>
              <a:schemeClr val="accent6"/>
            </a:solidFill>
            <a:ln>
              <a:noFill/>
            </a:ln>
            <a:effectLst/>
          </c:spPr>
          <c:invertIfNegative val="0"/>
          <c:dLbls>
            <c:dLbl>
              <c:idx val="5"/>
              <c:layout>
                <c:manualLayout>
                  <c:x val="6.2989032964590949E-3"/>
                  <c:y val="-4.101611448857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98-4958-AAB2-D942ADADA729}"/>
                </c:ext>
              </c:extLst>
            </c:dLbl>
            <c:dLbl>
              <c:idx val="15"/>
              <c:tx>
                <c:rich>
                  <a:bodyPr/>
                  <a:lstStyle/>
                  <a:p>
                    <a:r>
                      <a:rPr lang="en-US" dirty="0"/>
                      <a:t>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D98-4958-AAB2-D942ADADA729}"/>
                </c:ext>
              </c:extLst>
            </c:dLbl>
            <c:dLbl>
              <c:idx val="17"/>
              <c:tx>
                <c:rich>
                  <a:bodyPr/>
                  <a:lstStyle/>
                  <a:p>
                    <a:r>
                      <a:rPr lang="en-US" dirty="0"/>
                      <a:t>23.0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D98-4958-AAB2-D942ADADA72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0"/>
                <c:pt idx="0">
                  <c:v>Category 1</c:v>
                </c:pt>
                <c:pt idx="1">
                  <c:v>Seizure</c:v>
                </c:pt>
                <c:pt idx="2">
                  <c:v>Category 3</c:v>
                </c:pt>
                <c:pt idx="3">
                  <c:v>Neutropenia</c:v>
                </c:pt>
                <c:pt idx="4">
                  <c:v>Throm</c:v>
                </c:pt>
                <c:pt idx="5">
                  <c:v>Angio</c:v>
                </c:pt>
                <c:pt idx="6">
                  <c:v>Hepatic</c:v>
                </c:pt>
                <c:pt idx="7">
                  <c:v>Renal</c:v>
                </c:pt>
                <c:pt idx="8">
                  <c:v>Rash</c:v>
                </c:pt>
                <c:pt idx="9">
                  <c:v>Loss</c:v>
                </c:pt>
              </c:strCache>
            </c:strRef>
          </c:cat>
          <c:val>
            <c:numRef>
              <c:f>Sheet1!$C$2:$C$20</c:f>
              <c:numCache>
                <c:formatCode>General</c:formatCode>
                <c:ptCount val="19"/>
                <c:pt idx="0">
                  <c:v>0</c:v>
                </c:pt>
                <c:pt idx="1">
                  <c:v>0</c:v>
                </c:pt>
                <c:pt idx="2">
                  <c:v>0</c:v>
                </c:pt>
                <c:pt idx="3">
                  <c:v>0.2</c:v>
                </c:pt>
                <c:pt idx="4">
                  <c:v>0.9</c:v>
                </c:pt>
                <c:pt idx="5">
                  <c:v>0.9</c:v>
                </c:pt>
                <c:pt idx="6">
                  <c:v>3.2</c:v>
                </c:pt>
                <c:pt idx="7">
                  <c:v>1.7</c:v>
                </c:pt>
                <c:pt idx="8">
                  <c:v>2.8</c:v>
                </c:pt>
                <c:pt idx="9">
                  <c:v>3.7</c:v>
                </c:pt>
                <c:pt idx="10">
                  <c:v>1.5</c:v>
                </c:pt>
                <c:pt idx="11">
                  <c:v>1.7</c:v>
                </c:pt>
                <c:pt idx="12">
                  <c:v>2.4</c:v>
                </c:pt>
                <c:pt idx="13">
                  <c:v>2.2000000000000002</c:v>
                </c:pt>
                <c:pt idx="14">
                  <c:v>5.4</c:v>
                </c:pt>
                <c:pt idx="15">
                  <c:v>6</c:v>
                </c:pt>
                <c:pt idx="16">
                  <c:v>6.2</c:v>
                </c:pt>
                <c:pt idx="17">
                  <c:v>23</c:v>
                </c:pt>
                <c:pt idx="18">
                  <c:v>22.2</c:v>
                </c:pt>
              </c:numCache>
            </c:numRef>
          </c:val>
          <c:extLst>
            <c:ext xmlns:c16="http://schemas.microsoft.com/office/drawing/2014/chart" uri="{C3380CC4-5D6E-409C-BE32-E72D297353CC}">
              <c16:uniqueId val="{00000001-E225-9C4C-BF59-38DA3A89FB8D}"/>
            </c:ext>
          </c:extLst>
        </c:ser>
        <c:dLbls>
          <c:showLegendKey val="0"/>
          <c:showVal val="0"/>
          <c:showCatName val="0"/>
          <c:showSerName val="0"/>
          <c:showPercent val="0"/>
          <c:showBubbleSize val="0"/>
        </c:dLbls>
        <c:gapWidth val="8"/>
        <c:axId val="1677662800"/>
        <c:axId val="1677672592"/>
      </c:barChart>
      <c:catAx>
        <c:axId val="1677662800"/>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77672592"/>
        <c:crosses val="autoZero"/>
        <c:auto val="1"/>
        <c:lblAlgn val="ctr"/>
        <c:lblOffset val="100"/>
        <c:noMultiLvlLbl val="0"/>
      </c:catAx>
      <c:valAx>
        <c:axId val="1677672592"/>
        <c:scaling>
          <c:orientation val="minMax"/>
          <c:max val="5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7662800"/>
        <c:crosses val="autoZero"/>
        <c:crossBetween val="between"/>
      </c:valAx>
      <c:spPr>
        <a:noFill/>
        <a:ln>
          <a:noFill/>
        </a:ln>
        <a:effectLst/>
      </c:spPr>
    </c:plotArea>
    <c:legend>
      <c:legendPos val="r"/>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latin typeface="Arial" panose="020B0604020202020204" pitchFamily="34" charset="0"/>
              </a:rPr>
              <a:pPr/>
              <a:t>3/21/2023</a:t>
            </a:fld>
            <a:endParaRPr lang="fr-FR"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latin typeface="Arial" panose="020B0604020202020204" pitchFamily="34" charset="0"/>
              </a:rPr>
              <a:pPr/>
              <a:t>‹#›</a:t>
            </a:fld>
            <a:endParaRPr lang="fr-FR" dirty="0">
              <a:latin typeface="Arial" panose="020B0604020202020204" pitchFamily="34" charset="0"/>
            </a:endParaRP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7DA2D364-CD50-1942-A8D0-558BD1BC24CC}" type="datetime1">
              <a:rPr lang="en-US" smtClean="0"/>
              <a:pPr/>
              <a:t>3/21/2023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 randomization</a:t>
            </a:r>
          </a:p>
          <a:p>
            <a:r>
              <a:rPr lang="en-US" dirty="0"/>
              <a:t>PFS = progression-free survival</a:t>
            </a:r>
          </a:p>
          <a:p>
            <a:r>
              <a:rPr lang="en-US" dirty="0"/>
              <a:t>ABI = abiraterone</a:t>
            </a:r>
          </a:p>
          <a:p>
            <a:r>
              <a:rPr lang="en-US" dirty="0"/>
              <a:t>PRED = prednisone </a:t>
            </a:r>
          </a:p>
        </p:txBody>
      </p:sp>
      <p:sp>
        <p:nvSpPr>
          <p:cNvPr id="4" name="Slide Number Placeholder 3"/>
          <p:cNvSpPr>
            <a:spLocks noGrp="1"/>
          </p:cNvSpPr>
          <p:nvPr>
            <p:ph type="sldNum" sz="quarter" idx="5"/>
          </p:nvPr>
        </p:nvSpPr>
        <p:spPr/>
        <p:txBody>
          <a:bodyPr/>
          <a:lstStyle/>
          <a:p>
            <a:fld id="{11980774-A77B-416E-9811-493631AD5A4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5955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92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latin typeface="Arial" panose="020B0604020202020204" pitchFamily="34" charset="0"/>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latin typeface="Arial" panose="020B0604020202020204" pitchFamily="34" charset="0"/>
              </a:rPr>
              <a:pPr/>
              <a:t>21</a:t>
            </a:fld>
            <a:endParaRPr lang="fr-FR" altLang="en-US" sz="1200" dirty="0">
              <a:latin typeface="Arial" panose="020B0604020202020204" pitchFamily="34" charset="0"/>
            </a:endParaRPr>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3.svg"/><Relationship Id="rId21" Type="http://schemas.openxmlformats.org/officeDocument/2006/relationships/image" Target="../media/image19.png"/><Relationship Id="rId7" Type="http://schemas.openxmlformats.org/officeDocument/2006/relationships/image" Target="../media/image7.sv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sv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hyperlink" Target="about:blank" TargetMode="External"/><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2.svg"/><Relationship Id="rId22" Type="http://schemas.openxmlformats.org/officeDocument/2006/relationships/image" Target="../media/image20.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1.png"/><Relationship Id="rId18" Type="http://schemas.openxmlformats.org/officeDocument/2006/relationships/image" Target="../media/image28.svg"/><Relationship Id="rId3" Type="http://schemas.openxmlformats.org/officeDocument/2006/relationships/image" Target="../media/image22.svg"/><Relationship Id="rId21" Type="http://schemas.openxmlformats.org/officeDocument/2006/relationships/image" Target="../media/image19.png"/><Relationship Id="rId7" Type="http://schemas.openxmlformats.org/officeDocument/2006/relationships/image" Target="../media/image24.svg"/><Relationship Id="rId12" Type="http://schemas.openxmlformats.org/officeDocument/2006/relationships/image" Target="../media/image25.svg"/><Relationship Id="rId17"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27.svg"/><Relationship Id="rId20" Type="http://schemas.openxmlformats.org/officeDocument/2006/relationships/image" Target="../media/image29.sv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23.sv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hyperlink" Target="about:blank" TargetMode="External"/><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26.svg"/><Relationship Id="rId22" Type="http://schemas.openxmlformats.org/officeDocument/2006/relationships/image" Target="../media/image30.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endParaRPr>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2F3A2604-104A-FB47-A605-A2C0FA154A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49" y="5497848"/>
            <a:ext cx="3125044"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@GU NURSES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32398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0"/>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0"/>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0"/>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4333943" y="6033094"/>
            <a:ext cx="256651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0">
                  <a:extLst>
                    <a:ext uri="{A12FA001-AC4F-418D-AE19-62706E023703}">
                      <ahyp:hlinkClr xmlns:ahyp="http://schemas.microsoft.com/office/drawing/2018/hyperlinkcolor" val="tx"/>
                    </a:ext>
                  </a:extLst>
                </a:hlinkClick>
              </a:rPr>
              <a:t>@gunursesconnect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0"/>
            <a:extLst>
              <a:ext uri="{FF2B5EF4-FFF2-40B4-BE49-F238E27FC236}">
                <a16:creationId xmlns:a16="http://schemas.microsoft.com/office/drawing/2014/main" id="{9A0346C0-EC87-3C4C-A17B-08C8B6C59587}"/>
              </a:ext>
            </a:extLst>
          </p:cNvPr>
          <p:cNvSpPr/>
          <p:nvPr userDrawn="1"/>
        </p:nvSpPr>
        <p:spPr>
          <a:xfrm>
            <a:off x="3915561" y="5997558"/>
            <a:ext cx="261976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78554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0"/>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415992"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975824"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97582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24401" y="1987144"/>
            <a:ext cx="313184" cy="313184"/>
          </a:xfrm>
          <a:prstGeom prst="rect">
            <a:avLst/>
          </a:prstGeom>
        </p:spPr>
      </p:pic>
      <p:sp>
        <p:nvSpPr>
          <p:cNvPr id="99" name="Rectangle 98">
            <a:hlinkClick r:id="rId10"/>
            <a:extLst>
              <a:ext uri="{FF2B5EF4-FFF2-40B4-BE49-F238E27FC236}">
                <a16:creationId xmlns:a16="http://schemas.microsoft.com/office/drawing/2014/main" id="{2A6480F3-532C-6543-85E7-0BC80B7701C0}"/>
              </a:ext>
            </a:extLst>
          </p:cNvPr>
          <p:cNvSpPr/>
          <p:nvPr userDrawn="1"/>
        </p:nvSpPr>
        <p:spPr>
          <a:xfrm>
            <a:off x="6391370"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79400"/>
            <a:ext cx="349480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Rectangle 101">
            <a:hlinkClick r:id="rId10"/>
            <a:extLst>
              <a:ext uri="{FF2B5EF4-FFF2-40B4-BE49-F238E27FC236}">
                <a16:creationId xmlns:a16="http://schemas.microsoft.com/office/drawing/2014/main" id="{6F45FC3A-EC6D-074D-B1BD-EB183B8127E8}"/>
              </a:ext>
            </a:extLst>
          </p:cNvPr>
          <p:cNvSpPr/>
          <p:nvPr userDrawn="1"/>
        </p:nvSpPr>
        <p:spPr>
          <a:xfrm>
            <a:off x="3915562" y="54846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3" name="Picture 102">
            <a:hlinkClick r:id="rId10"/>
            <a:extLst>
              <a:ext uri="{FF2B5EF4-FFF2-40B4-BE49-F238E27FC236}">
                <a16:creationId xmlns:a16="http://schemas.microsoft.com/office/drawing/2014/main" id="{1419A243-8B8E-434A-BAEE-ED2D266523EA}"/>
              </a:ext>
            </a:extLst>
          </p:cNvPr>
          <p:cNvPicPr>
            <a:picLocks noChangeAspect="1"/>
          </p:cNvPicPr>
          <p:nvPr userDrawn="1"/>
        </p:nvPicPr>
        <p:blipFill>
          <a:blip r:embed="rId23"/>
          <a:stretch>
            <a:fillRect/>
          </a:stretch>
        </p:blipFill>
        <p:spPr>
          <a:xfrm>
            <a:off x="323168" y="4677124"/>
            <a:ext cx="1859035" cy="720376"/>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b" anchorCtr="0">
            <a:noAutofit/>
          </a:bodyPr>
          <a:lstStyle>
            <a:lvl1pPr marL="0" indent="0">
              <a:spcBef>
                <a:spcPts val="300"/>
              </a:spcBef>
              <a:buNone/>
              <a:defRPr sz="100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03389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extLst>
      <p:ext uri="{BB962C8B-B14F-4D97-AF65-F5344CB8AC3E}">
        <p14:creationId xmlns:p14="http://schemas.microsoft.com/office/powerpoint/2010/main" val="7729648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5740988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5305424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2758442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28621035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95231324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479204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62976296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9095063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418391808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9487187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2F3A2604-104A-FB47-A605-A2C0FA154A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49" y="5497848"/>
            <a:ext cx="3125044"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@GU NURSES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32398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0"/>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0"/>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0"/>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4333943" y="6033094"/>
            <a:ext cx="256651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0">
                  <a:extLst>
                    <a:ext uri="{A12FA001-AC4F-418D-AE19-62706E023703}">
                      <ahyp:hlinkClr xmlns:ahyp="http://schemas.microsoft.com/office/drawing/2018/hyperlinkcolor" val="tx"/>
                    </a:ext>
                  </a:extLst>
                </a:hlinkClick>
              </a:rPr>
              <a:t>@gunursesconnect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0"/>
            <a:extLst>
              <a:ext uri="{FF2B5EF4-FFF2-40B4-BE49-F238E27FC236}">
                <a16:creationId xmlns:a16="http://schemas.microsoft.com/office/drawing/2014/main" id="{9A0346C0-EC87-3C4C-A17B-08C8B6C59587}"/>
              </a:ext>
            </a:extLst>
          </p:cNvPr>
          <p:cNvSpPr/>
          <p:nvPr userDrawn="1"/>
        </p:nvSpPr>
        <p:spPr>
          <a:xfrm>
            <a:off x="3915561" y="5997558"/>
            <a:ext cx="261976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78554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0"/>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415992"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975824"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97582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24401" y="1987144"/>
            <a:ext cx="313184" cy="313184"/>
          </a:xfrm>
          <a:prstGeom prst="rect">
            <a:avLst/>
          </a:prstGeom>
        </p:spPr>
      </p:pic>
      <p:sp>
        <p:nvSpPr>
          <p:cNvPr id="99" name="Rectangle 98">
            <a:hlinkClick r:id="rId10"/>
            <a:extLst>
              <a:ext uri="{FF2B5EF4-FFF2-40B4-BE49-F238E27FC236}">
                <a16:creationId xmlns:a16="http://schemas.microsoft.com/office/drawing/2014/main" id="{2A6480F3-532C-6543-85E7-0BC80B7701C0}"/>
              </a:ext>
            </a:extLst>
          </p:cNvPr>
          <p:cNvSpPr/>
          <p:nvPr userDrawn="1"/>
        </p:nvSpPr>
        <p:spPr>
          <a:xfrm>
            <a:off x="6391370"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79400"/>
            <a:ext cx="349480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Rectangle 101">
            <a:hlinkClick r:id="rId10"/>
            <a:extLst>
              <a:ext uri="{FF2B5EF4-FFF2-40B4-BE49-F238E27FC236}">
                <a16:creationId xmlns:a16="http://schemas.microsoft.com/office/drawing/2014/main" id="{6F45FC3A-EC6D-074D-B1BD-EB183B8127E8}"/>
              </a:ext>
            </a:extLst>
          </p:cNvPr>
          <p:cNvSpPr/>
          <p:nvPr userDrawn="1"/>
        </p:nvSpPr>
        <p:spPr>
          <a:xfrm>
            <a:off x="3915562" y="54846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3" name="Picture 102">
            <a:hlinkClick r:id="rId10"/>
            <a:extLst>
              <a:ext uri="{FF2B5EF4-FFF2-40B4-BE49-F238E27FC236}">
                <a16:creationId xmlns:a16="http://schemas.microsoft.com/office/drawing/2014/main" id="{1419A243-8B8E-434A-BAEE-ED2D266523EA}"/>
              </a:ext>
            </a:extLst>
          </p:cNvPr>
          <p:cNvPicPr>
            <a:picLocks noChangeAspect="1"/>
          </p:cNvPicPr>
          <p:nvPr userDrawn="1"/>
        </p:nvPicPr>
        <p:blipFill>
          <a:blip r:embed="rId23"/>
          <a:stretch>
            <a:fillRect/>
          </a:stretch>
        </p:blipFill>
        <p:spPr>
          <a:xfrm>
            <a:off x="323168" y="4677124"/>
            <a:ext cx="1859035" cy="720376"/>
          </a:xfrm>
          <a:prstGeom prst="rect">
            <a:avLst/>
          </a:prstGeom>
        </p:spPr>
      </p:pic>
    </p:spTree>
    <p:extLst>
      <p:ext uri="{BB962C8B-B14F-4D97-AF65-F5344CB8AC3E}">
        <p14:creationId xmlns:p14="http://schemas.microsoft.com/office/powerpoint/2010/main" val="3226738208"/>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2425627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281074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96065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b" anchorCtr="0">
            <a:noAutofit/>
          </a:bodyPr>
          <a:lstStyle>
            <a:lvl1pPr marL="0" indent="0">
              <a:spcBef>
                <a:spcPts val="3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 id="2147483680"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6074651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F5B0-4AF3-4A97-A3DC-A2D6C3F0AD3B}"/>
              </a:ext>
            </a:extLst>
          </p:cNvPr>
          <p:cNvSpPr>
            <a:spLocks noGrp="1"/>
          </p:cNvSpPr>
          <p:nvPr>
            <p:ph type="title"/>
          </p:nvPr>
        </p:nvSpPr>
        <p:spPr/>
        <p:txBody>
          <a:bodyPr/>
          <a:lstStyle/>
          <a:p>
            <a:r>
              <a:rPr lang="en-GB" dirty="0"/>
              <a:t>Efficacy Results: final analysis (OS)</a:t>
            </a:r>
          </a:p>
        </p:txBody>
      </p:sp>
      <p:sp>
        <p:nvSpPr>
          <p:cNvPr id="3" name="Slide Number Placeholder 7">
            <a:extLst>
              <a:ext uri="{FF2B5EF4-FFF2-40B4-BE49-F238E27FC236}">
                <a16:creationId xmlns:a16="http://schemas.microsoft.com/office/drawing/2014/main" id="{4143B626-6A3A-411D-73EF-1BF59195AE17}"/>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11" name="Content Placeholder 6">
            <a:extLst>
              <a:ext uri="{FF2B5EF4-FFF2-40B4-BE49-F238E27FC236}">
                <a16:creationId xmlns:a16="http://schemas.microsoft.com/office/drawing/2014/main" id="{115BCB8A-C868-57C0-065B-69F9B59F66A6}"/>
              </a:ext>
            </a:extLst>
          </p:cNvPr>
          <p:cNvSpPr txBox="1">
            <a:spLocks/>
          </p:cNvSpPr>
          <p:nvPr/>
        </p:nvSpPr>
        <p:spPr>
          <a:xfrm>
            <a:off x="620184" y="6312807"/>
            <a:ext cx="11020432"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0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rgbClr val="FF0000"/>
                </a:solidFill>
                <a:ea typeface="Aileron" charset="0"/>
                <a:cs typeface="Aileron" charset="0"/>
              </a:rPr>
              <a:t>Note: these data do not represent a head-to-head comparison of SPARTAN, PROPSER, and ARAMIS</a:t>
            </a:r>
          </a:p>
          <a:p>
            <a:r>
              <a:rPr lang="en-GB" baseline="30000" dirty="0">
                <a:solidFill>
                  <a:schemeClr val="tx2"/>
                </a:solidFill>
              </a:rPr>
              <a:t>a</a:t>
            </a:r>
            <a:r>
              <a:rPr lang="en-GB" dirty="0">
                <a:solidFill>
                  <a:schemeClr val="tx2"/>
                </a:solidFill>
              </a:rPr>
              <a:t> Nominal p value</a:t>
            </a:r>
          </a:p>
          <a:p>
            <a:r>
              <a:rPr lang="en-GB" dirty="0">
                <a:solidFill>
                  <a:schemeClr val="tx2"/>
                </a:solidFill>
              </a:rPr>
              <a:t>ADT, androgen deprivation therapy; CI, confidence interval; HR, hazard ratio, MFS, metastasis-free survival; NR, not reached; OS, overall survival; PFS, progression-free survival; PSA, prostate-specific antigen; SSE, symptomatic skeletal event</a:t>
            </a:r>
          </a:p>
          <a:p>
            <a:pPr>
              <a:spcBef>
                <a:spcPts val="0"/>
              </a:spcBef>
              <a:spcAft>
                <a:spcPts val="100"/>
              </a:spcAft>
            </a:pPr>
            <a:r>
              <a:rPr lang="en-GB" dirty="0">
                <a:solidFill>
                  <a:schemeClr val="tx2"/>
                </a:solidFill>
              </a:rPr>
              <a:t>Olivier KM, et al. Int J Urol Nurs. 2021;15:47-58</a:t>
            </a:r>
          </a:p>
        </p:txBody>
      </p:sp>
      <p:graphicFrame>
        <p:nvGraphicFramePr>
          <p:cNvPr id="12" name="Content Placeholder 18">
            <a:extLst>
              <a:ext uri="{FF2B5EF4-FFF2-40B4-BE49-F238E27FC236}">
                <a16:creationId xmlns:a16="http://schemas.microsoft.com/office/drawing/2014/main" id="{5A6A7332-374A-A522-2EDF-26508203D7F7}"/>
              </a:ext>
            </a:extLst>
          </p:cNvPr>
          <p:cNvGraphicFramePr>
            <a:graphicFrameLocks noGrp="1"/>
          </p:cNvGraphicFramePr>
          <p:nvPr>
            <p:ph sz="quarter" idx="12"/>
            <p:extLst>
              <p:ext uri="{D42A27DB-BD31-4B8C-83A1-F6EECF244321}">
                <p14:modId xmlns:p14="http://schemas.microsoft.com/office/powerpoint/2010/main" val="4022473679"/>
              </p:ext>
            </p:extLst>
          </p:nvPr>
        </p:nvGraphicFramePr>
        <p:xfrm>
          <a:off x="192000" y="1646576"/>
          <a:ext cx="11808000" cy="3470280"/>
        </p:xfrm>
        <a:graphic>
          <a:graphicData uri="http://schemas.openxmlformats.org/drawingml/2006/table">
            <a:tbl>
              <a:tblPr firstRow="1" bandRow="1">
                <a:tableStyleId>{5C22544A-7EE6-4342-B048-85BDC9FD1C3A}</a:tableStyleId>
              </a:tblPr>
              <a:tblGrid>
                <a:gridCol w="1875669">
                  <a:extLst>
                    <a:ext uri="{9D8B030D-6E8A-4147-A177-3AD203B41FA5}">
                      <a16:colId xmlns:a16="http://schemas.microsoft.com/office/drawing/2014/main" val="1272451159"/>
                    </a:ext>
                  </a:extLst>
                </a:gridCol>
                <a:gridCol w="3310777">
                  <a:extLst>
                    <a:ext uri="{9D8B030D-6E8A-4147-A177-3AD203B41FA5}">
                      <a16:colId xmlns:a16="http://schemas.microsoft.com/office/drawing/2014/main" val="1222839551"/>
                    </a:ext>
                  </a:extLst>
                </a:gridCol>
                <a:gridCol w="3310777">
                  <a:extLst>
                    <a:ext uri="{9D8B030D-6E8A-4147-A177-3AD203B41FA5}">
                      <a16:colId xmlns:a16="http://schemas.microsoft.com/office/drawing/2014/main" val="350220346"/>
                    </a:ext>
                  </a:extLst>
                </a:gridCol>
                <a:gridCol w="3310777">
                  <a:extLst>
                    <a:ext uri="{9D8B030D-6E8A-4147-A177-3AD203B41FA5}">
                      <a16:colId xmlns:a16="http://schemas.microsoft.com/office/drawing/2014/main" val="4104136760"/>
                    </a:ext>
                  </a:extLst>
                </a:gridCol>
              </a:tblGrid>
              <a:tr h="468000">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SPARTAN (NCT01946204):</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Apalutamide + ADT (n=806) vs placebo + ADT (n=401)</a:t>
                      </a: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PROSPER (NCT02003924):</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Enzalutamide + ADT (n=933) vs placebo + ADT (n=468)</a:t>
                      </a: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ARAMIS (NCT02200614): </a:t>
                      </a:r>
                      <a:br>
                        <a:rPr lang="en-US" sz="900" dirty="0">
                          <a:latin typeface="Arial" panose="020B0604020202020204" pitchFamily="34" charset="0"/>
                          <a:cs typeface="Arial" panose="020B0604020202020204" pitchFamily="34" charset="0"/>
                        </a:rPr>
                      </a:br>
                      <a:r>
                        <a:rPr lang="en-US" sz="900" dirty="0" err="1">
                          <a:latin typeface="Arial" panose="020B0604020202020204" pitchFamily="34" charset="0"/>
                          <a:cs typeface="Arial" panose="020B0604020202020204" pitchFamily="34" charset="0"/>
                        </a:rPr>
                        <a:t>Darolutamide</a:t>
                      </a:r>
                      <a:r>
                        <a:rPr lang="en-US" sz="900" dirty="0">
                          <a:latin typeface="Arial" panose="020B0604020202020204" pitchFamily="34" charset="0"/>
                          <a:cs typeface="Arial" panose="020B0604020202020204" pitchFamily="34" charset="0"/>
                        </a:rPr>
                        <a:t> + ADT (n=955) vs placebo + ADT (n=554)</a:t>
                      </a:r>
                    </a:p>
                  </a:txBody>
                  <a:tcPr marR="90000" anchor="ctr"/>
                </a:tc>
                <a:extLst>
                  <a:ext uri="{0D108BD9-81ED-4DB2-BD59-A6C34878D82A}">
                    <a16:rowId xmlns:a16="http://schemas.microsoft.com/office/drawing/2014/main" val="705920945"/>
                  </a:ext>
                </a:extLst>
              </a:tr>
              <a:tr h="223340">
                <a:tc gridSpan="4">
                  <a:txBody>
                    <a:bodyPr/>
                    <a:lstStyle/>
                    <a:p>
                      <a:pPr>
                        <a:lnSpc>
                          <a:spcPct val="100000"/>
                        </a:lnSpc>
                        <a:spcAft>
                          <a:spcPts val="600"/>
                        </a:spcAft>
                      </a:pPr>
                      <a:r>
                        <a:rPr lang="en-US" sz="900" b="1" dirty="0">
                          <a:latin typeface="Arial" panose="020B0604020202020204" pitchFamily="34" charset="0"/>
                          <a:cs typeface="Arial" panose="020B0604020202020204" pitchFamily="34" charset="0"/>
                        </a:rPr>
                        <a:t>Final analysis</a:t>
                      </a:r>
                    </a:p>
                  </a:txBody>
                  <a:tcPr marR="90000" anchor="ctr"/>
                </a:tc>
                <a:tc hMerge="1">
                  <a:txBody>
                    <a:bodyPr/>
                    <a:lstStyle/>
                    <a:p>
                      <a:endParaRPr lang="en-US" sz="1200" dirty="0"/>
                    </a:p>
                  </a:txBody>
                  <a:tcPr marR="19440"/>
                </a:tc>
                <a:tc hMerge="1">
                  <a:txBody>
                    <a:bodyPr/>
                    <a:lstStyle/>
                    <a:p>
                      <a:endParaRPr lang="en-US" sz="1200" dirty="0"/>
                    </a:p>
                  </a:txBody>
                  <a:tcPr marR="19440"/>
                </a:tc>
                <a:tc hMerge="1">
                  <a:txBody>
                    <a:bodyPr/>
                    <a:lstStyle/>
                    <a:p>
                      <a:endParaRPr lang="en-US" sz="1200" dirty="0"/>
                    </a:p>
                  </a:txBody>
                  <a:tcPr marR="19440"/>
                </a:tc>
                <a:extLst>
                  <a:ext uri="{0D108BD9-81ED-4DB2-BD59-A6C34878D82A}">
                    <a16:rowId xmlns:a16="http://schemas.microsoft.com/office/drawing/2014/main" val="771366968"/>
                  </a:ext>
                </a:extLst>
              </a:tr>
              <a:tr h="223340">
                <a:tc>
                  <a:txBody>
                    <a:bodyPr/>
                    <a:lstStyle/>
                    <a:p>
                      <a:pPr>
                        <a:lnSpc>
                          <a:spcPct val="100000"/>
                        </a:lnSpc>
                        <a:spcAft>
                          <a:spcPts val="600"/>
                        </a:spcAft>
                      </a:pPr>
                      <a:r>
                        <a:rPr lang="en-US" sz="900" b="1" dirty="0">
                          <a:latin typeface="Arial" panose="020B0604020202020204" pitchFamily="34" charset="0"/>
                          <a:cs typeface="Arial" panose="020B0604020202020204" pitchFamily="34" charset="0"/>
                        </a:rPr>
                        <a:t>Median follow-up</a:t>
                      </a: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52.0 months</a:t>
                      </a: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48.0 months</a:t>
                      </a: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29.1 months</a:t>
                      </a:r>
                    </a:p>
                  </a:txBody>
                  <a:tcPr marR="90000" anchor="ctr"/>
                </a:tc>
                <a:extLst>
                  <a:ext uri="{0D108BD9-81ED-4DB2-BD59-A6C34878D82A}">
                    <a16:rowId xmlns:a16="http://schemas.microsoft.com/office/drawing/2014/main" val="3223231345"/>
                  </a:ext>
                </a:extLst>
              </a:tr>
              <a:tr h="1371944">
                <a:tc>
                  <a:txBody>
                    <a:bodyPr/>
                    <a:lstStyle/>
                    <a:p>
                      <a:pPr>
                        <a:lnSpc>
                          <a:spcPct val="100000"/>
                        </a:lnSpc>
                        <a:spcAft>
                          <a:spcPts val="600"/>
                        </a:spcAft>
                      </a:pPr>
                      <a:r>
                        <a:rPr lang="en-US" sz="900" b="1" dirty="0">
                          <a:latin typeface="Arial" panose="020B0604020202020204" pitchFamily="34" charset="0"/>
                          <a:cs typeface="Arial" panose="020B0604020202020204" pitchFamily="34" charset="0"/>
                        </a:rPr>
                        <a:t>Secondary endpoints</a:t>
                      </a: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solidFill>
                            <a:schemeClr val="tx1"/>
                          </a:solidFill>
                          <a:latin typeface="Arial" panose="020B0604020202020204" pitchFamily="34" charset="0"/>
                          <a:cs typeface="Arial" panose="020B0604020202020204" pitchFamily="34" charset="0"/>
                        </a:rPr>
                        <a:t>Median OS:</a:t>
                      </a:r>
                      <a:br>
                        <a:rPr lang="en-US" sz="900" dirty="0">
                          <a:solidFill>
                            <a:schemeClr val="tx1"/>
                          </a:solidFill>
                          <a:latin typeface="Arial" panose="020B0604020202020204" pitchFamily="34" charset="0"/>
                          <a:cs typeface="Arial" panose="020B0604020202020204" pitchFamily="34" charset="0"/>
                        </a:rPr>
                      </a:br>
                      <a:r>
                        <a:rPr lang="en-US" sz="900" dirty="0">
                          <a:solidFill>
                            <a:schemeClr val="tx1"/>
                          </a:solidFill>
                          <a:latin typeface="Arial" panose="020B0604020202020204" pitchFamily="34" charset="0"/>
                          <a:cs typeface="Arial" panose="020B0604020202020204" pitchFamily="34" charset="0"/>
                        </a:rPr>
                        <a:t>73.9 vs 59.9 months; HR 0.78; 95% CI 0.64-0.96; p=0.016</a:t>
                      </a:r>
                      <a:endParaRPr lang="en-US" sz="900" b="1" dirty="0">
                        <a:solidFill>
                          <a:schemeClr val="tx1"/>
                        </a:solidFill>
                        <a:latin typeface="Arial" panose="020B0604020202020204" pitchFamily="34" charset="0"/>
                        <a:cs typeface="Arial" panose="020B0604020202020204" pitchFamily="34" charset="0"/>
                      </a:endParaRP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solidFill>
                            <a:schemeClr val="tx1"/>
                          </a:solidFill>
                          <a:latin typeface="Arial" panose="020B0604020202020204" pitchFamily="34" charset="0"/>
                          <a:cs typeface="Arial" panose="020B0604020202020204" pitchFamily="34" charset="0"/>
                        </a:rPr>
                        <a:t>Median time to cytotoxic chemotherapy</a:t>
                      </a:r>
                      <a:r>
                        <a:rPr lang="en-US" sz="900" dirty="0">
                          <a:solidFill>
                            <a:schemeClr val="tx1"/>
                          </a:solidFill>
                          <a:latin typeface="Arial" panose="020B0604020202020204" pitchFamily="34" charset="0"/>
                          <a:cs typeface="Arial" panose="020B0604020202020204" pitchFamily="34" charset="0"/>
                        </a:rPr>
                        <a:t>:</a:t>
                      </a:r>
                      <a:br>
                        <a:rPr lang="en-US" sz="900" dirty="0">
                          <a:solidFill>
                            <a:schemeClr val="tx1"/>
                          </a:solidFill>
                          <a:latin typeface="Arial" panose="020B0604020202020204" pitchFamily="34" charset="0"/>
                          <a:cs typeface="Arial" panose="020B0604020202020204" pitchFamily="34" charset="0"/>
                        </a:rPr>
                      </a:br>
                      <a:r>
                        <a:rPr lang="en-US" sz="900" dirty="0">
                          <a:solidFill>
                            <a:schemeClr val="tx1"/>
                          </a:solidFill>
                          <a:latin typeface="Arial" panose="020B0604020202020204" pitchFamily="34" charset="0"/>
                          <a:cs typeface="Arial" panose="020B0604020202020204" pitchFamily="34" charset="0"/>
                        </a:rPr>
                        <a:t>NR vs NR; HR 0.63; 95% CI 0.49-0.81; p=0.0002</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solidFill>
                            <a:schemeClr val="tx1"/>
                          </a:solidFill>
                          <a:latin typeface="Arial" panose="020B0604020202020204" pitchFamily="34" charset="0"/>
                          <a:cs typeface="Arial" panose="020B0604020202020204" pitchFamily="34" charset="0"/>
                        </a:rPr>
                        <a:t>Median time to symptomatic progression:</a:t>
                      </a:r>
                      <a:br>
                        <a:rPr lang="en-US" sz="900" dirty="0">
                          <a:solidFill>
                            <a:schemeClr val="tx1"/>
                          </a:solidFill>
                          <a:latin typeface="Arial" panose="020B0604020202020204" pitchFamily="34" charset="0"/>
                          <a:cs typeface="Arial" panose="020B0604020202020204" pitchFamily="34" charset="0"/>
                        </a:rPr>
                      </a:br>
                      <a:r>
                        <a:rPr lang="en-US" sz="900" dirty="0">
                          <a:solidFill>
                            <a:schemeClr val="tx1"/>
                          </a:solidFill>
                          <a:latin typeface="Arial" panose="020B0604020202020204" pitchFamily="34" charset="0"/>
                          <a:cs typeface="Arial" panose="020B0604020202020204" pitchFamily="34" charset="0"/>
                        </a:rPr>
                        <a:t>NR vs NR; HR 0.57; 95% CI 0.44-0.73; p&lt;0.0001</a:t>
                      </a:r>
                      <a:r>
                        <a:rPr lang="en-US" sz="900" baseline="30000" dirty="0">
                          <a:solidFill>
                            <a:schemeClr val="tx1"/>
                          </a:solidFill>
                          <a:latin typeface="Arial" panose="020B0604020202020204" pitchFamily="34" charset="0"/>
                          <a:cs typeface="Arial" panose="020B0604020202020204" pitchFamily="34" charset="0"/>
                        </a:rPr>
                        <a:t>a</a:t>
                      </a:r>
                      <a:endParaRPr lang="en-US" sz="900" dirty="0">
                        <a:latin typeface="Arial" panose="020B0604020202020204" pitchFamily="34" charset="0"/>
                        <a:cs typeface="Arial" panose="020B0604020202020204" pitchFamily="34" charset="0"/>
                      </a:endParaRP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OS:</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67.0 vs 56.3 months; HR 0.73; 95% CI 0.61-0.89; p=0.001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use of cytotoxic chemotherapy:</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0.54; 95% CI 0.44-0.67 </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first use of new subsequent </a:t>
                      </a:r>
                      <a:br>
                        <a:rPr lang="en-US" sz="9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antineoplastic therapy:</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66.7 vs 19.1 months; HR 0.29; 95% CI 0.25-0.34</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Chemotherapy-free survival:</a:t>
                      </a:r>
                      <a:br>
                        <a:rPr lang="en-US" sz="900" b="0" dirty="0">
                          <a:latin typeface="Arial" panose="020B0604020202020204" pitchFamily="34" charset="0"/>
                          <a:cs typeface="Arial" panose="020B0604020202020204" pitchFamily="34" charset="0"/>
                        </a:rPr>
                      </a:br>
                      <a:r>
                        <a:rPr lang="en-US" sz="900" b="0" dirty="0">
                          <a:latin typeface="Arial" panose="020B0604020202020204" pitchFamily="34" charset="0"/>
                          <a:cs typeface="Arial" panose="020B0604020202020204" pitchFamily="34" charset="0"/>
                        </a:rPr>
                        <a:t>58.3 vs 41.6 months; HR 0.62; 95% CI 0.52-0.72</a:t>
                      </a:r>
                      <a:endParaRPr lang="en-US" sz="900" dirty="0">
                        <a:latin typeface="Arial" panose="020B0604020202020204" pitchFamily="34" charset="0"/>
                        <a:cs typeface="Arial" panose="020B0604020202020204" pitchFamily="34" charset="0"/>
                      </a:endParaRP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OS:</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0.69; 95% CI 0.53-0.88; p=0.003</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first cytotoxic chemotherapy:</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0.58; 95% CI 0.44-0.76;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pain progression:</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40.3 vs 25.4 months; HR 0.65; 95% CI 0.53-0.79;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first SSE: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0.48; 95% CI 0.29-0.82; p=0.005</a:t>
                      </a:r>
                    </a:p>
                  </a:txBody>
                  <a:tcPr marR="90000" anchor="ctr"/>
                </a:tc>
                <a:extLst>
                  <a:ext uri="{0D108BD9-81ED-4DB2-BD59-A6C34878D82A}">
                    <a16:rowId xmlns:a16="http://schemas.microsoft.com/office/drawing/2014/main" val="1249754481"/>
                  </a:ext>
                </a:extLst>
              </a:tr>
              <a:tr h="696485">
                <a:tc>
                  <a:txBody>
                    <a:bodyPr/>
                    <a:lstStyle/>
                    <a:p>
                      <a:pPr>
                        <a:lnSpc>
                          <a:spcPct val="100000"/>
                        </a:lnSpc>
                        <a:spcAft>
                          <a:spcPts val="600"/>
                        </a:spcAft>
                      </a:pPr>
                      <a:r>
                        <a:rPr lang="en-US" sz="900" b="1" dirty="0">
                          <a:latin typeface="Arial" panose="020B0604020202020204" pitchFamily="34" charset="0"/>
                          <a:cs typeface="Arial" panose="020B0604020202020204" pitchFamily="34" charset="0"/>
                        </a:rPr>
                        <a:t>Exploratory endpoints</a:t>
                      </a: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PSA progression:</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40.5 vs 3.7 months; HR 0.07; 95% CI 0.06-0.09; p&lt;0.0001</a:t>
                      </a:r>
                      <a:r>
                        <a:rPr lang="en-US" sz="900" baseline="30000" dirty="0">
                          <a:latin typeface="Arial" panose="020B0604020202020204" pitchFamily="34" charset="0"/>
                          <a:cs typeface="Arial" panose="020B0604020202020204" pitchFamily="34" charset="0"/>
                        </a:rPr>
                        <a:t>a</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second PFS:</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55.6 vs 41.2 months; HR 0.55;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95% CI 0.46-0.66; p&lt;0.0001</a:t>
                      </a:r>
                      <a:r>
                        <a:rPr lang="en-US" sz="900" baseline="30000" dirty="0">
                          <a:latin typeface="Arial" panose="020B0604020202020204" pitchFamily="34" charset="0"/>
                          <a:cs typeface="Arial" panose="020B0604020202020204" pitchFamily="34" charset="0"/>
                        </a:rPr>
                        <a:t>a</a:t>
                      </a:r>
                      <a:endParaRPr lang="en-US" sz="900" dirty="0">
                        <a:latin typeface="Arial" panose="020B0604020202020204" pitchFamily="34" charset="0"/>
                        <a:cs typeface="Arial" panose="020B0604020202020204" pitchFamily="34" charset="0"/>
                      </a:endParaRP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endParaRPr lang="en-US" sz="900" dirty="0">
                        <a:latin typeface="Arial" panose="020B0604020202020204" pitchFamily="34" charset="0"/>
                        <a:cs typeface="Arial" panose="020B0604020202020204" pitchFamily="34" charset="0"/>
                      </a:endParaRP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endParaRPr lang="en-US" sz="900" dirty="0">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778771657"/>
                  </a:ext>
                </a:extLst>
              </a:tr>
            </a:tbl>
          </a:graphicData>
        </a:graphic>
      </p:graphicFrame>
    </p:spTree>
    <p:extLst>
      <p:ext uri="{BB962C8B-B14F-4D97-AF65-F5344CB8AC3E}">
        <p14:creationId xmlns:p14="http://schemas.microsoft.com/office/powerpoint/2010/main" val="149770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6151C-F05A-2150-3108-2F700B402658}"/>
              </a:ext>
            </a:extLst>
          </p:cNvPr>
          <p:cNvSpPr>
            <a:spLocks noGrp="1"/>
          </p:cNvSpPr>
          <p:nvPr>
            <p:ph sz="quarter" idx="12"/>
          </p:nvPr>
        </p:nvSpPr>
        <p:spPr>
          <a:xfrm>
            <a:off x="620184" y="1123200"/>
            <a:ext cx="10963200" cy="4827600"/>
          </a:xfrm>
        </p:spPr>
        <p:txBody>
          <a:bodyPr/>
          <a:lstStyle/>
          <a:p>
            <a:r>
              <a:rPr lang="en-GB" dirty="0"/>
              <a:t>A variety of disciplines are involved in the diagnosis, treatment selection, and surveillance and follow-up of patients with prostate cancer:</a:t>
            </a:r>
            <a:r>
              <a:rPr lang="en-GB" baseline="30000" dirty="0"/>
              <a:t>1</a:t>
            </a:r>
            <a:endParaRPr lang="en-GB" dirty="0"/>
          </a:p>
          <a:p>
            <a:pPr lvl="1"/>
            <a:r>
              <a:rPr lang="en-GB" dirty="0"/>
              <a:t>Urologists</a:t>
            </a:r>
          </a:p>
          <a:p>
            <a:pPr lvl="1"/>
            <a:r>
              <a:rPr lang="en-GB" dirty="0"/>
              <a:t>Nurses</a:t>
            </a:r>
          </a:p>
          <a:p>
            <a:pPr lvl="1"/>
            <a:r>
              <a:rPr lang="en-GB" dirty="0"/>
              <a:t>Oncologists</a:t>
            </a:r>
          </a:p>
          <a:p>
            <a:pPr lvl="1"/>
            <a:r>
              <a:rPr lang="en-GB" dirty="0"/>
              <a:t>Radiologists</a:t>
            </a:r>
          </a:p>
          <a:p>
            <a:pPr lvl="1"/>
            <a:r>
              <a:rPr lang="en-GB" dirty="0"/>
              <a:t>Radiation oncologists</a:t>
            </a:r>
          </a:p>
          <a:p>
            <a:pPr lvl="1"/>
            <a:r>
              <a:rPr lang="en-GB" dirty="0"/>
              <a:t>Psychologists</a:t>
            </a:r>
          </a:p>
          <a:p>
            <a:pPr>
              <a:spcBef>
                <a:spcPts val="1800"/>
              </a:spcBef>
            </a:pPr>
            <a:r>
              <a:rPr lang="en-GB" dirty="0"/>
              <a:t>The multidisciplinary approach guarantees a higher probability that the patient receives adequate information on their disease and on all possible therapeutic strategies, balancing advantages and related adverse effects</a:t>
            </a:r>
          </a:p>
          <a:p>
            <a:pPr>
              <a:spcBef>
                <a:spcPts val="1800"/>
              </a:spcBef>
            </a:pPr>
            <a:r>
              <a:rPr lang="en-GB" dirty="0"/>
              <a:t>The establishment of Prostate Cancer Units could provide financial savings, avoid inappropriate procedures, and improve outcomes, ultimately allowing for the delivery of higher-quality care to patients</a:t>
            </a:r>
            <a:r>
              <a:rPr lang="en-GB" baseline="30000" dirty="0"/>
              <a:t>1</a:t>
            </a:r>
            <a:endParaRPr lang="en-GB" dirty="0"/>
          </a:p>
          <a:p>
            <a:endParaRPr lang="en-GB" dirty="0"/>
          </a:p>
        </p:txBody>
      </p:sp>
      <p:sp>
        <p:nvSpPr>
          <p:cNvPr id="3" name="Title 2">
            <a:extLst>
              <a:ext uri="{FF2B5EF4-FFF2-40B4-BE49-F238E27FC236}">
                <a16:creationId xmlns:a16="http://schemas.microsoft.com/office/drawing/2014/main" id="{ADAB3794-7452-13FA-9815-185D001E9C0C}"/>
              </a:ext>
            </a:extLst>
          </p:cNvPr>
          <p:cNvSpPr>
            <a:spLocks noGrp="1"/>
          </p:cNvSpPr>
          <p:nvPr>
            <p:ph type="title"/>
          </p:nvPr>
        </p:nvSpPr>
        <p:spPr/>
        <p:txBody>
          <a:bodyPr/>
          <a:lstStyle/>
          <a:p>
            <a:r>
              <a:rPr lang="en-GB" dirty="0"/>
              <a:t>Medical team involved in </a:t>
            </a:r>
            <a:r>
              <a:rPr lang="en-GB" cap="none" dirty="0"/>
              <a:t>nm</a:t>
            </a:r>
            <a:r>
              <a:rPr lang="en-GB" dirty="0"/>
              <a:t>CRPC treatment</a:t>
            </a:r>
          </a:p>
        </p:txBody>
      </p:sp>
      <p:sp>
        <p:nvSpPr>
          <p:cNvPr id="4" name="Slide Number Placeholder 3">
            <a:extLst>
              <a:ext uri="{FF2B5EF4-FFF2-40B4-BE49-F238E27FC236}">
                <a16:creationId xmlns:a16="http://schemas.microsoft.com/office/drawing/2014/main" id="{94F8BB78-F206-4039-9E18-EBC31415066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5" name="Content Placeholder 4">
            <a:extLst>
              <a:ext uri="{FF2B5EF4-FFF2-40B4-BE49-F238E27FC236}">
                <a16:creationId xmlns:a16="http://schemas.microsoft.com/office/drawing/2014/main" id="{42143193-5075-9AB3-DAD1-831FD67C485F}"/>
              </a:ext>
            </a:extLst>
          </p:cNvPr>
          <p:cNvSpPr>
            <a:spLocks noGrp="1"/>
          </p:cNvSpPr>
          <p:nvPr>
            <p:ph sz="quarter" idx="15"/>
          </p:nvPr>
        </p:nvSpPr>
        <p:spPr/>
        <p:txBody>
          <a:bodyPr/>
          <a:lstStyle/>
          <a:p>
            <a:pPr>
              <a:spcBef>
                <a:spcPts val="0"/>
              </a:spcBef>
              <a:spcAft>
                <a:spcPts val="100"/>
              </a:spcAft>
            </a:pPr>
            <a:r>
              <a:rPr lang="en-GB" sz="1000" baseline="0" dirty="0"/>
              <a:t>nmCRPC, non-metastatic castration-resistant prostate cancer</a:t>
            </a:r>
            <a:endParaRPr lang="en-GB" kern="100" dirty="0">
              <a:solidFill>
                <a:schemeClr val="tx2"/>
              </a:solidFill>
              <a:uFill>
                <a:solidFill>
                  <a:srgbClr val="000000"/>
                </a:solidFill>
              </a:uFill>
              <a:ea typeface="Arial Unicode MS"/>
            </a:endParaRPr>
          </a:p>
          <a:p>
            <a:pPr>
              <a:spcBef>
                <a:spcPts val="0"/>
              </a:spcBef>
              <a:spcAft>
                <a:spcPts val="100"/>
              </a:spcAft>
            </a:pPr>
            <a:r>
              <a:rPr lang="en-GB" kern="100" dirty="0">
                <a:solidFill>
                  <a:schemeClr val="tx2"/>
                </a:solidFill>
                <a:uFill>
                  <a:solidFill>
                    <a:srgbClr val="000000"/>
                  </a:solidFill>
                </a:uFill>
                <a:ea typeface="Arial Unicode MS"/>
              </a:rPr>
              <a:t>1. </a:t>
            </a:r>
            <a:r>
              <a:rPr lang="en-GB" kern="100" dirty="0">
                <a:ln>
                  <a:noFill/>
                </a:ln>
                <a:solidFill>
                  <a:schemeClr val="tx2"/>
                </a:solidFill>
                <a:effectLst/>
                <a:uFill>
                  <a:solidFill>
                    <a:srgbClr val="000000"/>
                  </a:solidFill>
                </a:uFill>
                <a:ea typeface="Arial Unicode MS"/>
              </a:rPr>
              <a:t>Sciarra A, et al. Am J Clin Exp Urol. 2013;1:12-7</a:t>
            </a:r>
            <a:endParaRPr lang="en-GB" dirty="0">
              <a:solidFill>
                <a:schemeClr val="tx2"/>
              </a:solidFill>
            </a:endParaRPr>
          </a:p>
        </p:txBody>
      </p:sp>
    </p:spTree>
    <p:extLst>
      <p:ext uri="{BB962C8B-B14F-4D97-AF65-F5344CB8AC3E}">
        <p14:creationId xmlns:p14="http://schemas.microsoft.com/office/powerpoint/2010/main" val="27722284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914F80-C4B9-5352-A882-FD1829772F5E}"/>
              </a:ext>
            </a:extLst>
          </p:cNvPr>
          <p:cNvSpPr>
            <a:spLocks noGrp="1"/>
          </p:cNvSpPr>
          <p:nvPr>
            <p:ph sz="quarter" idx="12"/>
          </p:nvPr>
        </p:nvSpPr>
        <p:spPr/>
        <p:txBody>
          <a:bodyPr/>
          <a:lstStyle/>
          <a:p>
            <a:r>
              <a:rPr lang="en-GB" dirty="0"/>
              <a:t>Oncology nurses play a pivotal role in the management of patients with prostate cancer, educating them on disease state, risk and the likelihood of progression, therapeutic options, </a:t>
            </a:r>
            <a:br>
              <a:rPr lang="en-GB" dirty="0"/>
            </a:br>
            <a:r>
              <a:rPr lang="en-GB" dirty="0"/>
              <a:t>and TEAEs along their individualised treatment path</a:t>
            </a:r>
            <a:r>
              <a:rPr lang="en-GB" baseline="30000" dirty="0"/>
              <a:t>1</a:t>
            </a:r>
          </a:p>
          <a:p>
            <a:pPr>
              <a:spcBef>
                <a:spcPts val="1800"/>
              </a:spcBef>
            </a:pPr>
            <a:r>
              <a:rPr lang="en-GB" dirty="0"/>
              <a:t>Nursing goals:</a:t>
            </a:r>
          </a:p>
          <a:p>
            <a:pPr lvl="1">
              <a:spcBef>
                <a:spcPts val="1200"/>
              </a:spcBef>
            </a:pPr>
            <a:r>
              <a:rPr lang="en-GB" dirty="0"/>
              <a:t>Discuss treatment options based on the latest research trials results</a:t>
            </a:r>
          </a:p>
          <a:p>
            <a:pPr lvl="1">
              <a:spcBef>
                <a:spcPts val="1200"/>
              </a:spcBef>
            </a:pPr>
            <a:r>
              <a:rPr lang="en-GB" dirty="0"/>
              <a:t>Identify and prevent adverse events </a:t>
            </a:r>
          </a:p>
          <a:p>
            <a:pPr lvl="1">
              <a:spcBef>
                <a:spcPts val="1200"/>
              </a:spcBef>
            </a:pPr>
            <a:r>
              <a:rPr lang="en-GB" dirty="0"/>
              <a:t>Ensure patient safety</a:t>
            </a:r>
          </a:p>
          <a:p>
            <a:pPr lvl="1">
              <a:spcBef>
                <a:spcPts val="1200"/>
              </a:spcBef>
            </a:pPr>
            <a:r>
              <a:rPr lang="en-GB" dirty="0"/>
              <a:t>Identify patient wishes</a:t>
            </a:r>
          </a:p>
          <a:p>
            <a:pPr lvl="1">
              <a:spcBef>
                <a:spcPts val="1200"/>
              </a:spcBef>
            </a:pPr>
            <a:r>
              <a:rPr lang="en-GB" dirty="0"/>
              <a:t>Facilitate communication between the medical team and the patient</a:t>
            </a:r>
          </a:p>
          <a:p>
            <a:pPr lvl="1">
              <a:spcBef>
                <a:spcPts val="1200"/>
              </a:spcBef>
            </a:pPr>
            <a:r>
              <a:rPr lang="en-GB" dirty="0"/>
              <a:t>Ensure the patient understands the information before, during, and after treatment</a:t>
            </a:r>
          </a:p>
        </p:txBody>
      </p:sp>
      <p:sp>
        <p:nvSpPr>
          <p:cNvPr id="3" name="Title 2">
            <a:extLst>
              <a:ext uri="{FF2B5EF4-FFF2-40B4-BE49-F238E27FC236}">
                <a16:creationId xmlns:a16="http://schemas.microsoft.com/office/drawing/2014/main" id="{22F1C295-C717-B684-265C-0E77BC8CEF49}"/>
              </a:ext>
            </a:extLst>
          </p:cNvPr>
          <p:cNvSpPr>
            <a:spLocks noGrp="1"/>
          </p:cNvSpPr>
          <p:nvPr>
            <p:ph type="title"/>
          </p:nvPr>
        </p:nvSpPr>
        <p:spPr/>
        <p:txBody>
          <a:bodyPr/>
          <a:lstStyle/>
          <a:p>
            <a:r>
              <a:rPr lang="en-GB" dirty="0"/>
              <a:t>The nurse role</a:t>
            </a:r>
          </a:p>
        </p:txBody>
      </p:sp>
      <p:sp>
        <p:nvSpPr>
          <p:cNvPr id="4" name="Slide Number Placeholder 3">
            <a:extLst>
              <a:ext uri="{FF2B5EF4-FFF2-40B4-BE49-F238E27FC236}">
                <a16:creationId xmlns:a16="http://schemas.microsoft.com/office/drawing/2014/main" id="{E88E3D59-2324-30FC-6BB4-B488F8E90B92}"/>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5" name="Content Placeholder 4">
            <a:extLst>
              <a:ext uri="{FF2B5EF4-FFF2-40B4-BE49-F238E27FC236}">
                <a16:creationId xmlns:a16="http://schemas.microsoft.com/office/drawing/2014/main" id="{7AE9EEDD-CF10-71A7-905D-CBFDA6BFE3B7}"/>
              </a:ext>
            </a:extLst>
          </p:cNvPr>
          <p:cNvSpPr>
            <a:spLocks noGrp="1"/>
          </p:cNvSpPr>
          <p:nvPr>
            <p:ph sz="quarter" idx="15"/>
          </p:nvPr>
        </p:nvSpPr>
        <p:spPr>
          <a:xfrm>
            <a:off x="610533" y="6309320"/>
            <a:ext cx="10180339" cy="365125"/>
          </a:xfrm>
        </p:spPr>
        <p:txBody>
          <a:bodyPr/>
          <a:lstStyle/>
          <a:p>
            <a:pPr>
              <a:spcBef>
                <a:spcPts val="0"/>
              </a:spcBef>
              <a:spcAft>
                <a:spcPts val="100"/>
              </a:spcAft>
            </a:pPr>
            <a:r>
              <a:rPr lang="en-GB" kern="100" dirty="0">
                <a:solidFill>
                  <a:schemeClr val="tx2"/>
                </a:solidFill>
                <a:ea typeface="Arial Unicode MS"/>
              </a:rPr>
              <a:t>TEAE, treatment-emergent adverse event</a:t>
            </a:r>
          </a:p>
          <a:p>
            <a:pPr>
              <a:spcBef>
                <a:spcPts val="0"/>
              </a:spcBef>
              <a:spcAft>
                <a:spcPts val="100"/>
              </a:spcAft>
            </a:pPr>
            <a:r>
              <a:rPr lang="en-GB" kern="100" dirty="0">
                <a:solidFill>
                  <a:schemeClr val="tx2"/>
                </a:solidFill>
                <a:ea typeface="Arial Unicode MS"/>
              </a:rPr>
              <a:t>1. </a:t>
            </a:r>
            <a:r>
              <a:rPr lang="en-GB" spc="-30" dirty="0">
                <a:solidFill>
                  <a:schemeClr val="tx2"/>
                </a:solidFill>
              </a:rPr>
              <a:t>Olivier KM, et al. Int J Urol Nurs. 2021;15:47-58</a:t>
            </a:r>
          </a:p>
        </p:txBody>
      </p:sp>
    </p:spTree>
    <p:extLst>
      <p:ext uri="{BB962C8B-B14F-4D97-AF65-F5344CB8AC3E}">
        <p14:creationId xmlns:p14="http://schemas.microsoft.com/office/powerpoint/2010/main" val="9811463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BDA78C-0768-42B2-CDC8-3B8281106A57}"/>
              </a:ext>
            </a:extLst>
          </p:cNvPr>
          <p:cNvSpPr>
            <a:spLocks noGrp="1"/>
          </p:cNvSpPr>
          <p:nvPr>
            <p:ph sz="quarter" idx="12"/>
          </p:nvPr>
        </p:nvSpPr>
        <p:spPr/>
        <p:txBody>
          <a:bodyPr/>
          <a:lstStyle/>
          <a:p>
            <a:pPr>
              <a:spcBef>
                <a:spcPts val="2400"/>
              </a:spcBef>
            </a:pPr>
            <a:r>
              <a:rPr lang="en-GB" dirty="0"/>
              <a:t>Patients with nmCRPC are generally older (age &gt;65 years), and with comorbidities such as CV disease, hyperlipidaemia, and hypertension</a:t>
            </a:r>
          </a:p>
          <a:p>
            <a:pPr>
              <a:spcBef>
                <a:spcPts val="2400"/>
              </a:spcBef>
            </a:pPr>
            <a:r>
              <a:rPr lang="en-US" dirty="0"/>
              <a:t>Aging and comorbidities often lead to patients with nmCRPC being treated with long-term pharmacologic treatments, and frequently to polypharmacy, with the increased risk of DDI</a:t>
            </a:r>
          </a:p>
          <a:p>
            <a:pPr>
              <a:spcBef>
                <a:spcPts val="2400"/>
              </a:spcBef>
            </a:pPr>
            <a:r>
              <a:rPr lang="en-GB" dirty="0"/>
              <a:t>Patients with nmCRPC are generally asymptomatic for the disease, </a:t>
            </a:r>
            <a:r>
              <a:rPr lang="en-US" dirty="0"/>
              <a:t>due to the lack of bone metastasis, which is one of the main issues in a metastatic prostate cancer patient. </a:t>
            </a:r>
          </a:p>
          <a:p>
            <a:pPr>
              <a:spcBef>
                <a:spcPts val="2400"/>
              </a:spcBef>
            </a:pPr>
            <a:r>
              <a:rPr lang="en-GB" dirty="0"/>
              <a:t>Patients with nmCRPC generally experience a good quality of life</a:t>
            </a:r>
          </a:p>
          <a:p>
            <a:endParaRPr lang="en-GB" dirty="0"/>
          </a:p>
        </p:txBody>
      </p:sp>
      <p:sp>
        <p:nvSpPr>
          <p:cNvPr id="3" name="Title 2">
            <a:extLst>
              <a:ext uri="{FF2B5EF4-FFF2-40B4-BE49-F238E27FC236}">
                <a16:creationId xmlns:a16="http://schemas.microsoft.com/office/drawing/2014/main" id="{49B73E04-6E2B-82C2-5CED-A485F2BFB6FE}"/>
              </a:ext>
            </a:extLst>
          </p:cNvPr>
          <p:cNvSpPr>
            <a:spLocks noGrp="1"/>
          </p:cNvSpPr>
          <p:nvPr>
            <p:ph type="title"/>
          </p:nvPr>
        </p:nvSpPr>
        <p:spPr/>
        <p:txBody>
          <a:bodyPr/>
          <a:lstStyle/>
          <a:p>
            <a:r>
              <a:rPr lang="en-GB" dirty="0"/>
              <a:t>Characteristics of patients with </a:t>
            </a:r>
            <a:r>
              <a:rPr lang="en-GB" cap="none" dirty="0"/>
              <a:t>nm</a:t>
            </a:r>
            <a:r>
              <a:rPr lang="en-GB" dirty="0"/>
              <a:t>crpc</a:t>
            </a:r>
          </a:p>
        </p:txBody>
      </p:sp>
      <p:sp>
        <p:nvSpPr>
          <p:cNvPr id="4" name="Slide Number Placeholder 3">
            <a:extLst>
              <a:ext uri="{FF2B5EF4-FFF2-40B4-BE49-F238E27FC236}">
                <a16:creationId xmlns:a16="http://schemas.microsoft.com/office/drawing/2014/main" id="{97827402-B4E4-DBA3-E804-A08722B2B602}"/>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5" name="Content Placeholder 4">
            <a:extLst>
              <a:ext uri="{FF2B5EF4-FFF2-40B4-BE49-F238E27FC236}">
                <a16:creationId xmlns:a16="http://schemas.microsoft.com/office/drawing/2014/main" id="{72EFD234-5045-1703-0424-218A6251225E}"/>
              </a:ext>
            </a:extLst>
          </p:cNvPr>
          <p:cNvSpPr>
            <a:spLocks noGrp="1"/>
          </p:cNvSpPr>
          <p:nvPr>
            <p:ph sz="quarter" idx="15"/>
          </p:nvPr>
        </p:nvSpPr>
        <p:spPr/>
        <p:txBody>
          <a:bodyPr/>
          <a:lstStyle/>
          <a:p>
            <a:pPr>
              <a:spcBef>
                <a:spcPts val="0"/>
              </a:spcBef>
              <a:spcAft>
                <a:spcPts val="100"/>
              </a:spcAft>
            </a:pPr>
            <a:r>
              <a:rPr lang="en-GB" dirty="0"/>
              <a:t>CV, cardiovascular; </a:t>
            </a:r>
            <a:r>
              <a:rPr lang="en-GB" dirty="0">
                <a:solidFill>
                  <a:schemeClr val="tx2"/>
                </a:solidFill>
              </a:rPr>
              <a:t>DDI, </a:t>
            </a:r>
            <a:r>
              <a:rPr lang="en-GB" dirty="0"/>
              <a:t>drug–drug interaction; </a:t>
            </a:r>
            <a:r>
              <a:rPr lang="en-GB" sz="1000" baseline="0" dirty="0"/>
              <a:t>nmCRPC, non-metastatic castration-resistant prostate cancer</a:t>
            </a:r>
            <a:endParaRPr lang="en-GB" dirty="0"/>
          </a:p>
        </p:txBody>
      </p:sp>
    </p:spTree>
    <p:extLst>
      <p:ext uri="{BB962C8B-B14F-4D97-AF65-F5344CB8AC3E}">
        <p14:creationId xmlns:p14="http://schemas.microsoft.com/office/powerpoint/2010/main" val="27452430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701AB3-1947-A445-AC84-7FF72B03E00A}"/>
              </a:ext>
            </a:extLst>
          </p:cNvPr>
          <p:cNvGraphicFramePr/>
          <p:nvPr/>
        </p:nvGraphicFramePr>
        <p:xfrm>
          <a:off x="6470628" y="1052736"/>
          <a:ext cx="4984310" cy="288032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BC44EC4-03EE-4538-BA76-4AAE23AD268B}"/>
              </a:ext>
            </a:extLst>
          </p:cNvPr>
          <p:cNvSpPr txBox="1"/>
          <p:nvPr/>
        </p:nvSpPr>
        <p:spPr>
          <a:xfrm>
            <a:off x="218714" y="674600"/>
            <a:ext cx="3284998" cy="571767"/>
          </a:xfrm>
          <a:prstGeom prst="rect">
            <a:avLst/>
          </a:prstGeom>
          <a:noFill/>
        </p:spPr>
        <p:txBody>
          <a:bodyPr wrap="square" lIns="121864" tIns="60932" rIns="121864" bIns="60932" rtlCol="0" anchor="ctr">
            <a:spAutoFit/>
          </a:bodyPr>
          <a:lstStyle/>
          <a:p>
            <a:pPr marL="0" marR="0" lvl="0" indent="0" algn="l" defTabSz="1219140" rtl="0" eaLnBrk="0" fontAlgn="base" latinLnBrk="0" hangingPunct="0">
              <a:lnSpc>
                <a:spcPct val="8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t>SPARTAN: </a:t>
            </a:r>
            <a:br>
              <a:rPr kumimoji="0" lang="en-GB" sz="1800"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b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a:t>
            </a:r>
            <a:r>
              <a:rPr kumimoji="0" lang="en-GB" sz="1800"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t>palutamide</a:t>
            </a:r>
          </a:p>
        </p:txBody>
      </p:sp>
      <p:sp>
        <p:nvSpPr>
          <p:cNvPr id="13" name="Title 12">
            <a:extLst>
              <a:ext uri="{FF2B5EF4-FFF2-40B4-BE49-F238E27FC236}">
                <a16:creationId xmlns:a16="http://schemas.microsoft.com/office/drawing/2014/main" id="{6DB4EC1B-F002-4040-A859-AD1F30FDFAA0}"/>
              </a:ext>
            </a:extLst>
          </p:cNvPr>
          <p:cNvSpPr>
            <a:spLocks noGrp="1"/>
          </p:cNvSpPr>
          <p:nvPr>
            <p:ph type="title"/>
          </p:nvPr>
        </p:nvSpPr>
        <p:spPr>
          <a:xfrm>
            <a:off x="384598" y="99194"/>
            <a:ext cx="10732400" cy="527276"/>
          </a:xfrm>
        </p:spPr>
        <p:txBody>
          <a:bodyPr>
            <a:normAutofit fontScale="90000"/>
          </a:bodyPr>
          <a:lstStyle/>
          <a:p>
            <a:r>
              <a:rPr lang="en-GB" dirty="0"/>
              <a:t>Safety results: Incidence of AE</a:t>
            </a:r>
            <a:r>
              <a:rPr lang="en-GB" cap="none" dirty="0"/>
              <a:t>s</a:t>
            </a:r>
            <a:r>
              <a:rPr lang="en-GB" dirty="0"/>
              <a:t> Associated with ARI</a:t>
            </a:r>
            <a:r>
              <a:rPr lang="en-GB" cap="none" dirty="0"/>
              <a:t>s</a:t>
            </a:r>
            <a:r>
              <a:rPr lang="en-GB" dirty="0"/>
              <a:t> </a:t>
            </a:r>
          </a:p>
        </p:txBody>
      </p:sp>
      <p:sp>
        <p:nvSpPr>
          <p:cNvPr id="4" name="Slide Number Placeholder 3">
            <a:extLst>
              <a:ext uri="{FF2B5EF4-FFF2-40B4-BE49-F238E27FC236}">
                <a16:creationId xmlns:a16="http://schemas.microsoft.com/office/drawing/2014/main" id="{B16BA5CA-F009-0F42-AF8B-579DCD0D03B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C92BD2-6ED3-4966-AE3A-E110EF501AC0}"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90207CC0-C9C3-9142-9514-449EA9E0D88B}"/>
              </a:ext>
            </a:extLst>
          </p:cNvPr>
          <p:cNvSpPr>
            <a:spLocks noGrp="1"/>
          </p:cNvSpPr>
          <p:nvPr>
            <p:ph sz="quarter" idx="15"/>
          </p:nvPr>
        </p:nvSpPr>
        <p:spPr>
          <a:xfrm>
            <a:off x="620184" y="6309320"/>
            <a:ext cx="10732400" cy="365125"/>
          </a:xfrm>
        </p:spPr>
        <p:txBody>
          <a:bodyPr/>
          <a:lstStyle/>
          <a:p>
            <a:pPr>
              <a:spcBef>
                <a:spcPts val="0"/>
              </a:spcBef>
              <a:spcAft>
                <a:spcPts val="100"/>
              </a:spcAft>
            </a:pPr>
            <a:r>
              <a:rPr lang="en-GB" sz="1000" dirty="0"/>
              <a:t>AE, adverse event; ARI, androgen receptor inhibitor; CI, confidence interval; MedDRA, Medical Dictionary for Regulatory Activities</a:t>
            </a:r>
          </a:p>
          <a:p>
            <a:pPr>
              <a:spcBef>
                <a:spcPts val="0"/>
              </a:spcBef>
              <a:spcAft>
                <a:spcPts val="100"/>
              </a:spcAft>
            </a:pPr>
            <a:r>
              <a:rPr lang="en-GB" sz="1000" dirty="0">
                <a:solidFill>
                  <a:schemeClr val="tx2"/>
                </a:solidFill>
              </a:rPr>
              <a:t>Figure adapted from: </a:t>
            </a:r>
            <a:r>
              <a:rPr lang="en-US" sz="1000" dirty="0">
                <a:solidFill>
                  <a:schemeClr val="tx2"/>
                </a:solidFill>
              </a:rPr>
              <a:t>Saad F, et al. Prostate Cancer Prostatic Dis. 2021;24:323-34</a:t>
            </a:r>
            <a:endParaRPr lang="es-CO" sz="1000" dirty="0">
              <a:solidFill>
                <a:schemeClr val="tx2"/>
              </a:solidFill>
            </a:endParaRPr>
          </a:p>
        </p:txBody>
      </p:sp>
      <p:graphicFrame>
        <p:nvGraphicFramePr>
          <p:cNvPr id="20" name="Chart 19">
            <a:extLst>
              <a:ext uri="{FF2B5EF4-FFF2-40B4-BE49-F238E27FC236}">
                <a16:creationId xmlns:a16="http://schemas.microsoft.com/office/drawing/2014/main" id="{DDB87E8E-535D-FC49-9D9B-79C03C1E9832}"/>
              </a:ext>
            </a:extLst>
          </p:cNvPr>
          <p:cNvGraphicFramePr/>
          <p:nvPr/>
        </p:nvGraphicFramePr>
        <p:xfrm>
          <a:off x="1346385" y="836712"/>
          <a:ext cx="4111551" cy="1683533"/>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a:extLst>
              <a:ext uri="{FF2B5EF4-FFF2-40B4-BE49-F238E27FC236}">
                <a16:creationId xmlns:a16="http://schemas.microsoft.com/office/drawing/2014/main" id="{C69A5E45-9244-1F45-878A-7EF114BD93E2}"/>
              </a:ext>
            </a:extLst>
          </p:cNvPr>
          <p:cNvSpPr txBox="1"/>
          <p:nvPr/>
        </p:nvSpPr>
        <p:spPr>
          <a:xfrm>
            <a:off x="3415078" y="2428464"/>
            <a:ext cx="775548" cy="136440"/>
          </a:xfrm>
          <a:prstGeom prst="rect">
            <a:avLst/>
          </a:prstGeom>
          <a:noFill/>
        </p:spPr>
        <p:txBody>
          <a:bodyPr wrap="square" lIns="0" tIns="0" rIns="0" bIns="0" rtlCol="0" anchor="ctr">
            <a:no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Patients (%)</a:t>
            </a:r>
          </a:p>
        </p:txBody>
      </p:sp>
      <p:sp>
        <p:nvSpPr>
          <p:cNvPr id="47" name="TextBox 46">
            <a:extLst>
              <a:ext uri="{FF2B5EF4-FFF2-40B4-BE49-F238E27FC236}">
                <a16:creationId xmlns:a16="http://schemas.microsoft.com/office/drawing/2014/main" id="{3202548D-4422-DF44-9F3F-13B8D1F16210}"/>
              </a:ext>
            </a:extLst>
          </p:cNvPr>
          <p:cNvSpPr txBox="1"/>
          <p:nvPr/>
        </p:nvSpPr>
        <p:spPr>
          <a:xfrm>
            <a:off x="244390" y="2546088"/>
            <a:ext cx="4195426" cy="571767"/>
          </a:xfrm>
          <a:prstGeom prst="rect">
            <a:avLst/>
          </a:prstGeom>
          <a:noFill/>
        </p:spPr>
        <p:txBody>
          <a:bodyPr wrap="square" lIns="121864" tIns="60932" rIns="121864" bIns="60932" rtlCol="0" anchor="ctr">
            <a:spAutoFit/>
          </a:bodyPr>
          <a:lstStyle/>
          <a:p>
            <a:pPr marL="0" marR="0" lvl="0" indent="0" algn="l" defTabSz="1219140" rtl="0" eaLnBrk="0" fontAlgn="base" latinLnBrk="0" hangingPunct="0">
              <a:lnSpc>
                <a:spcPct val="8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t>PROSPER: </a:t>
            </a:r>
            <a:br>
              <a:rPr kumimoji="0" lang="en-GB" sz="1800"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b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enzalut</a:t>
            </a:r>
            <a:r>
              <a:rPr kumimoji="0" lang="en-GB" sz="1800" b="1" i="0" u="none" strike="noStrike" kern="1200" cap="none" spc="0" normalizeH="0" baseline="0" noProof="0" dirty="0">
                <a:ln>
                  <a:noFill/>
                </a:ln>
                <a:solidFill>
                  <a:srgbClr val="445369">
                    <a:lumMod val="50000"/>
                  </a:srgbClr>
                </a:solidFill>
                <a:effectLst/>
                <a:uLnTx/>
                <a:uFillTx/>
                <a:latin typeface="Calibri" panose="020F0502020204030204" pitchFamily="34" charset="0"/>
                <a:ea typeface="+mn-ea"/>
                <a:cs typeface="Calibri" panose="020F0502020204030204" pitchFamily="34" charset="0"/>
              </a:rPr>
              <a:t>amide</a:t>
            </a:r>
          </a:p>
        </p:txBody>
      </p:sp>
      <p:sp>
        <p:nvSpPr>
          <p:cNvPr id="67" name="TextBox 66">
            <a:extLst>
              <a:ext uri="{FF2B5EF4-FFF2-40B4-BE49-F238E27FC236}">
                <a16:creationId xmlns:a16="http://schemas.microsoft.com/office/drawing/2014/main" id="{E4E9238D-581A-1F48-A959-E6CBF99636A1}"/>
              </a:ext>
            </a:extLst>
          </p:cNvPr>
          <p:cNvSpPr txBox="1"/>
          <p:nvPr/>
        </p:nvSpPr>
        <p:spPr>
          <a:xfrm>
            <a:off x="3374156" y="5921428"/>
            <a:ext cx="775548" cy="152993"/>
          </a:xfrm>
          <a:prstGeom prst="rect">
            <a:avLst/>
          </a:prstGeom>
          <a:noFill/>
        </p:spPr>
        <p:txBody>
          <a:bodyPr wrap="square" lIns="0" tIns="0" rIns="0" bIns="0" rtlCol="0" anchor="ctr">
            <a:no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Patients (%)</a:t>
            </a:r>
          </a:p>
        </p:txBody>
      </p:sp>
      <p:sp>
        <p:nvSpPr>
          <p:cNvPr id="108" name="TextBox 107">
            <a:extLst>
              <a:ext uri="{FF2B5EF4-FFF2-40B4-BE49-F238E27FC236}">
                <a16:creationId xmlns:a16="http://schemas.microsoft.com/office/drawing/2014/main" id="{A44CC176-BE68-4242-83CF-CC0F559F9897}"/>
              </a:ext>
            </a:extLst>
          </p:cNvPr>
          <p:cNvSpPr txBox="1"/>
          <p:nvPr/>
        </p:nvSpPr>
        <p:spPr>
          <a:xfrm>
            <a:off x="5759086" y="674600"/>
            <a:ext cx="3421089" cy="571767"/>
          </a:xfrm>
          <a:prstGeom prst="rect">
            <a:avLst/>
          </a:prstGeom>
          <a:noFill/>
        </p:spPr>
        <p:txBody>
          <a:bodyPr wrap="square" lIns="0" tIns="60932" rIns="121864" bIns="60932" rtlCol="0" anchor="ctr">
            <a:spAutoFit/>
          </a:bodyPr>
          <a:lstStyle/>
          <a:p>
            <a:pPr marL="0" marR="0" lvl="0" indent="0" algn="l" defTabSz="1219140" rtl="0" eaLnBrk="0" fontAlgn="base" latinLnBrk="0" hangingPunct="0">
              <a:lnSpc>
                <a:spcPct val="8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ARAMIS:</a:t>
            </a:r>
            <a:b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darolutamide</a:t>
            </a:r>
          </a:p>
        </p:txBody>
      </p:sp>
      <p:sp>
        <p:nvSpPr>
          <p:cNvPr id="107" name="TextBox 106">
            <a:extLst>
              <a:ext uri="{FF2B5EF4-FFF2-40B4-BE49-F238E27FC236}">
                <a16:creationId xmlns:a16="http://schemas.microsoft.com/office/drawing/2014/main" id="{8E051629-B9CD-A043-9C75-C5B2AD185D8A}"/>
              </a:ext>
            </a:extLst>
          </p:cNvPr>
          <p:cNvSpPr txBox="1"/>
          <p:nvPr/>
        </p:nvSpPr>
        <p:spPr>
          <a:xfrm>
            <a:off x="9212731" y="3858507"/>
            <a:ext cx="775548" cy="152993"/>
          </a:xfrm>
          <a:prstGeom prst="rect">
            <a:avLst/>
          </a:prstGeom>
          <a:noFill/>
        </p:spPr>
        <p:txBody>
          <a:bodyPr wrap="square" lIns="0" tIns="0" rIns="0" bIns="0" rtlCol="0" anchor="ctr">
            <a:no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Patients (%)</a:t>
            </a:r>
          </a:p>
        </p:txBody>
      </p:sp>
      <p:sp>
        <p:nvSpPr>
          <p:cNvPr id="33" name="TextBox 32">
            <a:extLst>
              <a:ext uri="{FF2B5EF4-FFF2-40B4-BE49-F238E27FC236}">
                <a16:creationId xmlns:a16="http://schemas.microsoft.com/office/drawing/2014/main" id="{0A309D31-AD82-2A42-9472-A27023300C01}"/>
              </a:ext>
            </a:extLst>
          </p:cNvPr>
          <p:cNvSpPr txBox="1"/>
          <p:nvPr/>
        </p:nvSpPr>
        <p:spPr>
          <a:xfrm>
            <a:off x="6535170" y="1206277"/>
            <a:ext cx="381000" cy="13815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Fatigue</a:t>
            </a:r>
          </a:p>
        </p:txBody>
      </p:sp>
      <p:sp>
        <p:nvSpPr>
          <p:cNvPr id="34" name="TextBox 33">
            <a:extLst>
              <a:ext uri="{FF2B5EF4-FFF2-40B4-BE49-F238E27FC236}">
                <a16:creationId xmlns:a16="http://schemas.microsoft.com/office/drawing/2014/main" id="{B828833D-350F-8942-A571-976883F2DD1E}"/>
              </a:ext>
            </a:extLst>
          </p:cNvPr>
          <p:cNvSpPr txBox="1"/>
          <p:nvPr/>
        </p:nvSpPr>
        <p:spPr>
          <a:xfrm>
            <a:off x="6535170" y="1405264"/>
            <a:ext cx="985168" cy="10640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Bone fracture</a:t>
            </a:r>
            <a:r>
              <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m</a:t>
            </a:r>
          </a:p>
        </p:txBody>
      </p:sp>
      <p:sp>
        <p:nvSpPr>
          <p:cNvPr id="35" name="TextBox 34">
            <a:extLst>
              <a:ext uri="{FF2B5EF4-FFF2-40B4-BE49-F238E27FC236}">
                <a16:creationId xmlns:a16="http://schemas.microsoft.com/office/drawing/2014/main" id="{7E78B3F6-4529-1D4F-9CEE-3B4604D36935}"/>
              </a:ext>
            </a:extLst>
          </p:cNvPr>
          <p:cNvSpPr txBox="1"/>
          <p:nvPr/>
        </p:nvSpPr>
        <p:spPr>
          <a:xfrm>
            <a:off x="6535169" y="2449961"/>
            <a:ext cx="1584175" cy="10640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Mental impairment disorders</a:t>
            </a:r>
            <a:r>
              <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q</a:t>
            </a:r>
          </a:p>
        </p:txBody>
      </p:sp>
      <p:sp>
        <p:nvSpPr>
          <p:cNvPr id="85" name="TextBox 84">
            <a:extLst>
              <a:ext uri="{FF2B5EF4-FFF2-40B4-BE49-F238E27FC236}">
                <a16:creationId xmlns:a16="http://schemas.microsoft.com/office/drawing/2014/main" id="{3B9BF2D2-F752-7147-90F0-9463388DD481}"/>
              </a:ext>
            </a:extLst>
          </p:cNvPr>
          <p:cNvSpPr txBox="1"/>
          <p:nvPr/>
        </p:nvSpPr>
        <p:spPr>
          <a:xfrm>
            <a:off x="6535170" y="1559801"/>
            <a:ext cx="1289022" cy="11910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Falls including accident</a:t>
            </a:r>
            <a:endPar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6" name="TextBox 85">
            <a:extLst>
              <a:ext uri="{FF2B5EF4-FFF2-40B4-BE49-F238E27FC236}">
                <a16:creationId xmlns:a16="http://schemas.microsoft.com/office/drawing/2014/main" id="{6004A151-F238-8742-B116-CF4806B50E94}"/>
              </a:ext>
            </a:extLst>
          </p:cNvPr>
          <p:cNvSpPr txBox="1"/>
          <p:nvPr/>
        </p:nvSpPr>
        <p:spPr>
          <a:xfrm>
            <a:off x="6535170" y="2080562"/>
            <a:ext cx="468337" cy="13815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Rash</a:t>
            </a:r>
            <a:r>
              <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o</a:t>
            </a:r>
          </a:p>
        </p:txBody>
      </p:sp>
      <p:sp>
        <p:nvSpPr>
          <p:cNvPr id="87" name="TextBox 86">
            <a:extLst>
              <a:ext uri="{FF2B5EF4-FFF2-40B4-BE49-F238E27FC236}">
                <a16:creationId xmlns:a16="http://schemas.microsoft.com/office/drawing/2014/main" id="{421751DF-74BE-2A4F-A1D5-68703BDE1650}"/>
              </a:ext>
            </a:extLst>
          </p:cNvPr>
          <p:cNvSpPr txBox="1"/>
          <p:nvPr/>
        </p:nvSpPr>
        <p:spPr>
          <a:xfrm>
            <a:off x="6535170" y="2250974"/>
            <a:ext cx="1080119" cy="13815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Seizure, any event</a:t>
            </a:r>
            <a:r>
              <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p</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8" name="TextBox 87">
            <a:extLst>
              <a:ext uri="{FF2B5EF4-FFF2-40B4-BE49-F238E27FC236}">
                <a16:creationId xmlns:a16="http://schemas.microsoft.com/office/drawing/2014/main" id="{DFF45288-28EC-A34E-8B57-8B178E80FCDB}"/>
              </a:ext>
            </a:extLst>
          </p:cNvPr>
          <p:cNvSpPr txBox="1"/>
          <p:nvPr/>
        </p:nvSpPr>
        <p:spPr>
          <a:xfrm>
            <a:off x="6535169" y="2784435"/>
            <a:ext cx="789012" cy="13815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Hypertension</a:t>
            </a:r>
            <a:endPar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9" name="TextBox 88">
            <a:extLst>
              <a:ext uri="{FF2B5EF4-FFF2-40B4-BE49-F238E27FC236}">
                <a16:creationId xmlns:a16="http://schemas.microsoft.com/office/drawing/2014/main" id="{597C5310-0AC3-B540-AC03-7EC09EFF6EF1}"/>
              </a:ext>
            </a:extLst>
          </p:cNvPr>
          <p:cNvSpPr txBox="1"/>
          <p:nvPr/>
        </p:nvSpPr>
        <p:spPr>
          <a:xfrm>
            <a:off x="6535169" y="3150659"/>
            <a:ext cx="1058193" cy="10640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Cardiac arrhythmias</a:t>
            </a:r>
            <a:r>
              <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q,r</a:t>
            </a:r>
          </a:p>
        </p:txBody>
      </p:sp>
      <p:sp>
        <p:nvSpPr>
          <p:cNvPr id="90" name="TextBox 89">
            <a:extLst>
              <a:ext uri="{FF2B5EF4-FFF2-40B4-BE49-F238E27FC236}">
                <a16:creationId xmlns:a16="http://schemas.microsoft.com/office/drawing/2014/main" id="{098F812B-3105-E649-97FB-17DACFFC9FAC}"/>
              </a:ext>
            </a:extLst>
          </p:cNvPr>
          <p:cNvSpPr txBox="1"/>
          <p:nvPr/>
        </p:nvSpPr>
        <p:spPr>
          <a:xfrm>
            <a:off x="6535170" y="3327421"/>
            <a:ext cx="1512166" cy="10640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Coronary artery disorders</a:t>
            </a:r>
            <a:r>
              <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q</a:t>
            </a:r>
          </a:p>
        </p:txBody>
      </p:sp>
      <p:sp>
        <p:nvSpPr>
          <p:cNvPr id="92" name="TextBox 91">
            <a:extLst>
              <a:ext uri="{FF2B5EF4-FFF2-40B4-BE49-F238E27FC236}">
                <a16:creationId xmlns:a16="http://schemas.microsoft.com/office/drawing/2014/main" id="{E26FA26C-ACDD-2C4B-8EB2-C8F13013C68D}"/>
              </a:ext>
            </a:extLst>
          </p:cNvPr>
          <p:cNvSpPr txBox="1"/>
          <p:nvPr/>
        </p:nvSpPr>
        <p:spPr>
          <a:xfrm>
            <a:off x="6535169" y="2958022"/>
            <a:ext cx="782662" cy="13815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Hot flush</a:t>
            </a:r>
            <a:endPar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3" name="TextBox 92">
            <a:extLst>
              <a:ext uri="{FF2B5EF4-FFF2-40B4-BE49-F238E27FC236}">
                <a16:creationId xmlns:a16="http://schemas.microsoft.com/office/drawing/2014/main" id="{22EB839F-CA44-0D4D-9A0C-A10BB4457D23}"/>
              </a:ext>
            </a:extLst>
          </p:cNvPr>
          <p:cNvSpPr txBox="1"/>
          <p:nvPr/>
        </p:nvSpPr>
        <p:spPr>
          <a:xfrm>
            <a:off x="6535169" y="1727038"/>
            <a:ext cx="1512167" cy="13815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Weight decreased, any event</a:t>
            </a:r>
            <a:endPar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5" name="TextBox 94">
            <a:extLst>
              <a:ext uri="{FF2B5EF4-FFF2-40B4-BE49-F238E27FC236}">
                <a16:creationId xmlns:a16="http://schemas.microsoft.com/office/drawing/2014/main" id="{20030BD9-CC64-534A-BF14-1F67BE23A04C}"/>
              </a:ext>
            </a:extLst>
          </p:cNvPr>
          <p:cNvSpPr txBox="1"/>
          <p:nvPr/>
        </p:nvSpPr>
        <p:spPr>
          <a:xfrm>
            <a:off x="6535169" y="3481958"/>
            <a:ext cx="782662" cy="13815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Heart failure</a:t>
            </a:r>
            <a:r>
              <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q</a:t>
            </a:r>
          </a:p>
        </p:txBody>
      </p:sp>
      <p:sp>
        <p:nvSpPr>
          <p:cNvPr id="96" name="TextBox 95">
            <a:extLst>
              <a:ext uri="{FF2B5EF4-FFF2-40B4-BE49-F238E27FC236}">
                <a16:creationId xmlns:a16="http://schemas.microsoft.com/office/drawing/2014/main" id="{9A613005-94B3-8548-9859-DD39B0FC9897}"/>
              </a:ext>
            </a:extLst>
          </p:cNvPr>
          <p:cNvSpPr txBox="1"/>
          <p:nvPr/>
        </p:nvSpPr>
        <p:spPr>
          <a:xfrm>
            <a:off x="6535169" y="2626723"/>
            <a:ext cx="1512167" cy="10640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Depressed mood disorders</a:t>
            </a:r>
            <a:r>
              <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q</a:t>
            </a:r>
          </a:p>
        </p:txBody>
      </p:sp>
      <p:sp>
        <p:nvSpPr>
          <p:cNvPr id="3" name="TextBox 2">
            <a:extLst>
              <a:ext uri="{FF2B5EF4-FFF2-40B4-BE49-F238E27FC236}">
                <a16:creationId xmlns:a16="http://schemas.microsoft.com/office/drawing/2014/main" id="{48557C5D-5A44-4A86-9319-60DD20EF1C96}"/>
              </a:ext>
            </a:extLst>
          </p:cNvPr>
          <p:cNvSpPr txBox="1"/>
          <p:nvPr/>
        </p:nvSpPr>
        <p:spPr>
          <a:xfrm>
            <a:off x="8475292" y="203286"/>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ileron" charset="0"/>
              <a:ea typeface="Aileron" charset="0"/>
              <a:cs typeface="Aileron" charset="0"/>
            </a:endParaRPr>
          </a:p>
        </p:txBody>
      </p:sp>
      <p:sp>
        <p:nvSpPr>
          <p:cNvPr id="50" name="TextBox 49">
            <a:extLst>
              <a:ext uri="{FF2B5EF4-FFF2-40B4-BE49-F238E27FC236}">
                <a16:creationId xmlns:a16="http://schemas.microsoft.com/office/drawing/2014/main" id="{54FF1432-CC8D-E446-9F87-26F47BB42DD3}"/>
              </a:ext>
            </a:extLst>
          </p:cNvPr>
          <p:cNvSpPr txBox="1"/>
          <p:nvPr/>
        </p:nvSpPr>
        <p:spPr>
          <a:xfrm>
            <a:off x="6535170" y="1903800"/>
            <a:ext cx="1058192" cy="138156"/>
          </a:xfrm>
          <a:prstGeom prst="rect">
            <a:avLst/>
          </a:prstGeom>
          <a:noFill/>
        </p:spPr>
        <p:txBody>
          <a:bodyPr wrap="square" lIns="0" tIns="0" rIns="0" bIns="0" rtlCol="0" anchor="ctr">
            <a:no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Asthenic conditions</a:t>
            </a:r>
            <a:r>
              <a:rPr kumimoji="0" lang="en-GB" sz="9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n</a:t>
            </a:r>
          </a:p>
        </p:txBody>
      </p:sp>
      <p:sp>
        <p:nvSpPr>
          <p:cNvPr id="53" name="TextBox 52">
            <a:extLst>
              <a:ext uri="{FF2B5EF4-FFF2-40B4-BE49-F238E27FC236}">
                <a16:creationId xmlns:a16="http://schemas.microsoft.com/office/drawing/2014/main" id="{1D2F136D-A423-624F-860F-8E4EEA0C4099}"/>
              </a:ext>
            </a:extLst>
          </p:cNvPr>
          <p:cNvSpPr txBox="1"/>
          <p:nvPr/>
        </p:nvSpPr>
        <p:spPr>
          <a:xfrm>
            <a:off x="5519936" y="4042933"/>
            <a:ext cx="6556917" cy="2153410"/>
          </a:xfrm>
          <a:prstGeom prst="rect">
            <a:avLst/>
          </a:prstGeom>
          <a:noFill/>
        </p:spPr>
        <p:txBody>
          <a:bodyPr wrap="square" lIns="0">
            <a:spAutoFit/>
          </a:bodyPr>
          <a:lstStyle/>
          <a:p>
            <a:pPr marL="0" marR="0" lvl="0" indent="0" algn="l" defTabSz="457200" rtl="0" eaLnBrk="1" fontAlgn="auto" latinLnBrk="0" hangingPunct="1">
              <a:lnSpc>
                <a:spcPct val="85000"/>
              </a:lnSpc>
              <a:buClrTx/>
              <a:buSzTx/>
              <a:buFontTx/>
              <a:buNone/>
              <a:tabLst/>
              <a:defRPr/>
            </a:pPr>
            <a:r>
              <a:rPr kumimoji="0" lang="en-GB" sz="750" b="1" i="0" u="none" strike="noStrike" kern="1200" cap="none" spc="0" normalizeH="0" baseline="0" dirty="0">
                <a:ln>
                  <a:noFill/>
                </a:ln>
                <a:solidFill>
                  <a:srgbClr val="000000"/>
                </a:solidFill>
                <a:effectLst/>
                <a:uLnTx/>
                <a:uFillTx/>
                <a:latin typeface="Calibri"/>
                <a:ea typeface="+mn-ea"/>
                <a:cs typeface="+mn-cs"/>
              </a:rPr>
              <a:t>Incidence of AEs associated with ARIs reported in the final analyses of the SPARTAN, PROSPER, and ARAMIS clinical trials</a:t>
            </a:r>
          </a:p>
          <a:p>
            <a:pPr marL="0" marR="0" lvl="0" indent="0" algn="l" defTabSz="457200" rtl="0" eaLnBrk="1" fontAlgn="auto" latinLnBrk="0" hangingPunct="1">
              <a:lnSpc>
                <a:spcPct val="85000"/>
              </a:lnSpc>
              <a:buClrTx/>
              <a:buSzTx/>
              <a:buFontTx/>
              <a:buNone/>
              <a:tabLst/>
              <a:defRPr/>
            </a:pPr>
            <a:r>
              <a:rPr kumimoji="0" lang="en-GB" sz="750" b="1" i="0" u="none" strike="noStrike" kern="1200" cap="none" spc="0" normalizeH="0" baseline="0" dirty="0">
                <a:ln>
                  <a:noFill/>
                </a:ln>
                <a:solidFill>
                  <a:srgbClr val="000000"/>
                </a:solidFill>
                <a:effectLst/>
                <a:uLnTx/>
                <a:uFillTx/>
                <a:latin typeface="Calibri"/>
                <a:ea typeface="+mn-ea"/>
                <a:cs typeface="+mn-cs"/>
              </a:rPr>
              <a:t>SPARTAN</a:t>
            </a:r>
            <a:r>
              <a:rPr kumimoji="0" lang="en-GB" sz="750" b="0" i="0" u="none" strike="noStrike" kern="1200" cap="none" spc="0" normalizeH="0" baseline="0" dirty="0">
                <a:ln>
                  <a:noFill/>
                </a:ln>
                <a:solidFill>
                  <a:srgbClr val="000000"/>
                </a:solidFill>
                <a:effectLst/>
                <a:uLnTx/>
                <a:uFillTx/>
                <a:latin typeface="Calibri"/>
                <a:ea typeface="+mn-ea"/>
                <a:cs typeface="+mn-cs"/>
              </a:rPr>
              <a:t>: at final analysis, median follow-up was 52.0 months; median treatment duration in apalutamide arm was 32.9 months and in the placebo arm was 11.5 months</a:t>
            </a:r>
          </a:p>
          <a:p>
            <a:pPr marL="0" marR="0" lvl="0" indent="0" algn="l" defTabSz="457200" rtl="0" eaLnBrk="1" fontAlgn="auto" latinLnBrk="0" hangingPunct="1">
              <a:lnSpc>
                <a:spcPct val="85000"/>
              </a:lnSpc>
              <a:buClrTx/>
              <a:buSzTx/>
              <a:buFontTx/>
              <a:buNone/>
              <a:tabLst/>
              <a:defRPr/>
            </a:pPr>
            <a:r>
              <a:rPr kumimoji="0" lang="en-GB" sz="750" b="1" i="0" u="none" strike="noStrike" kern="1200" cap="none" spc="0" normalizeH="0" baseline="0" dirty="0">
                <a:ln>
                  <a:noFill/>
                </a:ln>
                <a:solidFill>
                  <a:srgbClr val="000000"/>
                </a:solidFill>
                <a:effectLst/>
                <a:uLnTx/>
                <a:uFillTx/>
                <a:latin typeface="Calibri"/>
                <a:ea typeface="+mn-ea"/>
                <a:cs typeface="+mn-cs"/>
              </a:rPr>
              <a:t>PROSPER</a:t>
            </a:r>
            <a:r>
              <a:rPr kumimoji="0" lang="en-GB" sz="750" b="0" i="0" u="none" strike="noStrike" kern="1200" cap="none" spc="0" normalizeH="0" baseline="0" dirty="0">
                <a:ln>
                  <a:noFill/>
                </a:ln>
                <a:solidFill>
                  <a:srgbClr val="000000"/>
                </a:solidFill>
                <a:effectLst/>
                <a:uLnTx/>
                <a:uFillTx/>
                <a:latin typeface="Calibri"/>
                <a:ea typeface="+mn-ea"/>
                <a:cs typeface="+mn-cs"/>
              </a:rPr>
              <a:t>: at final analysis, median follow-up was 48.0 months; median treatment duration in enzalutamide arm was 33.9 months (95% CI 0.2-68.8) and in the placebo arm was 14.2 months (95% CI 0.1–51.3)</a:t>
            </a:r>
          </a:p>
          <a:p>
            <a:pPr>
              <a:lnSpc>
                <a:spcPct val="85000"/>
              </a:lnSpc>
              <a:defRPr/>
            </a:pPr>
            <a:r>
              <a:rPr lang="en-GB" sz="750" baseline="30000" dirty="0">
                <a:solidFill>
                  <a:srgbClr val="000000"/>
                </a:solidFill>
                <a:latin typeface="Calibri"/>
              </a:rPr>
              <a:t>a</a:t>
            </a:r>
            <a:r>
              <a:rPr lang="en-GB" sz="750" dirty="0">
                <a:solidFill>
                  <a:srgbClr val="000000"/>
                </a:solidFill>
                <a:latin typeface="Calibri"/>
              </a:rPr>
              <a:t> Fatigue events included asthenia; </a:t>
            </a:r>
            <a:r>
              <a:rPr lang="en-GB" sz="750" baseline="30000" dirty="0">
                <a:solidFill>
                  <a:srgbClr val="000000"/>
                </a:solidFill>
                <a:latin typeface="Calibri"/>
              </a:rPr>
              <a:t>b</a:t>
            </a:r>
            <a:r>
              <a:rPr lang="en-GB" sz="750" dirty="0">
                <a:solidFill>
                  <a:srgbClr val="000000"/>
                </a:solidFill>
                <a:latin typeface="Calibri"/>
              </a:rPr>
              <a:t> Musculoskeletal events included back pain, arthralgia, myalgia, musculoskeletal pain, pain in extremity, musculoskeletal stiffness, muscular weakness, and muscle spasms; </a:t>
            </a:r>
            <a:r>
              <a:rPr lang="en-GB" sz="750" baseline="30000" dirty="0">
                <a:solidFill>
                  <a:srgbClr val="000000"/>
                </a:solidFill>
                <a:latin typeface="Calibri"/>
              </a:rPr>
              <a:t>c</a:t>
            </a:r>
            <a:r>
              <a:rPr lang="en-GB" sz="750" dirty="0">
                <a:solidFill>
                  <a:srgbClr val="000000"/>
                </a:solidFill>
                <a:latin typeface="Calibri"/>
              </a:rPr>
              <a:t> Hypertension events included hypertensive retinopathy, increased blood pressure, systolic hypertension, and hypertensive crisis; </a:t>
            </a:r>
            <a:r>
              <a:rPr lang="en-GB" sz="750" baseline="30000" dirty="0">
                <a:solidFill>
                  <a:srgbClr val="000000"/>
                </a:solidFill>
                <a:latin typeface="Calibri"/>
              </a:rPr>
              <a:t>d</a:t>
            </a:r>
            <a:r>
              <a:rPr lang="en-GB" sz="750" dirty="0">
                <a:solidFill>
                  <a:srgbClr val="000000"/>
                </a:solidFill>
                <a:latin typeface="Calibri"/>
              </a:rPr>
              <a:t> Fracture events included bone and joint injuries; </a:t>
            </a:r>
            <a:r>
              <a:rPr lang="en-GB" sz="750" baseline="30000" dirty="0">
                <a:solidFill>
                  <a:srgbClr val="000000"/>
                </a:solidFill>
                <a:latin typeface="Calibri"/>
              </a:rPr>
              <a:t>e</a:t>
            </a:r>
            <a:r>
              <a:rPr lang="en-GB" sz="750" dirty="0">
                <a:solidFill>
                  <a:srgbClr val="000000"/>
                </a:solidFill>
                <a:latin typeface="Calibri"/>
              </a:rPr>
              <a:t> Events of cognitive and memory impairment included disturbance in attention, cognitive disorders, amnesia, Alzheimer’s disease, dementia, senile dementia, mental impairment, and vascular dementia; </a:t>
            </a:r>
            <a:r>
              <a:rPr lang="en-GB" sz="750" baseline="30000" dirty="0">
                <a:solidFill>
                  <a:srgbClr val="000000"/>
                </a:solidFill>
                <a:latin typeface="Calibri"/>
              </a:rPr>
              <a:t>f</a:t>
            </a:r>
            <a:r>
              <a:rPr lang="en-GB" sz="750" dirty="0">
                <a:solidFill>
                  <a:srgbClr val="000000"/>
                </a:solidFill>
                <a:latin typeface="Calibri"/>
              </a:rPr>
              <a:t> Cardiovascular events included haemorrhagic central nervous system vascular conditions, ischaemic central nervous system vascular conditions, and cardiac failure; </a:t>
            </a:r>
            <a:r>
              <a:rPr lang="en-GB" sz="750" baseline="30000" dirty="0">
                <a:solidFill>
                  <a:srgbClr val="000000"/>
                </a:solidFill>
                <a:latin typeface="Calibri"/>
              </a:rPr>
              <a:t>g</a:t>
            </a:r>
            <a:r>
              <a:rPr lang="en-GB" sz="750" dirty="0">
                <a:solidFill>
                  <a:srgbClr val="000000"/>
                </a:solidFill>
                <a:latin typeface="Calibri"/>
              </a:rPr>
              <a:t> Events of ischaemic heart disease included myocardial infarction and other ischaemic heart disease; </a:t>
            </a:r>
            <a:r>
              <a:rPr lang="en-GB" sz="750" baseline="30000" dirty="0">
                <a:solidFill>
                  <a:srgbClr val="000000"/>
                </a:solidFill>
                <a:latin typeface="Calibri"/>
              </a:rPr>
              <a:t>h</a:t>
            </a:r>
            <a:r>
              <a:rPr lang="en-GB" sz="750" dirty="0">
                <a:solidFill>
                  <a:srgbClr val="000000"/>
                </a:solidFill>
                <a:latin typeface="Calibri"/>
              </a:rPr>
              <a:t> Loss-of-consciousness events included syncope and presyncope; </a:t>
            </a:r>
            <a:r>
              <a:rPr lang="en-GB" sz="750" baseline="30000" dirty="0">
                <a:solidFill>
                  <a:srgbClr val="000000"/>
                </a:solidFill>
                <a:latin typeface="Calibri"/>
              </a:rPr>
              <a:t>i</a:t>
            </a:r>
            <a:r>
              <a:rPr lang="en-GB" sz="750" dirty="0">
                <a:solidFill>
                  <a:srgbClr val="000000"/>
                </a:solidFill>
                <a:latin typeface="Calibri"/>
              </a:rPr>
              <a:t> Rash events included maculopapular rash, generalised rash, macular rash, papular rash, and pruritic rash; </a:t>
            </a:r>
            <a:r>
              <a:rPr lang="en-GB" sz="750" baseline="30000" dirty="0">
                <a:solidFill>
                  <a:srgbClr val="000000"/>
                </a:solidFill>
                <a:latin typeface="Calibri"/>
              </a:rPr>
              <a:t>j</a:t>
            </a:r>
            <a:r>
              <a:rPr lang="en-GB" sz="750" dirty="0">
                <a:solidFill>
                  <a:srgbClr val="000000"/>
                </a:solidFill>
                <a:latin typeface="Calibri"/>
              </a:rPr>
              <a:t> Hepatic disorders included hepatic failure, fibrosis, cirrhosis, and other liver damage-related conditions, and hepatitis and liver-related investigations, signs, and symptoms; </a:t>
            </a:r>
            <a:r>
              <a:rPr lang="en-GB" sz="750" baseline="30000" dirty="0">
                <a:solidFill>
                  <a:srgbClr val="000000"/>
                </a:solidFill>
                <a:latin typeface="Calibri"/>
              </a:rPr>
              <a:t>K</a:t>
            </a:r>
            <a:r>
              <a:rPr lang="en-GB" sz="750" dirty="0">
                <a:solidFill>
                  <a:srgbClr val="000000"/>
                </a:solidFill>
                <a:latin typeface="Calibri"/>
              </a:rPr>
              <a:t> Angioedema events included urticaria, eyelid oedema, periorbital oedema, swollen tongue, swollen lip, face oedema, laryngeal oedema, and pharyngeal oedema; l Thrombocytopenia events included decreases in platelet count</a:t>
            </a:r>
            <a:endParaRPr kumimoji="0" lang="en-GB" sz="750" b="0" i="0" u="none" strike="noStrike" kern="1200" cap="none" spc="0" normalizeH="0" baseline="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85000"/>
              </a:lnSpc>
              <a:buClrTx/>
              <a:buSzTx/>
              <a:buFontTx/>
              <a:buNone/>
              <a:tabLst/>
              <a:defRPr/>
            </a:pPr>
            <a:r>
              <a:rPr kumimoji="0" lang="en-GB" sz="750" b="1" i="0" u="none" strike="noStrike" kern="1200" cap="none" spc="0" normalizeH="0" baseline="0" dirty="0">
                <a:ln>
                  <a:noFill/>
                </a:ln>
                <a:solidFill>
                  <a:srgbClr val="000000"/>
                </a:solidFill>
                <a:effectLst/>
                <a:uLnTx/>
                <a:uFillTx/>
                <a:latin typeface="Calibri"/>
                <a:ea typeface="+mn-ea"/>
                <a:cs typeface="+mn-cs"/>
              </a:rPr>
              <a:t>ARAMIS:</a:t>
            </a:r>
            <a:r>
              <a:rPr kumimoji="0" lang="en-GB" sz="750" b="0" i="0" u="none" strike="noStrike" kern="1200" cap="none" spc="0" normalizeH="0" baseline="0" dirty="0">
                <a:ln>
                  <a:noFill/>
                </a:ln>
                <a:solidFill>
                  <a:srgbClr val="000000"/>
                </a:solidFill>
                <a:effectLst/>
                <a:uLnTx/>
                <a:uFillTx/>
                <a:latin typeface="Calibri"/>
                <a:ea typeface="+mn-ea"/>
                <a:cs typeface="+mn-cs"/>
              </a:rPr>
              <a:t> at final analysis, median follow-up was 29.0 months; median exposure in darolutamide arm was 18.5 months and in the placebo arm was 11.6 months</a:t>
            </a:r>
          </a:p>
          <a:p>
            <a:pPr marL="0" marR="0" lvl="0" indent="0" algn="l" defTabSz="457200" rtl="0" eaLnBrk="1" fontAlgn="auto" latinLnBrk="0" hangingPunct="1">
              <a:lnSpc>
                <a:spcPct val="85000"/>
              </a:lnSpc>
              <a:buClrTx/>
              <a:buSzTx/>
              <a:buFontTx/>
              <a:buNone/>
              <a:tabLst/>
              <a:defRPr/>
            </a:pPr>
            <a:r>
              <a:rPr kumimoji="0" lang="en-GB" sz="750" b="0" i="0" u="none" strike="noStrike" kern="1200" cap="none" spc="0" normalizeH="0" baseline="30000" dirty="0">
                <a:ln>
                  <a:noFill/>
                </a:ln>
                <a:solidFill>
                  <a:srgbClr val="000000"/>
                </a:solidFill>
                <a:effectLst/>
                <a:uLnTx/>
                <a:uFillTx/>
                <a:latin typeface="Calibri"/>
                <a:ea typeface="+mn-ea"/>
                <a:cs typeface="+mn-cs"/>
              </a:rPr>
              <a:t>m </a:t>
            </a:r>
            <a:r>
              <a:rPr kumimoji="0" lang="en-GB" sz="750" b="0" i="0" u="none" strike="noStrike" kern="1200" cap="none" spc="0" normalizeH="0" baseline="0" dirty="0">
                <a:ln>
                  <a:noFill/>
                </a:ln>
                <a:solidFill>
                  <a:srgbClr val="000000"/>
                </a:solidFill>
                <a:effectLst/>
                <a:uLnTx/>
                <a:uFillTx/>
                <a:latin typeface="Calibri"/>
                <a:ea typeface="+mn-ea"/>
                <a:cs typeface="+mn-cs"/>
              </a:rPr>
              <a:t>Combined term comprising MedDRA terms of any fractures and dislocations, limb fractures and dislocations, skull fractures, facial bone fractures and dislocations, spinal fractures and dislocations, and thoracic cage fractures and dislocations; </a:t>
            </a:r>
            <a:r>
              <a:rPr kumimoji="0" lang="en-GB" sz="750" b="0" i="0" u="none" strike="noStrike" kern="1200" cap="none" spc="0" normalizeH="0" baseline="30000" dirty="0">
                <a:ln>
                  <a:noFill/>
                </a:ln>
                <a:solidFill>
                  <a:srgbClr val="000000"/>
                </a:solidFill>
                <a:effectLst/>
                <a:uLnTx/>
                <a:uFillTx/>
                <a:latin typeface="Calibri"/>
                <a:ea typeface="+mn-ea"/>
                <a:cs typeface="+mn-cs"/>
              </a:rPr>
              <a:t>n </a:t>
            </a:r>
            <a:r>
              <a:rPr kumimoji="0" lang="en-GB" sz="750" b="0" i="0" u="none" strike="noStrike" kern="1200" cap="none" spc="0" normalizeH="0" baseline="0" dirty="0">
                <a:ln>
                  <a:noFill/>
                </a:ln>
                <a:solidFill>
                  <a:srgbClr val="000000"/>
                </a:solidFill>
                <a:effectLst/>
                <a:uLnTx/>
                <a:uFillTx/>
                <a:latin typeface="Calibri"/>
                <a:ea typeface="+mn-ea"/>
                <a:cs typeface="+mn-cs"/>
              </a:rPr>
              <a:t>Combined term comprising MedDRA terms of asthenic conditions, disturbances in consciousness, decreased strength and energy, malaise, lethargy, and asthenia; </a:t>
            </a:r>
            <a:r>
              <a:rPr kumimoji="0" lang="en-GB" sz="750" b="0" i="0" u="none" strike="noStrike" kern="1200" cap="none" spc="0" normalizeH="0" baseline="30000" dirty="0">
                <a:ln>
                  <a:noFill/>
                </a:ln>
                <a:solidFill>
                  <a:srgbClr val="000000"/>
                </a:solidFill>
                <a:effectLst/>
                <a:uLnTx/>
                <a:uFillTx/>
                <a:latin typeface="Calibri"/>
                <a:ea typeface="+mn-ea"/>
                <a:cs typeface="+mn-cs"/>
              </a:rPr>
              <a:t>o </a:t>
            </a:r>
            <a:r>
              <a:rPr kumimoji="0" lang="en-GB" sz="750" b="0" i="0" u="none" strike="noStrike" kern="1200" cap="none" spc="0" normalizeH="0" baseline="0" dirty="0">
                <a:ln>
                  <a:noFill/>
                </a:ln>
                <a:solidFill>
                  <a:srgbClr val="000000"/>
                </a:solidFill>
                <a:effectLst/>
                <a:uLnTx/>
                <a:uFillTx/>
                <a:latin typeface="Calibri"/>
                <a:ea typeface="+mn-ea"/>
                <a:cs typeface="+mn-cs"/>
              </a:rPr>
              <a:t>Combined term comprising MedDRA terms of rash, macular rash, maculopapular rash, papular rash, and pustular rash; </a:t>
            </a:r>
            <a:r>
              <a:rPr kumimoji="0" lang="en-GB" sz="750" b="0" i="0" u="none" strike="noStrike" kern="1200" cap="none" spc="0" normalizeH="0" baseline="30000" dirty="0">
                <a:ln>
                  <a:noFill/>
                </a:ln>
                <a:solidFill>
                  <a:srgbClr val="000000"/>
                </a:solidFill>
                <a:effectLst/>
                <a:uLnTx/>
                <a:uFillTx/>
                <a:latin typeface="Calibri"/>
                <a:ea typeface="+mn-ea"/>
                <a:cs typeface="+mn-cs"/>
              </a:rPr>
              <a:t>p </a:t>
            </a:r>
            <a:r>
              <a:rPr kumimoji="0" lang="en-GB" sz="750" b="0" i="0" u="none" strike="noStrike" kern="1200" cap="none" spc="0" normalizeH="0" baseline="0" dirty="0">
                <a:ln>
                  <a:noFill/>
                </a:ln>
                <a:solidFill>
                  <a:srgbClr val="000000"/>
                </a:solidFill>
                <a:effectLst/>
                <a:uLnTx/>
                <a:uFillTx/>
                <a:latin typeface="Calibri"/>
                <a:ea typeface="+mn-ea"/>
                <a:cs typeface="+mn-cs"/>
              </a:rPr>
              <a:t>One additional incidence of seizure occurred in the darolutamide group during the open-label period, in a patient with a history of epilepsy; </a:t>
            </a:r>
            <a:r>
              <a:rPr kumimoji="0" lang="en-GB" sz="750" b="0" i="0" u="none" strike="noStrike" kern="1200" cap="none" spc="0" normalizeH="0" baseline="30000" dirty="0">
                <a:ln>
                  <a:noFill/>
                </a:ln>
                <a:solidFill>
                  <a:srgbClr val="000000"/>
                </a:solidFill>
                <a:effectLst/>
                <a:uLnTx/>
                <a:uFillTx/>
                <a:latin typeface="Calibri"/>
                <a:ea typeface="+mn-ea"/>
                <a:cs typeface="+mn-cs"/>
              </a:rPr>
              <a:t>q </a:t>
            </a:r>
            <a:r>
              <a:rPr kumimoji="0" lang="en-GB" sz="750" b="0" i="0" u="none" strike="noStrike" kern="1200" cap="none" spc="0" normalizeH="0" baseline="0" dirty="0">
                <a:ln>
                  <a:noFill/>
                </a:ln>
                <a:solidFill>
                  <a:srgbClr val="000000"/>
                </a:solidFill>
                <a:effectLst/>
                <a:uLnTx/>
                <a:uFillTx/>
                <a:latin typeface="Calibri"/>
                <a:ea typeface="+mn-ea"/>
                <a:cs typeface="+mn-cs"/>
              </a:rPr>
              <a:t>MedDRA High Level Group term; </a:t>
            </a:r>
            <a:r>
              <a:rPr kumimoji="0" lang="en-GB" sz="750" b="0" i="0" u="none" strike="noStrike" kern="1200" cap="none" spc="0" normalizeH="0" baseline="30000" dirty="0">
                <a:ln>
                  <a:noFill/>
                </a:ln>
                <a:solidFill>
                  <a:srgbClr val="000000"/>
                </a:solidFill>
                <a:effectLst/>
                <a:uLnTx/>
                <a:uFillTx/>
                <a:latin typeface="Calibri"/>
                <a:ea typeface="+mn-ea"/>
                <a:cs typeface="+mn-cs"/>
              </a:rPr>
              <a:t>r </a:t>
            </a:r>
            <a:r>
              <a:rPr kumimoji="0" lang="en-GB" sz="750" b="0" i="0" u="none" strike="noStrike" kern="1200" cap="none" spc="0" normalizeH="0" baseline="0" dirty="0">
                <a:ln>
                  <a:noFill/>
                </a:ln>
                <a:solidFill>
                  <a:srgbClr val="000000"/>
                </a:solidFill>
                <a:effectLst/>
                <a:uLnTx/>
                <a:uFillTx/>
                <a:latin typeface="Calibri"/>
                <a:ea typeface="+mn-ea"/>
                <a:cs typeface="+mn-cs"/>
              </a:rPr>
              <a:t>Although the incidence of cardiac arrhythmia was higher with darolutamide than with placebo, both a history of cardiac arrhythmia and electrocardiogram abnormalities were present to a greater extent in the darolutamide group at baseline, as observed at primary analysis.</a:t>
            </a:r>
            <a:endParaRPr kumimoji="0" lang="en-GB" sz="750" b="0" i="0" u="none" strike="sngStrike" kern="1200" cap="none" spc="0" normalizeH="0" baseline="0" dirty="0">
              <a:ln>
                <a:noFill/>
              </a:ln>
              <a:solidFill>
                <a:srgbClr val="000000"/>
              </a:solidFill>
              <a:effectLst/>
              <a:uLnTx/>
              <a:uFillTx/>
              <a:latin typeface="Calibri"/>
              <a:ea typeface="+mn-ea"/>
              <a:cs typeface="+mn-cs"/>
            </a:endParaRPr>
          </a:p>
        </p:txBody>
      </p:sp>
      <p:graphicFrame>
        <p:nvGraphicFramePr>
          <p:cNvPr id="10" name="Chart 9">
            <a:extLst>
              <a:ext uri="{FF2B5EF4-FFF2-40B4-BE49-F238E27FC236}">
                <a16:creationId xmlns:a16="http://schemas.microsoft.com/office/drawing/2014/main" id="{3662C29A-2994-2A46-A95F-EC6C45A123E6}"/>
              </a:ext>
            </a:extLst>
          </p:cNvPr>
          <p:cNvGraphicFramePr/>
          <p:nvPr/>
        </p:nvGraphicFramePr>
        <p:xfrm>
          <a:off x="1438147" y="2780928"/>
          <a:ext cx="4032448" cy="3240360"/>
        </p:xfrm>
        <a:graphic>
          <a:graphicData uri="http://schemas.openxmlformats.org/drawingml/2006/chart">
            <c:chart xmlns:c="http://schemas.openxmlformats.org/drawingml/2006/chart" xmlns:r="http://schemas.openxmlformats.org/officeDocument/2006/relationships" r:id="rId5"/>
          </a:graphicData>
        </a:graphic>
      </p:graphicFrame>
      <p:sp>
        <p:nvSpPr>
          <p:cNvPr id="69" name="TextBox 68">
            <a:extLst>
              <a:ext uri="{FF2B5EF4-FFF2-40B4-BE49-F238E27FC236}">
                <a16:creationId xmlns:a16="http://schemas.microsoft.com/office/drawing/2014/main" id="{98AC01B3-0AF7-D645-A5F4-5A344FC21262}"/>
              </a:ext>
            </a:extLst>
          </p:cNvPr>
          <p:cNvSpPr txBox="1"/>
          <p:nvPr/>
        </p:nvSpPr>
        <p:spPr>
          <a:xfrm>
            <a:off x="-108701" y="2933498"/>
            <a:ext cx="2232000" cy="2797048"/>
          </a:xfrm>
          <a:prstGeom prst="rect">
            <a:avLst/>
          </a:prstGeom>
          <a:noFill/>
        </p:spPr>
        <p:txBody>
          <a:bodyPr wrap="square" lIns="0" tIns="0" rIns="0" bIns="0" rtlCol="0" anchor="t" anchorCtr="0">
            <a:spAutoFit/>
          </a:bodyPr>
          <a:lstStyle/>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Fatigue</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Musculoskeletal event</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b</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Fall</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Hypertension</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c</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Fracture</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d</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Cognitive and memory impairment</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e</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Cardiovascular events</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f</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Ischaemic heart disease</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g</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Second primary cancer</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Loss of consciousness</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h</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Rash</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i</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Renal disorder</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Hepatic disorder</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j</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Angioedema</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k</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Thrombocytopenia</a:t>
            </a:r>
            <a:r>
              <a:rPr kumimoji="0" lang="en-GB" sz="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l</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Neutropenia</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Severe cutaneous adverse reaction</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Seizure</a:t>
            </a:r>
          </a:p>
          <a:p>
            <a:pPr marL="0" marR="0" lvl="0" indent="0" algn="r" defTabSz="1219140" rtl="0" eaLnBrk="0" fontAlgn="base" latinLnBrk="0" hangingPunct="0">
              <a:lnSpc>
                <a:spcPct val="12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Posterior reversible encephalopathy syndrome</a:t>
            </a:r>
          </a:p>
        </p:txBody>
      </p:sp>
    </p:spTree>
    <p:extLst>
      <p:ext uri="{BB962C8B-B14F-4D97-AF65-F5344CB8AC3E}">
        <p14:creationId xmlns:p14="http://schemas.microsoft.com/office/powerpoint/2010/main" val="72084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A2B308-EB6D-9412-327C-0A9BFAC8C4D5}"/>
              </a:ext>
            </a:extLst>
          </p:cNvPr>
          <p:cNvSpPr>
            <a:spLocks noGrp="1"/>
          </p:cNvSpPr>
          <p:nvPr>
            <p:ph sz="quarter" idx="12"/>
          </p:nvPr>
        </p:nvSpPr>
        <p:spPr>
          <a:xfrm>
            <a:off x="620184" y="1195208"/>
            <a:ext cx="10963200" cy="4755592"/>
          </a:xfrm>
        </p:spPr>
        <p:txBody>
          <a:bodyPr/>
          <a:lstStyle/>
          <a:p>
            <a:r>
              <a:rPr lang="en-GB" dirty="0"/>
              <a:t>Effective and early management of AEs is likely to improve medication adherence and reduce discontinuation of therapy</a:t>
            </a:r>
          </a:p>
          <a:p>
            <a:pPr lvl="1"/>
            <a:r>
              <a:rPr lang="en-GB" dirty="0"/>
              <a:t>Nurses can implement strategies to prevent and manage TEAEs along the patient’s treatment path</a:t>
            </a:r>
            <a:r>
              <a:rPr lang="en-GB" baseline="30000" dirty="0"/>
              <a:t>1</a:t>
            </a:r>
          </a:p>
          <a:p>
            <a:pPr>
              <a:spcBef>
                <a:spcPts val="1800"/>
              </a:spcBef>
            </a:pPr>
            <a:r>
              <a:rPr lang="en-GB" dirty="0"/>
              <a:t>Educate the patient to control blood pressure levels during treatment, recording levels to identify raises as soon as possible</a:t>
            </a:r>
          </a:p>
          <a:p>
            <a:pPr>
              <a:spcBef>
                <a:spcPts val="1800"/>
              </a:spcBef>
            </a:pPr>
            <a:r>
              <a:rPr lang="en-GB" dirty="0"/>
              <a:t>Explain rash reactions</a:t>
            </a:r>
          </a:p>
          <a:p>
            <a:pPr lvl="1"/>
            <a:r>
              <a:rPr lang="en-GB" dirty="0"/>
              <a:t>Identify reactions and take pictures to evaluate progression</a:t>
            </a:r>
          </a:p>
          <a:p>
            <a:pPr>
              <a:spcBef>
                <a:spcPts val="1800"/>
              </a:spcBef>
            </a:pPr>
            <a:r>
              <a:rPr lang="en-GB" dirty="0"/>
              <a:t>Use QoL questionnaires to evaluate cognitive impairment</a:t>
            </a:r>
          </a:p>
          <a:p>
            <a:pPr>
              <a:spcBef>
                <a:spcPts val="1800"/>
              </a:spcBef>
            </a:pPr>
            <a:r>
              <a:rPr lang="en-GB" dirty="0"/>
              <a:t>Encourage patients to exercise regularly and eat a healthy diet</a:t>
            </a:r>
          </a:p>
          <a:p>
            <a:pPr>
              <a:spcBef>
                <a:spcPts val="1800"/>
              </a:spcBef>
            </a:pPr>
            <a:r>
              <a:rPr lang="en-GB" dirty="0"/>
              <a:t>Evaluate risk of bone fracture prior to initiation of any therapy, and evaluate ongoing risk during treatment</a:t>
            </a:r>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97C19742-DC7B-DA62-654D-EBB15FE00A57}"/>
              </a:ext>
            </a:extLst>
          </p:cNvPr>
          <p:cNvSpPr>
            <a:spLocks noGrp="1"/>
          </p:cNvSpPr>
          <p:nvPr>
            <p:ph type="title"/>
          </p:nvPr>
        </p:nvSpPr>
        <p:spPr/>
        <p:txBody>
          <a:bodyPr/>
          <a:lstStyle/>
          <a:p>
            <a:r>
              <a:rPr lang="en-GB" dirty="0"/>
              <a:t>Adverse event management</a:t>
            </a:r>
          </a:p>
        </p:txBody>
      </p:sp>
      <p:sp>
        <p:nvSpPr>
          <p:cNvPr id="4" name="Slide Number Placeholder 3">
            <a:extLst>
              <a:ext uri="{FF2B5EF4-FFF2-40B4-BE49-F238E27FC236}">
                <a16:creationId xmlns:a16="http://schemas.microsoft.com/office/drawing/2014/main" id="{A8702D13-B8E1-703E-2C9A-7CA1D1F48E06}"/>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5" name="Content Placeholder 4">
            <a:extLst>
              <a:ext uri="{FF2B5EF4-FFF2-40B4-BE49-F238E27FC236}">
                <a16:creationId xmlns:a16="http://schemas.microsoft.com/office/drawing/2014/main" id="{4CB602AD-9628-46E8-1468-129C50B680F6}"/>
              </a:ext>
            </a:extLst>
          </p:cNvPr>
          <p:cNvSpPr>
            <a:spLocks noGrp="1"/>
          </p:cNvSpPr>
          <p:nvPr>
            <p:ph sz="quarter" idx="15"/>
          </p:nvPr>
        </p:nvSpPr>
        <p:spPr/>
        <p:txBody>
          <a:bodyPr/>
          <a:lstStyle/>
          <a:p>
            <a:r>
              <a:rPr lang="en-GB" kern="100" dirty="0">
                <a:solidFill>
                  <a:schemeClr val="tx2"/>
                </a:solidFill>
                <a:uFill>
                  <a:solidFill>
                    <a:srgbClr val="000000"/>
                  </a:solidFill>
                </a:uFill>
                <a:ea typeface="Arial Unicode MS"/>
              </a:rPr>
              <a:t>AE, adverse event; QoL, quality of life; TEAE, treatment-emergent adverse event</a:t>
            </a:r>
          </a:p>
          <a:p>
            <a:r>
              <a:rPr lang="en-GB" spc="-30" dirty="0">
                <a:solidFill>
                  <a:schemeClr val="tx2"/>
                </a:solidFill>
              </a:rPr>
              <a:t>1. Olivier KM, et al. Int J Urol Nurs. 2021;15:47-58</a:t>
            </a:r>
            <a:endParaRPr lang="en-GB" dirty="0">
              <a:solidFill>
                <a:schemeClr val="tx2"/>
              </a:solidFill>
            </a:endParaRPr>
          </a:p>
        </p:txBody>
      </p:sp>
    </p:spTree>
    <p:extLst>
      <p:ext uri="{BB962C8B-B14F-4D97-AF65-F5344CB8AC3E}">
        <p14:creationId xmlns:p14="http://schemas.microsoft.com/office/powerpoint/2010/main" val="21363241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CEA828-6C86-7CAA-0954-2303CF34D0AD}"/>
              </a:ext>
            </a:extLst>
          </p:cNvPr>
          <p:cNvSpPr>
            <a:spLocks noGrp="1"/>
          </p:cNvSpPr>
          <p:nvPr>
            <p:ph sz="quarter" idx="12"/>
          </p:nvPr>
        </p:nvSpPr>
        <p:spPr/>
        <p:txBody>
          <a:bodyPr/>
          <a:lstStyle/>
          <a:p>
            <a:pPr>
              <a:spcBef>
                <a:spcPts val="1800"/>
              </a:spcBef>
            </a:pPr>
            <a:r>
              <a:rPr lang="en-GB" dirty="0"/>
              <a:t>Novel hormonal agents (NHAs) can modify the absorption, distribution, metabolism, and/or elimination of a concomitant drug taken by the patient for comorbidities</a:t>
            </a:r>
          </a:p>
          <a:p>
            <a:pPr>
              <a:spcBef>
                <a:spcPts val="1800"/>
              </a:spcBef>
            </a:pPr>
            <a:r>
              <a:rPr lang="en-GB" dirty="0"/>
              <a:t>Results from the studies (including pharmacokinetic results) can be used to guide treatment selection </a:t>
            </a:r>
          </a:p>
          <a:p>
            <a:pPr>
              <a:spcBef>
                <a:spcPts val="1800"/>
              </a:spcBef>
            </a:pPr>
            <a:r>
              <a:rPr lang="en-GB" dirty="0"/>
              <a:t>A close review of concomitant medications is essential before initiating therapy</a:t>
            </a:r>
          </a:p>
          <a:p>
            <a:pPr lvl="1">
              <a:spcBef>
                <a:spcPts val="1800"/>
              </a:spcBef>
            </a:pPr>
            <a:r>
              <a:rPr lang="en-GB" dirty="0"/>
              <a:t>Avoid enzalutamide and apalutamide in a patient with a history of CVD</a:t>
            </a:r>
          </a:p>
          <a:p>
            <a:pPr lvl="1">
              <a:spcBef>
                <a:spcPts val="1800"/>
              </a:spcBef>
            </a:pPr>
            <a:r>
              <a:rPr lang="en-GB" dirty="0"/>
              <a:t>Select the best therapy for pain control, when required, according to the different DDIs</a:t>
            </a:r>
          </a:p>
          <a:p>
            <a:pPr lvl="1">
              <a:spcBef>
                <a:spcPts val="1800"/>
              </a:spcBef>
            </a:pPr>
            <a:r>
              <a:rPr lang="en-US" dirty="0"/>
              <a:t>Review and modify, when necessary, the medication in patients with high cholesterol levels</a:t>
            </a:r>
          </a:p>
          <a:p>
            <a:pPr lvl="1">
              <a:spcBef>
                <a:spcPts val="1800"/>
              </a:spcBef>
            </a:pPr>
            <a:r>
              <a:rPr lang="en-GB" dirty="0"/>
              <a:t>Evaluate concomitant medication in patients with a history of seizures taking anticonvulsants to prevent DDIs</a:t>
            </a:r>
          </a:p>
        </p:txBody>
      </p:sp>
      <p:sp>
        <p:nvSpPr>
          <p:cNvPr id="3" name="Title 2">
            <a:extLst>
              <a:ext uri="{FF2B5EF4-FFF2-40B4-BE49-F238E27FC236}">
                <a16:creationId xmlns:a16="http://schemas.microsoft.com/office/drawing/2014/main" id="{8006C1C5-FF42-3A89-9BC8-31FD3688D444}"/>
              </a:ext>
            </a:extLst>
          </p:cNvPr>
          <p:cNvSpPr>
            <a:spLocks noGrp="1"/>
          </p:cNvSpPr>
          <p:nvPr>
            <p:ph type="title"/>
          </p:nvPr>
        </p:nvSpPr>
        <p:spPr/>
        <p:txBody>
          <a:bodyPr/>
          <a:lstStyle/>
          <a:p>
            <a:r>
              <a:rPr lang="en-GB" dirty="0"/>
              <a:t>Drug–drug interactions</a:t>
            </a:r>
          </a:p>
        </p:txBody>
      </p:sp>
      <p:sp>
        <p:nvSpPr>
          <p:cNvPr id="4" name="Slide Number Placeholder 3">
            <a:extLst>
              <a:ext uri="{FF2B5EF4-FFF2-40B4-BE49-F238E27FC236}">
                <a16:creationId xmlns:a16="http://schemas.microsoft.com/office/drawing/2014/main" id="{B943763E-781F-BF5F-7EF5-65F03753BACB}"/>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5" name="Content Placeholder 4">
            <a:extLst>
              <a:ext uri="{FF2B5EF4-FFF2-40B4-BE49-F238E27FC236}">
                <a16:creationId xmlns:a16="http://schemas.microsoft.com/office/drawing/2014/main" id="{8B9ED9CB-8CD6-92ED-6DB3-58E7CE2309D5}"/>
              </a:ext>
            </a:extLst>
          </p:cNvPr>
          <p:cNvSpPr>
            <a:spLocks noGrp="1"/>
          </p:cNvSpPr>
          <p:nvPr>
            <p:ph sz="quarter" idx="15"/>
          </p:nvPr>
        </p:nvSpPr>
        <p:spPr>
          <a:xfrm>
            <a:off x="620184" y="6356351"/>
            <a:ext cx="10180339" cy="365125"/>
          </a:xfrm>
        </p:spPr>
        <p:txBody>
          <a:bodyPr/>
          <a:lstStyle/>
          <a:p>
            <a:pPr>
              <a:spcBef>
                <a:spcPts val="0"/>
              </a:spcBef>
              <a:spcAft>
                <a:spcPts val="100"/>
              </a:spcAft>
            </a:pPr>
            <a:r>
              <a:rPr lang="en-GB" dirty="0"/>
              <a:t>CVD, cardiovascular disease; DDI, drug–drug interactions</a:t>
            </a:r>
          </a:p>
        </p:txBody>
      </p:sp>
    </p:spTree>
    <p:extLst>
      <p:ext uri="{BB962C8B-B14F-4D97-AF65-F5344CB8AC3E}">
        <p14:creationId xmlns:p14="http://schemas.microsoft.com/office/powerpoint/2010/main" val="1445659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EAEFE9BE-067C-DF46-AD70-5E7E9612CAF0}"/>
              </a:ext>
            </a:extLst>
          </p:cNvPr>
          <p:cNvGraphicFramePr>
            <a:graphicFrameLocks noGrp="1"/>
          </p:cNvGraphicFramePr>
          <p:nvPr>
            <p:ph sz="quarter" idx="12"/>
            <p:extLst>
              <p:ext uri="{D42A27DB-BD31-4B8C-83A1-F6EECF244321}">
                <p14:modId xmlns:p14="http://schemas.microsoft.com/office/powerpoint/2010/main" val="1359109070"/>
              </p:ext>
            </p:extLst>
          </p:nvPr>
        </p:nvGraphicFramePr>
        <p:xfrm>
          <a:off x="620713" y="1124744"/>
          <a:ext cx="10963277" cy="4858128"/>
        </p:xfrm>
        <a:graphic>
          <a:graphicData uri="http://schemas.openxmlformats.org/drawingml/2006/table">
            <a:tbl>
              <a:tblPr firstRow="1" bandRow="1">
                <a:tableStyleId>{5C22544A-7EE6-4342-B048-85BDC9FD1C3A}</a:tableStyleId>
              </a:tblPr>
              <a:tblGrid>
                <a:gridCol w="2192655">
                  <a:extLst>
                    <a:ext uri="{9D8B030D-6E8A-4147-A177-3AD203B41FA5}">
                      <a16:colId xmlns:a16="http://schemas.microsoft.com/office/drawing/2014/main" val="3365636163"/>
                    </a:ext>
                  </a:extLst>
                </a:gridCol>
                <a:gridCol w="2192655">
                  <a:extLst>
                    <a:ext uri="{9D8B030D-6E8A-4147-A177-3AD203B41FA5}">
                      <a16:colId xmlns:a16="http://schemas.microsoft.com/office/drawing/2014/main" val="2533196758"/>
                    </a:ext>
                  </a:extLst>
                </a:gridCol>
                <a:gridCol w="2192655">
                  <a:extLst>
                    <a:ext uri="{9D8B030D-6E8A-4147-A177-3AD203B41FA5}">
                      <a16:colId xmlns:a16="http://schemas.microsoft.com/office/drawing/2014/main" val="2841720852"/>
                    </a:ext>
                  </a:extLst>
                </a:gridCol>
                <a:gridCol w="1096328">
                  <a:extLst>
                    <a:ext uri="{9D8B030D-6E8A-4147-A177-3AD203B41FA5}">
                      <a16:colId xmlns:a16="http://schemas.microsoft.com/office/drawing/2014/main" val="2563880540"/>
                    </a:ext>
                  </a:extLst>
                </a:gridCol>
                <a:gridCol w="1096328">
                  <a:extLst>
                    <a:ext uri="{9D8B030D-6E8A-4147-A177-3AD203B41FA5}">
                      <a16:colId xmlns:a16="http://schemas.microsoft.com/office/drawing/2014/main" val="2720302567"/>
                    </a:ext>
                  </a:extLst>
                </a:gridCol>
                <a:gridCol w="1096328">
                  <a:extLst>
                    <a:ext uri="{9D8B030D-6E8A-4147-A177-3AD203B41FA5}">
                      <a16:colId xmlns:a16="http://schemas.microsoft.com/office/drawing/2014/main" val="902968324"/>
                    </a:ext>
                  </a:extLst>
                </a:gridCol>
                <a:gridCol w="1096328">
                  <a:extLst>
                    <a:ext uri="{9D8B030D-6E8A-4147-A177-3AD203B41FA5}">
                      <a16:colId xmlns:a16="http://schemas.microsoft.com/office/drawing/2014/main" val="334663144"/>
                    </a:ext>
                  </a:extLst>
                </a:gridCol>
              </a:tblGrid>
              <a:tr h="0">
                <a:tc>
                  <a:txBody>
                    <a:bodyPr/>
                    <a:lstStyle/>
                    <a:p>
                      <a:pPr>
                        <a:lnSpc>
                          <a:spcPct val="90000"/>
                        </a:lnSpc>
                      </a:pPr>
                      <a:r>
                        <a:rPr lang="en-US" sz="1100" dirty="0">
                          <a:latin typeface="Arial" panose="020B0604020202020204" pitchFamily="34" charset="0"/>
                          <a:cs typeface="Arial" panose="020B0604020202020204" pitchFamily="34" charset="0"/>
                        </a:rPr>
                        <a:t>Interaction</a:t>
                      </a:r>
                    </a:p>
                  </a:txBody>
                  <a:tcPr marT="14400" marB="14400">
                    <a:solidFill>
                      <a:schemeClr val="accent6"/>
                    </a:solidFill>
                  </a:tcPr>
                </a:tc>
                <a:tc>
                  <a:txBody>
                    <a:bodyPr/>
                    <a:lstStyle/>
                    <a:p>
                      <a:pPr algn="l">
                        <a:lnSpc>
                          <a:spcPct val="90000"/>
                        </a:lnSpc>
                      </a:pPr>
                      <a:r>
                        <a:rPr lang="en-US" sz="1100" dirty="0">
                          <a:solidFill>
                            <a:schemeClr val="tx1"/>
                          </a:solidFill>
                          <a:latin typeface="Arial" panose="020B0604020202020204" pitchFamily="34" charset="0"/>
                          <a:cs typeface="Arial" panose="020B0604020202020204" pitchFamily="34" charset="0"/>
                        </a:rPr>
                        <a:t>Substrate</a:t>
                      </a:r>
                      <a:br>
                        <a:rPr lang="en-US" sz="110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AR inhibitor increases plasma</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level of comedication</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May increase risk of AEs</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associated with comedication</a:t>
                      </a:r>
                    </a:p>
                  </a:txBody>
                  <a:tcPr marT="14400" marB="14400">
                    <a:solidFill>
                      <a:schemeClr val="tx2">
                        <a:lumMod val="20000"/>
                        <a:lumOff val="80000"/>
                      </a:schemeClr>
                    </a:solidFill>
                  </a:tcPr>
                </a:tc>
                <a:tc>
                  <a:txBody>
                    <a:bodyPr/>
                    <a:lstStyle/>
                    <a:p>
                      <a:pPr>
                        <a:lnSpc>
                          <a:spcPct val="90000"/>
                        </a:lnSpc>
                      </a:pPr>
                      <a:r>
                        <a:rPr lang="en-US" sz="1100" dirty="0">
                          <a:solidFill>
                            <a:schemeClr val="tx1"/>
                          </a:solidFill>
                          <a:latin typeface="Arial" panose="020B0604020202020204" pitchFamily="34" charset="0"/>
                          <a:cs typeface="Arial" panose="020B0604020202020204" pitchFamily="34" charset="0"/>
                        </a:rPr>
                        <a:t>Substrate</a:t>
                      </a:r>
                      <a:br>
                        <a:rPr lang="en-US" sz="110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AR inhibitor decreases plasma</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level of comedication</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May lead to a decrease in</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activity of comedication</a:t>
                      </a:r>
                    </a:p>
                  </a:txBody>
                  <a:tcPr marT="14400" marB="14400">
                    <a:solidFill>
                      <a:schemeClr val="accent1">
                        <a:lumMod val="20000"/>
                        <a:lumOff val="80000"/>
                      </a:schemeClr>
                    </a:solidFill>
                  </a:tcPr>
                </a:tc>
                <a:tc gridSpan="2">
                  <a:txBody>
                    <a:bodyPr/>
                    <a:lstStyle/>
                    <a:p>
                      <a:pPr>
                        <a:lnSpc>
                          <a:spcPct val="90000"/>
                        </a:lnSpc>
                      </a:pPr>
                      <a:r>
                        <a:rPr lang="en-US" sz="1100" dirty="0">
                          <a:solidFill>
                            <a:schemeClr val="tx1"/>
                          </a:solidFill>
                          <a:latin typeface="Arial" panose="020B0604020202020204" pitchFamily="34" charset="0"/>
                          <a:cs typeface="Arial" panose="020B0604020202020204" pitchFamily="34" charset="0"/>
                        </a:rPr>
                        <a:t>Inducer</a:t>
                      </a:r>
                      <a:br>
                        <a:rPr lang="en-US" sz="110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Comedication decreases</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plasma level of AR inhibitor</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May lead to a decrease in</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activity of AR inhibitor</a:t>
                      </a:r>
                    </a:p>
                  </a:txBody>
                  <a:tcPr marT="14400" marB="14400">
                    <a:solidFill>
                      <a:schemeClr val="accent5">
                        <a:lumMod val="90000"/>
                      </a:schemeClr>
                    </a:solidFill>
                  </a:tcPr>
                </a:tc>
                <a:tc hMerge="1">
                  <a:txBody>
                    <a:bodyPr/>
                    <a:lstStyle/>
                    <a:p>
                      <a:endParaRPr lang="en-US"/>
                    </a:p>
                  </a:txBody>
                  <a:tcPr/>
                </a:tc>
                <a:tc gridSpan="2">
                  <a:txBody>
                    <a:bodyPr/>
                    <a:lstStyle/>
                    <a:p>
                      <a:pPr>
                        <a:lnSpc>
                          <a:spcPct val="90000"/>
                        </a:lnSpc>
                      </a:pPr>
                      <a:r>
                        <a:rPr lang="en-US" sz="1100" dirty="0">
                          <a:solidFill>
                            <a:schemeClr val="tx1"/>
                          </a:solidFill>
                          <a:latin typeface="Arial" panose="020B0604020202020204" pitchFamily="34" charset="0"/>
                          <a:cs typeface="Arial" panose="020B0604020202020204" pitchFamily="34" charset="0"/>
                        </a:rPr>
                        <a:t>Inhibitor</a:t>
                      </a:r>
                      <a:br>
                        <a:rPr lang="en-US" sz="110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Comedication increases plasma</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level of AR inhibitor</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May increase risk of AEs</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associated with AR inhibitor</a:t>
                      </a:r>
                    </a:p>
                  </a:txBody>
                  <a:tcPr marT="14400" marB="14400">
                    <a:solidFill>
                      <a:schemeClr val="bg2">
                        <a:lumMod val="90000"/>
                      </a:schemeClr>
                    </a:solidFill>
                  </a:tcPr>
                </a:tc>
                <a:tc hMerge="1">
                  <a:txBody>
                    <a:bodyPr/>
                    <a:lstStyle/>
                    <a:p>
                      <a:endParaRPr lang="en-US"/>
                    </a:p>
                  </a:txBody>
                  <a:tcPr/>
                </a:tc>
                <a:extLst>
                  <a:ext uri="{0D108BD9-81ED-4DB2-BD59-A6C34878D82A}">
                    <a16:rowId xmlns:a16="http://schemas.microsoft.com/office/drawing/2014/main" val="2154947159"/>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B w="6350" cap="flat" cmpd="sng" algn="ctr">
                      <a:solidFill>
                        <a:schemeClr val="tx1"/>
                      </a:solidFill>
                      <a:prstDash val="solid"/>
                      <a:round/>
                      <a:headEnd type="none" w="med" len="med"/>
                      <a:tailEnd type="none" w="med" len="med"/>
                    </a:lnB>
                    <a:solidFill>
                      <a:schemeClr val="bg1"/>
                    </a:solidFill>
                  </a:tcPr>
                </a:tc>
                <a:tc gridSpan="2">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B w="63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B w="63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741748455"/>
                  </a:ext>
                </a:extLst>
              </a:tr>
              <a:tr h="0">
                <a:tc gridSpan="2">
                  <a:txBody>
                    <a:bodyPr/>
                    <a:lstStyle/>
                    <a:p>
                      <a:pPr algn="ctr">
                        <a:lnSpc>
                          <a:spcPct val="90000"/>
                        </a:lnSpc>
                      </a:pPr>
                      <a:r>
                        <a:rPr lang="en-US" sz="1100" b="1" dirty="0">
                          <a:solidFill>
                            <a:schemeClr val="bg1"/>
                          </a:solidFill>
                          <a:latin typeface="Arial" panose="020B0604020202020204" pitchFamily="34" charset="0"/>
                          <a:cs typeface="Arial" panose="020B0604020202020204" pitchFamily="34" charset="0"/>
                        </a:rPr>
                        <a:t>Medicinal product</a:t>
                      </a:r>
                    </a:p>
                    <a:p>
                      <a:pPr algn="ctr">
                        <a:lnSpc>
                          <a:spcPct val="90000"/>
                        </a:lnSpc>
                      </a:pPr>
                      <a:endParaRPr lang="en-US" sz="1100" b="1" dirty="0">
                        <a:solidFill>
                          <a:schemeClr val="bg1"/>
                        </a:solidFill>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a:lnSpc>
                          <a:spcPct val="90000"/>
                        </a:lnSpc>
                      </a:pPr>
                      <a:endParaRPr lang="en-US" sz="1100" dirty="0">
                        <a:solidFill>
                          <a:schemeClr val="bg1"/>
                        </a:solidFill>
                        <a:latin typeface="Arial" panose="020B0604020202020204" pitchFamily="34" charset="0"/>
                        <a:cs typeface="Arial" panose="020B0604020202020204" pitchFamily="34" charset="0"/>
                      </a:endParaRPr>
                    </a:p>
                  </a:txBody>
                  <a:tcPr marT="14400" marB="14400">
                    <a:solidFill>
                      <a:schemeClr val="accent1"/>
                    </a:solidFill>
                  </a:tcPr>
                </a:tc>
                <a:tc>
                  <a:txBody>
                    <a:bodyPr/>
                    <a:lstStyle/>
                    <a:p>
                      <a:pPr>
                        <a:lnSpc>
                          <a:spcPct val="90000"/>
                        </a:lnSpc>
                      </a:pPr>
                      <a:r>
                        <a:rPr lang="en-US" sz="1100" b="1" dirty="0">
                          <a:solidFill>
                            <a:schemeClr val="bg1"/>
                          </a:solidFill>
                          <a:latin typeface="Arial" panose="020B0604020202020204" pitchFamily="34" charset="0"/>
                          <a:cs typeface="Arial" panose="020B0604020202020204" pitchFamily="34" charset="0"/>
                        </a:rPr>
                        <a:t>Apalutamide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gridSpan="2">
                  <a:txBody>
                    <a:bodyPr/>
                    <a:lstStyle/>
                    <a:p>
                      <a:pPr>
                        <a:lnSpc>
                          <a:spcPct val="90000"/>
                        </a:lnSpc>
                      </a:pPr>
                      <a:r>
                        <a:rPr lang="en-US" sz="1100" b="1" dirty="0">
                          <a:solidFill>
                            <a:schemeClr val="bg1"/>
                          </a:solidFill>
                          <a:latin typeface="Arial" panose="020B0604020202020204" pitchFamily="34" charset="0"/>
                          <a:cs typeface="Arial" panose="020B0604020202020204" pitchFamily="34" charset="0"/>
                        </a:rPr>
                        <a:t>Enzalutamide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nSpc>
                          <a:spcPct val="90000"/>
                        </a:lnSpc>
                      </a:pPr>
                      <a:r>
                        <a:rPr lang="en-US" sz="1100" b="1" dirty="0">
                          <a:solidFill>
                            <a:schemeClr val="bg1"/>
                          </a:solidFill>
                          <a:latin typeface="Arial" panose="020B0604020202020204" pitchFamily="34" charset="0"/>
                          <a:cs typeface="Arial" panose="020B0604020202020204" pitchFamily="34" charset="0"/>
                        </a:rPr>
                        <a:t>Darolutamide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54715337"/>
                  </a:ext>
                </a:extLst>
              </a:tr>
              <a:tr h="0">
                <a:tc>
                  <a:txBody>
                    <a:bodyPr/>
                    <a:lstStyle/>
                    <a:p>
                      <a:pPr>
                        <a:lnSpc>
                          <a:spcPct val="90000"/>
                        </a:lnSpc>
                      </a:pPr>
                      <a:r>
                        <a:rPr lang="en-US" sz="1100" b="1" dirty="0">
                          <a:latin typeface="Arial" panose="020B0604020202020204" pitchFamily="34" charset="0"/>
                          <a:cs typeface="Arial" panose="020B0604020202020204" pitchFamily="34" charset="0"/>
                        </a:rPr>
                        <a:t>Antithrombotics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Clopidogrel</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561727762"/>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Dabigatran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886594869"/>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Rivaroxaban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96032773"/>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Warfarin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589454943"/>
                  </a:ext>
                </a:extLst>
              </a:tr>
              <a:tr h="0">
                <a:tc>
                  <a:txBody>
                    <a:bodyPr/>
                    <a:lstStyle/>
                    <a:p>
                      <a:pPr>
                        <a:lnSpc>
                          <a:spcPct val="90000"/>
                        </a:lnSpc>
                      </a:pPr>
                      <a:r>
                        <a:rPr lang="en-US" sz="1100" b="1" dirty="0">
                          <a:latin typeface="Arial" panose="020B0604020202020204" pitchFamily="34" charset="0"/>
                          <a:cs typeface="Arial" panose="020B0604020202020204" pitchFamily="34" charset="0"/>
                        </a:rPr>
                        <a:t>Calcium channel blockers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Amlodipine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326105701"/>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Diltiazem</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nSpc>
                          <a:spcPct val="90000"/>
                        </a:lnSpc>
                      </a:pPr>
                      <a:r>
                        <a:rPr lang="en-US" sz="1100" b="1"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r>
                        <a:rPr lang="en-US" sz="1100" b="1" dirty="0">
                          <a:latin typeface="Arial" panose="020B0604020202020204" pitchFamily="34" charset="0"/>
                          <a:cs typeface="Arial" panose="020B0604020202020204" pitchFamily="34" charset="0"/>
                        </a:rPr>
                        <a:t>✓</a:t>
                      </a:r>
                      <a:endParaRPr lang="en-US" sz="1100" kern="1200" dirty="0">
                        <a:solidFill>
                          <a:schemeClr val="dk1"/>
                        </a:solidFill>
                        <a:latin typeface="Arial" panose="020B0604020202020204" pitchFamily="34" charset="0"/>
                        <a:ea typeface="+mn-ea"/>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extLst>
                  <a:ext uri="{0D108BD9-81ED-4DB2-BD59-A6C34878D82A}">
                    <a16:rowId xmlns:a16="http://schemas.microsoft.com/office/drawing/2014/main" val="2748281484"/>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Nifedipine, felodipine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96558311"/>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Verapamil</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nSpc>
                          <a:spcPct val="90000"/>
                        </a:lnSpc>
                      </a:pPr>
                      <a:r>
                        <a:rPr lang="en-US" sz="1100" b="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gridSpan="2">
                  <a:txBody>
                    <a:bodyPr/>
                    <a:lstStyle/>
                    <a:p>
                      <a:pPr>
                        <a:lnSpc>
                          <a:spcPct val="90000"/>
                        </a:lnSpc>
                      </a:pPr>
                      <a:r>
                        <a:rPr lang="en-US" sz="1100" b="1" dirty="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extLst>
                  <a:ext uri="{0D108BD9-81ED-4DB2-BD59-A6C34878D82A}">
                    <a16:rowId xmlns:a16="http://schemas.microsoft.com/office/drawing/2014/main" val="2233374697"/>
                  </a:ext>
                </a:extLst>
              </a:tr>
              <a:tr h="0">
                <a:tc>
                  <a:txBody>
                    <a:bodyPr/>
                    <a:lstStyle/>
                    <a:p>
                      <a:pPr>
                        <a:lnSpc>
                          <a:spcPct val="90000"/>
                        </a:lnSpc>
                      </a:pPr>
                      <a:r>
                        <a:rPr lang="en-US" sz="1100" b="1" dirty="0">
                          <a:latin typeface="Arial" panose="020B0604020202020204" pitchFamily="34" charset="0"/>
                          <a:cs typeface="Arial" panose="020B0604020202020204" pitchFamily="34" charset="0"/>
                        </a:rPr>
                        <a:t>Cardiac glycosides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Digoxin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90000"/>
                        </a:lnSpc>
                      </a:pPr>
                      <a:r>
                        <a:rPr lang="en-US" sz="1100" b="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90000"/>
                        </a:lnSpc>
                      </a:pPr>
                      <a:endParaRPr lang="en-US" sz="1100" b="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734207103"/>
                  </a:ext>
                </a:extLst>
              </a:tr>
              <a:tr h="0">
                <a:tc>
                  <a:txBody>
                    <a:bodyPr/>
                    <a:lstStyle/>
                    <a:p>
                      <a:pPr>
                        <a:lnSpc>
                          <a:spcPct val="90000"/>
                        </a:lnSpc>
                      </a:pPr>
                      <a:r>
                        <a:rPr lang="en-US" sz="1100" b="1" dirty="0">
                          <a:latin typeface="Arial" panose="020B0604020202020204" pitchFamily="34" charset="0"/>
                          <a:cs typeface="Arial" panose="020B0604020202020204" pitchFamily="34" charset="0"/>
                        </a:rPr>
                        <a:t>Proton pump inhibitor</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Omeprazole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245325387"/>
                  </a:ext>
                </a:extLst>
              </a:tr>
              <a:tr h="0">
                <a:tc>
                  <a:txBody>
                    <a:bodyPr/>
                    <a:lstStyle/>
                    <a:p>
                      <a:pPr>
                        <a:lnSpc>
                          <a:spcPct val="90000"/>
                        </a:lnSpc>
                      </a:pPr>
                      <a:r>
                        <a:rPr lang="en-US" sz="1100" b="1" dirty="0">
                          <a:latin typeface="Arial" panose="020B0604020202020204" pitchFamily="34" charset="0"/>
                          <a:cs typeface="Arial" panose="020B0604020202020204" pitchFamily="34" charset="0"/>
                        </a:rPr>
                        <a:t>Analgesics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Fentanyl</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535278391"/>
                  </a:ext>
                </a:extLst>
              </a:tr>
              <a:tr h="0">
                <a:tc>
                  <a:txBody>
                    <a:bodyPr/>
                    <a:lstStyle/>
                    <a:p>
                      <a:pPr>
                        <a:lnSpc>
                          <a:spcPct val="90000"/>
                        </a:lnSpc>
                      </a:pPr>
                      <a:r>
                        <a:rPr lang="en-US" sz="1100" b="1" dirty="0">
                          <a:latin typeface="Arial" panose="020B0604020202020204" pitchFamily="34" charset="0"/>
                          <a:cs typeface="Arial" panose="020B0604020202020204" pitchFamily="34" charset="0"/>
                        </a:rPr>
                        <a:t>Hypnotics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Diazepam</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07417905"/>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Midazolam</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87687631"/>
                  </a:ext>
                </a:extLst>
              </a:tr>
              <a:tr h="0">
                <a:tc>
                  <a:txBody>
                    <a:bodyPr/>
                    <a:lstStyle/>
                    <a:p>
                      <a:pPr>
                        <a:lnSpc>
                          <a:spcPct val="90000"/>
                        </a:lnSpc>
                      </a:pPr>
                      <a:r>
                        <a:rPr lang="en-US" sz="1100" b="1" dirty="0">
                          <a:latin typeface="Arial" panose="020B0604020202020204" pitchFamily="34" charset="0"/>
                          <a:cs typeface="Arial" panose="020B0604020202020204" pitchFamily="34" charset="0"/>
                        </a:rPr>
                        <a:t>Antipsychotics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Haloperidol</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18976911"/>
                  </a:ext>
                </a:extLst>
              </a:tr>
              <a:tr h="0">
                <a:tc>
                  <a:txBody>
                    <a:bodyPr/>
                    <a:lstStyle/>
                    <a:p>
                      <a:pPr>
                        <a:lnSpc>
                          <a:spcPct val="90000"/>
                        </a:lnSpc>
                      </a:pPr>
                      <a:r>
                        <a:rPr lang="en-US" sz="1100" b="1" dirty="0">
                          <a:latin typeface="Arial" panose="020B0604020202020204" pitchFamily="34" charset="0"/>
                          <a:cs typeface="Arial" panose="020B0604020202020204" pitchFamily="34" charset="0"/>
                        </a:rPr>
                        <a:t>Antibiotics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Clarithromycin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92098761"/>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Rifampicin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90000"/>
                      </a:schemeClr>
                    </a:solidFill>
                  </a:tcPr>
                </a:tc>
                <a:tc hMerge="1">
                  <a:txBody>
                    <a:bodyPr/>
                    <a:lstStyle/>
                    <a:p>
                      <a:endParaRPr lang="en-US"/>
                    </a:p>
                  </a:txBody>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90000"/>
                      </a:schemeClr>
                    </a:solidFill>
                  </a:tcPr>
                </a:tc>
                <a:tc hMerge="1">
                  <a:txBody>
                    <a:bodyPr/>
                    <a:lstStyle/>
                    <a:p>
                      <a:endParaRPr lang="en-US"/>
                    </a:p>
                  </a:txBody>
                  <a:tcPr/>
                </a:tc>
                <a:extLst>
                  <a:ext uri="{0D108BD9-81ED-4DB2-BD59-A6C34878D82A}">
                    <a16:rowId xmlns:a16="http://schemas.microsoft.com/office/drawing/2014/main" val="934132208"/>
                  </a:ext>
                </a:extLst>
              </a:tr>
              <a:tr h="0">
                <a:tc>
                  <a:txBody>
                    <a:bodyPr/>
                    <a:lstStyle/>
                    <a:p>
                      <a:pPr>
                        <a:lnSpc>
                          <a:spcPct val="90000"/>
                        </a:lnSpc>
                      </a:pPr>
                      <a:r>
                        <a:rPr lang="en-US" sz="1100" b="1" dirty="0">
                          <a:latin typeface="Arial" panose="020B0604020202020204" pitchFamily="34" charset="0"/>
                          <a:cs typeface="Arial" panose="020B0604020202020204" pitchFamily="34" charset="0"/>
                        </a:rPr>
                        <a:t>Anticonvulsants </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Carbamazepine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90000"/>
                      </a:schemeClr>
                    </a:solidFill>
                  </a:tcPr>
                </a:tc>
                <a:tc hMerge="1">
                  <a:txBody>
                    <a:bodyPr/>
                    <a:lstStyle/>
                    <a:p>
                      <a:endParaRPr lang="en-US"/>
                    </a:p>
                  </a:txBody>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90000"/>
                      </a:schemeClr>
                    </a:solidFill>
                  </a:tcPr>
                </a:tc>
                <a:tc hMerge="1">
                  <a:txBody>
                    <a:bodyPr/>
                    <a:lstStyle/>
                    <a:p>
                      <a:endParaRPr lang="en-US"/>
                    </a:p>
                  </a:txBody>
                  <a:tcPr/>
                </a:tc>
                <a:extLst>
                  <a:ext uri="{0D108BD9-81ED-4DB2-BD59-A6C34878D82A}">
                    <a16:rowId xmlns:a16="http://schemas.microsoft.com/office/drawing/2014/main" val="4283217759"/>
                  </a:ext>
                </a:extLst>
              </a:tr>
              <a:tr h="0">
                <a:tc>
                  <a:txBody>
                    <a:bodyPr/>
                    <a:lstStyle/>
                    <a:p>
                      <a:pPr>
                        <a:lnSpc>
                          <a:spcPct val="90000"/>
                        </a:lnSpc>
                      </a:pPr>
                      <a:r>
                        <a:rPr lang="en-US" sz="1100" b="1" dirty="0">
                          <a:latin typeface="Arial" panose="020B0604020202020204" pitchFamily="34" charset="0"/>
                          <a:cs typeface="Arial" panose="020B0604020202020204" pitchFamily="34" charset="0"/>
                        </a:rPr>
                        <a:t>Statins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Rosuvastatin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589421853"/>
                  </a:ext>
                </a:extLst>
              </a:tr>
              <a:tr h="0">
                <a:tc gridSpan="7">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Note: </a:t>
                      </a:r>
                      <a:r>
                        <a:rPr lang="en-US" sz="1100" b="0" dirty="0">
                          <a:latin typeface="Arial" panose="020B0604020202020204" pitchFamily="34" charset="0"/>
                          <a:cs typeface="Arial" panose="020B0604020202020204" pitchFamily="34" charset="0"/>
                        </a:rPr>
                        <a:t>Recommendations provided in the US PI, EMA SPC, and NICE BNF. </a:t>
                      </a:r>
                      <a:r>
                        <a:rPr lang="en-US" sz="1100" b="1" dirty="0">
                          <a:latin typeface="Arial" panose="020B0604020202020204" pitchFamily="34" charset="0"/>
                          <a:cs typeface="Arial" panose="020B0604020202020204" pitchFamily="34" charset="0"/>
                        </a:rPr>
                        <a:t>✓ </a:t>
                      </a:r>
                      <a:r>
                        <a:rPr lang="en-US" sz="1100" b="0" dirty="0">
                          <a:latin typeface="Arial" panose="020B0604020202020204" pitchFamily="34" charset="0"/>
                          <a:cs typeface="Arial" panose="020B0604020202020204" pitchFamily="34" charset="0"/>
                        </a:rPr>
                        <a:t>Comedication can be combined with AR inhibitor. </a:t>
                      </a:r>
                      <a:r>
                        <a:rPr lang="en-US" sz="1100" dirty="0">
                          <a:latin typeface="Arial" panose="020B0604020202020204" pitchFamily="34" charset="0"/>
                          <a:cs typeface="Arial" panose="020B0604020202020204" pitchFamily="34" charset="0"/>
                        </a:rPr>
                        <a:t>✘ </a:t>
                      </a:r>
                      <a:r>
                        <a:rPr lang="en-US" sz="1100" b="0" dirty="0">
                          <a:latin typeface="Arial" panose="020B0604020202020204" pitchFamily="34" charset="0"/>
                          <a:cs typeface="Arial" panose="020B0604020202020204" pitchFamily="34" charset="0"/>
                        </a:rPr>
                        <a:t>Avoidance or substitution of comedication is recommended. CAUTION indicates comedication should be administered with caution and/or dose adjustment based on efficacy/tolerability is recommended.</a:t>
                      </a:r>
                      <a:endParaRPr lang="en-US" sz="1100" b="1" dirty="0">
                        <a:latin typeface="Arial" panose="020B0604020202020204" pitchFamily="34" charset="0"/>
                        <a:cs typeface="Arial" panose="020B0604020202020204" pitchFamily="34" charset="0"/>
                      </a:endParaRPr>
                    </a:p>
                  </a:txBody>
                  <a:tcPr marT="14400" marB="14400">
                    <a:lnT w="6350" cap="flat" cmpd="sng" algn="ctr">
                      <a:solidFill>
                        <a:schemeClr val="tx1"/>
                      </a:solidFill>
                      <a:prstDash val="solid"/>
                      <a:round/>
                      <a:headEnd type="none" w="med" len="med"/>
                      <a:tailEnd type="none" w="med" len="med"/>
                    </a:lnT>
                    <a:noFill/>
                  </a:tcPr>
                </a:tc>
                <a:tc hMerge="1">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endParaRPr lang="en-US" sz="1200" dirty="0"/>
                    </a:p>
                  </a:txBody>
                  <a:tcPr marT="14400" marB="14400"/>
                </a:tc>
                <a:tc hMerge="1">
                  <a:txBody>
                    <a:bodyPr/>
                    <a:lstStyle/>
                    <a:p>
                      <a:pPr>
                        <a:lnSpc>
                          <a:spcPct val="90000"/>
                        </a:lnSpc>
                      </a:pPr>
                      <a:endParaRPr lang="en-US" sz="1200" dirty="0"/>
                    </a:p>
                  </a:txBody>
                  <a:tcPr marT="14400" marB="14400"/>
                </a:tc>
                <a:tc hMerge="1">
                  <a:txBody>
                    <a:bodyPr/>
                    <a:lstStyle/>
                    <a:p>
                      <a:pPr>
                        <a:lnSpc>
                          <a:spcPct val="90000"/>
                        </a:lnSpc>
                      </a:pPr>
                      <a:endParaRPr lang="en-US" sz="1200" b="1" dirty="0"/>
                    </a:p>
                  </a:txBody>
                  <a:tcPr marT="14400" marB="14400"/>
                </a:tc>
                <a:tc hMerge="1">
                  <a:txBody>
                    <a:bodyPr/>
                    <a:lstStyle/>
                    <a:p>
                      <a:endParaRPr lang="en-US"/>
                    </a:p>
                  </a:txBody>
                  <a:tcPr/>
                </a:tc>
                <a:tc hMerge="1">
                  <a:txBody>
                    <a:bodyPr/>
                    <a:lstStyle/>
                    <a:p>
                      <a:pPr>
                        <a:lnSpc>
                          <a:spcPct val="90000"/>
                        </a:lnSpc>
                      </a:pPr>
                      <a:endParaRPr lang="en-US" sz="1200" dirty="0"/>
                    </a:p>
                  </a:txBody>
                  <a:tcPr marT="14400" marB="14400"/>
                </a:tc>
                <a:tc hMerge="1">
                  <a:txBody>
                    <a:bodyPr/>
                    <a:lstStyle/>
                    <a:p>
                      <a:endParaRPr lang="en-US"/>
                    </a:p>
                  </a:txBody>
                  <a:tcPr/>
                </a:tc>
                <a:extLst>
                  <a:ext uri="{0D108BD9-81ED-4DB2-BD59-A6C34878D82A}">
                    <a16:rowId xmlns:a16="http://schemas.microsoft.com/office/drawing/2014/main" val="1982543550"/>
                  </a:ext>
                </a:extLst>
              </a:tr>
            </a:tbl>
          </a:graphicData>
        </a:graphic>
      </p:graphicFrame>
      <p:sp>
        <p:nvSpPr>
          <p:cNvPr id="6" name="Title 1">
            <a:extLst>
              <a:ext uri="{FF2B5EF4-FFF2-40B4-BE49-F238E27FC236}">
                <a16:creationId xmlns:a16="http://schemas.microsoft.com/office/drawing/2014/main" id="{FDDD83D2-A637-44F9-92D4-884C7EEBADEF}"/>
              </a:ext>
            </a:extLst>
          </p:cNvPr>
          <p:cNvSpPr>
            <a:spLocks noGrp="1"/>
          </p:cNvSpPr>
          <p:nvPr>
            <p:ph type="title"/>
          </p:nvPr>
        </p:nvSpPr>
        <p:spPr>
          <a:xfrm>
            <a:off x="619200" y="246566"/>
            <a:ext cx="9005192" cy="807285"/>
          </a:xfrm>
        </p:spPr>
        <p:txBody>
          <a:bodyPr>
            <a:normAutofit fontScale="90000"/>
          </a:bodyPr>
          <a:lstStyle/>
          <a:p>
            <a:r>
              <a:rPr lang="en-GB" dirty="0"/>
              <a:t>Potential drug-drug Interactions of NHA’s with commonly used PC medications</a:t>
            </a:r>
          </a:p>
        </p:txBody>
      </p:sp>
      <p:sp>
        <p:nvSpPr>
          <p:cNvPr id="2" name="Slide Number Placeholder 1">
            <a:extLst>
              <a:ext uri="{FF2B5EF4-FFF2-40B4-BE49-F238E27FC236}">
                <a16:creationId xmlns:a16="http://schemas.microsoft.com/office/drawing/2014/main" id="{2B186002-B4D0-0D47-8F6F-9A680E97336F}"/>
              </a:ext>
            </a:extLst>
          </p:cNvPr>
          <p:cNvSpPr>
            <a:spLocks noGrp="1"/>
          </p:cNvSpPr>
          <p:nvPr>
            <p:ph type="sldNum" sz="quarter" idx="4"/>
          </p:nvPr>
        </p:nvSpPr>
        <p:spPr/>
        <p:txBody>
          <a:bodyPr/>
          <a:lstStyle/>
          <a:p>
            <a:fld id="{0D96AEAA-1200-4AE0-A0EE-A86471556B51}" type="slidenum">
              <a:rPr lang="en-GB" smtClean="0"/>
              <a:pPr/>
              <a:t>17</a:t>
            </a:fld>
            <a:endParaRPr lang="en-GB" dirty="0"/>
          </a:p>
        </p:txBody>
      </p:sp>
      <p:sp>
        <p:nvSpPr>
          <p:cNvPr id="3" name="Content Placeholder 2">
            <a:extLst>
              <a:ext uri="{FF2B5EF4-FFF2-40B4-BE49-F238E27FC236}">
                <a16:creationId xmlns:a16="http://schemas.microsoft.com/office/drawing/2014/main" id="{AAEF16DF-96A0-374F-BB57-B95160D70252}"/>
              </a:ext>
            </a:extLst>
          </p:cNvPr>
          <p:cNvSpPr>
            <a:spLocks noGrp="1"/>
          </p:cNvSpPr>
          <p:nvPr>
            <p:ph sz="quarter" idx="15"/>
          </p:nvPr>
        </p:nvSpPr>
        <p:spPr>
          <a:xfrm>
            <a:off x="620184" y="6309320"/>
            <a:ext cx="10732400" cy="365125"/>
          </a:xfrm>
        </p:spPr>
        <p:txBody>
          <a:bodyPr/>
          <a:lstStyle/>
          <a:p>
            <a:r>
              <a:rPr lang="en-GB" dirty="0"/>
              <a:t>AE, adverse event; AR, androgen receptor; BNF, British National Formulary; EMA, European Medicines Agency; NHA, novel hormonal agent; NICE, National Institute for Health and Care Excellence; PC, prostate cancer; PI, prescribing information; SPC, summary of product characteristics</a:t>
            </a:r>
          </a:p>
          <a:p>
            <a:r>
              <a:rPr lang="en-GB" dirty="0"/>
              <a:t>Adapted from: Olivier KM, et al. Int J Urol Nurs. 2021;15:47-58 in conjunction with US PI, </a:t>
            </a:r>
            <a:r>
              <a:rPr lang="en-US" sz="1000" b="0" dirty="0">
                <a:latin typeface="Arial" panose="020B0604020202020204" pitchFamily="34" charset="0"/>
                <a:cs typeface="Arial" panose="020B0604020202020204" pitchFamily="34" charset="0"/>
              </a:rPr>
              <a:t>EMA SPC, and NICE BNF</a:t>
            </a:r>
            <a:endParaRPr lang="en-GB" dirty="0"/>
          </a:p>
        </p:txBody>
      </p:sp>
    </p:spTree>
    <p:extLst>
      <p:ext uri="{BB962C8B-B14F-4D97-AF65-F5344CB8AC3E}">
        <p14:creationId xmlns:p14="http://schemas.microsoft.com/office/powerpoint/2010/main" val="209800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Is Associated With Maintenance of HRQ</a:t>
            </a:r>
            <a:r>
              <a:rPr lang="en-GB" cap="none" dirty="0"/>
              <a:t>o</a:t>
            </a:r>
            <a:r>
              <a:rPr lang="en-GB" dirty="0"/>
              <a:t>L</a:t>
            </a:r>
          </a:p>
        </p:txBody>
      </p:sp>
      <p:sp>
        <p:nvSpPr>
          <p:cNvPr id="9" name="Content Placeholder 8">
            <a:extLst>
              <a:ext uri="{FF2B5EF4-FFF2-40B4-BE49-F238E27FC236}">
                <a16:creationId xmlns:a16="http://schemas.microsoft.com/office/drawing/2014/main" id="{4C980F87-C7F4-FE4B-9BF5-B5E7C803773B}"/>
              </a:ext>
            </a:extLst>
          </p:cNvPr>
          <p:cNvSpPr>
            <a:spLocks noGrp="1"/>
          </p:cNvSpPr>
          <p:nvPr>
            <p:ph sz="quarter" idx="15"/>
          </p:nvPr>
        </p:nvSpPr>
        <p:spPr>
          <a:xfrm>
            <a:off x="546933" y="6141376"/>
            <a:ext cx="10805651" cy="652108"/>
          </a:xfrm>
        </p:spPr>
        <p:txBody>
          <a:bodyPr vert="horz" lIns="0" tIns="0" rIns="0" bIns="0" rtlCol="0" anchor="ctr" anchorCtr="0">
            <a:noAutofit/>
          </a:bodyPr>
          <a:lstStyle/>
          <a:p>
            <a:pPr>
              <a:spcBef>
                <a:spcPts val="0"/>
              </a:spcBef>
              <a:spcAft>
                <a:spcPts val="100"/>
              </a:spcAft>
            </a:pPr>
            <a:r>
              <a:rPr lang="en-GB" dirty="0"/>
              <a:t>ARI, androgen receptor inhibitor; CI, confidence interval; EORTC QLQ-PR25, European Organisation for Research and Treatment of Cancer Quality of Life Questionnaire; </a:t>
            </a:r>
            <a:br>
              <a:rPr lang="en-GB" dirty="0"/>
            </a:br>
            <a:r>
              <a:rPr lang="en-GB" dirty="0"/>
              <a:t>FACT-P(CS), Functional Assessment of Cancer Therapy–Prostate; HRQoL, health-related quality of life; NR, not reached; PCS, prostate cancer subscale; QoL, quality of life</a:t>
            </a:r>
          </a:p>
          <a:p>
            <a:pPr>
              <a:spcBef>
                <a:spcPts val="0"/>
              </a:spcBef>
              <a:spcAft>
                <a:spcPts val="100"/>
              </a:spcAft>
            </a:pPr>
            <a:r>
              <a:rPr lang="en-GB" dirty="0"/>
              <a:t>1. Oudard S, et al. Eur Urol Focus. 2022; 2022;8:958-67; 2. Tombal B, et al. Lancet Oncol. 2019;20:556-69; 3. Smith M, et al. Eur J Cancer. 2021;154:138-46 </a:t>
            </a:r>
          </a:p>
        </p:txBody>
      </p:sp>
      <p:sp>
        <p:nvSpPr>
          <p:cNvPr id="13" name="Slide Number Placeholder 12">
            <a:extLst>
              <a:ext uri="{FF2B5EF4-FFF2-40B4-BE49-F238E27FC236}">
                <a16:creationId xmlns:a16="http://schemas.microsoft.com/office/drawing/2014/main" id="{E398623E-A86A-A84E-AEB0-D1E99208AEE1}"/>
              </a:ext>
            </a:extLst>
          </p:cNvPr>
          <p:cNvSpPr>
            <a:spLocks noGrp="1"/>
          </p:cNvSpPr>
          <p:nvPr>
            <p:ph type="sldNum" sz="quarter" idx="4"/>
          </p:nvPr>
        </p:nvSpPr>
        <p:spPr/>
        <p:txBody>
          <a:bodyPr/>
          <a:lstStyle/>
          <a:p>
            <a:pPr defTabSz="457189"/>
            <a:fld id="{FCE43C0F-8A7B-3A4B-9DB5-B3472E36E833}" type="slidenum">
              <a:rPr lang="en-GB"/>
              <a:pPr defTabSz="457189"/>
              <a:t>18</a:t>
            </a:fld>
            <a:endParaRPr lang="en-GB" dirty="0"/>
          </a:p>
        </p:txBody>
      </p:sp>
      <p:sp>
        <p:nvSpPr>
          <p:cNvPr id="539" name="Marcador de contenido 2">
            <a:extLst>
              <a:ext uri="{FF2B5EF4-FFF2-40B4-BE49-F238E27FC236}">
                <a16:creationId xmlns:a16="http://schemas.microsoft.com/office/drawing/2014/main" id="{AA85E955-CD6C-4D44-9DCB-2ACA46F06E2B}"/>
              </a:ext>
            </a:extLst>
          </p:cNvPr>
          <p:cNvSpPr txBox="1">
            <a:spLocks/>
          </p:cNvSpPr>
          <p:nvPr/>
        </p:nvSpPr>
        <p:spPr>
          <a:xfrm>
            <a:off x="510840" y="1182208"/>
            <a:ext cx="10963200" cy="1310688"/>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1"/>
                </a:solidFill>
                <a:latin typeface="Arial" panose="020B0604020202020204" pitchFamily="34" charset="0"/>
              </a:rPr>
              <a:t>Second-generation ARIs prolonged survival while maintaining HRQoL</a:t>
            </a:r>
          </a:p>
          <a:p>
            <a:r>
              <a:rPr lang="en-GB" dirty="0">
                <a:latin typeface="Arial" panose="020B0604020202020204" pitchFamily="34" charset="0"/>
              </a:rPr>
              <a:t>No treatment-induced deterioration in QoL occurred</a:t>
            </a:r>
          </a:p>
          <a:p>
            <a:r>
              <a:rPr lang="en-GB" dirty="0">
                <a:latin typeface="Arial" panose="020B0604020202020204" pitchFamily="34" charset="0"/>
              </a:rPr>
              <a:t>Improvement and delay in time to deterioration was also observed in some items evaluated</a:t>
            </a:r>
          </a:p>
        </p:txBody>
      </p:sp>
      <p:graphicFrame>
        <p:nvGraphicFramePr>
          <p:cNvPr id="284" name="Table 284">
            <a:extLst>
              <a:ext uri="{FF2B5EF4-FFF2-40B4-BE49-F238E27FC236}">
                <a16:creationId xmlns:a16="http://schemas.microsoft.com/office/drawing/2014/main" id="{61C87A9E-1B3A-4B23-A5B3-417112A74B77}"/>
              </a:ext>
            </a:extLst>
          </p:cNvPr>
          <p:cNvGraphicFramePr>
            <a:graphicFrameLocks noGrp="1"/>
          </p:cNvGraphicFramePr>
          <p:nvPr>
            <p:extLst>
              <p:ext uri="{D42A27DB-BD31-4B8C-83A1-F6EECF244321}">
                <p14:modId xmlns:p14="http://schemas.microsoft.com/office/powerpoint/2010/main" val="3279357121"/>
              </p:ext>
            </p:extLst>
          </p:nvPr>
        </p:nvGraphicFramePr>
        <p:xfrm>
          <a:off x="1928440" y="2636912"/>
          <a:ext cx="8128000" cy="3206033"/>
        </p:xfrm>
        <a:graphic>
          <a:graphicData uri="http://schemas.openxmlformats.org/drawingml/2006/table">
            <a:tbl>
              <a:tblPr firstRow="1" bandRow="1">
                <a:tableStyleId>{5C22544A-7EE6-4342-B048-85BDC9FD1C3A}</a:tableStyleId>
              </a:tblPr>
              <a:tblGrid>
                <a:gridCol w="1143224">
                  <a:extLst>
                    <a:ext uri="{9D8B030D-6E8A-4147-A177-3AD203B41FA5}">
                      <a16:colId xmlns:a16="http://schemas.microsoft.com/office/drawing/2014/main" val="2358367361"/>
                    </a:ext>
                  </a:extLst>
                </a:gridCol>
                <a:gridCol w="2072456">
                  <a:extLst>
                    <a:ext uri="{9D8B030D-6E8A-4147-A177-3AD203B41FA5}">
                      <a16:colId xmlns:a16="http://schemas.microsoft.com/office/drawing/2014/main" val="76916516"/>
                    </a:ext>
                  </a:extLst>
                </a:gridCol>
                <a:gridCol w="1661120">
                  <a:extLst>
                    <a:ext uri="{9D8B030D-6E8A-4147-A177-3AD203B41FA5}">
                      <a16:colId xmlns:a16="http://schemas.microsoft.com/office/drawing/2014/main" val="898161225"/>
                    </a:ext>
                  </a:extLst>
                </a:gridCol>
                <a:gridCol w="1625600">
                  <a:extLst>
                    <a:ext uri="{9D8B030D-6E8A-4147-A177-3AD203B41FA5}">
                      <a16:colId xmlns:a16="http://schemas.microsoft.com/office/drawing/2014/main" val="964743449"/>
                    </a:ext>
                  </a:extLst>
                </a:gridCol>
                <a:gridCol w="1625600">
                  <a:extLst>
                    <a:ext uri="{9D8B030D-6E8A-4147-A177-3AD203B41FA5}">
                      <a16:colId xmlns:a16="http://schemas.microsoft.com/office/drawing/2014/main" val="1206466233"/>
                    </a:ext>
                  </a:extLst>
                </a:gridCol>
              </a:tblGrid>
              <a:tr h="225675">
                <a:tc rowSpan="2">
                  <a:txBody>
                    <a:bodyPr/>
                    <a:lstStyle/>
                    <a:p>
                      <a:r>
                        <a:rPr lang="en-GB" sz="1100" dirty="0">
                          <a:latin typeface="Arial" panose="020B0604020202020204" pitchFamily="34" charset="0"/>
                          <a:cs typeface="Arial" panose="020B0604020202020204" pitchFamily="34" charset="0"/>
                        </a:rPr>
                        <a:t>Study</a:t>
                      </a:r>
                    </a:p>
                  </a:txBody>
                  <a:tcPr anchor="ctr"/>
                </a:tc>
                <a:tc rowSpan="2">
                  <a:txBody>
                    <a:bodyPr/>
                    <a:lstStyle/>
                    <a:p>
                      <a:pPr algn="ctr"/>
                      <a:r>
                        <a:rPr lang="en-GB" sz="1100" dirty="0">
                          <a:latin typeface="Arial" panose="020B0604020202020204" pitchFamily="34" charset="0"/>
                          <a:cs typeface="Arial" panose="020B0604020202020204" pitchFamily="34" charset="0"/>
                        </a:rPr>
                        <a:t>QoL instrument</a:t>
                      </a:r>
                    </a:p>
                  </a:txBody>
                  <a:tcPr anchor="ctr"/>
                </a:tc>
                <a:tc gridSpan="2">
                  <a:txBody>
                    <a:bodyPr/>
                    <a:lstStyle/>
                    <a:p>
                      <a:pPr algn="ctr"/>
                      <a:r>
                        <a:rPr lang="en-GB" sz="1100" dirty="0">
                          <a:latin typeface="Arial" panose="020B0604020202020204" pitchFamily="34" charset="0"/>
                        </a:rPr>
                        <a:t>Median time to deterioration, months (95% CI)</a:t>
                      </a:r>
                    </a:p>
                  </a:txBody>
                  <a:tcPr anchor="ctr"/>
                </a:tc>
                <a:tc hMerge="1">
                  <a:txBody>
                    <a:bodyPr/>
                    <a:lstStyle/>
                    <a:p>
                      <a:endParaRPr lang="en-GB" dirty="0"/>
                    </a:p>
                  </a:txBody>
                  <a:tcPr/>
                </a:tc>
                <a:tc rowSpan="2">
                  <a:txBody>
                    <a:bodyPr/>
                    <a:lstStyle/>
                    <a:p>
                      <a:pPr algn="ctr"/>
                      <a:r>
                        <a:rPr lang="en-GB" sz="1100" b="1" dirty="0">
                          <a:solidFill>
                            <a:schemeClr val="bg1"/>
                          </a:solidFill>
                          <a:latin typeface="Arial" panose="020B0604020202020204" pitchFamily="34" charset="0"/>
                          <a:cs typeface="Arial" panose="020B0604020202020204" pitchFamily="34" charset="0"/>
                        </a:rPr>
                        <a:t>p value</a:t>
                      </a:r>
                    </a:p>
                  </a:txBody>
                  <a:tcPr anchor="ctr"/>
                </a:tc>
                <a:extLst>
                  <a:ext uri="{0D108BD9-81ED-4DB2-BD59-A6C34878D82A}">
                    <a16:rowId xmlns:a16="http://schemas.microsoft.com/office/drawing/2014/main" val="492299626"/>
                  </a:ext>
                </a:extLst>
              </a:tr>
              <a:tr h="225675">
                <a:tc vMerge="1">
                  <a:txBody>
                    <a:bodyPr/>
                    <a:lstStyle/>
                    <a:p>
                      <a:r>
                        <a:rPr lang="en-GB" sz="1400" dirty="0"/>
                        <a:t> </a:t>
                      </a:r>
                    </a:p>
                  </a:txBody>
                  <a:tcPr>
                    <a:solidFill>
                      <a:schemeClr val="accent1"/>
                    </a:solidFill>
                  </a:tcPr>
                </a:tc>
                <a:tc vMerge="1">
                  <a:txBody>
                    <a:bodyPr/>
                    <a:lstStyle/>
                    <a:p>
                      <a:endParaRPr lang="en-GB" sz="1400" dirty="0"/>
                    </a:p>
                  </a:txBody>
                  <a:tcPr>
                    <a:solidFill>
                      <a:schemeClr val="accent1"/>
                    </a:solidFill>
                  </a:tcPr>
                </a:tc>
                <a:tc>
                  <a:txBody>
                    <a:bodyPr/>
                    <a:lstStyle/>
                    <a:p>
                      <a:pPr algn="ctr"/>
                      <a:r>
                        <a:rPr lang="en-GB" sz="1100" b="1" kern="1200" dirty="0">
                          <a:solidFill>
                            <a:schemeClr val="bg1"/>
                          </a:solidFill>
                          <a:latin typeface="Arial" panose="020B0604020202020204" pitchFamily="34" charset="0"/>
                          <a:ea typeface="+mn-ea"/>
                          <a:cs typeface="Arial" panose="020B0604020202020204" pitchFamily="34" charset="0"/>
                        </a:rPr>
                        <a:t>Study drug</a:t>
                      </a:r>
                    </a:p>
                  </a:txBody>
                  <a:tcPr anchor="ctr">
                    <a:solidFill>
                      <a:schemeClr val="accent1"/>
                    </a:solidFill>
                  </a:tcPr>
                </a:tc>
                <a:tc>
                  <a:txBody>
                    <a:bodyPr/>
                    <a:lstStyle/>
                    <a:p>
                      <a:pPr algn="ctr"/>
                      <a:r>
                        <a:rPr lang="en-GB" sz="1100" b="1" kern="1200" dirty="0">
                          <a:solidFill>
                            <a:schemeClr val="bg1"/>
                          </a:solidFill>
                          <a:latin typeface="Arial" panose="020B0604020202020204" pitchFamily="34" charset="0"/>
                          <a:ea typeface="+mn-ea"/>
                          <a:cs typeface="Arial" panose="020B0604020202020204" pitchFamily="34" charset="0"/>
                        </a:rPr>
                        <a:t>Placebo</a:t>
                      </a:r>
                    </a:p>
                  </a:txBody>
                  <a:tcPr anchor="ctr">
                    <a:solidFill>
                      <a:schemeClr val="accent1"/>
                    </a:solidFill>
                  </a:tcPr>
                </a:tc>
                <a:tc vMerge="1">
                  <a:txBody>
                    <a:bodyPr/>
                    <a:lstStyle/>
                    <a:p>
                      <a:pPr algn="ctr"/>
                      <a:r>
                        <a:rPr lang="en-GB" sz="1400" b="1" dirty="0">
                          <a:solidFill>
                            <a:schemeClr val="bg1"/>
                          </a:solidFill>
                        </a:rPr>
                        <a:t>P-value</a:t>
                      </a:r>
                    </a:p>
                  </a:txBody>
                  <a:tcPr>
                    <a:solidFill>
                      <a:schemeClr val="accent1"/>
                    </a:solidFill>
                  </a:tcPr>
                </a:tc>
                <a:extLst>
                  <a:ext uri="{0D108BD9-81ED-4DB2-BD59-A6C34878D82A}">
                    <a16:rowId xmlns:a16="http://schemas.microsoft.com/office/drawing/2014/main" val="4269046512"/>
                  </a:ext>
                </a:extLst>
              </a:tr>
              <a:tr h="371699">
                <a:tc rowSpan="2">
                  <a:txBody>
                    <a:bodyPr/>
                    <a:lstStyle/>
                    <a:p>
                      <a:r>
                        <a:rPr lang="en-GB" sz="1100" dirty="0">
                          <a:latin typeface="Arial" panose="020B0604020202020204" pitchFamily="34" charset="0"/>
                          <a:cs typeface="Arial" panose="020B0604020202020204" pitchFamily="34" charset="0"/>
                        </a:rPr>
                        <a:t>SPARTAN</a:t>
                      </a:r>
                      <a:r>
                        <a:rPr lang="en-GB" sz="1100" baseline="30000" dirty="0">
                          <a:latin typeface="Arial" panose="020B0604020202020204" pitchFamily="34" charset="0"/>
                          <a:cs typeface="Arial" panose="020B0604020202020204" pitchFamily="34" charset="0"/>
                        </a:rPr>
                        <a:t>1</a:t>
                      </a:r>
                    </a:p>
                    <a:p>
                      <a:r>
                        <a:rPr lang="en-GB" sz="1100" dirty="0">
                          <a:latin typeface="Arial" panose="020B0604020202020204" pitchFamily="34" charset="0"/>
                          <a:cs typeface="Arial" panose="020B0604020202020204" pitchFamily="34" charset="0"/>
                        </a:rPr>
                        <a:t>(apalutamide)</a:t>
                      </a:r>
                    </a:p>
                  </a:txBody>
                  <a:tcPr anchor="ctr"/>
                </a:tc>
                <a:tc>
                  <a:txBody>
                    <a:bodyPr/>
                    <a:lstStyle/>
                    <a:p>
                      <a:pPr algn="ctr"/>
                      <a:r>
                        <a:rPr lang="en-GB" sz="1100" dirty="0">
                          <a:latin typeface="Arial" panose="020B0604020202020204" pitchFamily="34" charset="0"/>
                          <a:cs typeface="Arial" panose="020B0604020202020204" pitchFamily="34" charset="0"/>
                        </a:rPr>
                        <a:t>FACT-P total score</a:t>
                      </a:r>
                    </a:p>
                  </a:txBody>
                  <a:tcPr anchor="ctr"/>
                </a:tc>
                <a:tc>
                  <a:txBody>
                    <a:bodyPr/>
                    <a:lstStyle/>
                    <a:p>
                      <a:pPr algn="ctr"/>
                      <a:r>
                        <a:rPr lang="en-GB" sz="1100" dirty="0">
                          <a:latin typeface="Arial" panose="020B0604020202020204" pitchFamily="34" charset="0"/>
                          <a:cs typeface="Arial" panose="020B0604020202020204" pitchFamily="34" charset="0"/>
                        </a:rPr>
                        <a:t>6.6 (5.6-8.3)</a:t>
                      </a:r>
                    </a:p>
                  </a:txBody>
                  <a:tcPr anchor="ctr"/>
                </a:tc>
                <a:tc>
                  <a:txBody>
                    <a:bodyPr/>
                    <a:lstStyle/>
                    <a:p>
                      <a:pPr algn="ctr"/>
                      <a:r>
                        <a:rPr lang="en-GB" sz="1100" dirty="0">
                          <a:latin typeface="Arial" panose="020B0604020202020204" pitchFamily="34" charset="0"/>
                          <a:cs typeface="Arial" panose="020B0604020202020204" pitchFamily="34" charset="0"/>
                        </a:rPr>
                        <a:t>8.4 (6.5-12.9)</a:t>
                      </a:r>
                    </a:p>
                  </a:txBody>
                  <a:tcPr anchor="ctr"/>
                </a:tc>
                <a:tc>
                  <a:txBody>
                    <a:bodyPr/>
                    <a:lstStyle/>
                    <a:p>
                      <a:pPr algn="ctr"/>
                      <a:r>
                        <a:rPr lang="en-GB" sz="1100" dirty="0">
                          <a:latin typeface="Arial" panose="020B0604020202020204" pitchFamily="34" charset="0"/>
                          <a:cs typeface="Arial" panose="020B0604020202020204" pitchFamily="34" charset="0"/>
                        </a:rPr>
                        <a:t>0.60</a:t>
                      </a:r>
                    </a:p>
                  </a:txBody>
                  <a:tcPr anchor="ctr"/>
                </a:tc>
                <a:extLst>
                  <a:ext uri="{0D108BD9-81ED-4DB2-BD59-A6C34878D82A}">
                    <a16:rowId xmlns:a16="http://schemas.microsoft.com/office/drawing/2014/main" val="111949324"/>
                  </a:ext>
                </a:extLst>
              </a:tr>
              <a:tr h="225675">
                <a:tc vMerge="1">
                  <a:txBody>
                    <a:bodyPr/>
                    <a:lstStyle/>
                    <a:p>
                      <a:endParaRPr lang="en-GB" sz="1100" dirty="0">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FACT-P PCS</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3.8 (3.7-4.7)</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3.8 (2.9-4.8)</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0.60</a:t>
                      </a:r>
                    </a:p>
                  </a:txBody>
                  <a:tcPr anchor="ctr">
                    <a:solidFill>
                      <a:srgbClr val="F5EAE8"/>
                    </a:solidFill>
                  </a:tcPr>
                </a:tc>
                <a:extLst>
                  <a:ext uri="{0D108BD9-81ED-4DB2-BD59-A6C34878D82A}">
                    <a16:rowId xmlns:a16="http://schemas.microsoft.com/office/drawing/2014/main" val="1213253253"/>
                  </a:ext>
                </a:extLst>
              </a:tr>
              <a:tr h="371699">
                <a:tc rowSpan="4">
                  <a:txBody>
                    <a:bodyPr/>
                    <a:lstStyle/>
                    <a:p>
                      <a:r>
                        <a:rPr lang="en-GB" sz="1100" dirty="0">
                          <a:latin typeface="Arial" panose="020B0604020202020204" pitchFamily="34" charset="0"/>
                          <a:cs typeface="Arial" panose="020B0604020202020204" pitchFamily="34" charset="0"/>
                        </a:rPr>
                        <a:t>PROSPER</a:t>
                      </a:r>
                      <a:r>
                        <a:rPr lang="en-GB" sz="1100" baseline="30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(enzalutamide)</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FACT-P total score</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22.11 (18.63-25.86)</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18.43 (14.85-19.35)</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0.037</a:t>
                      </a:r>
                    </a:p>
                  </a:txBody>
                  <a:tcPr anchor="ctr">
                    <a:solidFill>
                      <a:srgbClr val="EAD1CE"/>
                    </a:solidFill>
                  </a:tcPr>
                </a:tc>
                <a:extLst>
                  <a:ext uri="{0D108BD9-81ED-4DB2-BD59-A6C34878D82A}">
                    <a16:rowId xmlns:a16="http://schemas.microsoft.com/office/drawing/2014/main" val="1877828556"/>
                  </a:ext>
                </a:extLst>
              </a:tr>
              <a:tr h="225675">
                <a:tc vMerge="1">
                  <a:txBody>
                    <a:bodyPr/>
                    <a:lstStyle/>
                    <a:p>
                      <a:endParaRPr lang="en-GB" sz="1100" dirty="0">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FACT-P PCS</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18.43 (14.85 -18.66)</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14.69 (11.07-16.20)</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0.0042</a:t>
                      </a:r>
                    </a:p>
                  </a:txBody>
                  <a:tcPr anchor="ctr">
                    <a:solidFill>
                      <a:srgbClr val="EAD1CE"/>
                    </a:solidFill>
                  </a:tcPr>
                </a:tc>
                <a:extLst>
                  <a:ext uri="{0D108BD9-81ED-4DB2-BD59-A6C34878D82A}">
                    <a16:rowId xmlns:a16="http://schemas.microsoft.com/office/drawing/2014/main" val="3285056496"/>
                  </a:ext>
                </a:extLst>
              </a:tr>
              <a:tr h="214144">
                <a:tc vMerge="1">
                  <a:txBody>
                    <a:bodyPr/>
                    <a:lstStyle/>
                    <a:p>
                      <a:endParaRPr lang="en-GB" sz="1100" dirty="0">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EORTC QLQ-PR25 Urinary</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36.86 (33.35-NR)</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25.86 (18.53-29.47)</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&lt;0.0001</a:t>
                      </a:r>
                    </a:p>
                  </a:txBody>
                  <a:tcPr anchor="ctr">
                    <a:solidFill>
                      <a:srgbClr val="EAD1CE"/>
                    </a:solidFill>
                  </a:tcPr>
                </a:tc>
                <a:extLst>
                  <a:ext uri="{0D108BD9-81ED-4DB2-BD59-A6C34878D82A}">
                    <a16:rowId xmlns:a16="http://schemas.microsoft.com/office/drawing/2014/main" val="607634079"/>
                  </a:ext>
                </a:extLst>
              </a:tr>
              <a:tr h="225675">
                <a:tc vMerge="1">
                  <a:txBody>
                    <a:bodyPr/>
                    <a:lstStyle/>
                    <a:p>
                      <a:endParaRPr lang="en-GB" sz="1100" dirty="0">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EORTC QLQ-PR25 Bowel</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33.15 (29.50-NR)</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25.89 (18.43-29.67)</a:t>
                      </a:r>
                    </a:p>
                  </a:txBody>
                  <a:tcPr anchor="ctr">
                    <a:solidFill>
                      <a:srgbClr val="EAD1CE"/>
                    </a:solidFill>
                  </a:tcPr>
                </a:tc>
                <a:tc>
                  <a:txBody>
                    <a:bodyPr/>
                    <a:lstStyle/>
                    <a:p>
                      <a:pPr algn="ctr"/>
                      <a:r>
                        <a:rPr lang="en-GB" sz="1100" dirty="0">
                          <a:latin typeface="Arial" panose="020B0604020202020204" pitchFamily="34" charset="0"/>
                          <a:cs typeface="Arial" panose="020B0604020202020204" pitchFamily="34" charset="0"/>
                        </a:rPr>
                        <a:t>0.0018</a:t>
                      </a:r>
                    </a:p>
                  </a:txBody>
                  <a:tcPr anchor="ctr">
                    <a:solidFill>
                      <a:srgbClr val="EAD1CE"/>
                    </a:solidFill>
                  </a:tcPr>
                </a:tc>
                <a:extLst>
                  <a:ext uri="{0D108BD9-81ED-4DB2-BD59-A6C34878D82A}">
                    <a16:rowId xmlns:a16="http://schemas.microsoft.com/office/drawing/2014/main" val="3584270804"/>
                  </a:ext>
                </a:extLst>
              </a:tr>
              <a:tr h="371699">
                <a:tc rowSpan="3">
                  <a:txBody>
                    <a:bodyPr/>
                    <a:lstStyle/>
                    <a:p>
                      <a:r>
                        <a:rPr lang="en-GB" sz="1100" dirty="0">
                          <a:latin typeface="Arial" panose="020B0604020202020204" pitchFamily="34" charset="0"/>
                          <a:cs typeface="Arial" panose="020B0604020202020204" pitchFamily="34" charset="0"/>
                        </a:rPr>
                        <a:t>ARAMIS</a:t>
                      </a:r>
                      <a:r>
                        <a:rPr lang="en-GB" sz="1100" baseline="30000" dirty="0">
                          <a:latin typeface="Arial" panose="020B0604020202020204" pitchFamily="34" charset="0"/>
                          <a:cs typeface="Arial" panose="020B0604020202020204" pitchFamily="34" charset="0"/>
                        </a:rPr>
                        <a:t>3</a:t>
                      </a:r>
                    </a:p>
                    <a:p>
                      <a:r>
                        <a:rPr lang="en-GB" sz="1100" baseline="0" dirty="0">
                          <a:latin typeface="Arial" panose="020B0604020202020204" pitchFamily="34" charset="0"/>
                          <a:cs typeface="Arial" panose="020B0604020202020204" pitchFamily="34" charset="0"/>
                        </a:rPr>
                        <a:t>(darolutamide)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FACT-P PCS </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11.07 (11.04-11.14)</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7.88 (7.46-11.07)</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0.0005</a:t>
                      </a:r>
                    </a:p>
                  </a:txBody>
                  <a:tcPr anchor="ctr">
                    <a:solidFill>
                      <a:srgbClr val="F5EAE8"/>
                    </a:solidFill>
                  </a:tcPr>
                </a:tc>
                <a:extLst>
                  <a:ext uri="{0D108BD9-81ED-4DB2-BD59-A6C34878D82A}">
                    <a16:rowId xmlns:a16="http://schemas.microsoft.com/office/drawing/2014/main" val="533880063"/>
                  </a:ext>
                </a:extLst>
              </a:tr>
              <a:tr h="277376">
                <a:tc vMerge="1">
                  <a:txBody>
                    <a:bodyPr/>
                    <a:lstStyle/>
                    <a:p>
                      <a:endParaRPr lang="en-GB" sz="1100" dirty="0">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EORTC QLQ-PR25 Urinary</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25.8 (22.0-33.1)</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14.8 (11.2-15.1)</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&lt;0.0001</a:t>
                      </a:r>
                    </a:p>
                  </a:txBody>
                  <a:tcPr anchor="ctr">
                    <a:solidFill>
                      <a:srgbClr val="F5EAE8"/>
                    </a:solidFill>
                  </a:tcPr>
                </a:tc>
                <a:extLst>
                  <a:ext uri="{0D108BD9-81ED-4DB2-BD59-A6C34878D82A}">
                    <a16:rowId xmlns:a16="http://schemas.microsoft.com/office/drawing/2014/main" val="4200721711"/>
                  </a:ext>
                </a:extLst>
              </a:tr>
              <a:tr h="225675">
                <a:tc vMerge="1">
                  <a:txBody>
                    <a:bodyPr/>
                    <a:lstStyle/>
                    <a:p>
                      <a:endParaRPr lang="en-GB" sz="1100" dirty="0">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EORTC QLQ-PR25 Bowel</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18.4 (14.8-18.5)</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11.5 (11.1-14.8)</a:t>
                      </a:r>
                    </a:p>
                  </a:txBody>
                  <a:tcPr anchor="ctr">
                    <a:solidFill>
                      <a:srgbClr val="F5EAE8"/>
                    </a:solidFill>
                  </a:tcPr>
                </a:tc>
                <a:tc>
                  <a:txBody>
                    <a:bodyPr/>
                    <a:lstStyle/>
                    <a:p>
                      <a:pPr algn="ctr"/>
                      <a:r>
                        <a:rPr lang="en-GB" sz="1100" dirty="0">
                          <a:latin typeface="Arial" panose="020B0604020202020204" pitchFamily="34" charset="0"/>
                          <a:cs typeface="Arial" panose="020B0604020202020204" pitchFamily="34" charset="0"/>
                        </a:rPr>
                        <a:t>0.0027</a:t>
                      </a:r>
                    </a:p>
                  </a:txBody>
                  <a:tcPr anchor="ctr">
                    <a:solidFill>
                      <a:srgbClr val="F5EAE8"/>
                    </a:solidFill>
                  </a:tcPr>
                </a:tc>
                <a:extLst>
                  <a:ext uri="{0D108BD9-81ED-4DB2-BD59-A6C34878D82A}">
                    <a16:rowId xmlns:a16="http://schemas.microsoft.com/office/drawing/2014/main" val="3295581829"/>
                  </a:ext>
                </a:extLst>
              </a:tr>
            </a:tbl>
          </a:graphicData>
        </a:graphic>
      </p:graphicFrame>
    </p:spTree>
    <p:extLst>
      <p:ext uri="{BB962C8B-B14F-4D97-AF65-F5344CB8AC3E}">
        <p14:creationId xmlns:p14="http://schemas.microsoft.com/office/powerpoint/2010/main" val="164440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jdelijke aanduiding voor inhoud 5">
            <a:extLst>
              <a:ext uri="{FF2B5EF4-FFF2-40B4-BE49-F238E27FC236}">
                <a16:creationId xmlns:a16="http://schemas.microsoft.com/office/drawing/2014/main" id="{483FD067-9CB2-9C40-B6EA-792AADFF037E}"/>
              </a:ext>
            </a:extLst>
          </p:cNvPr>
          <p:cNvSpPr txBox="1">
            <a:spLocks/>
          </p:cNvSpPr>
          <p:nvPr/>
        </p:nvSpPr>
        <p:spPr>
          <a:xfrm>
            <a:off x="1989138" y="1386335"/>
            <a:ext cx="8221662" cy="3707238"/>
          </a:xfrm>
          <a:prstGeom prst="rect">
            <a:avLst/>
          </a:prstGeom>
          <a:solidFill>
            <a:schemeClr val="accent1">
              <a:lumMod val="20000"/>
              <a:lumOff val="80000"/>
            </a:schemeClr>
          </a:solidFill>
          <a:ln w="28575" cmpd="sng">
            <a:solidFill>
              <a:schemeClr val="accent1"/>
            </a:solidFill>
          </a:ln>
        </p:spPr>
        <p:txBody>
          <a:bodyPr>
            <a:norm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800" b="1" dirty="0">
                <a:solidFill>
                  <a:schemeClr val="tx2"/>
                </a:solidFill>
                <a:latin typeface="Arial" panose="020B0604020202020204" pitchFamily="34" charset="0"/>
              </a:rPr>
              <a:t> </a:t>
            </a:r>
            <a:br>
              <a:rPr lang="en-GB" sz="1800" b="1" dirty="0">
                <a:solidFill>
                  <a:schemeClr val="tx2"/>
                </a:solidFill>
                <a:latin typeface="Arial" panose="020B0604020202020204" pitchFamily="34" charset="0"/>
              </a:rPr>
            </a:br>
            <a:endParaRPr lang="en-GB" b="1" baseline="30000" dirty="0">
              <a:solidFill>
                <a:schemeClr val="tx2"/>
              </a:solidFill>
              <a:latin typeface="Arial" panose="020B0604020202020204" pitchFamily="34" charset="0"/>
              <a:cs typeface="PT Sans Narrow"/>
            </a:endParaRPr>
          </a:p>
        </p:txBody>
      </p:sp>
      <p:sp>
        <p:nvSpPr>
          <p:cNvPr id="3" name="Titel 2">
            <a:extLst>
              <a:ext uri="{FF2B5EF4-FFF2-40B4-BE49-F238E27FC236}">
                <a16:creationId xmlns:a16="http://schemas.microsoft.com/office/drawing/2014/main" id="{F047E200-C6E9-114C-8595-AFC0392EA610}"/>
              </a:ext>
            </a:extLst>
          </p:cNvPr>
          <p:cNvSpPr>
            <a:spLocks noGrp="1"/>
          </p:cNvSpPr>
          <p:nvPr>
            <p:ph type="title"/>
          </p:nvPr>
        </p:nvSpPr>
        <p:spPr/>
        <p:txBody>
          <a:bodyPr/>
          <a:lstStyle/>
          <a:p>
            <a:r>
              <a:rPr lang="en-GB" dirty="0"/>
              <a:t>Treatment goals for </a:t>
            </a:r>
            <a:r>
              <a:rPr lang="en-GB" cap="none" dirty="0"/>
              <a:t>nm</a:t>
            </a:r>
            <a:r>
              <a:rPr lang="en-GB" dirty="0"/>
              <a:t>crpc</a:t>
            </a:r>
          </a:p>
        </p:txBody>
      </p:sp>
      <p:sp>
        <p:nvSpPr>
          <p:cNvPr id="2" name="Slide Number Placeholder 1"/>
          <p:cNvSpPr>
            <a:spLocks noGrp="1"/>
          </p:cNvSpPr>
          <p:nvPr>
            <p:ph type="sldNum" sz="quarter" idx="4"/>
          </p:nvPr>
        </p:nvSpPr>
        <p:spPr/>
        <p:txBody>
          <a:bodyPr/>
          <a:lstStyle/>
          <a:p>
            <a:fld id="{FCE43C0F-8A7B-3A4B-9DB5-B3472E36E833}" type="slidenum">
              <a:rPr lang="en-GB" smtClean="0"/>
              <a:pPr/>
              <a:t>19</a:t>
            </a:fld>
            <a:endParaRPr lang="en-GB" dirty="0"/>
          </a:p>
        </p:txBody>
      </p:sp>
      <p:sp>
        <p:nvSpPr>
          <p:cNvPr id="41" name="Content Placeholder 40">
            <a:extLst>
              <a:ext uri="{FF2B5EF4-FFF2-40B4-BE49-F238E27FC236}">
                <a16:creationId xmlns:a16="http://schemas.microsoft.com/office/drawing/2014/main" id="{D6D5AF6F-E938-B843-ADBE-D5FF8A94C185}"/>
              </a:ext>
            </a:extLst>
          </p:cNvPr>
          <p:cNvSpPr>
            <a:spLocks noGrp="1"/>
          </p:cNvSpPr>
          <p:nvPr>
            <p:ph sz="quarter" idx="15"/>
          </p:nvPr>
        </p:nvSpPr>
        <p:spPr/>
        <p:txBody>
          <a:bodyPr/>
          <a:lstStyle/>
          <a:p>
            <a:pPr>
              <a:spcBef>
                <a:spcPts val="0"/>
              </a:spcBef>
              <a:spcAft>
                <a:spcPts val="100"/>
              </a:spcAft>
            </a:pPr>
            <a:r>
              <a:rPr lang="en-GB" dirty="0"/>
              <a:t>nmCRPC, non-metastatic castration resistant prostate cancer; QoL, quality of life</a:t>
            </a:r>
          </a:p>
          <a:p>
            <a:pPr>
              <a:spcBef>
                <a:spcPts val="0"/>
              </a:spcBef>
              <a:spcAft>
                <a:spcPts val="100"/>
              </a:spcAft>
            </a:pPr>
            <a:r>
              <a:rPr lang="en-GB" dirty="0"/>
              <a:t>Lee VE, et al. J Cancer Sci Clin Ther. 2021;5:154-60</a:t>
            </a:r>
          </a:p>
        </p:txBody>
      </p:sp>
      <p:sp>
        <p:nvSpPr>
          <p:cNvPr id="10" name="Rectangle: Rounded Corners 4">
            <a:extLst>
              <a:ext uri="{FF2B5EF4-FFF2-40B4-BE49-F238E27FC236}">
                <a16:creationId xmlns:a16="http://schemas.microsoft.com/office/drawing/2014/main" id="{670508F8-4811-4A16-8F34-CD6B08CCE0A2}"/>
              </a:ext>
            </a:extLst>
          </p:cNvPr>
          <p:cNvSpPr/>
          <p:nvPr/>
        </p:nvSpPr>
        <p:spPr>
          <a:xfrm>
            <a:off x="5066171" y="1844824"/>
            <a:ext cx="2238272" cy="1296144"/>
          </a:xfrm>
          <a:prstGeom prst="round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dirty="0">
                <a:latin typeface="Arial" panose="020B0604020202020204" pitchFamily="34" charset="0"/>
                <a:cs typeface="PT Sans Narrow"/>
              </a:rPr>
              <a:t>Prolongation of survival</a:t>
            </a:r>
          </a:p>
        </p:txBody>
      </p:sp>
      <p:sp>
        <p:nvSpPr>
          <p:cNvPr id="13" name="Rectangle: Rounded Corners 4">
            <a:extLst>
              <a:ext uri="{FF2B5EF4-FFF2-40B4-BE49-F238E27FC236}">
                <a16:creationId xmlns:a16="http://schemas.microsoft.com/office/drawing/2014/main" id="{670508F8-4811-4A16-8F34-CD6B08CCE0A2}"/>
              </a:ext>
            </a:extLst>
          </p:cNvPr>
          <p:cNvSpPr/>
          <p:nvPr/>
        </p:nvSpPr>
        <p:spPr>
          <a:xfrm>
            <a:off x="7611281" y="1844824"/>
            <a:ext cx="2238272" cy="1296144"/>
          </a:xfrm>
          <a:prstGeom prst="round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GB" dirty="0">
                <a:latin typeface="Arial" panose="020B0604020202020204" pitchFamily="34" charset="0"/>
                <a:cs typeface="PT Sans Narrow"/>
              </a:rPr>
              <a:t>Maintaining QoL</a:t>
            </a:r>
          </a:p>
          <a:p>
            <a:pPr marL="179388" lvl="1" indent="-179388">
              <a:spcBef>
                <a:spcPts val="400"/>
              </a:spcBef>
              <a:buFont typeface="Arial"/>
              <a:buChar char="•"/>
            </a:pPr>
            <a:r>
              <a:rPr lang="en-GB" sz="1400" dirty="0">
                <a:latin typeface="Arial" panose="020B0604020202020204" pitchFamily="34" charset="0"/>
                <a:cs typeface="PT Sans Narrow"/>
              </a:rPr>
              <a:t>Role functioning</a:t>
            </a:r>
          </a:p>
          <a:p>
            <a:pPr marL="179388" lvl="1" indent="-179388">
              <a:spcBef>
                <a:spcPts val="400"/>
              </a:spcBef>
              <a:buFont typeface="Arial"/>
              <a:buChar char="•"/>
            </a:pPr>
            <a:r>
              <a:rPr lang="en-GB" sz="1400" dirty="0">
                <a:latin typeface="Arial" panose="020B0604020202020204" pitchFamily="34" charset="0"/>
                <a:cs typeface="PT Sans Narrow"/>
              </a:rPr>
              <a:t>Activities in daily life</a:t>
            </a:r>
          </a:p>
        </p:txBody>
      </p:sp>
      <p:sp>
        <p:nvSpPr>
          <p:cNvPr id="14" name="Rectangle: Rounded Corners 4">
            <a:extLst>
              <a:ext uri="{FF2B5EF4-FFF2-40B4-BE49-F238E27FC236}">
                <a16:creationId xmlns:a16="http://schemas.microsoft.com/office/drawing/2014/main" id="{670508F8-4811-4A16-8F34-CD6B08CCE0A2}"/>
              </a:ext>
            </a:extLst>
          </p:cNvPr>
          <p:cNvSpPr/>
          <p:nvPr/>
        </p:nvSpPr>
        <p:spPr>
          <a:xfrm>
            <a:off x="6372444" y="3440904"/>
            <a:ext cx="2238272" cy="1296144"/>
          </a:xfrm>
          <a:prstGeom prst="round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dirty="0">
                <a:latin typeface="Arial" panose="020B0604020202020204" pitchFamily="34" charset="0"/>
                <a:cs typeface="PT Sans Narrow"/>
              </a:rPr>
              <a:t>Respecting patient preference in decision making</a:t>
            </a:r>
          </a:p>
        </p:txBody>
      </p:sp>
      <p:sp>
        <p:nvSpPr>
          <p:cNvPr id="15" name="Rectangle: Rounded Corners 4">
            <a:extLst>
              <a:ext uri="{FF2B5EF4-FFF2-40B4-BE49-F238E27FC236}">
                <a16:creationId xmlns:a16="http://schemas.microsoft.com/office/drawing/2014/main" id="{670508F8-4811-4A16-8F34-CD6B08CCE0A2}"/>
              </a:ext>
            </a:extLst>
          </p:cNvPr>
          <p:cNvSpPr/>
          <p:nvPr/>
        </p:nvSpPr>
        <p:spPr>
          <a:xfrm>
            <a:off x="3753316" y="3440904"/>
            <a:ext cx="2238272" cy="1296144"/>
          </a:xfrm>
          <a:prstGeom prst="round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dirty="0">
                <a:latin typeface="Arial" panose="020B0604020202020204" pitchFamily="34" charset="0"/>
                <a:cs typeface="PT Sans Narrow"/>
              </a:rPr>
              <a:t>Balancing potential benefits against likely treatment toxicity</a:t>
            </a:r>
          </a:p>
        </p:txBody>
      </p:sp>
      <p:sp>
        <p:nvSpPr>
          <p:cNvPr id="16" name="Rectangle: Rounded Corners 4">
            <a:extLst>
              <a:ext uri="{FF2B5EF4-FFF2-40B4-BE49-F238E27FC236}">
                <a16:creationId xmlns:a16="http://schemas.microsoft.com/office/drawing/2014/main" id="{670508F8-4811-4A16-8F34-CD6B08CCE0A2}"/>
              </a:ext>
            </a:extLst>
          </p:cNvPr>
          <p:cNvSpPr/>
          <p:nvPr/>
        </p:nvSpPr>
        <p:spPr>
          <a:xfrm>
            <a:off x="2521062" y="1844824"/>
            <a:ext cx="2238272" cy="1296144"/>
          </a:xfrm>
          <a:prstGeom prst="round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GB" dirty="0">
                <a:latin typeface="Arial" panose="020B0604020202020204" pitchFamily="34" charset="0"/>
                <a:cs typeface="PT Sans Narrow"/>
              </a:rPr>
              <a:t>Delay metastases</a:t>
            </a:r>
            <a:endParaRPr lang="en-GB" sz="1300" dirty="0">
              <a:latin typeface="Arial" panose="020B0604020202020204" pitchFamily="34" charset="0"/>
              <a:cs typeface="PT Sans Narrow"/>
            </a:endParaRPr>
          </a:p>
        </p:txBody>
      </p:sp>
      <p:sp>
        <p:nvSpPr>
          <p:cNvPr id="4" name="Rectangle 3">
            <a:extLst>
              <a:ext uri="{FF2B5EF4-FFF2-40B4-BE49-F238E27FC236}">
                <a16:creationId xmlns:a16="http://schemas.microsoft.com/office/drawing/2014/main" id="{AC697910-E6E6-480C-9933-CC725AF6ED5D}"/>
              </a:ext>
            </a:extLst>
          </p:cNvPr>
          <p:cNvSpPr/>
          <p:nvPr/>
        </p:nvSpPr>
        <p:spPr>
          <a:xfrm>
            <a:off x="1521939" y="5279942"/>
            <a:ext cx="9148122" cy="86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rPr>
              <a:t>	</a:t>
            </a:r>
            <a:r>
              <a:rPr lang="en-GB" b="1" dirty="0">
                <a:latin typeface="Arial" panose="020B0604020202020204" pitchFamily="34" charset="0"/>
              </a:rPr>
              <a:t>Be aware that the patient’s goals and preferences may change over time</a:t>
            </a:r>
          </a:p>
          <a:p>
            <a:pPr algn="ctr"/>
            <a:r>
              <a:rPr lang="en-GB" b="1" dirty="0">
                <a:latin typeface="Arial" panose="020B0604020202020204" pitchFamily="34" charset="0"/>
              </a:rPr>
              <a:t>as symptoms increase, side effects mount, or QoL declines</a:t>
            </a:r>
          </a:p>
        </p:txBody>
      </p:sp>
      <p:grpSp>
        <p:nvGrpSpPr>
          <p:cNvPr id="12" name="Graphic 7" descr="Lightbulb">
            <a:extLst>
              <a:ext uri="{FF2B5EF4-FFF2-40B4-BE49-F238E27FC236}">
                <a16:creationId xmlns:a16="http://schemas.microsoft.com/office/drawing/2014/main" id="{31C9760C-07A4-804C-A644-93938D902294}"/>
              </a:ext>
            </a:extLst>
          </p:cNvPr>
          <p:cNvGrpSpPr/>
          <p:nvPr/>
        </p:nvGrpSpPr>
        <p:grpSpPr>
          <a:xfrm>
            <a:off x="1641743" y="5373216"/>
            <a:ext cx="683839" cy="683839"/>
            <a:chOff x="5638800" y="2971800"/>
            <a:chExt cx="914400" cy="914400"/>
          </a:xfrm>
          <a:solidFill>
            <a:schemeClr val="bg1"/>
          </a:solidFill>
        </p:grpSpPr>
        <p:sp>
          <p:nvSpPr>
            <p:cNvPr id="17" name="Freeform 16">
              <a:extLst>
                <a:ext uri="{FF2B5EF4-FFF2-40B4-BE49-F238E27FC236}">
                  <a16:creationId xmlns:a16="http://schemas.microsoft.com/office/drawing/2014/main" id="{7086BF38-4E64-8944-9F7D-DF006E47C5C9}"/>
                </a:ext>
              </a:extLst>
            </p:cNvPr>
            <p:cNvSpPr/>
            <p:nvPr/>
          </p:nvSpPr>
          <p:spPr>
            <a:xfrm>
              <a:off x="5965031" y="3574256"/>
              <a:ext cx="257175" cy="66675"/>
            </a:xfrm>
            <a:custGeom>
              <a:avLst/>
              <a:gdLst>
                <a:gd name="connsiteX0" fmla="*/ 35719 w 257175"/>
                <a:gd name="connsiteY0" fmla="*/ 7144 h 66675"/>
                <a:gd name="connsiteX1" fmla="*/ 226219 w 257175"/>
                <a:gd name="connsiteY1" fmla="*/ 7144 h 66675"/>
                <a:gd name="connsiteX2" fmla="*/ 254794 w 257175"/>
                <a:gd name="connsiteY2" fmla="*/ 35719 h 66675"/>
                <a:gd name="connsiteX3" fmla="*/ 226219 w 257175"/>
                <a:gd name="connsiteY3" fmla="*/ 64294 h 66675"/>
                <a:gd name="connsiteX4" fmla="*/ 35719 w 257175"/>
                <a:gd name="connsiteY4" fmla="*/ 64294 h 66675"/>
                <a:gd name="connsiteX5" fmla="*/ 7144 w 257175"/>
                <a:gd name="connsiteY5" fmla="*/ 35719 h 66675"/>
                <a:gd name="connsiteX6" fmla="*/ 35719 w 257175"/>
                <a:gd name="connsiteY6"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66675">
                  <a:moveTo>
                    <a:pt x="35719" y="7144"/>
                  </a:moveTo>
                  <a:lnTo>
                    <a:pt x="226219" y="7144"/>
                  </a:lnTo>
                  <a:cubicBezTo>
                    <a:pt x="242411" y="7144"/>
                    <a:pt x="254794" y="19526"/>
                    <a:pt x="254794" y="35719"/>
                  </a:cubicBezTo>
                  <a:cubicBezTo>
                    <a:pt x="254794" y="51911"/>
                    <a:pt x="242411" y="64294"/>
                    <a:pt x="226219" y="64294"/>
                  </a:cubicBezTo>
                  <a:lnTo>
                    <a:pt x="35719" y="64294"/>
                  </a:lnTo>
                  <a:cubicBezTo>
                    <a:pt x="19526" y="64294"/>
                    <a:pt x="7144" y="51911"/>
                    <a:pt x="7144" y="35719"/>
                  </a:cubicBezTo>
                  <a:cubicBezTo>
                    <a:pt x="7144" y="19526"/>
                    <a:pt x="19526" y="7144"/>
                    <a:pt x="35719" y="7144"/>
                  </a:cubicBezTo>
                  <a:close/>
                </a:path>
              </a:pathLst>
            </a:custGeom>
            <a:grpFill/>
            <a:ln w="9525" cap="flat">
              <a:noFill/>
              <a:prstDash val="solid"/>
              <a:miter/>
            </a:ln>
          </p:spPr>
          <p:txBody>
            <a:bodyPr rtlCol="0" anchor="ctr"/>
            <a:lstStyle/>
            <a:p>
              <a:endParaRPr lang="en-US" dirty="0">
                <a:latin typeface="Arial" panose="020B0604020202020204" pitchFamily="34" charset="0"/>
              </a:endParaRPr>
            </a:p>
          </p:txBody>
        </p:sp>
        <p:sp>
          <p:nvSpPr>
            <p:cNvPr id="18" name="Freeform 17">
              <a:extLst>
                <a:ext uri="{FF2B5EF4-FFF2-40B4-BE49-F238E27FC236}">
                  <a16:creationId xmlns:a16="http://schemas.microsoft.com/office/drawing/2014/main" id="{F93A668A-C9F3-874D-851A-FDFD03A8F2CF}"/>
                </a:ext>
              </a:extLst>
            </p:cNvPr>
            <p:cNvSpPr/>
            <p:nvPr/>
          </p:nvSpPr>
          <p:spPr>
            <a:xfrm>
              <a:off x="5965031" y="3669506"/>
              <a:ext cx="257175" cy="66675"/>
            </a:xfrm>
            <a:custGeom>
              <a:avLst/>
              <a:gdLst>
                <a:gd name="connsiteX0" fmla="*/ 35719 w 257175"/>
                <a:gd name="connsiteY0" fmla="*/ 7144 h 66675"/>
                <a:gd name="connsiteX1" fmla="*/ 226219 w 257175"/>
                <a:gd name="connsiteY1" fmla="*/ 7144 h 66675"/>
                <a:gd name="connsiteX2" fmla="*/ 254794 w 257175"/>
                <a:gd name="connsiteY2" fmla="*/ 35719 h 66675"/>
                <a:gd name="connsiteX3" fmla="*/ 226219 w 257175"/>
                <a:gd name="connsiteY3" fmla="*/ 64294 h 66675"/>
                <a:gd name="connsiteX4" fmla="*/ 35719 w 257175"/>
                <a:gd name="connsiteY4" fmla="*/ 64294 h 66675"/>
                <a:gd name="connsiteX5" fmla="*/ 7144 w 257175"/>
                <a:gd name="connsiteY5" fmla="*/ 35719 h 66675"/>
                <a:gd name="connsiteX6" fmla="*/ 35719 w 257175"/>
                <a:gd name="connsiteY6"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66675">
                  <a:moveTo>
                    <a:pt x="35719" y="7144"/>
                  </a:moveTo>
                  <a:lnTo>
                    <a:pt x="226219" y="7144"/>
                  </a:lnTo>
                  <a:cubicBezTo>
                    <a:pt x="242411" y="7144"/>
                    <a:pt x="254794" y="19526"/>
                    <a:pt x="254794" y="35719"/>
                  </a:cubicBezTo>
                  <a:cubicBezTo>
                    <a:pt x="254794" y="51911"/>
                    <a:pt x="242411" y="64294"/>
                    <a:pt x="226219" y="64294"/>
                  </a:cubicBezTo>
                  <a:lnTo>
                    <a:pt x="35719" y="64294"/>
                  </a:lnTo>
                  <a:cubicBezTo>
                    <a:pt x="19526" y="64294"/>
                    <a:pt x="7144" y="51911"/>
                    <a:pt x="7144" y="35719"/>
                  </a:cubicBezTo>
                  <a:cubicBezTo>
                    <a:pt x="7144" y="19526"/>
                    <a:pt x="19526" y="7144"/>
                    <a:pt x="35719" y="7144"/>
                  </a:cubicBezTo>
                  <a:close/>
                </a:path>
              </a:pathLst>
            </a:custGeom>
            <a:grpFill/>
            <a:ln w="9525" cap="flat">
              <a:noFill/>
              <a:prstDash val="solid"/>
              <a:miter/>
            </a:ln>
          </p:spPr>
          <p:txBody>
            <a:bodyPr rtlCol="0" anchor="ctr"/>
            <a:lstStyle/>
            <a:p>
              <a:endParaRPr lang="en-US" dirty="0">
                <a:latin typeface="Arial" panose="020B0604020202020204" pitchFamily="34" charset="0"/>
              </a:endParaRPr>
            </a:p>
          </p:txBody>
        </p:sp>
        <p:sp>
          <p:nvSpPr>
            <p:cNvPr id="19" name="Freeform 18">
              <a:extLst>
                <a:ext uri="{FF2B5EF4-FFF2-40B4-BE49-F238E27FC236}">
                  <a16:creationId xmlns:a16="http://schemas.microsoft.com/office/drawing/2014/main" id="{1A2BD9BD-C121-024C-995A-628415D531E7}"/>
                </a:ext>
              </a:extLst>
            </p:cNvPr>
            <p:cNvSpPr/>
            <p:nvPr/>
          </p:nvSpPr>
          <p:spPr>
            <a:xfrm>
              <a:off x="6026944" y="3764756"/>
              <a:ext cx="133350" cy="66675"/>
            </a:xfrm>
            <a:custGeom>
              <a:avLst/>
              <a:gdLst>
                <a:gd name="connsiteX0" fmla="*/ 7144 w 133350"/>
                <a:gd name="connsiteY0" fmla="*/ 7144 h 66675"/>
                <a:gd name="connsiteX1" fmla="*/ 69056 w 133350"/>
                <a:gd name="connsiteY1" fmla="*/ 64294 h 66675"/>
                <a:gd name="connsiteX2" fmla="*/ 130969 w 133350"/>
                <a:gd name="connsiteY2" fmla="*/ 7144 h 66675"/>
                <a:gd name="connsiteX3" fmla="*/ 7144 w 133350"/>
                <a:gd name="connsiteY3" fmla="*/ 7144 h 66675"/>
              </a:gdLst>
              <a:ahLst/>
              <a:cxnLst>
                <a:cxn ang="0">
                  <a:pos x="connsiteX0" y="connsiteY0"/>
                </a:cxn>
                <a:cxn ang="0">
                  <a:pos x="connsiteX1" y="connsiteY1"/>
                </a:cxn>
                <a:cxn ang="0">
                  <a:pos x="connsiteX2" y="connsiteY2"/>
                </a:cxn>
                <a:cxn ang="0">
                  <a:pos x="connsiteX3" y="connsiteY3"/>
                </a:cxn>
              </a:cxnLst>
              <a:rect l="l" t="t" r="r" b="b"/>
              <a:pathLst>
                <a:path w="133350" h="66675">
                  <a:moveTo>
                    <a:pt x="7144" y="7144"/>
                  </a:moveTo>
                  <a:cubicBezTo>
                    <a:pt x="10001" y="39529"/>
                    <a:pt x="36671" y="64294"/>
                    <a:pt x="69056" y="64294"/>
                  </a:cubicBezTo>
                  <a:cubicBezTo>
                    <a:pt x="101441" y="64294"/>
                    <a:pt x="128111" y="39529"/>
                    <a:pt x="130969" y="7144"/>
                  </a:cubicBezTo>
                  <a:lnTo>
                    <a:pt x="7144" y="7144"/>
                  </a:lnTo>
                  <a:close/>
                </a:path>
              </a:pathLst>
            </a:custGeom>
            <a:grpFill/>
            <a:ln w="9525" cap="flat">
              <a:noFill/>
              <a:prstDash val="solid"/>
              <a:miter/>
            </a:ln>
          </p:spPr>
          <p:txBody>
            <a:bodyPr rtlCol="0" anchor="ctr"/>
            <a:lstStyle/>
            <a:p>
              <a:endParaRPr lang="en-US" dirty="0">
                <a:latin typeface="Arial" panose="020B0604020202020204" pitchFamily="34" charset="0"/>
              </a:endParaRPr>
            </a:p>
          </p:txBody>
        </p:sp>
        <p:sp>
          <p:nvSpPr>
            <p:cNvPr id="20" name="Freeform 19">
              <a:extLst>
                <a:ext uri="{FF2B5EF4-FFF2-40B4-BE49-F238E27FC236}">
                  <a16:creationId xmlns:a16="http://schemas.microsoft.com/office/drawing/2014/main" id="{FEC8B5F7-9638-B146-85BB-0C38B6595E14}"/>
                </a:ext>
              </a:extLst>
            </p:cNvPr>
            <p:cNvSpPr/>
            <p:nvPr/>
          </p:nvSpPr>
          <p:spPr>
            <a:xfrm>
              <a:off x="5841206" y="3021806"/>
              <a:ext cx="504825" cy="523875"/>
            </a:xfrm>
            <a:custGeom>
              <a:avLst/>
              <a:gdLst>
                <a:gd name="connsiteX0" fmla="*/ 254794 w 504825"/>
                <a:gd name="connsiteY0" fmla="*/ 7144 h 523875"/>
                <a:gd name="connsiteX1" fmla="*/ 254794 w 504825"/>
                <a:gd name="connsiteY1" fmla="*/ 7144 h 523875"/>
                <a:gd name="connsiteX2" fmla="*/ 254794 w 504825"/>
                <a:gd name="connsiteY2" fmla="*/ 7144 h 523875"/>
                <a:gd name="connsiteX3" fmla="*/ 7144 w 504825"/>
                <a:gd name="connsiteY3" fmla="*/ 251936 h 523875"/>
                <a:gd name="connsiteX4" fmla="*/ 7144 w 504825"/>
                <a:gd name="connsiteY4" fmla="*/ 260509 h 523875"/>
                <a:gd name="connsiteX5" fmla="*/ 24289 w 504825"/>
                <a:gd name="connsiteY5" fmla="*/ 346234 h 523875"/>
                <a:gd name="connsiteX6" fmla="*/ 67151 w 504825"/>
                <a:gd name="connsiteY6" fmla="*/ 416719 h 523875"/>
                <a:gd name="connsiteX7" fmla="*/ 125254 w 504825"/>
                <a:gd name="connsiteY7" fmla="*/ 511016 h 523875"/>
                <a:gd name="connsiteX8" fmla="*/ 142399 w 504825"/>
                <a:gd name="connsiteY8" fmla="*/ 521494 h 523875"/>
                <a:gd name="connsiteX9" fmla="*/ 367189 w 504825"/>
                <a:gd name="connsiteY9" fmla="*/ 521494 h 523875"/>
                <a:gd name="connsiteX10" fmla="*/ 384334 w 504825"/>
                <a:gd name="connsiteY10" fmla="*/ 511016 h 523875"/>
                <a:gd name="connsiteX11" fmla="*/ 442436 w 504825"/>
                <a:gd name="connsiteY11" fmla="*/ 416719 h 523875"/>
                <a:gd name="connsiteX12" fmla="*/ 485299 w 504825"/>
                <a:gd name="connsiteY12" fmla="*/ 346234 h 523875"/>
                <a:gd name="connsiteX13" fmla="*/ 502444 w 504825"/>
                <a:gd name="connsiteY13" fmla="*/ 260509 h 523875"/>
                <a:gd name="connsiteX14" fmla="*/ 502444 w 504825"/>
                <a:gd name="connsiteY14" fmla="*/ 251936 h 523875"/>
                <a:gd name="connsiteX15" fmla="*/ 254794 w 504825"/>
                <a:gd name="connsiteY15" fmla="*/ 7144 h 523875"/>
                <a:gd name="connsiteX16" fmla="*/ 445294 w 504825"/>
                <a:gd name="connsiteY16" fmla="*/ 259556 h 523875"/>
                <a:gd name="connsiteX17" fmla="*/ 431959 w 504825"/>
                <a:gd name="connsiteY17" fmla="*/ 326231 h 523875"/>
                <a:gd name="connsiteX18" fmla="*/ 399574 w 504825"/>
                <a:gd name="connsiteY18" fmla="*/ 378619 h 523875"/>
                <a:gd name="connsiteX19" fmla="*/ 344329 w 504825"/>
                <a:gd name="connsiteY19" fmla="*/ 464344 h 523875"/>
                <a:gd name="connsiteX20" fmla="*/ 254794 w 504825"/>
                <a:gd name="connsiteY20" fmla="*/ 464344 h 523875"/>
                <a:gd name="connsiteX21" fmla="*/ 166211 w 504825"/>
                <a:gd name="connsiteY21" fmla="*/ 464344 h 523875"/>
                <a:gd name="connsiteX22" fmla="*/ 110966 w 504825"/>
                <a:gd name="connsiteY22" fmla="*/ 378619 h 523875"/>
                <a:gd name="connsiteX23" fmla="*/ 78581 w 504825"/>
                <a:gd name="connsiteY23" fmla="*/ 326231 h 523875"/>
                <a:gd name="connsiteX24" fmla="*/ 65246 w 504825"/>
                <a:gd name="connsiteY24" fmla="*/ 259556 h 523875"/>
                <a:gd name="connsiteX25" fmla="*/ 65246 w 504825"/>
                <a:gd name="connsiteY25" fmla="*/ 251936 h 523875"/>
                <a:gd name="connsiteX26" fmla="*/ 255746 w 504825"/>
                <a:gd name="connsiteY26" fmla="*/ 63341 h 523875"/>
                <a:gd name="connsiteX27" fmla="*/ 255746 w 504825"/>
                <a:gd name="connsiteY27" fmla="*/ 63341 h 523875"/>
                <a:gd name="connsiteX28" fmla="*/ 255746 w 504825"/>
                <a:gd name="connsiteY28" fmla="*/ 63341 h 523875"/>
                <a:gd name="connsiteX29" fmla="*/ 255746 w 504825"/>
                <a:gd name="connsiteY29" fmla="*/ 63341 h 523875"/>
                <a:gd name="connsiteX30" fmla="*/ 255746 w 504825"/>
                <a:gd name="connsiteY30" fmla="*/ 63341 h 523875"/>
                <a:gd name="connsiteX31" fmla="*/ 255746 w 504825"/>
                <a:gd name="connsiteY31" fmla="*/ 63341 h 523875"/>
                <a:gd name="connsiteX32" fmla="*/ 255746 w 504825"/>
                <a:gd name="connsiteY32" fmla="*/ 63341 h 523875"/>
                <a:gd name="connsiteX33" fmla="*/ 446246 w 504825"/>
                <a:gd name="connsiteY33" fmla="*/ 251936 h 523875"/>
                <a:gd name="connsiteX34" fmla="*/ 446246 w 504825"/>
                <a:gd name="connsiteY34" fmla="*/ 25955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4825" h="523875">
                  <a:moveTo>
                    <a:pt x="254794" y="7144"/>
                  </a:moveTo>
                  <a:cubicBezTo>
                    <a:pt x="254794" y="7144"/>
                    <a:pt x="254794" y="7144"/>
                    <a:pt x="254794" y="7144"/>
                  </a:cubicBezTo>
                  <a:cubicBezTo>
                    <a:pt x="254794" y="7144"/>
                    <a:pt x="254794" y="7144"/>
                    <a:pt x="254794" y="7144"/>
                  </a:cubicBezTo>
                  <a:cubicBezTo>
                    <a:pt x="119539" y="8096"/>
                    <a:pt x="10001" y="116681"/>
                    <a:pt x="7144" y="251936"/>
                  </a:cubicBezTo>
                  <a:lnTo>
                    <a:pt x="7144" y="260509"/>
                  </a:lnTo>
                  <a:cubicBezTo>
                    <a:pt x="8096" y="290036"/>
                    <a:pt x="13811" y="318611"/>
                    <a:pt x="24289" y="346234"/>
                  </a:cubicBezTo>
                  <a:cubicBezTo>
                    <a:pt x="34766" y="371951"/>
                    <a:pt x="49054" y="395764"/>
                    <a:pt x="67151" y="416719"/>
                  </a:cubicBezTo>
                  <a:cubicBezTo>
                    <a:pt x="90011" y="441484"/>
                    <a:pt x="114776" y="490061"/>
                    <a:pt x="125254" y="511016"/>
                  </a:cubicBezTo>
                  <a:cubicBezTo>
                    <a:pt x="128111" y="517684"/>
                    <a:pt x="134779" y="521494"/>
                    <a:pt x="142399" y="521494"/>
                  </a:cubicBezTo>
                  <a:lnTo>
                    <a:pt x="367189" y="521494"/>
                  </a:lnTo>
                  <a:cubicBezTo>
                    <a:pt x="374809" y="521494"/>
                    <a:pt x="381476" y="517684"/>
                    <a:pt x="384334" y="511016"/>
                  </a:cubicBezTo>
                  <a:cubicBezTo>
                    <a:pt x="394811" y="490061"/>
                    <a:pt x="419576" y="441484"/>
                    <a:pt x="442436" y="416719"/>
                  </a:cubicBezTo>
                  <a:cubicBezTo>
                    <a:pt x="460534" y="395764"/>
                    <a:pt x="475774" y="371951"/>
                    <a:pt x="485299" y="346234"/>
                  </a:cubicBezTo>
                  <a:cubicBezTo>
                    <a:pt x="495776" y="318611"/>
                    <a:pt x="501491" y="290036"/>
                    <a:pt x="502444" y="260509"/>
                  </a:cubicBezTo>
                  <a:lnTo>
                    <a:pt x="502444" y="251936"/>
                  </a:lnTo>
                  <a:cubicBezTo>
                    <a:pt x="499586" y="116681"/>
                    <a:pt x="390049" y="8096"/>
                    <a:pt x="254794" y="7144"/>
                  </a:cubicBezTo>
                  <a:close/>
                  <a:moveTo>
                    <a:pt x="445294" y="259556"/>
                  </a:moveTo>
                  <a:cubicBezTo>
                    <a:pt x="444341" y="282416"/>
                    <a:pt x="439579" y="305276"/>
                    <a:pt x="431959" y="326231"/>
                  </a:cubicBezTo>
                  <a:cubicBezTo>
                    <a:pt x="424339" y="345281"/>
                    <a:pt x="413861" y="363379"/>
                    <a:pt x="399574" y="378619"/>
                  </a:cubicBezTo>
                  <a:cubicBezTo>
                    <a:pt x="377666" y="405289"/>
                    <a:pt x="358616" y="433864"/>
                    <a:pt x="344329" y="464344"/>
                  </a:cubicBezTo>
                  <a:lnTo>
                    <a:pt x="254794" y="464344"/>
                  </a:lnTo>
                  <a:lnTo>
                    <a:pt x="166211" y="464344"/>
                  </a:lnTo>
                  <a:cubicBezTo>
                    <a:pt x="150971" y="433864"/>
                    <a:pt x="131921" y="405289"/>
                    <a:pt x="110966" y="378619"/>
                  </a:cubicBezTo>
                  <a:cubicBezTo>
                    <a:pt x="97631" y="363379"/>
                    <a:pt x="86201" y="345281"/>
                    <a:pt x="78581" y="326231"/>
                  </a:cubicBezTo>
                  <a:cubicBezTo>
                    <a:pt x="70009" y="305276"/>
                    <a:pt x="66199" y="282416"/>
                    <a:pt x="65246" y="259556"/>
                  </a:cubicBezTo>
                  <a:lnTo>
                    <a:pt x="65246" y="251936"/>
                  </a:lnTo>
                  <a:cubicBezTo>
                    <a:pt x="67151" y="148114"/>
                    <a:pt x="151924" y="64294"/>
                    <a:pt x="255746" y="63341"/>
                  </a:cubicBezTo>
                  <a:lnTo>
                    <a:pt x="255746" y="63341"/>
                  </a:lnTo>
                  <a:lnTo>
                    <a:pt x="255746" y="63341"/>
                  </a:lnTo>
                  <a:cubicBezTo>
                    <a:pt x="255746" y="63341"/>
                    <a:pt x="255746" y="63341"/>
                    <a:pt x="255746" y="63341"/>
                  </a:cubicBezTo>
                  <a:cubicBezTo>
                    <a:pt x="255746" y="63341"/>
                    <a:pt x="255746" y="63341"/>
                    <a:pt x="255746" y="63341"/>
                  </a:cubicBezTo>
                  <a:lnTo>
                    <a:pt x="255746" y="63341"/>
                  </a:lnTo>
                  <a:lnTo>
                    <a:pt x="255746" y="63341"/>
                  </a:lnTo>
                  <a:cubicBezTo>
                    <a:pt x="359569" y="64294"/>
                    <a:pt x="444341" y="147161"/>
                    <a:pt x="446246" y="251936"/>
                  </a:cubicBezTo>
                  <a:lnTo>
                    <a:pt x="446246" y="259556"/>
                  </a:lnTo>
                  <a:close/>
                </a:path>
              </a:pathLst>
            </a:custGeom>
            <a:grpFill/>
            <a:ln w="9525" cap="flat">
              <a:noFill/>
              <a:prstDash val="solid"/>
              <a:miter/>
            </a:ln>
          </p:spPr>
          <p:txBody>
            <a:bodyPr rtlCol="0" anchor="ctr"/>
            <a:lstStyle/>
            <a:p>
              <a:endParaRPr lang="en-US" dirty="0">
                <a:latin typeface="Arial" panose="020B0604020202020204" pitchFamily="34" charset="0"/>
              </a:endParaRPr>
            </a:p>
          </p:txBody>
        </p:sp>
      </p:grpSp>
    </p:spTree>
    <p:extLst>
      <p:ext uri="{BB962C8B-B14F-4D97-AF65-F5344CB8AC3E}">
        <p14:creationId xmlns:p14="http://schemas.microsoft.com/office/powerpoint/2010/main" val="34629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486A-7607-4815-B2E7-78A8F2E02416}"/>
              </a:ext>
            </a:extLst>
          </p:cNvPr>
          <p:cNvSpPr>
            <a:spLocks noGrp="1"/>
          </p:cNvSpPr>
          <p:nvPr>
            <p:ph type="title"/>
          </p:nvPr>
        </p:nvSpPr>
        <p:spPr/>
        <p:txBody>
          <a:bodyPr>
            <a:normAutofit/>
          </a:bodyPr>
          <a:lstStyle/>
          <a:p>
            <a:r>
              <a:rPr lang="en-GB" b="1" dirty="0">
                <a:effectLst/>
                <a:latin typeface="Arial" panose="020B0604020202020204" pitchFamily="34" charset="0"/>
                <a:ea typeface="Calibri" panose="020F0502020204030204" pitchFamily="34" charset="0"/>
              </a:rPr>
              <a:t>The role of the nurse in </a:t>
            </a:r>
            <a:r>
              <a:rPr lang="en-GB" b="1" cap="none" dirty="0">
                <a:effectLst/>
                <a:latin typeface="Arial" panose="020B0604020202020204" pitchFamily="34" charset="0"/>
                <a:ea typeface="Calibri" panose="020F0502020204030204" pitchFamily="34" charset="0"/>
              </a:rPr>
              <a:t>nm</a:t>
            </a:r>
            <a:r>
              <a:rPr lang="en-GB" b="1" dirty="0">
                <a:effectLst/>
                <a:latin typeface="Arial" panose="020B0604020202020204" pitchFamily="34" charset="0"/>
                <a:ea typeface="Calibri" panose="020F0502020204030204" pitchFamily="34" charset="0"/>
              </a:rPr>
              <a:t>CRPC patient management</a:t>
            </a:r>
            <a:br>
              <a:rPr lang="en-GB" b="1" dirty="0">
                <a:effectLst/>
                <a:latin typeface="Arial" panose="020B0604020202020204" pitchFamily="34" charset="0"/>
                <a:ea typeface="Calibri" panose="020F0502020204030204" pitchFamily="34" charset="0"/>
              </a:rPr>
            </a:br>
            <a:br>
              <a:rPr lang="en-GB" b="1" dirty="0">
                <a:effectLst/>
                <a:latin typeface="Arial" panose="020B0604020202020204" pitchFamily="34" charset="0"/>
                <a:ea typeface="Calibri" panose="020F0502020204030204" pitchFamily="34" charset="0"/>
              </a:rPr>
            </a:br>
            <a:r>
              <a:rPr lang="en-GB" sz="3200" dirty="0"/>
              <a:t>Pablo Peinado</a:t>
            </a:r>
            <a:br>
              <a:rPr lang="en-GB" sz="2400" dirty="0"/>
            </a:br>
            <a:r>
              <a:rPr lang="en-GB" sz="2400" cap="none" dirty="0"/>
              <a:t>Research Nurse Coordinator</a:t>
            </a:r>
            <a:br>
              <a:rPr lang="en-GB" sz="2400" cap="none" dirty="0"/>
            </a:br>
            <a:r>
              <a:rPr lang="en-GB" sz="2400" cap="none" dirty="0"/>
              <a:t>Hospital Universitario Virgen de la Victoria, Málaga, Spain</a:t>
            </a:r>
            <a:br>
              <a:rPr lang="en-GB" sz="2400" cap="none" dirty="0"/>
            </a:br>
            <a:br>
              <a:rPr lang="en-GB" sz="2400" cap="none" dirty="0"/>
            </a:br>
            <a:br>
              <a:rPr lang="en-GB" sz="2400" dirty="0"/>
            </a:br>
            <a:r>
              <a:rPr lang="en-GB" sz="2400" dirty="0"/>
              <a:t>MARCH 2023</a:t>
            </a:r>
          </a:p>
        </p:txBody>
      </p:sp>
      <p:sp>
        <p:nvSpPr>
          <p:cNvPr id="3" name="Slide Number Placeholder 2">
            <a:extLst>
              <a:ext uri="{FF2B5EF4-FFF2-40B4-BE49-F238E27FC236}">
                <a16:creationId xmlns:a16="http://schemas.microsoft.com/office/drawing/2014/main" id="{09900C29-4A01-6E62-9866-76589D5500E9}"/>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52979209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5F5484-BA47-506F-C3EB-3A0EC8B0F4F8}"/>
              </a:ext>
            </a:extLst>
          </p:cNvPr>
          <p:cNvSpPr>
            <a:spLocks noGrp="1"/>
          </p:cNvSpPr>
          <p:nvPr>
            <p:ph sz="quarter" idx="12"/>
          </p:nvPr>
        </p:nvSpPr>
        <p:spPr/>
        <p:txBody>
          <a:bodyPr/>
          <a:lstStyle/>
          <a:p>
            <a:pPr>
              <a:spcBef>
                <a:spcPts val="1800"/>
              </a:spcBef>
            </a:pPr>
            <a:r>
              <a:rPr lang="en-GB" dirty="0"/>
              <a:t>The recent approval of three second-generation oral ARIs for nmCRPC (apalutamide, enzalutamide and darolutamide) offers patients an expanded range of new and highly effective treatment options</a:t>
            </a:r>
          </a:p>
          <a:p>
            <a:pPr>
              <a:spcBef>
                <a:spcPts val="1800"/>
              </a:spcBef>
            </a:pPr>
            <a:r>
              <a:rPr lang="en-GB" sz="2000" b="0" i="0" u="none" strike="noStrike" baseline="0" dirty="0"/>
              <a:t>Individualised treatment selection is important; c</a:t>
            </a:r>
            <a:r>
              <a:rPr lang="en-GB" dirty="0"/>
              <a:t>omorbidities and potential DDIs should be taken into consideration </a:t>
            </a:r>
            <a:r>
              <a:rPr lang="en-GB" b="0" i="0" u="none" strike="noStrike" baseline="0" dirty="0"/>
              <a:t>in addition to </a:t>
            </a:r>
            <a:r>
              <a:rPr lang="en-GB" dirty="0"/>
              <a:t>tolerability and safety profiles</a:t>
            </a:r>
          </a:p>
          <a:p>
            <a:pPr>
              <a:spcBef>
                <a:spcPts val="1800"/>
              </a:spcBef>
            </a:pPr>
            <a:r>
              <a:rPr lang="en-GB" dirty="0"/>
              <a:t>A multidisciplinary team with nurses taking a key role is essential for selecting the best therapy according to the patient’s wishes, medical history, concomitant medication, and prognosis </a:t>
            </a:r>
          </a:p>
          <a:p>
            <a:endParaRPr lang="en-GB" dirty="0"/>
          </a:p>
        </p:txBody>
      </p:sp>
      <p:sp>
        <p:nvSpPr>
          <p:cNvPr id="3" name="Title 2">
            <a:extLst>
              <a:ext uri="{FF2B5EF4-FFF2-40B4-BE49-F238E27FC236}">
                <a16:creationId xmlns:a16="http://schemas.microsoft.com/office/drawing/2014/main" id="{28C68AA0-31C4-4715-8928-AD512B02E721}"/>
              </a:ext>
            </a:extLst>
          </p:cNvPr>
          <p:cNvSpPr>
            <a:spLocks noGrp="1"/>
          </p:cNvSpPr>
          <p:nvPr>
            <p:ph type="title"/>
          </p:nvPr>
        </p:nvSpPr>
        <p:spPr/>
        <p:txBody>
          <a:bodyPr/>
          <a:lstStyle/>
          <a:p>
            <a:r>
              <a:rPr lang="en-GB" dirty="0"/>
              <a:t>Summary</a:t>
            </a:r>
          </a:p>
        </p:txBody>
      </p:sp>
      <p:sp>
        <p:nvSpPr>
          <p:cNvPr id="4" name="Slide Number Placeholder 3">
            <a:extLst>
              <a:ext uri="{FF2B5EF4-FFF2-40B4-BE49-F238E27FC236}">
                <a16:creationId xmlns:a16="http://schemas.microsoft.com/office/drawing/2014/main" id="{6BCD215A-103D-7C74-5CDE-8B1DBEF4E4BF}"/>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5" name="Content Placeholder 4">
            <a:extLst>
              <a:ext uri="{FF2B5EF4-FFF2-40B4-BE49-F238E27FC236}">
                <a16:creationId xmlns:a16="http://schemas.microsoft.com/office/drawing/2014/main" id="{4D5EB197-0201-D07E-12C2-439E4F55EEF7}"/>
              </a:ext>
            </a:extLst>
          </p:cNvPr>
          <p:cNvSpPr>
            <a:spLocks noGrp="1"/>
          </p:cNvSpPr>
          <p:nvPr>
            <p:ph sz="quarter" idx="15"/>
          </p:nvPr>
        </p:nvSpPr>
        <p:spPr/>
        <p:txBody>
          <a:bodyPr/>
          <a:lstStyle/>
          <a:p>
            <a:pPr>
              <a:spcBef>
                <a:spcPts val="0"/>
              </a:spcBef>
              <a:spcAft>
                <a:spcPts val="100"/>
              </a:spcAft>
            </a:pPr>
            <a:r>
              <a:rPr lang="en-GB" dirty="0"/>
              <a:t>ARI, androgen receptor inhibitor; DDI, drug–drug interactions</a:t>
            </a:r>
          </a:p>
        </p:txBody>
      </p:sp>
    </p:spTree>
    <p:extLst>
      <p:ext uri="{BB962C8B-B14F-4D97-AF65-F5344CB8AC3E}">
        <p14:creationId xmlns:p14="http://schemas.microsoft.com/office/powerpoint/2010/main" val="146470021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0963200" cy="4707919"/>
          </a:xfrm>
        </p:spPr>
        <p:txBody>
          <a:bodyPr>
            <a:normAutofit fontScale="92500" lnSpcReduction="10000"/>
          </a:bodyPr>
          <a:lstStyle/>
          <a:p>
            <a:pPr marL="0" indent="0">
              <a:lnSpc>
                <a:spcPct val="120000"/>
              </a:lnSpc>
              <a:spcBef>
                <a:spcPts val="600"/>
              </a:spcBef>
              <a:buNone/>
            </a:pPr>
            <a:r>
              <a:rPr lang="en-GB" altLang="en-US" b="1" dirty="0">
                <a:latin typeface="Arial" panose="020B0604020202020204" pitchFamily="34" charset="0"/>
              </a:rPr>
              <a:t>This programme is developed by GU NURSES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b="1" dirty="0"/>
              <a:t>genitourinary oncology nursing.</a:t>
            </a:r>
            <a:endParaRPr lang="en-GB" altLang="en-US" b="1" dirty="0">
              <a:latin typeface="Arial" panose="020B0604020202020204" pitchFamily="34" charset="0"/>
            </a:endParaRP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a:t>
            </a:r>
            <a:r>
              <a:rPr lang="en-GB" altLang="en-US" dirty="0"/>
              <a:t>GU NURSES</a:t>
            </a:r>
            <a:r>
              <a:rPr lang="en-GB" altLang="en-US" dirty="0">
                <a:latin typeface="Arial" panose="020B0604020202020204" pitchFamily="34" charset="0"/>
              </a:rPr>
              <a:t> CONNECT programme is supported through an independent educational grant from </a:t>
            </a:r>
            <a:r>
              <a:rPr lang="en-GB" dirty="0"/>
              <a:t>Bayer</a:t>
            </a:r>
            <a:r>
              <a:rPr lang="en-GB" altLang="en-US" dirty="0">
                <a:latin typeface="Arial" panose="020B0604020202020204" pitchFamily="34" charset="0"/>
              </a:rPr>
              <a:t>.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GU NURSES CONNECT group.</a:t>
            </a:r>
          </a:p>
          <a:p>
            <a:pPr marL="0" indent="0">
              <a:buNone/>
            </a:pPr>
            <a:r>
              <a:rPr lang="en-GB" dirty="0">
                <a:latin typeface="Arial" panose="020B0604020202020204" pitchFamily="34" charset="0"/>
              </a:rPr>
              <a:t>Expert disclaimers:</a:t>
            </a:r>
          </a:p>
          <a:p>
            <a:r>
              <a:rPr lang="en-GB" b="1" dirty="0">
                <a:solidFill>
                  <a:schemeClr val="accent1"/>
                </a:solidFill>
                <a:latin typeface="Arial" panose="020B0604020202020204" pitchFamily="34" charset="0"/>
              </a:rPr>
              <a:t>Pablo Peinado </a:t>
            </a:r>
            <a:r>
              <a:rPr lang="en-GB" dirty="0"/>
              <a:t>does not have any relevant financial relationships to disclose</a:t>
            </a:r>
            <a:endParaRPr lang="en-GB" dirty="0">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GU NURSES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9" name="Picture 8">
            <a:hlinkClick r:id="rId3"/>
            <a:extLst>
              <a:ext uri="{FF2B5EF4-FFF2-40B4-BE49-F238E27FC236}">
                <a16:creationId xmlns:a16="http://schemas.microsoft.com/office/drawing/2014/main" id="{4A9D278A-6B37-0440-8407-91E9FA9369FB}"/>
              </a:ext>
            </a:extLst>
          </p:cNvPr>
          <p:cNvPicPr>
            <a:picLocks noChangeAspect="1"/>
          </p:cNvPicPr>
          <p:nvPr/>
        </p:nvPicPr>
        <p:blipFill>
          <a:blip r:embed="rId4"/>
          <a:stretch>
            <a:fillRect/>
          </a:stretch>
        </p:blipFill>
        <p:spPr>
          <a:xfrm>
            <a:off x="7896200" y="1232630"/>
            <a:ext cx="2532170" cy="981216"/>
          </a:xfrm>
          <a:prstGeom prst="rect">
            <a:avLst/>
          </a:prstGeom>
        </p:spPr>
      </p:pic>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7A8D8-1BF1-555F-0263-1FA2F4EAA234}"/>
              </a:ext>
            </a:extLst>
          </p:cNvPr>
          <p:cNvSpPr>
            <a:spLocks noGrp="1"/>
          </p:cNvSpPr>
          <p:nvPr>
            <p:ph sz="quarter" idx="12"/>
          </p:nvPr>
        </p:nvSpPr>
        <p:spPr>
          <a:xfrm>
            <a:off x="620184" y="1425600"/>
            <a:ext cx="11164448" cy="4525200"/>
          </a:xfrm>
        </p:spPr>
        <p:txBody>
          <a:bodyPr/>
          <a:lstStyle/>
          <a:p>
            <a:pPr marL="358775" indent="-358775">
              <a:spcBef>
                <a:spcPts val="2400"/>
              </a:spcBef>
              <a:buFont typeface="+mj-lt"/>
              <a:buAutoNum type="arabicPeriod"/>
            </a:pPr>
            <a:r>
              <a:rPr lang="en-GB" dirty="0"/>
              <a:t>To highlight the </a:t>
            </a:r>
            <a:r>
              <a:rPr lang="en-GB" b="1" dirty="0"/>
              <a:t>considerations required for nmCRPC treatment selection </a:t>
            </a:r>
            <a:r>
              <a:rPr lang="en-GB" dirty="0"/>
              <a:t>in clinical practice, and to educate nurses on the role of individualised treatment selection in mitigating possible adverse effects related to treatment</a:t>
            </a:r>
          </a:p>
          <a:p>
            <a:pPr marL="358775" indent="-358775">
              <a:spcBef>
                <a:spcPts val="2400"/>
              </a:spcBef>
              <a:buFont typeface="+mj-lt"/>
              <a:buAutoNum type="arabicPeriod"/>
            </a:pPr>
            <a:r>
              <a:rPr lang="en-GB" dirty="0"/>
              <a:t>To assist nurses in the </a:t>
            </a:r>
            <a:r>
              <a:rPr lang="en-GB" b="1" dirty="0"/>
              <a:t>education and support of patients with nmCRPC</a:t>
            </a:r>
            <a:r>
              <a:rPr lang="en-GB" dirty="0"/>
              <a:t>, ensuring patients:</a:t>
            </a:r>
          </a:p>
          <a:p>
            <a:pPr marL="715963" lvl="1" indent="-357188">
              <a:spcBef>
                <a:spcPts val="2400"/>
              </a:spcBef>
              <a:buFont typeface="+mj-lt"/>
              <a:buAutoNum type="alphaLcParenR"/>
            </a:pPr>
            <a:r>
              <a:rPr lang="en-GB" dirty="0"/>
              <a:t>Understand the risk of potential adverse effects of treatment</a:t>
            </a:r>
          </a:p>
          <a:p>
            <a:pPr marL="715963" lvl="1" indent="-357188">
              <a:spcBef>
                <a:spcPts val="2400"/>
              </a:spcBef>
              <a:buFont typeface="+mj-lt"/>
              <a:buAutoNum type="alphaLcParenR"/>
            </a:pPr>
            <a:r>
              <a:rPr lang="en-GB" dirty="0"/>
              <a:t>Are aware of the role of individualised treatment selection in mitigating the possible adverse effects of treatment</a:t>
            </a:r>
          </a:p>
          <a:p>
            <a:pPr marL="357187" lvl="1" indent="0">
              <a:spcBef>
                <a:spcPts val="2400"/>
              </a:spcBef>
              <a:buNone/>
            </a:pPr>
            <a:endParaRPr lang="en-GB" dirty="0"/>
          </a:p>
        </p:txBody>
      </p:sp>
      <p:sp>
        <p:nvSpPr>
          <p:cNvPr id="3" name="Title 2">
            <a:extLst>
              <a:ext uri="{FF2B5EF4-FFF2-40B4-BE49-F238E27FC236}">
                <a16:creationId xmlns:a16="http://schemas.microsoft.com/office/drawing/2014/main" id="{ED9D18CF-7345-0F19-6428-FE2829E74F85}"/>
              </a:ext>
            </a:extLst>
          </p:cNvPr>
          <p:cNvSpPr>
            <a:spLocks noGrp="1"/>
          </p:cNvSpPr>
          <p:nvPr>
            <p:ph type="title"/>
          </p:nvPr>
        </p:nvSpPr>
        <p:spPr/>
        <p:txBody>
          <a:bodyPr/>
          <a:lstStyle/>
          <a:p>
            <a:r>
              <a:rPr lang="en-GB" dirty="0"/>
              <a:t>Educational objectives</a:t>
            </a:r>
          </a:p>
        </p:txBody>
      </p:sp>
      <p:sp>
        <p:nvSpPr>
          <p:cNvPr id="4" name="Slide Number Placeholder 3">
            <a:extLst>
              <a:ext uri="{FF2B5EF4-FFF2-40B4-BE49-F238E27FC236}">
                <a16:creationId xmlns:a16="http://schemas.microsoft.com/office/drawing/2014/main" id="{837842DC-C738-23BB-A580-90E9782F5339}"/>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5" name="Content Placeholder 4">
            <a:extLst>
              <a:ext uri="{FF2B5EF4-FFF2-40B4-BE49-F238E27FC236}">
                <a16:creationId xmlns:a16="http://schemas.microsoft.com/office/drawing/2014/main" id="{00EE3188-53BE-043F-AAFA-8A858C221070}"/>
              </a:ext>
            </a:extLst>
          </p:cNvPr>
          <p:cNvSpPr>
            <a:spLocks noGrp="1"/>
          </p:cNvSpPr>
          <p:nvPr>
            <p:ph sz="quarter" idx="15"/>
          </p:nvPr>
        </p:nvSpPr>
        <p:spPr/>
        <p:txBody>
          <a:bodyPr anchor="b"/>
          <a:lstStyle/>
          <a:p>
            <a:pPr>
              <a:spcBef>
                <a:spcPts val="0"/>
              </a:spcBef>
              <a:spcAft>
                <a:spcPts val="100"/>
              </a:spcAft>
            </a:pPr>
            <a:r>
              <a:rPr lang="en-GB" dirty="0">
                <a:solidFill>
                  <a:srgbClr val="2E7B8E"/>
                </a:solidFill>
              </a:rPr>
              <a:t>nmCRPC, non-metastatic castration-resistant prostate cancer</a:t>
            </a:r>
            <a:endParaRPr lang="en-GB" dirty="0"/>
          </a:p>
        </p:txBody>
      </p:sp>
    </p:spTree>
    <p:extLst>
      <p:ext uri="{BB962C8B-B14F-4D97-AF65-F5344CB8AC3E}">
        <p14:creationId xmlns:p14="http://schemas.microsoft.com/office/powerpoint/2010/main" val="38360302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A379FB-7F9E-5241-C2E8-140E36EAF75D}"/>
              </a:ext>
            </a:extLst>
          </p:cNvPr>
          <p:cNvSpPr>
            <a:spLocks noGrp="1"/>
          </p:cNvSpPr>
          <p:nvPr>
            <p:ph sz="quarter" idx="12"/>
          </p:nvPr>
        </p:nvSpPr>
        <p:spPr/>
        <p:txBody>
          <a:bodyPr/>
          <a:lstStyle/>
          <a:p>
            <a:pPr>
              <a:spcBef>
                <a:spcPts val="1800"/>
              </a:spcBef>
            </a:pPr>
            <a:r>
              <a:rPr lang="en-GB" dirty="0">
                <a:solidFill>
                  <a:schemeClr val="tx2"/>
                </a:solidFill>
              </a:rPr>
              <a:t>nmCRPC patients are generally asymptomatic and </a:t>
            </a:r>
            <a:r>
              <a:rPr lang="en-US" sz="2000" b="0" i="0" u="none" strike="noStrike" baseline="0" dirty="0"/>
              <a:t>are often older with chronic comorbidities requiring long-term concomitant medication </a:t>
            </a:r>
          </a:p>
          <a:p>
            <a:pPr>
              <a:spcBef>
                <a:spcPts val="1800"/>
              </a:spcBef>
            </a:pPr>
            <a:r>
              <a:rPr lang="en-GB" dirty="0">
                <a:solidFill>
                  <a:schemeClr val="tx2"/>
                </a:solidFill>
              </a:rPr>
              <a:t>Risk–benefit analysis usually favours initiating treatment with second-generation ARIs, even in older patients</a:t>
            </a:r>
          </a:p>
          <a:p>
            <a:pPr>
              <a:spcBef>
                <a:spcPts val="1800"/>
              </a:spcBef>
            </a:pPr>
            <a:r>
              <a:rPr lang="en-US" sz="2000" b="0" i="0" u="none" strike="noStrike" baseline="0" dirty="0"/>
              <a:t>Individualised treatment decision-making is important and should </a:t>
            </a:r>
            <a:r>
              <a:rPr lang="en-US" dirty="0"/>
              <a:t>take into consideration comorbidities, potential drug–drug interactions, in addition to tolerability and safety profiles</a:t>
            </a:r>
            <a:endParaRPr lang="en-GB" dirty="0">
              <a:solidFill>
                <a:schemeClr val="tx2"/>
              </a:solidFill>
            </a:endParaRPr>
          </a:p>
          <a:p>
            <a:pPr>
              <a:spcBef>
                <a:spcPts val="1800"/>
              </a:spcBef>
            </a:pPr>
            <a:r>
              <a:rPr lang="en-GB" dirty="0">
                <a:solidFill>
                  <a:schemeClr val="tx2"/>
                </a:solidFill>
              </a:rPr>
              <a:t>The nurse has a pivotal role in the management of nmCRPC patients</a:t>
            </a:r>
          </a:p>
          <a:p>
            <a:endParaRPr lang="en-GB" dirty="0">
              <a:solidFill>
                <a:schemeClr val="tx2"/>
              </a:solidFill>
            </a:endParaRPr>
          </a:p>
          <a:p>
            <a:endParaRPr lang="en-GB" dirty="0"/>
          </a:p>
        </p:txBody>
      </p:sp>
      <p:sp>
        <p:nvSpPr>
          <p:cNvPr id="3" name="Title 2">
            <a:extLst>
              <a:ext uri="{FF2B5EF4-FFF2-40B4-BE49-F238E27FC236}">
                <a16:creationId xmlns:a16="http://schemas.microsoft.com/office/drawing/2014/main" id="{FA82EE8C-E895-5F14-39A5-3F7F3004992E}"/>
              </a:ext>
            </a:extLst>
          </p:cNvPr>
          <p:cNvSpPr>
            <a:spLocks noGrp="1"/>
          </p:cNvSpPr>
          <p:nvPr>
            <p:ph type="title"/>
          </p:nvPr>
        </p:nvSpPr>
        <p:spPr/>
        <p:txBody>
          <a:bodyPr/>
          <a:lstStyle/>
          <a:p>
            <a:r>
              <a:rPr lang="en-GB" dirty="0"/>
              <a:t>Clinical takeaways</a:t>
            </a:r>
          </a:p>
        </p:txBody>
      </p:sp>
      <p:sp>
        <p:nvSpPr>
          <p:cNvPr id="4" name="Slide Number Placeholder 3">
            <a:extLst>
              <a:ext uri="{FF2B5EF4-FFF2-40B4-BE49-F238E27FC236}">
                <a16:creationId xmlns:a16="http://schemas.microsoft.com/office/drawing/2014/main" id="{51376760-6E28-7BB5-0E12-44B275468B72}"/>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3B14A48B-8BF2-B928-2418-28323D5AE8FD}"/>
              </a:ext>
            </a:extLst>
          </p:cNvPr>
          <p:cNvSpPr>
            <a:spLocks noGrp="1"/>
          </p:cNvSpPr>
          <p:nvPr>
            <p:ph sz="quarter" idx="15"/>
          </p:nvPr>
        </p:nvSpPr>
        <p:spPr/>
        <p:txBody>
          <a:bodyPr anchor="b"/>
          <a:lstStyle/>
          <a:p>
            <a:pPr>
              <a:spcBef>
                <a:spcPts val="0"/>
              </a:spcBef>
              <a:spcAft>
                <a:spcPts val="100"/>
              </a:spcAft>
            </a:pPr>
            <a:r>
              <a:rPr lang="en-GB" dirty="0">
                <a:solidFill>
                  <a:schemeClr val="tx2"/>
                </a:solidFill>
              </a:rPr>
              <a:t>ARI, androgen receptor inhibitor; DDI, </a:t>
            </a:r>
            <a:r>
              <a:rPr lang="en-GB" dirty="0"/>
              <a:t>drug–drug interaction; </a:t>
            </a:r>
            <a:r>
              <a:rPr lang="en-GB" dirty="0">
                <a:solidFill>
                  <a:schemeClr val="tx2"/>
                </a:solidFill>
              </a:rPr>
              <a:t>nmCRPC, non-metastatic castration-resistant prostate cancer </a:t>
            </a:r>
          </a:p>
        </p:txBody>
      </p:sp>
    </p:spTree>
    <p:extLst>
      <p:ext uri="{BB962C8B-B14F-4D97-AF65-F5344CB8AC3E}">
        <p14:creationId xmlns:p14="http://schemas.microsoft.com/office/powerpoint/2010/main" val="1775610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962DB-DCD8-49A1-A7CF-27D4E0378116}"/>
              </a:ext>
            </a:extLst>
          </p:cNvPr>
          <p:cNvSpPr>
            <a:spLocks noGrp="1"/>
          </p:cNvSpPr>
          <p:nvPr>
            <p:ph sz="quarter" idx="12"/>
          </p:nvPr>
        </p:nvSpPr>
        <p:spPr>
          <a:xfrm>
            <a:off x="620184" y="1052736"/>
            <a:ext cx="10963200" cy="4464496"/>
          </a:xfrm>
        </p:spPr>
        <p:txBody>
          <a:bodyPr/>
          <a:lstStyle/>
          <a:p>
            <a:r>
              <a:rPr lang="en-GB" sz="1800" dirty="0"/>
              <a:t>nmCRPC is defined as:</a:t>
            </a:r>
          </a:p>
          <a:p>
            <a:pPr lvl="1">
              <a:spcBef>
                <a:spcPts val="1200"/>
              </a:spcBef>
            </a:pPr>
            <a:r>
              <a:rPr lang="en-GB" sz="1600" b="1" dirty="0">
                <a:solidFill>
                  <a:schemeClr val="accent2"/>
                </a:solidFill>
              </a:rPr>
              <a:t>Raised PSA concentration </a:t>
            </a:r>
            <a:r>
              <a:rPr lang="en-GB" sz="1600" dirty="0"/>
              <a:t>(25% increase from nadir [starting PSA </a:t>
            </a:r>
            <a:r>
              <a:rPr lang="en-GB" sz="1600" dirty="0">
                <a:ea typeface="Calibri" panose="020F0502020204030204" pitchFamily="34" charset="0"/>
              </a:rPr>
              <a:t>≥1.0 ng/mL; minimum increase of 2 ng/mL]) after primary definitive therapy</a:t>
            </a:r>
            <a:r>
              <a:rPr lang="en-GB" sz="1600" baseline="30000" dirty="0">
                <a:ea typeface="Calibri" panose="020F0502020204030204" pitchFamily="34" charset="0"/>
              </a:rPr>
              <a:t>a</a:t>
            </a:r>
          </a:p>
          <a:p>
            <a:pPr lvl="1">
              <a:spcBef>
                <a:spcPts val="1200"/>
              </a:spcBef>
            </a:pPr>
            <a:r>
              <a:rPr lang="en-GB" sz="1600" b="1" dirty="0">
                <a:solidFill>
                  <a:schemeClr val="accent2"/>
                </a:solidFill>
              </a:rPr>
              <a:t>Castrate levels of testosterone (≤50 ng/dL) </a:t>
            </a:r>
            <a:r>
              <a:rPr lang="en-GB" sz="1600" dirty="0"/>
              <a:t>despite ongoing ADT</a:t>
            </a:r>
            <a:r>
              <a:rPr lang="en-GB" sz="1600" baseline="30000" dirty="0"/>
              <a:t>b</a:t>
            </a:r>
            <a:r>
              <a:rPr lang="en-GB" sz="1600" dirty="0"/>
              <a:t> or surgical orchiectomy</a:t>
            </a:r>
          </a:p>
          <a:p>
            <a:pPr lvl="1">
              <a:spcBef>
                <a:spcPts val="1200"/>
              </a:spcBef>
            </a:pPr>
            <a:r>
              <a:rPr lang="en-GB" sz="1600" b="1" dirty="0">
                <a:solidFill>
                  <a:schemeClr val="accent2"/>
                </a:solidFill>
              </a:rPr>
              <a:t>No detectable metastases </a:t>
            </a:r>
            <a:r>
              <a:rPr lang="en-GB" sz="1600" dirty="0"/>
              <a:t>by conventional imaging </a:t>
            </a:r>
          </a:p>
          <a:p>
            <a:pPr>
              <a:spcBef>
                <a:spcPts val="1800"/>
              </a:spcBef>
            </a:pPr>
            <a:r>
              <a:rPr lang="en-GB" sz="1800" dirty="0"/>
              <a:t>Patients with </a:t>
            </a:r>
            <a:r>
              <a:rPr lang="en-GB" sz="1800" b="1" dirty="0">
                <a:solidFill>
                  <a:schemeClr val="accent2"/>
                </a:solidFill>
              </a:rPr>
              <a:t>nmCRPC and a PSADT of ≤10 months </a:t>
            </a:r>
            <a:r>
              <a:rPr lang="en-GB" sz="1800" dirty="0"/>
              <a:t>are at </a:t>
            </a:r>
            <a:r>
              <a:rPr lang="en-GB" sz="1800" b="1" dirty="0">
                <a:solidFill>
                  <a:schemeClr val="accent2"/>
                </a:solidFill>
              </a:rPr>
              <a:t>significant risk for metastatic disease </a:t>
            </a:r>
            <a:r>
              <a:rPr lang="en-GB" sz="1800" dirty="0"/>
              <a:t>and prostate cancer-specific </a:t>
            </a:r>
            <a:r>
              <a:rPr lang="en-GB" sz="1800" dirty="0">
                <a:solidFill>
                  <a:schemeClr val="tx2"/>
                </a:solidFill>
              </a:rPr>
              <a:t>mortality</a:t>
            </a:r>
          </a:p>
          <a:p>
            <a:pPr>
              <a:spcBef>
                <a:spcPts val="1800"/>
              </a:spcBef>
            </a:pPr>
            <a:r>
              <a:rPr lang="en-GB" sz="1800" b="1" dirty="0">
                <a:solidFill>
                  <a:schemeClr val="accent2"/>
                </a:solidFill>
              </a:rPr>
              <a:t>Patients with nmCRPC are generally asymptomatic </a:t>
            </a:r>
            <a:r>
              <a:rPr lang="en-GB" sz="1800" dirty="0"/>
              <a:t>for the disease; they are often older</a:t>
            </a:r>
            <a:r>
              <a:rPr lang="en-GB" sz="1800" b="0" i="0" u="none" strike="noStrike" baseline="0" dirty="0"/>
              <a:t> (age </a:t>
            </a:r>
            <a:r>
              <a:rPr lang="en-GB" sz="1800" dirty="0"/>
              <a:t>&gt;65 years), with chronic comorbidities requiring long-term concomitant medication </a:t>
            </a:r>
          </a:p>
          <a:p>
            <a:pPr algn="l">
              <a:spcBef>
                <a:spcPts val="1800"/>
              </a:spcBef>
            </a:pPr>
            <a:r>
              <a:rPr lang="en-GB" sz="1800" b="0" i="0" u="none" strike="noStrike" baseline="0" dirty="0"/>
              <a:t>Therefore, </a:t>
            </a:r>
            <a:r>
              <a:rPr lang="en-GB" sz="1800" b="1" i="0" u="none" strike="noStrike" baseline="0" dirty="0">
                <a:solidFill>
                  <a:schemeClr val="accent2"/>
                </a:solidFill>
              </a:rPr>
              <a:t>careful consideration of the benefit–risk profile of potential treatments </a:t>
            </a:r>
            <a:r>
              <a:rPr lang="en-GB" sz="1800" b="0" i="0" u="none" strike="noStrike" baseline="0" dirty="0"/>
              <a:t>is required</a:t>
            </a:r>
          </a:p>
          <a:p>
            <a:pPr lvl="1">
              <a:spcBef>
                <a:spcPts val="1200"/>
              </a:spcBef>
            </a:pPr>
            <a:r>
              <a:rPr lang="en-GB" dirty="0"/>
              <a:t>Adverse events vs OS/PFS/MFS</a:t>
            </a:r>
          </a:p>
          <a:p>
            <a:pPr algn="l"/>
            <a:endParaRPr lang="en-GB" dirty="0"/>
          </a:p>
        </p:txBody>
      </p:sp>
      <p:sp>
        <p:nvSpPr>
          <p:cNvPr id="3" name="Title 2">
            <a:extLst>
              <a:ext uri="{FF2B5EF4-FFF2-40B4-BE49-F238E27FC236}">
                <a16:creationId xmlns:a16="http://schemas.microsoft.com/office/drawing/2014/main" id="{3A4E1323-F80B-4551-A6E0-70B8F441E6BB}"/>
              </a:ext>
            </a:extLst>
          </p:cNvPr>
          <p:cNvSpPr>
            <a:spLocks noGrp="1"/>
          </p:cNvSpPr>
          <p:nvPr>
            <p:ph type="title"/>
          </p:nvPr>
        </p:nvSpPr>
        <p:spPr/>
        <p:txBody>
          <a:bodyPr/>
          <a:lstStyle/>
          <a:p>
            <a:r>
              <a:rPr lang="en-GB" dirty="0"/>
              <a:t>WHAT IS </a:t>
            </a:r>
            <a:r>
              <a:rPr lang="en-GB" cap="none" dirty="0"/>
              <a:t>nm</a:t>
            </a:r>
            <a:r>
              <a:rPr lang="en-GB" dirty="0"/>
              <a:t>crpc?</a:t>
            </a:r>
          </a:p>
        </p:txBody>
      </p:sp>
      <p:sp>
        <p:nvSpPr>
          <p:cNvPr id="4" name="Slide Number Placeholder 3">
            <a:extLst>
              <a:ext uri="{FF2B5EF4-FFF2-40B4-BE49-F238E27FC236}">
                <a16:creationId xmlns:a16="http://schemas.microsoft.com/office/drawing/2014/main" id="{09513C33-B1DF-417D-A43E-678EB9B650B5}"/>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5" name="Content Placeholder 4">
            <a:extLst>
              <a:ext uri="{FF2B5EF4-FFF2-40B4-BE49-F238E27FC236}">
                <a16:creationId xmlns:a16="http://schemas.microsoft.com/office/drawing/2014/main" id="{2A7D4A2D-87A0-4427-A782-613A77B679EE}"/>
              </a:ext>
            </a:extLst>
          </p:cNvPr>
          <p:cNvSpPr>
            <a:spLocks noGrp="1"/>
          </p:cNvSpPr>
          <p:nvPr>
            <p:ph sz="quarter" idx="15"/>
          </p:nvPr>
        </p:nvSpPr>
        <p:spPr>
          <a:xfrm>
            <a:off x="638478" y="6309320"/>
            <a:ext cx="10962216" cy="365125"/>
          </a:xfrm>
        </p:spPr>
        <p:txBody>
          <a:bodyPr anchor="b"/>
          <a:lstStyle/>
          <a:p>
            <a:pPr>
              <a:spcBef>
                <a:spcPts val="0"/>
              </a:spcBef>
              <a:spcAft>
                <a:spcPts val="100"/>
              </a:spcAft>
            </a:pPr>
            <a:r>
              <a:rPr lang="en-GB" baseline="30000" dirty="0">
                <a:solidFill>
                  <a:schemeClr val="tx2"/>
                </a:solidFill>
              </a:rPr>
              <a:t>a</a:t>
            </a:r>
            <a:r>
              <a:rPr lang="en-GB" dirty="0">
                <a:solidFill>
                  <a:schemeClr val="tx2"/>
                </a:solidFill>
              </a:rPr>
              <a:t> Primary therapy: prostatectomy, radiotherapy; </a:t>
            </a:r>
            <a:r>
              <a:rPr lang="en-GB" baseline="30000" dirty="0">
                <a:solidFill>
                  <a:schemeClr val="tx2"/>
                </a:solidFill>
              </a:rPr>
              <a:t>b</a:t>
            </a:r>
            <a:r>
              <a:rPr lang="en-GB" dirty="0">
                <a:solidFill>
                  <a:schemeClr val="tx2"/>
                </a:solidFill>
              </a:rPr>
              <a:t> ADT: luteinising hormone-releasing hormone agonists or antagonists, first-generation non-steroidal antiandrogens or novel hormonal agents</a:t>
            </a:r>
          </a:p>
          <a:p>
            <a:pPr>
              <a:spcBef>
                <a:spcPts val="0"/>
              </a:spcBef>
              <a:spcAft>
                <a:spcPts val="100"/>
              </a:spcAft>
            </a:pPr>
            <a:r>
              <a:rPr lang="en-GB" dirty="0">
                <a:solidFill>
                  <a:schemeClr val="tx2"/>
                </a:solidFill>
              </a:rPr>
              <a:t>ADT, androgen deprivation therapy; MFS, metastasis-free survival; nmCRPC, non-metastatic castration-resistant prostate cancer; OS, overall survival; PFS, progression-free survival; PSA, prostate-specific antigen; PSADT, prostate-specific antigen doubling time</a:t>
            </a:r>
          </a:p>
          <a:p>
            <a:pPr>
              <a:spcBef>
                <a:spcPts val="0"/>
              </a:spcBef>
              <a:spcAft>
                <a:spcPts val="100"/>
              </a:spcAft>
            </a:pPr>
            <a:r>
              <a:rPr lang="en-GB" b="0" i="0" dirty="0">
                <a:solidFill>
                  <a:schemeClr val="tx2"/>
                </a:solidFill>
                <a:effectLst/>
              </a:rPr>
              <a:t>Chung DY, et al. Biomedicines. 2021;9:661; </a:t>
            </a:r>
            <a:r>
              <a:rPr lang="en-GB" dirty="0"/>
              <a:t>Mateo J, et al. Eur Urol. 2019;75:285-93; </a:t>
            </a:r>
            <a:r>
              <a:rPr lang="en-GB" dirty="0">
                <a:solidFill>
                  <a:schemeClr val="tx2"/>
                </a:solidFill>
              </a:rPr>
              <a:t>Olivier KM, et al. Int J Urol Nurs. 2021;15:47-58; </a:t>
            </a:r>
            <a:r>
              <a:rPr lang="en-GB" b="0" i="0" dirty="0">
                <a:solidFill>
                  <a:schemeClr val="tx2"/>
                </a:solidFill>
                <a:effectLst/>
              </a:rPr>
              <a:t>Saad F, et al. </a:t>
            </a:r>
            <a:r>
              <a:rPr lang="en-GB" dirty="0">
                <a:solidFill>
                  <a:schemeClr val="tx2"/>
                </a:solidFill>
              </a:rPr>
              <a:t>Prostate Cancer Prostatic Dis. 2021;24:323-34; </a:t>
            </a:r>
            <a:br>
              <a:rPr lang="en-GB" dirty="0">
                <a:solidFill>
                  <a:schemeClr val="tx2"/>
                </a:solidFill>
              </a:rPr>
            </a:br>
            <a:r>
              <a:rPr lang="en-GB" dirty="0">
                <a:solidFill>
                  <a:schemeClr val="tx2"/>
                </a:solidFill>
              </a:rPr>
              <a:t>Smith MR, et al. J Clin Oncol. 2013;31:3800-6</a:t>
            </a:r>
          </a:p>
        </p:txBody>
      </p:sp>
    </p:spTree>
    <p:extLst>
      <p:ext uri="{BB962C8B-B14F-4D97-AF65-F5344CB8AC3E}">
        <p14:creationId xmlns:p14="http://schemas.microsoft.com/office/powerpoint/2010/main" val="82653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0264-E4DA-4108-A2C2-380E58845A84}"/>
              </a:ext>
            </a:extLst>
          </p:cNvPr>
          <p:cNvSpPr>
            <a:spLocks noGrp="1"/>
          </p:cNvSpPr>
          <p:nvPr>
            <p:ph type="title"/>
          </p:nvPr>
        </p:nvSpPr>
        <p:spPr/>
        <p:txBody>
          <a:bodyPr/>
          <a:lstStyle/>
          <a:p>
            <a:r>
              <a:rPr lang="en-GB" dirty="0"/>
              <a:t>treatment options for </a:t>
            </a:r>
            <a:r>
              <a:rPr lang="en-GB" cap="none" dirty="0"/>
              <a:t>nm</a:t>
            </a:r>
            <a:r>
              <a:rPr lang="en-GB" dirty="0"/>
              <a:t>CRPC </a:t>
            </a:r>
          </a:p>
        </p:txBody>
      </p:sp>
      <p:sp>
        <p:nvSpPr>
          <p:cNvPr id="3" name="Content Placeholder 2">
            <a:extLst>
              <a:ext uri="{FF2B5EF4-FFF2-40B4-BE49-F238E27FC236}">
                <a16:creationId xmlns:a16="http://schemas.microsoft.com/office/drawing/2014/main" id="{CE91278B-3A74-438B-8C8B-1BD0BE41DD12}"/>
              </a:ext>
            </a:extLst>
          </p:cNvPr>
          <p:cNvSpPr>
            <a:spLocks noGrp="1"/>
          </p:cNvSpPr>
          <p:nvPr>
            <p:ph sz="quarter" idx="14"/>
          </p:nvPr>
        </p:nvSpPr>
        <p:spPr/>
        <p:txBody>
          <a:bodyPr>
            <a:normAutofit/>
          </a:bodyPr>
          <a:lstStyle/>
          <a:p>
            <a:pPr>
              <a:spcBef>
                <a:spcPts val="1800"/>
              </a:spcBef>
            </a:pPr>
            <a:r>
              <a:rPr lang="en-GB" dirty="0"/>
              <a:t>The treatment landscape for nmCRPC has been transformed by the approval of three </a:t>
            </a:r>
            <a:br>
              <a:rPr lang="en-GB" dirty="0"/>
            </a:br>
            <a:r>
              <a:rPr lang="en-GB" dirty="0"/>
              <a:t>second-generation oral ARIs:</a:t>
            </a:r>
            <a:r>
              <a:rPr lang="en-GB" baseline="30000" dirty="0"/>
              <a:t>a</a:t>
            </a:r>
          </a:p>
          <a:p>
            <a:pPr lvl="1">
              <a:spcBef>
                <a:spcPts val="1800"/>
              </a:spcBef>
            </a:pPr>
            <a:r>
              <a:rPr lang="en-GB" b="1" dirty="0">
                <a:solidFill>
                  <a:schemeClr val="accent1"/>
                </a:solidFill>
              </a:rPr>
              <a:t>Apalutamide </a:t>
            </a:r>
          </a:p>
          <a:p>
            <a:pPr lvl="2"/>
            <a:r>
              <a:rPr lang="en-GB" dirty="0"/>
              <a:t>FDA approved for nmCRPC in 2018 based on the Phase 3 SPARTAN trial</a:t>
            </a:r>
          </a:p>
          <a:p>
            <a:pPr lvl="1">
              <a:spcBef>
                <a:spcPts val="1800"/>
              </a:spcBef>
            </a:pPr>
            <a:r>
              <a:rPr lang="en-GB" b="1" dirty="0">
                <a:solidFill>
                  <a:schemeClr val="accent1"/>
                </a:solidFill>
              </a:rPr>
              <a:t>Enzalutamide </a:t>
            </a:r>
          </a:p>
          <a:p>
            <a:pPr lvl="2"/>
            <a:r>
              <a:rPr lang="en-GB" dirty="0"/>
              <a:t>FDA approved for nmCRPC in 2018 based on the Phase 3 PROSPER trial</a:t>
            </a:r>
          </a:p>
          <a:p>
            <a:pPr lvl="1">
              <a:spcBef>
                <a:spcPts val="1800"/>
              </a:spcBef>
            </a:pPr>
            <a:r>
              <a:rPr lang="en-GB" b="1" dirty="0">
                <a:solidFill>
                  <a:schemeClr val="accent1"/>
                </a:solidFill>
              </a:rPr>
              <a:t>Darolutamide</a:t>
            </a:r>
            <a:r>
              <a:rPr lang="en-GB" dirty="0"/>
              <a:t> </a:t>
            </a:r>
          </a:p>
          <a:p>
            <a:pPr lvl="2"/>
            <a:r>
              <a:rPr lang="en-GB" dirty="0"/>
              <a:t>FDA approved for nmCRPC in 2019 based on the Phase 3 ARAMIS trial</a:t>
            </a:r>
          </a:p>
          <a:p>
            <a:endParaRPr lang="en-GB" dirty="0"/>
          </a:p>
        </p:txBody>
      </p:sp>
      <p:sp>
        <p:nvSpPr>
          <p:cNvPr id="7" name="Content Placeholder 6">
            <a:extLst>
              <a:ext uri="{FF2B5EF4-FFF2-40B4-BE49-F238E27FC236}">
                <a16:creationId xmlns:a16="http://schemas.microsoft.com/office/drawing/2014/main" id="{BE4558BD-355F-4BA4-9018-D33AA5019BE7}"/>
              </a:ext>
            </a:extLst>
          </p:cNvPr>
          <p:cNvSpPr>
            <a:spLocks noGrp="1"/>
          </p:cNvSpPr>
          <p:nvPr>
            <p:ph sz="quarter" idx="15"/>
          </p:nvPr>
        </p:nvSpPr>
        <p:spPr>
          <a:xfrm>
            <a:off x="620184" y="6274535"/>
            <a:ext cx="10180339" cy="365125"/>
          </a:xfrm>
        </p:spPr>
        <p:txBody>
          <a:bodyPr/>
          <a:lstStyle/>
          <a:p>
            <a:pPr>
              <a:spcBef>
                <a:spcPts val="0"/>
              </a:spcBef>
              <a:spcAft>
                <a:spcPts val="100"/>
              </a:spcAft>
            </a:pPr>
            <a:r>
              <a:rPr lang="en-GB" baseline="30000" dirty="0">
                <a:solidFill>
                  <a:schemeClr val="tx2"/>
                </a:solidFill>
              </a:rPr>
              <a:t>a</a:t>
            </a:r>
            <a:r>
              <a:rPr lang="en-GB" dirty="0">
                <a:solidFill>
                  <a:schemeClr val="tx2"/>
                </a:solidFill>
              </a:rPr>
              <a:t> ADT should be given in conjunction with second-generation ARIs</a:t>
            </a:r>
          </a:p>
          <a:p>
            <a:pPr>
              <a:spcBef>
                <a:spcPts val="0"/>
              </a:spcBef>
              <a:spcAft>
                <a:spcPts val="100"/>
              </a:spcAft>
            </a:pPr>
            <a:r>
              <a:rPr lang="en-GB" dirty="0"/>
              <a:t>ADT, androgen deprivation therapy; ARI, androgen receptor inhibitor; FDA, United States Food and Drug Administration; nmCRPC, non-metastatic castration resistant prostate cancer</a:t>
            </a:r>
          </a:p>
          <a:p>
            <a:pPr>
              <a:spcBef>
                <a:spcPts val="0"/>
              </a:spcBef>
              <a:spcAft>
                <a:spcPts val="100"/>
              </a:spcAft>
            </a:pPr>
            <a:r>
              <a:rPr lang="en-GB" dirty="0"/>
              <a:t>Olivier KM, et al. Int J Urol Nurs. 2021;15:47-58</a:t>
            </a:r>
          </a:p>
        </p:txBody>
      </p:sp>
    </p:spTree>
    <p:extLst>
      <p:ext uri="{BB962C8B-B14F-4D97-AF65-F5344CB8AC3E}">
        <p14:creationId xmlns:p14="http://schemas.microsoft.com/office/powerpoint/2010/main" val="291892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3EE531-1FD9-408F-84C1-3262FB32EAED}"/>
              </a:ext>
            </a:extLst>
          </p:cNvPr>
          <p:cNvSpPr>
            <a:spLocks noGrp="1"/>
          </p:cNvSpPr>
          <p:nvPr>
            <p:ph type="title"/>
          </p:nvPr>
        </p:nvSpPr>
        <p:spPr/>
        <p:txBody>
          <a:bodyPr/>
          <a:lstStyle/>
          <a:p>
            <a:r>
              <a:rPr lang="en-GB" dirty="0"/>
              <a:t>Study Designs: SPARTAN, PROSPER, AND ARAMIS</a:t>
            </a:r>
          </a:p>
        </p:txBody>
      </p:sp>
      <p:sp>
        <p:nvSpPr>
          <p:cNvPr id="13" name="TextBox 12"/>
          <p:cNvSpPr txBox="1"/>
          <p:nvPr/>
        </p:nvSpPr>
        <p:spPr>
          <a:xfrm>
            <a:off x="304485" y="1067198"/>
            <a:ext cx="1569182" cy="1169551"/>
          </a:xfrm>
          <a:prstGeom prst="rect">
            <a:avLst/>
          </a:prstGeom>
          <a:noFill/>
        </p:spPr>
        <p:txBody>
          <a:bodyPr wrap="square" rtlCol="0">
            <a:spAutoFit/>
          </a:bodyPr>
          <a:lstStyle/>
          <a:p>
            <a:pPr defTabSz="457189"/>
            <a:r>
              <a:rPr lang="en-GB" sz="1400" b="1" dirty="0">
                <a:solidFill>
                  <a:prstClr val="black"/>
                </a:solidFill>
                <a:latin typeface="Arial" panose="020B0604020202020204" pitchFamily="34" charset="0"/>
              </a:rPr>
              <a:t>SPARTAN: </a:t>
            </a:r>
          </a:p>
          <a:p>
            <a:pPr defTabSz="457189"/>
            <a:r>
              <a:rPr lang="en-GB" sz="1400" b="1" dirty="0">
                <a:solidFill>
                  <a:prstClr val="black"/>
                </a:solidFill>
                <a:latin typeface="Arial" panose="020B0604020202020204" pitchFamily="34" charset="0"/>
              </a:rPr>
              <a:t>apalutamide + ADT </a:t>
            </a:r>
            <a:br>
              <a:rPr lang="en-GB" sz="1400" b="1" dirty="0">
                <a:solidFill>
                  <a:prstClr val="black"/>
                </a:solidFill>
                <a:latin typeface="Arial" panose="020B0604020202020204" pitchFamily="34" charset="0"/>
              </a:rPr>
            </a:br>
            <a:r>
              <a:rPr lang="en-GB" sz="1400" b="1" dirty="0">
                <a:solidFill>
                  <a:prstClr val="black"/>
                </a:solidFill>
                <a:latin typeface="Arial" panose="020B0604020202020204" pitchFamily="34" charset="0"/>
              </a:rPr>
              <a:t>vs placebo + ADT</a:t>
            </a:r>
            <a:r>
              <a:rPr lang="en-GB" sz="1400" b="1" baseline="30000" dirty="0">
                <a:solidFill>
                  <a:prstClr val="black"/>
                </a:solidFill>
                <a:latin typeface="Arial" panose="020B0604020202020204" pitchFamily="34" charset="0"/>
              </a:rPr>
              <a:t>1,2</a:t>
            </a:r>
          </a:p>
        </p:txBody>
      </p:sp>
      <p:sp>
        <p:nvSpPr>
          <p:cNvPr id="46" name="TextBox 45"/>
          <p:cNvSpPr txBox="1"/>
          <p:nvPr/>
        </p:nvSpPr>
        <p:spPr>
          <a:xfrm>
            <a:off x="348556" y="2688263"/>
            <a:ext cx="1525110" cy="1169551"/>
          </a:xfrm>
          <a:prstGeom prst="rect">
            <a:avLst/>
          </a:prstGeom>
          <a:noFill/>
        </p:spPr>
        <p:txBody>
          <a:bodyPr wrap="square" rtlCol="0">
            <a:spAutoFit/>
          </a:bodyPr>
          <a:lstStyle/>
          <a:p>
            <a:pPr defTabSz="457189"/>
            <a:r>
              <a:rPr lang="en-GB" sz="1400" b="1" dirty="0">
                <a:solidFill>
                  <a:prstClr val="black"/>
                </a:solidFill>
                <a:latin typeface="Arial" panose="020B0604020202020204" pitchFamily="34" charset="0"/>
              </a:rPr>
              <a:t>PROSPER:</a:t>
            </a:r>
          </a:p>
          <a:p>
            <a:pPr defTabSz="457189"/>
            <a:r>
              <a:rPr lang="en-GB" sz="1400" b="1" dirty="0">
                <a:solidFill>
                  <a:prstClr val="black"/>
                </a:solidFill>
                <a:latin typeface="Arial" panose="020B0604020202020204" pitchFamily="34" charset="0"/>
              </a:rPr>
              <a:t>enzalutamide + ADT </a:t>
            </a:r>
            <a:br>
              <a:rPr lang="en-GB" sz="1400" b="1" dirty="0">
                <a:solidFill>
                  <a:prstClr val="black"/>
                </a:solidFill>
                <a:latin typeface="Arial" panose="020B0604020202020204" pitchFamily="34" charset="0"/>
              </a:rPr>
            </a:br>
            <a:r>
              <a:rPr lang="en-GB" sz="1400" b="1" dirty="0">
                <a:solidFill>
                  <a:prstClr val="black"/>
                </a:solidFill>
                <a:latin typeface="Arial" panose="020B0604020202020204" pitchFamily="34" charset="0"/>
              </a:rPr>
              <a:t>vs placebo + ADT</a:t>
            </a:r>
            <a:r>
              <a:rPr lang="en-GB" sz="1400" b="1" baseline="30000" dirty="0">
                <a:solidFill>
                  <a:prstClr val="black"/>
                </a:solidFill>
                <a:latin typeface="Arial" panose="020B0604020202020204" pitchFamily="34" charset="0"/>
              </a:rPr>
              <a:t>3,4</a:t>
            </a:r>
          </a:p>
        </p:txBody>
      </p:sp>
      <p:sp>
        <p:nvSpPr>
          <p:cNvPr id="70" name="TextBox 69"/>
          <p:cNvSpPr txBox="1"/>
          <p:nvPr/>
        </p:nvSpPr>
        <p:spPr>
          <a:xfrm>
            <a:off x="337798" y="4571770"/>
            <a:ext cx="1525110" cy="1169551"/>
          </a:xfrm>
          <a:prstGeom prst="rect">
            <a:avLst/>
          </a:prstGeom>
          <a:noFill/>
        </p:spPr>
        <p:txBody>
          <a:bodyPr wrap="square" rtlCol="0">
            <a:spAutoFit/>
          </a:bodyPr>
          <a:lstStyle/>
          <a:p>
            <a:pPr defTabSz="457189"/>
            <a:r>
              <a:rPr lang="en-GB" sz="1400" b="1" dirty="0">
                <a:solidFill>
                  <a:prstClr val="black"/>
                </a:solidFill>
                <a:latin typeface="Arial" panose="020B0604020202020204" pitchFamily="34" charset="0"/>
              </a:rPr>
              <a:t>ARAMIS: </a:t>
            </a:r>
          </a:p>
          <a:p>
            <a:pPr defTabSz="457189"/>
            <a:r>
              <a:rPr lang="en-GB" sz="1400" b="1" dirty="0" err="1">
                <a:solidFill>
                  <a:prstClr val="black"/>
                </a:solidFill>
                <a:latin typeface="Arial" panose="020B0604020202020204" pitchFamily="34" charset="0"/>
              </a:rPr>
              <a:t>darolutamide</a:t>
            </a:r>
            <a:r>
              <a:rPr lang="en-GB" sz="1400" b="1" dirty="0">
                <a:solidFill>
                  <a:prstClr val="black"/>
                </a:solidFill>
                <a:latin typeface="Arial" panose="020B0604020202020204" pitchFamily="34" charset="0"/>
              </a:rPr>
              <a:t> + ADT </a:t>
            </a:r>
            <a:br>
              <a:rPr lang="en-GB" sz="1400" b="1" dirty="0">
                <a:solidFill>
                  <a:prstClr val="black"/>
                </a:solidFill>
                <a:latin typeface="Arial" panose="020B0604020202020204" pitchFamily="34" charset="0"/>
              </a:rPr>
            </a:br>
            <a:r>
              <a:rPr lang="en-GB" sz="1400" b="1" dirty="0">
                <a:solidFill>
                  <a:prstClr val="black"/>
                </a:solidFill>
                <a:latin typeface="Arial" panose="020B0604020202020204" pitchFamily="34" charset="0"/>
              </a:rPr>
              <a:t>vs placebo + ADT</a:t>
            </a:r>
            <a:r>
              <a:rPr lang="en-GB" sz="1400" b="1" baseline="30000" dirty="0">
                <a:solidFill>
                  <a:prstClr val="black"/>
                </a:solidFill>
                <a:latin typeface="Arial" panose="020B0604020202020204" pitchFamily="34" charset="0"/>
              </a:rPr>
              <a:t>5,6</a:t>
            </a:r>
          </a:p>
        </p:txBody>
      </p:sp>
      <p:sp>
        <p:nvSpPr>
          <p:cNvPr id="8" name="Slide Number Placeholder 7">
            <a:extLst>
              <a:ext uri="{FF2B5EF4-FFF2-40B4-BE49-F238E27FC236}">
                <a16:creationId xmlns:a16="http://schemas.microsoft.com/office/drawing/2014/main" id="{47A37889-C215-A64A-ABB4-40976D624B66}"/>
              </a:ext>
            </a:extLst>
          </p:cNvPr>
          <p:cNvSpPr>
            <a:spLocks noGrp="1"/>
          </p:cNvSpPr>
          <p:nvPr>
            <p:ph type="sldNum" sz="quarter" idx="4"/>
          </p:nvPr>
        </p:nvSpPr>
        <p:spPr/>
        <p:txBody>
          <a:bodyPr/>
          <a:lstStyle/>
          <a:p>
            <a:fld id="{FCE43C0F-8A7B-3A4B-9DB5-B3472E36E833}" type="slidenum">
              <a:rPr lang="en-GB" smtClean="0"/>
              <a:pPr/>
              <a:t>8</a:t>
            </a:fld>
            <a:endParaRPr lang="en-GB" dirty="0"/>
          </a:p>
        </p:txBody>
      </p:sp>
      <p:cxnSp>
        <p:nvCxnSpPr>
          <p:cNvPr id="17" name="Straight Connector 16">
            <a:extLst>
              <a:ext uri="{FF2B5EF4-FFF2-40B4-BE49-F238E27FC236}">
                <a16:creationId xmlns:a16="http://schemas.microsoft.com/office/drawing/2014/main" id="{E0926D3C-94C0-3F4F-B87A-D756E1FEC687}"/>
              </a:ext>
            </a:extLst>
          </p:cNvPr>
          <p:cNvCxnSpPr>
            <a:cxnSpLocks/>
          </p:cNvCxnSpPr>
          <p:nvPr/>
        </p:nvCxnSpPr>
        <p:spPr>
          <a:xfrm flipV="1">
            <a:off x="5044195" y="1108719"/>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544B1130-E21A-F641-9691-F3F11985E110}"/>
              </a:ext>
            </a:extLst>
          </p:cNvPr>
          <p:cNvSpPr/>
          <p:nvPr/>
        </p:nvSpPr>
        <p:spPr>
          <a:xfrm>
            <a:off x="5686185" y="743038"/>
            <a:ext cx="1857559" cy="69919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Apalutamide </a:t>
            </a:r>
            <a:br>
              <a:rPr lang="en-GB" sz="900" b="1" dirty="0">
                <a:latin typeface="Arial" panose="020B0604020202020204" pitchFamily="34" charset="0"/>
              </a:rPr>
            </a:br>
            <a:r>
              <a:rPr lang="en-GB" sz="900" b="1" dirty="0">
                <a:latin typeface="Arial" panose="020B0604020202020204" pitchFamily="34" charset="0"/>
              </a:rPr>
              <a:t>(240 mg once daily) + ADT</a:t>
            </a:r>
            <a:br>
              <a:rPr lang="en-GB" sz="900" b="1" dirty="0">
                <a:latin typeface="Arial" panose="020B0604020202020204" pitchFamily="34" charset="0"/>
              </a:rPr>
            </a:br>
            <a:r>
              <a:rPr lang="en-GB" sz="900" b="1" dirty="0">
                <a:latin typeface="Arial" panose="020B0604020202020204" pitchFamily="34" charset="0"/>
              </a:rPr>
              <a:t>(n=806)</a:t>
            </a:r>
          </a:p>
        </p:txBody>
      </p:sp>
      <p:sp>
        <p:nvSpPr>
          <p:cNvPr id="24" name="Rounded Rectangle 23">
            <a:extLst>
              <a:ext uri="{FF2B5EF4-FFF2-40B4-BE49-F238E27FC236}">
                <a16:creationId xmlns:a16="http://schemas.microsoft.com/office/drawing/2014/main" id="{6090A418-CEE1-5A4D-903C-C3A37C1BFE3E}"/>
              </a:ext>
            </a:extLst>
          </p:cNvPr>
          <p:cNvSpPr/>
          <p:nvPr/>
        </p:nvSpPr>
        <p:spPr>
          <a:xfrm>
            <a:off x="5686185" y="1553920"/>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Placebo (once daily)</a:t>
            </a:r>
            <a:br>
              <a:rPr lang="en-GB" sz="900" b="1" dirty="0">
                <a:latin typeface="Arial" panose="020B0604020202020204" pitchFamily="34" charset="0"/>
              </a:rPr>
            </a:br>
            <a:r>
              <a:rPr lang="en-GB" sz="900" b="1" dirty="0">
                <a:latin typeface="Arial" panose="020B0604020202020204" pitchFamily="34" charset="0"/>
              </a:rPr>
              <a:t>+ ADT</a:t>
            </a:r>
            <a:br>
              <a:rPr lang="en-GB" sz="900" b="1" dirty="0">
                <a:latin typeface="Arial" panose="020B0604020202020204" pitchFamily="34" charset="0"/>
              </a:rPr>
            </a:br>
            <a:r>
              <a:rPr lang="en-GB" sz="900" b="1" dirty="0">
                <a:latin typeface="Arial" panose="020B0604020202020204" pitchFamily="34" charset="0"/>
              </a:rPr>
              <a:t>(n=401)</a:t>
            </a:r>
          </a:p>
        </p:txBody>
      </p:sp>
      <p:cxnSp>
        <p:nvCxnSpPr>
          <p:cNvPr id="25" name="Straight Connector 24">
            <a:extLst>
              <a:ext uri="{FF2B5EF4-FFF2-40B4-BE49-F238E27FC236}">
                <a16:creationId xmlns:a16="http://schemas.microsoft.com/office/drawing/2014/main" id="{028BCCA1-0B86-4349-953E-610C91446413}"/>
              </a:ext>
            </a:extLst>
          </p:cNvPr>
          <p:cNvCxnSpPr>
            <a:cxnSpLocks/>
          </p:cNvCxnSpPr>
          <p:nvPr/>
        </p:nvCxnSpPr>
        <p:spPr>
          <a:xfrm>
            <a:off x="4318033" y="1504155"/>
            <a:ext cx="676592"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FB4F3C3-E6A7-984F-87CC-FC5E6553FF5B}"/>
              </a:ext>
            </a:extLst>
          </p:cNvPr>
          <p:cNvSpPr txBox="1"/>
          <p:nvPr/>
        </p:nvSpPr>
        <p:spPr>
          <a:xfrm>
            <a:off x="4498569" y="1048656"/>
            <a:ext cx="768160" cy="276999"/>
          </a:xfrm>
          <a:prstGeom prst="rect">
            <a:avLst/>
          </a:prstGeom>
          <a:noFill/>
        </p:spPr>
        <p:txBody>
          <a:bodyPr wrap="none" rtlCol="0">
            <a:spAutoFit/>
          </a:bodyPr>
          <a:lstStyle/>
          <a:p>
            <a:pPr algn="ctr"/>
            <a:r>
              <a:rPr lang="en-GB" sz="1200" b="1" dirty="0">
                <a:latin typeface="Arial" panose="020B0604020202020204" pitchFamily="34" charset="0"/>
                <a:ea typeface="Aileron" charset="0"/>
                <a:cs typeface="Arial" panose="020B0604020202020204" pitchFamily="34" charset="0"/>
              </a:rPr>
              <a:t>N=1,207</a:t>
            </a:r>
          </a:p>
        </p:txBody>
      </p:sp>
      <p:sp>
        <p:nvSpPr>
          <p:cNvPr id="30" name="TextBox 29">
            <a:extLst>
              <a:ext uri="{FF2B5EF4-FFF2-40B4-BE49-F238E27FC236}">
                <a16:creationId xmlns:a16="http://schemas.microsoft.com/office/drawing/2014/main" id="{795AE3D1-8153-4949-93BC-2D03FE597BD7}"/>
              </a:ext>
            </a:extLst>
          </p:cNvPr>
          <p:cNvSpPr txBox="1"/>
          <p:nvPr/>
        </p:nvSpPr>
        <p:spPr>
          <a:xfrm>
            <a:off x="4679708" y="1721516"/>
            <a:ext cx="405880" cy="276999"/>
          </a:xfrm>
          <a:prstGeom prst="rect">
            <a:avLst/>
          </a:prstGeom>
          <a:noFill/>
        </p:spPr>
        <p:txBody>
          <a:bodyPr wrap="none" rtlCol="0">
            <a:spAutoFit/>
          </a:bodyPr>
          <a:lstStyle/>
          <a:p>
            <a:pPr algn="ctr"/>
            <a:r>
              <a:rPr lang="en-GB" sz="1200" b="1" dirty="0">
                <a:latin typeface="Arial" panose="020B0604020202020204" pitchFamily="34" charset="0"/>
                <a:ea typeface="Aileron" charset="0"/>
                <a:cs typeface="Arial" panose="020B0604020202020204" pitchFamily="34" charset="0"/>
              </a:rPr>
              <a:t>2:1</a:t>
            </a:r>
          </a:p>
        </p:txBody>
      </p:sp>
      <p:sp>
        <p:nvSpPr>
          <p:cNvPr id="31" name="Rounded Rectangle 30">
            <a:extLst>
              <a:ext uri="{FF2B5EF4-FFF2-40B4-BE49-F238E27FC236}">
                <a16:creationId xmlns:a16="http://schemas.microsoft.com/office/drawing/2014/main" id="{856F5B5B-8317-684A-A435-42658744090D}"/>
              </a:ext>
            </a:extLst>
          </p:cNvPr>
          <p:cNvSpPr/>
          <p:nvPr/>
        </p:nvSpPr>
        <p:spPr>
          <a:xfrm>
            <a:off x="1853978" y="778672"/>
            <a:ext cx="2586125" cy="1470126"/>
          </a:xfrm>
          <a:prstGeom prst="roundRect">
            <a:avLst>
              <a:gd name="adj" fmla="val 10212"/>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lIns="36000" tIns="0" rIns="0" bIns="0" rtlCol="0" anchor="ctr"/>
          <a:lstStyle/>
          <a:p>
            <a:r>
              <a:rPr lang="en-GB" sz="900" b="1" dirty="0">
                <a:solidFill>
                  <a:schemeClr val="accent1"/>
                </a:solidFill>
                <a:latin typeface="Arial" panose="020B0604020202020204" pitchFamily="34" charset="0"/>
              </a:rPr>
              <a:t>Patients</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rPr>
              <a:t>nmCRPC</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rPr>
              <a:t>PSADT ≤10 months</a:t>
            </a:r>
          </a:p>
          <a:p>
            <a:pPr>
              <a:spcBef>
                <a:spcPts val="300"/>
              </a:spcBef>
              <a:buClr>
                <a:schemeClr val="accent1"/>
              </a:buClr>
            </a:pPr>
            <a:r>
              <a:rPr lang="en-GB" sz="900" b="1" dirty="0">
                <a:solidFill>
                  <a:schemeClr val="accent1"/>
                </a:solidFill>
                <a:latin typeface="Arial" panose="020B0604020202020204" pitchFamily="34" charset="0"/>
              </a:rPr>
              <a:t>Stratification</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PSADT (≤6 months vs &gt;6 months)</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Osteoclast-targeted therapy (yes or no)</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Local or regional nodal disease (N0 vs N1)</a:t>
            </a:r>
          </a:p>
        </p:txBody>
      </p:sp>
      <p:cxnSp>
        <p:nvCxnSpPr>
          <p:cNvPr id="32" name="Straight Connector 31">
            <a:extLst>
              <a:ext uri="{FF2B5EF4-FFF2-40B4-BE49-F238E27FC236}">
                <a16:creationId xmlns:a16="http://schemas.microsoft.com/office/drawing/2014/main" id="{4F372E79-1AAD-DA40-B15F-6CAF2ECFB460}"/>
              </a:ext>
            </a:extLst>
          </p:cNvPr>
          <p:cNvCxnSpPr>
            <a:cxnSpLocks/>
          </p:cNvCxnSpPr>
          <p:nvPr/>
        </p:nvCxnSpPr>
        <p:spPr>
          <a:xfrm>
            <a:off x="5044195" y="1514161"/>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AE35F5A3-6664-B848-A2D6-9B40EAF85E2C}"/>
              </a:ext>
            </a:extLst>
          </p:cNvPr>
          <p:cNvSpPr/>
          <p:nvPr/>
        </p:nvSpPr>
        <p:spPr>
          <a:xfrm>
            <a:off x="4684955" y="1309947"/>
            <a:ext cx="395387" cy="39538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rPr>
              <a:t>R</a:t>
            </a:r>
          </a:p>
        </p:txBody>
      </p:sp>
      <p:cxnSp>
        <p:nvCxnSpPr>
          <p:cNvPr id="36" name="Straight Connector 35">
            <a:extLst>
              <a:ext uri="{FF2B5EF4-FFF2-40B4-BE49-F238E27FC236}">
                <a16:creationId xmlns:a16="http://schemas.microsoft.com/office/drawing/2014/main" id="{1E8ED110-30C5-6245-AFD8-7C9F160C2B66}"/>
              </a:ext>
            </a:extLst>
          </p:cNvPr>
          <p:cNvCxnSpPr>
            <a:cxnSpLocks/>
          </p:cNvCxnSpPr>
          <p:nvPr/>
        </p:nvCxnSpPr>
        <p:spPr>
          <a:xfrm flipV="1">
            <a:off x="5044195" y="2855247"/>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Rounded Rectangle 36">
            <a:extLst>
              <a:ext uri="{FF2B5EF4-FFF2-40B4-BE49-F238E27FC236}">
                <a16:creationId xmlns:a16="http://schemas.microsoft.com/office/drawing/2014/main" id="{58EA1EC3-1294-334A-8A10-A334C7EB2DB2}"/>
              </a:ext>
            </a:extLst>
          </p:cNvPr>
          <p:cNvSpPr/>
          <p:nvPr/>
        </p:nvSpPr>
        <p:spPr>
          <a:xfrm>
            <a:off x="5686185" y="2489566"/>
            <a:ext cx="1857559" cy="69919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Enzalutamide </a:t>
            </a:r>
            <a:br>
              <a:rPr lang="en-GB" sz="900" b="1" dirty="0">
                <a:latin typeface="Arial" panose="020B0604020202020204" pitchFamily="34" charset="0"/>
              </a:rPr>
            </a:br>
            <a:r>
              <a:rPr lang="en-GB" sz="900" b="1" dirty="0">
                <a:latin typeface="Arial" panose="020B0604020202020204" pitchFamily="34" charset="0"/>
              </a:rPr>
              <a:t>(160 mg once daily) + ADT</a:t>
            </a:r>
            <a:br>
              <a:rPr lang="en-GB" sz="900" b="1" dirty="0">
                <a:latin typeface="Arial" panose="020B0604020202020204" pitchFamily="34" charset="0"/>
              </a:rPr>
            </a:br>
            <a:r>
              <a:rPr lang="en-GB" sz="900" b="1" dirty="0">
                <a:latin typeface="Arial" panose="020B0604020202020204" pitchFamily="34" charset="0"/>
              </a:rPr>
              <a:t>(n=933)</a:t>
            </a:r>
          </a:p>
        </p:txBody>
      </p:sp>
      <p:sp>
        <p:nvSpPr>
          <p:cNvPr id="38" name="Rounded Rectangle 37">
            <a:extLst>
              <a:ext uri="{FF2B5EF4-FFF2-40B4-BE49-F238E27FC236}">
                <a16:creationId xmlns:a16="http://schemas.microsoft.com/office/drawing/2014/main" id="{DFFDE2A8-DCCA-2244-8B2A-B65DDBEDC0E4}"/>
              </a:ext>
            </a:extLst>
          </p:cNvPr>
          <p:cNvSpPr/>
          <p:nvPr/>
        </p:nvSpPr>
        <p:spPr>
          <a:xfrm>
            <a:off x="5686185" y="3300448"/>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Placebo (once daily)</a:t>
            </a:r>
            <a:br>
              <a:rPr lang="en-GB" sz="900" b="1" dirty="0">
                <a:latin typeface="Arial" panose="020B0604020202020204" pitchFamily="34" charset="0"/>
              </a:rPr>
            </a:br>
            <a:r>
              <a:rPr lang="en-GB" sz="900" b="1" dirty="0">
                <a:latin typeface="Arial" panose="020B0604020202020204" pitchFamily="34" charset="0"/>
              </a:rPr>
              <a:t>+ ADT</a:t>
            </a:r>
            <a:br>
              <a:rPr lang="en-GB" sz="900" b="1" dirty="0">
                <a:latin typeface="Arial" panose="020B0604020202020204" pitchFamily="34" charset="0"/>
              </a:rPr>
            </a:br>
            <a:r>
              <a:rPr lang="en-GB" sz="900" b="1" dirty="0">
                <a:latin typeface="Arial" panose="020B0604020202020204" pitchFamily="34" charset="0"/>
              </a:rPr>
              <a:t>(n=468)</a:t>
            </a:r>
          </a:p>
        </p:txBody>
      </p:sp>
      <p:cxnSp>
        <p:nvCxnSpPr>
          <p:cNvPr id="39" name="Straight Connector 38">
            <a:extLst>
              <a:ext uri="{FF2B5EF4-FFF2-40B4-BE49-F238E27FC236}">
                <a16:creationId xmlns:a16="http://schemas.microsoft.com/office/drawing/2014/main" id="{CCECFDC6-9937-104D-AA75-9F587EA11812}"/>
              </a:ext>
            </a:extLst>
          </p:cNvPr>
          <p:cNvCxnSpPr>
            <a:cxnSpLocks/>
          </p:cNvCxnSpPr>
          <p:nvPr/>
        </p:nvCxnSpPr>
        <p:spPr>
          <a:xfrm>
            <a:off x="4318033" y="3250683"/>
            <a:ext cx="676592"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CE07751-D1B9-3C4B-9176-1FB41DFD105C}"/>
              </a:ext>
            </a:extLst>
          </p:cNvPr>
          <p:cNvSpPr txBox="1"/>
          <p:nvPr/>
        </p:nvSpPr>
        <p:spPr>
          <a:xfrm>
            <a:off x="4498569" y="2795184"/>
            <a:ext cx="768159" cy="276999"/>
          </a:xfrm>
          <a:prstGeom prst="rect">
            <a:avLst/>
          </a:prstGeom>
          <a:noFill/>
        </p:spPr>
        <p:txBody>
          <a:bodyPr wrap="none" rtlCol="0">
            <a:spAutoFit/>
          </a:bodyPr>
          <a:lstStyle/>
          <a:p>
            <a:pPr algn="ctr"/>
            <a:r>
              <a:rPr lang="en-GB" sz="1200" b="1" dirty="0">
                <a:latin typeface="Arial" panose="020B0604020202020204" pitchFamily="34" charset="0"/>
                <a:ea typeface="Aileron" charset="0"/>
                <a:cs typeface="Arial" panose="020B0604020202020204" pitchFamily="34" charset="0"/>
              </a:rPr>
              <a:t>N=1,401</a:t>
            </a:r>
          </a:p>
        </p:txBody>
      </p:sp>
      <p:sp>
        <p:nvSpPr>
          <p:cNvPr id="41" name="TextBox 40">
            <a:extLst>
              <a:ext uri="{FF2B5EF4-FFF2-40B4-BE49-F238E27FC236}">
                <a16:creationId xmlns:a16="http://schemas.microsoft.com/office/drawing/2014/main" id="{8C6B6436-B12A-1948-8B96-7A9D3B062A95}"/>
              </a:ext>
            </a:extLst>
          </p:cNvPr>
          <p:cNvSpPr txBox="1"/>
          <p:nvPr/>
        </p:nvSpPr>
        <p:spPr>
          <a:xfrm>
            <a:off x="4679708" y="3468044"/>
            <a:ext cx="405880" cy="276999"/>
          </a:xfrm>
          <a:prstGeom prst="rect">
            <a:avLst/>
          </a:prstGeom>
          <a:noFill/>
        </p:spPr>
        <p:txBody>
          <a:bodyPr wrap="none" rtlCol="0">
            <a:spAutoFit/>
          </a:bodyPr>
          <a:lstStyle/>
          <a:p>
            <a:pPr algn="ctr"/>
            <a:r>
              <a:rPr lang="en-GB" sz="1200" b="1" dirty="0">
                <a:latin typeface="Arial" panose="020B0604020202020204" pitchFamily="34" charset="0"/>
                <a:ea typeface="Aileron" charset="0"/>
                <a:cs typeface="Arial" panose="020B0604020202020204" pitchFamily="34" charset="0"/>
              </a:rPr>
              <a:t>2:1</a:t>
            </a:r>
          </a:p>
        </p:txBody>
      </p:sp>
      <p:sp>
        <p:nvSpPr>
          <p:cNvPr id="42" name="Rounded Rectangle 41">
            <a:extLst>
              <a:ext uri="{FF2B5EF4-FFF2-40B4-BE49-F238E27FC236}">
                <a16:creationId xmlns:a16="http://schemas.microsoft.com/office/drawing/2014/main" id="{2898097C-D493-CC40-874D-C1D88BCD889E}"/>
              </a:ext>
            </a:extLst>
          </p:cNvPr>
          <p:cNvSpPr/>
          <p:nvPr/>
        </p:nvSpPr>
        <p:spPr>
          <a:xfrm>
            <a:off x="1853978" y="2525200"/>
            <a:ext cx="2586125" cy="1470126"/>
          </a:xfrm>
          <a:prstGeom prst="roundRect">
            <a:avLst>
              <a:gd name="adj" fmla="val 10212"/>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lIns="36000" tIns="0" rIns="0" bIns="0" rtlCol="0" anchor="ctr"/>
          <a:lstStyle/>
          <a:p>
            <a:r>
              <a:rPr lang="en-GB" sz="900" b="1" dirty="0">
                <a:solidFill>
                  <a:schemeClr val="accent1"/>
                </a:solidFill>
                <a:latin typeface="Arial" panose="020B0604020202020204" pitchFamily="34" charset="0"/>
              </a:rPr>
              <a:t>Patients</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rPr>
              <a:t>nmCRPC</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rPr>
              <a:t>PSADT ≤10 months</a:t>
            </a:r>
          </a:p>
          <a:p>
            <a:pPr>
              <a:spcBef>
                <a:spcPts val="300"/>
              </a:spcBef>
              <a:buClr>
                <a:schemeClr val="accent1"/>
              </a:buClr>
            </a:pPr>
            <a:r>
              <a:rPr lang="en-GB" sz="900" b="1" dirty="0">
                <a:solidFill>
                  <a:schemeClr val="accent1"/>
                </a:solidFill>
                <a:latin typeface="Arial" panose="020B0604020202020204" pitchFamily="34" charset="0"/>
              </a:rPr>
              <a:t>Stratification</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PSADT (&lt;6 months vs ≥6 months)</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Osteoclast-targeted therapy (yes or no)</a:t>
            </a:r>
          </a:p>
        </p:txBody>
      </p:sp>
      <p:cxnSp>
        <p:nvCxnSpPr>
          <p:cNvPr id="43" name="Straight Connector 42">
            <a:extLst>
              <a:ext uri="{FF2B5EF4-FFF2-40B4-BE49-F238E27FC236}">
                <a16:creationId xmlns:a16="http://schemas.microsoft.com/office/drawing/2014/main" id="{374CFDFD-9DDF-A14F-96AB-E0E93C307011}"/>
              </a:ext>
            </a:extLst>
          </p:cNvPr>
          <p:cNvCxnSpPr>
            <a:cxnSpLocks/>
          </p:cNvCxnSpPr>
          <p:nvPr/>
        </p:nvCxnSpPr>
        <p:spPr>
          <a:xfrm>
            <a:off x="5044195" y="3260689"/>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B5EE9E6F-70F8-E443-B5EC-852BF248E5A5}"/>
              </a:ext>
            </a:extLst>
          </p:cNvPr>
          <p:cNvSpPr/>
          <p:nvPr/>
        </p:nvSpPr>
        <p:spPr>
          <a:xfrm>
            <a:off x="4684955" y="3056475"/>
            <a:ext cx="395387" cy="39538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rPr>
              <a:t>R</a:t>
            </a:r>
          </a:p>
        </p:txBody>
      </p:sp>
      <p:cxnSp>
        <p:nvCxnSpPr>
          <p:cNvPr id="47" name="Straight Connector 46">
            <a:extLst>
              <a:ext uri="{FF2B5EF4-FFF2-40B4-BE49-F238E27FC236}">
                <a16:creationId xmlns:a16="http://schemas.microsoft.com/office/drawing/2014/main" id="{EE7342AA-2D76-2A42-85DB-1802D2B09270}"/>
              </a:ext>
            </a:extLst>
          </p:cNvPr>
          <p:cNvCxnSpPr>
            <a:cxnSpLocks/>
          </p:cNvCxnSpPr>
          <p:nvPr/>
        </p:nvCxnSpPr>
        <p:spPr>
          <a:xfrm flipV="1">
            <a:off x="5044195" y="4601776"/>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8" name="Rounded Rectangle 47">
            <a:extLst>
              <a:ext uri="{FF2B5EF4-FFF2-40B4-BE49-F238E27FC236}">
                <a16:creationId xmlns:a16="http://schemas.microsoft.com/office/drawing/2014/main" id="{B50CC418-89FF-AB42-8A73-6A08F78523F9}"/>
              </a:ext>
            </a:extLst>
          </p:cNvPr>
          <p:cNvSpPr/>
          <p:nvPr/>
        </p:nvSpPr>
        <p:spPr>
          <a:xfrm>
            <a:off x="5686185" y="4236095"/>
            <a:ext cx="1857559" cy="69919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b="1" dirty="0">
                <a:latin typeface="Arial" panose="020B0604020202020204" pitchFamily="34" charset="0"/>
              </a:rPr>
              <a:t>Darolutamide</a:t>
            </a:r>
          </a:p>
          <a:p>
            <a:pPr algn="ctr">
              <a:lnSpc>
                <a:spcPct val="90000"/>
              </a:lnSpc>
            </a:pPr>
            <a:r>
              <a:rPr lang="en-GB" sz="900" b="1" dirty="0">
                <a:latin typeface="Arial" panose="020B0604020202020204" pitchFamily="34" charset="0"/>
              </a:rPr>
              <a:t> 1,200 mg </a:t>
            </a:r>
            <a:br>
              <a:rPr lang="en-GB" sz="900" b="1" dirty="0">
                <a:latin typeface="Arial" panose="020B0604020202020204" pitchFamily="34" charset="0"/>
              </a:rPr>
            </a:br>
            <a:r>
              <a:rPr lang="en-GB" sz="900" b="1" dirty="0">
                <a:latin typeface="Arial" panose="020B0604020202020204" pitchFamily="34" charset="0"/>
              </a:rPr>
              <a:t>(600 mg twice daily) + ADT</a:t>
            </a:r>
          </a:p>
          <a:p>
            <a:pPr algn="ctr">
              <a:lnSpc>
                <a:spcPct val="90000"/>
              </a:lnSpc>
            </a:pPr>
            <a:r>
              <a:rPr lang="en-GB" sz="900" b="1" dirty="0">
                <a:latin typeface="Arial" panose="020B0604020202020204" pitchFamily="34" charset="0"/>
              </a:rPr>
              <a:t>(n=955)</a:t>
            </a:r>
          </a:p>
        </p:txBody>
      </p:sp>
      <p:sp>
        <p:nvSpPr>
          <p:cNvPr id="49" name="Rounded Rectangle 48">
            <a:extLst>
              <a:ext uri="{FF2B5EF4-FFF2-40B4-BE49-F238E27FC236}">
                <a16:creationId xmlns:a16="http://schemas.microsoft.com/office/drawing/2014/main" id="{D21CF68A-EEBD-284C-9D05-0E31C1C24509}"/>
              </a:ext>
            </a:extLst>
          </p:cNvPr>
          <p:cNvSpPr/>
          <p:nvPr/>
        </p:nvSpPr>
        <p:spPr>
          <a:xfrm>
            <a:off x="5686185" y="5046977"/>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Placebo (twice daily)</a:t>
            </a:r>
            <a:br>
              <a:rPr lang="en-GB" sz="900" b="1" dirty="0">
                <a:latin typeface="Arial" panose="020B0604020202020204" pitchFamily="34" charset="0"/>
              </a:rPr>
            </a:br>
            <a:r>
              <a:rPr lang="en-GB" sz="900" b="1" dirty="0">
                <a:latin typeface="Arial" panose="020B0604020202020204" pitchFamily="34" charset="0"/>
              </a:rPr>
              <a:t>+ ADT</a:t>
            </a:r>
            <a:br>
              <a:rPr lang="en-GB" sz="900" b="1" dirty="0">
                <a:latin typeface="Arial" panose="020B0604020202020204" pitchFamily="34" charset="0"/>
              </a:rPr>
            </a:br>
            <a:r>
              <a:rPr lang="en-GB" sz="900" b="1" dirty="0">
                <a:latin typeface="Arial" panose="020B0604020202020204" pitchFamily="34" charset="0"/>
              </a:rPr>
              <a:t>(n=554)</a:t>
            </a:r>
          </a:p>
        </p:txBody>
      </p:sp>
      <p:cxnSp>
        <p:nvCxnSpPr>
          <p:cNvPr id="50" name="Straight Connector 49">
            <a:extLst>
              <a:ext uri="{FF2B5EF4-FFF2-40B4-BE49-F238E27FC236}">
                <a16:creationId xmlns:a16="http://schemas.microsoft.com/office/drawing/2014/main" id="{53E76A56-4963-2843-BF59-FC89445FD085}"/>
              </a:ext>
            </a:extLst>
          </p:cNvPr>
          <p:cNvCxnSpPr>
            <a:cxnSpLocks/>
          </p:cNvCxnSpPr>
          <p:nvPr/>
        </p:nvCxnSpPr>
        <p:spPr>
          <a:xfrm>
            <a:off x="4318033" y="4997212"/>
            <a:ext cx="676592"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B47F414A-9DF9-1B44-A0B3-65A19CB0E846}"/>
              </a:ext>
            </a:extLst>
          </p:cNvPr>
          <p:cNvSpPr txBox="1"/>
          <p:nvPr/>
        </p:nvSpPr>
        <p:spPr>
          <a:xfrm>
            <a:off x="4498568" y="4541713"/>
            <a:ext cx="768159" cy="276999"/>
          </a:xfrm>
          <a:prstGeom prst="rect">
            <a:avLst/>
          </a:prstGeom>
          <a:noFill/>
        </p:spPr>
        <p:txBody>
          <a:bodyPr wrap="none" rtlCol="0">
            <a:spAutoFit/>
          </a:bodyPr>
          <a:lstStyle/>
          <a:p>
            <a:pPr algn="ctr"/>
            <a:r>
              <a:rPr lang="en-GB" sz="1200" b="1" dirty="0">
                <a:latin typeface="Arial" panose="020B0604020202020204" pitchFamily="34" charset="0"/>
                <a:ea typeface="Aileron" charset="0"/>
                <a:cs typeface="Arial" panose="020B0604020202020204" pitchFamily="34" charset="0"/>
              </a:rPr>
              <a:t>N=1,509</a:t>
            </a:r>
          </a:p>
        </p:txBody>
      </p:sp>
      <p:sp>
        <p:nvSpPr>
          <p:cNvPr id="52" name="TextBox 51">
            <a:extLst>
              <a:ext uri="{FF2B5EF4-FFF2-40B4-BE49-F238E27FC236}">
                <a16:creationId xmlns:a16="http://schemas.microsoft.com/office/drawing/2014/main" id="{793E7A90-94AC-D244-BE11-D1A1B70827D8}"/>
              </a:ext>
            </a:extLst>
          </p:cNvPr>
          <p:cNvSpPr txBox="1"/>
          <p:nvPr/>
        </p:nvSpPr>
        <p:spPr>
          <a:xfrm>
            <a:off x="4679708" y="5214573"/>
            <a:ext cx="405880" cy="276999"/>
          </a:xfrm>
          <a:prstGeom prst="rect">
            <a:avLst/>
          </a:prstGeom>
          <a:noFill/>
        </p:spPr>
        <p:txBody>
          <a:bodyPr wrap="none" rtlCol="0">
            <a:spAutoFit/>
          </a:bodyPr>
          <a:lstStyle/>
          <a:p>
            <a:pPr algn="ctr"/>
            <a:r>
              <a:rPr lang="en-GB" sz="1200" b="1" dirty="0">
                <a:latin typeface="Arial" panose="020B0604020202020204" pitchFamily="34" charset="0"/>
                <a:ea typeface="Aileron" charset="0"/>
                <a:cs typeface="Arial" panose="020B0604020202020204" pitchFamily="34" charset="0"/>
              </a:rPr>
              <a:t>2:1</a:t>
            </a:r>
          </a:p>
        </p:txBody>
      </p:sp>
      <p:sp>
        <p:nvSpPr>
          <p:cNvPr id="54" name="Rounded Rectangle 53">
            <a:extLst>
              <a:ext uri="{FF2B5EF4-FFF2-40B4-BE49-F238E27FC236}">
                <a16:creationId xmlns:a16="http://schemas.microsoft.com/office/drawing/2014/main" id="{EC04D0B4-E3DD-7E4C-91C1-E65B569E12DC}"/>
              </a:ext>
            </a:extLst>
          </p:cNvPr>
          <p:cNvSpPr/>
          <p:nvPr/>
        </p:nvSpPr>
        <p:spPr>
          <a:xfrm>
            <a:off x="1873666" y="4274925"/>
            <a:ext cx="2586125" cy="1470126"/>
          </a:xfrm>
          <a:prstGeom prst="roundRect">
            <a:avLst>
              <a:gd name="adj" fmla="val 10212"/>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lIns="36000" tIns="0" rIns="0" bIns="0" rtlCol="0" anchor="ctr"/>
          <a:lstStyle/>
          <a:p>
            <a:endParaRPr lang="en-GB" sz="900" b="1" dirty="0">
              <a:solidFill>
                <a:schemeClr val="accent1"/>
              </a:solidFill>
              <a:latin typeface="Arial" panose="020B0604020202020204" pitchFamily="34" charset="0"/>
            </a:endParaRPr>
          </a:p>
          <a:p>
            <a:r>
              <a:rPr lang="en-GB" sz="900" b="1" dirty="0">
                <a:solidFill>
                  <a:schemeClr val="accent1"/>
                </a:solidFill>
                <a:latin typeface="Arial" panose="020B0604020202020204" pitchFamily="34" charset="0"/>
              </a:rPr>
              <a:t>Patients</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rPr>
              <a:t>nmCRPC</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rPr>
              <a:t>PSADT ≤10 months</a:t>
            </a:r>
          </a:p>
          <a:p>
            <a:pPr>
              <a:spcBef>
                <a:spcPts val="300"/>
              </a:spcBef>
              <a:buClr>
                <a:schemeClr val="accent1"/>
              </a:buClr>
            </a:pPr>
            <a:r>
              <a:rPr lang="en-GB" sz="900" b="1" dirty="0">
                <a:solidFill>
                  <a:schemeClr val="accent1"/>
                </a:solidFill>
                <a:latin typeface="Arial" panose="020B0604020202020204" pitchFamily="34" charset="0"/>
              </a:rPr>
              <a:t>Stratification</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PSADT (≤6 months vs &gt;6 months)</a:t>
            </a:r>
          </a:p>
          <a:p>
            <a:pPr marL="171450" indent="-171450">
              <a:spcBef>
                <a:spcPts val="300"/>
              </a:spcBef>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Osteoclast-targeted therapy (yes or no)</a:t>
            </a:r>
          </a:p>
          <a:p>
            <a:pPr marL="171450" indent="-171450">
              <a:spcBef>
                <a:spcPts val="300"/>
              </a:spcBef>
              <a:buClr>
                <a:schemeClr val="accent1"/>
              </a:buClr>
              <a:buFont typeface="Arial" panose="020B0604020202020204" pitchFamily="34" charset="0"/>
              <a:buChar char="•"/>
            </a:pPr>
            <a:endParaRPr lang="en-GB" sz="1050" dirty="0">
              <a:solidFill>
                <a:schemeClr val="tx1"/>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FC2BC1D3-2B10-E346-8196-355FC5D685E1}"/>
              </a:ext>
            </a:extLst>
          </p:cNvPr>
          <p:cNvCxnSpPr>
            <a:cxnSpLocks/>
          </p:cNvCxnSpPr>
          <p:nvPr/>
        </p:nvCxnSpPr>
        <p:spPr>
          <a:xfrm>
            <a:off x="5044195" y="5007218"/>
            <a:ext cx="634506" cy="39342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AB2856EA-7440-2142-8A3B-F286E6B598AC}"/>
              </a:ext>
            </a:extLst>
          </p:cNvPr>
          <p:cNvSpPr/>
          <p:nvPr/>
        </p:nvSpPr>
        <p:spPr>
          <a:xfrm>
            <a:off x="4684955" y="4803004"/>
            <a:ext cx="395387" cy="395387"/>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rPr>
              <a:t>R</a:t>
            </a:r>
          </a:p>
        </p:txBody>
      </p:sp>
      <p:sp>
        <p:nvSpPr>
          <p:cNvPr id="57" name="Rounded Rectangle 23">
            <a:extLst>
              <a:ext uri="{FF2B5EF4-FFF2-40B4-BE49-F238E27FC236}">
                <a16:creationId xmlns:a16="http://schemas.microsoft.com/office/drawing/2014/main" id="{6D97BFAA-2C6A-4B75-A39B-CD1114C46B53}"/>
              </a:ext>
            </a:extLst>
          </p:cNvPr>
          <p:cNvSpPr/>
          <p:nvPr/>
        </p:nvSpPr>
        <p:spPr>
          <a:xfrm>
            <a:off x="7758846" y="1108719"/>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Primary analysis: MFS</a:t>
            </a:r>
          </a:p>
        </p:txBody>
      </p:sp>
      <p:sp>
        <p:nvSpPr>
          <p:cNvPr id="58" name="Rounded Rectangle 23">
            <a:extLst>
              <a:ext uri="{FF2B5EF4-FFF2-40B4-BE49-F238E27FC236}">
                <a16:creationId xmlns:a16="http://schemas.microsoft.com/office/drawing/2014/main" id="{4CD4FDB9-8005-40D9-82D6-1D0A5F0E46A2}"/>
              </a:ext>
            </a:extLst>
          </p:cNvPr>
          <p:cNvSpPr/>
          <p:nvPr/>
        </p:nvSpPr>
        <p:spPr>
          <a:xfrm>
            <a:off x="10023015" y="1108719"/>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Final analysis: OS</a:t>
            </a:r>
          </a:p>
        </p:txBody>
      </p:sp>
      <p:sp>
        <p:nvSpPr>
          <p:cNvPr id="2" name="TextBox 1">
            <a:extLst>
              <a:ext uri="{FF2B5EF4-FFF2-40B4-BE49-F238E27FC236}">
                <a16:creationId xmlns:a16="http://schemas.microsoft.com/office/drawing/2014/main" id="{6EA6D5CB-7177-4F44-8C7E-93917C4C9FC6}"/>
              </a:ext>
            </a:extLst>
          </p:cNvPr>
          <p:cNvSpPr txBox="1"/>
          <p:nvPr/>
        </p:nvSpPr>
        <p:spPr>
          <a:xfrm rot="16200000">
            <a:off x="9301417" y="1303593"/>
            <a:ext cx="1027845" cy="276999"/>
          </a:xfrm>
          <a:prstGeom prst="rect">
            <a:avLst/>
          </a:prstGeom>
          <a:noFill/>
        </p:spPr>
        <p:txBody>
          <a:bodyPr wrap="none" rtlCol="0">
            <a:spAutoFit/>
          </a:bodyPr>
          <a:lstStyle/>
          <a:p>
            <a:r>
              <a:rPr lang="en-GB" sz="1200" b="1" dirty="0">
                <a:solidFill>
                  <a:srgbClr val="505050"/>
                </a:solidFill>
                <a:latin typeface="Arial" panose="020B0604020202020204" pitchFamily="34" charset="0"/>
                <a:ea typeface="Aileron" charset="0"/>
                <a:cs typeface="Aileron" charset="0"/>
              </a:rPr>
              <a:t>unblinding</a:t>
            </a:r>
            <a:r>
              <a:rPr lang="en-GB" sz="1200" b="1" baseline="30000" dirty="0">
                <a:solidFill>
                  <a:srgbClr val="505050"/>
                </a:solidFill>
                <a:latin typeface="Arial" panose="020B0604020202020204" pitchFamily="34" charset="0"/>
                <a:ea typeface="Aileron" charset="0"/>
                <a:cs typeface="Aileron" charset="0"/>
              </a:rPr>
              <a:t>a</a:t>
            </a:r>
          </a:p>
        </p:txBody>
      </p:sp>
      <p:cxnSp>
        <p:nvCxnSpPr>
          <p:cNvPr id="6" name="Straight Connector 5">
            <a:extLst>
              <a:ext uri="{FF2B5EF4-FFF2-40B4-BE49-F238E27FC236}">
                <a16:creationId xmlns:a16="http://schemas.microsoft.com/office/drawing/2014/main" id="{3B316F45-9DDC-44F9-8BAC-53741612E837}"/>
              </a:ext>
            </a:extLst>
          </p:cNvPr>
          <p:cNvCxnSpPr/>
          <p:nvPr/>
        </p:nvCxnSpPr>
        <p:spPr>
          <a:xfrm>
            <a:off x="7632912" y="1092637"/>
            <a:ext cx="0" cy="80326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050C99B8-AB09-4EB4-BE4F-8EE0E1EDDFCC}"/>
              </a:ext>
            </a:extLst>
          </p:cNvPr>
          <p:cNvCxnSpPr>
            <a:stCxn id="57" idx="1"/>
          </p:cNvCxnSpPr>
          <p:nvPr/>
        </p:nvCxnSpPr>
        <p:spPr>
          <a:xfrm flipH="1" flipV="1">
            <a:off x="7632912" y="1458318"/>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3C10EFA1-95B9-404E-B556-55D2AF32989D}"/>
              </a:ext>
            </a:extLst>
          </p:cNvPr>
          <p:cNvCxnSpPr>
            <a:stCxn id="22" idx="3"/>
          </p:cNvCxnSpPr>
          <p:nvPr/>
        </p:nvCxnSpPr>
        <p:spPr>
          <a:xfrm flipV="1">
            <a:off x="7543744" y="1092637"/>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5182E820-8F7C-4851-BDF0-613293961BD0}"/>
              </a:ext>
            </a:extLst>
          </p:cNvPr>
          <p:cNvCxnSpPr/>
          <p:nvPr/>
        </p:nvCxnSpPr>
        <p:spPr>
          <a:xfrm flipV="1">
            <a:off x="7555936" y="1903405"/>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F8A33D25-3E88-4DF8-BE85-ACDD9CBD7298}"/>
              </a:ext>
            </a:extLst>
          </p:cNvPr>
          <p:cNvCxnSpPr>
            <a:stCxn id="2" idx="0"/>
            <a:endCxn id="2" idx="0"/>
          </p:cNvCxnSpPr>
          <p:nvPr/>
        </p:nvCxnSpPr>
        <p:spPr>
          <a:xfrm>
            <a:off x="9676840" y="1442092"/>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4CFF1CE-35B8-4947-BF49-8DF021706483}"/>
              </a:ext>
            </a:extLst>
          </p:cNvPr>
          <p:cNvCxnSpPr/>
          <p:nvPr/>
        </p:nvCxnSpPr>
        <p:spPr>
          <a:xfrm flipH="1" flipV="1">
            <a:off x="9601682" y="1458318"/>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a:extLst>
              <a:ext uri="{FF2B5EF4-FFF2-40B4-BE49-F238E27FC236}">
                <a16:creationId xmlns:a16="http://schemas.microsoft.com/office/drawing/2014/main" id="{15625AF6-38CA-433A-9BB1-AC30D135305C}"/>
              </a:ext>
            </a:extLst>
          </p:cNvPr>
          <p:cNvCxnSpPr>
            <a:cxnSpLocks/>
          </p:cNvCxnSpPr>
          <p:nvPr/>
        </p:nvCxnSpPr>
        <p:spPr>
          <a:xfrm flipV="1">
            <a:off x="9897081" y="1452171"/>
            <a:ext cx="125934" cy="1"/>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3" name="Rounded Rectangle 23">
            <a:extLst>
              <a:ext uri="{FF2B5EF4-FFF2-40B4-BE49-F238E27FC236}">
                <a16:creationId xmlns:a16="http://schemas.microsoft.com/office/drawing/2014/main" id="{087CBD0F-EC96-4CF5-A6F5-1CFEDCD9E6C3}"/>
              </a:ext>
            </a:extLst>
          </p:cNvPr>
          <p:cNvSpPr/>
          <p:nvPr/>
        </p:nvSpPr>
        <p:spPr>
          <a:xfrm>
            <a:off x="7771038" y="2858271"/>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Primary analysis: MFS</a:t>
            </a:r>
          </a:p>
        </p:txBody>
      </p:sp>
      <p:sp>
        <p:nvSpPr>
          <p:cNvPr id="74" name="Rounded Rectangle 23">
            <a:extLst>
              <a:ext uri="{FF2B5EF4-FFF2-40B4-BE49-F238E27FC236}">
                <a16:creationId xmlns:a16="http://schemas.microsoft.com/office/drawing/2014/main" id="{72F6126A-A182-402D-8461-294C60F9D5A2}"/>
              </a:ext>
            </a:extLst>
          </p:cNvPr>
          <p:cNvSpPr/>
          <p:nvPr/>
        </p:nvSpPr>
        <p:spPr>
          <a:xfrm>
            <a:off x="10035207" y="2858271"/>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Final analysis: OS</a:t>
            </a:r>
          </a:p>
        </p:txBody>
      </p:sp>
      <p:sp>
        <p:nvSpPr>
          <p:cNvPr id="75" name="TextBox 74">
            <a:extLst>
              <a:ext uri="{FF2B5EF4-FFF2-40B4-BE49-F238E27FC236}">
                <a16:creationId xmlns:a16="http://schemas.microsoft.com/office/drawing/2014/main" id="{9953AF8F-55A8-488E-927F-2DC0AB511B7F}"/>
              </a:ext>
            </a:extLst>
          </p:cNvPr>
          <p:cNvSpPr txBox="1"/>
          <p:nvPr/>
        </p:nvSpPr>
        <p:spPr>
          <a:xfrm rot="16200000">
            <a:off x="9312006" y="3053145"/>
            <a:ext cx="1031051" cy="276999"/>
          </a:xfrm>
          <a:prstGeom prst="rect">
            <a:avLst/>
          </a:prstGeom>
          <a:noFill/>
        </p:spPr>
        <p:txBody>
          <a:bodyPr wrap="none" rtlCol="0">
            <a:spAutoFit/>
          </a:bodyPr>
          <a:lstStyle/>
          <a:p>
            <a:r>
              <a:rPr lang="en-GB" sz="1200" b="1" dirty="0">
                <a:solidFill>
                  <a:srgbClr val="505050"/>
                </a:solidFill>
                <a:latin typeface="Arial" panose="020B0604020202020204" pitchFamily="34" charset="0"/>
                <a:ea typeface="Aileron" charset="0"/>
                <a:cs typeface="Aileron" charset="0"/>
              </a:rPr>
              <a:t>unblinding</a:t>
            </a:r>
            <a:r>
              <a:rPr lang="en-GB" sz="1200" b="1" baseline="30000" dirty="0">
                <a:solidFill>
                  <a:srgbClr val="505050"/>
                </a:solidFill>
                <a:latin typeface="Arial" panose="020B0604020202020204" pitchFamily="34" charset="0"/>
                <a:ea typeface="Aileron" charset="0"/>
                <a:cs typeface="Aileron" charset="0"/>
              </a:rPr>
              <a:t>b</a:t>
            </a:r>
          </a:p>
        </p:txBody>
      </p:sp>
      <p:cxnSp>
        <p:nvCxnSpPr>
          <p:cNvPr id="76" name="Straight Connector 75">
            <a:extLst>
              <a:ext uri="{FF2B5EF4-FFF2-40B4-BE49-F238E27FC236}">
                <a16:creationId xmlns:a16="http://schemas.microsoft.com/office/drawing/2014/main" id="{103AA28E-911F-448C-8297-48C6517C9C10}"/>
              </a:ext>
            </a:extLst>
          </p:cNvPr>
          <p:cNvCxnSpPr/>
          <p:nvPr/>
        </p:nvCxnSpPr>
        <p:spPr>
          <a:xfrm>
            <a:off x="7645104" y="2842189"/>
            <a:ext cx="0" cy="803260"/>
          </a:xfrm>
          <a:prstGeom prst="line">
            <a:avLst/>
          </a:prstGeom>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1B130F6C-41D8-4CDD-89E6-CF5A2F3132BD}"/>
              </a:ext>
            </a:extLst>
          </p:cNvPr>
          <p:cNvCxnSpPr>
            <a:stCxn id="73" idx="1"/>
          </p:cNvCxnSpPr>
          <p:nvPr/>
        </p:nvCxnSpPr>
        <p:spPr>
          <a:xfrm flipH="1" flipV="1">
            <a:off x="7645104" y="3207870"/>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a:extLst>
              <a:ext uri="{FF2B5EF4-FFF2-40B4-BE49-F238E27FC236}">
                <a16:creationId xmlns:a16="http://schemas.microsoft.com/office/drawing/2014/main" id="{C5D0BE7D-47EE-4F57-B63C-15A349ACF33D}"/>
              </a:ext>
            </a:extLst>
          </p:cNvPr>
          <p:cNvCxnSpPr/>
          <p:nvPr/>
        </p:nvCxnSpPr>
        <p:spPr>
          <a:xfrm flipV="1">
            <a:off x="7555936" y="2842189"/>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a:extLst>
              <a:ext uri="{FF2B5EF4-FFF2-40B4-BE49-F238E27FC236}">
                <a16:creationId xmlns:a16="http://schemas.microsoft.com/office/drawing/2014/main" id="{21774C78-A60F-4548-9BA9-A5E133F595B4}"/>
              </a:ext>
            </a:extLst>
          </p:cNvPr>
          <p:cNvCxnSpPr/>
          <p:nvPr/>
        </p:nvCxnSpPr>
        <p:spPr>
          <a:xfrm flipV="1">
            <a:off x="7568128" y="3652957"/>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a:extLst>
              <a:ext uri="{FF2B5EF4-FFF2-40B4-BE49-F238E27FC236}">
                <a16:creationId xmlns:a16="http://schemas.microsoft.com/office/drawing/2014/main" id="{861341DB-E8AF-4451-882F-C973DCCD6109}"/>
              </a:ext>
            </a:extLst>
          </p:cNvPr>
          <p:cNvCxnSpPr>
            <a:stCxn id="75" idx="0"/>
            <a:endCxn id="75" idx="0"/>
          </p:cNvCxnSpPr>
          <p:nvPr/>
        </p:nvCxnSpPr>
        <p:spPr>
          <a:xfrm>
            <a:off x="9689032" y="319164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719FA7C-7A01-4EFC-A04E-3CEF4F058B42}"/>
              </a:ext>
            </a:extLst>
          </p:cNvPr>
          <p:cNvCxnSpPr/>
          <p:nvPr/>
        </p:nvCxnSpPr>
        <p:spPr>
          <a:xfrm flipH="1" flipV="1">
            <a:off x="9613874" y="3207870"/>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a:extLst>
              <a:ext uri="{FF2B5EF4-FFF2-40B4-BE49-F238E27FC236}">
                <a16:creationId xmlns:a16="http://schemas.microsoft.com/office/drawing/2014/main" id="{1A17D41C-F8C2-41AA-B4BF-5F2C43251722}"/>
              </a:ext>
            </a:extLst>
          </p:cNvPr>
          <p:cNvCxnSpPr>
            <a:cxnSpLocks/>
          </p:cNvCxnSpPr>
          <p:nvPr/>
        </p:nvCxnSpPr>
        <p:spPr>
          <a:xfrm flipV="1">
            <a:off x="9909273" y="3201723"/>
            <a:ext cx="125934" cy="1"/>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4" name="Rounded Rectangle 23">
            <a:extLst>
              <a:ext uri="{FF2B5EF4-FFF2-40B4-BE49-F238E27FC236}">
                <a16:creationId xmlns:a16="http://schemas.microsoft.com/office/drawing/2014/main" id="{11C4DF5D-11F1-4EF3-966D-E246C60EC648}"/>
              </a:ext>
            </a:extLst>
          </p:cNvPr>
          <p:cNvSpPr/>
          <p:nvPr/>
        </p:nvSpPr>
        <p:spPr>
          <a:xfrm>
            <a:off x="7766330" y="4601676"/>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Primary analysis: MFS</a:t>
            </a:r>
          </a:p>
        </p:txBody>
      </p:sp>
      <p:sp>
        <p:nvSpPr>
          <p:cNvPr id="85" name="Rounded Rectangle 23">
            <a:extLst>
              <a:ext uri="{FF2B5EF4-FFF2-40B4-BE49-F238E27FC236}">
                <a16:creationId xmlns:a16="http://schemas.microsoft.com/office/drawing/2014/main" id="{D3302376-D65A-440F-8228-68E8FFEE7C5A}"/>
              </a:ext>
            </a:extLst>
          </p:cNvPr>
          <p:cNvSpPr/>
          <p:nvPr/>
        </p:nvSpPr>
        <p:spPr>
          <a:xfrm>
            <a:off x="10030499" y="4601676"/>
            <a:ext cx="1857559" cy="69919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latin typeface="Arial" panose="020B0604020202020204" pitchFamily="34" charset="0"/>
              </a:rPr>
              <a:t>Final analysis: OS</a:t>
            </a:r>
          </a:p>
        </p:txBody>
      </p:sp>
      <p:sp>
        <p:nvSpPr>
          <p:cNvPr id="86" name="TextBox 85">
            <a:extLst>
              <a:ext uri="{FF2B5EF4-FFF2-40B4-BE49-F238E27FC236}">
                <a16:creationId xmlns:a16="http://schemas.microsoft.com/office/drawing/2014/main" id="{A9A7E2ED-03F9-4891-B687-D087448B2B81}"/>
              </a:ext>
            </a:extLst>
          </p:cNvPr>
          <p:cNvSpPr txBox="1"/>
          <p:nvPr/>
        </p:nvSpPr>
        <p:spPr>
          <a:xfrm rot="16200000">
            <a:off x="9305695" y="4796550"/>
            <a:ext cx="1034257" cy="276999"/>
          </a:xfrm>
          <a:prstGeom prst="rect">
            <a:avLst/>
          </a:prstGeom>
          <a:noFill/>
        </p:spPr>
        <p:txBody>
          <a:bodyPr wrap="none" rtlCol="0">
            <a:spAutoFit/>
          </a:bodyPr>
          <a:lstStyle/>
          <a:p>
            <a:r>
              <a:rPr lang="en-GB" sz="1200" b="1" dirty="0">
                <a:solidFill>
                  <a:srgbClr val="505050"/>
                </a:solidFill>
                <a:latin typeface="Arial" panose="020B0604020202020204" pitchFamily="34" charset="0"/>
                <a:ea typeface="Aileron" charset="0"/>
                <a:cs typeface="Aileron" charset="0"/>
              </a:rPr>
              <a:t>unblinding</a:t>
            </a:r>
            <a:r>
              <a:rPr lang="en-GB" sz="1200" b="1" baseline="30000" dirty="0">
                <a:solidFill>
                  <a:srgbClr val="505050"/>
                </a:solidFill>
                <a:latin typeface="Arial" panose="020B0604020202020204" pitchFamily="34" charset="0"/>
                <a:ea typeface="Aileron" charset="0"/>
                <a:cs typeface="Aileron" charset="0"/>
              </a:rPr>
              <a:t>c</a:t>
            </a:r>
          </a:p>
        </p:txBody>
      </p:sp>
      <p:cxnSp>
        <p:nvCxnSpPr>
          <p:cNvPr id="87" name="Straight Connector 86">
            <a:extLst>
              <a:ext uri="{FF2B5EF4-FFF2-40B4-BE49-F238E27FC236}">
                <a16:creationId xmlns:a16="http://schemas.microsoft.com/office/drawing/2014/main" id="{E33778E6-1A54-4656-B52C-ED8604ADA85B}"/>
              </a:ext>
            </a:extLst>
          </p:cNvPr>
          <p:cNvCxnSpPr/>
          <p:nvPr/>
        </p:nvCxnSpPr>
        <p:spPr>
          <a:xfrm>
            <a:off x="7640396" y="4585594"/>
            <a:ext cx="0" cy="803260"/>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a:extLst>
              <a:ext uri="{FF2B5EF4-FFF2-40B4-BE49-F238E27FC236}">
                <a16:creationId xmlns:a16="http://schemas.microsoft.com/office/drawing/2014/main" id="{373AE542-6332-495D-AF9C-D2E44A4C79CD}"/>
              </a:ext>
            </a:extLst>
          </p:cNvPr>
          <p:cNvCxnSpPr>
            <a:stCxn id="84" idx="1"/>
          </p:cNvCxnSpPr>
          <p:nvPr/>
        </p:nvCxnSpPr>
        <p:spPr>
          <a:xfrm flipH="1" flipV="1">
            <a:off x="7640396" y="4951275"/>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Connector 88">
            <a:extLst>
              <a:ext uri="{FF2B5EF4-FFF2-40B4-BE49-F238E27FC236}">
                <a16:creationId xmlns:a16="http://schemas.microsoft.com/office/drawing/2014/main" id="{E574349D-05F9-4116-B1B0-635245D38B05}"/>
              </a:ext>
            </a:extLst>
          </p:cNvPr>
          <p:cNvCxnSpPr/>
          <p:nvPr/>
        </p:nvCxnSpPr>
        <p:spPr>
          <a:xfrm flipV="1">
            <a:off x="7551228" y="4585594"/>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90" name="Straight Connector 89">
            <a:extLst>
              <a:ext uri="{FF2B5EF4-FFF2-40B4-BE49-F238E27FC236}">
                <a16:creationId xmlns:a16="http://schemas.microsoft.com/office/drawing/2014/main" id="{106CBD84-61E2-4D31-A4B5-EDE182B04287}"/>
              </a:ext>
            </a:extLst>
          </p:cNvPr>
          <p:cNvCxnSpPr/>
          <p:nvPr/>
        </p:nvCxnSpPr>
        <p:spPr>
          <a:xfrm flipV="1">
            <a:off x="7563420" y="5396362"/>
            <a:ext cx="89168" cy="1"/>
          </a:xfrm>
          <a:prstGeom prst="line">
            <a:avLst/>
          </a:prstGeom>
        </p:spPr>
        <p:style>
          <a:lnRef idx="2">
            <a:schemeClr val="dk1"/>
          </a:lnRef>
          <a:fillRef idx="0">
            <a:schemeClr val="dk1"/>
          </a:fillRef>
          <a:effectRef idx="1">
            <a:schemeClr val="dk1"/>
          </a:effectRef>
          <a:fontRef idx="minor">
            <a:schemeClr val="tx1"/>
          </a:fontRef>
        </p:style>
      </p:cxnSp>
      <p:cxnSp>
        <p:nvCxnSpPr>
          <p:cNvPr id="91" name="Straight Connector 90">
            <a:extLst>
              <a:ext uri="{FF2B5EF4-FFF2-40B4-BE49-F238E27FC236}">
                <a16:creationId xmlns:a16="http://schemas.microsoft.com/office/drawing/2014/main" id="{1C185B3A-7399-4CAD-A01D-78B7DDDE83BA}"/>
              </a:ext>
            </a:extLst>
          </p:cNvPr>
          <p:cNvCxnSpPr>
            <a:stCxn id="86" idx="0"/>
            <a:endCxn id="86" idx="0"/>
          </p:cNvCxnSpPr>
          <p:nvPr/>
        </p:nvCxnSpPr>
        <p:spPr>
          <a:xfrm>
            <a:off x="9684324" y="4935049"/>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5520E16-3C77-4BDE-8CB4-BF2BD863F531}"/>
              </a:ext>
            </a:extLst>
          </p:cNvPr>
          <p:cNvCxnSpPr/>
          <p:nvPr/>
        </p:nvCxnSpPr>
        <p:spPr>
          <a:xfrm flipH="1" flipV="1">
            <a:off x="9609166" y="4951275"/>
            <a:ext cx="125934" cy="1"/>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a:extLst>
              <a:ext uri="{FF2B5EF4-FFF2-40B4-BE49-F238E27FC236}">
                <a16:creationId xmlns:a16="http://schemas.microsoft.com/office/drawing/2014/main" id="{3867F6EF-A224-48A4-A542-85DA96F18CA5}"/>
              </a:ext>
            </a:extLst>
          </p:cNvPr>
          <p:cNvCxnSpPr>
            <a:cxnSpLocks/>
          </p:cNvCxnSpPr>
          <p:nvPr/>
        </p:nvCxnSpPr>
        <p:spPr>
          <a:xfrm flipV="1">
            <a:off x="9904565" y="4945128"/>
            <a:ext cx="125934" cy="1"/>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4" name="Content Placeholder 3">
            <a:extLst>
              <a:ext uri="{FF2B5EF4-FFF2-40B4-BE49-F238E27FC236}">
                <a16:creationId xmlns:a16="http://schemas.microsoft.com/office/drawing/2014/main" id="{D234F1B4-01EE-4CBE-9774-250E8EB52C2B}"/>
              </a:ext>
            </a:extLst>
          </p:cNvPr>
          <p:cNvSpPr txBox="1">
            <a:spLocks/>
          </p:cNvSpPr>
          <p:nvPr/>
        </p:nvSpPr>
        <p:spPr>
          <a:xfrm>
            <a:off x="8319857" y="1838050"/>
            <a:ext cx="750504" cy="201144"/>
          </a:xfrm>
          <a:prstGeom prst="rect">
            <a:avLst/>
          </a:prstGeom>
        </p:spPr>
        <p:txBody>
          <a:bodyPr anchor="t">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prstClr val="black"/>
                </a:solidFill>
                <a:latin typeface="Arial" panose="020B0604020202020204" pitchFamily="34" charset="0"/>
              </a:rPr>
              <a:t>May 19, 2017</a:t>
            </a:r>
          </a:p>
        </p:txBody>
      </p:sp>
      <p:sp>
        <p:nvSpPr>
          <p:cNvPr id="95" name="Content Placeholder 3">
            <a:extLst>
              <a:ext uri="{FF2B5EF4-FFF2-40B4-BE49-F238E27FC236}">
                <a16:creationId xmlns:a16="http://schemas.microsoft.com/office/drawing/2014/main" id="{367D8D6B-F153-4BF1-A489-B46B40B2D50F}"/>
              </a:ext>
            </a:extLst>
          </p:cNvPr>
          <p:cNvSpPr txBox="1">
            <a:spLocks/>
          </p:cNvSpPr>
          <p:nvPr/>
        </p:nvSpPr>
        <p:spPr>
          <a:xfrm>
            <a:off x="10584026" y="1834891"/>
            <a:ext cx="1127810" cy="238666"/>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0" dirty="0">
                <a:latin typeface="Arial" panose="020B0604020202020204" pitchFamily="34" charset="0"/>
              </a:rPr>
              <a:t>February 1, 2020</a:t>
            </a:r>
          </a:p>
        </p:txBody>
      </p:sp>
      <p:sp>
        <p:nvSpPr>
          <p:cNvPr id="97" name="Content Placeholder 3">
            <a:extLst>
              <a:ext uri="{FF2B5EF4-FFF2-40B4-BE49-F238E27FC236}">
                <a16:creationId xmlns:a16="http://schemas.microsoft.com/office/drawing/2014/main" id="{13033BD9-8112-4493-9D0B-8076653BD13C}"/>
              </a:ext>
            </a:extLst>
          </p:cNvPr>
          <p:cNvSpPr txBox="1">
            <a:spLocks/>
          </p:cNvSpPr>
          <p:nvPr/>
        </p:nvSpPr>
        <p:spPr>
          <a:xfrm>
            <a:off x="8280808" y="3569235"/>
            <a:ext cx="750504" cy="201144"/>
          </a:xfrm>
          <a:prstGeom prst="rect">
            <a:avLst/>
          </a:prstGeom>
        </p:spPr>
        <p:txBody>
          <a:bodyPr anchor="t">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prstClr val="black"/>
                </a:solidFill>
                <a:latin typeface="Arial" panose="020B0604020202020204" pitchFamily="34" charset="0"/>
              </a:rPr>
              <a:t>June 28, 2017</a:t>
            </a:r>
          </a:p>
        </p:txBody>
      </p:sp>
      <p:sp>
        <p:nvSpPr>
          <p:cNvPr id="98" name="Content Placeholder 3">
            <a:extLst>
              <a:ext uri="{FF2B5EF4-FFF2-40B4-BE49-F238E27FC236}">
                <a16:creationId xmlns:a16="http://schemas.microsoft.com/office/drawing/2014/main" id="{15518813-E0EF-4132-B4CF-0F77F51546FD}"/>
              </a:ext>
            </a:extLst>
          </p:cNvPr>
          <p:cNvSpPr txBox="1">
            <a:spLocks/>
          </p:cNvSpPr>
          <p:nvPr/>
        </p:nvSpPr>
        <p:spPr>
          <a:xfrm>
            <a:off x="10544977" y="3566076"/>
            <a:ext cx="1127810" cy="238666"/>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0" dirty="0">
                <a:latin typeface="Arial" panose="020B0604020202020204" pitchFamily="34" charset="0"/>
              </a:rPr>
              <a:t>October 15, 2019</a:t>
            </a:r>
          </a:p>
        </p:txBody>
      </p:sp>
      <p:sp>
        <p:nvSpPr>
          <p:cNvPr id="100" name="Content Placeholder 3">
            <a:extLst>
              <a:ext uri="{FF2B5EF4-FFF2-40B4-BE49-F238E27FC236}">
                <a16:creationId xmlns:a16="http://schemas.microsoft.com/office/drawing/2014/main" id="{6A7C2267-F7E7-44D6-8E76-116F6C061AB2}"/>
              </a:ext>
            </a:extLst>
          </p:cNvPr>
          <p:cNvSpPr txBox="1">
            <a:spLocks/>
          </p:cNvSpPr>
          <p:nvPr/>
        </p:nvSpPr>
        <p:spPr>
          <a:xfrm>
            <a:off x="8179908" y="5325420"/>
            <a:ext cx="1228459" cy="201144"/>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0" dirty="0">
                <a:solidFill>
                  <a:prstClr val="black"/>
                </a:solidFill>
                <a:latin typeface="Arial" panose="020B0604020202020204" pitchFamily="34" charset="0"/>
              </a:rPr>
              <a:t>September 3, 2018</a:t>
            </a:r>
          </a:p>
        </p:txBody>
      </p:sp>
      <p:sp>
        <p:nvSpPr>
          <p:cNvPr id="101" name="Content Placeholder 3">
            <a:extLst>
              <a:ext uri="{FF2B5EF4-FFF2-40B4-BE49-F238E27FC236}">
                <a16:creationId xmlns:a16="http://schemas.microsoft.com/office/drawing/2014/main" id="{33A7E865-3A8A-4095-A9EA-44BAE6950E93}"/>
              </a:ext>
            </a:extLst>
          </p:cNvPr>
          <p:cNvSpPr txBox="1">
            <a:spLocks/>
          </p:cNvSpPr>
          <p:nvPr/>
        </p:nvSpPr>
        <p:spPr>
          <a:xfrm>
            <a:off x="10584026" y="5322261"/>
            <a:ext cx="1127810" cy="238666"/>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227013" indent="-227013" algn="l" defTabSz="914400"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528" indent="-339725"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888" indent="-23177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928" indent="-231775"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0" dirty="0">
                <a:solidFill>
                  <a:prstClr val="black"/>
                </a:solidFill>
                <a:latin typeface="Arial" panose="020B0604020202020204" pitchFamily="34" charset="0"/>
              </a:rPr>
              <a:t>November 15, 2019</a:t>
            </a:r>
          </a:p>
        </p:txBody>
      </p:sp>
      <p:sp>
        <p:nvSpPr>
          <p:cNvPr id="5" name="Content Placeholder 6">
            <a:extLst>
              <a:ext uri="{FF2B5EF4-FFF2-40B4-BE49-F238E27FC236}">
                <a16:creationId xmlns:a16="http://schemas.microsoft.com/office/drawing/2014/main" id="{CA4E2082-1453-865F-3DF0-6BDC42377BC7}"/>
              </a:ext>
            </a:extLst>
          </p:cNvPr>
          <p:cNvSpPr txBox="1">
            <a:spLocks/>
          </p:cNvSpPr>
          <p:nvPr/>
        </p:nvSpPr>
        <p:spPr>
          <a:xfrm>
            <a:off x="839416" y="6274535"/>
            <a:ext cx="10585176" cy="501976"/>
          </a:xfrm>
          <a:prstGeom prst="rect">
            <a:avLst/>
          </a:prstGeom>
        </p:spPr>
        <p:txBody>
          <a:bodyPr vert="horz" lIns="0" tIns="0" rIns="0" bIns="0" rtlCol="0" anchor="b" anchorCtr="0">
            <a:noAutofit/>
          </a:bodyPr>
          <a:lstStyle>
            <a:lvl1pPr indent="0">
              <a:spcBef>
                <a:spcPts val="300"/>
              </a:spcBef>
              <a:buClr>
                <a:schemeClr val="accent2"/>
              </a:buClr>
              <a:buFont typeface="Arial"/>
              <a:buNone/>
              <a:defRPr sz="1000" b="0" i="0" spc="-30" baseline="30000">
                <a:solidFill>
                  <a:schemeClr val="tx2"/>
                </a:solidFill>
                <a:latin typeface="Arial" panose="020B0604020202020204" pitchFamily="34" charset="0"/>
                <a:ea typeface="Arial" panose="020B0604020202020204" pitchFamily="34" charset="0"/>
                <a:cs typeface="Arial" panose="020B0604020202020204" pitchFamily="34" charset="0"/>
              </a:defRPr>
            </a:lvl1pPr>
            <a:lvl2pPr indent="0">
              <a:spcBef>
                <a:spcPts val="400"/>
              </a:spcBef>
              <a:buClr>
                <a:schemeClr val="accent2"/>
              </a:buClr>
              <a:buFont typeface="Lucida Grande"/>
              <a:buNone/>
              <a:defRPr sz="1200" b="0" i="0">
                <a:solidFill>
                  <a:srgbClr val="5D8298"/>
                </a:solidFill>
                <a:latin typeface="PT Sans Narrow"/>
                <a:ea typeface="Arial" panose="020B0604020202020204" pitchFamily="34" charset="0"/>
                <a:cs typeface="PT Sans Narrow"/>
              </a:defRPr>
            </a:lvl2pPr>
            <a:lvl3pPr indent="0">
              <a:spcBef>
                <a:spcPts val="400"/>
              </a:spcBef>
              <a:buClr>
                <a:schemeClr val="accent2"/>
              </a:buClr>
              <a:buFont typeface="Arial"/>
              <a:buNone/>
              <a:defRPr sz="1200" b="0" i="0">
                <a:solidFill>
                  <a:srgbClr val="5D8298"/>
                </a:solidFill>
                <a:latin typeface="PT Sans Narrow"/>
                <a:ea typeface="Arial" panose="020B0604020202020204" pitchFamily="34" charset="0"/>
                <a:cs typeface="PT Sans Narrow"/>
              </a:defRPr>
            </a:lvl3pPr>
            <a:lvl4pPr indent="0">
              <a:spcBef>
                <a:spcPts val="400"/>
              </a:spcBef>
              <a:buClr>
                <a:schemeClr val="accent2"/>
              </a:buClr>
              <a:buFont typeface="Arial"/>
              <a:buNone/>
              <a:defRPr sz="1200" b="0" i="0">
                <a:solidFill>
                  <a:srgbClr val="5D8298"/>
                </a:solidFill>
                <a:latin typeface="PT Sans Narrow"/>
                <a:ea typeface="Arial" panose="020B0604020202020204" pitchFamily="34" charset="0"/>
                <a:cs typeface="PT Sans Narrow"/>
              </a:defRPr>
            </a:lvl4pPr>
            <a:lvl5pPr indent="0">
              <a:spcBef>
                <a:spcPts val="400"/>
              </a:spcBef>
              <a:buClr>
                <a:schemeClr val="accent2"/>
              </a:buClr>
              <a:buFont typeface="Arial"/>
              <a:buNone/>
              <a:defRPr sz="1200" b="0" i="0">
                <a:solidFill>
                  <a:srgbClr val="5D8298"/>
                </a:solidFill>
                <a:latin typeface="PT Sans Narrow"/>
                <a:ea typeface="Arial" panose="020B0604020202020204" pitchFamily="34" charset="0"/>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spcBef>
                <a:spcPts val="0"/>
              </a:spcBef>
              <a:spcAft>
                <a:spcPts val="100"/>
              </a:spcAft>
            </a:pPr>
            <a:r>
              <a:rPr lang="en-GB" sz="800" b="0" dirty="0">
                <a:latin typeface="Arial" panose="020B0604020202020204" pitchFamily="34" charset="0"/>
              </a:rPr>
              <a:t>a</a:t>
            </a:r>
            <a:r>
              <a:rPr lang="en-GB" sz="800" b="0" baseline="0" dirty="0">
                <a:latin typeface="Arial" panose="020B0604020202020204" pitchFamily="34" charset="0"/>
              </a:rPr>
              <a:t> 76 patients randomised to placebo crossed over to apalutamide treatment after unblinding; </a:t>
            </a:r>
            <a:r>
              <a:rPr lang="en-GB" sz="800" b="0" dirty="0">
                <a:latin typeface="Arial" panose="020B0604020202020204" pitchFamily="34" charset="0"/>
              </a:rPr>
              <a:t>b</a:t>
            </a:r>
            <a:r>
              <a:rPr lang="en-GB" sz="800" b="0" baseline="0" dirty="0">
                <a:latin typeface="Arial" panose="020B0604020202020204" pitchFamily="34" charset="0"/>
              </a:rPr>
              <a:t> 87 patients randomised to placebo crossed over to enzalutamide treatment after unblinding; </a:t>
            </a:r>
            <a:r>
              <a:rPr lang="en-GB" sz="800" b="0" baseline="30000" dirty="0">
                <a:latin typeface="Arial" panose="020B0604020202020204" pitchFamily="34" charset="0"/>
              </a:rPr>
              <a:t>c</a:t>
            </a:r>
            <a:r>
              <a:rPr lang="en-GB" sz="800" b="0" baseline="0" dirty="0">
                <a:latin typeface="Arial" panose="020B0604020202020204" pitchFamily="34" charset="0"/>
              </a:rPr>
              <a:t> 170 patients randomised to placebo crossed over to darolutamide</a:t>
            </a:r>
            <a:br>
              <a:rPr lang="en-GB" sz="800" b="0" baseline="0" dirty="0">
                <a:latin typeface="Arial" panose="020B0604020202020204" pitchFamily="34" charset="0"/>
              </a:rPr>
            </a:br>
            <a:r>
              <a:rPr lang="en-GB" sz="800" b="0" baseline="0" dirty="0">
                <a:latin typeface="Arial" panose="020B0604020202020204" pitchFamily="34" charset="0"/>
              </a:rPr>
              <a:t>   treatment after unblinding</a:t>
            </a:r>
            <a:r>
              <a:rPr lang="en-GB" sz="800" b="0" dirty="0">
                <a:latin typeface="Arial" panose="020B0604020202020204" pitchFamily="34" charset="0"/>
              </a:rPr>
              <a:t>8</a:t>
            </a:r>
          </a:p>
          <a:p>
            <a:pPr>
              <a:spcBef>
                <a:spcPts val="0"/>
              </a:spcBef>
              <a:spcAft>
                <a:spcPts val="100"/>
              </a:spcAft>
            </a:pPr>
            <a:r>
              <a:rPr lang="en-GB" sz="800" baseline="0" dirty="0"/>
              <a:t>ADT, androgen deprivation therapy; MFS, metastasis-free survival; nmCRPC, non-metastatic castration-resistant prostate cancer; N, node; OS, overall survival; PSADT, prostate-specific antigen doubling time; R, randomisation</a:t>
            </a:r>
          </a:p>
          <a:p>
            <a:pPr>
              <a:spcBef>
                <a:spcPts val="0"/>
              </a:spcBef>
              <a:spcAft>
                <a:spcPts val="100"/>
              </a:spcAft>
            </a:pPr>
            <a:r>
              <a:rPr lang="en-GB" sz="800" baseline="0" dirty="0"/>
              <a:t>1. Smith MR, et al. N Engl J Med. 2018;378:1408-18; 2. Smith MR, et al. </a:t>
            </a:r>
            <a:r>
              <a:rPr lang="en-GB" sz="800" baseline="0" dirty="0" err="1"/>
              <a:t>Eur</a:t>
            </a:r>
            <a:r>
              <a:rPr lang="en-GB" sz="800" baseline="0" dirty="0"/>
              <a:t> </a:t>
            </a:r>
            <a:r>
              <a:rPr lang="en-GB" sz="800" baseline="0" dirty="0" err="1"/>
              <a:t>Urol</a:t>
            </a:r>
            <a:r>
              <a:rPr lang="en-GB" sz="800" baseline="0" dirty="0"/>
              <a:t> 2021; 79: 150-158; 3. Hussain M, et al. N Engl J Med. 2018;378:2465-74; 4. Sternberg C, N </a:t>
            </a:r>
            <a:r>
              <a:rPr lang="en-GB" sz="800" baseline="0" dirty="0" err="1"/>
              <a:t>Engl</a:t>
            </a:r>
            <a:r>
              <a:rPr lang="en-GB" sz="800" baseline="0" dirty="0"/>
              <a:t> J Med 2020;382:2197-206; 5. </a:t>
            </a:r>
            <a:r>
              <a:rPr lang="en-GB" sz="800" baseline="0" dirty="0" err="1"/>
              <a:t>Fizazi</a:t>
            </a:r>
            <a:r>
              <a:rPr lang="en-GB" sz="800" baseline="0" dirty="0"/>
              <a:t> K, et al. N </a:t>
            </a:r>
            <a:r>
              <a:rPr lang="en-GB" sz="800" baseline="0" dirty="0" err="1"/>
              <a:t>Engl</a:t>
            </a:r>
            <a:r>
              <a:rPr lang="en-GB" sz="800" baseline="0" dirty="0"/>
              <a:t> J Med. 2019;380:1235-46;  6. Fizazi K, et al. N Engl J Med. 2020;383:1040-9</a:t>
            </a:r>
          </a:p>
          <a:p>
            <a:pPr>
              <a:spcBef>
                <a:spcPts val="0"/>
              </a:spcBef>
              <a:spcAft>
                <a:spcPts val="100"/>
              </a:spcAft>
            </a:pPr>
            <a:r>
              <a:rPr lang="en-GB" sz="800" baseline="0" dirty="0"/>
              <a:t>Figure adapted from: Olivier KM, et al. Int J Urol Nurs. 2021;15:47-58</a:t>
            </a:r>
          </a:p>
        </p:txBody>
      </p:sp>
    </p:spTree>
    <p:extLst>
      <p:ext uri="{BB962C8B-B14F-4D97-AF65-F5344CB8AC3E}">
        <p14:creationId xmlns:p14="http://schemas.microsoft.com/office/powerpoint/2010/main" val="276026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F5B0-4AF3-4A97-A3DC-A2D6C3F0AD3B}"/>
              </a:ext>
            </a:extLst>
          </p:cNvPr>
          <p:cNvSpPr>
            <a:spLocks noGrp="1"/>
          </p:cNvSpPr>
          <p:nvPr>
            <p:ph type="title"/>
          </p:nvPr>
        </p:nvSpPr>
        <p:spPr/>
        <p:txBody>
          <a:bodyPr/>
          <a:lstStyle/>
          <a:p>
            <a:r>
              <a:rPr lang="en-GB" dirty="0"/>
              <a:t>Efficacy Results: primary analysis (MFS)</a:t>
            </a:r>
          </a:p>
        </p:txBody>
      </p:sp>
      <p:sp>
        <p:nvSpPr>
          <p:cNvPr id="5" name="Slide Number Placeholder 7">
            <a:extLst>
              <a:ext uri="{FF2B5EF4-FFF2-40B4-BE49-F238E27FC236}">
                <a16:creationId xmlns:a16="http://schemas.microsoft.com/office/drawing/2014/main" id="{31F2F88F-30DB-7FD1-2466-908CDEE61B0C}"/>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11" name="Content Placeholder 6">
            <a:extLst>
              <a:ext uri="{FF2B5EF4-FFF2-40B4-BE49-F238E27FC236}">
                <a16:creationId xmlns:a16="http://schemas.microsoft.com/office/drawing/2014/main" id="{19296D6C-D21F-254C-C619-B419A509C703}"/>
              </a:ext>
            </a:extLst>
          </p:cNvPr>
          <p:cNvSpPr txBox="1">
            <a:spLocks/>
          </p:cNvSpPr>
          <p:nvPr/>
        </p:nvSpPr>
        <p:spPr>
          <a:xfrm>
            <a:off x="620184" y="6312807"/>
            <a:ext cx="11038416"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0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rgbClr val="FF0000"/>
                </a:solidFill>
                <a:ea typeface="Aileron" charset="0"/>
                <a:cs typeface="Aileron" charset="0"/>
              </a:rPr>
              <a:t>Note: these data do not represent a head-to-head comparison of SPARTAN, PROPSER, and ARAMIS</a:t>
            </a:r>
          </a:p>
          <a:p>
            <a:r>
              <a:rPr lang="en-GB" dirty="0">
                <a:solidFill>
                  <a:schemeClr val="tx2"/>
                </a:solidFill>
              </a:rPr>
              <a:t>ADT, androgen deprivation therapy; CI, confidence interval; HR, hazard ratio, MFS, metastasis-free survival; NR, not reached; OS, overall survival; PFS, progression-free survival; PSA, prostate-specific antigen; SSE, symptomatic skeletal event</a:t>
            </a:r>
          </a:p>
          <a:p>
            <a:pPr>
              <a:spcBef>
                <a:spcPts val="0"/>
              </a:spcBef>
              <a:spcAft>
                <a:spcPts val="100"/>
              </a:spcAft>
            </a:pPr>
            <a:r>
              <a:rPr lang="en-GB" dirty="0">
                <a:solidFill>
                  <a:schemeClr val="tx2"/>
                </a:solidFill>
              </a:rPr>
              <a:t>Olivier KM, et al. Int J Urol Nurs. 2021;15:47-58</a:t>
            </a:r>
          </a:p>
        </p:txBody>
      </p:sp>
      <p:graphicFrame>
        <p:nvGraphicFramePr>
          <p:cNvPr id="12" name="Content Placeholder 18">
            <a:extLst>
              <a:ext uri="{FF2B5EF4-FFF2-40B4-BE49-F238E27FC236}">
                <a16:creationId xmlns:a16="http://schemas.microsoft.com/office/drawing/2014/main" id="{19DFA152-FAAC-0222-55AD-6CA64F38EF08}"/>
              </a:ext>
            </a:extLst>
          </p:cNvPr>
          <p:cNvGraphicFramePr>
            <a:graphicFrameLocks noGrp="1"/>
          </p:cNvGraphicFramePr>
          <p:nvPr>
            <p:ph sz="quarter" idx="12"/>
            <p:extLst>
              <p:ext uri="{D42A27DB-BD31-4B8C-83A1-F6EECF244321}">
                <p14:modId xmlns:p14="http://schemas.microsoft.com/office/powerpoint/2010/main" val="50165228"/>
              </p:ext>
            </p:extLst>
          </p:nvPr>
        </p:nvGraphicFramePr>
        <p:xfrm>
          <a:off x="192000" y="859390"/>
          <a:ext cx="11808001" cy="5139220"/>
        </p:xfrm>
        <a:graphic>
          <a:graphicData uri="http://schemas.openxmlformats.org/drawingml/2006/table">
            <a:tbl>
              <a:tblPr firstRow="1" bandRow="1">
                <a:tableStyleId>{5C22544A-7EE6-4342-B048-85BDC9FD1C3A}</a:tableStyleId>
              </a:tblPr>
              <a:tblGrid>
                <a:gridCol w="1875262">
                  <a:extLst>
                    <a:ext uri="{9D8B030D-6E8A-4147-A177-3AD203B41FA5}">
                      <a16:colId xmlns:a16="http://schemas.microsoft.com/office/drawing/2014/main" val="1272451159"/>
                    </a:ext>
                  </a:extLst>
                </a:gridCol>
                <a:gridCol w="3310913">
                  <a:extLst>
                    <a:ext uri="{9D8B030D-6E8A-4147-A177-3AD203B41FA5}">
                      <a16:colId xmlns:a16="http://schemas.microsoft.com/office/drawing/2014/main" val="1222839551"/>
                    </a:ext>
                  </a:extLst>
                </a:gridCol>
                <a:gridCol w="3310913">
                  <a:extLst>
                    <a:ext uri="{9D8B030D-6E8A-4147-A177-3AD203B41FA5}">
                      <a16:colId xmlns:a16="http://schemas.microsoft.com/office/drawing/2014/main" val="350220346"/>
                    </a:ext>
                  </a:extLst>
                </a:gridCol>
                <a:gridCol w="3310913">
                  <a:extLst>
                    <a:ext uri="{9D8B030D-6E8A-4147-A177-3AD203B41FA5}">
                      <a16:colId xmlns:a16="http://schemas.microsoft.com/office/drawing/2014/main" val="4104136760"/>
                    </a:ext>
                  </a:extLst>
                </a:gridCol>
              </a:tblGrid>
              <a:tr h="468000">
                <a:tc>
                  <a:txBody>
                    <a:bodyPr/>
                    <a:lstStyle/>
                    <a:p>
                      <a:pPr>
                        <a:lnSpc>
                          <a:spcPct val="100000"/>
                        </a:lnSpc>
                        <a:spcAft>
                          <a:spcPts val="600"/>
                        </a:spcAft>
                      </a:pPr>
                      <a:endParaRPr lang="en-US" sz="900" dirty="0">
                        <a:latin typeface="Arial" panose="020B0604020202020204" pitchFamily="34" charset="0"/>
                        <a:cs typeface="Arial" panose="020B0604020202020204" pitchFamily="34" charset="0"/>
                      </a:endParaRP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SPARTAN (NCT01946204):</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Apalutamide + ADT (n=806) vs placebo + ADT (n=401)</a:t>
                      </a: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PROSPER (NCT02003924):</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Enzalutamide + ADT  (n=933) vs placebo + ADT (n=468)</a:t>
                      </a: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ARAMIS (NCT02200614): </a:t>
                      </a:r>
                      <a:br>
                        <a:rPr lang="en-US" sz="900" dirty="0">
                          <a:latin typeface="Arial" panose="020B0604020202020204" pitchFamily="34" charset="0"/>
                          <a:cs typeface="Arial" panose="020B0604020202020204" pitchFamily="34" charset="0"/>
                        </a:rPr>
                      </a:br>
                      <a:r>
                        <a:rPr lang="en-US" sz="900" dirty="0" err="1">
                          <a:latin typeface="Arial" panose="020B0604020202020204" pitchFamily="34" charset="0"/>
                          <a:cs typeface="Arial" panose="020B0604020202020204" pitchFamily="34" charset="0"/>
                        </a:rPr>
                        <a:t>Darolutamide</a:t>
                      </a:r>
                      <a:r>
                        <a:rPr lang="en-US" sz="900" dirty="0">
                          <a:latin typeface="Arial" panose="020B0604020202020204" pitchFamily="34" charset="0"/>
                          <a:cs typeface="Arial" panose="020B0604020202020204" pitchFamily="34" charset="0"/>
                        </a:rPr>
                        <a:t> + ADT (n=955) vs placebo + ADT (n=554)</a:t>
                      </a:r>
                    </a:p>
                  </a:txBody>
                  <a:tcPr marR="90000" anchor="ctr"/>
                </a:tc>
                <a:extLst>
                  <a:ext uri="{0D108BD9-81ED-4DB2-BD59-A6C34878D82A}">
                    <a16:rowId xmlns:a16="http://schemas.microsoft.com/office/drawing/2014/main" val="705920945"/>
                  </a:ext>
                </a:extLst>
              </a:tr>
              <a:tr h="230487">
                <a:tc gridSpan="4">
                  <a:txBody>
                    <a:bodyPr/>
                    <a:lstStyle/>
                    <a:p>
                      <a:pPr algn="l">
                        <a:lnSpc>
                          <a:spcPct val="100000"/>
                        </a:lnSpc>
                        <a:spcAft>
                          <a:spcPts val="600"/>
                        </a:spcAft>
                      </a:pPr>
                      <a:r>
                        <a:rPr lang="en-US" sz="900" b="1" dirty="0">
                          <a:latin typeface="Arial" panose="020B0604020202020204" pitchFamily="34" charset="0"/>
                          <a:cs typeface="Arial" panose="020B0604020202020204" pitchFamily="34" charset="0"/>
                        </a:rPr>
                        <a:t>Primary analysis</a:t>
                      </a:r>
                    </a:p>
                  </a:txBody>
                  <a:tcPr marR="90000" anchor="ctr"/>
                </a:tc>
                <a:tc hMerge="1">
                  <a:txBody>
                    <a:bodyPr/>
                    <a:lstStyle/>
                    <a:p>
                      <a:endParaRPr lang="en-US" sz="1200" dirty="0"/>
                    </a:p>
                  </a:txBody>
                  <a:tcPr marR="19440"/>
                </a:tc>
                <a:tc hMerge="1">
                  <a:txBody>
                    <a:bodyPr/>
                    <a:lstStyle/>
                    <a:p>
                      <a:endParaRPr lang="en-US" sz="1200" dirty="0"/>
                    </a:p>
                  </a:txBody>
                  <a:tcPr marR="19440"/>
                </a:tc>
                <a:tc hMerge="1">
                  <a:txBody>
                    <a:bodyPr/>
                    <a:lstStyle/>
                    <a:p>
                      <a:endParaRPr lang="en-US" sz="1200" dirty="0"/>
                    </a:p>
                  </a:txBody>
                  <a:tcPr marR="19440"/>
                </a:tc>
                <a:extLst>
                  <a:ext uri="{0D108BD9-81ED-4DB2-BD59-A6C34878D82A}">
                    <a16:rowId xmlns:a16="http://schemas.microsoft.com/office/drawing/2014/main" val="771366968"/>
                  </a:ext>
                </a:extLst>
              </a:tr>
              <a:tr h="722196">
                <a:tc>
                  <a:txBody>
                    <a:bodyPr/>
                    <a:lstStyle/>
                    <a:p>
                      <a:pPr>
                        <a:lnSpc>
                          <a:spcPct val="100000"/>
                        </a:lnSpc>
                        <a:spcAft>
                          <a:spcPts val="600"/>
                        </a:spcAft>
                      </a:pPr>
                      <a:r>
                        <a:rPr lang="en-US" sz="900" b="1" dirty="0">
                          <a:latin typeface="Arial" panose="020B0604020202020204" pitchFamily="34" charset="0"/>
                          <a:cs typeface="Arial" panose="020B0604020202020204" pitchFamily="34" charset="0"/>
                        </a:rPr>
                        <a:t>Median follow-up</a:t>
                      </a: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20.3 months</a:t>
                      </a:r>
                    </a:p>
                  </a:txBody>
                  <a:tcPr marR="90000" anchor="ctr"/>
                </a:tc>
                <a:tc>
                  <a:txBody>
                    <a:bodyPr/>
                    <a:lstStyle/>
                    <a:p>
                      <a:pPr algn="ctr">
                        <a:lnSpc>
                          <a:spcPct val="100000"/>
                        </a:lnSpc>
                        <a:spcAft>
                          <a:spcPts val="600"/>
                        </a:spcAft>
                      </a:pPr>
                      <a:r>
                        <a:rPr lang="en-US" sz="900" b="1" dirty="0">
                          <a:latin typeface="Arial" panose="020B0604020202020204" pitchFamily="34" charset="0"/>
                          <a:cs typeface="Arial" panose="020B0604020202020204" pitchFamily="34" charset="0"/>
                        </a:rPr>
                        <a:t>Enzalutamide:</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18.5 months</a:t>
                      </a:r>
                    </a:p>
                    <a:p>
                      <a:pPr algn="ctr">
                        <a:lnSpc>
                          <a:spcPct val="100000"/>
                        </a:lnSpc>
                        <a:spcAft>
                          <a:spcPts val="600"/>
                        </a:spcAft>
                      </a:pPr>
                      <a:r>
                        <a:rPr lang="en-US" sz="900" b="1" dirty="0">
                          <a:latin typeface="Arial" panose="020B0604020202020204" pitchFamily="34" charset="0"/>
                          <a:cs typeface="Arial" panose="020B0604020202020204" pitchFamily="34" charset="0"/>
                        </a:rPr>
                        <a:t>Placebo:</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15.1 months</a:t>
                      </a:r>
                    </a:p>
                  </a:txBody>
                  <a:tcPr marR="90000" anchor="ctr"/>
                </a:tc>
                <a:tc>
                  <a:txBody>
                    <a:bodyPr/>
                    <a:lstStyle/>
                    <a:p>
                      <a:pPr algn="ctr">
                        <a:lnSpc>
                          <a:spcPct val="100000"/>
                        </a:lnSpc>
                        <a:spcAft>
                          <a:spcPts val="600"/>
                        </a:spcAft>
                      </a:pPr>
                      <a:r>
                        <a:rPr lang="en-US" sz="900" dirty="0">
                          <a:latin typeface="Arial" panose="020B0604020202020204" pitchFamily="34" charset="0"/>
                          <a:cs typeface="Arial" panose="020B0604020202020204" pitchFamily="34" charset="0"/>
                        </a:rPr>
                        <a:t>17.9 months</a:t>
                      </a:r>
                    </a:p>
                  </a:txBody>
                  <a:tcPr marR="90000" anchor="ctr"/>
                </a:tc>
                <a:extLst>
                  <a:ext uri="{0D108BD9-81ED-4DB2-BD59-A6C34878D82A}">
                    <a16:rowId xmlns:a16="http://schemas.microsoft.com/office/drawing/2014/main" val="3223231345"/>
                  </a:ext>
                </a:extLst>
              </a:tr>
              <a:tr h="583903">
                <a:tc>
                  <a:txBody>
                    <a:bodyPr/>
                    <a:lstStyle/>
                    <a:p>
                      <a:pPr>
                        <a:lnSpc>
                          <a:spcPct val="100000"/>
                        </a:lnSpc>
                        <a:spcAft>
                          <a:spcPts val="600"/>
                        </a:spcAft>
                      </a:pPr>
                      <a:r>
                        <a:rPr lang="en-US" sz="900" b="1" dirty="0">
                          <a:latin typeface="Arial" panose="020B0604020202020204" pitchFamily="34" charset="0"/>
                          <a:cs typeface="Arial" panose="020B0604020202020204" pitchFamily="34" charset="0"/>
                        </a:rPr>
                        <a:t>Primary endpoint</a:t>
                      </a:r>
                    </a:p>
                  </a:txBody>
                  <a:tcPr marR="90000" anchor="ctr"/>
                </a:tc>
                <a:tc>
                  <a:txBody>
                    <a:bodyPr/>
                    <a:lstStyle/>
                    <a:p>
                      <a:pPr algn="ctr">
                        <a:lnSpc>
                          <a:spcPct val="100000"/>
                        </a:lnSpc>
                        <a:spcAft>
                          <a:spcPts val="600"/>
                        </a:spcAft>
                      </a:pPr>
                      <a:r>
                        <a:rPr lang="en-US" sz="900" b="1" dirty="0">
                          <a:latin typeface="Arial" panose="020B0604020202020204" pitchFamily="34" charset="0"/>
                          <a:cs typeface="Arial" panose="020B0604020202020204" pitchFamily="34" charset="0"/>
                        </a:rPr>
                        <a:t>Median MFS:</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40.5 vs 16.2 months; HR 0.28; 95% CI 0.23-0.35; p&lt;0.001</a:t>
                      </a:r>
                    </a:p>
                  </a:txBody>
                  <a:tcPr marR="90000" anchor="ctr"/>
                </a:tc>
                <a:tc>
                  <a:txBody>
                    <a:bodyPr/>
                    <a:lstStyle/>
                    <a:p>
                      <a:pPr algn="ctr">
                        <a:lnSpc>
                          <a:spcPct val="100000"/>
                        </a:lnSpc>
                        <a:spcAft>
                          <a:spcPts val="600"/>
                        </a:spcAft>
                      </a:pPr>
                      <a:r>
                        <a:rPr lang="en-US" sz="900" b="1" dirty="0">
                          <a:latin typeface="Arial" panose="020B0604020202020204" pitchFamily="34" charset="0"/>
                          <a:cs typeface="Arial" panose="020B0604020202020204" pitchFamily="34" charset="0"/>
                        </a:rPr>
                        <a:t>Median MFS:</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36.6 vs 14.7 months; HR 0.29; 95% CI 0.24-0.35; p&lt;0.001</a:t>
                      </a:r>
                    </a:p>
                  </a:txBody>
                  <a:tcPr marR="90000" anchor="ctr"/>
                </a:tc>
                <a:tc>
                  <a:txBody>
                    <a:bodyPr/>
                    <a:lstStyle/>
                    <a:p>
                      <a:pPr algn="ctr">
                        <a:lnSpc>
                          <a:spcPct val="100000"/>
                        </a:lnSpc>
                        <a:spcAft>
                          <a:spcPts val="600"/>
                        </a:spcAft>
                      </a:pPr>
                      <a:r>
                        <a:rPr lang="en-US" sz="900" b="1" dirty="0">
                          <a:latin typeface="Arial" panose="020B0604020202020204" pitchFamily="34" charset="0"/>
                          <a:cs typeface="Arial" panose="020B0604020202020204" pitchFamily="34" charset="0"/>
                        </a:rPr>
                        <a:t>Median MFS:</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40.4 vs 18.4 months; HR 0.41; 95% CI 0.34-0.50; p&lt;0.001</a:t>
                      </a:r>
                    </a:p>
                  </a:txBody>
                  <a:tcPr marR="90000" anchor="ctr"/>
                </a:tc>
                <a:extLst>
                  <a:ext uri="{0D108BD9-81ED-4DB2-BD59-A6C34878D82A}">
                    <a16:rowId xmlns:a16="http://schemas.microsoft.com/office/drawing/2014/main" val="821288300"/>
                  </a:ext>
                </a:extLst>
              </a:tr>
              <a:tr h="1429024">
                <a:tc>
                  <a:txBody>
                    <a:bodyPr/>
                    <a:lstStyle/>
                    <a:p>
                      <a:pPr>
                        <a:lnSpc>
                          <a:spcPct val="100000"/>
                        </a:lnSpc>
                        <a:spcAft>
                          <a:spcPts val="600"/>
                        </a:spcAft>
                      </a:pPr>
                      <a:r>
                        <a:rPr lang="en-US" sz="900" b="1" dirty="0">
                          <a:latin typeface="Arial" panose="020B0604020202020204" pitchFamily="34" charset="0"/>
                          <a:cs typeface="Arial" panose="020B0604020202020204" pitchFamily="34" charset="0"/>
                        </a:rPr>
                        <a:t>Secondary endpoints</a:t>
                      </a: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solidFill>
                            <a:schemeClr val="tx1"/>
                          </a:solidFill>
                          <a:latin typeface="Arial" panose="020B0604020202020204" pitchFamily="34" charset="0"/>
                          <a:cs typeface="Arial" panose="020B0604020202020204" pitchFamily="34" charset="0"/>
                        </a:rPr>
                        <a:t>Median PFS:</a:t>
                      </a:r>
                      <a:br>
                        <a:rPr lang="en-US" sz="900" b="1" dirty="0">
                          <a:solidFill>
                            <a:schemeClr val="tx1"/>
                          </a:solidFill>
                          <a:latin typeface="Arial" panose="020B0604020202020204" pitchFamily="34" charset="0"/>
                          <a:cs typeface="Arial" panose="020B0604020202020204" pitchFamily="34" charset="0"/>
                        </a:rPr>
                      </a:br>
                      <a:r>
                        <a:rPr lang="en-US" sz="900" dirty="0">
                          <a:solidFill>
                            <a:schemeClr val="tx1"/>
                          </a:solidFill>
                          <a:latin typeface="Arial" panose="020B0604020202020204" pitchFamily="34" charset="0"/>
                          <a:cs typeface="Arial" panose="020B0604020202020204" pitchFamily="34" charset="0"/>
                        </a:rPr>
                        <a:t>40.5 </a:t>
                      </a:r>
                      <a:r>
                        <a:rPr lang="en-US" sz="900" dirty="0">
                          <a:latin typeface="Arial" panose="020B0604020202020204" pitchFamily="34" charset="0"/>
                          <a:cs typeface="Arial" panose="020B0604020202020204" pitchFamily="34" charset="0"/>
                        </a:rPr>
                        <a:t>vs 14.7 months; HR 0.29; 95% CI 0.24-0.36;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symptomatic progression:</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0.45; 95% CI 0.32-0.63;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OS:</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39.0 months; HR 0.70; 95% CI 0.47-1.04; p=0.07</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first cytotoxic chemotherapy:</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0.44; 95% CI 0.29-0.66 </a:t>
                      </a: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solidFill>
                            <a:schemeClr val="tx1"/>
                          </a:solidFill>
                          <a:latin typeface="Arial" panose="020B0604020202020204" pitchFamily="34" charset="0"/>
                          <a:cs typeface="Arial" panose="020B0604020202020204" pitchFamily="34" charset="0"/>
                        </a:rPr>
                        <a:t>Median time to PSA </a:t>
                      </a:r>
                      <a:r>
                        <a:rPr lang="en-US" sz="900" b="1" dirty="0">
                          <a:latin typeface="Arial" panose="020B0604020202020204" pitchFamily="34" charset="0"/>
                          <a:cs typeface="Arial" panose="020B0604020202020204" pitchFamily="34" charset="0"/>
                        </a:rPr>
                        <a:t>progression:</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37.2 vs 3.9 months; HR 0.07; 95% CI 0.05-0.08;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first use of new antineoplastic therapy:</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39.6 vs 17.7 months; HR 0.21; 95% CI 0.17-0.26;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OS:</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0.80; 95% CI 0.58-1.09; p=0.15</a:t>
                      </a: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OS:</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0.71; 95% CI 0.50-0.99; p=0.045</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pain progression:</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40.3 vs 25.4 months; HR 0.65; 95% CI 0.53-0.79;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first use of cytotoxic chemotherapy:</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38.2 months; HR 0.43; 95% CI 0.31-0.60;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first SSE</a:t>
                      </a:r>
                      <a:r>
                        <a:rPr lang="en-US" sz="900" dirty="0">
                          <a:latin typeface="Arial" panose="020B0604020202020204" pitchFamily="34" charset="0"/>
                          <a:cs typeface="Arial" panose="020B0604020202020204" pitchFamily="34" charset="0"/>
                        </a:rPr>
                        <a:t>:</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0.43; 95% CI 0.22-0.84; p&lt;0.01</a:t>
                      </a:r>
                    </a:p>
                  </a:txBody>
                  <a:tcPr marR="90000" anchor="ctr"/>
                </a:tc>
                <a:extLst>
                  <a:ext uri="{0D108BD9-81ED-4DB2-BD59-A6C34878D82A}">
                    <a16:rowId xmlns:a16="http://schemas.microsoft.com/office/drawing/2014/main" val="1249754481"/>
                  </a:ext>
                </a:extLst>
              </a:tr>
              <a:tr h="1705610">
                <a:tc>
                  <a:txBody>
                    <a:bodyPr/>
                    <a:lstStyle/>
                    <a:p>
                      <a:pPr>
                        <a:lnSpc>
                          <a:spcPct val="100000"/>
                        </a:lnSpc>
                        <a:spcAft>
                          <a:spcPts val="600"/>
                        </a:spcAft>
                      </a:pPr>
                      <a:r>
                        <a:rPr lang="en-US" sz="900" b="1" dirty="0">
                          <a:latin typeface="Arial" panose="020B0604020202020204" pitchFamily="34" charset="0"/>
                          <a:cs typeface="Arial" panose="020B0604020202020204" pitchFamily="34" charset="0"/>
                        </a:rPr>
                        <a:t>Exploratory endpoints</a:t>
                      </a: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Second PFS: </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39.0 months; HR 0.49; 95% CI 0.36-0.66</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PSA progression</a:t>
                      </a:r>
                      <a:r>
                        <a:rPr lang="en-US" sz="900" dirty="0">
                          <a:latin typeface="Arial" panose="020B0604020202020204" pitchFamily="34" charset="0"/>
                          <a:cs typeface="Arial" panose="020B0604020202020204" pitchFamily="34" charset="0"/>
                        </a:rPr>
                        <a:t>:</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3.7 months; HR 0.06; 95% CI 0.05-0.08</a:t>
                      </a: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endParaRPr lang="en-US" sz="900" dirty="0">
                        <a:latin typeface="Arial" panose="020B0604020202020204" pitchFamily="34" charset="0"/>
                        <a:cs typeface="Arial" panose="020B0604020202020204" pitchFamily="34" charset="0"/>
                      </a:endParaRPr>
                    </a:p>
                  </a:txBody>
                  <a:tcPr marR="90000" anchor="ctr"/>
                </a:tc>
                <a:tc>
                  <a:txBody>
                    <a:bodyPr/>
                    <a:lstStyle/>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a:t>
                      </a:r>
                      <a:r>
                        <a:rPr lang="en-US" sz="900" b="1" dirty="0">
                          <a:solidFill>
                            <a:schemeClr val="tx1"/>
                          </a:solidFill>
                          <a:latin typeface="Arial" panose="020B0604020202020204" pitchFamily="34" charset="0"/>
                          <a:cs typeface="Arial" panose="020B0604020202020204" pitchFamily="34" charset="0"/>
                        </a:rPr>
                        <a:t>PFS:</a:t>
                      </a:r>
                      <a:br>
                        <a:rPr lang="en-US" sz="900" dirty="0">
                          <a:solidFill>
                            <a:schemeClr val="tx1"/>
                          </a:solidFill>
                          <a:latin typeface="Arial" panose="020B0604020202020204" pitchFamily="34" charset="0"/>
                          <a:cs typeface="Arial" panose="020B0604020202020204" pitchFamily="34" charset="0"/>
                        </a:rPr>
                      </a:br>
                      <a:r>
                        <a:rPr lang="en-US" sz="900" dirty="0">
                          <a:solidFill>
                            <a:schemeClr val="tx1"/>
                          </a:solidFill>
                          <a:latin typeface="Arial" panose="020B0604020202020204" pitchFamily="34" charset="0"/>
                          <a:cs typeface="Arial" panose="020B0604020202020204" pitchFamily="34" charset="0"/>
                        </a:rPr>
                        <a:t>36.8 vs </a:t>
                      </a:r>
                      <a:r>
                        <a:rPr lang="en-US" sz="900" dirty="0">
                          <a:latin typeface="Arial" panose="020B0604020202020204" pitchFamily="34" charset="0"/>
                          <a:cs typeface="Arial" panose="020B0604020202020204" pitchFamily="34" charset="0"/>
                        </a:rPr>
                        <a:t>14.8 months; HR 0.38; 95% CI 0.32-0.45;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PSA progression:</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33.2 vs 7.3 months; HR 0.13; 95% CI 0.11-0.16;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first prostate cancer-related </a:t>
                      </a:r>
                      <a:br>
                        <a:rPr lang="en-US" sz="9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invasive procedure: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0.39; 95% CI 0.25-0.61; p&lt;0.001</a:t>
                      </a:r>
                    </a:p>
                    <a:p>
                      <a:pPr marL="184150" marR="0" lvl="0" indent="-184150" algn="ctr" defTabSz="457200" rtl="0" eaLnBrk="1" fontAlgn="auto" latinLnBrk="0" hangingPunct="1">
                        <a:lnSpc>
                          <a:spcPct val="100000"/>
                        </a:lnSpc>
                        <a:spcBef>
                          <a:spcPts val="0"/>
                        </a:spcBef>
                        <a:spcAft>
                          <a:spcPts val="600"/>
                        </a:spcAft>
                        <a:buClrTx/>
                        <a:buSzTx/>
                        <a:buFontTx/>
                        <a:buNone/>
                        <a:tabLst/>
                        <a:defRPr/>
                      </a:pPr>
                      <a:r>
                        <a:rPr lang="en-US" sz="900" b="1" dirty="0">
                          <a:latin typeface="Arial" panose="020B0604020202020204" pitchFamily="34" charset="0"/>
                          <a:cs typeface="Arial" panose="020B0604020202020204" pitchFamily="34" charset="0"/>
                        </a:rPr>
                        <a:t>Median time to initiation of subsequent </a:t>
                      </a:r>
                      <a:br>
                        <a:rPr lang="en-US" sz="9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antineoplastic therapy:</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NR vs NR; HR 0.33; 95% CI 0.23-0.47; p&lt;0.001</a:t>
                      </a:r>
                    </a:p>
                  </a:txBody>
                  <a:tcPr marR="90000" anchor="ctr"/>
                </a:tc>
                <a:extLst>
                  <a:ext uri="{0D108BD9-81ED-4DB2-BD59-A6C34878D82A}">
                    <a16:rowId xmlns:a16="http://schemas.microsoft.com/office/drawing/2014/main" val="778771657"/>
                  </a:ext>
                </a:extLst>
              </a:tr>
            </a:tbl>
          </a:graphicData>
        </a:graphic>
      </p:graphicFrame>
    </p:spTree>
    <p:extLst>
      <p:ext uri="{BB962C8B-B14F-4D97-AF65-F5344CB8AC3E}">
        <p14:creationId xmlns:p14="http://schemas.microsoft.com/office/powerpoint/2010/main" val="210412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7972</TotalTime>
  <Words>4279</Words>
  <Application>Microsoft Office PowerPoint</Application>
  <PresentationFormat>Widescreen</PresentationFormat>
  <Paragraphs>469</Paragraphs>
  <Slides>21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Aileron</vt:lpstr>
      <vt:lpstr>Arial</vt:lpstr>
      <vt:lpstr>Calibri</vt:lpstr>
      <vt:lpstr>Lucida Grande</vt:lpstr>
      <vt:lpstr>PT Sans Narrow</vt:lpstr>
      <vt:lpstr>Thème Office</vt:lpstr>
      <vt:lpstr>1_Thème Office</vt:lpstr>
      <vt:lpstr>PowerPoint Presentation</vt:lpstr>
      <vt:lpstr>The role of the nurse in nmCRPC patient management  Pablo Peinado Research Nurse Coordinator Hospital Universitario Virgen de la Victoria, Málaga, Spain   MARCH 2023</vt:lpstr>
      <vt:lpstr>Developed by GU NURSES COnnect</vt:lpstr>
      <vt:lpstr>Educational objectives</vt:lpstr>
      <vt:lpstr>Clinical takeaways</vt:lpstr>
      <vt:lpstr>WHAT IS nmcrpc?</vt:lpstr>
      <vt:lpstr>treatment options for nmCRPC </vt:lpstr>
      <vt:lpstr>Study Designs: SPARTAN, PROSPER, AND ARAMIS</vt:lpstr>
      <vt:lpstr>Efficacy Results: primary analysis (MFS)</vt:lpstr>
      <vt:lpstr>Efficacy Results: final analysis (OS)</vt:lpstr>
      <vt:lpstr>Medical team involved in nmCRPC treatment</vt:lpstr>
      <vt:lpstr>The nurse role</vt:lpstr>
      <vt:lpstr>Characteristics of patients with nmcrpc</vt:lpstr>
      <vt:lpstr>Safety results: Incidence of AEs Associated with ARIs </vt:lpstr>
      <vt:lpstr>Adverse event management</vt:lpstr>
      <vt:lpstr>Drug–drug interactions</vt:lpstr>
      <vt:lpstr>Potential drug-drug Interactions of NHA’s with commonly used PC medications</vt:lpstr>
      <vt:lpstr>Treatment Is Associated With Maintenance of HRQoL</vt:lpstr>
      <vt:lpstr>Treatment goals for nmcrpc</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472</cp:revision>
  <cp:lastPrinted>2017-02-15T09:54:46Z</cp:lastPrinted>
  <dcterms:created xsi:type="dcterms:W3CDTF">2016-10-14T09:38:18Z</dcterms:created>
  <dcterms:modified xsi:type="dcterms:W3CDTF">2023-03-21T13:48:08Z</dcterms:modified>
</cp:coreProperties>
</file>