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12537" r:id="rId2"/>
    <p:sldId id="12540" r:id="rId3"/>
    <p:sldId id="12293" r:id="rId4"/>
    <p:sldId id="12587" r:id="rId5"/>
    <p:sldId id="12561" r:id="rId6"/>
    <p:sldId id="12541" r:id="rId7"/>
    <p:sldId id="12566" r:id="rId8"/>
    <p:sldId id="12567" r:id="rId9"/>
    <p:sldId id="12568" r:id="rId10"/>
    <p:sldId id="12569" r:id="rId11"/>
    <p:sldId id="12570" r:id="rId12"/>
    <p:sldId id="12585" r:id="rId13"/>
    <p:sldId id="12572" r:id="rId14"/>
    <p:sldId id="12573" r:id="rId15"/>
    <p:sldId id="12586" r:id="rId16"/>
    <p:sldId id="12574" r:id="rId17"/>
    <p:sldId id="12575" r:id="rId18"/>
    <p:sldId id="12576" r:id="rId19"/>
    <p:sldId id="12577" r:id="rId20"/>
    <p:sldId id="12578" r:id="rId21"/>
    <p:sldId id="12579" r:id="rId22"/>
    <p:sldId id="12581" r:id="rId23"/>
    <p:sldId id="12583" r:id="rId24"/>
    <p:sldId id="12584" r:id="rId25"/>
    <p:sldId id="12582" r:id="rId26"/>
    <p:sldId id="12539" r:id="rId27"/>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5" userDrawn="1">
          <p15:clr>
            <a:srgbClr val="A4A3A4"/>
          </p15:clr>
        </p15:guide>
        <p15:guide id="5" orient="horz" pos="3702" userDrawn="1">
          <p15:clr>
            <a:srgbClr val="A4A3A4"/>
          </p15:clr>
        </p15:guide>
        <p15:guide id="6" orient="horz" pos="3793" userDrawn="1">
          <p15:clr>
            <a:srgbClr val="A4A3A4"/>
          </p15:clr>
        </p15:guide>
        <p15:guide id="7" orient="horz" pos="4222" userDrawn="1">
          <p15:clr>
            <a:srgbClr val="A4A3A4"/>
          </p15:clr>
        </p15:guide>
        <p15:guide id="8" orient="horz" pos="75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203774-26AF-7DC6-696C-D1D6181E9F23}" name="Howard Donohue" initials="HD" userId="4648ce945642090e" providerId="Windows Live"/>
  <p188:author id="{1DF034C4-C261-6DDD-D6DB-689430C93A54}" name="Arthur Buchberg" initials="AB" userId="S::arthur.buchberg@bayer.com::36554f01-e5cb-402b-8997-12d4ad7666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5EAE8"/>
    <a:srgbClr val="EAD1CE"/>
    <a:srgbClr val="FFA402"/>
    <a:srgbClr val="C7583B"/>
    <a:srgbClr val="C6573B"/>
    <a:srgbClr val="03C750"/>
    <a:srgbClr val="FF85FF"/>
    <a:srgbClr val="5D8298"/>
    <a:srgbClr val="C7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5" autoAdjust="0"/>
    <p:restoredTop sz="95673" autoAdjust="0"/>
  </p:normalViewPr>
  <p:slideViewPr>
    <p:cSldViewPr snapToObjects="1">
      <p:cViewPr varScale="1">
        <p:scale>
          <a:sx n="75" d="100"/>
          <a:sy n="75" d="100"/>
        </p:scale>
        <p:origin x="1114" y="53"/>
      </p:cViewPr>
      <p:guideLst>
        <p:guide orient="horz" pos="2160"/>
        <p:guide pos="3840"/>
        <p:guide pos="1906"/>
        <p:guide orient="horz" pos="3475"/>
        <p:guide orient="horz" pos="3702"/>
        <p:guide orient="horz" pos="3793"/>
        <p:guide orient="horz" pos="4222"/>
        <p:guide orient="horz" pos="75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76934886022765"/>
          <c:y val="0.22105707766887689"/>
          <c:w val="0.52655437274646255"/>
          <c:h val="0.54676885495107586"/>
        </c:manualLayout>
      </c:layout>
      <c:barChart>
        <c:barDir val="bar"/>
        <c:grouping val="clustered"/>
        <c:varyColors val="0"/>
        <c:ser>
          <c:idx val="0"/>
          <c:order val="0"/>
          <c:tx>
            <c:strRef>
              <c:f>Sheet1!$B$1</c:f>
              <c:strCache>
                <c:ptCount val="1"/>
                <c:pt idx="0">
                  <c:v>JDQ443, 200 mg BID (n=14)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c:v>
                </c:pt>
                <c:pt idx="1">
                  <c:v>SD</c:v>
                </c:pt>
                <c:pt idx="2">
                  <c:v>PD</c:v>
                </c:pt>
                <c:pt idx="3">
                  <c:v>Unknown</c:v>
                </c:pt>
              </c:strCache>
            </c:strRef>
          </c:cat>
          <c:val>
            <c:numRef>
              <c:f>Sheet1!$B$2:$B$5</c:f>
              <c:numCache>
                <c:formatCode>General</c:formatCode>
                <c:ptCount val="4"/>
                <c:pt idx="0">
                  <c:v>57.1</c:v>
                </c:pt>
                <c:pt idx="1">
                  <c:v>35.700000000000003</c:v>
                </c:pt>
                <c:pt idx="2">
                  <c:v>0</c:v>
                </c:pt>
                <c:pt idx="3">
                  <c:v>7.1</c:v>
                </c:pt>
              </c:numCache>
            </c:numRef>
          </c:val>
          <c:extLst>
            <c:ext xmlns:c16="http://schemas.microsoft.com/office/drawing/2014/chart" uri="{C3380CC4-5D6E-409C-BE32-E72D297353CC}">
              <c16:uniqueId val="{00000000-47B4-4FA9-AA1E-51A0ACA74911}"/>
            </c:ext>
          </c:extLst>
        </c:ser>
        <c:ser>
          <c:idx val="1"/>
          <c:order val="1"/>
          <c:tx>
            <c:strRef>
              <c:f>Sheet1!$C$1</c:f>
              <c:strCache>
                <c:ptCount val="1"/>
                <c:pt idx="0">
                  <c:v>JDQ443, All doses (pooled) (n=27)</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c:v>
                </c:pt>
                <c:pt idx="1">
                  <c:v>SD</c:v>
                </c:pt>
                <c:pt idx="2">
                  <c:v>PD</c:v>
                </c:pt>
                <c:pt idx="3">
                  <c:v>Unknown</c:v>
                </c:pt>
              </c:strCache>
            </c:strRef>
          </c:cat>
          <c:val>
            <c:numRef>
              <c:f>Sheet1!$C$2:$C$5</c:f>
              <c:numCache>
                <c:formatCode>General</c:formatCode>
                <c:ptCount val="4"/>
                <c:pt idx="0">
                  <c:v>44.4</c:v>
                </c:pt>
                <c:pt idx="1">
                  <c:v>48.1</c:v>
                </c:pt>
                <c:pt idx="2">
                  <c:v>0</c:v>
                </c:pt>
                <c:pt idx="3">
                  <c:v>7.4</c:v>
                </c:pt>
              </c:numCache>
            </c:numRef>
          </c:val>
          <c:extLst>
            <c:ext xmlns:c16="http://schemas.microsoft.com/office/drawing/2014/chart" uri="{C3380CC4-5D6E-409C-BE32-E72D297353CC}">
              <c16:uniqueId val="{00000001-47B4-4FA9-AA1E-51A0ACA74911}"/>
            </c:ext>
          </c:extLst>
        </c:ser>
        <c:dLbls>
          <c:showLegendKey val="0"/>
          <c:showVal val="0"/>
          <c:showCatName val="0"/>
          <c:showSerName val="0"/>
          <c:showPercent val="0"/>
          <c:showBubbleSize val="0"/>
        </c:dLbls>
        <c:gapWidth val="90"/>
        <c:axId val="2003005280"/>
        <c:axId val="2003016320"/>
      </c:barChart>
      <c:catAx>
        <c:axId val="2003005280"/>
        <c:scaling>
          <c:orientation val="maxMin"/>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dirty="0"/>
                  <a:t>Best overall response</a:t>
                </a:r>
              </a:p>
            </c:rich>
          </c:tx>
          <c:layout>
            <c:manualLayout>
              <c:xMode val="edge"/>
              <c:yMode val="edge"/>
              <c:x val="2.7893617880841527E-2"/>
              <c:y val="0.2477540604870359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03016320"/>
        <c:crosses val="autoZero"/>
        <c:auto val="1"/>
        <c:lblAlgn val="ctr"/>
        <c:lblOffset val="100"/>
        <c:noMultiLvlLbl val="0"/>
      </c:catAx>
      <c:valAx>
        <c:axId val="2003016320"/>
        <c:scaling>
          <c:orientation val="minMax"/>
        </c:scaling>
        <c:delete val="0"/>
        <c:axPos val="t"/>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dirty="0"/>
                  <a:t>Patients (%)</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03005280"/>
        <c:crosses val="autoZero"/>
        <c:crossBetween val="between"/>
      </c:valAx>
      <c:spPr>
        <a:noFill/>
        <a:ln>
          <a:noFill/>
        </a:ln>
        <a:effectLst/>
      </c:spPr>
    </c:plotArea>
    <c:legend>
      <c:legendPos val="b"/>
      <c:layout>
        <c:manualLayout>
          <c:xMode val="edge"/>
          <c:yMode val="edge"/>
          <c:x val="0.2746990233408409"/>
          <c:y val="0.7678259326199528"/>
          <c:w val="0.72250479113431842"/>
          <c:h val="0.159045336426033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7/14/2023</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7/14/2023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14</a:t>
            </a:fld>
            <a:endParaRPr lang="fr-FR" dirty="0"/>
          </a:p>
        </p:txBody>
      </p:sp>
    </p:spTree>
    <p:extLst>
      <p:ext uri="{BB962C8B-B14F-4D97-AF65-F5344CB8AC3E}">
        <p14:creationId xmlns:p14="http://schemas.microsoft.com/office/powerpoint/2010/main" val="293831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26</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png"/><Relationship Id="rId18" Type="http://schemas.openxmlformats.org/officeDocument/2006/relationships/hyperlink" Target="mailto:info@cor2ed" TargetMode="External"/><Relationship Id="rId26" Type="http://schemas.openxmlformats.org/officeDocument/2006/relationships/image" Target="../media/image20.svg"/><Relationship Id="rId3" Type="http://schemas.openxmlformats.org/officeDocument/2006/relationships/image" Target="../media/image3.svg"/><Relationship Id="rId21" Type="http://schemas.openxmlformats.org/officeDocument/2006/relationships/image" Target="../media/image15.png"/><Relationship Id="rId7" Type="http://schemas.openxmlformats.org/officeDocument/2006/relationships/image" Target="../media/image7.svg"/><Relationship Id="rId12" Type="http://schemas.openxmlformats.org/officeDocument/2006/relationships/hyperlink" Target="https://cor2ed.com/" TargetMode="External"/><Relationship Id="rId17" Type="http://schemas.openxmlformats.org/officeDocument/2006/relationships/image" Target="../media/image12.svg"/><Relationship Id="rId25"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4.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hyperlink" Target="https://twitter.com/ntrkconnectinfo" TargetMode="External"/><Relationship Id="rId23" Type="http://schemas.openxmlformats.org/officeDocument/2006/relationships/image" Target="../media/image17.png"/><Relationship Id="rId28" Type="http://schemas.openxmlformats.org/officeDocument/2006/relationships/image" Target="../media/image21.jpg"/><Relationship Id="rId10" Type="http://schemas.openxmlformats.org/officeDocument/2006/relationships/hyperlink" Target="https://www.linkedin.com/company/28472044" TargetMode="External"/><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0.svg"/><Relationship Id="rId22" Type="http://schemas.openxmlformats.org/officeDocument/2006/relationships/image" Target="../media/image16.svg"/><Relationship Id="rId27" Type="http://schemas.openxmlformats.org/officeDocument/2006/relationships/hyperlink" Target="https://cor2ed.com/connects/ntrk-connect/"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6" name="Graphic 105">
            <a:extLst>
              <a:ext uri="{FF2B5EF4-FFF2-40B4-BE49-F238E27FC236}">
                <a16:creationId xmlns:a16="http://schemas.microsoft.com/office/drawing/2014/main" id="{A7615075-57AA-C649-B52E-A01CFD868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52592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@NTRK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749827"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759785"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@ntrkconnectinfo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341403" y="6013567"/>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211389"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841834"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401666"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401666"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817212"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82882"/>
            <a:ext cx="28906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341404"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F252FFC7-612C-4E4B-9164-B9925A5E0ED4}"/>
              </a:ext>
            </a:extLst>
          </p:cNvPr>
          <p:cNvSpPr txBox="1"/>
          <p:nvPr userDrawn="1"/>
        </p:nvSpPr>
        <p:spPr>
          <a:xfrm>
            <a:off x="323528" y="4130089"/>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Picture 1" descr="A picture containing text, font, logo, graphics&#10;&#10;Description automatically generated">
            <a:hlinkClick r:id="rId27"/>
            <a:extLst>
              <a:ext uri="{FF2B5EF4-FFF2-40B4-BE49-F238E27FC236}">
                <a16:creationId xmlns:a16="http://schemas.microsoft.com/office/drawing/2014/main" id="{F400ABA1-C4CC-C41A-596B-25D4EF19730E}"/>
              </a:ext>
            </a:extLst>
          </p:cNvPr>
          <p:cNvPicPr>
            <a:picLocks noChangeAspect="1"/>
          </p:cNvPicPr>
          <p:nvPr userDrawn="1"/>
        </p:nvPicPr>
        <p:blipFill>
          <a:blip r:embed="rId28"/>
          <a:stretch>
            <a:fillRect/>
          </a:stretch>
        </p:blipFill>
        <p:spPr>
          <a:xfrm>
            <a:off x="373968" y="4472140"/>
            <a:ext cx="1833600" cy="945696"/>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guide id="4" pos="1317" userDrawn="1">
          <p15:clr>
            <a:srgbClr val="FBAE40"/>
          </p15:clr>
        </p15:guide>
        <p15:guide id="5" orient="horz" pos="2909" userDrawn="1">
          <p15:clr>
            <a:srgbClr val="FBAE40"/>
          </p15:clr>
        </p15:guide>
        <p15:guide id="6" orient="horz" pos="335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cor2ed.com/connects/ntrk-connect/"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268760"/>
            <a:ext cx="10963200" cy="1859384"/>
          </a:xfrm>
        </p:spPr>
        <p:txBody>
          <a:bodyPr/>
          <a:lstStyle/>
          <a:p>
            <a:r>
              <a:rPr lang="en-GB" dirty="0"/>
              <a:t>Interim results of the phase 2 trial DESTINY-PanTumor-02 show that T-DXd has broad activity across HER-2+ tumour types and a toxicity profile consistent with previous studies</a:t>
            </a:r>
          </a:p>
          <a:p>
            <a:r>
              <a:rPr lang="en-GB" dirty="0"/>
              <a:t>T-DXd had the lowest activity in pancreatic cancer, and this cohort was stopped early</a:t>
            </a:r>
          </a:p>
          <a:p>
            <a:r>
              <a:rPr lang="en-GB" dirty="0"/>
              <a:t>Responses were especially high among patients who had cervical, endometrial, and </a:t>
            </a:r>
            <a:br>
              <a:rPr lang="en-GB" dirty="0"/>
            </a:br>
            <a:r>
              <a:rPr lang="en-GB" dirty="0"/>
              <a:t>ovarian cancers</a:t>
            </a:r>
          </a:p>
          <a:p>
            <a:endParaRPr lang="en-GB"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Destiny-pantumour02: summary</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10</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36007" y="6165304"/>
            <a:ext cx="10356537" cy="433496"/>
          </a:xfrm>
        </p:spPr>
        <p:txBody>
          <a:bodyPr/>
          <a:lstStyle/>
          <a:p>
            <a:r>
              <a:rPr lang="en-GB" dirty="0">
                <a:solidFill>
                  <a:schemeClr val="tx2"/>
                </a:solidFill>
              </a:rPr>
              <a:t>HER2, human epidermal growth factor receptor 2; T-DXd, trastuzumab deruxtecan</a:t>
            </a:r>
          </a:p>
          <a:p>
            <a:r>
              <a:rPr lang="en-GB" dirty="0">
                <a:solidFill>
                  <a:schemeClr val="tx2"/>
                </a:solidFill>
              </a:rPr>
              <a:t>Meric-Bernstam F, et al. </a:t>
            </a:r>
            <a:r>
              <a:rPr lang="en-GB" b="0" dirty="0">
                <a:solidFill>
                  <a:schemeClr val="tx2"/>
                </a:solidFill>
                <a:effectLst/>
                <a:latin typeface="Roboto" panose="02000000000000000000" pitchFamily="2" charset="0"/>
              </a:rPr>
              <a:t>J Clin Oncol</a:t>
            </a:r>
            <a:r>
              <a:rPr lang="en-GB" dirty="0">
                <a:solidFill>
                  <a:schemeClr val="tx2"/>
                </a:solidFill>
                <a:latin typeface="Roboto" panose="02000000000000000000" pitchFamily="2" charset="0"/>
              </a:rPr>
              <a:t>. 2023;</a:t>
            </a:r>
            <a:r>
              <a:rPr lang="en-GB" b="0" i="0" dirty="0">
                <a:solidFill>
                  <a:schemeClr val="tx2"/>
                </a:solidFill>
                <a:effectLst/>
                <a:latin typeface="Roboto" panose="02000000000000000000" pitchFamily="2" charset="0"/>
              </a:rPr>
              <a:t>41 (suppl 17); abstr LBA3000) </a:t>
            </a:r>
            <a:r>
              <a:rPr lang="en-GB" dirty="0">
                <a:solidFill>
                  <a:schemeClr val="tx2"/>
                </a:solidFill>
              </a:rPr>
              <a:t>(Oral presentation); https://dailynews.ascopubs.org/do/destiny-pantumor-02-trastuzumab-deruxtecan-has-activity-against-range-her2-expressing#:~:text=in%20the%20study.-,T%2DDXd%20had%20the%20lowest%20activity%20in%20pancreatic%20cancer%2C%20and,Meric%2DBernstam%20said</a:t>
            </a:r>
          </a:p>
        </p:txBody>
      </p:sp>
      <p:sp>
        <p:nvSpPr>
          <p:cNvPr id="4" name="TextBox 3">
            <a:extLst>
              <a:ext uri="{FF2B5EF4-FFF2-40B4-BE49-F238E27FC236}">
                <a16:creationId xmlns:a16="http://schemas.microsoft.com/office/drawing/2014/main" id="{131C199C-34EF-EEE4-46F5-97C41C6DC576}"/>
              </a:ext>
            </a:extLst>
          </p:cNvPr>
          <p:cNvSpPr txBox="1"/>
          <p:nvPr/>
        </p:nvSpPr>
        <p:spPr>
          <a:xfrm>
            <a:off x="1487488" y="3068960"/>
            <a:ext cx="9409046" cy="2911154"/>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The study shows T-</a:t>
            </a:r>
            <a:r>
              <a:rPr lang="en-US" sz="2000" b="1" dirty="0" err="1">
                <a:solidFill>
                  <a:schemeClr val="tx2"/>
                </a:solidFill>
                <a:latin typeface="Arial" panose="020B0604020202020204" pitchFamily="34" charset="0"/>
                <a:cs typeface="Arial" panose="020B0604020202020204" pitchFamily="34" charset="0"/>
              </a:rPr>
              <a:t>DXd</a:t>
            </a:r>
            <a:r>
              <a:rPr lang="en-US" sz="2000" b="1" dirty="0">
                <a:solidFill>
                  <a:schemeClr val="tx2"/>
                </a:solidFill>
                <a:latin typeface="Arial" panose="020B0604020202020204" pitchFamily="34" charset="0"/>
                <a:cs typeface="Arial" panose="020B0604020202020204" pitchFamily="34" charset="0"/>
              </a:rPr>
              <a:t> to be a potential new treatment option for patients with HER2-expressing solid </a:t>
            </a:r>
            <a:r>
              <a:rPr lang="en-US" sz="2000" b="1" dirty="0" err="1">
                <a:solidFill>
                  <a:schemeClr val="tx2"/>
                </a:solidFill>
                <a:latin typeface="Arial" panose="020B0604020202020204" pitchFamily="34" charset="0"/>
                <a:cs typeface="Arial" panose="020B0604020202020204" pitchFamily="34" charset="0"/>
              </a:rPr>
              <a:t>tumours</a:t>
            </a:r>
            <a:endParaRPr lang="en-US" sz="2000" b="1" dirty="0">
              <a:solidFill>
                <a:schemeClr val="tx2"/>
              </a:solidFill>
              <a:latin typeface="Arial" panose="020B0604020202020204" pitchFamily="34" charset="0"/>
              <a:cs typeface="Arial" panose="020B0604020202020204" pitchFamily="34" charset="0"/>
            </a:endParaRPr>
          </a:p>
          <a:p>
            <a:pPr marL="342900" indent="-342900">
              <a:spcBef>
                <a:spcPts val="600"/>
              </a:spcBef>
              <a:buClr>
                <a:schemeClr val="accent1"/>
              </a:buClr>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High response rate achieved in almost all </a:t>
            </a:r>
            <a:r>
              <a:rPr lang="en-US" sz="2000" b="1" dirty="0" err="1">
                <a:solidFill>
                  <a:schemeClr val="tx2"/>
                </a:solidFill>
                <a:latin typeface="Arial" panose="020B0604020202020204" pitchFamily="34" charset="0"/>
                <a:cs typeface="Arial" panose="020B0604020202020204" pitchFamily="34" charset="0"/>
              </a:rPr>
              <a:t>histologies</a:t>
            </a:r>
            <a:r>
              <a:rPr lang="en-US" sz="2000" b="1" dirty="0">
                <a:solidFill>
                  <a:schemeClr val="tx2"/>
                </a:solidFill>
                <a:latin typeface="Arial" panose="020B0604020202020204" pitchFamily="34" charset="0"/>
                <a:cs typeface="Arial" panose="020B0604020202020204" pitchFamily="34" charset="0"/>
              </a:rPr>
              <a:t>, with better activity in IHC 3+</a:t>
            </a:r>
          </a:p>
          <a:p>
            <a:pPr marL="342900" indent="-342900">
              <a:spcBef>
                <a:spcPts val="600"/>
              </a:spcBef>
              <a:buClr>
                <a:schemeClr val="accent1"/>
              </a:buClr>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It is possible to achieve response and clinical benefit with T-</a:t>
            </a:r>
            <a:r>
              <a:rPr lang="en-US" sz="2000" b="1" dirty="0" err="1">
                <a:solidFill>
                  <a:schemeClr val="tx2"/>
                </a:solidFill>
                <a:latin typeface="Arial" panose="020B0604020202020204" pitchFamily="34" charset="0"/>
                <a:cs typeface="Arial" panose="020B0604020202020204" pitchFamily="34" charset="0"/>
              </a:rPr>
              <a:t>DXd</a:t>
            </a:r>
            <a:r>
              <a:rPr lang="en-US" sz="2000" b="1" dirty="0">
                <a:solidFill>
                  <a:schemeClr val="tx2"/>
                </a:solidFill>
                <a:latin typeface="Arial" panose="020B0604020202020204" pitchFamily="34" charset="0"/>
                <a:cs typeface="Arial" panose="020B0604020202020204" pitchFamily="34" charset="0"/>
              </a:rPr>
              <a:t> treatment also in patients previously treated with anti-HER2 targeted treatment</a:t>
            </a:r>
          </a:p>
        </p:txBody>
      </p:sp>
    </p:spTree>
    <p:extLst>
      <p:ext uri="{BB962C8B-B14F-4D97-AF65-F5344CB8AC3E}">
        <p14:creationId xmlns:p14="http://schemas.microsoft.com/office/powerpoint/2010/main" val="9575528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BDE853-5D10-FB8B-2E11-FA86B35AD6C0}"/>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br>
              <a:rPr lang="en-GB" sz="3600" kern="100" dirty="0">
                <a:effectLst/>
                <a:ea typeface="Calibri" panose="020F0502020204030204" pitchFamily="34" charset="0"/>
              </a:rPr>
            </a:br>
            <a:r>
              <a:rPr lang="en-GB" sz="3600" b="1" dirty="0">
                <a:effectLst/>
                <a:ea typeface="Calibri" panose="020F0502020204030204" pitchFamily="34" charset="0"/>
              </a:rPr>
              <a:t>K</a:t>
            </a:r>
            <a:r>
              <a:rPr lang="en-GB" sz="3600" b="1" cap="none" dirty="0">
                <a:effectLst/>
                <a:ea typeface="Calibri" panose="020F0502020204030204" pitchFamily="34" charset="0"/>
              </a:rPr>
              <a:t>ont</a:t>
            </a:r>
            <a:r>
              <a:rPr lang="en-GB" sz="3600" b="1" dirty="0">
                <a:effectLst/>
                <a:ea typeface="Calibri" panose="020F0502020204030204" pitchFamily="34" charset="0"/>
              </a:rPr>
              <a:t>RAS</a:t>
            </a:r>
            <a:r>
              <a:rPr lang="en-GB" sz="3600" b="1" cap="none" dirty="0">
                <a:effectLst/>
                <a:ea typeface="Calibri" panose="020F0502020204030204" pitchFamily="34" charset="0"/>
              </a:rPr>
              <a:t>t</a:t>
            </a:r>
            <a:r>
              <a:rPr lang="en-GB" sz="3600" b="1" dirty="0">
                <a:effectLst/>
                <a:ea typeface="Calibri" panose="020F0502020204030204" pitchFamily="34" charset="0"/>
              </a:rPr>
              <a:t>-01 update: Safety and efficacy of JDQ443 in </a:t>
            </a:r>
            <a:r>
              <a:rPr lang="en-GB" sz="3600" b="1" i="1" dirty="0">
                <a:effectLst/>
                <a:ea typeface="Calibri" panose="020F0502020204030204" pitchFamily="34" charset="0"/>
              </a:rPr>
              <a:t>KRAS G12C</a:t>
            </a:r>
            <a:r>
              <a:rPr lang="en-GB" sz="3600" b="1" dirty="0">
                <a:effectLst/>
                <a:ea typeface="Calibri" panose="020F0502020204030204" pitchFamily="34" charset="0"/>
              </a:rPr>
              <a:t>-mutated solid tumours including NSCLC</a:t>
            </a:r>
            <a:br>
              <a:rPr lang="en-GB" sz="1800" dirty="0">
                <a:effectLst/>
                <a:latin typeface="Calibri" panose="020F0502020204030204" pitchFamily="34" charset="0"/>
                <a:ea typeface="Calibri" panose="020F0502020204030204" pitchFamily="34" charset="0"/>
              </a:rPr>
            </a:br>
            <a:endParaRPr lang="en-GB" sz="360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sz="2400" b="1" kern="100" dirty="0">
                <a:ea typeface="Calibri" panose="020F0502020204030204" pitchFamily="34" charset="0"/>
              </a:rPr>
              <a:t>Cassier PA</a:t>
            </a:r>
            <a:r>
              <a:rPr lang="en-GB" sz="2400" b="1" kern="100" dirty="0">
                <a:effectLst/>
                <a:ea typeface="Calibri" panose="020F0502020204030204" pitchFamily="34" charset="0"/>
              </a:rPr>
              <a:t>, et al. </a:t>
            </a:r>
            <a:r>
              <a:rPr lang="en-GB" sz="2400" b="1" kern="100" dirty="0">
                <a:ea typeface="Calibri" panose="020F0502020204030204" pitchFamily="34" charset="0"/>
              </a:rPr>
              <a:t>ASCO 2023. Abstract #9007</a:t>
            </a:r>
            <a:endParaRPr lang="en-GB" sz="2400" b="1" kern="100" dirty="0">
              <a:effectLst/>
              <a:ea typeface="Calibri" panose="020F0502020204030204" pitchFamily="34" charset="0"/>
            </a:endParaRPr>
          </a:p>
          <a:p>
            <a:endParaRPr lang="en-GB" sz="1800" kern="100" dirty="0">
              <a:effectLst/>
              <a:ea typeface="Calibri" panose="020F0502020204030204" pitchFamily="34" charset="0"/>
            </a:endParaRPr>
          </a:p>
        </p:txBody>
      </p:sp>
      <p:sp>
        <p:nvSpPr>
          <p:cNvPr id="3" name="Content Placeholder 2">
            <a:extLst>
              <a:ext uri="{FF2B5EF4-FFF2-40B4-BE49-F238E27FC236}">
                <a16:creationId xmlns:a16="http://schemas.microsoft.com/office/drawing/2014/main" id="{086713EF-3BCC-2155-CDAC-ADEA39AAAB35}"/>
              </a:ext>
            </a:extLst>
          </p:cNvPr>
          <p:cNvSpPr>
            <a:spLocks noGrp="1"/>
          </p:cNvSpPr>
          <p:nvPr>
            <p:ph sz="quarter" idx="15"/>
          </p:nvPr>
        </p:nvSpPr>
        <p:spPr/>
        <p:txBody>
          <a:bodyPr/>
          <a:lstStyle/>
          <a:p>
            <a:r>
              <a:rPr lang="en-GB" sz="1200" kern="100" dirty="0">
                <a:ea typeface="Calibri" panose="020F0502020204030204" pitchFamily="34" charset="0"/>
              </a:rPr>
              <a:t>KRAS, Kirsten rat sarcoma viral oncogene homolog; </a:t>
            </a:r>
            <a:r>
              <a:rPr lang="en-GB" dirty="0"/>
              <a:t>NSCLC, non-small cell lung cancer</a:t>
            </a:r>
          </a:p>
        </p:txBody>
      </p:sp>
    </p:spTree>
    <p:extLst>
      <p:ext uri="{BB962C8B-B14F-4D97-AF65-F5344CB8AC3E}">
        <p14:creationId xmlns:p14="http://schemas.microsoft.com/office/powerpoint/2010/main" val="27566097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E27332-C282-144E-A6D1-FC4F3169C199}"/>
              </a:ext>
            </a:extLst>
          </p:cNvPr>
          <p:cNvSpPr>
            <a:spLocks noGrp="1"/>
          </p:cNvSpPr>
          <p:nvPr>
            <p:ph sz="quarter" idx="12"/>
          </p:nvPr>
        </p:nvSpPr>
        <p:spPr>
          <a:xfrm>
            <a:off x="620184" y="920024"/>
            <a:ext cx="10963200" cy="4525200"/>
          </a:xfrm>
        </p:spPr>
        <p:txBody>
          <a:bodyPr/>
          <a:lstStyle/>
          <a:p>
            <a:pPr marL="342900" indent="-342900">
              <a:buClr>
                <a:schemeClr val="accent1"/>
              </a:buClr>
              <a:buFont typeface="Arial" panose="020B0604020202020204" pitchFamily="34" charset="0"/>
              <a:buChar char="•"/>
            </a:pPr>
            <a:r>
              <a:rPr lang="en-GB" sz="1600" b="1" i="0" dirty="0">
                <a:solidFill>
                  <a:schemeClr val="accent1"/>
                </a:solidFill>
                <a:effectLst/>
                <a:latin typeface="Arial" panose="020B0604020202020204" pitchFamily="34" charset="0"/>
                <a:cs typeface="Arial" panose="020B0604020202020204" pitchFamily="34" charset="0"/>
              </a:rPr>
              <a:t>JDQ443</a:t>
            </a:r>
            <a:r>
              <a:rPr lang="en-GB" sz="1600" b="0" i="0" dirty="0">
                <a:solidFill>
                  <a:schemeClr val="tx2"/>
                </a:solidFill>
                <a:effectLst/>
                <a:latin typeface="Arial" panose="020B0604020202020204" pitchFamily="34" charset="0"/>
                <a:cs typeface="Arial" panose="020B0604020202020204" pitchFamily="34" charset="0"/>
              </a:rPr>
              <a:t> is a selective, covalent, orally bioavailable </a:t>
            </a:r>
            <a:r>
              <a:rPr lang="en-GB" sz="1600" b="1" i="0" dirty="0">
                <a:solidFill>
                  <a:schemeClr val="accent1"/>
                </a:solidFill>
                <a:effectLst/>
                <a:latin typeface="Arial" panose="020B0604020202020204" pitchFamily="34" charset="0"/>
                <a:cs typeface="Arial" panose="020B0604020202020204" pitchFamily="34" charset="0"/>
              </a:rPr>
              <a:t>KRAS</a:t>
            </a:r>
            <a:r>
              <a:rPr lang="en-GB" sz="1600" b="1" i="0" baseline="30000" dirty="0">
                <a:solidFill>
                  <a:schemeClr val="accent1"/>
                </a:solidFill>
                <a:effectLst/>
                <a:latin typeface="Arial" panose="020B0604020202020204" pitchFamily="34" charset="0"/>
                <a:cs typeface="Arial" panose="020B0604020202020204" pitchFamily="34" charset="0"/>
              </a:rPr>
              <a:t>G12C</a:t>
            </a:r>
            <a:r>
              <a:rPr lang="en-GB" sz="1600" b="1" i="0" dirty="0">
                <a:solidFill>
                  <a:schemeClr val="accent1"/>
                </a:solidFill>
                <a:effectLst/>
                <a:latin typeface="Arial" panose="020B0604020202020204" pitchFamily="34" charset="0"/>
                <a:cs typeface="Arial" panose="020B0604020202020204" pitchFamily="34" charset="0"/>
              </a:rPr>
              <a:t> inhibitor </a:t>
            </a:r>
            <a:r>
              <a:rPr lang="en-GB" sz="1600" b="0" i="0" dirty="0">
                <a:solidFill>
                  <a:schemeClr val="tx2"/>
                </a:solidFill>
                <a:effectLst/>
                <a:latin typeface="Arial" panose="020B0604020202020204" pitchFamily="34" charset="0"/>
                <a:cs typeface="Arial" panose="020B0604020202020204" pitchFamily="34" charset="0"/>
              </a:rPr>
              <a:t>that irreversibly traps KRAS</a:t>
            </a:r>
            <a:r>
              <a:rPr lang="en-GB" sz="1600" b="0" i="0" baseline="30000" dirty="0">
                <a:solidFill>
                  <a:schemeClr val="tx2"/>
                </a:solidFill>
                <a:effectLst/>
                <a:latin typeface="Arial" panose="020B0604020202020204" pitchFamily="34" charset="0"/>
                <a:cs typeface="Arial" panose="020B0604020202020204" pitchFamily="34" charset="0"/>
              </a:rPr>
              <a:t>G12C</a:t>
            </a:r>
            <a:r>
              <a:rPr lang="en-GB" sz="1600" b="0" i="0" dirty="0">
                <a:solidFill>
                  <a:schemeClr val="tx2"/>
                </a:solidFill>
                <a:effectLst/>
                <a:latin typeface="Arial" panose="020B0604020202020204" pitchFamily="34" charset="0"/>
                <a:cs typeface="Arial" panose="020B0604020202020204" pitchFamily="34" charset="0"/>
              </a:rPr>
              <a:t> in the inactive, GDP-bound state</a:t>
            </a:r>
          </a:p>
          <a:p>
            <a:pPr marL="342900" indent="-342900">
              <a:buClr>
                <a:schemeClr val="accent1"/>
              </a:buClr>
              <a:buFont typeface="Arial" panose="020B0604020202020204" pitchFamily="34" charset="0"/>
              <a:buChar char="•"/>
            </a:pPr>
            <a:r>
              <a:rPr lang="en-GB" sz="1600" b="1" i="0" dirty="0">
                <a:solidFill>
                  <a:schemeClr val="accent1"/>
                </a:solidFill>
                <a:effectLst/>
                <a:latin typeface="Roboto" panose="02000000000000000000" pitchFamily="2" charset="0"/>
              </a:rPr>
              <a:t>KontRASt-01</a:t>
            </a:r>
            <a:r>
              <a:rPr lang="en-GB" sz="1600" b="0" i="0" dirty="0">
                <a:solidFill>
                  <a:schemeClr val="tx2"/>
                </a:solidFill>
                <a:effectLst/>
                <a:latin typeface="Roboto" panose="02000000000000000000" pitchFamily="2" charset="0"/>
              </a:rPr>
              <a:t> (NCT04699188) is a </a:t>
            </a:r>
            <a:r>
              <a:rPr lang="en-GB" sz="1600" b="1" i="0" dirty="0">
                <a:solidFill>
                  <a:schemeClr val="accent1"/>
                </a:solidFill>
                <a:effectLst/>
                <a:latin typeface="Roboto" panose="02000000000000000000" pitchFamily="2" charset="0"/>
              </a:rPr>
              <a:t>Phase </a:t>
            </a:r>
            <a:r>
              <a:rPr lang="en-GB" sz="1600" b="1" dirty="0">
                <a:solidFill>
                  <a:schemeClr val="accent1"/>
                </a:solidFill>
                <a:latin typeface="Roboto" panose="02000000000000000000" pitchFamily="2" charset="0"/>
              </a:rPr>
              <a:t>1</a:t>
            </a:r>
            <a:r>
              <a:rPr lang="en-GB" sz="1600" b="1" i="0" dirty="0">
                <a:solidFill>
                  <a:schemeClr val="accent1"/>
                </a:solidFill>
                <a:effectLst/>
                <a:latin typeface="Roboto" panose="02000000000000000000" pitchFamily="2" charset="0"/>
              </a:rPr>
              <a:t>b/2, open-label, multicentre, dose-escalation, and dose-expansion trial </a:t>
            </a:r>
            <a:r>
              <a:rPr lang="en-GB" sz="1600" b="0" i="0" dirty="0">
                <a:solidFill>
                  <a:schemeClr val="tx2"/>
                </a:solidFill>
                <a:effectLst/>
                <a:latin typeface="Roboto" panose="02000000000000000000" pitchFamily="2" charset="0"/>
              </a:rPr>
              <a:t>of JDQ443 as a monotherapy or in combination with TNO155 (SHP2 inhibitor) and/or tislelizumab (anti–PD-1 monoclonal antibody)</a:t>
            </a:r>
          </a:p>
          <a:p>
            <a:pPr marL="342900" indent="-342900">
              <a:buClr>
                <a:schemeClr val="accent1"/>
              </a:buClr>
              <a:buFont typeface="Arial" panose="020B0604020202020204" pitchFamily="34" charset="0"/>
              <a:buChar char="•"/>
            </a:pPr>
            <a:endParaRPr lang="en-GB" sz="1600" dirty="0">
              <a:solidFill>
                <a:schemeClr val="tx2"/>
              </a:solidFill>
              <a:latin typeface="Roboto" panose="02000000000000000000" pitchFamily="2" charset="0"/>
              <a:ea typeface="Aileron" charset="0"/>
              <a:cs typeface="Arial" panose="020B0604020202020204" pitchFamily="34" charset="0"/>
            </a:endParaRPr>
          </a:p>
          <a:p>
            <a:pPr marL="342900" indent="-342900">
              <a:buClr>
                <a:schemeClr val="accent1"/>
              </a:buClr>
              <a:buFont typeface="Arial" panose="020B0604020202020204" pitchFamily="34" charset="0"/>
              <a:buChar char="•"/>
            </a:pPr>
            <a:endParaRPr lang="en-GB" sz="1600" dirty="0">
              <a:solidFill>
                <a:schemeClr val="tx2"/>
              </a:solidFill>
              <a:latin typeface="Roboto" panose="02000000000000000000" pitchFamily="2" charset="0"/>
              <a:ea typeface="Aileron" charset="0"/>
            </a:endParaRPr>
          </a:p>
          <a:p>
            <a:pPr marL="342900" indent="-342900">
              <a:buClr>
                <a:schemeClr val="accent1"/>
              </a:buClr>
              <a:buFont typeface="Arial" panose="020B0604020202020204" pitchFamily="34" charset="0"/>
              <a:buChar char="•"/>
            </a:pPr>
            <a:endParaRPr lang="en-GB" sz="1600" dirty="0">
              <a:solidFill>
                <a:schemeClr val="tx2"/>
              </a:solidFill>
              <a:latin typeface="Roboto" panose="02000000000000000000" pitchFamily="2" charset="0"/>
              <a:ea typeface="Aileron" charset="0"/>
              <a:cs typeface="Arial" panose="020B0604020202020204" pitchFamily="34" charset="0"/>
            </a:endParaRPr>
          </a:p>
          <a:p>
            <a:pPr marL="342900" indent="-342900">
              <a:buClr>
                <a:schemeClr val="accent1"/>
              </a:buClr>
              <a:buFont typeface="Arial" panose="020B0604020202020204" pitchFamily="34" charset="0"/>
              <a:buChar char="•"/>
            </a:pPr>
            <a:endParaRPr lang="en-GB" sz="1600" dirty="0">
              <a:solidFill>
                <a:schemeClr val="tx2"/>
              </a:solidFill>
              <a:latin typeface="Roboto" panose="02000000000000000000" pitchFamily="2" charset="0"/>
              <a:ea typeface="Aileron" charset="0"/>
            </a:endParaRPr>
          </a:p>
          <a:p>
            <a:pPr marL="0" indent="0">
              <a:buClr>
                <a:schemeClr val="accent1"/>
              </a:buClr>
              <a:buNone/>
            </a:pPr>
            <a:endParaRPr lang="en-GB" sz="1600" dirty="0">
              <a:solidFill>
                <a:schemeClr val="tx2"/>
              </a:solidFill>
              <a:latin typeface="Roboto" panose="02000000000000000000" pitchFamily="2" charset="0"/>
              <a:ea typeface="Aileron" charset="0"/>
            </a:endParaRPr>
          </a:p>
          <a:p>
            <a:pPr marL="342900" indent="-342900">
              <a:buClr>
                <a:schemeClr val="accent1"/>
              </a:buClr>
              <a:buFont typeface="Arial" panose="020B0604020202020204" pitchFamily="34" charset="0"/>
              <a:buChar char="•"/>
            </a:pPr>
            <a:endParaRPr lang="en-GB" sz="1600" b="1" dirty="0">
              <a:solidFill>
                <a:schemeClr val="tx2"/>
              </a:solidFill>
              <a:latin typeface="Roboto" panose="02000000000000000000" pitchFamily="2" charset="0"/>
              <a:ea typeface="Aileron" charset="0"/>
            </a:endParaRPr>
          </a:p>
          <a:p>
            <a:pPr marL="342900" indent="-342900">
              <a:buClr>
                <a:schemeClr val="accent1"/>
              </a:buClr>
              <a:buFont typeface="Arial" panose="020B0604020202020204" pitchFamily="34" charset="0"/>
              <a:buChar char="•"/>
            </a:pPr>
            <a:r>
              <a:rPr lang="en-GB" sz="1600" b="1" dirty="0">
                <a:solidFill>
                  <a:schemeClr val="tx1"/>
                </a:solidFill>
                <a:latin typeface="Roboto" panose="02000000000000000000" pitchFamily="2" charset="0"/>
                <a:ea typeface="Aileron" charset="0"/>
              </a:rPr>
              <a:t>Key objectives for dose escalation phase</a:t>
            </a:r>
            <a:r>
              <a:rPr lang="en-GB" sz="1600" b="1" dirty="0">
                <a:solidFill>
                  <a:schemeClr val="tx1"/>
                </a:solidFill>
                <a:latin typeface="Roboto" panose="02000000000000000000" pitchFamily="2" charset="0"/>
                <a:ea typeface="Aileron" charset="0"/>
                <a:cs typeface="Arial" panose="020B0604020202020204" pitchFamily="34" charset="0"/>
              </a:rPr>
              <a:t>: </a:t>
            </a:r>
            <a:r>
              <a:rPr lang="en-GB" sz="1600" dirty="0">
                <a:solidFill>
                  <a:schemeClr val="tx1"/>
                </a:solidFill>
                <a:latin typeface="Roboto" panose="02000000000000000000" pitchFamily="2" charset="0"/>
                <a:ea typeface="Aileron" charset="0"/>
                <a:cs typeface="Arial" panose="020B0604020202020204" pitchFamily="34" charset="0"/>
              </a:rPr>
              <a:t>safety/tolerability; MTD/RD, anti-tumour activity, PD</a:t>
            </a:r>
          </a:p>
          <a:p>
            <a:pPr marL="342900" indent="-342900">
              <a:buClr>
                <a:schemeClr val="accent1"/>
              </a:buClr>
              <a:buFont typeface="Arial" panose="020B0604020202020204" pitchFamily="34" charset="0"/>
              <a:buChar char="•"/>
            </a:pPr>
            <a:r>
              <a:rPr lang="en-GB" sz="1600" b="1" dirty="0">
                <a:solidFill>
                  <a:schemeClr val="tx1"/>
                </a:solidFill>
                <a:latin typeface="Roboto" panose="02000000000000000000" pitchFamily="2" charset="0"/>
                <a:ea typeface="Aileron" charset="0"/>
              </a:rPr>
              <a:t>Key objectives for dose expansion phase: </a:t>
            </a:r>
            <a:r>
              <a:rPr lang="en-GB" sz="1600" dirty="0">
                <a:solidFill>
                  <a:schemeClr val="tx1"/>
                </a:solidFill>
                <a:latin typeface="Roboto" panose="02000000000000000000" pitchFamily="2" charset="0"/>
                <a:ea typeface="Aileron" charset="0"/>
              </a:rPr>
              <a:t>JDQ443 anti-tumour activity (monotherapy), safety/tolerability, PK </a:t>
            </a:r>
            <a:endParaRPr lang="en-GB" sz="1600" dirty="0">
              <a:solidFill>
                <a:schemeClr val="tx1"/>
              </a:solidFill>
              <a:latin typeface="Roboto" panose="02000000000000000000" pitchFamily="2" charset="0"/>
              <a:ea typeface="Aileron" charset="0"/>
              <a:cs typeface="Arial" panose="020B0604020202020204" pitchFamily="34" charset="0"/>
            </a:endParaRPr>
          </a:p>
          <a:p>
            <a:pPr marL="342900" indent="-342900">
              <a:buClr>
                <a:schemeClr val="accent1"/>
              </a:buClr>
              <a:buFont typeface="Arial" panose="020B0604020202020204" pitchFamily="34" charset="0"/>
              <a:buChar char="•"/>
            </a:pPr>
            <a:endParaRPr lang="en-GB" sz="1600" dirty="0">
              <a:solidFill>
                <a:schemeClr val="tx2"/>
              </a:solidFill>
              <a:latin typeface="Arial" panose="020B0604020202020204" pitchFamily="34" charset="0"/>
              <a:ea typeface="Aileron" charset="0"/>
              <a:cs typeface="Arial" panose="020B0604020202020204" pitchFamily="34" charset="0"/>
            </a:endParaRPr>
          </a:p>
          <a:p>
            <a:endParaRPr lang="en-GB" dirty="0"/>
          </a:p>
        </p:txBody>
      </p:sp>
      <p:sp>
        <p:nvSpPr>
          <p:cNvPr id="3" name="Title 2">
            <a:extLst>
              <a:ext uri="{FF2B5EF4-FFF2-40B4-BE49-F238E27FC236}">
                <a16:creationId xmlns:a16="http://schemas.microsoft.com/office/drawing/2014/main" id="{E8DC9853-641D-35B3-A0BC-0C825FCE29B0}"/>
              </a:ext>
            </a:extLst>
          </p:cNvPr>
          <p:cNvSpPr>
            <a:spLocks noGrp="1"/>
          </p:cNvSpPr>
          <p:nvPr>
            <p:ph type="title"/>
          </p:nvPr>
        </p:nvSpPr>
        <p:spPr/>
        <p:txBody>
          <a:bodyPr/>
          <a:lstStyle/>
          <a:p>
            <a:r>
              <a:rPr lang="en-GB" sz="2800" b="1" dirty="0">
                <a:effectLst/>
                <a:ea typeface="Calibri" panose="020F0502020204030204" pitchFamily="34" charset="0"/>
              </a:rPr>
              <a:t>K</a:t>
            </a:r>
            <a:r>
              <a:rPr lang="en-GB" sz="2800" b="1" cap="none" dirty="0">
                <a:effectLst/>
                <a:ea typeface="Calibri" panose="020F0502020204030204" pitchFamily="34" charset="0"/>
              </a:rPr>
              <a:t>ont</a:t>
            </a:r>
            <a:r>
              <a:rPr lang="en-GB" sz="2800" b="1" dirty="0">
                <a:effectLst/>
                <a:ea typeface="Calibri" panose="020F0502020204030204" pitchFamily="34" charset="0"/>
              </a:rPr>
              <a:t>RAS</a:t>
            </a:r>
            <a:r>
              <a:rPr lang="en-GB" sz="2800" b="1" cap="none" dirty="0">
                <a:effectLst/>
                <a:ea typeface="Calibri" panose="020F0502020204030204" pitchFamily="34" charset="0"/>
              </a:rPr>
              <a:t>t</a:t>
            </a:r>
            <a:r>
              <a:rPr lang="en-GB" sz="2800" b="1" dirty="0">
                <a:effectLst/>
                <a:ea typeface="Calibri" panose="020F0502020204030204" pitchFamily="34" charset="0"/>
              </a:rPr>
              <a:t>-01</a:t>
            </a:r>
            <a:r>
              <a:rPr lang="en-GB" dirty="0"/>
              <a:t>: background study design</a:t>
            </a:r>
          </a:p>
        </p:txBody>
      </p:sp>
      <p:sp>
        <p:nvSpPr>
          <p:cNvPr id="4" name="Slide Number Placeholder 3">
            <a:extLst>
              <a:ext uri="{FF2B5EF4-FFF2-40B4-BE49-F238E27FC236}">
                <a16:creationId xmlns:a16="http://schemas.microsoft.com/office/drawing/2014/main" id="{4DD4C1A7-4D80-71FE-2B17-A66363623373}"/>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5" name="Content Placeholder 4">
            <a:extLst>
              <a:ext uri="{FF2B5EF4-FFF2-40B4-BE49-F238E27FC236}">
                <a16:creationId xmlns:a16="http://schemas.microsoft.com/office/drawing/2014/main" id="{BF4D764D-9630-B1F5-4118-F7BA9C358442}"/>
              </a:ext>
            </a:extLst>
          </p:cNvPr>
          <p:cNvSpPr>
            <a:spLocks noGrp="1"/>
          </p:cNvSpPr>
          <p:nvPr>
            <p:ph sz="quarter" idx="15"/>
          </p:nvPr>
        </p:nvSpPr>
        <p:spPr>
          <a:xfrm>
            <a:off x="620183" y="5517232"/>
            <a:ext cx="11452481" cy="916213"/>
          </a:xfrm>
        </p:spPr>
        <p:txBody>
          <a:bodyPr anchor="t"/>
          <a:lstStyle/>
          <a:p>
            <a:pPr>
              <a:lnSpc>
                <a:spcPct val="90000"/>
              </a:lnSpc>
              <a:spcBef>
                <a:spcPts val="0"/>
              </a:spcBef>
              <a:spcAft>
                <a:spcPts val="300"/>
              </a:spcAft>
            </a:pPr>
            <a:r>
              <a:rPr lang="en-GB" sz="1050" dirty="0">
                <a:solidFill>
                  <a:schemeClr val="tx2"/>
                </a:solidFill>
                <a:latin typeface="Arial" panose="020B0604020202020204" pitchFamily="34" charset="0"/>
                <a:ea typeface="Aileron" charset="0"/>
                <a:cs typeface="Arial" panose="020B0604020202020204" pitchFamily="34" charset="0"/>
              </a:rPr>
              <a:t>Data presented are from a cut-off date of Feb 1, 2023.</a:t>
            </a:r>
          </a:p>
          <a:p>
            <a:pPr>
              <a:lnSpc>
                <a:spcPct val="90000"/>
              </a:lnSpc>
              <a:spcBef>
                <a:spcPts val="0"/>
              </a:spcBef>
              <a:spcAft>
                <a:spcPts val="300"/>
              </a:spcAft>
            </a:pPr>
            <a:r>
              <a:rPr lang="en-GB" sz="1050" baseline="30000" dirty="0">
                <a:solidFill>
                  <a:schemeClr val="tx2"/>
                </a:solidFill>
                <a:latin typeface="Arial" panose="020B0604020202020204" pitchFamily="34" charset="0"/>
                <a:ea typeface="Aileron" charset="0"/>
                <a:cs typeface="Arial" panose="020B0604020202020204" pitchFamily="34" charset="0"/>
              </a:rPr>
              <a:t>a </a:t>
            </a:r>
            <a:r>
              <a:rPr lang="en-GB" sz="1050" dirty="0">
                <a:solidFill>
                  <a:schemeClr val="tx2"/>
                </a:solidFill>
                <a:latin typeface="Arial" panose="020B0604020202020204" pitchFamily="34" charset="0"/>
                <a:ea typeface="Aileron" charset="0"/>
                <a:cs typeface="Arial" panose="020B0604020202020204" pitchFamily="34" charset="0"/>
              </a:rPr>
              <a:t>Patients in the FE cohort received treatment on an empty stomach at least 1 hour before and 2 hours after a meal from Day 1 to Day 7. Following a washout period with no treatment on Day 8, patients commenced standard treatment cycles at the same dose and schedule, receiving JDQ443 with food. For dose escalation and dose expansion, JDQ443 was dosed with food at all time points.</a:t>
            </a:r>
          </a:p>
          <a:p>
            <a:pPr>
              <a:spcBef>
                <a:spcPts val="0"/>
              </a:spcBef>
              <a:spcAft>
                <a:spcPts val="300"/>
              </a:spcAft>
            </a:pPr>
            <a:r>
              <a:rPr lang="en-GB" sz="1050" kern="100" dirty="0">
                <a:solidFill>
                  <a:schemeClr val="tx2"/>
                </a:solidFill>
                <a:ea typeface="Calibri" panose="020F0502020204030204" pitchFamily="34" charset="0"/>
              </a:rPr>
              <a:t>BID, twice daily; CRC, colorectal cancer; ECOG, Eastern Cooperative Oncology Group; GDP, guanosine diphosphate; KRAS, Kirsten rat sarcoma viral oncogene homolog; MTD, maximum tolerated dose; NSCLC, non-small cell lung cancer; PD, pharmacodynamics; PD-1, programmed cell death protein 1; PK, pharmacokinetics; PS, performance status; QD, once daily; RD, recommended dose; SHP2, Src homology-2 domain-containing protein tyrosine phosphatase-2; SoC, standard of care </a:t>
            </a:r>
          </a:p>
          <a:p>
            <a:r>
              <a:rPr lang="en-GB" sz="1050" kern="100" dirty="0">
                <a:solidFill>
                  <a:schemeClr val="tx2"/>
                </a:solidFill>
                <a:ea typeface="Calibri" panose="020F0502020204030204" pitchFamily="34" charset="0"/>
              </a:rPr>
              <a:t>Cassier PA</a:t>
            </a:r>
            <a:r>
              <a:rPr lang="en-GB" sz="1050" kern="100" dirty="0">
                <a:solidFill>
                  <a:schemeClr val="tx2"/>
                </a:solidFill>
                <a:effectLst/>
                <a:ea typeface="Calibri" panose="020F0502020204030204" pitchFamily="34" charset="0"/>
              </a:rPr>
              <a:t>, et al. </a:t>
            </a:r>
            <a:r>
              <a:rPr lang="en-GB" sz="1050" kern="100" dirty="0">
                <a:solidFill>
                  <a:schemeClr val="tx2"/>
                </a:solidFill>
                <a:ea typeface="Calibri" panose="020F0502020204030204" pitchFamily="34" charset="0"/>
              </a:rPr>
              <a:t>J Clin Oncol. 2023;41 (suppl 16) abstr 9007) (Oral presentation)</a:t>
            </a:r>
            <a:endParaRPr lang="en-GB" sz="1050" kern="100" dirty="0">
              <a:solidFill>
                <a:schemeClr val="tx2"/>
              </a:solidFill>
              <a:effectLst/>
              <a:ea typeface="Calibri" panose="020F0502020204030204" pitchFamily="34" charset="0"/>
            </a:endParaRPr>
          </a:p>
        </p:txBody>
      </p:sp>
      <p:graphicFrame>
        <p:nvGraphicFramePr>
          <p:cNvPr id="8" name="Table 16">
            <a:extLst>
              <a:ext uri="{FF2B5EF4-FFF2-40B4-BE49-F238E27FC236}">
                <a16:creationId xmlns:a16="http://schemas.microsoft.com/office/drawing/2014/main" id="{71697B29-7BE4-4B7F-8DA1-EFC29FDA15D7}"/>
              </a:ext>
            </a:extLst>
          </p:cNvPr>
          <p:cNvGraphicFramePr>
            <a:graphicFrameLocks noGrp="1"/>
          </p:cNvGraphicFramePr>
          <p:nvPr>
            <p:extLst>
              <p:ext uri="{D42A27DB-BD31-4B8C-83A1-F6EECF244321}">
                <p14:modId xmlns:p14="http://schemas.microsoft.com/office/powerpoint/2010/main" val="3632595730"/>
              </p:ext>
            </p:extLst>
          </p:nvPr>
        </p:nvGraphicFramePr>
        <p:xfrm>
          <a:off x="4871864" y="2534182"/>
          <a:ext cx="6840759" cy="2076108"/>
        </p:xfrm>
        <a:graphic>
          <a:graphicData uri="http://schemas.openxmlformats.org/drawingml/2006/table">
            <a:tbl>
              <a:tblPr firstRow="1" bandRow="1">
                <a:tableStyleId>{5C22544A-7EE6-4342-B048-85BDC9FD1C3A}</a:tableStyleId>
              </a:tblPr>
              <a:tblGrid>
                <a:gridCol w="2280253">
                  <a:extLst>
                    <a:ext uri="{9D8B030D-6E8A-4147-A177-3AD203B41FA5}">
                      <a16:colId xmlns:a16="http://schemas.microsoft.com/office/drawing/2014/main" val="2935736526"/>
                    </a:ext>
                  </a:extLst>
                </a:gridCol>
                <a:gridCol w="2280253">
                  <a:extLst>
                    <a:ext uri="{9D8B030D-6E8A-4147-A177-3AD203B41FA5}">
                      <a16:colId xmlns:a16="http://schemas.microsoft.com/office/drawing/2014/main" val="433461378"/>
                    </a:ext>
                  </a:extLst>
                </a:gridCol>
                <a:gridCol w="2280253">
                  <a:extLst>
                    <a:ext uri="{9D8B030D-6E8A-4147-A177-3AD203B41FA5}">
                      <a16:colId xmlns:a16="http://schemas.microsoft.com/office/drawing/2014/main" val="638993023"/>
                    </a:ext>
                  </a:extLst>
                </a:gridCol>
              </a:tblGrid>
              <a:tr h="320597">
                <a:tc>
                  <a:txBody>
                    <a:bodyPr/>
                    <a:lstStyle/>
                    <a:p>
                      <a:pPr algn="ctr">
                        <a:lnSpc>
                          <a:spcPct val="90000"/>
                        </a:lnSpc>
                      </a:pPr>
                      <a:r>
                        <a:rPr lang="en-GB" sz="1400" dirty="0"/>
                        <a:t>Dose escalation:</a:t>
                      </a:r>
                      <a:br>
                        <a:rPr lang="en-GB" sz="1400" dirty="0"/>
                      </a:br>
                      <a:r>
                        <a:rPr lang="en-GB" sz="1400" dirty="0"/>
                        <a:t>Phase 1b</a:t>
                      </a:r>
                      <a:endParaRPr lang="en-GB" sz="1400" dirty="0">
                        <a:latin typeface="Arial" panose="020B0604020202020204" pitchFamily="34" charset="0"/>
                        <a:cs typeface="Arial" panose="020B0604020202020204" pitchFamily="34" charset="0"/>
                      </a:endParaRPr>
                    </a:p>
                  </a:txBody>
                  <a:tcPr/>
                </a:tc>
                <a:tc>
                  <a:txBody>
                    <a:bodyPr/>
                    <a:lstStyle/>
                    <a:p>
                      <a:pPr algn="ctr">
                        <a:lnSpc>
                          <a:spcPct val="90000"/>
                        </a:lnSpc>
                      </a:pPr>
                      <a:r>
                        <a:rPr lang="en-GB" sz="1400" dirty="0"/>
                        <a:t>Food effect (FE)</a:t>
                      </a:r>
                      <a:r>
                        <a:rPr lang="en-GB" sz="1400" baseline="30000" dirty="0"/>
                        <a:t>a</a:t>
                      </a:r>
                      <a:endParaRPr lang="en-GB" sz="1400" baseline="30000" dirty="0">
                        <a:latin typeface="Arial" panose="020B0604020202020204" pitchFamily="34" charset="0"/>
                        <a:cs typeface="Arial" panose="020B0604020202020204" pitchFamily="34" charset="0"/>
                      </a:endParaRPr>
                    </a:p>
                  </a:txBody>
                  <a:tcPr/>
                </a:tc>
                <a:tc>
                  <a:txBody>
                    <a:bodyPr/>
                    <a:lstStyle/>
                    <a:p>
                      <a:pPr algn="ctr">
                        <a:lnSpc>
                          <a:spcPct val="90000"/>
                        </a:lnSpc>
                      </a:pPr>
                      <a:r>
                        <a:rPr lang="en-GB" sz="1400" dirty="0"/>
                        <a:t>Dose expansion:</a:t>
                      </a:r>
                      <a:br>
                        <a:rPr lang="en-GB" sz="1400" dirty="0"/>
                      </a:br>
                      <a:r>
                        <a:rPr lang="en-GB" sz="1400" dirty="0"/>
                        <a:t>Phase 2</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0346989"/>
                  </a:ext>
                </a:extLst>
              </a:tr>
              <a:tr h="641194">
                <a:tc>
                  <a:txBody>
                    <a:bodyPr/>
                    <a:lstStyle/>
                    <a:p>
                      <a:pPr algn="ctr">
                        <a:lnSpc>
                          <a:spcPct val="90000"/>
                        </a:lnSpc>
                      </a:pPr>
                      <a:r>
                        <a:rPr lang="en-GB" sz="1400" dirty="0">
                          <a:solidFill>
                            <a:schemeClr val="tx1"/>
                          </a:solidFill>
                        </a:rPr>
                        <a:t>KRAS G12C-mutated solid tumours (n=39)</a:t>
                      </a:r>
                      <a:endParaRPr lang="en-GB"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90000"/>
                        </a:lnSpc>
                      </a:pPr>
                      <a:r>
                        <a:rPr lang="en-GB" sz="1400" dirty="0">
                          <a:solidFill>
                            <a:schemeClr val="tx1"/>
                          </a:solidFill>
                        </a:rPr>
                        <a:t>KRAS G12C-mutated solid tumours (n=15)</a:t>
                      </a:r>
                      <a:endParaRPr lang="en-GB" sz="1400" dirty="0">
                        <a:solidFill>
                          <a:schemeClr val="tx1"/>
                        </a:solidFill>
                        <a:latin typeface="Arial" panose="020B0604020202020204" pitchFamily="34" charset="0"/>
                        <a:cs typeface="Arial" panose="020B0604020202020204" pitchFamily="34" charset="0"/>
                      </a:endParaRPr>
                    </a:p>
                  </a:txBody>
                  <a:tcPr anchor="ctr"/>
                </a:tc>
                <a:tc>
                  <a:txBody>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400" dirty="0">
                          <a:solidFill>
                            <a:schemeClr val="tx1"/>
                          </a:solidFill>
                        </a:rPr>
                        <a:t>KRAS G12C-mutated NSCLC (n=22)</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400" dirty="0">
                          <a:solidFill>
                            <a:schemeClr val="tx1"/>
                          </a:solidFill>
                        </a:rPr>
                        <a:t>KRAS G12C-mutated CRC (n=20)</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36576370"/>
                  </a:ext>
                </a:extLst>
              </a:tr>
              <a:tr h="579540">
                <a:tc>
                  <a:txBody>
                    <a:bodyPr/>
                    <a:lstStyle/>
                    <a:p>
                      <a:pPr algn="ctr">
                        <a:lnSpc>
                          <a:spcPct val="90000"/>
                        </a:lnSpc>
                      </a:pPr>
                      <a:r>
                        <a:rPr lang="en-GB" sz="1400" b="0" dirty="0"/>
                        <a:t>200 mg QD / 400 mg QD </a:t>
                      </a:r>
                      <a:br>
                        <a:rPr lang="en-GB" sz="1400" b="0" dirty="0"/>
                      </a:br>
                      <a:r>
                        <a:rPr lang="en-GB" sz="1400" b="0" dirty="0"/>
                        <a:t>200 mg BID / 300 mg BID</a:t>
                      </a:r>
                      <a:endParaRPr lang="en-GB" sz="1400" b="0" dirty="0">
                        <a:latin typeface="Arial" panose="020B0604020202020204" pitchFamily="34" charset="0"/>
                        <a:cs typeface="Arial" panose="020B0604020202020204" pitchFamily="34" charset="0"/>
                      </a:endParaRPr>
                    </a:p>
                  </a:txBody>
                  <a:tcPr anchor="ctr"/>
                </a:tc>
                <a:tc gridSpan="2">
                  <a:txBody>
                    <a:bodyPr/>
                    <a:lstStyle/>
                    <a:p>
                      <a:pPr algn="ctr">
                        <a:lnSpc>
                          <a:spcPct val="90000"/>
                        </a:lnSpc>
                      </a:pPr>
                      <a:r>
                        <a:rPr lang="en-GB" sz="1400" b="0" dirty="0"/>
                        <a:t>Monotherapy RD for expansion: 200 mg BID</a:t>
                      </a:r>
                      <a:endParaRPr lang="en-GB" sz="1400" b="0" dirty="0">
                        <a:latin typeface="Arial" panose="020B0604020202020204" pitchFamily="34" charset="0"/>
                        <a:cs typeface="Arial" panose="020B0604020202020204" pitchFamily="34" charset="0"/>
                      </a:endParaRPr>
                    </a:p>
                  </a:txBody>
                  <a:tcPr anchor="ctr"/>
                </a:tc>
                <a:tc hMerge="1">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txBody>
                  <a:tcPr>
                    <a:solidFill>
                      <a:srgbClr val="EAD1CE"/>
                    </a:solidFill>
                  </a:tcPr>
                </a:tc>
                <a:extLst>
                  <a:ext uri="{0D108BD9-81ED-4DB2-BD59-A6C34878D82A}">
                    <a16:rowId xmlns:a16="http://schemas.microsoft.com/office/drawing/2014/main" val="4042242707"/>
                  </a:ext>
                </a:extLst>
              </a:tr>
            </a:tbl>
          </a:graphicData>
        </a:graphic>
      </p:graphicFrame>
      <p:sp>
        <p:nvSpPr>
          <p:cNvPr id="10" name="TextBox 9">
            <a:extLst>
              <a:ext uri="{FF2B5EF4-FFF2-40B4-BE49-F238E27FC236}">
                <a16:creationId xmlns:a16="http://schemas.microsoft.com/office/drawing/2014/main" id="{7D1E60F9-EB07-F160-42E3-2F570BBE8AEB}"/>
              </a:ext>
            </a:extLst>
          </p:cNvPr>
          <p:cNvSpPr txBox="1"/>
          <p:nvPr/>
        </p:nvSpPr>
        <p:spPr>
          <a:xfrm>
            <a:off x="695516" y="2534182"/>
            <a:ext cx="4032332" cy="1951053"/>
          </a:xfrm>
          <a:prstGeom prst="roundRect">
            <a:avLst>
              <a:gd name="adj" fmla="val 18937"/>
            </a:avLst>
          </a:prstGeom>
          <a:noFill/>
          <a:ln w="28575">
            <a:solidFill>
              <a:schemeClr val="accent2"/>
            </a:solidFill>
          </a:ln>
        </p:spPr>
        <p:txBody>
          <a:bodyPr wrap="square">
            <a:spAutoFit/>
          </a:bodyPr>
          <a:lstStyle/>
          <a:p>
            <a:pPr>
              <a:lnSpc>
                <a:spcPct val="90000"/>
              </a:lnSpc>
              <a:spcAft>
                <a:spcPts val="200"/>
              </a:spcAft>
            </a:pPr>
            <a:r>
              <a:rPr lang="en-GB" sz="1600" b="1" dirty="0">
                <a:solidFill>
                  <a:schemeClr val="accent2"/>
                </a:solidFill>
                <a:latin typeface="Arial" panose="020B0604020202020204" pitchFamily="34" charset="0"/>
                <a:cs typeface="Arial" panose="020B0604020202020204" pitchFamily="34" charset="0"/>
              </a:rPr>
              <a:t>Eligibility</a:t>
            </a:r>
          </a:p>
          <a:p>
            <a:pPr marL="285750" indent="-285750">
              <a:lnSpc>
                <a:spcPct val="90000"/>
              </a:lnSpc>
              <a:spcAft>
                <a:spcPts val="200"/>
              </a:spcAft>
              <a:buFont typeface="Arial" panose="020B0604020202020204" pitchFamily="34" charset="0"/>
              <a:buChar char="−"/>
            </a:pPr>
            <a:r>
              <a:rPr lang="en-GB" sz="1400" dirty="0">
                <a:latin typeface="Arial" panose="020B0604020202020204" pitchFamily="34" charset="0"/>
                <a:cs typeface="Arial" panose="020B0604020202020204" pitchFamily="34" charset="0"/>
              </a:rPr>
              <a:t>Patients with advanced, </a:t>
            </a:r>
            <a:r>
              <a:rPr lang="en-GB" sz="1400" i="1" dirty="0">
                <a:latin typeface="Arial" panose="020B0604020202020204" pitchFamily="34" charset="0"/>
                <a:cs typeface="Arial" panose="020B0604020202020204" pitchFamily="34" charset="0"/>
              </a:rPr>
              <a:t>KRAS G12C</a:t>
            </a:r>
            <a:r>
              <a:rPr lang="en-GB" sz="1400" dirty="0">
                <a:latin typeface="Arial" panose="020B0604020202020204" pitchFamily="34" charset="0"/>
                <a:cs typeface="Arial" panose="020B0604020202020204" pitchFamily="34" charset="0"/>
              </a:rPr>
              <a:t>-mutated solid tumours who have received SoC therapy or who are intolerant of or ineligible for approved therapies;</a:t>
            </a:r>
          </a:p>
          <a:p>
            <a:pPr marL="285750" indent="-285750">
              <a:lnSpc>
                <a:spcPct val="90000"/>
              </a:lnSpc>
              <a:spcAft>
                <a:spcPts val="200"/>
              </a:spcAft>
              <a:buFont typeface="Arial" panose="020B0604020202020204" pitchFamily="34" charset="0"/>
              <a:buChar char="−"/>
            </a:pPr>
            <a:r>
              <a:rPr lang="en-GB" sz="1400" dirty="0">
                <a:latin typeface="Arial" panose="020B0604020202020204" pitchFamily="34" charset="0"/>
                <a:cs typeface="Arial" panose="020B0604020202020204" pitchFamily="34" charset="0"/>
              </a:rPr>
              <a:t>ECOG PS 0-1;</a:t>
            </a:r>
          </a:p>
          <a:p>
            <a:pPr marL="285750" indent="-285750">
              <a:lnSpc>
                <a:spcPct val="90000"/>
              </a:lnSpc>
              <a:spcAft>
                <a:spcPts val="200"/>
              </a:spcAft>
              <a:buFont typeface="Arial" panose="020B0604020202020204" pitchFamily="34" charset="0"/>
              <a:buChar char="−"/>
            </a:pPr>
            <a:r>
              <a:rPr lang="en-GB" sz="1400" dirty="0">
                <a:latin typeface="Arial" panose="020B0604020202020204" pitchFamily="34" charset="0"/>
                <a:cs typeface="Arial" panose="020B0604020202020204" pitchFamily="34" charset="0"/>
              </a:rPr>
              <a:t>no prior treatment with a KRAS</a:t>
            </a:r>
            <a:r>
              <a:rPr lang="en-GB" sz="1400" baseline="30000" dirty="0">
                <a:latin typeface="Arial" panose="020B0604020202020204" pitchFamily="34" charset="0"/>
                <a:cs typeface="Arial" panose="020B0604020202020204" pitchFamily="34" charset="0"/>
              </a:rPr>
              <a:t>G12C</a:t>
            </a:r>
            <a:r>
              <a:rPr lang="en-GB" sz="1400" dirty="0">
                <a:latin typeface="Arial" panose="020B0604020202020204" pitchFamily="34" charset="0"/>
                <a:cs typeface="Arial" panose="020B0604020202020204" pitchFamily="34" charset="0"/>
              </a:rPr>
              <a:t> inhibitor</a:t>
            </a:r>
          </a:p>
        </p:txBody>
      </p:sp>
    </p:spTree>
    <p:extLst>
      <p:ext uri="{BB962C8B-B14F-4D97-AF65-F5344CB8AC3E}">
        <p14:creationId xmlns:p14="http://schemas.microsoft.com/office/powerpoint/2010/main" val="21892132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125" y="258763"/>
            <a:ext cx="10963275" cy="865187"/>
          </a:xfrm>
        </p:spPr>
        <p:txBody>
          <a:bodyPr/>
          <a:lstStyle/>
          <a:p>
            <a:r>
              <a:rPr lang="en-GB" cap="none" dirty="0"/>
              <a:t>Kont</a:t>
            </a:r>
            <a:r>
              <a:rPr lang="en-GB" dirty="0"/>
              <a:t>RAS</a:t>
            </a:r>
            <a:r>
              <a:rPr lang="en-GB" cap="none" dirty="0"/>
              <a:t>t</a:t>
            </a:r>
            <a:r>
              <a:rPr lang="en-GB" dirty="0"/>
              <a:t>-01: baseline characteristics</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13</a:t>
            </a:fld>
            <a:endParaRPr lang="en-GB" dirty="0"/>
          </a:p>
        </p:txBody>
      </p:sp>
      <p:sp>
        <p:nvSpPr>
          <p:cNvPr id="4" name="Content Placeholder 3">
            <a:extLst>
              <a:ext uri="{FF2B5EF4-FFF2-40B4-BE49-F238E27FC236}">
                <a16:creationId xmlns:a16="http://schemas.microsoft.com/office/drawing/2014/main" id="{A1C6B416-2D71-3257-2F28-D88CE6B51F9D}"/>
              </a:ext>
            </a:extLst>
          </p:cNvPr>
          <p:cNvSpPr>
            <a:spLocks noGrp="1"/>
          </p:cNvSpPr>
          <p:nvPr>
            <p:ph sz="quarter" idx="15"/>
          </p:nvPr>
        </p:nvSpPr>
        <p:spPr>
          <a:xfrm>
            <a:off x="7582524" y="5228046"/>
            <a:ext cx="4392489" cy="1207146"/>
          </a:xfrm>
        </p:spPr>
        <p:txBody>
          <a:bodyPr/>
          <a:lstStyle/>
          <a:p>
            <a:r>
              <a:rPr lang="en-GB" sz="1000" dirty="0">
                <a:solidFill>
                  <a:schemeClr val="tx2"/>
                </a:solidFill>
              </a:rPr>
              <a:t>BID, twice daily; BOR, best overall response; CNS, central nervous system; CRC, colorectal cancer; DCR, disease control rate; ECOG, Eastern Cooperative Oncology Group; FE, food effect; ICI, immune checkpoint inhibitor; NSCLC, non-small cell lung cancer; ORR, objective response rate; PD, progressive disease; PR, partial response; PS, performance status; QD, once daily; SD, stable disease</a:t>
            </a:r>
          </a:p>
          <a:p>
            <a:r>
              <a:rPr lang="en-GB" sz="1000" kern="100" dirty="0">
                <a:solidFill>
                  <a:schemeClr val="tx2"/>
                </a:solidFill>
                <a:ea typeface="Calibri" panose="020F0502020204030204" pitchFamily="34" charset="0"/>
              </a:rPr>
              <a:t>Cassier PA</a:t>
            </a:r>
            <a:r>
              <a:rPr lang="en-GB" sz="1000" kern="100" dirty="0">
                <a:solidFill>
                  <a:schemeClr val="tx2"/>
                </a:solidFill>
                <a:effectLst/>
                <a:ea typeface="Calibri" panose="020F0502020204030204" pitchFamily="34" charset="0"/>
              </a:rPr>
              <a:t>, et al. </a:t>
            </a:r>
            <a:r>
              <a:rPr lang="en-GB" sz="1000" kern="100" dirty="0">
                <a:solidFill>
                  <a:schemeClr val="tx2"/>
                </a:solidFill>
                <a:ea typeface="Calibri" panose="020F0502020204030204" pitchFamily="34" charset="0"/>
              </a:rPr>
              <a:t>J Clin Oncol. 2023;41 (suppl 16) abstr 9007) (Oral presentation)</a:t>
            </a:r>
            <a:endParaRPr lang="en-GB" sz="1000" kern="100" dirty="0">
              <a:solidFill>
                <a:schemeClr val="tx2"/>
              </a:solidFill>
              <a:effectLst/>
              <a:ea typeface="Calibri" panose="020F0502020204030204" pitchFamily="34" charset="0"/>
            </a:endParaRPr>
          </a:p>
        </p:txBody>
      </p:sp>
      <p:sp>
        <p:nvSpPr>
          <p:cNvPr id="15" name="TextBox 14">
            <a:extLst>
              <a:ext uri="{FF2B5EF4-FFF2-40B4-BE49-F238E27FC236}">
                <a16:creationId xmlns:a16="http://schemas.microsoft.com/office/drawing/2014/main" id="{AC1135FD-3BB2-2675-7771-81AF5EAB47C4}"/>
              </a:ext>
            </a:extLst>
          </p:cNvPr>
          <p:cNvSpPr txBox="1"/>
          <p:nvPr/>
        </p:nvSpPr>
        <p:spPr>
          <a:xfrm>
            <a:off x="619125" y="972000"/>
            <a:ext cx="6585521" cy="369332"/>
          </a:xfrm>
          <a:prstGeom prst="rect">
            <a:avLst/>
          </a:prstGeom>
          <a:noFill/>
        </p:spPr>
        <p:txBody>
          <a:bodyPr wrap="none" l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DEMOGRAPHICS AND BASELINE CHARACTERISTICS</a:t>
            </a:r>
          </a:p>
        </p:txBody>
      </p:sp>
      <p:graphicFrame>
        <p:nvGraphicFramePr>
          <p:cNvPr id="19" name="Table 19">
            <a:extLst>
              <a:ext uri="{FF2B5EF4-FFF2-40B4-BE49-F238E27FC236}">
                <a16:creationId xmlns:a16="http://schemas.microsoft.com/office/drawing/2014/main" id="{6CACD57C-7E47-3A46-29FA-3183556B84D8}"/>
              </a:ext>
            </a:extLst>
          </p:cNvPr>
          <p:cNvGraphicFramePr>
            <a:graphicFrameLocks noGrp="1"/>
          </p:cNvGraphicFramePr>
          <p:nvPr>
            <p:extLst>
              <p:ext uri="{D42A27DB-BD31-4B8C-83A1-F6EECF244321}">
                <p14:modId xmlns:p14="http://schemas.microsoft.com/office/powerpoint/2010/main" val="1138556735"/>
              </p:ext>
            </p:extLst>
          </p:nvPr>
        </p:nvGraphicFramePr>
        <p:xfrm>
          <a:off x="619125" y="1403144"/>
          <a:ext cx="6701013" cy="5372640"/>
        </p:xfrm>
        <a:graphic>
          <a:graphicData uri="http://schemas.openxmlformats.org/drawingml/2006/table">
            <a:tbl>
              <a:tblPr firstRow="1" bandRow="1">
                <a:tableStyleId>{5C22544A-7EE6-4342-B048-85BDC9FD1C3A}</a:tableStyleId>
              </a:tblPr>
              <a:tblGrid>
                <a:gridCol w="1611258">
                  <a:extLst>
                    <a:ext uri="{9D8B030D-6E8A-4147-A177-3AD203B41FA5}">
                      <a16:colId xmlns:a16="http://schemas.microsoft.com/office/drawing/2014/main" val="2427835766"/>
                    </a:ext>
                  </a:extLst>
                </a:gridCol>
                <a:gridCol w="1017951">
                  <a:extLst>
                    <a:ext uri="{9D8B030D-6E8A-4147-A177-3AD203B41FA5}">
                      <a16:colId xmlns:a16="http://schemas.microsoft.com/office/drawing/2014/main" val="1938156122"/>
                    </a:ext>
                  </a:extLst>
                </a:gridCol>
                <a:gridCol w="1017951">
                  <a:extLst>
                    <a:ext uri="{9D8B030D-6E8A-4147-A177-3AD203B41FA5}">
                      <a16:colId xmlns:a16="http://schemas.microsoft.com/office/drawing/2014/main" val="4118330691"/>
                    </a:ext>
                  </a:extLst>
                </a:gridCol>
                <a:gridCol w="1017951">
                  <a:extLst>
                    <a:ext uri="{9D8B030D-6E8A-4147-A177-3AD203B41FA5}">
                      <a16:colId xmlns:a16="http://schemas.microsoft.com/office/drawing/2014/main" val="838933336"/>
                    </a:ext>
                  </a:extLst>
                </a:gridCol>
                <a:gridCol w="1017951">
                  <a:extLst>
                    <a:ext uri="{9D8B030D-6E8A-4147-A177-3AD203B41FA5}">
                      <a16:colId xmlns:a16="http://schemas.microsoft.com/office/drawing/2014/main" val="3388171635"/>
                    </a:ext>
                  </a:extLst>
                </a:gridCol>
                <a:gridCol w="1017951">
                  <a:extLst>
                    <a:ext uri="{9D8B030D-6E8A-4147-A177-3AD203B41FA5}">
                      <a16:colId xmlns:a16="http://schemas.microsoft.com/office/drawing/2014/main" val="1073365468"/>
                    </a:ext>
                  </a:extLst>
                </a:gridCol>
              </a:tblGrid>
              <a:tr h="0">
                <a:tc>
                  <a:txBody>
                    <a:bodyPr/>
                    <a:lstStyle/>
                    <a:p>
                      <a:endParaRPr lang="en-GB" sz="1000" dirty="0">
                        <a:latin typeface="Arial" panose="020B0604020202020204" pitchFamily="34" charset="0"/>
                        <a:cs typeface="Arial" panose="020B0604020202020204" pitchFamily="34" charset="0"/>
                      </a:endParaRPr>
                    </a:p>
                  </a:txBody>
                  <a:tcPr marT="28800" marB="28800">
                    <a:lnB w="28575" cap="flat" cmpd="sng" algn="ctr">
                      <a:solidFill>
                        <a:schemeClr val="bg1"/>
                      </a:solidFill>
                      <a:prstDash val="solid"/>
                      <a:round/>
                      <a:headEnd type="none" w="med" len="med"/>
                      <a:tailEnd type="none" w="med" len="med"/>
                    </a:lnB>
                  </a:tcPr>
                </a:tc>
                <a:tc>
                  <a:txBody>
                    <a:bodyPr/>
                    <a:lstStyle/>
                    <a:p>
                      <a:pPr algn="ctr"/>
                      <a:r>
                        <a:rPr lang="en-GB" sz="1000" dirty="0">
                          <a:latin typeface="Arial" panose="020B0604020202020204" pitchFamily="34" charset="0"/>
                          <a:cs typeface="Arial" panose="020B0604020202020204" pitchFamily="34" charset="0"/>
                        </a:rPr>
                        <a:t>JDQ443 200 mg QD</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escalation (n=10)</a:t>
                      </a:r>
                    </a:p>
                  </a:txBody>
                  <a:tcPr marL="19440" marR="19440" marT="28800" marB="28800" anchor="ctr">
                    <a:lnB w="28575" cap="flat" cmpd="sng" algn="ctr">
                      <a:solidFill>
                        <a:schemeClr val="bg1"/>
                      </a:solidFill>
                      <a:prstDash val="solid"/>
                      <a:round/>
                      <a:headEnd type="none" w="med" len="med"/>
                      <a:tailEnd type="none" w="med" len="med"/>
                    </a:lnB>
                  </a:tcPr>
                </a:tc>
                <a:tc>
                  <a:txBody>
                    <a:bodyPr/>
                    <a:lstStyle/>
                    <a:p>
                      <a:pPr algn="ctr"/>
                      <a:r>
                        <a:rPr lang="en-GB" sz="1000" dirty="0">
                          <a:latin typeface="Arial" panose="020B0604020202020204" pitchFamily="34" charset="0"/>
                          <a:cs typeface="Arial" panose="020B0604020202020204" pitchFamily="34" charset="0"/>
                        </a:rPr>
                        <a:t>JDQ443 400 mg QD</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escalation (n=11)</a:t>
                      </a:r>
                    </a:p>
                  </a:txBody>
                  <a:tcPr marL="19440" marR="19440" marT="28800" marB="28800" anchor="ctr">
                    <a:lnB w="28575" cap="flat" cmpd="sng" algn="ctr">
                      <a:solidFill>
                        <a:schemeClr val="bg1"/>
                      </a:solidFill>
                      <a:prstDash val="solid"/>
                      <a:round/>
                      <a:headEnd type="none" w="med" len="med"/>
                      <a:tailEnd type="none" w="med" len="med"/>
                    </a:lnB>
                  </a:tcPr>
                </a:tc>
                <a:tc>
                  <a:txBody>
                    <a:bodyPr/>
                    <a:lstStyle/>
                    <a:p>
                      <a:pPr algn="ctr"/>
                      <a:r>
                        <a:rPr lang="en-GB" sz="1000" dirty="0">
                          <a:latin typeface="Arial" panose="020B0604020202020204" pitchFamily="34" charset="0"/>
                          <a:cs typeface="Arial" panose="020B0604020202020204" pitchFamily="34" charset="0"/>
                        </a:rPr>
                        <a:t>JDQ443 300 mg BID</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escalation (n=7)</a:t>
                      </a:r>
                    </a:p>
                  </a:txBody>
                  <a:tcPr marL="19440" marR="19440" marT="28800" marB="28800" anchor="ctr">
                    <a:lnB w="28575" cap="flat" cmpd="sng" algn="ctr">
                      <a:solidFill>
                        <a:schemeClr val="bg1"/>
                      </a:solidFill>
                      <a:prstDash val="solid"/>
                      <a:round/>
                      <a:headEnd type="none" w="med" len="med"/>
                      <a:tailEnd type="none" w="med" len="med"/>
                    </a:lnB>
                  </a:tcPr>
                </a:tc>
                <a:tc>
                  <a:txBody>
                    <a:bodyPr/>
                    <a:lstStyle/>
                    <a:p>
                      <a:pPr algn="ctr"/>
                      <a:r>
                        <a:rPr lang="en-GB" sz="1000" dirty="0">
                          <a:latin typeface="Arial" panose="020B0604020202020204" pitchFamily="34" charset="0"/>
                          <a:cs typeface="Arial" panose="020B0604020202020204" pitchFamily="34" charset="0"/>
                        </a:rPr>
                        <a:t>JDQ443 200 mg BID</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escalation + FE + expansion (n=68)</a:t>
                      </a:r>
                    </a:p>
                  </a:txBody>
                  <a:tcPr marL="19440" marR="19440" marT="28800" marB="28800" anchor="ctr">
                    <a:lnB w="28575" cap="flat" cmpd="sng" algn="ctr">
                      <a:solidFill>
                        <a:schemeClr val="bg1"/>
                      </a:solidFill>
                      <a:prstDash val="solid"/>
                      <a:round/>
                      <a:headEnd type="none" w="med" len="med"/>
                      <a:tailEnd type="none" w="med" len="med"/>
                    </a:lnB>
                  </a:tcPr>
                </a:tc>
                <a:tc>
                  <a:txBody>
                    <a:bodyPr/>
                    <a:lstStyle/>
                    <a:p>
                      <a:pPr algn="ctr"/>
                      <a:r>
                        <a:rPr lang="en-GB" sz="1000" dirty="0">
                          <a:latin typeface="Arial" panose="020B0604020202020204" pitchFamily="34" charset="0"/>
                          <a:cs typeface="Arial" panose="020B0604020202020204" pitchFamily="34" charset="0"/>
                        </a:rPr>
                        <a:t>All dose levels, pooled</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(N=96)</a:t>
                      </a:r>
                    </a:p>
                  </a:txBody>
                  <a:tcPr marL="19440" marR="19440" marT="28800" marB="28800"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66487265"/>
                  </a:ext>
                </a:extLst>
              </a:tr>
              <a:tr h="0">
                <a:tc gridSpan="6">
                  <a:txBody>
                    <a:bodyPr/>
                    <a:lstStyle/>
                    <a:p>
                      <a:r>
                        <a:rPr lang="en-GB" sz="1000" b="1" dirty="0">
                          <a:latin typeface="Arial" panose="020B0604020202020204" pitchFamily="34" charset="0"/>
                          <a:cs typeface="Arial" panose="020B0604020202020204" pitchFamily="34" charset="0"/>
                        </a:rPr>
                        <a:t>Age (years)</a:t>
                      </a:r>
                    </a:p>
                  </a:txBody>
                  <a:tcPr marT="25200" marB="25200">
                    <a:lnT w="28575"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lnT w="28575" cap="flat" cmpd="sng" algn="ctr">
                      <a:solidFill>
                        <a:schemeClr val="bg1"/>
                      </a:solidFill>
                      <a:prstDash val="solid"/>
                      <a:round/>
                      <a:headEnd type="none" w="med" len="med"/>
                      <a:tailEnd type="none" w="med" len="med"/>
                    </a:lnT>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extLst>
                  <a:ext uri="{0D108BD9-81ED-4DB2-BD59-A6C34878D82A}">
                    <a16:rowId xmlns:a16="http://schemas.microsoft.com/office/drawing/2014/main" val="820406468"/>
                  </a:ext>
                </a:extLst>
              </a:tr>
              <a:tr h="0">
                <a:tc>
                  <a:txBody>
                    <a:bodyPr/>
                    <a:lstStyle/>
                    <a:p>
                      <a:pPr marL="0" indent="136525">
                        <a:tabLst/>
                      </a:pPr>
                      <a:r>
                        <a:rPr lang="en-GB" sz="1000" dirty="0">
                          <a:latin typeface="Arial" panose="020B0604020202020204" pitchFamily="34" charset="0"/>
                          <a:cs typeface="Arial" panose="020B0604020202020204" pitchFamily="34" charset="0"/>
                        </a:rPr>
                        <a:t>Median</a:t>
                      </a:r>
                    </a:p>
                  </a:txBody>
                  <a:tcPr marT="25200" marB="25200"/>
                </a:tc>
                <a:tc>
                  <a:txBody>
                    <a:bodyPr/>
                    <a:lstStyle/>
                    <a:p>
                      <a:pPr marL="0" indent="7938" algn="ctr">
                        <a:tabLst/>
                      </a:pPr>
                      <a:r>
                        <a:rPr lang="en-GB" sz="1000" dirty="0">
                          <a:latin typeface="Arial" panose="020B0604020202020204" pitchFamily="34" charset="0"/>
                          <a:cs typeface="Arial" panose="020B0604020202020204" pitchFamily="34" charset="0"/>
                        </a:rPr>
                        <a:t>57.0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63.0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59.0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62.5</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61.5</a:t>
                      </a:r>
                    </a:p>
                  </a:txBody>
                  <a:tcPr marL="19440" marR="19440" marT="25200" marB="25200" anchor="ctr"/>
                </a:tc>
                <a:extLst>
                  <a:ext uri="{0D108BD9-81ED-4DB2-BD59-A6C34878D82A}">
                    <a16:rowId xmlns:a16="http://schemas.microsoft.com/office/drawing/2014/main" val="1490701176"/>
                  </a:ext>
                </a:extLst>
              </a:tr>
              <a:tr h="0">
                <a:tc>
                  <a:txBody>
                    <a:bodyPr/>
                    <a:lstStyle/>
                    <a:p>
                      <a:pPr marL="0" indent="136525">
                        <a:tabLst/>
                      </a:pPr>
                      <a:r>
                        <a:rPr lang="en-GB" sz="1000" dirty="0">
                          <a:latin typeface="Arial" panose="020B0604020202020204" pitchFamily="34" charset="0"/>
                          <a:cs typeface="Arial" panose="020B0604020202020204" pitchFamily="34" charset="0"/>
                        </a:rPr>
                        <a:t>Range (min-max)</a:t>
                      </a:r>
                    </a:p>
                  </a:txBody>
                  <a:tcPr marT="25200" marB="25200"/>
                </a:tc>
                <a:tc>
                  <a:txBody>
                    <a:bodyPr/>
                    <a:lstStyle/>
                    <a:p>
                      <a:pPr marL="0" indent="7938" algn="ctr">
                        <a:tabLst/>
                      </a:pPr>
                      <a:r>
                        <a:rPr lang="en-GB" sz="1000" dirty="0">
                          <a:latin typeface="Arial" panose="020B0604020202020204" pitchFamily="34" charset="0"/>
                          <a:cs typeface="Arial" panose="020B0604020202020204" pitchFamily="34" charset="0"/>
                        </a:rPr>
                        <a:t>(30.0-73.0)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(50.0-76.0)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(27.0-72.0)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(26.0-83.0)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(26.0-83.0)</a:t>
                      </a:r>
                    </a:p>
                  </a:txBody>
                  <a:tcPr marL="19440" marR="19440" marT="25200" marB="25200" anchor="ctr"/>
                </a:tc>
                <a:extLst>
                  <a:ext uri="{0D108BD9-81ED-4DB2-BD59-A6C34878D82A}">
                    <a16:rowId xmlns:a16="http://schemas.microsoft.com/office/drawing/2014/main" val="3309957281"/>
                  </a:ext>
                </a:extLst>
              </a:tr>
              <a:tr h="0">
                <a:tc gridSpan="6">
                  <a:txBody>
                    <a:bodyPr/>
                    <a:lstStyle/>
                    <a:p>
                      <a:r>
                        <a:rPr lang="en-GB" sz="1000" b="1" dirty="0">
                          <a:latin typeface="Arial" panose="020B0604020202020204" pitchFamily="34" charset="0"/>
                          <a:cs typeface="Arial" panose="020B0604020202020204" pitchFamily="34" charset="0"/>
                        </a:rPr>
                        <a:t>Sex, n (%)</a:t>
                      </a:r>
                    </a:p>
                  </a:txBody>
                  <a:tcPr marT="25200" marB="25200"/>
                </a:tc>
                <a:tc hMerge="1">
                  <a:txBody>
                    <a:bodyPr/>
                    <a:lstStyle/>
                    <a:p>
                      <a:endParaRPr lang="en-GB"/>
                    </a:p>
                  </a:txBody>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extLst>
                  <a:ext uri="{0D108BD9-81ED-4DB2-BD59-A6C34878D82A}">
                    <a16:rowId xmlns:a16="http://schemas.microsoft.com/office/drawing/2014/main" val="2926424997"/>
                  </a:ext>
                </a:extLst>
              </a:tr>
              <a:tr h="0">
                <a:tc>
                  <a:txBody>
                    <a:bodyPr/>
                    <a:lstStyle/>
                    <a:p>
                      <a:pPr marL="0" indent="136525">
                        <a:tabLst/>
                      </a:pPr>
                      <a:r>
                        <a:rPr lang="en-GB" sz="1000" b="0" dirty="0">
                          <a:latin typeface="Arial" panose="020B0604020202020204" pitchFamily="34" charset="0"/>
                          <a:cs typeface="Arial" panose="020B0604020202020204" pitchFamily="34" charset="0"/>
                        </a:rPr>
                        <a:t>Female</a:t>
                      </a:r>
                    </a:p>
                  </a:txBody>
                  <a:tcPr marT="25200" marB="25200"/>
                </a:tc>
                <a:tc>
                  <a:txBody>
                    <a:bodyPr/>
                    <a:lstStyle/>
                    <a:p>
                      <a:pPr marL="0" indent="7938" algn="ctr">
                        <a:tabLst/>
                      </a:pPr>
                      <a:r>
                        <a:rPr lang="en-GB" sz="1000" dirty="0">
                          <a:latin typeface="Arial" panose="020B0604020202020204" pitchFamily="34" charset="0"/>
                          <a:cs typeface="Arial" panose="020B0604020202020204" pitchFamily="34" charset="0"/>
                        </a:rPr>
                        <a:t>5 (50.0)</a:t>
                      </a:r>
                      <a:endParaRPr lang="en-GB" sz="1000" b="0" dirty="0">
                        <a:latin typeface="Arial" panose="020B0604020202020204" pitchFamily="34" charset="0"/>
                        <a:cs typeface="Arial" panose="020B0604020202020204" pitchFamily="34" charset="0"/>
                      </a:endParaRP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7 (63.6)</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5 (71.4)</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33 (48.5)</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50 (52.1)</a:t>
                      </a:r>
                    </a:p>
                  </a:txBody>
                  <a:tcPr marL="19440" marR="19440" marT="25200" marB="25200" anchor="ctr"/>
                </a:tc>
                <a:extLst>
                  <a:ext uri="{0D108BD9-81ED-4DB2-BD59-A6C34878D82A}">
                    <a16:rowId xmlns:a16="http://schemas.microsoft.com/office/drawing/2014/main" val="4047283613"/>
                  </a:ext>
                </a:extLst>
              </a:tr>
              <a:tr h="0">
                <a:tc gridSpan="6">
                  <a:txBody>
                    <a:bodyPr/>
                    <a:lstStyle/>
                    <a:p>
                      <a:r>
                        <a:rPr lang="en-GB" sz="1000" b="1" dirty="0">
                          <a:latin typeface="Arial" panose="020B0604020202020204" pitchFamily="34" charset="0"/>
                          <a:cs typeface="Arial" panose="020B0604020202020204" pitchFamily="34" charset="0"/>
                        </a:rPr>
                        <a:t>Number of prior lines of antineoplastic therapy</a:t>
                      </a:r>
                    </a:p>
                  </a:txBody>
                  <a:tcPr marT="25200" marB="25200"/>
                </a:tc>
                <a:tc hMerge="1">
                  <a:txBody>
                    <a:bodyPr/>
                    <a:lstStyle/>
                    <a:p>
                      <a:endParaRPr lang="en-GB"/>
                    </a:p>
                  </a:txBody>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extLst>
                  <a:ext uri="{0D108BD9-81ED-4DB2-BD59-A6C34878D82A}">
                    <a16:rowId xmlns:a16="http://schemas.microsoft.com/office/drawing/2014/main" val="3086001625"/>
                  </a:ext>
                </a:extLst>
              </a:tr>
              <a:tr h="0">
                <a:tc>
                  <a:txBody>
                    <a:bodyPr/>
                    <a:lstStyle/>
                    <a:p>
                      <a:pPr marL="0" indent="136525">
                        <a:tabLst/>
                      </a:pPr>
                      <a:r>
                        <a:rPr lang="en-GB" sz="1000" dirty="0">
                          <a:latin typeface="Arial" panose="020B0604020202020204" pitchFamily="34" charset="0"/>
                          <a:cs typeface="Arial" panose="020B0604020202020204" pitchFamily="34" charset="0"/>
                        </a:rPr>
                        <a:t>Median</a:t>
                      </a:r>
                    </a:p>
                  </a:txBody>
                  <a:tcPr marT="25200" marB="25200"/>
                </a:tc>
                <a:tc>
                  <a:txBody>
                    <a:bodyPr/>
                    <a:lstStyle/>
                    <a:p>
                      <a:pPr marL="0" indent="7938" algn="ctr">
                        <a:tabLst/>
                      </a:pPr>
                      <a:r>
                        <a:rPr lang="en-GB" sz="1000" dirty="0">
                          <a:latin typeface="Arial" panose="020B0604020202020204" pitchFamily="34" charset="0"/>
                          <a:cs typeface="Arial" panose="020B0604020202020204" pitchFamily="34" charset="0"/>
                        </a:rPr>
                        <a:t>3</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3</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3</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2</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2</a:t>
                      </a:r>
                    </a:p>
                  </a:txBody>
                  <a:tcPr marL="19440" marR="19440" marT="25200" marB="25200" anchor="ctr"/>
                </a:tc>
                <a:extLst>
                  <a:ext uri="{0D108BD9-81ED-4DB2-BD59-A6C34878D82A}">
                    <a16:rowId xmlns:a16="http://schemas.microsoft.com/office/drawing/2014/main" val="63262287"/>
                  </a:ext>
                </a:extLst>
              </a:tr>
              <a:tr h="0">
                <a:tc>
                  <a:txBody>
                    <a:bodyPr/>
                    <a:lstStyle/>
                    <a:p>
                      <a:pPr marL="0" indent="136525">
                        <a:tabLst/>
                      </a:pPr>
                      <a:r>
                        <a:rPr lang="en-GB" sz="1000" dirty="0">
                          <a:latin typeface="Arial" panose="020B0604020202020204" pitchFamily="34" charset="0"/>
                          <a:cs typeface="Arial" panose="020B0604020202020204" pitchFamily="34" charset="0"/>
                        </a:rPr>
                        <a:t>Range (min-max)</a:t>
                      </a:r>
                    </a:p>
                  </a:txBody>
                  <a:tcPr marT="25200" marB="25200"/>
                </a:tc>
                <a:tc>
                  <a:txBody>
                    <a:bodyPr/>
                    <a:lstStyle/>
                    <a:p>
                      <a:pPr marL="0" indent="7938" algn="ctr">
                        <a:tabLst/>
                      </a:pPr>
                      <a:r>
                        <a:rPr lang="en-GB" sz="1000" dirty="0">
                          <a:latin typeface="Arial" panose="020B0604020202020204" pitchFamily="34" charset="0"/>
                          <a:cs typeface="Arial" panose="020B0604020202020204" pitchFamily="34" charset="0"/>
                        </a:rPr>
                        <a:t>(1-5)</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(1-7)</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(2-6)</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(1-7)</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(1-7)</a:t>
                      </a:r>
                    </a:p>
                  </a:txBody>
                  <a:tcPr marL="19440" marR="19440" marT="25200" marB="25200" anchor="ctr"/>
                </a:tc>
                <a:extLst>
                  <a:ext uri="{0D108BD9-81ED-4DB2-BD59-A6C34878D82A}">
                    <a16:rowId xmlns:a16="http://schemas.microsoft.com/office/drawing/2014/main" val="1840601896"/>
                  </a:ext>
                </a:extLst>
              </a:tr>
              <a:tr h="0">
                <a:tc gridSpan="6">
                  <a:txBody>
                    <a:bodyPr/>
                    <a:lstStyle/>
                    <a:p>
                      <a:pPr marL="0" indent="7938">
                        <a:tabLst/>
                      </a:pPr>
                      <a:r>
                        <a:rPr lang="en-GB" sz="1000" b="1" dirty="0">
                          <a:latin typeface="Arial" panose="020B0604020202020204" pitchFamily="34" charset="0"/>
                          <a:cs typeface="Arial" panose="020B0604020202020204" pitchFamily="34" charset="0"/>
                        </a:rPr>
                        <a:t>History of prior ICI therapy, n (%)</a:t>
                      </a:r>
                    </a:p>
                  </a:txBody>
                  <a:tcPr marT="25200" marB="25200"/>
                </a:tc>
                <a:tc hMerge="1">
                  <a:txBody>
                    <a:bodyPr/>
                    <a:lstStyle/>
                    <a:p>
                      <a:endParaRPr lang="en-GB"/>
                    </a:p>
                  </a:txBody>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extLst>
                  <a:ext uri="{0D108BD9-81ED-4DB2-BD59-A6C34878D82A}">
                    <a16:rowId xmlns:a16="http://schemas.microsoft.com/office/drawing/2014/main" val="82004003"/>
                  </a:ext>
                </a:extLst>
              </a:tr>
              <a:tr h="0">
                <a:tc>
                  <a:txBody>
                    <a:bodyPr/>
                    <a:lstStyle/>
                    <a:p>
                      <a:pPr marL="0" indent="136525">
                        <a:tabLst/>
                      </a:pPr>
                      <a:r>
                        <a:rPr lang="en-GB" sz="1000" dirty="0">
                          <a:latin typeface="Arial" panose="020B0604020202020204" pitchFamily="34" charset="0"/>
                          <a:cs typeface="Arial" panose="020B0604020202020204" pitchFamily="34" charset="0"/>
                        </a:rPr>
                        <a:t>Yes</a:t>
                      </a:r>
                    </a:p>
                  </a:txBody>
                  <a:tcPr marT="25200" marB="25200"/>
                </a:tc>
                <a:tc>
                  <a:txBody>
                    <a:bodyPr/>
                    <a:lstStyle/>
                    <a:p>
                      <a:pPr marL="0" indent="7938" algn="ctr">
                        <a:tabLst/>
                      </a:pPr>
                      <a:r>
                        <a:rPr lang="en-GB" sz="1000" dirty="0">
                          <a:latin typeface="Arial" panose="020B0604020202020204" pitchFamily="34" charset="0"/>
                          <a:cs typeface="Arial" panose="020B0604020202020204" pitchFamily="34" charset="0"/>
                        </a:rPr>
                        <a:t>5 (50.0)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7 (63.5)</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33 (48.5)</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45 (46.9)</a:t>
                      </a:r>
                    </a:p>
                  </a:txBody>
                  <a:tcPr marL="19440" marR="19440" marT="25200" marB="25200" anchor="ctr"/>
                </a:tc>
                <a:extLst>
                  <a:ext uri="{0D108BD9-81ED-4DB2-BD59-A6C34878D82A}">
                    <a16:rowId xmlns:a16="http://schemas.microsoft.com/office/drawing/2014/main" val="484410103"/>
                  </a:ext>
                </a:extLst>
              </a:tr>
              <a:tr h="0">
                <a:tc gridSpan="6">
                  <a:txBody>
                    <a:bodyPr/>
                    <a:lstStyle/>
                    <a:p>
                      <a:pPr marL="0" indent="7938">
                        <a:tabLst/>
                      </a:pPr>
                      <a:r>
                        <a:rPr lang="en-GB" sz="1000" b="1" dirty="0">
                          <a:latin typeface="Arial" panose="020B0604020202020204" pitchFamily="34" charset="0"/>
                          <a:cs typeface="Arial" panose="020B0604020202020204" pitchFamily="34" charset="0"/>
                        </a:rPr>
                        <a:t>ECOG PS, n (%)</a:t>
                      </a:r>
                    </a:p>
                  </a:txBody>
                  <a:tcPr marT="25200" marB="25200"/>
                </a:tc>
                <a:tc hMerge="1">
                  <a:txBody>
                    <a:bodyPr/>
                    <a:lstStyle/>
                    <a:p>
                      <a:endParaRPr lang="en-GB"/>
                    </a:p>
                  </a:txBody>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extLst>
                  <a:ext uri="{0D108BD9-81ED-4DB2-BD59-A6C34878D82A}">
                    <a16:rowId xmlns:a16="http://schemas.microsoft.com/office/drawing/2014/main" val="1271496843"/>
                  </a:ext>
                </a:extLst>
              </a:tr>
              <a:tr h="0">
                <a:tc>
                  <a:txBody>
                    <a:bodyPr/>
                    <a:lstStyle/>
                    <a:p>
                      <a:pPr marL="0" indent="136525">
                        <a:tabLst/>
                      </a:pPr>
                      <a:r>
                        <a:rPr lang="en-GB" sz="1000" dirty="0">
                          <a:latin typeface="Arial" panose="020B0604020202020204" pitchFamily="34" charset="0"/>
                          <a:cs typeface="Arial" panose="020B0604020202020204" pitchFamily="34" charset="0"/>
                        </a:rPr>
                        <a:t>0</a:t>
                      </a:r>
                    </a:p>
                  </a:txBody>
                  <a:tcPr marT="25200" marB="25200"/>
                </a:tc>
                <a:tc>
                  <a:txBody>
                    <a:bodyPr/>
                    <a:lstStyle/>
                    <a:p>
                      <a:pPr marL="0" indent="7938" algn="ctr">
                        <a:tabLst/>
                      </a:pPr>
                      <a:r>
                        <a:rPr lang="en-GB" sz="1000" dirty="0">
                          <a:latin typeface="Arial" panose="020B0604020202020204" pitchFamily="34" charset="0"/>
                          <a:cs typeface="Arial" panose="020B0604020202020204" pitchFamily="34" charset="0"/>
                        </a:rPr>
                        <a:t>2 (20.0)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5 (45.5)</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5 (71.4)</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26 (38.2)</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38 (39.6)</a:t>
                      </a:r>
                    </a:p>
                  </a:txBody>
                  <a:tcPr marL="19440" marR="19440" marT="25200" marB="25200" anchor="ctr"/>
                </a:tc>
                <a:extLst>
                  <a:ext uri="{0D108BD9-81ED-4DB2-BD59-A6C34878D82A}">
                    <a16:rowId xmlns:a16="http://schemas.microsoft.com/office/drawing/2014/main" val="1310789965"/>
                  </a:ext>
                </a:extLst>
              </a:tr>
              <a:tr h="0">
                <a:tc>
                  <a:txBody>
                    <a:bodyPr/>
                    <a:lstStyle/>
                    <a:p>
                      <a:pPr marL="0" indent="136525">
                        <a:tabLst/>
                      </a:pPr>
                      <a:r>
                        <a:rPr lang="en-GB" sz="1000" dirty="0">
                          <a:latin typeface="Arial" panose="020B0604020202020204" pitchFamily="34" charset="0"/>
                          <a:cs typeface="Arial" panose="020B0604020202020204" pitchFamily="34" charset="0"/>
                        </a:rPr>
                        <a:t>1</a:t>
                      </a:r>
                    </a:p>
                  </a:txBody>
                  <a:tcPr marT="25200" marB="25200"/>
                </a:tc>
                <a:tc>
                  <a:txBody>
                    <a:bodyPr/>
                    <a:lstStyle/>
                    <a:p>
                      <a:pPr marL="0" indent="7938" algn="ctr">
                        <a:tabLst/>
                      </a:pPr>
                      <a:r>
                        <a:rPr lang="en-GB" sz="1000" dirty="0">
                          <a:latin typeface="Arial" panose="020B0604020202020204" pitchFamily="34" charset="0"/>
                          <a:cs typeface="Arial" panose="020B0604020202020204" pitchFamily="34" charset="0"/>
                        </a:rPr>
                        <a:t>8 (80.0)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6 (54.5)</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2 (28.6)</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42 (61.8)</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58 (60.4)</a:t>
                      </a:r>
                    </a:p>
                  </a:txBody>
                  <a:tcPr marL="19440" marR="19440" marT="25200" marB="25200" anchor="ctr"/>
                </a:tc>
                <a:extLst>
                  <a:ext uri="{0D108BD9-81ED-4DB2-BD59-A6C34878D82A}">
                    <a16:rowId xmlns:a16="http://schemas.microsoft.com/office/drawing/2014/main" val="2349655290"/>
                  </a:ext>
                </a:extLst>
              </a:tr>
              <a:tr h="0">
                <a:tc gridSpan="6">
                  <a:txBody>
                    <a:bodyPr/>
                    <a:lstStyle/>
                    <a:p>
                      <a:pPr marL="0" indent="7938">
                        <a:tabLst/>
                      </a:pPr>
                      <a:r>
                        <a:rPr lang="en-GB" sz="1000" b="1" dirty="0">
                          <a:latin typeface="Arial" panose="020B0604020202020204" pitchFamily="34" charset="0"/>
                          <a:cs typeface="Arial" panose="020B0604020202020204" pitchFamily="34" charset="0"/>
                        </a:rPr>
                        <a:t>History of CNS metastasis, n (%)</a:t>
                      </a:r>
                    </a:p>
                  </a:txBody>
                  <a:tcPr marT="25200" marB="25200"/>
                </a:tc>
                <a:tc hMerge="1">
                  <a:txBody>
                    <a:bodyPr/>
                    <a:lstStyle/>
                    <a:p>
                      <a:endParaRPr lang="en-GB"/>
                    </a:p>
                  </a:txBody>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extLst>
                  <a:ext uri="{0D108BD9-81ED-4DB2-BD59-A6C34878D82A}">
                    <a16:rowId xmlns:a16="http://schemas.microsoft.com/office/drawing/2014/main" val="2740062501"/>
                  </a:ext>
                </a:extLst>
              </a:tr>
              <a:tr h="0">
                <a:tc>
                  <a:txBody>
                    <a:bodyPr/>
                    <a:lstStyle/>
                    <a:p>
                      <a:pPr marL="0" indent="136525">
                        <a:tabLst/>
                      </a:pPr>
                      <a:r>
                        <a:rPr lang="en-GB" sz="1000" dirty="0">
                          <a:latin typeface="Arial" panose="020B0604020202020204" pitchFamily="34" charset="0"/>
                          <a:cs typeface="Arial" panose="020B0604020202020204" pitchFamily="34" charset="0"/>
                        </a:rPr>
                        <a:t>Yes</a:t>
                      </a:r>
                    </a:p>
                  </a:txBody>
                  <a:tcPr marT="25200" marB="25200"/>
                </a:tc>
                <a:tc>
                  <a:txBody>
                    <a:bodyPr/>
                    <a:lstStyle/>
                    <a:p>
                      <a:pPr marL="0" indent="7938" algn="ctr">
                        <a:tabLst/>
                      </a:pPr>
                      <a:r>
                        <a:rPr lang="en-GB" sz="1000" dirty="0">
                          <a:latin typeface="Arial" panose="020B0604020202020204" pitchFamily="34" charset="0"/>
                          <a:cs typeface="Arial" panose="020B0604020202020204" pitchFamily="34" charset="0"/>
                        </a:rPr>
                        <a:t>1 (10.0)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2 (18.2)</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8 (11.8)</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11 (11.5)</a:t>
                      </a:r>
                    </a:p>
                  </a:txBody>
                  <a:tcPr marL="19440" marR="19440" marT="25200" marB="25200" anchor="ctr"/>
                </a:tc>
                <a:extLst>
                  <a:ext uri="{0D108BD9-81ED-4DB2-BD59-A6C34878D82A}">
                    <a16:rowId xmlns:a16="http://schemas.microsoft.com/office/drawing/2014/main" val="2240504769"/>
                  </a:ext>
                </a:extLst>
              </a:tr>
              <a:tr h="0">
                <a:tc>
                  <a:txBody>
                    <a:bodyPr/>
                    <a:lstStyle/>
                    <a:p>
                      <a:pPr marL="0" indent="136525">
                        <a:tabLst/>
                      </a:pPr>
                      <a:r>
                        <a:rPr lang="en-GB" sz="1000" dirty="0">
                          <a:latin typeface="Arial" panose="020B0604020202020204" pitchFamily="34" charset="0"/>
                          <a:cs typeface="Arial" panose="020B0604020202020204" pitchFamily="34" charset="0"/>
                        </a:rPr>
                        <a:t>No</a:t>
                      </a:r>
                    </a:p>
                  </a:txBody>
                  <a:tcPr marT="25200" marB="25200"/>
                </a:tc>
                <a:tc>
                  <a:txBody>
                    <a:bodyPr/>
                    <a:lstStyle/>
                    <a:p>
                      <a:pPr marL="0" indent="7938" algn="ctr">
                        <a:tabLst/>
                      </a:pPr>
                      <a:r>
                        <a:rPr lang="en-GB" sz="1000" dirty="0">
                          <a:latin typeface="Arial" panose="020B0604020202020204" pitchFamily="34" charset="0"/>
                          <a:cs typeface="Arial" panose="020B0604020202020204" pitchFamily="34" charset="0"/>
                        </a:rPr>
                        <a:t>9 (90.0)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8 (72.7)</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7 (100.0)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59 (86.8)</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83 (86.5)</a:t>
                      </a:r>
                    </a:p>
                  </a:txBody>
                  <a:tcPr marL="19440" marR="19440" marT="25200" marB="25200" anchor="ctr"/>
                </a:tc>
                <a:extLst>
                  <a:ext uri="{0D108BD9-81ED-4DB2-BD59-A6C34878D82A}">
                    <a16:rowId xmlns:a16="http://schemas.microsoft.com/office/drawing/2014/main" val="353029170"/>
                  </a:ext>
                </a:extLst>
              </a:tr>
              <a:tr h="0">
                <a:tc>
                  <a:txBody>
                    <a:bodyPr/>
                    <a:lstStyle/>
                    <a:p>
                      <a:pPr marL="0" indent="136525">
                        <a:tabLst/>
                      </a:pPr>
                      <a:r>
                        <a:rPr lang="en-GB" sz="1000" dirty="0">
                          <a:latin typeface="Arial" panose="020B0604020202020204" pitchFamily="34" charset="0"/>
                          <a:cs typeface="Arial" panose="020B0604020202020204" pitchFamily="34" charset="0"/>
                        </a:rPr>
                        <a:t>Unknown</a:t>
                      </a:r>
                    </a:p>
                  </a:txBody>
                  <a:tcPr marT="25200" marB="25200"/>
                </a:tc>
                <a:tc>
                  <a:txBody>
                    <a:bodyPr/>
                    <a:lstStyle/>
                    <a:p>
                      <a:pPr marL="0" indent="7938" algn="ctr">
                        <a:tabLst/>
                      </a:pPr>
                      <a:r>
                        <a:rPr lang="en-GB" sz="1000" dirty="0">
                          <a:latin typeface="Arial" panose="020B0604020202020204" pitchFamily="34" charset="0"/>
                          <a:cs typeface="Arial" panose="020B0604020202020204" pitchFamily="34" charset="0"/>
                        </a:rPr>
                        <a:t>–</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1 (9.1)</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1 (1.5)</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2 (2.1)</a:t>
                      </a:r>
                    </a:p>
                  </a:txBody>
                  <a:tcPr marL="19440" marR="19440" marT="25200" marB="25200" anchor="ctr"/>
                </a:tc>
                <a:extLst>
                  <a:ext uri="{0D108BD9-81ED-4DB2-BD59-A6C34878D82A}">
                    <a16:rowId xmlns:a16="http://schemas.microsoft.com/office/drawing/2014/main" val="3236359396"/>
                  </a:ext>
                </a:extLst>
              </a:tr>
              <a:tr h="0">
                <a:tc gridSpan="6">
                  <a:txBody>
                    <a:bodyPr/>
                    <a:lstStyle/>
                    <a:p>
                      <a:pPr marL="0" indent="7938">
                        <a:tabLst/>
                      </a:pPr>
                      <a:r>
                        <a:rPr lang="en-GB" sz="1000" b="1" dirty="0">
                          <a:latin typeface="Arial" panose="020B0604020202020204" pitchFamily="34" charset="0"/>
                          <a:cs typeface="Arial" panose="020B0604020202020204" pitchFamily="34" charset="0"/>
                        </a:rPr>
                        <a:t>Indication, n (%)</a:t>
                      </a:r>
                    </a:p>
                  </a:txBody>
                  <a:tcPr marT="25200" marB="25200"/>
                </a:tc>
                <a:tc hMerge="1">
                  <a:txBody>
                    <a:bodyPr/>
                    <a:lstStyle/>
                    <a:p>
                      <a:endParaRPr lang="en-GB"/>
                    </a:p>
                  </a:txBody>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extLst>
                  <a:ext uri="{0D108BD9-81ED-4DB2-BD59-A6C34878D82A}">
                    <a16:rowId xmlns:a16="http://schemas.microsoft.com/office/drawing/2014/main" val="447019384"/>
                  </a:ext>
                </a:extLst>
              </a:tr>
              <a:tr h="0">
                <a:tc>
                  <a:txBody>
                    <a:bodyPr/>
                    <a:lstStyle/>
                    <a:p>
                      <a:pPr marL="0" indent="136525">
                        <a:tabLst/>
                      </a:pPr>
                      <a:r>
                        <a:rPr lang="en-GB" sz="1000" dirty="0">
                          <a:latin typeface="Arial" panose="020B0604020202020204" pitchFamily="34" charset="0"/>
                          <a:cs typeface="Arial" panose="020B0604020202020204" pitchFamily="34" charset="0"/>
                        </a:rPr>
                        <a:t>NSCLC</a:t>
                      </a:r>
                    </a:p>
                  </a:txBody>
                  <a:tcPr marT="25200" marB="25200"/>
                </a:tc>
                <a:tc>
                  <a:txBody>
                    <a:bodyPr/>
                    <a:lstStyle/>
                    <a:p>
                      <a:pPr marL="0" indent="7938" algn="ctr">
                        <a:tabLst/>
                      </a:pPr>
                      <a:r>
                        <a:rPr lang="en-GB" sz="1000" dirty="0">
                          <a:latin typeface="Arial" panose="020B0604020202020204" pitchFamily="34" charset="0"/>
                          <a:cs typeface="Arial" panose="020B0604020202020204" pitchFamily="34" charset="0"/>
                        </a:rPr>
                        <a:t>6 (60.0)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7 (63.6)</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36 (52.9)</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49 (51.0)</a:t>
                      </a:r>
                    </a:p>
                  </a:txBody>
                  <a:tcPr marL="19440" marR="19440" marT="25200" marB="25200" anchor="ctr"/>
                </a:tc>
                <a:extLst>
                  <a:ext uri="{0D108BD9-81ED-4DB2-BD59-A6C34878D82A}">
                    <a16:rowId xmlns:a16="http://schemas.microsoft.com/office/drawing/2014/main" val="3157949832"/>
                  </a:ext>
                </a:extLst>
              </a:tr>
              <a:tr h="0">
                <a:tc>
                  <a:txBody>
                    <a:bodyPr/>
                    <a:lstStyle/>
                    <a:p>
                      <a:pPr marL="0" indent="136525">
                        <a:tabLst/>
                      </a:pPr>
                      <a:r>
                        <a:rPr lang="en-GB" sz="1000" dirty="0">
                          <a:latin typeface="Arial" panose="020B0604020202020204" pitchFamily="34" charset="0"/>
                          <a:cs typeface="Arial" panose="020B0604020202020204" pitchFamily="34" charset="0"/>
                        </a:rPr>
                        <a:t>CRC</a:t>
                      </a:r>
                    </a:p>
                  </a:txBody>
                  <a:tcPr marT="25200" marB="25200"/>
                </a:tc>
                <a:tc>
                  <a:txBody>
                    <a:bodyPr/>
                    <a:lstStyle/>
                    <a:p>
                      <a:pPr marL="0" indent="7938" algn="ctr">
                        <a:tabLst/>
                      </a:pPr>
                      <a:r>
                        <a:rPr lang="en-GB" sz="1000" dirty="0">
                          <a:latin typeface="Arial" panose="020B0604020202020204" pitchFamily="34" charset="0"/>
                          <a:cs typeface="Arial" panose="020B0604020202020204" pitchFamily="34" charset="0"/>
                        </a:rPr>
                        <a:t>4 (40.0)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3 (27.3)</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6 (85.7)</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30 (44.1)</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43 (44.8)</a:t>
                      </a:r>
                    </a:p>
                  </a:txBody>
                  <a:tcPr marL="19440" marR="19440" marT="25200" marB="25200" anchor="ctr"/>
                </a:tc>
                <a:extLst>
                  <a:ext uri="{0D108BD9-81ED-4DB2-BD59-A6C34878D82A}">
                    <a16:rowId xmlns:a16="http://schemas.microsoft.com/office/drawing/2014/main" val="1220114938"/>
                  </a:ext>
                </a:extLst>
              </a:tr>
              <a:tr h="0">
                <a:tc>
                  <a:txBody>
                    <a:bodyPr/>
                    <a:lstStyle/>
                    <a:p>
                      <a:pPr marL="0" indent="136525">
                        <a:tabLst/>
                      </a:pPr>
                      <a:r>
                        <a:rPr lang="en-GB" sz="1000" dirty="0">
                          <a:latin typeface="Arial" panose="020B0604020202020204" pitchFamily="34" charset="0"/>
                          <a:cs typeface="Arial" panose="020B0604020202020204" pitchFamily="34" charset="0"/>
                        </a:rPr>
                        <a:t>Other</a:t>
                      </a:r>
                      <a:r>
                        <a:rPr lang="en-GB" sz="1000" baseline="30000" dirty="0">
                          <a:latin typeface="Arial" panose="020B0604020202020204" pitchFamily="34" charset="0"/>
                          <a:cs typeface="Arial" panose="020B0604020202020204" pitchFamily="34" charset="0"/>
                        </a:rPr>
                        <a:t>a</a:t>
                      </a:r>
                    </a:p>
                  </a:txBody>
                  <a:tcPr marT="25200" marB="25200"/>
                </a:tc>
                <a:tc>
                  <a:txBody>
                    <a:bodyPr/>
                    <a:lstStyle/>
                    <a:p>
                      <a:pPr marL="0" indent="7938" algn="ctr">
                        <a:tabLst/>
                      </a:pPr>
                      <a:r>
                        <a:rPr lang="en-GB" sz="1000" dirty="0">
                          <a:latin typeface="Arial" panose="020B0604020202020204" pitchFamily="34" charset="0"/>
                          <a:cs typeface="Arial" panose="020B0604020202020204" pitchFamily="34" charset="0"/>
                        </a:rPr>
                        <a:t>–</a:t>
                      </a:r>
                      <a:endParaRPr lang="en-GB" sz="1000" baseline="30000" dirty="0">
                        <a:latin typeface="Arial" panose="020B0604020202020204" pitchFamily="34" charset="0"/>
                        <a:cs typeface="Arial" panose="020B0604020202020204" pitchFamily="34" charset="0"/>
                      </a:endParaRP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1 (9.1)</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1 (14.3)</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2 (3.0)</a:t>
                      </a:r>
                    </a:p>
                  </a:txBody>
                  <a:tcPr marL="19440" marR="19440" marT="25200" marB="25200" anchor="ctr"/>
                </a:tc>
                <a:tc>
                  <a:txBody>
                    <a:bodyPr/>
                    <a:lstStyle/>
                    <a:p>
                      <a:pPr algn="ctr"/>
                      <a:r>
                        <a:rPr lang="en-GB" sz="1000" dirty="0">
                          <a:latin typeface="Arial" panose="020B0604020202020204" pitchFamily="34" charset="0"/>
                          <a:cs typeface="Arial" panose="020B0604020202020204" pitchFamily="34" charset="0"/>
                        </a:rPr>
                        <a:t>4 (4.2)</a:t>
                      </a:r>
                    </a:p>
                  </a:txBody>
                  <a:tcPr marL="19440" marR="19440" marT="25200" marB="25200" anchor="ctr"/>
                </a:tc>
                <a:extLst>
                  <a:ext uri="{0D108BD9-81ED-4DB2-BD59-A6C34878D82A}">
                    <a16:rowId xmlns:a16="http://schemas.microsoft.com/office/drawing/2014/main" val="807017267"/>
                  </a:ext>
                </a:extLst>
              </a:tr>
              <a:tr h="0">
                <a:tc gridSpan="6">
                  <a:txBody>
                    <a:bodyPr/>
                    <a:lstStyle/>
                    <a:p>
                      <a:pPr marL="0" marR="0" lvl="0" indent="7938" algn="l" defTabSz="4572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ea typeface="Aileron" charset="0"/>
                          <a:cs typeface="Arial" panose="020B0604020202020204" pitchFamily="34" charset="0"/>
                        </a:rPr>
                        <a:t>Data presented with a cut-off date of Feb 1, 2023. Among patients with NSCLC, 89.8% (44/49) had a history of prior ICI therapy </a:t>
                      </a:r>
                      <a:br>
                        <a:rPr lang="en-GB" sz="800" dirty="0">
                          <a:latin typeface="Arial" panose="020B0604020202020204" pitchFamily="34" charset="0"/>
                          <a:ea typeface="Aileron" charset="0"/>
                          <a:cs typeface="Arial" panose="020B0604020202020204" pitchFamily="34" charset="0"/>
                        </a:rPr>
                      </a:br>
                      <a:r>
                        <a:rPr lang="en-GB" sz="800" baseline="30000" dirty="0">
                          <a:latin typeface="Arial" panose="020B0604020202020204" pitchFamily="34" charset="0"/>
                          <a:ea typeface="Aileron" charset="0"/>
                          <a:cs typeface="Arial" panose="020B0604020202020204" pitchFamily="34" charset="0"/>
                        </a:rPr>
                        <a:t>a </a:t>
                      </a:r>
                      <a:r>
                        <a:rPr lang="en-GB" sz="800" dirty="0">
                          <a:latin typeface="Arial" panose="020B0604020202020204" pitchFamily="34" charset="0"/>
                          <a:ea typeface="Aileron" charset="0"/>
                          <a:cs typeface="Arial" panose="020B0604020202020204" pitchFamily="34" charset="0"/>
                        </a:rPr>
                        <a:t>Other indications included one each of: Appendix cancer, bile duct cancer, ovarian cancer and pancreatic cancer</a:t>
                      </a:r>
                    </a:p>
                  </a:txBody>
                  <a:tcPr marT="25200" marB="25200">
                    <a:noFill/>
                  </a:tcPr>
                </a:tc>
                <a:tc hMerge="1">
                  <a:txBody>
                    <a:bodyPr/>
                    <a:lstStyle/>
                    <a:p>
                      <a:endParaRPr lang="en-GB"/>
                    </a:p>
                  </a:txBody>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tc>
                <a:extLst>
                  <a:ext uri="{0D108BD9-81ED-4DB2-BD59-A6C34878D82A}">
                    <a16:rowId xmlns:a16="http://schemas.microsoft.com/office/drawing/2014/main" val="436379934"/>
                  </a:ext>
                </a:extLst>
              </a:tr>
            </a:tbl>
          </a:graphicData>
        </a:graphic>
      </p:graphicFrame>
      <p:sp>
        <p:nvSpPr>
          <p:cNvPr id="20" name="Rounded Rectangle 19">
            <a:extLst>
              <a:ext uri="{FF2B5EF4-FFF2-40B4-BE49-F238E27FC236}">
                <a16:creationId xmlns:a16="http://schemas.microsoft.com/office/drawing/2014/main" id="{C5D5275C-F977-48D8-6611-9E3EDC35A66F}"/>
              </a:ext>
            </a:extLst>
          </p:cNvPr>
          <p:cNvSpPr/>
          <p:nvPr/>
        </p:nvSpPr>
        <p:spPr>
          <a:xfrm>
            <a:off x="5274000" y="1411200"/>
            <a:ext cx="1040400" cy="5114144"/>
          </a:xfrm>
          <a:prstGeom prst="roundRect">
            <a:avLst>
              <a:gd name="adj" fmla="val 0"/>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136907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4D3445E-FF38-F9D4-7393-9C45B1D0F387}"/>
              </a:ext>
            </a:extLst>
          </p:cNvPr>
          <p:cNvSpPr>
            <a:spLocks noGrp="1"/>
          </p:cNvSpPr>
          <p:nvPr>
            <p:ph sz="quarter" idx="12"/>
          </p:nvPr>
        </p:nvSpPr>
        <p:spPr>
          <a:xfrm>
            <a:off x="652588" y="1343627"/>
            <a:ext cx="9717564" cy="998744"/>
          </a:xfrm>
        </p:spPr>
        <p:txBody>
          <a:bodyPr/>
          <a:lstStyle/>
          <a:p>
            <a:pPr>
              <a:spcBef>
                <a:spcPts val="600"/>
              </a:spcBef>
            </a:pPr>
            <a:r>
              <a:rPr lang="en-GB" sz="1600" dirty="0"/>
              <a:t>TRAEs were low-frequency, low-grade events</a:t>
            </a:r>
          </a:p>
          <a:p>
            <a:pPr>
              <a:spcBef>
                <a:spcPts val="600"/>
              </a:spcBef>
            </a:pPr>
            <a:r>
              <a:rPr lang="en-GB" sz="1600" dirty="0"/>
              <a:t>There were no Grade 4 or 5 TRAEs</a:t>
            </a:r>
          </a:p>
          <a:p>
            <a:pPr>
              <a:spcBef>
                <a:spcPts val="600"/>
              </a:spcBef>
            </a:pPr>
            <a:r>
              <a:rPr lang="en-GB" sz="1600" dirty="0"/>
              <a:t>No nausea/vomiting/diarrhoea higher than Grade 2</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K</a:t>
            </a:r>
            <a:r>
              <a:rPr lang="en-GB" cap="none" dirty="0"/>
              <a:t>ont</a:t>
            </a:r>
            <a:r>
              <a:rPr lang="en-GB" dirty="0"/>
              <a:t>RAS</a:t>
            </a:r>
            <a:r>
              <a:rPr lang="en-GB" cap="none" dirty="0"/>
              <a:t>t</a:t>
            </a:r>
            <a:r>
              <a:rPr lang="en-GB" dirty="0"/>
              <a:t>-01: safety results</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14</a:t>
            </a:fld>
            <a:endParaRPr lang="en-GB" dirty="0"/>
          </a:p>
        </p:txBody>
      </p:sp>
      <p:sp>
        <p:nvSpPr>
          <p:cNvPr id="8" name="Text Placeholder 7">
            <a:extLst>
              <a:ext uri="{FF2B5EF4-FFF2-40B4-BE49-F238E27FC236}">
                <a16:creationId xmlns:a16="http://schemas.microsoft.com/office/drawing/2014/main" id="{7EC81243-E799-A3B7-1956-D2E99A9BD1EA}"/>
              </a:ext>
            </a:extLst>
          </p:cNvPr>
          <p:cNvSpPr>
            <a:spLocks noGrp="1"/>
          </p:cNvSpPr>
          <p:nvPr>
            <p:ph sz="quarter" idx="15"/>
          </p:nvPr>
        </p:nvSpPr>
        <p:spPr>
          <a:xfrm>
            <a:off x="652588" y="6281275"/>
            <a:ext cx="10969470" cy="365125"/>
          </a:xfrm>
        </p:spPr>
        <p:txBody>
          <a:bodyPr>
            <a:noAutofit/>
          </a:bodyPr>
          <a:lstStyle/>
          <a:p>
            <a:r>
              <a:rPr lang="en-GB" dirty="0">
                <a:solidFill>
                  <a:schemeClr val="tx2"/>
                </a:solidFill>
              </a:rPr>
              <a:t>AE, adverse event; ALT, alanine aminotransferase; AST, aspartate aminotransferase; BID, twice daily; CTCAE, common terminology criteria for adverse events; FE, food effect; QD, once daily; SAE, serious adverse event; TRAE, treatment-related adverse event</a:t>
            </a:r>
          </a:p>
          <a:p>
            <a:r>
              <a:rPr lang="en-GB" sz="1200" kern="100" dirty="0">
                <a:solidFill>
                  <a:schemeClr val="tx2"/>
                </a:solidFill>
                <a:ea typeface="Calibri" panose="020F0502020204030204" pitchFamily="34" charset="0"/>
              </a:rPr>
              <a:t>Cassier PA</a:t>
            </a:r>
            <a:r>
              <a:rPr lang="en-GB" sz="1200" kern="100" dirty="0">
                <a:solidFill>
                  <a:schemeClr val="tx2"/>
                </a:solidFill>
                <a:effectLst/>
                <a:ea typeface="Calibri" panose="020F0502020204030204" pitchFamily="34" charset="0"/>
              </a:rPr>
              <a:t>, et al. </a:t>
            </a:r>
            <a:r>
              <a:rPr lang="en-GB" sz="1200" kern="100" dirty="0">
                <a:solidFill>
                  <a:schemeClr val="tx2"/>
                </a:solidFill>
                <a:ea typeface="Calibri" panose="020F0502020204030204" pitchFamily="34" charset="0"/>
              </a:rPr>
              <a:t>J Clin Oncol. 2023;41 (suppl 16) abstr 9007) (Oral presentation)</a:t>
            </a:r>
            <a:endParaRPr lang="en-GB" sz="1200" kern="100" dirty="0">
              <a:solidFill>
                <a:schemeClr val="tx2"/>
              </a:solidFill>
              <a:effectLst/>
              <a:ea typeface="Calibri" panose="020F0502020204030204" pitchFamily="34" charset="0"/>
            </a:endParaRPr>
          </a:p>
        </p:txBody>
      </p:sp>
      <p:graphicFrame>
        <p:nvGraphicFramePr>
          <p:cNvPr id="7" name="Table 10">
            <a:extLst>
              <a:ext uri="{FF2B5EF4-FFF2-40B4-BE49-F238E27FC236}">
                <a16:creationId xmlns:a16="http://schemas.microsoft.com/office/drawing/2014/main" id="{E826C397-FA2C-F914-0F77-45F3956EA0F7}"/>
              </a:ext>
            </a:extLst>
          </p:cNvPr>
          <p:cNvGraphicFramePr>
            <a:graphicFrameLocks noGrp="1"/>
          </p:cNvGraphicFramePr>
          <p:nvPr>
            <p:extLst>
              <p:ext uri="{D42A27DB-BD31-4B8C-83A1-F6EECF244321}">
                <p14:modId xmlns:p14="http://schemas.microsoft.com/office/powerpoint/2010/main" val="3277121159"/>
              </p:ext>
            </p:extLst>
          </p:nvPr>
        </p:nvGraphicFramePr>
        <p:xfrm>
          <a:off x="660140" y="2324376"/>
          <a:ext cx="10923978" cy="3855526"/>
        </p:xfrm>
        <a:graphic>
          <a:graphicData uri="http://schemas.openxmlformats.org/drawingml/2006/table">
            <a:tbl>
              <a:tblPr firstRow="1" bandRow="1">
                <a:tableStyleId>{5C22544A-7EE6-4342-B048-85BDC9FD1C3A}</a:tableStyleId>
              </a:tblPr>
              <a:tblGrid>
                <a:gridCol w="1735828">
                  <a:extLst>
                    <a:ext uri="{9D8B030D-6E8A-4147-A177-3AD203B41FA5}">
                      <a16:colId xmlns:a16="http://schemas.microsoft.com/office/drawing/2014/main" val="3665480095"/>
                    </a:ext>
                  </a:extLst>
                </a:gridCol>
                <a:gridCol w="918815">
                  <a:extLst>
                    <a:ext uri="{9D8B030D-6E8A-4147-A177-3AD203B41FA5}">
                      <a16:colId xmlns:a16="http://schemas.microsoft.com/office/drawing/2014/main" val="968692680"/>
                    </a:ext>
                  </a:extLst>
                </a:gridCol>
                <a:gridCol w="918815">
                  <a:extLst>
                    <a:ext uri="{9D8B030D-6E8A-4147-A177-3AD203B41FA5}">
                      <a16:colId xmlns:a16="http://schemas.microsoft.com/office/drawing/2014/main" val="2533805127"/>
                    </a:ext>
                  </a:extLst>
                </a:gridCol>
                <a:gridCol w="918815">
                  <a:extLst>
                    <a:ext uri="{9D8B030D-6E8A-4147-A177-3AD203B41FA5}">
                      <a16:colId xmlns:a16="http://schemas.microsoft.com/office/drawing/2014/main" val="3904627348"/>
                    </a:ext>
                  </a:extLst>
                </a:gridCol>
                <a:gridCol w="918815">
                  <a:extLst>
                    <a:ext uri="{9D8B030D-6E8A-4147-A177-3AD203B41FA5}">
                      <a16:colId xmlns:a16="http://schemas.microsoft.com/office/drawing/2014/main" val="2312822842"/>
                    </a:ext>
                  </a:extLst>
                </a:gridCol>
                <a:gridCol w="918815">
                  <a:extLst>
                    <a:ext uri="{9D8B030D-6E8A-4147-A177-3AD203B41FA5}">
                      <a16:colId xmlns:a16="http://schemas.microsoft.com/office/drawing/2014/main" val="3916137470"/>
                    </a:ext>
                  </a:extLst>
                </a:gridCol>
                <a:gridCol w="918815">
                  <a:extLst>
                    <a:ext uri="{9D8B030D-6E8A-4147-A177-3AD203B41FA5}">
                      <a16:colId xmlns:a16="http://schemas.microsoft.com/office/drawing/2014/main" val="734542036"/>
                    </a:ext>
                  </a:extLst>
                </a:gridCol>
                <a:gridCol w="918815">
                  <a:extLst>
                    <a:ext uri="{9D8B030D-6E8A-4147-A177-3AD203B41FA5}">
                      <a16:colId xmlns:a16="http://schemas.microsoft.com/office/drawing/2014/main" val="1238226486"/>
                    </a:ext>
                  </a:extLst>
                </a:gridCol>
                <a:gridCol w="918815">
                  <a:extLst>
                    <a:ext uri="{9D8B030D-6E8A-4147-A177-3AD203B41FA5}">
                      <a16:colId xmlns:a16="http://schemas.microsoft.com/office/drawing/2014/main" val="400004766"/>
                    </a:ext>
                  </a:extLst>
                </a:gridCol>
                <a:gridCol w="918815">
                  <a:extLst>
                    <a:ext uri="{9D8B030D-6E8A-4147-A177-3AD203B41FA5}">
                      <a16:colId xmlns:a16="http://schemas.microsoft.com/office/drawing/2014/main" val="2291713633"/>
                    </a:ext>
                  </a:extLst>
                </a:gridCol>
                <a:gridCol w="918815">
                  <a:extLst>
                    <a:ext uri="{9D8B030D-6E8A-4147-A177-3AD203B41FA5}">
                      <a16:colId xmlns:a16="http://schemas.microsoft.com/office/drawing/2014/main" val="2906521331"/>
                    </a:ext>
                  </a:extLst>
                </a:gridCol>
              </a:tblGrid>
              <a:tr h="580839">
                <a:tc rowSpan="2">
                  <a:txBody>
                    <a:bodyPr/>
                    <a:lstStyle/>
                    <a:p>
                      <a:endParaRPr lang="en-GB" sz="1100" dirty="0">
                        <a:latin typeface="Arial" panose="020B0604020202020204" pitchFamily="34" charset="0"/>
                        <a:cs typeface="Arial" panose="020B0604020202020204" pitchFamily="34" charset="0"/>
                      </a:endParaRPr>
                    </a:p>
                  </a:txBody>
                  <a:tcPr>
                    <a:lnB w="28575" cap="flat" cmpd="sng" algn="ctr">
                      <a:solidFill>
                        <a:schemeClr val="bg1"/>
                      </a:solidFill>
                      <a:prstDash val="solid"/>
                      <a:round/>
                      <a:headEnd type="none" w="med" len="med"/>
                      <a:tailEnd type="none" w="med" len="med"/>
                    </a:lnB>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JDQ443 200 mg QD</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escalation (n=10)</a:t>
                      </a:r>
                    </a:p>
                  </a:txBody>
                  <a:tcPr marL="19440" marR="19440">
                    <a:lnB w="12700" cap="flat" cmpd="sng" algn="ctr">
                      <a:solidFill>
                        <a:schemeClr val="bg1"/>
                      </a:solidFill>
                      <a:prstDash val="solid"/>
                      <a:round/>
                      <a:headEnd type="none" w="med" len="med"/>
                      <a:tailEnd type="none" w="med" len="med"/>
                    </a:lnB>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JDQ443 400 mg QD</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escalation (n=11)</a:t>
                      </a:r>
                    </a:p>
                  </a:txBody>
                  <a:tcPr marL="19440" marR="19440">
                    <a:lnB w="12700" cap="flat" cmpd="sng" algn="ctr">
                      <a:solidFill>
                        <a:schemeClr val="bg1"/>
                      </a:solidFill>
                      <a:prstDash val="solid"/>
                      <a:round/>
                      <a:headEnd type="none" w="med" len="med"/>
                      <a:tailEnd type="none" w="med" len="med"/>
                    </a:lnB>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JDQ443 300 mg BID</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escalation (n=11)</a:t>
                      </a:r>
                    </a:p>
                  </a:txBody>
                  <a:tcPr marL="19440" marR="19440">
                    <a:lnB w="12700" cap="flat" cmpd="sng" algn="ctr">
                      <a:solidFill>
                        <a:schemeClr val="bg1"/>
                      </a:solidFill>
                      <a:prstDash val="solid"/>
                      <a:round/>
                      <a:headEnd type="none" w="med" len="med"/>
                      <a:tailEnd type="none" w="med" len="med"/>
                    </a:lnB>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JDQ443 200 mg BID</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escalation + FE + expansion (n=68)</a:t>
                      </a:r>
                    </a:p>
                  </a:txBody>
                  <a:tcPr marL="19440" marR="19440">
                    <a:lnB w="12700" cap="flat" cmpd="sng" algn="ctr">
                      <a:solidFill>
                        <a:schemeClr val="bg1"/>
                      </a:solidFill>
                      <a:prstDash val="solid"/>
                      <a:round/>
                      <a:headEnd type="none" w="med" len="med"/>
                      <a:tailEnd type="none" w="med" len="med"/>
                    </a:lnB>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All dose levels, pooled</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(N=96)</a:t>
                      </a:r>
                    </a:p>
                  </a:txBody>
                  <a:tcPr marL="19440" marR="19440">
                    <a:lnB w="12700" cap="flat" cmpd="sng" algn="ctr">
                      <a:solidFill>
                        <a:schemeClr val="bg1"/>
                      </a:solidFill>
                      <a:prstDash val="solid"/>
                      <a:round/>
                      <a:headEnd type="none" w="med" len="med"/>
                      <a:tailEnd type="none" w="med" len="med"/>
                    </a:lnB>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a:tc>
                <a:extLst>
                  <a:ext uri="{0D108BD9-81ED-4DB2-BD59-A6C34878D82A}">
                    <a16:rowId xmlns:a16="http://schemas.microsoft.com/office/drawing/2014/main" val="973978462"/>
                  </a:ext>
                </a:extLst>
              </a:tr>
              <a:tr h="253186">
                <a:tc vMerge="1">
                  <a:txBody>
                    <a:bodyPr/>
                    <a:lstStyle/>
                    <a:p>
                      <a:endParaRPr lang="en-GB" sz="900" b="1" dirty="0">
                        <a:solidFill>
                          <a:schemeClr val="bg1"/>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All grades</a:t>
                      </a:r>
                    </a:p>
                  </a:txBody>
                  <a:tcPr marL="19440" marR="1944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Grade ≥3</a:t>
                      </a:r>
                    </a:p>
                  </a:txBody>
                  <a:tcPr marL="19440" marR="1944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All grades</a:t>
                      </a:r>
                    </a:p>
                  </a:txBody>
                  <a:tcPr marL="19440" marR="1944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Grade ≥3</a:t>
                      </a:r>
                    </a:p>
                  </a:txBody>
                  <a:tcPr marL="19440" marR="1944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All grades</a:t>
                      </a:r>
                    </a:p>
                  </a:txBody>
                  <a:tcPr marL="19440" marR="1944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Grade ≥3</a:t>
                      </a:r>
                    </a:p>
                  </a:txBody>
                  <a:tcPr marL="19440" marR="1944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All grades</a:t>
                      </a:r>
                    </a:p>
                  </a:txBody>
                  <a:tcPr marL="19440" marR="1944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Grade ≥3</a:t>
                      </a:r>
                    </a:p>
                  </a:txBody>
                  <a:tcPr marL="19440" marR="1944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All grades</a:t>
                      </a:r>
                    </a:p>
                  </a:txBody>
                  <a:tcPr marL="19440" marR="1944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Grade ≥3</a:t>
                      </a:r>
                    </a:p>
                  </a:txBody>
                  <a:tcPr marL="19440" marR="1944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906944132"/>
                  </a:ext>
                </a:extLst>
              </a:tr>
              <a:tr h="417013">
                <a:tc>
                  <a:txBody>
                    <a:bodyPr/>
                    <a:lstStyle/>
                    <a:p>
                      <a:r>
                        <a:rPr lang="en-GB" sz="1100" b="1" strike="noStrike" spc="-20" baseline="0" dirty="0">
                          <a:solidFill>
                            <a:schemeClr val="tx1"/>
                          </a:solidFill>
                          <a:latin typeface="Arial" panose="020B0604020202020204" pitchFamily="34" charset="0"/>
                          <a:cs typeface="Arial" panose="020B0604020202020204" pitchFamily="34" charset="0"/>
                        </a:rPr>
                        <a:t>P</a:t>
                      </a:r>
                      <a:r>
                        <a:rPr lang="en-GB" sz="1100" b="1" spc="-20" baseline="0" dirty="0">
                          <a:latin typeface="Arial" panose="020B0604020202020204" pitchFamily="34" charset="0"/>
                          <a:cs typeface="Arial" panose="020B0604020202020204" pitchFamily="34" charset="0"/>
                        </a:rPr>
                        <a:t>atients with at least one event, n (%)</a:t>
                      </a:r>
                    </a:p>
                  </a:txBody>
                  <a:tcPr marL="55440">
                    <a:lnT w="28575" cap="flat" cmpd="sng" algn="ctr">
                      <a:solidFill>
                        <a:schemeClr val="bg1"/>
                      </a:solidFill>
                      <a:prstDash val="solid"/>
                      <a:round/>
                      <a:headEnd type="none" w="med" len="med"/>
                      <a:tailEnd type="none" w="med" len="med"/>
                    </a:lnT>
                  </a:tcPr>
                </a:tc>
                <a:tc>
                  <a:txBody>
                    <a:bodyPr/>
                    <a:lstStyle/>
                    <a:p>
                      <a:pPr algn="ctr"/>
                      <a:r>
                        <a:rPr lang="en-GB" sz="1100" b="1" dirty="0">
                          <a:latin typeface="Arial" panose="020B0604020202020204" pitchFamily="34" charset="0"/>
                          <a:cs typeface="Arial" panose="020B0604020202020204" pitchFamily="34" charset="0"/>
                        </a:rPr>
                        <a:t>8 (80.0)</a:t>
                      </a:r>
                    </a:p>
                  </a:txBody>
                  <a:tcPr marL="19440" marR="19440">
                    <a:lnT w="28575" cap="flat" cmpd="sng" algn="ctr">
                      <a:solidFill>
                        <a:schemeClr val="bg1"/>
                      </a:solidFill>
                      <a:prstDash val="solid"/>
                      <a:round/>
                      <a:headEnd type="none" w="med" len="med"/>
                      <a:tailEnd type="none" w="med" len="med"/>
                    </a:lnT>
                  </a:tcPr>
                </a:tc>
                <a:tc>
                  <a:txBody>
                    <a:bodyPr/>
                    <a:lstStyle/>
                    <a:p>
                      <a:pPr algn="ctr"/>
                      <a:r>
                        <a:rPr lang="en-GB" sz="1100" b="1" dirty="0">
                          <a:latin typeface="Arial" panose="020B0604020202020204" pitchFamily="34" charset="0"/>
                          <a:cs typeface="Arial" panose="020B0604020202020204" pitchFamily="34" charset="0"/>
                        </a:rPr>
                        <a:t>2 (20.0)</a:t>
                      </a:r>
                    </a:p>
                  </a:txBody>
                  <a:tcPr marL="19440" marR="19440">
                    <a:lnT w="28575" cap="flat" cmpd="sng" algn="ctr">
                      <a:solidFill>
                        <a:schemeClr val="bg1"/>
                      </a:solidFill>
                      <a:prstDash val="solid"/>
                      <a:round/>
                      <a:headEnd type="none" w="med" len="med"/>
                      <a:tailEnd type="none" w="med" len="med"/>
                    </a:lnT>
                  </a:tcPr>
                </a:tc>
                <a:tc>
                  <a:txBody>
                    <a:bodyPr/>
                    <a:lstStyle/>
                    <a:p>
                      <a:pPr algn="ctr"/>
                      <a:r>
                        <a:rPr lang="en-GB" sz="1100" b="1" dirty="0">
                          <a:latin typeface="Arial" panose="020B0604020202020204" pitchFamily="34" charset="0"/>
                          <a:cs typeface="Arial" panose="020B0604020202020204" pitchFamily="34" charset="0"/>
                        </a:rPr>
                        <a:t>8 (72.7)</a:t>
                      </a:r>
                    </a:p>
                  </a:txBody>
                  <a:tcPr marL="19440" marR="19440">
                    <a:lnT w="28575" cap="flat" cmpd="sng" algn="ctr">
                      <a:solidFill>
                        <a:schemeClr val="bg1"/>
                      </a:solidFill>
                      <a:prstDash val="solid"/>
                      <a:round/>
                      <a:headEnd type="none" w="med" len="med"/>
                      <a:tailEnd type="none" w="med" len="med"/>
                    </a:lnT>
                  </a:tcPr>
                </a:tc>
                <a:tc>
                  <a:txBody>
                    <a:bodyPr/>
                    <a:lstStyle/>
                    <a:p>
                      <a:pPr algn="ctr"/>
                      <a:r>
                        <a:rPr lang="en-GB" sz="1100" b="1" dirty="0">
                          <a:latin typeface="Arial" panose="020B0604020202020204" pitchFamily="34" charset="0"/>
                          <a:cs typeface="Arial" panose="020B0604020202020204" pitchFamily="34" charset="0"/>
                        </a:rPr>
                        <a:t>1 (9.1)</a:t>
                      </a:r>
                    </a:p>
                  </a:txBody>
                  <a:tcPr marL="19440" marR="19440">
                    <a:lnT w="28575" cap="flat" cmpd="sng" algn="ctr">
                      <a:solidFill>
                        <a:schemeClr val="bg1"/>
                      </a:solidFill>
                      <a:prstDash val="solid"/>
                      <a:round/>
                      <a:headEnd type="none" w="med" len="med"/>
                      <a:tailEnd type="none" w="med" len="med"/>
                    </a:lnT>
                  </a:tcPr>
                </a:tc>
                <a:tc>
                  <a:txBody>
                    <a:bodyPr/>
                    <a:lstStyle/>
                    <a:p>
                      <a:pPr algn="ctr"/>
                      <a:r>
                        <a:rPr lang="en-GB" sz="1100" b="1" dirty="0">
                          <a:latin typeface="Arial" panose="020B0604020202020204" pitchFamily="34" charset="0"/>
                          <a:cs typeface="Arial" panose="020B0604020202020204" pitchFamily="34" charset="0"/>
                        </a:rPr>
                        <a:t>6 (85.7)</a:t>
                      </a:r>
                    </a:p>
                  </a:txBody>
                  <a:tcPr marL="19440" marR="19440">
                    <a:lnT w="28575" cap="flat" cmpd="sng" algn="ctr">
                      <a:solidFill>
                        <a:schemeClr val="bg1"/>
                      </a:solidFill>
                      <a:prstDash val="solid"/>
                      <a:round/>
                      <a:headEnd type="none" w="med" len="med"/>
                      <a:tailEnd type="none" w="med" len="med"/>
                    </a:lnT>
                  </a:tcPr>
                </a:tc>
                <a:tc>
                  <a:txBody>
                    <a:bodyPr/>
                    <a:lstStyle/>
                    <a:p>
                      <a:pPr algn="ctr"/>
                      <a:r>
                        <a:rPr lang="en-GB" sz="1100" b="1" dirty="0">
                          <a:latin typeface="Arial" panose="020B0604020202020204" pitchFamily="34" charset="0"/>
                          <a:cs typeface="Arial" panose="020B0604020202020204" pitchFamily="34" charset="0"/>
                        </a:rPr>
                        <a:t>5 (71.4)</a:t>
                      </a:r>
                    </a:p>
                  </a:txBody>
                  <a:tcPr marL="19440" marR="19440">
                    <a:lnT w="28575" cap="flat" cmpd="sng" algn="ctr">
                      <a:solidFill>
                        <a:schemeClr val="bg1"/>
                      </a:solidFill>
                      <a:prstDash val="solid"/>
                      <a:round/>
                      <a:headEnd type="none" w="med" len="med"/>
                      <a:tailEnd type="none" w="med" len="med"/>
                    </a:lnT>
                  </a:tcPr>
                </a:tc>
                <a:tc>
                  <a:txBody>
                    <a:bodyPr/>
                    <a:lstStyle/>
                    <a:p>
                      <a:pPr algn="ctr"/>
                      <a:r>
                        <a:rPr lang="en-GB" sz="1100" b="1" dirty="0">
                          <a:latin typeface="Arial" panose="020B0604020202020204" pitchFamily="34" charset="0"/>
                          <a:cs typeface="Arial" panose="020B0604020202020204" pitchFamily="34" charset="0"/>
                        </a:rPr>
                        <a:t>51 (75.0)</a:t>
                      </a:r>
                    </a:p>
                  </a:txBody>
                  <a:tcPr marL="19440" marR="19440">
                    <a:lnT w="28575" cap="flat" cmpd="sng" algn="ctr">
                      <a:solidFill>
                        <a:schemeClr val="bg1"/>
                      </a:solidFill>
                      <a:prstDash val="solid"/>
                      <a:round/>
                      <a:headEnd type="none" w="med" len="med"/>
                      <a:tailEnd type="none" w="med" len="med"/>
                    </a:lnT>
                  </a:tcPr>
                </a:tc>
                <a:tc>
                  <a:txBody>
                    <a:bodyPr/>
                    <a:lstStyle/>
                    <a:p>
                      <a:pPr algn="ctr"/>
                      <a:r>
                        <a:rPr lang="en-GB" sz="1100" b="1" dirty="0">
                          <a:latin typeface="Arial" panose="020B0604020202020204" pitchFamily="34" charset="0"/>
                          <a:cs typeface="Arial" panose="020B0604020202020204" pitchFamily="34" charset="0"/>
                        </a:rPr>
                        <a:t>4 (5.9)</a:t>
                      </a:r>
                    </a:p>
                  </a:txBody>
                  <a:tcPr marL="19440" marR="19440">
                    <a:lnT w="28575" cap="flat" cmpd="sng" algn="ctr">
                      <a:solidFill>
                        <a:schemeClr val="bg1"/>
                      </a:solidFill>
                      <a:prstDash val="solid"/>
                      <a:round/>
                      <a:headEnd type="none" w="med" len="med"/>
                      <a:tailEnd type="none" w="med" len="med"/>
                    </a:lnT>
                  </a:tcPr>
                </a:tc>
                <a:tc>
                  <a:txBody>
                    <a:bodyPr/>
                    <a:lstStyle/>
                    <a:p>
                      <a:pPr algn="ctr"/>
                      <a:r>
                        <a:rPr lang="en-GB" sz="1100" b="1" dirty="0">
                          <a:latin typeface="Arial" panose="020B0604020202020204" pitchFamily="34" charset="0"/>
                          <a:cs typeface="Arial" panose="020B0604020202020204" pitchFamily="34" charset="0"/>
                        </a:rPr>
                        <a:t>73 (76.0)</a:t>
                      </a:r>
                    </a:p>
                  </a:txBody>
                  <a:tcPr marL="19440" marR="19440">
                    <a:lnT w="28575" cap="flat" cmpd="sng" algn="ctr">
                      <a:solidFill>
                        <a:schemeClr val="bg1"/>
                      </a:solidFill>
                      <a:prstDash val="solid"/>
                      <a:round/>
                      <a:headEnd type="none" w="med" len="med"/>
                      <a:tailEnd type="none" w="med" len="med"/>
                    </a:lnT>
                  </a:tcPr>
                </a:tc>
                <a:tc>
                  <a:txBody>
                    <a:bodyPr/>
                    <a:lstStyle/>
                    <a:p>
                      <a:pPr algn="ctr"/>
                      <a:r>
                        <a:rPr lang="en-GB" sz="1100" b="1" dirty="0">
                          <a:latin typeface="Arial" panose="020B0604020202020204" pitchFamily="34" charset="0"/>
                          <a:cs typeface="Arial" panose="020B0604020202020204" pitchFamily="34" charset="0"/>
                        </a:rPr>
                        <a:t>12 (12.5)</a:t>
                      </a:r>
                    </a:p>
                  </a:txBody>
                  <a:tcPr marL="19440" marR="19440">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25271409"/>
                  </a:ext>
                </a:extLst>
              </a:tr>
              <a:tr h="253186">
                <a:tc>
                  <a:txBody>
                    <a:bodyPr/>
                    <a:lstStyle/>
                    <a:p>
                      <a:r>
                        <a:rPr lang="en-GB" sz="1100" b="0" dirty="0">
                          <a:latin typeface="Arial" panose="020B0604020202020204" pitchFamily="34" charset="0"/>
                          <a:cs typeface="Arial" panose="020B0604020202020204" pitchFamily="34" charset="0"/>
                        </a:rPr>
                        <a:t>Fatigue</a:t>
                      </a:r>
                    </a:p>
                  </a:txBody>
                  <a:tcPr marL="55440"/>
                </a:tc>
                <a:tc>
                  <a:txBody>
                    <a:bodyPr/>
                    <a:lstStyle/>
                    <a:p>
                      <a:pPr algn="ctr"/>
                      <a:r>
                        <a:rPr lang="en-GB" sz="1100" dirty="0">
                          <a:latin typeface="Arial" panose="020B0604020202020204" pitchFamily="34" charset="0"/>
                          <a:cs typeface="Arial" panose="020B0604020202020204" pitchFamily="34" charset="0"/>
                        </a:rPr>
                        <a:t>5 (50.0)</a:t>
                      </a:r>
                    </a:p>
                  </a:txBody>
                  <a:tcPr marL="19440" marR="19440"/>
                </a:tc>
                <a:tc>
                  <a:txBody>
                    <a:bodyPr/>
                    <a:lstStyle/>
                    <a:p>
                      <a:pPr algn="ctr"/>
                      <a:r>
                        <a:rPr lang="en-GB" sz="1100" dirty="0">
                          <a:latin typeface="Arial" panose="020B0604020202020204" pitchFamily="34" charset="0"/>
                          <a:cs typeface="Arial" panose="020B0604020202020204" pitchFamily="34" charset="0"/>
                        </a:rPr>
                        <a:t>2 (20.0)</a:t>
                      </a:r>
                    </a:p>
                  </a:txBody>
                  <a:tcPr marL="19440" marR="19440"/>
                </a:tc>
                <a:tc>
                  <a:txBody>
                    <a:bodyPr/>
                    <a:lstStyle/>
                    <a:p>
                      <a:pPr algn="ctr"/>
                      <a:r>
                        <a:rPr lang="en-GB" sz="1100" dirty="0">
                          <a:latin typeface="Arial" panose="020B0604020202020204" pitchFamily="34" charset="0"/>
                          <a:cs typeface="Arial" panose="020B0604020202020204" pitchFamily="34" charset="0"/>
                        </a:rPr>
                        <a:t>3 (27.3)</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4 (57.1)</a:t>
                      </a:r>
                    </a:p>
                  </a:txBody>
                  <a:tcPr marL="19440" marR="19440"/>
                </a:tc>
                <a:tc>
                  <a:txBody>
                    <a:bodyPr/>
                    <a:lstStyle/>
                    <a:p>
                      <a:pPr algn="ctr"/>
                      <a:r>
                        <a:rPr lang="en-GB" sz="1100" dirty="0">
                          <a:latin typeface="Arial" panose="020B0604020202020204" pitchFamily="34" charset="0"/>
                          <a:cs typeface="Arial" panose="020B0604020202020204" pitchFamily="34" charset="0"/>
                        </a:rPr>
                        <a:t>1 (14.3)</a:t>
                      </a:r>
                    </a:p>
                  </a:txBody>
                  <a:tcPr marL="19440" marR="19440"/>
                </a:tc>
                <a:tc>
                  <a:txBody>
                    <a:bodyPr/>
                    <a:lstStyle/>
                    <a:p>
                      <a:pPr algn="ctr"/>
                      <a:r>
                        <a:rPr lang="en-GB" sz="1100" dirty="0">
                          <a:latin typeface="Arial" panose="020B0604020202020204" pitchFamily="34" charset="0"/>
                          <a:cs typeface="Arial" panose="020B0604020202020204" pitchFamily="34" charset="0"/>
                        </a:rPr>
                        <a:t>11 (16.2)</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23 (24.0)</a:t>
                      </a:r>
                    </a:p>
                  </a:txBody>
                  <a:tcPr marL="19440" marR="19440"/>
                </a:tc>
                <a:tc>
                  <a:txBody>
                    <a:bodyPr/>
                    <a:lstStyle/>
                    <a:p>
                      <a:pPr algn="ctr"/>
                      <a:r>
                        <a:rPr lang="en-GB" sz="1100" dirty="0">
                          <a:latin typeface="Arial" panose="020B0604020202020204" pitchFamily="34" charset="0"/>
                          <a:cs typeface="Arial" panose="020B0604020202020204" pitchFamily="34" charset="0"/>
                        </a:rPr>
                        <a:t>3 (3.1)</a:t>
                      </a:r>
                    </a:p>
                  </a:txBody>
                  <a:tcPr marL="19440" marR="19440"/>
                </a:tc>
                <a:extLst>
                  <a:ext uri="{0D108BD9-81ED-4DB2-BD59-A6C34878D82A}">
                    <a16:rowId xmlns:a16="http://schemas.microsoft.com/office/drawing/2014/main" val="2417463808"/>
                  </a:ext>
                </a:extLst>
              </a:tr>
              <a:tr h="253186">
                <a:tc>
                  <a:txBody>
                    <a:bodyPr/>
                    <a:lstStyle/>
                    <a:p>
                      <a:r>
                        <a:rPr lang="en-GB" sz="1100" b="0" dirty="0">
                          <a:latin typeface="Arial" panose="020B0604020202020204" pitchFamily="34" charset="0"/>
                          <a:cs typeface="Arial" panose="020B0604020202020204" pitchFamily="34" charset="0"/>
                        </a:rPr>
                        <a:t>Nausea</a:t>
                      </a:r>
                    </a:p>
                  </a:txBody>
                  <a:tcPr marL="55440"/>
                </a:tc>
                <a:tc>
                  <a:txBody>
                    <a:bodyPr/>
                    <a:lstStyle/>
                    <a:p>
                      <a:pPr algn="ctr"/>
                      <a:r>
                        <a:rPr lang="en-GB" sz="1100" dirty="0">
                          <a:latin typeface="Arial" panose="020B0604020202020204" pitchFamily="34" charset="0"/>
                          <a:cs typeface="Arial" panose="020B0604020202020204" pitchFamily="34" charset="0"/>
                        </a:rPr>
                        <a:t>3 (30.0)</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1 (9.1)</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12 (17.6)</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16 (16.7)</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extLst>
                  <a:ext uri="{0D108BD9-81ED-4DB2-BD59-A6C34878D82A}">
                    <a16:rowId xmlns:a16="http://schemas.microsoft.com/office/drawing/2014/main" val="3147640848"/>
                  </a:ext>
                </a:extLst>
              </a:tr>
              <a:tr h="253186">
                <a:tc>
                  <a:txBody>
                    <a:bodyPr/>
                    <a:lstStyle/>
                    <a:p>
                      <a:r>
                        <a:rPr lang="en-GB" sz="1100" b="0" dirty="0">
                          <a:latin typeface="Arial" panose="020B0604020202020204" pitchFamily="34" charset="0"/>
                          <a:cs typeface="Arial" panose="020B0604020202020204" pitchFamily="34" charset="0"/>
                        </a:rPr>
                        <a:t>Diarrhoea</a:t>
                      </a:r>
                    </a:p>
                  </a:txBody>
                  <a:tcPr marL="55440"/>
                </a:tc>
                <a:tc>
                  <a:txBody>
                    <a:bodyPr/>
                    <a:lstStyle/>
                    <a:p>
                      <a:pPr algn="ctr"/>
                      <a:r>
                        <a:rPr lang="en-GB" sz="1100" dirty="0">
                          <a:latin typeface="Arial" panose="020B0604020202020204" pitchFamily="34" charset="0"/>
                          <a:cs typeface="Arial" panose="020B0604020202020204" pitchFamily="34" charset="0"/>
                        </a:rPr>
                        <a:t>2 (20.0)</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2 (18.2)</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1 (14.3)</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9 (13.2)</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14 (14.6)</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extLst>
                  <a:ext uri="{0D108BD9-81ED-4DB2-BD59-A6C34878D82A}">
                    <a16:rowId xmlns:a16="http://schemas.microsoft.com/office/drawing/2014/main" val="1703407172"/>
                  </a:ext>
                </a:extLst>
              </a:tr>
              <a:tr h="253186">
                <a:tc>
                  <a:txBody>
                    <a:bodyPr/>
                    <a:lstStyle/>
                    <a:p>
                      <a:r>
                        <a:rPr lang="en-GB" sz="1100" b="0" dirty="0">
                          <a:latin typeface="Arial" panose="020B0604020202020204" pitchFamily="34" charset="0"/>
                          <a:cs typeface="Arial" panose="020B0604020202020204" pitchFamily="34" charset="0"/>
                        </a:rPr>
                        <a:t>Peripheral oedema</a:t>
                      </a:r>
                    </a:p>
                  </a:txBody>
                  <a:tcPr marL="55440"/>
                </a:tc>
                <a:tc>
                  <a:txBody>
                    <a:bodyPr/>
                    <a:lstStyle/>
                    <a:p>
                      <a:pPr algn="ctr"/>
                      <a:r>
                        <a:rPr lang="en-GB" sz="1100" dirty="0">
                          <a:latin typeface="Arial" panose="020B0604020202020204" pitchFamily="34" charset="0"/>
                          <a:cs typeface="Arial" panose="020B0604020202020204" pitchFamily="34" charset="0"/>
                        </a:rPr>
                        <a:t>2 (20.0)</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2 (18.2)</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1 (14.3)</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8 (11.8)</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13 (13.5)</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extLst>
                  <a:ext uri="{0D108BD9-81ED-4DB2-BD59-A6C34878D82A}">
                    <a16:rowId xmlns:a16="http://schemas.microsoft.com/office/drawing/2014/main" val="1258236673"/>
                  </a:ext>
                </a:extLst>
              </a:tr>
              <a:tr h="253186">
                <a:tc>
                  <a:txBody>
                    <a:bodyPr/>
                    <a:lstStyle/>
                    <a:p>
                      <a:r>
                        <a:rPr lang="en-GB" sz="1100" b="0" dirty="0">
                          <a:latin typeface="Arial" panose="020B0604020202020204" pitchFamily="34" charset="0"/>
                          <a:cs typeface="Arial" panose="020B0604020202020204" pitchFamily="34" charset="0"/>
                        </a:rPr>
                        <a:t>Neutropenia</a:t>
                      </a:r>
                    </a:p>
                  </a:txBody>
                  <a:tcPr marL="55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1 (9.1)</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2 (28.6)</a:t>
                      </a:r>
                    </a:p>
                  </a:txBody>
                  <a:tcPr marL="19440" marR="19440"/>
                </a:tc>
                <a:tc>
                  <a:txBody>
                    <a:bodyPr/>
                    <a:lstStyle/>
                    <a:p>
                      <a:pPr algn="ctr"/>
                      <a:r>
                        <a:rPr lang="en-GB" sz="1100" dirty="0">
                          <a:latin typeface="Arial" panose="020B0604020202020204" pitchFamily="34" charset="0"/>
                          <a:cs typeface="Arial" panose="020B0604020202020204" pitchFamily="34" charset="0"/>
                        </a:rPr>
                        <a:t>1 (14.3)</a:t>
                      </a:r>
                    </a:p>
                  </a:txBody>
                  <a:tcPr marL="19440" marR="19440"/>
                </a:tc>
                <a:tc>
                  <a:txBody>
                    <a:bodyPr/>
                    <a:lstStyle/>
                    <a:p>
                      <a:pPr algn="ctr"/>
                      <a:r>
                        <a:rPr lang="en-GB" sz="1100" dirty="0">
                          <a:latin typeface="Arial" panose="020B0604020202020204" pitchFamily="34" charset="0"/>
                          <a:cs typeface="Arial" panose="020B0604020202020204" pitchFamily="34" charset="0"/>
                        </a:rPr>
                        <a:t>8 (11.8)</a:t>
                      </a:r>
                    </a:p>
                  </a:txBody>
                  <a:tcPr marL="19440" marR="19440"/>
                </a:tc>
                <a:tc>
                  <a:txBody>
                    <a:bodyPr/>
                    <a:lstStyle/>
                    <a:p>
                      <a:pPr algn="ctr"/>
                      <a:r>
                        <a:rPr lang="en-GB" sz="1100" dirty="0">
                          <a:latin typeface="Arial" panose="020B0604020202020204" pitchFamily="34" charset="0"/>
                          <a:cs typeface="Arial" panose="020B0604020202020204" pitchFamily="34" charset="0"/>
                        </a:rPr>
                        <a:t>2 (2.9)</a:t>
                      </a:r>
                    </a:p>
                  </a:txBody>
                  <a:tcPr marL="19440" marR="19440"/>
                </a:tc>
                <a:tc>
                  <a:txBody>
                    <a:bodyPr/>
                    <a:lstStyle/>
                    <a:p>
                      <a:pPr algn="ctr"/>
                      <a:r>
                        <a:rPr lang="en-GB" sz="1100" dirty="0">
                          <a:latin typeface="Arial" panose="020B0604020202020204" pitchFamily="34" charset="0"/>
                          <a:cs typeface="Arial" panose="020B0604020202020204" pitchFamily="34" charset="0"/>
                        </a:rPr>
                        <a:t>11 (11.5)</a:t>
                      </a:r>
                    </a:p>
                  </a:txBody>
                  <a:tcPr marL="19440" marR="19440"/>
                </a:tc>
                <a:tc>
                  <a:txBody>
                    <a:bodyPr/>
                    <a:lstStyle/>
                    <a:p>
                      <a:pPr algn="ctr"/>
                      <a:r>
                        <a:rPr lang="en-GB" sz="1100" dirty="0">
                          <a:latin typeface="Arial" panose="020B0604020202020204" pitchFamily="34" charset="0"/>
                          <a:cs typeface="Arial" panose="020B0604020202020204" pitchFamily="34" charset="0"/>
                        </a:rPr>
                        <a:t>3 (3.1)</a:t>
                      </a:r>
                    </a:p>
                  </a:txBody>
                  <a:tcPr marL="19440" marR="19440"/>
                </a:tc>
                <a:extLst>
                  <a:ext uri="{0D108BD9-81ED-4DB2-BD59-A6C34878D82A}">
                    <a16:rowId xmlns:a16="http://schemas.microsoft.com/office/drawing/2014/main" val="2867588973"/>
                  </a:ext>
                </a:extLst>
              </a:tr>
              <a:tr h="253186">
                <a:tc>
                  <a:txBody>
                    <a:bodyPr/>
                    <a:lstStyle/>
                    <a:p>
                      <a:r>
                        <a:rPr lang="en-GB" sz="1100" b="0" dirty="0">
                          <a:latin typeface="Arial" panose="020B0604020202020204" pitchFamily="34" charset="0"/>
                          <a:cs typeface="Arial" panose="020B0604020202020204" pitchFamily="34" charset="0"/>
                        </a:rPr>
                        <a:t>Vomiting</a:t>
                      </a:r>
                    </a:p>
                  </a:txBody>
                  <a:tcPr marL="55440"/>
                </a:tc>
                <a:tc>
                  <a:txBody>
                    <a:bodyPr/>
                    <a:lstStyle/>
                    <a:p>
                      <a:pPr algn="ctr"/>
                      <a:r>
                        <a:rPr lang="en-GB" sz="1100" dirty="0">
                          <a:latin typeface="Arial" panose="020B0604020202020204" pitchFamily="34" charset="0"/>
                          <a:cs typeface="Arial" panose="020B0604020202020204" pitchFamily="34" charset="0"/>
                        </a:rPr>
                        <a:t>2 (20.0)</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8 (11.8)</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10 (10.4)</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extLst>
                  <a:ext uri="{0D108BD9-81ED-4DB2-BD59-A6C34878D82A}">
                    <a16:rowId xmlns:a16="http://schemas.microsoft.com/office/drawing/2014/main" val="1256650221"/>
                  </a:ext>
                </a:extLst>
              </a:tr>
              <a:tr h="253186">
                <a:tc>
                  <a:txBody>
                    <a:bodyPr/>
                    <a:lstStyle/>
                    <a:p>
                      <a:r>
                        <a:rPr lang="en-GB" sz="1100" b="0" dirty="0">
                          <a:latin typeface="Arial" panose="020B0604020202020204" pitchFamily="34" charset="0"/>
                          <a:cs typeface="Arial" panose="020B0604020202020204" pitchFamily="34" charset="0"/>
                        </a:rPr>
                        <a:t>Anaemia</a:t>
                      </a:r>
                    </a:p>
                  </a:txBody>
                  <a:tcPr marL="55440"/>
                </a:tc>
                <a:tc>
                  <a:txBody>
                    <a:bodyPr/>
                    <a:lstStyle/>
                    <a:p>
                      <a:pPr algn="ctr"/>
                      <a:r>
                        <a:rPr lang="en-GB" sz="1100" dirty="0">
                          <a:latin typeface="Arial" panose="020B0604020202020204" pitchFamily="34" charset="0"/>
                          <a:cs typeface="Arial" panose="020B0604020202020204" pitchFamily="34" charset="0"/>
                        </a:rPr>
                        <a:t>2 (20.0)</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2 (18.2)</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6 (8.8)</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tc>
                  <a:txBody>
                    <a:bodyPr/>
                    <a:lstStyle/>
                    <a:p>
                      <a:pPr algn="ctr"/>
                      <a:r>
                        <a:rPr lang="en-GB" sz="1100" dirty="0">
                          <a:latin typeface="Arial" panose="020B0604020202020204" pitchFamily="34" charset="0"/>
                          <a:cs typeface="Arial" panose="020B0604020202020204" pitchFamily="34" charset="0"/>
                        </a:rPr>
                        <a:t>10 (10.4)</a:t>
                      </a:r>
                    </a:p>
                  </a:txBody>
                  <a:tcPr marL="19440" marR="19440"/>
                </a:tc>
                <a:tc>
                  <a:txBody>
                    <a:bodyPr/>
                    <a:lstStyle/>
                    <a:p>
                      <a:pPr algn="ctr"/>
                      <a:r>
                        <a:rPr lang="en-GB" sz="1100" dirty="0">
                          <a:latin typeface="Arial" panose="020B0604020202020204" pitchFamily="34" charset="0"/>
                          <a:cs typeface="Arial" panose="020B0604020202020204" pitchFamily="34" charset="0"/>
                        </a:rPr>
                        <a:t>–</a:t>
                      </a:r>
                    </a:p>
                  </a:txBody>
                  <a:tcPr marL="19440" marR="19440"/>
                </a:tc>
                <a:extLst>
                  <a:ext uri="{0D108BD9-81ED-4DB2-BD59-A6C34878D82A}">
                    <a16:rowId xmlns:a16="http://schemas.microsoft.com/office/drawing/2014/main" val="2634081064"/>
                  </a:ext>
                </a:extLst>
              </a:tr>
              <a:tr h="761806">
                <a:tc gridSpan="1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ea typeface="Aileron" charset="0"/>
                          <a:cs typeface="Arial" panose="020B0604020202020204" pitchFamily="34" charset="0"/>
                        </a:rPr>
                        <a:t>Data presented with a cut-off date of Feb 1, 2023. All AEs were graded per CTCAE version 5.0. Two patients experienced treatment-related SAEs: Grade 3 photosensitivity reaction and Grade 2 rash erythematous in one patient; Grade 3 bullous dermatitis in one patient (all occurred at 300 mg BID). Treatment was discontinued by three patients for TRAEs. Two patients due to elevated ALT and one due to nauseas, diarrhoea and vomiting. Seven patients had dose reductions across the following groups: 200mg QD (n=2), 200 mg BID (n=2) and 300mg BID (n=3). Two patients from the 200 mg bid group had dose reductions: one patient due to Grade 3 ALT elevation and Grade 3 AST elevation, and one patient due to Grade 2 peripheral neuropathy</a:t>
                      </a:r>
                    </a:p>
                  </a:txBody>
                  <a:tcPr>
                    <a:noFill/>
                  </a:tcPr>
                </a:tc>
                <a:tc hMerge="1">
                  <a:txBody>
                    <a:bodyPr/>
                    <a:lstStyle/>
                    <a:p>
                      <a:pPr algn="ctr"/>
                      <a:endParaRPr lang="en-GB" sz="900" dirty="0">
                        <a:latin typeface="Arial" panose="020B0604020202020204" pitchFamily="34" charset="0"/>
                        <a:cs typeface="Arial" panose="020B0604020202020204" pitchFamily="34" charset="0"/>
                      </a:endParaRPr>
                    </a:p>
                  </a:txBody>
                  <a:tcPr marL="19440" marR="19440"/>
                </a:tc>
                <a:tc hMerge="1">
                  <a:txBody>
                    <a:bodyPr/>
                    <a:lstStyle/>
                    <a:p>
                      <a:pPr algn="ctr"/>
                      <a:endParaRPr lang="en-GB" sz="900" dirty="0">
                        <a:latin typeface="Arial" panose="020B0604020202020204" pitchFamily="34" charset="0"/>
                        <a:cs typeface="Arial" panose="020B0604020202020204" pitchFamily="34" charset="0"/>
                      </a:endParaRPr>
                    </a:p>
                  </a:txBody>
                  <a:tcPr marL="19440" marR="19440"/>
                </a:tc>
                <a:tc hMerge="1">
                  <a:txBody>
                    <a:bodyPr/>
                    <a:lstStyle/>
                    <a:p>
                      <a:pPr algn="ctr"/>
                      <a:endParaRPr lang="en-GB" sz="900" dirty="0">
                        <a:latin typeface="Arial" panose="020B0604020202020204" pitchFamily="34" charset="0"/>
                        <a:cs typeface="Arial" panose="020B0604020202020204" pitchFamily="34" charset="0"/>
                      </a:endParaRPr>
                    </a:p>
                  </a:txBody>
                  <a:tcPr marL="19440" marR="19440"/>
                </a:tc>
                <a:tc hMerge="1">
                  <a:txBody>
                    <a:bodyPr/>
                    <a:lstStyle/>
                    <a:p>
                      <a:pPr algn="ctr"/>
                      <a:endParaRPr lang="en-GB" sz="900" dirty="0">
                        <a:latin typeface="Arial" panose="020B0604020202020204" pitchFamily="34" charset="0"/>
                        <a:cs typeface="Arial" panose="020B0604020202020204" pitchFamily="34" charset="0"/>
                      </a:endParaRPr>
                    </a:p>
                  </a:txBody>
                  <a:tcPr marL="19440" marR="19440"/>
                </a:tc>
                <a:tc hMerge="1">
                  <a:txBody>
                    <a:bodyPr/>
                    <a:lstStyle/>
                    <a:p>
                      <a:pPr algn="ctr"/>
                      <a:endParaRPr lang="en-GB" sz="900" dirty="0">
                        <a:latin typeface="Arial" panose="020B0604020202020204" pitchFamily="34" charset="0"/>
                        <a:cs typeface="Arial" panose="020B0604020202020204" pitchFamily="34" charset="0"/>
                      </a:endParaRPr>
                    </a:p>
                  </a:txBody>
                  <a:tcPr marL="19440" marR="19440"/>
                </a:tc>
                <a:tc hMerge="1">
                  <a:txBody>
                    <a:bodyPr/>
                    <a:lstStyle/>
                    <a:p>
                      <a:pPr algn="ctr"/>
                      <a:endParaRPr lang="en-GB" sz="900" dirty="0">
                        <a:latin typeface="Arial" panose="020B0604020202020204" pitchFamily="34" charset="0"/>
                        <a:cs typeface="Arial" panose="020B0604020202020204" pitchFamily="34" charset="0"/>
                      </a:endParaRPr>
                    </a:p>
                  </a:txBody>
                  <a:tcPr marL="19440" marR="19440"/>
                </a:tc>
                <a:tc hMerge="1">
                  <a:txBody>
                    <a:bodyPr/>
                    <a:lstStyle/>
                    <a:p>
                      <a:pPr algn="ctr"/>
                      <a:endParaRPr lang="en-GB" sz="900" dirty="0">
                        <a:latin typeface="Arial" panose="020B0604020202020204" pitchFamily="34" charset="0"/>
                        <a:cs typeface="Arial" panose="020B0604020202020204" pitchFamily="34" charset="0"/>
                      </a:endParaRPr>
                    </a:p>
                  </a:txBody>
                  <a:tcPr marL="19440" marR="19440"/>
                </a:tc>
                <a:tc hMerge="1">
                  <a:txBody>
                    <a:bodyPr/>
                    <a:lstStyle/>
                    <a:p>
                      <a:pPr algn="ctr"/>
                      <a:endParaRPr lang="en-GB" sz="900" dirty="0">
                        <a:latin typeface="Arial" panose="020B0604020202020204" pitchFamily="34" charset="0"/>
                        <a:cs typeface="Arial" panose="020B0604020202020204" pitchFamily="34" charset="0"/>
                      </a:endParaRPr>
                    </a:p>
                  </a:txBody>
                  <a:tcPr marL="19440" marR="19440"/>
                </a:tc>
                <a:tc hMerge="1">
                  <a:txBody>
                    <a:bodyPr/>
                    <a:lstStyle/>
                    <a:p>
                      <a:pPr algn="ctr"/>
                      <a:endParaRPr lang="en-GB" sz="900" dirty="0">
                        <a:latin typeface="Arial" panose="020B0604020202020204" pitchFamily="34" charset="0"/>
                        <a:cs typeface="Arial" panose="020B0604020202020204" pitchFamily="34" charset="0"/>
                      </a:endParaRPr>
                    </a:p>
                  </a:txBody>
                  <a:tcPr marL="19440" marR="19440"/>
                </a:tc>
                <a:tc hMerge="1">
                  <a:txBody>
                    <a:bodyPr/>
                    <a:lstStyle/>
                    <a:p>
                      <a:pPr algn="ctr"/>
                      <a:endParaRPr lang="en-GB" sz="900" dirty="0">
                        <a:latin typeface="Arial" panose="020B0604020202020204" pitchFamily="34" charset="0"/>
                        <a:cs typeface="Arial" panose="020B0604020202020204" pitchFamily="34" charset="0"/>
                      </a:endParaRPr>
                    </a:p>
                  </a:txBody>
                  <a:tcPr marL="19440" marR="19440"/>
                </a:tc>
                <a:extLst>
                  <a:ext uri="{0D108BD9-81ED-4DB2-BD59-A6C34878D82A}">
                    <a16:rowId xmlns:a16="http://schemas.microsoft.com/office/drawing/2014/main" val="2037021228"/>
                  </a:ext>
                </a:extLst>
              </a:tr>
            </a:tbl>
          </a:graphicData>
        </a:graphic>
      </p:graphicFrame>
      <p:sp>
        <p:nvSpPr>
          <p:cNvPr id="4" name="Rounded Rectangle 3">
            <a:extLst>
              <a:ext uri="{FF2B5EF4-FFF2-40B4-BE49-F238E27FC236}">
                <a16:creationId xmlns:a16="http://schemas.microsoft.com/office/drawing/2014/main" id="{1B539655-D5B9-66D4-45D4-DA210CB295D0}"/>
              </a:ext>
            </a:extLst>
          </p:cNvPr>
          <p:cNvSpPr/>
          <p:nvPr/>
        </p:nvSpPr>
        <p:spPr>
          <a:xfrm>
            <a:off x="7896200" y="2281891"/>
            <a:ext cx="1872208" cy="3163333"/>
          </a:xfrm>
          <a:prstGeom prst="roundRect">
            <a:avLst>
              <a:gd name="adj" fmla="val 0"/>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BF3EED70-6241-2A86-C775-068F0C3F8096}"/>
              </a:ext>
            </a:extLst>
          </p:cNvPr>
          <p:cNvSpPr txBox="1"/>
          <p:nvPr/>
        </p:nvSpPr>
        <p:spPr>
          <a:xfrm>
            <a:off x="609524" y="876572"/>
            <a:ext cx="10963275" cy="369332"/>
          </a:xfrm>
          <a:prstGeom prst="rect">
            <a:avLst/>
          </a:prstGeom>
          <a:noFill/>
        </p:spPr>
        <p:txBody>
          <a:bodyPr wrap="square" lIns="0" rtlCol="0">
            <a:spAutoFit/>
          </a:bodyPr>
          <a:lstStyle/>
          <a:p>
            <a:r>
              <a:rPr lang="en-GB" b="1" spc="100" dirty="0">
                <a:solidFill>
                  <a:schemeClr val="accent1"/>
                </a:solidFill>
                <a:latin typeface="Arial" panose="020B0604020202020204" pitchFamily="34" charset="0"/>
                <a:cs typeface="Arial" panose="020B0604020202020204" pitchFamily="34" charset="0"/>
              </a:rPr>
              <a:t>TREATMENT-RELATED ADVERSE EVENTS (≥10% OF ALL PATIENTS)</a:t>
            </a:r>
          </a:p>
        </p:txBody>
      </p:sp>
    </p:spTree>
    <p:extLst>
      <p:ext uri="{BB962C8B-B14F-4D97-AF65-F5344CB8AC3E}">
        <p14:creationId xmlns:p14="http://schemas.microsoft.com/office/powerpoint/2010/main" val="22574638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125" y="258763"/>
            <a:ext cx="10963275" cy="865187"/>
          </a:xfrm>
        </p:spPr>
        <p:txBody>
          <a:bodyPr/>
          <a:lstStyle/>
          <a:p>
            <a:r>
              <a:rPr lang="en-GB" cap="none" dirty="0"/>
              <a:t>Kont</a:t>
            </a:r>
            <a:r>
              <a:rPr lang="en-GB" dirty="0"/>
              <a:t>RAS</a:t>
            </a:r>
            <a:r>
              <a:rPr lang="en-GB" cap="none" dirty="0"/>
              <a:t>t</a:t>
            </a:r>
            <a:r>
              <a:rPr lang="en-GB" dirty="0"/>
              <a:t>-01: efficacy results</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15</a:t>
            </a:fld>
            <a:endParaRPr lang="en-GB" dirty="0"/>
          </a:p>
        </p:txBody>
      </p:sp>
      <p:graphicFrame>
        <p:nvGraphicFramePr>
          <p:cNvPr id="6" name="Chart 5">
            <a:extLst>
              <a:ext uri="{FF2B5EF4-FFF2-40B4-BE49-F238E27FC236}">
                <a16:creationId xmlns:a16="http://schemas.microsoft.com/office/drawing/2014/main" id="{D9995828-061B-8238-BA87-1F8C6F25E78C}"/>
              </a:ext>
            </a:extLst>
          </p:cNvPr>
          <p:cNvGraphicFramePr/>
          <p:nvPr>
            <p:extLst>
              <p:ext uri="{D42A27DB-BD31-4B8C-83A1-F6EECF244321}">
                <p14:modId xmlns:p14="http://schemas.microsoft.com/office/powerpoint/2010/main" val="1427341797"/>
              </p:ext>
            </p:extLst>
          </p:nvPr>
        </p:nvGraphicFramePr>
        <p:xfrm>
          <a:off x="6312024" y="1562888"/>
          <a:ext cx="3960440" cy="34614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19">
            <a:extLst>
              <a:ext uri="{FF2B5EF4-FFF2-40B4-BE49-F238E27FC236}">
                <a16:creationId xmlns:a16="http://schemas.microsoft.com/office/drawing/2014/main" id="{2FE40769-FC75-E92B-35CC-807E247F7BF3}"/>
              </a:ext>
            </a:extLst>
          </p:cNvPr>
          <p:cNvGraphicFramePr>
            <a:graphicFrameLocks noGrp="1"/>
          </p:cNvGraphicFramePr>
          <p:nvPr>
            <p:extLst>
              <p:ext uri="{D42A27DB-BD31-4B8C-83A1-F6EECF244321}">
                <p14:modId xmlns:p14="http://schemas.microsoft.com/office/powerpoint/2010/main" val="966620806"/>
              </p:ext>
            </p:extLst>
          </p:nvPr>
        </p:nvGraphicFramePr>
        <p:xfrm>
          <a:off x="1271464" y="2419147"/>
          <a:ext cx="3672408" cy="1306080"/>
        </p:xfrm>
        <a:graphic>
          <a:graphicData uri="http://schemas.openxmlformats.org/drawingml/2006/table">
            <a:tbl>
              <a:tblPr firstRow="1" bandRow="1">
                <a:tableStyleId>{5C22544A-7EE6-4342-B048-85BDC9FD1C3A}</a:tableStyleId>
              </a:tblPr>
              <a:tblGrid>
                <a:gridCol w="867618">
                  <a:extLst>
                    <a:ext uri="{9D8B030D-6E8A-4147-A177-3AD203B41FA5}">
                      <a16:colId xmlns:a16="http://schemas.microsoft.com/office/drawing/2014/main" val="2427835766"/>
                    </a:ext>
                  </a:extLst>
                </a:gridCol>
                <a:gridCol w="1402395">
                  <a:extLst>
                    <a:ext uri="{9D8B030D-6E8A-4147-A177-3AD203B41FA5}">
                      <a16:colId xmlns:a16="http://schemas.microsoft.com/office/drawing/2014/main" val="2536791717"/>
                    </a:ext>
                  </a:extLst>
                </a:gridCol>
                <a:gridCol w="1402395">
                  <a:extLst>
                    <a:ext uri="{9D8B030D-6E8A-4147-A177-3AD203B41FA5}">
                      <a16:colId xmlns:a16="http://schemas.microsoft.com/office/drawing/2014/main" val="4118330691"/>
                    </a:ext>
                  </a:extLst>
                </a:gridCol>
              </a:tblGrid>
              <a:tr h="0">
                <a:tc>
                  <a:txBody>
                    <a:bodyPr/>
                    <a:lstStyle/>
                    <a:p>
                      <a:endParaRPr lang="en-GB" sz="1200" dirty="0">
                        <a:latin typeface="Arial" panose="020B0604020202020204" pitchFamily="34" charset="0"/>
                        <a:cs typeface="Arial" panose="020B0604020202020204" pitchFamily="34" charset="0"/>
                      </a:endParaRPr>
                    </a:p>
                  </a:txBody>
                  <a:tcPr marT="28800" marB="28800" anchor="ctr">
                    <a:lnB w="28575" cap="flat" cmpd="sng" algn="ctr">
                      <a:solidFill>
                        <a:schemeClr val="bg1"/>
                      </a:solidFill>
                      <a:prstDash val="solid"/>
                      <a:round/>
                      <a:headEnd type="none" w="med" len="med"/>
                      <a:tailEnd type="none" w="med" len="med"/>
                    </a:lnB>
                  </a:tcPr>
                </a:tc>
                <a:tc>
                  <a:txBody>
                    <a:bodyPr/>
                    <a:lstStyle/>
                    <a:p>
                      <a:pPr algn="ctr"/>
                      <a:r>
                        <a:rPr lang="en-GB" sz="1200" dirty="0">
                          <a:latin typeface="Arial" panose="020B0604020202020204" pitchFamily="34" charset="0"/>
                          <a:cs typeface="Arial" panose="020B0604020202020204" pitchFamily="34" charset="0"/>
                        </a:rPr>
                        <a:t>JDQ443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200 mg BID</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(n=14)</a:t>
                      </a:r>
                    </a:p>
                  </a:txBody>
                  <a:tcPr marL="19440" marR="19440" marT="28800" marB="28800" anchor="ctr">
                    <a:lnB w="28575" cap="flat" cmpd="sng" algn="ctr">
                      <a:solidFill>
                        <a:schemeClr val="bg1"/>
                      </a:solidFill>
                      <a:prstDash val="solid"/>
                      <a:round/>
                      <a:headEnd type="none" w="med" len="med"/>
                      <a:tailEnd type="none" w="med" len="med"/>
                    </a:lnB>
                  </a:tcPr>
                </a:tc>
                <a:tc>
                  <a:txBody>
                    <a:bodyPr/>
                    <a:lstStyle/>
                    <a:p>
                      <a:pPr algn="ctr"/>
                      <a:r>
                        <a:rPr lang="en-GB" sz="1200" dirty="0">
                          <a:latin typeface="Arial" panose="020B0604020202020204" pitchFamily="34" charset="0"/>
                          <a:cs typeface="Arial" panose="020B0604020202020204" pitchFamily="34" charset="0"/>
                        </a:rPr>
                        <a:t>JDQ443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All dose levels, pooled (n=27)</a:t>
                      </a:r>
                    </a:p>
                  </a:txBody>
                  <a:tcPr marL="19440" marR="19440" marT="28800" marB="28800"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66487265"/>
                  </a:ext>
                </a:extLst>
              </a:tr>
              <a:tr h="0">
                <a:tc gridSpan="3">
                  <a:txBody>
                    <a:bodyPr/>
                    <a:lstStyle/>
                    <a:p>
                      <a:r>
                        <a:rPr lang="en-GB" sz="1200" b="0" dirty="0">
                          <a:latin typeface="Arial" panose="020B0604020202020204" pitchFamily="34" charset="0"/>
                          <a:cs typeface="Arial" panose="020B0604020202020204" pitchFamily="34" charset="0"/>
                        </a:rPr>
                        <a:t>Confirmed (%)</a:t>
                      </a:r>
                    </a:p>
                  </a:txBody>
                  <a:tcPr marT="25200" marB="25200">
                    <a:lnT w="28575" cap="flat" cmpd="sng" algn="ctr">
                      <a:solidFill>
                        <a:schemeClr val="bg1"/>
                      </a:solidFill>
                      <a:prstDash val="solid"/>
                      <a:round/>
                      <a:headEnd type="none" w="med" len="med"/>
                      <a:tailEnd type="none" w="med" len="med"/>
                    </a:lnT>
                  </a:tcPr>
                </a:tc>
                <a:tc hMerge="1">
                  <a:txBody>
                    <a:bodyPr/>
                    <a:lstStyle/>
                    <a:p>
                      <a:endParaRPr lang="en-GB"/>
                    </a:p>
                  </a:txBody>
                  <a:tcPr>
                    <a:lnT w="28575" cap="flat" cmpd="sng" algn="ctr">
                      <a:solidFill>
                        <a:schemeClr val="bg1"/>
                      </a:solidFill>
                      <a:prstDash val="solid"/>
                      <a:round/>
                      <a:headEnd type="none" w="med" len="med"/>
                      <a:tailEnd type="none" w="med" len="med"/>
                    </a:lnT>
                  </a:tcPr>
                </a:tc>
                <a:tc hMerge="1">
                  <a:txBody>
                    <a:bodyPr/>
                    <a:lstStyle/>
                    <a:p>
                      <a:pPr algn="ctr"/>
                      <a:endParaRPr lang="en-GB" sz="800" dirty="0">
                        <a:latin typeface="Arial" panose="020B0604020202020204" pitchFamily="34" charset="0"/>
                        <a:cs typeface="Arial" panose="020B0604020202020204" pitchFamily="34" charset="0"/>
                      </a:endParaRPr>
                    </a:p>
                  </a:txBody>
                  <a:tcPr marL="19440" marR="19440" marT="25200" marB="2520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20406468"/>
                  </a:ext>
                </a:extLst>
              </a:tr>
              <a:tr h="0">
                <a:tc>
                  <a:txBody>
                    <a:bodyPr/>
                    <a:lstStyle/>
                    <a:p>
                      <a:pPr marL="0" indent="136525">
                        <a:tabLst/>
                      </a:pPr>
                      <a:r>
                        <a:rPr lang="en-GB" sz="1200" b="1" dirty="0">
                          <a:latin typeface="Arial" panose="020B0604020202020204" pitchFamily="34" charset="0"/>
                          <a:cs typeface="Arial" panose="020B0604020202020204" pitchFamily="34" charset="0"/>
                        </a:rPr>
                        <a:t>ORR</a:t>
                      </a:r>
                    </a:p>
                  </a:txBody>
                  <a:tcPr marT="25200" marB="25200"/>
                </a:tc>
                <a:tc>
                  <a:txBody>
                    <a:bodyPr/>
                    <a:lstStyle/>
                    <a:p>
                      <a:pPr marL="0" indent="7938" algn="ctr">
                        <a:tabLst/>
                      </a:pPr>
                      <a:r>
                        <a:rPr lang="en-GB" sz="1200" b="1" dirty="0">
                          <a:latin typeface="Arial" panose="020B0604020202020204" pitchFamily="34" charset="0"/>
                          <a:cs typeface="Arial" panose="020B0604020202020204" pitchFamily="34" charset="0"/>
                        </a:rPr>
                        <a:t>57.1%</a:t>
                      </a:r>
                    </a:p>
                  </a:txBody>
                  <a:tcPr marL="19440" marR="19440" marT="25200" marB="25200" anchor="ctr"/>
                </a:tc>
                <a:tc>
                  <a:txBody>
                    <a:bodyPr/>
                    <a:lstStyle/>
                    <a:p>
                      <a:pPr algn="ctr"/>
                      <a:r>
                        <a:rPr lang="en-GB" sz="1200" b="1" dirty="0">
                          <a:latin typeface="Arial" panose="020B0604020202020204" pitchFamily="34" charset="0"/>
                          <a:cs typeface="Arial" panose="020B0604020202020204" pitchFamily="34" charset="0"/>
                        </a:rPr>
                        <a:t>44.4%</a:t>
                      </a:r>
                    </a:p>
                  </a:txBody>
                  <a:tcPr marL="19440" marR="19440" marT="25200" marB="25200" anchor="ctr"/>
                </a:tc>
                <a:extLst>
                  <a:ext uri="{0D108BD9-81ED-4DB2-BD59-A6C34878D82A}">
                    <a16:rowId xmlns:a16="http://schemas.microsoft.com/office/drawing/2014/main" val="1490701176"/>
                  </a:ext>
                </a:extLst>
              </a:tr>
              <a:tr h="0">
                <a:tc>
                  <a:txBody>
                    <a:bodyPr/>
                    <a:lstStyle/>
                    <a:p>
                      <a:pPr marL="0" indent="136525">
                        <a:tabLst/>
                      </a:pPr>
                      <a:r>
                        <a:rPr lang="en-GB" sz="1200" b="0" dirty="0">
                          <a:latin typeface="Arial" panose="020B0604020202020204" pitchFamily="34" charset="0"/>
                          <a:cs typeface="Arial" panose="020B0604020202020204" pitchFamily="34" charset="0"/>
                        </a:rPr>
                        <a:t>DCR</a:t>
                      </a:r>
                    </a:p>
                  </a:txBody>
                  <a:tcPr marT="25200" marB="25200"/>
                </a:tc>
                <a:tc>
                  <a:txBody>
                    <a:bodyPr/>
                    <a:lstStyle/>
                    <a:p>
                      <a:pPr marL="0" indent="7938" algn="ctr">
                        <a:tabLst/>
                      </a:pPr>
                      <a:r>
                        <a:rPr lang="en-GB" sz="1200" dirty="0">
                          <a:latin typeface="Arial" panose="020B0604020202020204" pitchFamily="34" charset="0"/>
                          <a:cs typeface="Arial" panose="020B0604020202020204" pitchFamily="34" charset="0"/>
                        </a:rPr>
                        <a:t>92.9%</a:t>
                      </a:r>
                    </a:p>
                  </a:txBody>
                  <a:tcPr marL="19440" marR="19440" marT="25200" marB="25200" anchor="ctr"/>
                </a:tc>
                <a:tc>
                  <a:txBody>
                    <a:bodyPr/>
                    <a:lstStyle/>
                    <a:p>
                      <a:pPr algn="ctr"/>
                      <a:r>
                        <a:rPr lang="en-GB" sz="1200" dirty="0">
                          <a:latin typeface="Arial" panose="020B0604020202020204" pitchFamily="34" charset="0"/>
                          <a:cs typeface="Arial" panose="020B0604020202020204" pitchFamily="34" charset="0"/>
                        </a:rPr>
                        <a:t>92.6%</a:t>
                      </a:r>
                    </a:p>
                  </a:txBody>
                  <a:tcPr marL="19440" marR="19440" marT="25200" marB="25200" anchor="ctr"/>
                </a:tc>
                <a:extLst>
                  <a:ext uri="{0D108BD9-81ED-4DB2-BD59-A6C34878D82A}">
                    <a16:rowId xmlns:a16="http://schemas.microsoft.com/office/drawing/2014/main" val="3309957281"/>
                  </a:ext>
                </a:extLst>
              </a:tr>
            </a:tbl>
          </a:graphicData>
        </a:graphic>
      </p:graphicFrame>
      <p:sp>
        <p:nvSpPr>
          <p:cNvPr id="12" name="TextBox 11">
            <a:extLst>
              <a:ext uri="{FF2B5EF4-FFF2-40B4-BE49-F238E27FC236}">
                <a16:creationId xmlns:a16="http://schemas.microsoft.com/office/drawing/2014/main" id="{01622EDC-E2E8-DA2B-7C77-E401A8683726}"/>
              </a:ext>
            </a:extLst>
          </p:cNvPr>
          <p:cNvSpPr txBox="1"/>
          <p:nvPr/>
        </p:nvSpPr>
        <p:spPr>
          <a:xfrm>
            <a:off x="1271464" y="4029556"/>
            <a:ext cx="4176464" cy="584775"/>
          </a:xfrm>
          <a:prstGeom prst="rect">
            <a:avLst/>
          </a:prstGeom>
          <a:noFill/>
        </p:spPr>
        <p:txBody>
          <a:bodyPr wrap="square" lIns="0" rtlCol="0">
            <a:spAutoFit/>
          </a:bodyPr>
          <a:lstStyle/>
          <a:p>
            <a:r>
              <a:rPr lang="en-GB" sz="1600" dirty="0">
                <a:solidFill>
                  <a:schemeClr val="tx2"/>
                </a:solidFill>
                <a:latin typeface="Arial" panose="020B0604020202020204" pitchFamily="34" charset="0"/>
                <a:ea typeface="Aileron" charset="0"/>
                <a:cs typeface="Arial" panose="020B0604020202020204" pitchFamily="34" charset="0"/>
              </a:rPr>
              <a:t>Efficacy dataset: patients with </a:t>
            </a:r>
            <a:r>
              <a:rPr lang="en-GB" sz="1600" b="1" dirty="0">
                <a:solidFill>
                  <a:schemeClr val="accent1"/>
                </a:solidFill>
                <a:latin typeface="Arial" panose="020B0604020202020204" pitchFamily="34" charset="0"/>
                <a:ea typeface="Aileron" charset="0"/>
                <a:cs typeface="Arial" panose="020B0604020202020204" pitchFamily="34" charset="0"/>
              </a:rPr>
              <a:t>NSCLC </a:t>
            </a:r>
            <a:r>
              <a:rPr lang="en-GB" sz="1600" dirty="0">
                <a:solidFill>
                  <a:schemeClr val="tx2"/>
                </a:solidFill>
                <a:latin typeface="Arial" panose="020B0604020202020204" pitchFamily="34" charset="0"/>
                <a:ea typeface="Aileron" charset="0"/>
                <a:cs typeface="Arial" panose="020B0604020202020204" pitchFamily="34" charset="0"/>
              </a:rPr>
              <a:t>(N=27) from dose escalation and FE cohorts</a:t>
            </a:r>
          </a:p>
        </p:txBody>
      </p:sp>
      <p:sp>
        <p:nvSpPr>
          <p:cNvPr id="4" name="Content Placeholder 3">
            <a:extLst>
              <a:ext uri="{FF2B5EF4-FFF2-40B4-BE49-F238E27FC236}">
                <a16:creationId xmlns:a16="http://schemas.microsoft.com/office/drawing/2014/main" id="{A1C6B416-2D71-3257-2F28-D88CE6B51F9D}"/>
              </a:ext>
            </a:extLst>
          </p:cNvPr>
          <p:cNvSpPr>
            <a:spLocks noGrp="1"/>
          </p:cNvSpPr>
          <p:nvPr>
            <p:ph sz="quarter" idx="15"/>
          </p:nvPr>
        </p:nvSpPr>
        <p:spPr>
          <a:xfrm>
            <a:off x="620712" y="6088211"/>
            <a:ext cx="10803880" cy="365125"/>
          </a:xfrm>
        </p:spPr>
        <p:txBody>
          <a:bodyPr/>
          <a:lstStyle/>
          <a:p>
            <a:r>
              <a:rPr lang="en-GB" sz="1050" dirty="0">
                <a:solidFill>
                  <a:schemeClr val="tx2"/>
                </a:solidFill>
                <a:ea typeface="Aileron" charset="0"/>
              </a:rPr>
              <a:t>Data presented with a cut-off date of Feb 1, 2023. Among patients with NSCLC, 89.8% (44/49) had a history of prior ICI therapy </a:t>
            </a:r>
          </a:p>
          <a:p>
            <a:r>
              <a:rPr lang="en-GB" sz="1050" dirty="0">
                <a:solidFill>
                  <a:schemeClr val="tx2"/>
                </a:solidFill>
              </a:rPr>
              <a:t>BID, twice daily; CNS, central nervous system; CRC, colorectal cancer; DCR, disease control rate; ECOG, Eastern Cooperative Oncology Group; FE, food effect; ICI, immune checkpoint inhibitor; NSCLC, non-small cell lung cancer; ORR, objective response rate; PD, progressive disease; PR, partial response; PS, performance status; SD, stable disease</a:t>
            </a:r>
          </a:p>
          <a:p>
            <a:r>
              <a:rPr lang="en-GB" sz="1050" kern="100" dirty="0">
                <a:solidFill>
                  <a:schemeClr val="tx2"/>
                </a:solidFill>
                <a:ea typeface="Calibri" panose="020F0502020204030204" pitchFamily="34" charset="0"/>
              </a:rPr>
              <a:t>Cassier PA</a:t>
            </a:r>
            <a:r>
              <a:rPr lang="en-GB" sz="1050" kern="100" dirty="0">
                <a:solidFill>
                  <a:schemeClr val="tx2"/>
                </a:solidFill>
                <a:effectLst/>
                <a:ea typeface="Calibri" panose="020F0502020204030204" pitchFamily="34" charset="0"/>
              </a:rPr>
              <a:t>, et al. </a:t>
            </a:r>
            <a:r>
              <a:rPr lang="en-GB" sz="1050" kern="100" dirty="0">
                <a:solidFill>
                  <a:schemeClr val="tx2"/>
                </a:solidFill>
                <a:ea typeface="Calibri" panose="020F0502020204030204" pitchFamily="34" charset="0"/>
              </a:rPr>
              <a:t>J Clin Oncol. 2023;41 (suppl 16) abstr 9007) (Oral presentation)</a:t>
            </a:r>
            <a:endParaRPr lang="en-GB" sz="1050" kern="100" dirty="0">
              <a:solidFill>
                <a:schemeClr val="tx2"/>
              </a:solidFill>
              <a:effectLst/>
              <a:ea typeface="Calibri" panose="020F0502020204030204" pitchFamily="34" charset="0"/>
            </a:endParaRPr>
          </a:p>
        </p:txBody>
      </p:sp>
      <p:sp>
        <p:nvSpPr>
          <p:cNvPr id="8" name="TextBox 7">
            <a:extLst>
              <a:ext uri="{FF2B5EF4-FFF2-40B4-BE49-F238E27FC236}">
                <a16:creationId xmlns:a16="http://schemas.microsoft.com/office/drawing/2014/main" id="{4D2FC563-6762-8FD5-C725-46E2F9E3304B}"/>
              </a:ext>
            </a:extLst>
          </p:cNvPr>
          <p:cNvSpPr txBox="1"/>
          <p:nvPr/>
        </p:nvSpPr>
        <p:spPr>
          <a:xfrm>
            <a:off x="630221" y="999438"/>
            <a:ext cx="4512454" cy="369332"/>
          </a:xfrm>
          <a:prstGeom prst="rect">
            <a:avLst/>
          </a:prstGeom>
          <a:noFill/>
        </p:spPr>
        <p:txBody>
          <a:bodyPr wrap="none" l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NSCLC: BEST OVERALL RESPONSE</a:t>
            </a:r>
          </a:p>
        </p:txBody>
      </p:sp>
    </p:spTree>
    <p:extLst>
      <p:ext uri="{BB962C8B-B14F-4D97-AF65-F5344CB8AC3E}">
        <p14:creationId xmlns:p14="http://schemas.microsoft.com/office/powerpoint/2010/main" val="269255370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4525200"/>
          </a:xfrm>
        </p:spPr>
        <p:txBody>
          <a:bodyPr/>
          <a:lstStyle/>
          <a:p>
            <a:r>
              <a:rPr lang="en-GB" dirty="0"/>
              <a:t>JDQ443 exhibits antitumour activity in NSCLC</a:t>
            </a:r>
          </a:p>
          <a:p>
            <a:r>
              <a:rPr lang="en-GB" dirty="0"/>
              <a:t>JDQ443 demonstrates an acceptable safety and tolerability profile at 200 mg BID, with clinical activity </a:t>
            </a:r>
            <a:r>
              <a:rPr lang="en-GB" dirty="0">
                <a:solidFill>
                  <a:schemeClr val="tx2"/>
                </a:solidFill>
              </a:rPr>
              <a:t>in patients with </a:t>
            </a:r>
            <a:r>
              <a:rPr lang="en-GB" dirty="0"/>
              <a:t>NSCLC </a:t>
            </a:r>
          </a:p>
          <a:p>
            <a:r>
              <a:rPr lang="en-GB" dirty="0"/>
              <a:t>Enrolment is ongoing to the JDQ443 monotherapy dose expansion and the JDQ443 + TNO155 and JDQ443 + tislelizumab combination arms</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K</a:t>
            </a:r>
            <a:r>
              <a:rPr lang="en-GB" cap="none" dirty="0"/>
              <a:t>ont</a:t>
            </a:r>
            <a:r>
              <a:rPr lang="en-GB" dirty="0"/>
              <a:t>RAS</a:t>
            </a:r>
            <a:r>
              <a:rPr lang="en-GB" cap="none" dirty="0"/>
              <a:t>t</a:t>
            </a:r>
            <a:r>
              <a:rPr lang="en-GB" dirty="0"/>
              <a:t>-01: summary</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16</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09320"/>
            <a:ext cx="10180339" cy="365125"/>
          </a:xfrm>
        </p:spPr>
        <p:txBody>
          <a:bodyPr anchor="b"/>
          <a:lstStyle/>
          <a:p>
            <a:r>
              <a:rPr lang="en-GB" dirty="0">
                <a:solidFill>
                  <a:schemeClr val="tx2"/>
                </a:solidFill>
              </a:rPr>
              <a:t>BID, twice daily; KRAS, Kirsten rat sarcoma virus; NSCLC, non-small cell lung cancer; PD1, programmed death-1</a:t>
            </a:r>
          </a:p>
          <a:p>
            <a:r>
              <a:rPr lang="en-GB" sz="1200" kern="100" dirty="0" err="1">
                <a:solidFill>
                  <a:schemeClr val="tx2"/>
                </a:solidFill>
                <a:ea typeface="Calibri" panose="020F0502020204030204" pitchFamily="34" charset="0"/>
              </a:rPr>
              <a:t>Cassier</a:t>
            </a:r>
            <a:r>
              <a:rPr lang="en-GB" sz="1200" kern="100" dirty="0">
                <a:solidFill>
                  <a:schemeClr val="tx2"/>
                </a:solidFill>
                <a:ea typeface="Calibri" panose="020F0502020204030204" pitchFamily="34" charset="0"/>
              </a:rPr>
              <a:t> PA</a:t>
            </a:r>
            <a:r>
              <a:rPr lang="en-GB" sz="1200" kern="100" dirty="0">
                <a:solidFill>
                  <a:schemeClr val="tx2"/>
                </a:solidFill>
                <a:effectLst/>
                <a:ea typeface="Calibri" panose="020F0502020204030204" pitchFamily="34" charset="0"/>
              </a:rPr>
              <a:t>, et al. </a:t>
            </a:r>
            <a:r>
              <a:rPr lang="en-GB" sz="1200" kern="100" dirty="0">
                <a:solidFill>
                  <a:schemeClr val="tx2"/>
                </a:solidFill>
                <a:ea typeface="Calibri" panose="020F0502020204030204" pitchFamily="34" charset="0"/>
              </a:rPr>
              <a:t>J Clin Oncol. 2023;41 (suppl 16) abstr 9007) (Oral presentation)</a:t>
            </a:r>
            <a:endParaRPr lang="en-GB" sz="1200" kern="100" dirty="0">
              <a:solidFill>
                <a:schemeClr val="tx2"/>
              </a:solidFill>
              <a:effectLst/>
              <a:ea typeface="Calibri" panose="020F0502020204030204" pitchFamily="34" charset="0"/>
            </a:endParaRPr>
          </a:p>
        </p:txBody>
      </p:sp>
      <p:sp>
        <p:nvSpPr>
          <p:cNvPr id="4" name="TextBox 3">
            <a:extLst>
              <a:ext uri="{FF2B5EF4-FFF2-40B4-BE49-F238E27FC236}">
                <a16:creationId xmlns:a16="http://schemas.microsoft.com/office/drawing/2014/main" id="{131C199C-34EF-EEE4-46F5-97C41C6DC576}"/>
              </a:ext>
            </a:extLst>
          </p:cNvPr>
          <p:cNvSpPr txBox="1"/>
          <p:nvPr/>
        </p:nvSpPr>
        <p:spPr>
          <a:xfrm>
            <a:off x="1391477" y="3526505"/>
            <a:ext cx="9409046" cy="2526434"/>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JDQ443 exhibits anti-</a:t>
            </a:r>
            <a:r>
              <a:rPr lang="en-US" sz="2000" b="1" dirty="0" err="1">
                <a:solidFill>
                  <a:schemeClr val="tx2"/>
                </a:solidFill>
                <a:latin typeface="Arial" panose="020B0604020202020204" pitchFamily="34" charset="0"/>
                <a:cs typeface="Arial" panose="020B0604020202020204" pitchFamily="34" charset="0"/>
              </a:rPr>
              <a:t>tumour</a:t>
            </a:r>
            <a:r>
              <a:rPr lang="en-US" sz="2000" b="1" dirty="0">
                <a:solidFill>
                  <a:schemeClr val="tx2"/>
                </a:solidFill>
                <a:latin typeface="Arial" panose="020B0604020202020204" pitchFamily="34" charset="0"/>
                <a:cs typeface="Arial" panose="020B0604020202020204" pitchFamily="34" charset="0"/>
              </a:rPr>
              <a:t> activity in NSCLC with g</a:t>
            </a:r>
            <a:r>
              <a:rPr lang="en-GB" sz="2000" b="1" dirty="0" err="1">
                <a:solidFill>
                  <a:schemeClr val="tx2"/>
                </a:solidFill>
                <a:latin typeface="Arial" panose="020B0604020202020204" pitchFamily="34" charset="0"/>
                <a:cs typeface="Arial" panose="020B0604020202020204" pitchFamily="34" charset="0"/>
              </a:rPr>
              <a:t>ood</a:t>
            </a:r>
            <a:r>
              <a:rPr lang="en-GB" sz="2000" b="1" dirty="0">
                <a:solidFill>
                  <a:schemeClr val="tx2"/>
                </a:solidFill>
                <a:latin typeface="Arial" panose="020B0604020202020204" pitchFamily="34" charset="0"/>
                <a:cs typeface="Arial" panose="020B0604020202020204" pitchFamily="34" charset="0"/>
              </a:rPr>
              <a:t> disease control and partial responses</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cs typeface="Arial" panose="020B0604020202020204" pitchFamily="34" charset="0"/>
              </a:rPr>
              <a:t>Interesting to see further development of this compound due to its potent activity and good tolerability profile, particularly with respect to combination studies with anti-PD1 and other inhibitors of the KRAS axis</a:t>
            </a:r>
          </a:p>
        </p:txBody>
      </p:sp>
    </p:spTree>
    <p:extLst>
      <p:ext uri="{BB962C8B-B14F-4D97-AF65-F5344CB8AC3E}">
        <p14:creationId xmlns:p14="http://schemas.microsoft.com/office/powerpoint/2010/main" val="407228022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BDE853-5D10-FB8B-2E11-FA86B35AD6C0}"/>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br>
              <a:rPr lang="en-GB" sz="3600" kern="100" dirty="0">
                <a:effectLst/>
                <a:ea typeface="Calibri" panose="020F0502020204030204" pitchFamily="34" charset="0"/>
              </a:rPr>
            </a:br>
            <a:r>
              <a:rPr lang="en-GB" sz="3600" b="1" spc="35" dirty="0">
                <a:effectLst/>
                <a:ea typeface="Calibri" panose="020F0502020204030204" pitchFamily="34" charset="0"/>
              </a:rPr>
              <a:t>Phase 2 study of larotrectinib in children with newly diagnosed infantile fibrosarcoma: Children’s Oncology Group ADVL1823 cohort A</a:t>
            </a:r>
            <a:br>
              <a:rPr lang="en-GB" sz="3600" dirty="0">
                <a:effectLst/>
                <a:ea typeface="Calibri" panose="020F0502020204030204" pitchFamily="34" charset="0"/>
              </a:rPr>
            </a:br>
            <a:endParaRPr lang="en-GB" sz="360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sz="2400" b="1" kern="100" dirty="0" err="1">
                <a:ea typeface="Calibri" panose="020F0502020204030204" pitchFamily="34" charset="0"/>
              </a:rPr>
              <a:t>Laetsch</a:t>
            </a:r>
            <a:r>
              <a:rPr lang="en-GB" sz="2400" b="1" kern="100" dirty="0">
                <a:ea typeface="Calibri" panose="020F0502020204030204" pitchFamily="34" charset="0"/>
              </a:rPr>
              <a:t> TW</a:t>
            </a:r>
            <a:r>
              <a:rPr lang="en-GB" sz="2400" b="1" kern="100" dirty="0">
                <a:effectLst/>
                <a:ea typeface="Calibri" panose="020F0502020204030204" pitchFamily="34" charset="0"/>
              </a:rPr>
              <a:t>, et al. </a:t>
            </a:r>
            <a:r>
              <a:rPr lang="en-GB" sz="2400" b="1" kern="100" dirty="0">
                <a:ea typeface="Calibri" panose="020F0502020204030204" pitchFamily="34" charset="0"/>
              </a:rPr>
              <a:t>ASCO 2023. Abstract #10008</a:t>
            </a:r>
            <a:endParaRPr lang="en-GB" sz="2400" b="1" kern="100" dirty="0">
              <a:effectLst/>
              <a:ea typeface="Calibri" panose="020F0502020204030204" pitchFamily="34" charset="0"/>
            </a:endParaRPr>
          </a:p>
          <a:p>
            <a:endParaRPr lang="en-GB" sz="1800" kern="100" dirty="0">
              <a:effectLst/>
              <a:ea typeface="Calibri" panose="020F0502020204030204" pitchFamily="34" charset="0"/>
            </a:endParaRPr>
          </a:p>
        </p:txBody>
      </p:sp>
    </p:spTree>
    <p:extLst>
      <p:ext uri="{BB962C8B-B14F-4D97-AF65-F5344CB8AC3E}">
        <p14:creationId xmlns:p14="http://schemas.microsoft.com/office/powerpoint/2010/main" val="56234952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09524" y="970453"/>
            <a:ext cx="10963275" cy="2220859"/>
          </a:xfrm>
        </p:spPr>
        <p:txBody>
          <a:bodyPr/>
          <a:lstStyle/>
          <a:p>
            <a:r>
              <a:rPr lang="en-GB" sz="1600" i="1" dirty="0"/>
              <a:t>NTRK1/2/3</a:t>
            </a:r>
            <a:r>
              <a:rPr lang="en-GB" sz="1600" dirty="0"/>
              <a:t> gene fusions (TRK fusions) occur in a range of paediatric cancers and are the canonical molecular alterations in IFS</a:t>
            </a:r>
          </a:p>
          <a:p>
            <a:r>
              <a:rPr lang="en-GB" sz="1600" dirty="0"/>
              <a:t>Larotrectinib is a highly selective TRK inhibitor that is FDA-approved for TRK fusion solid tumours in patients with no satisfactory alternative treatments or whose cancer has progressed following initial treatment </a:t>
            </a:r>
          </a:p>
          <a:p>
            <a:r>
              <a:rPr lang="en-GB" sz="1600" dirty="0"/>
              <a:t>ADVL1823 (NCT03834961) evaluated larotrectinib in children with newly diagnosed TRK fusion positive solid tumours in two histology-based cohorts </a:t>
            </a:r>
          </a:p>
          <a:p>
            <a:r>
              <a:rPr lang="en-GB" sz="1600" dirty="0"/>
              <a:t>Cohort A enrolled patients with IFS and is the focus of this analysis</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ADVL1823: background and study design</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18</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237312"/>
            <a:ext cx="10180339" cy="365125"/>
          </a:xfrm>
        </p:spPr>
        <p:txBody>
          <a:bodyPr/>
          <a:lstStyle/>
          <a:p>
            <a:r>
              <a:rPr lang="en-GB" dirty="0">
                <a:solidFill>
                  <a:schemeClr val="tx2"/>
                </a:solidFill>
              </a:rPr>
              <a:t>EFS, event-free survival; FDA, Food and Drug Administration; IFS, infantile fibrosarcoma; NTRK, neurotrophic tyrosine receptor kinase; ORR, objective response rate; OS, overall survival; RECIST, Response Evaluation Criteria in Solid Tumours; TRK, tropomyosin receptor kinase</a:t>
            </a:r>
          </a:p>
          <a:p>
            <a:r>
              <a:rPr lang="en-GB" dirty="0" err="1">
                <a:solidFill>
                  <a:schemeClr val="tx2"/>
                </a:solidFill>
              </a:rPr>
              <a:t>Laetsch</a:t>
            </a:r>
            <a:r>
              <a:rPr lang="en-GB" dirty="0">
                <a:solidFill>
                  <a:schemeClr val="tx2"/>
                </a:solidFill>
              </a:rPr>
              <a:t> TW, et al. J Clin Oncol. 2023;41 (suppl 16) abstr 10008) (Oral presentation)</a:t>
            </a:r>
          </a:p>
        </p:txBody>
      </p:sp>
      <p:sp>
        <p:nvSpPr>
          <p:cNvPr id="14" name="Rectangle: Rounded Corners 4">
            <a:extLst>
              <a:ext uri="{FF2B5EF4-FFF2-40B4-BE49-F238E27FC236}">
                <a16:creationId xmlns:a16="http://schemas.microsoft.com/office/drawing/2014/main" id="{667AFAED-4D28-BB4E-D8A2-3A9DE7CAC614}"/>
              </a:ext>
            </a:extLst>
          </p:cNvPr>
          <p:cNvSpPr/>
          <p:nvPr/>
        </p:nvSpPr>
        <p:spPr>
          <a:xfrm>
            <a:off x="8184233" y="3547154"/>
            <a:ext cx="3600400" cy="1908000"/>
          </a:xfrm>
          <a:prstGeom prst="roundRect">
            <a:avLst>
              <a:gd name="adj" fmla="val 14061"/>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lIns="108000" tIns="45720" rIns="91440" bIns="45720" rtlCol="0" anchor="t"/>
          <a:lstStyle/>
          <a:p>
            <a:pPr>
              <a:lnSpc>
                <a:spcPct val="120000"/>
              </a:lnSpc>
            </a:pPr>
            <a:r>
              <a:rPr lang="en-GB" sz="1400" b="1" dirty="0">
                <a:solidFill>
                  <a:schemeClr val="accent1"/>
                </a:solidFill>
                <a:latin typeface="Arial" panose="020B0604020202020204" pitchFamily="34" charset="0"/>
                <a:cs typeface="Arial" panose="020B0604020202020204" pitchFamily="34" charset="0"/>
              </a:rPr>
              <a:t>Objectives: </a:t>
            </a:r>
            <a:endParaRPr lang="en-GB" sz="1400" b="1" dirty="0">
              <a:solidFill>
                <a:schemeClr val="accent1"/>
              </a:solidFill>
              <a:latin typeface="Arial" panose="020B0604020202020204" pitchFamily="34" charset="0"/>
              <a:ea typeface="+mn-lt"/>
              <a:cs typeface="Arial" panose="020B0604020202020204" pitchFamily="34" charset="0"/>
            </a:endParaRPr>
          </a:p>
          <a:p>
            <a:pPr marL="179388" indent="-179388">
              <a:lnSpc>
                <a:spcPct val="120000"/>
              </a:lnSpc>
              <a:buClr>
                <a:schemeClr val="accent1"/>
              </a:buClr>
              <a:buFont typeface="Arial"/>
              <a:buChar char="•"/>
            </a:pPr>
            <a:r>
              <a:rPr lang="en-GB" sz="1200" b="1" dirty="0">
                <a:solidFill>
                  <a:schemeClr val="tx1"/>
                </a:solidFill>
                <a:latin typeface="Arial" panose="020B0604020202020204" pitchFamily="34" charset="0"/>
                <a:ea typeface="+mn-lt"/>
                <a:cs typeface="Arial" panose="020B0604020202020204" pitchFamily="34" charset="0"/>
              </a:rPr>
              <a:t>Primary: </a:t>
            </a:r>
            <a:r>
              <a:rPr lang="en-GB" sz="1200" dirty="0">
                <a:solidFill>
                  <a:schemeClr val="tx1"/>
                </a:solidFill>
                <a:latin typeface="Arial" panose="020B0604020202020204" pitchFamily="34" charset="0"/>
                <a:ea typeface="+mn-lt"/>
                <a:cs typeface="Arial" panose="020B0604020202020204" pitchFamily="34" charset="0"/>
              </a:rPr>
              <a:t>Centrally confirmed ORR by RECIST v1.1 in children with IFS treated with neoadjuvant larotrectinib prior to local control</a:t>
            </a:r>
          </a:p>
          <a:p>
            <a:pPr>
              <a:lnSpc>
                <a:spcPct val="120000"/>
              </a:lnSpc>
              <a:buClr>
                <a:schemeClr val="accent1"/>
              </a:buClr>
            </a:pPr>
            <a:endParaRPr lang="en-GB" sz="1200" dirty="0">
              <a:solidFill>
                <a:schemeClr val="tx1"/>
              </a:solidFill>
              <a:latin typeface="Arial" panose="020B0604020202020204" pitchFamily="34" charset="0"/>
              <a:ea typeface="+mn-lt"/>
              <a:cs typeface="Arial" panose="020B0604020202020204" pitchFamily="34" charset="0"/>
            </a:endParaRPr>
          </a:p>
          <a:p>
            <a:pPr marL="179388" indent="-179388">
              <a:lnSpc>
                <a:spcPct val="120000"/>
              </a:lnSpc>
              <a:buClr>
                <a:schemeClr val="accent1"/>
              </a:buClr>
              <a:buFont typeface="Arial"/>
              <a:buChar char="•"/>
            </a:pPr>
            <a:r>
              <a:rPr lang="en-GB" sz="1200" b="1" dirty="0">
                <a:solidFill>
                  <a:schemeClr val="tx1"/>
                </a:solidFill>
                <a:latin typeface="Arial" panose="020B0604020202020204" pitchFamily="34" charset="0"/>
                <a:ea typeface="+mn-lt"/>
                <a:cs typeface="Arial" panose="020B0604020202020204" pitchFamily="34" charset="0"/>
              </a:rPr>
              <a:t>Secondary: </a:t>
            </a:r>
            <a:r>
              <a:rPr lang="en-GB" sz="1200" dirty="0">
                <a:solidFill>
                  <a:schemeClr val="tx1"/>
                </a:solidFill>
                <a:latin typeface="Arial" panose="020B0604020202020204" pitchFamily="34" charset="0"/>
                <a:ea typeface="+mn-lt"/>
                <a:cs typeface="Arial" panose="020B0604020202020204" pitchFamily="34" charset="0"/>
              </a:rPr>
              <a:t>Toxicity, EFS, OS</a:t>
            </a:r>
            <a:endParaRPr lang="en-GB" sz="1200" dirty="0">
              <a:solidFill>
                <a:schemeClr val="tx1"/>
              </a:solidFill>
              <a:latin typeface="Arial" panose="020B0604020202020204" pitchFamily="34" charset="0"/>
              <a:ea typeface="Calibri"/>
              <a:cs typeface="Arial" panose="020B0604020202020204" pitchFamily="34" charset="0"/>
            </a:endParaRPr>
          </a:p>
        </p:txBody>
      </p:sp>
      <p:sp>
        <p:nvSpPr>
          <p:cNvPr id="6" name="Rectangle 5">
            <a:extLst>
              <a:ext uri="{FF2B5EF4-FFF2-40B4-BE49-F238E27FC236}">
                <a16:creationId xmlns:a16="http://schemas.microsoft.com/office/drawing/2014/main" id="{98C8D89C-E1A5-A673-32B1-FE6221A720DB}"/>
              </a:ext>
            </a:extLst>
          </p:cNvPr>
          <p:cNvSpPr/>
          <p:nvPr/>
        </p:nvSpPr>
        <p:spPr>
          <a:xfrm>
            <a:off x="4925716" y="3212976"/>
            <a:ext cx="2952328" cy="144878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GB" dirty="0"/>
          </a:p>
        </p:txBody>
      </p:sp>
      <p:sp>
        <p:nvSpPr>
          <p:cNvPr id="16" name="Rectangle: Rounded Corners 4">
            <a:extLst>
              <a:ext uri="{FF2B5EF4-FFF2-40B4-BE49-F238E27FC236}">
                <a16:creationId xmlns:a16="http://schemas.microsoft.com/office/drawing/2014/main" id="{54796B1C-3481-8A7B-BA82-CA0F0A8C9B65}"/>
              </a:ext>
            </a:extLst>
          </p:cNvPr>
          <p:cNvSpPr/>
          <p:nvPr/>
        </p:nvSpPr>
        <p:spPr>
          <a:xfrm>
            <a:off x="5015880" y="3293824"/>
            <a:ext cx="2772000" cy="1293411"/>
          </a:xfrm>
          <a:prstGeom prst="roundRect">
            <a:avLst>
              <a:gd name="adj" fmla="val 14061"/>
            </a:avLst>
          </a:prstGeom>
          <a:solidFill>
            <a:schemeClr val="tx2"/>
          </a:solidFill>
          <a:ln w="19050">
            <a:noFill/>
          </a:ln>
        </p:spPr>
        <p:style>
          <a:lnRef idx="1">
            <a:schemeClr val="accent1"/>
          </a:lnRef>
          <a:fillRef idx="3">
            <a:schemeClr val="accent1"/>
          </a:fillRef>
          <a:effectRef idx="2">
            <a:schemeClr val="accent1"/>
          </a:effectRef>
          <a:fontRef idx="minor">
            <a:schemeClr val="lt1"/>
          </a:fontRef>
        </p:style>
        <p:txBody>
          <a:bodyPr lIns="108000" tIns="45720" rIns="91440" bIns="45720" rtlCol="0" anchor="ctr"/>
          <a:lstStyle/>
          <a:p>
            <a:pPr>
              <a:lnSpc>
                <a:spcPct val="120000"/>
              </a:lnSpc>
            </a:pPr>
            <a:r>
              <a:rPr lang="en-GB" sz="1300" b="1" dirty="0">
                <a:solidFill>
                  <a:schemeClr val="bg1"/>
                </a:solidFill>
                <a:latin typeface="Arial" panose="020B0604020202020204" pitchFamily="34" charset="0"/>
                <a:cs typeface="Arial" panose="020B0604020202020204" pitchFamily="34" charset="0"/>
              </a:rPr>
              <a:t>Cohort A: IFS </a:t>
            </a:r>
            <a:endParaRPr lang="en-GB" sz="1300" b="1" dirty="0">
              <a:solidFill>
                <a:schemeClr val="bg1"/>
              </a:solidFill>
              <a:latin typeface="Arial" panose="020B0604020202020204" pitchFamily="34" charset="0"/>
              <a:ea typeface="+mn-lt"/>
              <a:cs typeface="Arial" panose="020B0604020202020204" pitchFamily="34" charset="0"/>
            </a:endParaRPr>
          </a:p>
          <a:p>
            <a:pPr marL="179388" indent="-179388">
              <a:lnSpc>
                <a:spcPct val="120000"/>
              </a:lnSpc>
              <a:buClr>
                <a:schemeClr val="bg1"/>
              </a:buClr>
              <a:buFont typeface="Arial"/>
              <a:buChar char="•"/>
            </a:pPr>
            <a:r>
              <a:rPr lang="en-GB" sz="1200" dirty="0">
                <a:solidFill>
                  <a:schemeClr val="bg1"/>
                </a:solidFill>
                <a:latin typeface="Arial" panose="020B0604020202020204" pitchFamily="34" charset="0"/>
                <a:ea typeface="+mn-lt"/>
                <a:cs typeface="Arial" panose="020B0604020202020204" pitchFamily="34" charset="0"/>
              </a:rPr>
              <a:t>Simon 2 stage design</a:t>
            </a:r>
          </a:p>
          <a:p>
            <a:pPr marL="179388" indent="-179388">
              <a:lnSpc>
                <a:spcPct val="120000"/>
              </a:lnSpc>
              <a:buClr>
                <a:schemeClr val="bg1"/>
              </a:buClr>
              <a:buFont typeface="Arial"/>
              <a:buChar char="•"/>
            </a:pPr>
            <a:r>
              <a:rPr lang="en-GB" sz="1200" dirty="0">
                <a:solidFill>
                  <a:schemeClr val="bg1"/>
                </a:solidFill>
                <a:latin typeface="Arial" panose="020B0604020202020204" pitchFamily="34" charset="0"/>
                <a:ea typeface="+mn-lt"/>
                <a:cs typeface="Arial" panose="020B0604020202020204" pitchFamily="34" charset="0"/>
              </a:rPr>
              <a:t>Up to 21 patients</a:t>
            </a:r>
          </a:p>
          <a:p>
            <a:pPr marL="179388" indent="-179388">
              <a:lnSpc>
                <a:spcPct val="120000"/>
              </a:lnSpc>
              <a:buClr>
                <a:schemeClr val="bg1"/>
              </a:buClr>
              <a:buFont typeface="Arial"/>
              <a:buChar char="•"/>
            </a:pPr>
            <a:r>
              <a:rPr lang="en-GB" sz="1200" dirty="0">
                <a:solidFill>
                  <a:schemeClr val="bg1"/>
                </a:solidFill>
                <a:latin typeface="Arial" panose="020B0604020202020204" pitchFamily="34" charset="0"/>
                <a:ea typeface="+mn-lt"/>
                <a:cs typeface="Arial" panose="020B0604020202020204" pitchFamily="34" charset="0"/>
              </a:rPr>
              <a:t>Test: ORR ≥85% vs ≤60%</a:t>
            </a:r>
            <a:endParaRPr lang="en-GB" sz="1200" dirty="0">
              <a:solidFill>
                <a:schemeClr val="tx1"/>
              </a:solidFill>
              <a:latin typeface="Arial" panose="020B0604020202020204" pitchFamily="34" charset="0"/>
              <a:ea typeface="Calibri"/>
              <a:cs typeface="Arial" panose="020B0604020202020204" pitchFamily="34" charset="0"/>
            </a:endParaRPr>
          </a:p>
        </p:txBody>
      </p:sp>
      <p:sp>
        <p:nvSpPr>
          <p:cNvPr id="17" name="Rectangle: Rounded Corners 4">
            <a:extLst>
              <a:ext uri="{FF2B5EF4-FFF2-40B4-BE49-F238E27FC236}">
                <a16:creationId xmlns:a16="http://schemas.microsoft.com/office/drawing/2014/main" id="{75903F16-B0AC-F6FD-2C80-E206F6A976CD}"/>
              </a:ext>
            </a:extLst>
          </p:cNvPr>
          <p:cNvSpPr/>
          <p:nvPr/>
        </p:nvSpPr>
        <p:spPr>
          <a:xfrm>
            <a:off x="5015880" y="4858257"/>
            <a:ext cx="2772000" cy="931256"/>
          </a:xfrm>
          <a:prstGeom prst="roundRect">
            <a:avLst>
              <a:gd name="adj" fmla="val 14061"/>
            </a:avLst>
          </a:prstGeom>
          <a:solidFill>
            <a:schemeClr val="accent1"/>
          </a:solidFill>
          <a:ln w="19050">
            <a:noFill/>
          </a:ln>
        </p:spPr>
        <p:style>
          <a:lnRef idx="1">
            <a:schemeClr val="accent1"/>
          </a:lnRef>
          <a:fillRef idx="3">
            <a:schemeClr val="accent1"/>
          </a:fillRef>
          <a:effectRef idx="2">
            <a:schemeClr val="accent1"/>
          </a:effectRef>
          <a:fontRef idx="minor">
            <a:schemeClr val="lt1"/>
          </a:fontRef>
        </p:style>
        <p:txBody>
          <a:bodyPr lIns="108000" tIns="45720" rIns="91440" bIns="45720" rtlCol="0" anchor="ctr"/>
          <a:lstStyle/>
          <a:p>
            <a:pPr>
              <a:lnSpc>
                <a:spcPct val="120000"/>
              </a:lnSpc>
            </a:pPr>
            <a:r>
              <a:rPr lang="en-GB" sz="1300" b="1" dirty="0">
                <a:solidFill>
                  <a:schemeClr val="bg1"/>
                </a:solidFill>
                <a:latin typeface="Arial" panose="020B0604020202020204" pitchFamily="34" charset="0"/>
                <a:cs typeface="Arial" panose="020B0604020202020204" pitchFamily="34" charset="0"/>
              </a:rPr>
              <a:t>Cohort B: Other solid tumour </a:t>
            </a:r>
            <a:endParaRPr lang="en-GB" sz="1300" b="1" dirty="0">
              <a:solidFill>
                <a:schemeClr val="bg1"/>
              </a:solidFill>
              <a:latin typeface="Arial" panose="020B0604020202020204" pitchFamily="34" charset="0"/>
              <a:ea typeface="+mn-lt"/>
              <a:cs typeface="Arial" panose="020B0604020202020204" pitchFamily="34" charset="0"/>
            </a:endParaRPr>
          </a:p>
          <a:p>
            <a:pPr marL="179388" indent="-179388">
              <a:lnSpc>
                <a:spcPct val="120000"/>
              </a:lnSpc>
              <a:buClr>
                <a:schemeClr val="bg1"/>
              </a:buClr>
              <a:buFont typeface="Arial"/>
              <a:buChar char="•"/>
            </a:pPr>
            <a:r>
              <a:rPr lang="en-GB" sz="1200" dirty="0">
                <a:solidFill>
                  <a:schemeClr val="bg1"/>
                </a:solidFill>
                <a:latin typeface="Arial" panose="020B0604020202020204" pitchFamily="34" charset="0"/>
                <a:ea typeface="+mn-lt"/>
                <a:cs typeface="Arial" panose="020B0604020202020204" pitchFamily="34" charset="0"/>
              </a:rPr>
              <a:t>Will be presented separately</a:t>
            </a:r>
            <a:endParaRPr lang="en-GB" sz="1200" dirty="0">
              <a:solidFill>
                <a:schemeClr val="tx1"/>
              </a:solidFill>
              <a:latin typeface="Arial" panose="020B0604020202020204" pitchFamily="34" charset="0"/>
              <a:ea typeface="Calibri"/>
              <a:cs typeface="Arial" panose="020B0604020202020204" pitchFamily="34" charset="0"/>
            </a:endParaRPr>
          </a:p>
        </p:txBody>
      </p:sp>
      <p:cxnSp>
        <p:nvCxnSpPr>
          <p:cNvPr id="19" name="Straight Connector 18">
            <a:extLst>
              <a:ext uri="{FF2B5EF4-FFF2-40B4-BE49-F238E27FC236}">
                <a16:creationId xmlns:a16="http://schemas.microsoft.com/office/drawing/2014/main" id="{44216630-BAE5-F2CB-53C1-C75D3C24F495}"/>
              </a:ext>
            </a:extLst>
          </p:cNvPr>
          <p:cNvCxnSpPr>
            <a:cxnSpLocks/>
            <a:endCxn id="16" idx="1"/>
          </p:cNvCxnSpPr>
          <p:nvPr/>
        </p:nvCxnSpPr>
        <p:spPr>
          <a:xfrm flipV="1">
            <a:off x="4277644" y="3940529"/>
            <a:ext cx="738236" cy="646705"/>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067D6EB-86D7-794A-6C21-D271C0D19B6A}"/>
              </a:ext>
            </a:extLst>
          </p:cNvPr>
          <p:cNvCxnSpPr>
            <a:cxnSpLocks/>
            <a:endCxn id="17" idx="1"/>
          </p:cNvCxnSpPr>
          <p:nvPr/>
        </p:nvCxnSpPr>
        <p:spPr>
          <a:xfrm>
            <a:off x="4349652" y="4661757"/>
            <a:ext cx="666228" cy="662128"/>
          </a:xfrm>
          <a:prstGeom prst="line">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Rectangle: Rounded Corners 4">
            <a:extLst>
              <a:ext uri="{FF2B5EF4-FFF2-40B4-BE49-F238E27FC236}">
                <a16:creationId xmlns:a16="http://schemas.microsoft.com/office/drawing/2014/main" id="{29CB1877-79A0-42D7-D42E-F2D99F541169}"/>
              </a:ext>
            </a:extLst>
          </p:cNvPr>
          <p:cNvSpPr/>
          <p:nvPr/>
        </p:nvSpPr>
        <p:spPr>
          <a:xfrm>
            <a:off x="677247" y="3547154"/>
            <a:ext cx="3816000" cy="1909081"/>
          </a:xfrm>
          <a:prstGeom prst="roundRect">
            <a:avLst>
              <a:gd name="adj" fmla="val 14061"/>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lIns="108000" tIns="45720" rIns="91440" bIns="45720" rtlCol="0" anchor="ctr"/>
          <a:lstStyle/>
          <a:p>
            <a:pPr>
              <a:lnSpc>
                <a:spcPct val="120000"/>
              </a:lnSpc>
            </a:pPr>
            <a:r>
              <a:rPr lang="en-GB" sz="1400" b="1" dirty="0">
                <a:solidFill>
                  <a:schemeClr val="accent1"/>
                </a:solidFill>
                <a:latin typeface="Arial" panose="020B0604020202020204" pitchFamily="34" charset="0"/>
                <a:cs typeface="Arial" panose="020B0604020202020204" pitchFamily="34" charset="0"/>
              </a:rPr>
              <a:t>Inclusion: </a:t>
            </a:r>
            <a:endParaRPr lang="en-GB" sz="1400" b="1" dirty="0">
              <a:solidFill>
                <a:schemeClr val="accent1"/>
              </a:solidFill>
              <a:latin typeface="Arial" panose="020B0604020202020204" pitchFamily="34" charset="0"/>
              <a:ea typeface="+mn-lt"/>
              <a:cs typeface="Arial" panose="020B0604020202020204" pitchFamily="34" charset="0"/>
            </a:endParaRPr>
          </a:p>
          <a:p>
            <a:pPr marL="179388" indent="-179388">
              <a:lnSpc>
                <a:spcPct val="120000"/>
              </a:lnSpc>
              <a:buClr>
                <a:schemeClr val="accent1"/>
              </a:buClr>
              <a:buFont typeface="Arial"/>
              <a:buChar char="•"/>
            </a:pPr>
            <a:r>
              <a:rPr lang="en-GB" sz="1200" dirty="0">
                <a:solidFill>
                  <a:schemeClr val="tx1"/>
                </a:solidFill>
                <a:latin typeface="Arial" panose="020B0604020202020204" pitchFamily="34" charset="0"/>
                <a:ea typeface="+mn-lt"/>
                <a:cs typeface="Arial" panose="020B0604020202020204" pitchFamily="34" charset="0"/>
              </a:rPr>
              <a:t>Age ≤30 years</a:t>
            </a:r>
          </a:p>
          <a:p>
            <a:pPr marL="179388" indent="-179388">
              <a:lnSpc>
                <a:spcPct val="120000"/>
              </a:lnSpc>
              <a:buClr>
                <a:schemeClr val="accent1"/>
              </a:buClr>
              <a:buFont typeface="Arial"/>
              <a:buChar char="•"/>
            </a:pPr>
            <a:r>
              <a:rPr lang="en-GB" sz="1200" dirty="0">
                <a:solidFill>
                  <a:schemeClr val="tx1"/>
                </a:solidFill>
                <a:latin typeface="Arial" panose="020B0604020202020204" pitchFamily="34" charset="0"/>
                <a:ea typeface="+mn-lt"/>
                <a:cs typeface="Arial" panose="020B0604020202020204" pitchFamily="34" charset="0"/>
              </a:rPr>
              <a:t>Newly diagnosed </a:t>
            </a:r>
            <a:r>
              <a:rPr lang="en-GB" sz="1200" i="1" dirty="0">
                <a:solidFill>
                  <a:schemeClr val="tx1"/>
                </a:solidFill>
                <a:latin typeface="Arial" panose="020B0604020202020204" pitchFamily="34" charset="0"/>
                <a:ea typeface="+mn-lt"/>
                <a:cs typeface="Arial" panose="020B0604020202020204" pitchFamily="34" charset="0"/>
              </a:rPr>
              <a:t>NTRK</a:t>
            </a:r>
            <a:r>
              <a:rPr lang="en-GB" sz="1200" dirty="0">
                <a:solidFill>
                  <a:schemeClr val="tx1"/>
                </a:solidFill>
                <a:latin typeface="Arial" panose="020B0604020202020204" pitchFamily="34" charset="0"/>
                <a:ea typeface="+mn-lt"/>
                <a:cs typeface="Arial" panose="020B0604020202020204" pitchFamily="34" charset="0"/>
              </a:rPr>
              <a:t> fusion solid tumour</a:t>
            </a:r>
          </a:p>
          <a:p>
            <a:pPr marL="179388" indent="-179388">
              <a:lnSpc>
                <a:spcPct val="120000"/>
              </a:lnSpc>
              <a:buClr>
                <a:schemeClr val="accent1"/>
              </a:buClr>
              <a:buFont typeface="Arial"/>
              <a:buChar char="•"/>
            </a:pPr>
            <a:r>
              <a:rPr lang="en-GB" sz="1200" dirty="0">
                <a:solidFill>
                  <a:schemeClr val="tx1"/>
                </a:solidFill>
                <a:latin typeface="Arial" panose="020B0604020202020204" pitchFamily="34" charset="0"/>
                <a:ea typeface="+mn-lt"/>
                <a:cs typeface="Arial" panose="020B0604020202020204" pitchFamily="34" charset="0"/>
              </a:rPr>
              <a:t>Unresectable measurable disease</a:t>
            </a:r>
          </a:p>
          <a:p>
            <a:pPr marL="179388" indent="-179388">
              <a:lnSpc>
                <a:spcPct val="120000"/>
              </a:lnSpc>
              <a:buClr>
                <a:schemeClr val="accent1"/>
              </a:buClr>
              <a:buFont typeface="Arial"/>
              <a:buChar char="•"/>
            </a:pPr>
            <a:r>
              <a:rPr lang="en-GB" sz="1200" dirty="0">
                <a:solidFill>
                  <a:schemeClr val="tx1"/>
                </a:solidFill>
                <a:latin typeface="Arial" panose="020B0604020202020204" pitchFamily="34" charset="0"/>
                <a:ea typeface="+mn-lt"/>
                <a:cs typeface="Arial" panose="020B0604020202020204" pitchFamily="34" charset="0"/>
              </a:rPr>
              <a:t>No prior therapy, except surgery</a:t>
            </a:r>
          </a:p>
          <a:p>
            <a:pPr marL="179388" indent="-179388">
              <a:lnSpc>
                <a:spcPct val="120000"/>
              </a:lnSpc>
              <a:buClr>
                <a:schemeClr val="accent1"/>
              </a:buClr>
              <a:buFont typeface="Arial"/>
              <a:buChar char="•"/>
            </a:pPr>
            <a:r>
              <a:rPr lang="en-GB" sz="1200" dirty="0">
                <a:solidFill>
                  <a:schemeClr val="tx1"/>
                </a:solidFill>
                <a:latin typeface="Arial" panose="020B0604020202020204" pitchFamily="34" charset="0"/>
                <a:ea typeface="+mn-lt"/>
                <a:cs typeface="Arial" panose="020B0604020202020204" pitchFamily="34" charset="0"/>
              </a:rPr>
              <a:t>Adequate performance status and organ function</a:t>
            </a:r>
            <a:endParaRPr lang="en-GB" sz="1200" dirty="0">
              <a:solidFill>
                <a:schemeClr val="tx1"/>
              </a:solidFill>
              <a:latin typeface="Arial" panose="020B0604020202020204" pitchFamily="34" charset="0"/>
              <a:ea typeface="Calibri"/>
              <a:cs typeface="Arial" panose="020B0604020202020204" pitchFamily="34" charset="0"/>
            </a:endParaRPr>
          </a:p>
        </p:txBody>
      </p:sp>
      <p:sp>
        <p:nvSpPr>
          <p:cNvPr id="4" name="TextBox 3">
            <a:extLst>
              <a:ext uri="{FF2B5EF4-FFF2-40B4-BE49-F238E27FC236}">
                <a16:creationId xmlns:a16="http://schemas.microsoft.com/office/drawing/2014/main" id="{6CF63504-95E6-F24C-DDE6-478ACEB9ABC4}"/>
              </a:ext>
            </a:extLst>
          </p:cNvPr>
          <p:cNvSpPr txBox="1"/>
          <p:nvPr/>
        </p:nvSpPr>
        <p:spPr>
          <a:xfrm>
            <a:off x="670720" y="5771684"/>
            <a:ext cx="11041904" cy="400110"/>
          </a:xfrm>
          <a:prstGeom prst="rect">
            <a:avLst/>
          </a:prstGeom>
          <a:noFill/>
        </p:spPr>
        <p:txBody>
          <a:bodyPr wrap="square" rtlCol="0">
            <a:spAutoFit/>
          </a:bodyPr>
          <a:lstStyle/>
          <a:p>
            <a:r>
              <a:rPr lang="en-GB" sz="1000" dirty="0">
                <a:solidFill>
                  <a:srgbClr val="505050"/>
                </a:solidFill>
                <a:latin typeface="Arial" panose="020B0604020202020204" pitchFamily="34" charset="0"/>
                <a:ea typeface="Aileron" charset="0"/>
                <a:cs typeface="Arial" panose="020B0604020202020204" pitchFamily="34" charset="0"/>
              </a:rPr>
              <a:t>Data-cut Dec 31, 2022. Central review of imaging submitted before this date is included, despite review occurring after the data cut. One DLT occurring before the data cut but reported afterwards is included. </a:t>
            </a:r>
          </a:p>
        </p:txBody>
      </p:sp>
    </p:spTree>
    <p:extLst>
      <p:ext uri="{BB962C8B-B14F-4D97-AF65-F5344CB8AC3E}">
        <p14:creationId xmlns:p14="http://schemas.microsoft.com/office/powerpoint/2010/main" val="177862013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F692F2-A81D-AE78-0B67-CA9630A50D1F}"/>
              </a:ext>
            </a:extLst>
          </p:cNvPr>
          <p:cNvSpPr txBox="1"/>
          <p:nvPr/>
        </p:nvSpPr>
        <p:spPr>
          <a:xfrm>
            <a:off x="659116" y="5847656"/>
            <a:ext cx="3893212" cy="707886"/>
          </a:xfrm>
          <a:prstGeom prst="rect">
            <a:avLst/>
          </a:prstGeom>
          <a:noFill/>
        </p:spPr>
        <p:txBody>
          <a:bodyPr wrap="square" rtlCol="0">
            <a:spAutoFit/>
          </a:bodyPr>
          <a:lstStyle/>
          <a:p>
            <a:r>
              <a:rPr lang="en-GB" sz="1000" dirty="0">
                <a:latin typeface="Arial" panose="020B0604020202020204" pitchFamily="34" charset="0"/>
                <a:ea typeface="Aileron" charset="0"/>
                <a:cs typeface="Arial" panose="020B0604020202020204" pitchFamily="34" charset="0"/>
              </a:rPr>
              <a:t>* Patient with 47% tumour reduction after cycle 2 by central review (79% by investigator), but no confirmatory scan obtained within six cycles; </a:t>
            </a:r>
            <a:r>
              <a:rPr lang="en-GB" sz="1000" baseline="30000" dirty="0">
                <a:latin typeface="Arial" panose="020B0604020202020204" pitchFamily="34" charset="0"/>
                <a:ea typeface="Aileron" charset="0"/>
                <a:cs typeface="Arial" panose="020B0604020202020204" pitchFamily="34" charset="0"/>
              </a:rPr>
              <a:t>#</a:t>
            </a:r>
            <a:r>
              <a:rPr lang="en-GB" sz="1000" dirty="0">
                <a:latin typeface="Arial" panose="020B0604020202020204" pitchFamily="34" charset="0"/>
                <a:ea typeface="Aileron" charset="0"/>
                <a:cs typeface="Arial" panose="020B0604020202020204" pitchFamily="34" charset="0"/>
              </a:rPr>
              <a:t> Partial responder (complete response was not confirmed within six cycles). Each bar represents a single patient</a:t>
            </a:r>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31961" y="933299"/>
            <a:ext cx="3893213" cy="804520"/>
          </a:xfrm>
        </p:spPr>
        <p:txBody>
          <a:bodyPr/>
          <a:lstStyle/>
          <a:p>
            <a:r>
              <a:rPr lang="en-GB" sz="1800" dirty="0"/>
              <a:t>94% overall response rate </a:t>
            </a:r>
            <a:r>
              <a:rPr lang="en-GB" sz="1800" dirty="0">
                <a:solidFill>
                  <a:schemeClr val="tx2"/>
                </a:solidFill>
              </a:rPr>
              <a:t>within the first six cycles of treatment</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ADVL1823: efficacy results</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19</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1"/>
            <a:ext cx="10180339" cy="365125"/>
          </a:xfrm>
        </p:spPr>
        <p:txBody>
          <a:bodyPr/>
          <a:lstStyle/>
          <a:p>
            <a:pPr algn="r"/>
            <a:r>
              <a:rPr lang="en-GB" dirty="0">
                <a:solidFill>
                  <a:schemeClr val="tx2"/>
                </a:solidFill>
              </a:rPr>
              <a:t>CR, complete response; PR, partial response</a:t>
            </a:r>
          </a:p>
          <a:p>
            <a:pPr algn="r"/>
            <a:r>
              <a:rPr lang="en-GB" dirty="0" err="1">
                <a:solidFill>
                  <a:schemeClr val="tx2"/>
                </a:solidFill>
              </a:rPr>
              <a:t>Laetsch</a:t>
            </a:r>
            <a:r>
              <a:rPr lang="en-GB" dirty="0">
                <a:solidFill>
                  <a:schemeClr val="tx2"/>
                </a:solidFill>
              </a:rPr>
              <a:t> TW, et al. J Clin Oncol. 2023;41 (suppl 16) abstr 10008) (Oral presentation)</a:t>
            </a:r>
          </a:p>
        </p:txBody>
      </p:sp>
      <p:pic>
        <p:nvPicPr>
          <p:cNvPr id="7" name="Picture 6">
            <a:extLst>
              <a:ext uri="{FF2B5EF4-FFF2-40B4-BE49-F238E27FC236}">
                <a16:creationId xmlns:a16="http://schemas.microsoft.com/office/drawing/2014/main" id="{48F8A637-FC57-66FF-89FD-6F737D66DB8D}"/>
              </a:ext>
            </a:extLst>
          </p:cNvPr>
          <p:cNvPicPr>
            <a:picLocks noChangeAspect="1"/>
          </p:cNvPicPr>
          <p:nvPr/>
        </p:nvPicPr>
        <p:blipFill rotWithShape="1">
          <a:blip/>
          <a:srcRect l="3675" t="21533" r="61605" b="35023"/>
          <a:stretch/>
        </p:blipFill>
        <p:spPr>
          <a:xfrm>
            <a:off x="1199456" y="1916832"/>
            <a:ext cx="2383953" cy="1440160"/>
          </a:xfrm>
          <a:prstGeom prst="rect">
            <a:avLst/>
          </a:prstGeom>
        </p:spPr>
      </p:pic>
      <p:graphicFrame>
        <p:nvGraphicFramePr>
          <p:cNvPr id="12" name="Table 19">
            <a:extLst>
              <a:ext uri="{FF2B5EF4-FFF2-40B4-BE49-F238E27FC236}">
                <a16:creationId xmlns:a16="http://schemas.microsoft.com/office/drawing/2014/main" id="{497F2EFE-1ACE-7C3B-481A-CA374877F575}"/>
              </a:ext>
            </a:extLst>
          </p:cNvPr>
          <p:cNvGraphicFramePr>
            <a:graphicFrameLocks noGrp="1"/>
          </p:cNvGraphicFramePr>
          <p:nvPr>
            <p:extLst>
              <p:ext uri="{D42A27DB-BD31-4B8C-83A1-F6EECF244321}">
                <p14:modId xmlns:p14="http://schemas.microsoft.com/office/powerpoint/2010/main" val="1613705790"/>
              </p:ext>
            </p:extLst>
          </p:nvPr>
        </p:nvGraphicFramePr>
        <p:xfrm>
          <a:off x="847634" y="1864051"/>
          <a:ext cx="2878265" cy="1589760"/>
        </p:xfrm>
        <a:graphic>
          <a:graphicData uri="http://schemas.openxmlformats.org/drawingml/2006/table">
            <a:tbl>
              <a:tblPr firstRow="1" bandRow="1">
                <a:tableStyleId>{5C22544A-7EE6-4342-B048-85BDC9FD1C3A}</a:tableStyleId>
              </a:tblPr>
              <a:tblGrid>
                <a:gridCol w="1876259">
                  <a:extLst>
                    <a:ext uri="{9D8B030D-6E8A-4147-A177-3AD203B41FA5}">
                      <a16:colId xmlns:a16="http://schemas.microsoft.com/office/drawing/2014/main" val="2427835766"/>
                    </a:ext>
                  </a:extLst>
                </a:gridCol>
                <a:gridCol w="1002006">
                  <a:extLst>
                    <a:ext uri="{9D8B030D-6E8A-4147-A177-3AD203B41FA5}">
                      <a16:colId xmlns:a16="http://schemas.microsoft.com/office/drawing/2014/main" val="2536791717"/>
                    </a:ext>
                  </a:extLst>
                </a:gridCol>
              </a:tblGrid>
              <a:tr h="0">
                <a:tc>
                  <a:txBody>
                    <a:bodyPr/>
                    <a:lstStyle/>
                    <a:p>
                      <a:r>
                        <a:rPr lang="en-GB" sz="1200" dirty="0">
                          <a:latin typeface="Arial" panose="020B0604020202020204" pitchFamily="34" charset="0"/>
                          <a:cs typeface="Arial" panose="020B0604020202020204" pitchFamily="34" charset="0"/>
                        </a:rPr>
                        <a:t>Confirmed response by central review</a:t>
                      </a:r>
                      <a:r>
                        <a:rPr lang="en-GB" sz="1200" dirty="0">
                          <a:solidFill>
                            <a:schemeClr val="bg1"/>
                          </a:solidFill>
                          <a:latin typeface="Arial" panose="020B0604020202020204" pitchFamily="34" charset="0"/>
                          <a:cs typeface="Arial" panose="020B0604020202020204" pitchFamily="34" charset="0"/>
                        </a:rPr>
                        <a:t>, n (%)</a:t>
                      </a:r>
                    </a:p>
                  </a:txBody>
                  <a:tcPr marT="28800" marB="28800" anchor="b">
                    <a:lnB w="28575" cap="flat" cmpd="sng" algn="ctr">
                      <a:solidFill>
                        <a:schemeClr val="bg1"/>
                      </a:solidFill>
                      <a:prstDash val="solid"/>
                      <a:round/>
                      <a:headEnd type="none" w="med" len="med"/>
                      <a:tailEnd type="none" w="med" len="med"/>
                    </a:lnB>
                  </a:tcPr>
                </a:tc>
                <a:tc>
                  <a:txBody>
                    <a:bodyPr/>
                    <a:lstStyle/>
                    <a:p>
                      <a:pPr algn="l"/>
                      <a:r>
                        <a:rPr lang="en-GB" sz="1200" dirty="0">
                          <a:latin typeface="Arial" panose="020B0604020202020204" pitchFamily="34" charset="0"/>
                          <a:cs typeface="Arial" panose="020B0604020202020204" pitchFamily="34" charset="0"/>
                        </a:rPr>
                        <a:t>N=18</a:t>
                      </a:r>
                    </a:p>
                  </a:txBody>
                  <a:tcPr marR="19440" marT="28800" marB="28800" anchor="b">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66487265"/>
                  </a:ext>
                </a:extLst>
              </a:tr>
              <a:tr h="0">
                <a:tc>
                  <a:txBody>
                    <a:bodyPr/>
                    <a:lstStyle/>
                    <a:p>
                      <a:pPr marL="0" indent="7938">
                        <a:tabLst/>
                      </a:pPr>
                      <a:r>
                        <a:rPr lang="en-GB" sz="1200" b="1" dirty="0">
                          <a:latin typeface="Arial" panose="020B0604020202020204" pitchFamily="34" charset="0"/>
                          <a:cs typeface="Arial" panose="020B0604020202020204" pitchFamily="34" charset="0"/>
                        </a:rPr>
                        <a:t>Overall response rate</a:t>
                      </a:r>
                    </a:p>
                  </a:txBody>
                  <a:tcPr marT="25200" marB="25200">
                    <a:lnT w="28575" cap="flat" cmpd="sng" algn="ctr">
                      <a:solidFill>
                        <a:schemeClr val="bg1"/>
                      </a:solidFill>
                      <a:prstDash val="solid"/>
                      <a:round/>
                      <a:headEnd type="none" w="med" len="med"/>
                      <a:tailEnd type="none" w="med" len="med"/>
                    </a:lnT>
                  </a:tcPr>
                </a:tc>
                <a:tc>
                  <a:txBody>
                    <a:bodyPr/>
                    <a:lstStyle/>
                    <a:p>
                      <a:pPr marL="0" indent="7938" algn="l">
                        <a:tabLst/>
                      </a:pPr>
                      <a:r>
                        <a:rPr lang="en-GB" sz="1200" dirty="0">
                          <a:latin typeface="Arial" panose="020B0604020202020204" pitchFamily="34" charset="0"/>
                          <a:cs typeface="Arial" panose="020B0604020202020204" pitchFamily="34" charset="0"/>
                        </a:rPr>
                        <a:t>17 (94)</a:t>
                      </a:r>
                    </a:p>
                  </a:txBody>
                  <a:tcPr marR="19440" marT="25200" marB="2520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490701176"/>
                  </a:ext>
                </a:extLst>
              </a:tr>
              <a:tr h="0">
                <a:tc>
                  <a:txBody>
                    <a:bodyPr/>
                    <a:lstStyle/>
                    <a:p>
                      <a:pPr marL="0" indent="136525">
                        <a:tabLst/>
                      </a:pPr>
                      <a:r>
                        <a:rPr lang="en-GB" sz="1200" dirty="0">
                          <a:latin typeface="Arial" panose="020B0604020202020204" pitchFamily="34" charset="0"/>
                          <a:cs typeface="Arial" panose="020B0604020202020204" pitchFamily="34" charset="0"/>
                        </a:rPr>
                        <a:t>Complete response</a:t>
                      </a:r>
                    </a:p>
                  </a:txBody>
                  <a:tcPr marT="25200" marB="25200"/>
                </a:tc>
                <a:tc>
                  <a:txBody>
                    <a:bodyPr/>
                    <a:lstStyle/>
                    <a:p>
                      <a:pPr marL="0" indent="7938" algn="l">
                        <a:tabLst/>
                      </a:pPr>
                      <a:r>
                        <a:rPr lang="en-GB" sz="1200" dirty="0">
                          <a:latin typeface="Arial" panose="020B0604020202020204" pitchFamily="34" charset="0"/>
                          <a:cs typeface="Arial" panose="020B0604020202020204" pitchFamily="34" charset="0"/>
                        </a:rPr>
                        <a:t>1 (6)</a:t>
                      </a:r>
                    </a:p>
                  </a:txBody>
                  <a:tcPr marR="19440" marT="25200" marB="25200" anchor="ctr"/>
                </a:tc>
                <a:extLst>
                  <a:ext uri="{0D108BD9-81ED-4DB2-BD59-A6C34878D82A}">
                    <a16:rowId xmlns:a16="http://schemas.microsoft.com/office/drawing/2014/main" val="3309957281"/>
                  </a:ext>
                </a:extLst>
              </a:tr>
              <a:tr h="0">
                <a:tc>
                  <a:txBody>
                    <a:bodyPr/>
                    <a:lstStyle/>
                    <a:p>
                      <a:pPr marL="0" indent="136525">
                        <a:tabLst/>
                      </a:pPr>
                      <a:r>
                        <a:rPr lang="en-GB" sz="1200" b="0" dirty="0">
                          <a:latin typeface="Arial" panose="020B0604020202020204" pitchFamily="34" charset="0"/>
                          <a:cs typeface="Arial" panose="020B0604020202020204" pitchFamily="34" charset="0"/>
                        </a:rPr>
                        <a:t>Partial response</a:t>
                      </a:r>
                    </a:p>
                  </a:txBody>
                  <a:tcPr marT="25200" marB="25200"/>
                </a:tc>
                <a:tc>
                  <a:txBody>
                    <a:bodyPr/>
                    <a:lstStyle/>
                    <a:p>
                      <a:pPr marL="0" indent="7938" algn="l">
                        <a:tabLst/>
                      </a:pPr>
                      <a:r>
                        <a:rPr lang="en-GB" sz="1200" dirty="0">
                          <a:latin typeface="Arial" panose="020B0604020202020204" pitchFamily="34" charset="0"/>
                          <a:cs typeface="Arial" panose="020B0604020202020204" pitchFamily="34" charset="0"/>
                        </a:rPr>
                        <a:t>16 (89)</a:t>
                      </a:r>
                      <a:endParaRPr lang="en-GB" sz="1200" b="0" dirty="0">
                        <a:latin typeface="Arial" panose="020B0604020202020204" pitchFamily="34" charset="0"/>
                        <a:cs typeface="Arial" panose="020B0604020202020204" pitchFamily="34" charset="0"/>
                      </a:endParaRPr>
                    </a:p>
                  </a:txBody>
                  <a:tcPr marR="19440" marT="25200" marB="25200" anchor="ctr"/>
                </a:tc>
                <a:extLst>
                  <a:ext uri="{0D108BD9-81ED-4DB2-BD59-A6C34878D82A}">
                    <a16:rowId xmlns:a16="http://schemas.microsoft.com/office/drawing/2014/main" val="4047283613"/>
                  </a:ext>
                </a:extLst>
              </a:tr>
              <a:tr h="0">
                <a:tc>
                  <a:txBody>
                    <a:bodyPr/>
                    <a:lstStyle/>
                    <a:p>
                      <a:pPr marL="0" indent="7938">
                        <a:tabLst/>
                      </a:pPr>
                      <a:r>
                        <a:rPr lang="en-GB" sz="1200" b="1" dirty="0">
                          <a:latin typeface="Arial" panose="020B0604020202020204" pitchFamily="34" charset="0"/>
                          <a:cs typeface="Arial" panose="020B0604020202020204" pitchFamily="34" charset="0"/>
                        </a:rPr>
                        <a:t>Non-responder*</a:t>
                      </a:r>
                    </a:p>
                  </a:txBody>
                  <a:tcPr marT="25200" marB="25200"/>
                </a:tc>
                <a:tc>
                  <a:txBody>
                    <a:bodyPr/>
                    <a:lstStyle/>
                    <a:p>
                      <a:pPr marL="0" indent="7938" algn="l">
                        <a:tabLst/>
                      </a:pPr>
                      <a:r>
                        <a:rPr lang="en-GB" sz="1200" dirty="0">
                          <a:latin typeface="Arial" panose="020B0604020202020204" pitchFamily="34" charset="0"/>
                          <a:cs typeface="Arial" panose="020B0604020202020204" pitchFamily="34" charset="0"/>
                        </a:rPr>
                        <a:t>1 (6)</a:t>
                      </a:r>
                    </a:p>
                  </a:txBody>
                  <a:tcPr marR="19440" marT="25200" marB="25200" anchor="ctr"/>
                </a:tc>
                <a:extLst>
                  <a:ext uri="{0D108BD9-81ED-4DB2-BD59-A6C34878D82A}">
                    <a16:rowId xmlns:a16="http://schemas.microsoft.com/office/drawing/2014/main" val="63262287"/>
                  </a:ext>
                </a:extLst>
              </a:tr>
              <a:tr h="0">
                <a:tc>
                  <a:txBody>
                    <a:bodyPr/>
                    <a:lstStyle/>
                    <a:p>
                      <a:pPr marL="0" indent="7938">
                        <a:tabLst/>
                      </a:pPr>
                      <a:r>
                        <a:rPr lang="en-GB" sz="1200" b="1" dirty="0">
                          <a:latin typeface="Arial" panose="020B0604020202020204" pitchFamily="34" charset="0"/>
                          <a:cs typeface="Arial" panose="020B0604020202020204" pitchFamily="34" charset="0"/>
                        </a:rPr>
                        <a:t>Progressive disease</a:t>
                      </a:r>
                    </a:p>
                  </a:txBody>
                  <a:tcPr marT="25200" marB="25200"/>
                </a:tc>
                <a:tc>
                  <a:txBody>
                    <a:bodyPr/>
                    <a:lstStyle/>
                    <a:p>
                      <a:pPr marL="0" indent="7938" algn="l">
                        <a:tabLst/>
                      </a:pPr>
                      <a:r>
                        <a:rPr lang="en-GB" sz="1200" dirty="0">
                          <a:latin typeface="Arial" panose="020B0604020202020204" pitchFamily="34" charset="0"/>
                          <a:cs typeface="Arial" panose="020B0604020202020204" pitchFamily="34" charset="0"/>
                        </a:rPr>
                        <a:t>0</a:t>
                      </a:r>
                    </a:p>
                  </a:txBody>
                  <a:tcPr marR="19440" marT="25200" marB="25200" anchor="ctr"/>
                </a:tc>
                <a:extLst>
                  <a:ext uri="{0D108BD9-81ED-4DB2-BD59-A6C34878D82A}">
                    <a16:rowId xmlns:a16="http://schemas.microsoft.com/office/drawing/2014/main" val="1840601896"/>
                  </a:ext>
                </a:extLst>
              </a:tr>
            </a:tbl>
          </a:graphicData>
        </a:graphic>
      </p:graphicFrame>
      <p:sp>
        <p:nvSpPr>
          <p:cNvPr id="13" name="TextBox 12">
            <a:extLst>
              <a:ext uri="{FF2B5EF4-FFF2-40B4-BE49-F238E27FC236}">
                <a16:creationId xmlns:a16="http://schemas.microsoft.com/office/drawing/2014/main" id="{132B2FB3-6CC6-72D0-9B6E-3C5CB537557F}"/>
              </a:ext>
            </a:extLst>
          </p:cNvPr>
          <p:cNvSpPr txBox="1"/>
          <p:nvPr/>
        </p:nvSpPr>
        <p:spPr>
          <a:xfrm>
            <a:off x="7179443" y="5605299"/>
            <a:ext cx="1824217" cy="166199"/>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Cycles/months follow-up</a:t>
            </a:r>
          </a:p>
        </p:txBody>
      </p:sp>
      <p:sp>
        <p:nvSpPr>
          <p:cNvPr id="14" name="TextBox 13">
            <a:extLst>
              <a:ext uri="{FF2B5EF4-FFF2-40B4-BE49-F238E27FC236}">
                <a16:creationId xmlns:a16="http://schemas.microsoft.com/office/drawing/2014/main" id="{A6B32949-8E89-DB55-706A-6E23BC42DACB}"/>
              </a:ext>
            </a:extLst>
          </p:cNvPr>
          <p:cNvSpPr txBox="1"/>
          <p:nvPr/>
        </p:nvSpPr>
        <p:spPr>
          <a:xfrm rot="16200000">
            <a:off x="4841763" y="4465517"/>
            <a:ext cx="809517" cy="221599"/>
          </a:xfrm>
          <a:prstGeom prst="rect">
            <a:avLst/>
          </a:prstGeom>
          <a:noFill/>
        </p:spPr>
        <p:txBody>
          <a:bodyPr wrap="none" lIns="0" tIns="0" rIns="0" bIns="0" rtlCol="0">
            <a:spAutoFit/>
          </a:bodyPr>
          <a:lstStyle/>
          <a:p>
            <a:pPr algn="ctr">
              <a:lnSpc>
                <a:spcPct val="90000"/>
              </a:lnSpc>
            </a:pPr>
            <a:r>
              <a:rPr lang="en-GB" sz="1600" b="1" dirty="0">
                <a:latin typeface="Arial" panose="020B0604020202020204" pitchFamily="34" charset="0"/>
                <a:ea typeface="Aileron" charset="0"/>
                <a:cs typeface="Arial" panose="020B0604020202020204" pitchFamily="34" charset="0"/>
              </a:rPr>
              <a:t>Surgical</a:t>
            </a:r>
          </a:p>
        </p:txBody>
      </p:sp>
      <p:sp>
        <p:nvSpPr>
          <p:cNvPr id="16" name="TextBox 15">
            <a:extLst>
              <a:ext uri="{FF2B5EF4-FFF2-40B4-BE49-F238E27FC236}">
                <a16:creationId xmlns:a16="http://schemas.microsoft.com/office/drawing/2014/main" id="{F0A86432-4351-FD3B-CEDA-13267F94F677}"/>
              </a:ext>
            </a:extLst>
          </p:cNvPr>
          <p:cNvSpPr txBox="1"/>
          <p:nvPr/>
        </p:nvSpPr>
        <p:spPr>
          <a:xfrm>
            <a:off x="5449223" y="5419032"/>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a:t>
            </a:r>
          </a:p>
        </p:txBody>
      </p:sp>
      <p:sp>
        <p:nvSpPr>
          <p:cNvPr id="17" name="TextBox 16">
            <a:extLst>
              <a:ext uri="{FF2B5EF4-FFF2-40B4-BE49-F238E27FC236}">
                <a16:creationId xmlns:a16="http://schemas.microsoft.com/office/drawing/2014/main" id="{D49FDB5A-4539-C377-5749-F08C2A2559C0}"/>
              </a:ext>
            </a:extLst>
          </p:cNvPr>
          <p:cNvSpPr txBox="1"/>
          <p:nvPr/>
        </p:nvSpPr>
        <p:spPr>
          <a:xfrm>
            <a:off x="1441746" y="3599256"/>
            <a:ext cx="2377254" cy="332399"/>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Best change in tumour size (%)</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within 6 cycles by central review</a:t>
            </a:r>
          </a:p>
        </p:txBody>
      </p:sp>
      <p:sp>
        <p:nvSpPr>
          <p:cNvPr id="18" name="TextBox 17">
            <a:extLst>
              <a:ext uri="{FF2B5EF4-FFF2-40B4-BE49-F238E27FC236}">
                <a16:creationId xmlns:a16="http://schemas.microsoft.com/office/drawing/2014/main" id="{8A75CFD9-9925-3FC7-34E7-87A7A21D5520}"/>
              </a:ext>
            </a:extLst>
          </p:cNvPr>
          <p:cNvSpPr txBox="1"/>
          <p:nvPr/>
        </p:nvSpPr>
        <p:spPr>
          <a:xfrm>
            <a:off x="847634" y="4402387"/>
            <a:ext cx="18434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cxnSp>
        <p:nvCxnSpPr>
          <p:cNvPr id="19" name="Straight Connector 18">
            <a:extLst>
              <a:ext uri="{FF2B5EF4-FFF2-40B4-BE49-F238E27FC236}">
                <a16:creationId xmlns:a16="http://schemas.microsoft.com/office/drawing/2014/main" id="{B81BEA06-0702-477E-A873-007A9230063C}"/>
              </a:ext>
            </a:extLst>
          </p:cNvPr>
          <p:cNvCxnSpPr>
            <a:cxnSpLocks/>
          </p:cNvCxnSpPr>
          <p:nvPr/>
        </p:nvCxnSpPr>
        <p:spPr>
          <a:xfrm flipV="1">
            <a:off x="1103988" y="3897552"/>
            <a:ext cx="0" cy="183555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8904AAD-DBF5-8237-B6D5-A4E7A4B4980D}"/>
              </a:ext>
            </a:extLst>
          </p:cNvPr>
          <p:cNvCxnSpPr>
            <a:cxnSpLocks/>
          </p:cNvCxnSpPr>
          <p:nvPr/>
        </p:nvCxnSpPr>
        <p:spPr>
          <a:xfrm>
            <a:off x="1049988" y="4488102"/>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B41EB7B-6055-BEB4-2936-DAF228E4FC7A}"/>
              </a:ext>
            </a:extLst>
          </p:cNvPr>
          <p:cNvCxnSpPr>
            <a:cxnSpLocks/>
          </p:cNvCxnSpPr>
          <p:nvPr/>
        </p:nvCxnSpPr>
        <p:spPr>
          <a:xfrm>
            <a:off x="1049988" y="5690695"/>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238CB01-7175-8E59-D75A-F7BBEB552F31}"/>
              </a:ext>
            </a:extLst>
          </p:cNvPr>
          <p:cNvSpPr txBox="1"/>
          <p:nvPr/>
        </p:nvSpPr>
        <p:spPr>
          <a:xfrm>
            <a:off x="961448" y="4113462"/>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cxnSp>
        <p:nvCxnSpPr>
          <p:cNvPr id="24" name="Straight Connector 23">
            <a:extLst>
              <a:ext uri="{FF2B5EF4-FFF2-40B4-BE49-F238E27FC236}">
                <a16:creationId xmlns:a16="http://schemas.microsoft.com/office/drawing/2014/main" id="{715ECABA-8C95-1EEF-A356-64059A9C8B36}"/>
              </a:ext>
            </a:extLst>
          </p:cNvPr>
          <p:cNvCxnSpPr>
            <a:cxnSpLocks/>
          </p:cNvCxnSpPr>
          <p:nvPr/>
        </p:nvCxnSpPr>
        <p:spPr>
          <a:xfrm>
            <a:off x="1049988" y="4199177"/>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24EAD48A-F6E4-C9BB-A893-2E88C9C1DE48}"/>
              </a:ext>
            </a:extLst>
          </p:cNvPr>
          <p:cNvSpPr txBox="1"/>
          <p:nvPr/>
        </p:nvSpPr>
        <p:spPr>
          <a:xfrm>
            <a:off x="847634" y="3811837"/>
            <a:ext cx="18434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cxnSp>
        <p:nvCxnSpPr>
          <p:cNvPr id="26" name="Straight Connector 25">
            <a:extLst>
              <a:ext uri="{FF2B5EF4-FFF2-40B4-BE49-F238E27FC236}">
                <a16:creationId xmlns:a16="http://schemas.microsoft.com/office/drawing/2014/main" id="{C9421EB7-CCA3-192F-D202-01C160429519}"/>
              </a:ext>
            </a:extLst>
          </p:cNvPr>
          <p:cNvCxnSpPr>
            <a:cxnSpLocks/>
          </p:cNvCxnSpPr>
          <p:nvPr/>
        </p:nvCxnSpPr>
        <p:spPr>
          <a:xfrm>
            <a:off x="1049988" y="3897552"/>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D91EC618-E75C-5746-BA59-8517CC106294}"/>
              </a:ext>
            </a:extLst>
          </p:cNvPr>
          <p:cNvSpPr txBox="1"/>
          <p:nvPr/>
        </p:nvSpPr>
        <p:spPr>
          <a:xfrm>
            <a:off x="847634" y="4707187"/>
            <a:ext cx="18434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cxnSp>
        <p:nvCxnSpPr>
          <p:cNvPr id="28" name="Straight Connector 27">
            <a:extLst>
              <a:ext uri="{FF2B5EF4-FFF2-40B4-BE49-F238E27FC236}">
                <a16:creationId xmlns:a16="http://schemas.microsoft.com/office/drawing/2014/main" id="{97F210DC-3D3D-F711-0C83-C7009A788231}"/>
              </a:ext>
            </a:extLst>
          </p:cNvPr>
          <p:cNvCxnSpPr>
            <a:cxnSpLocks/>
          </p:cNvCxnSpPr>
          <p:nvPr/>
        </p:nvCxnSpPr>
        <p:spPr>
          <a:xfrm>
            <a:off x="1049988" y="4792902"/>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3460DCE-268A-74A0-DC17-C60197F44D51}"/>
              </a:ext>
            </a:extLst>
          </p:cNvPr>
          <p:cNvSpPr txBox="1"/>
          <p:nvPr/>
        </p:nvSpPr>
        <p:spPr>
          <a:xfrm>
            <a:off x="847634" y="5005637"/>
            <a:ext cx="18434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cxnSp>
        <p:nvCxnSpPr>
          <p:cNvPr id="30" name="Straight Connector 29">
            <a:extLst>
              <a:ext uri="{FF2B5EF4-FFF2-40B4-BE49-F238E27FC236}">
                <a16:creationId xmlns:a16="http://schemas.microsoft.com/office/drawing/2014/main" id="{81D9A715-D477-0141-A849-AB5EC6CCC6C4}"/>
              </a:ext>
            </a:extLst>
          </p:cNvPr>
          <p:cNvCxnSpPr>
            <a:cxnSpLocks/>
          </p:cNvCxnSpPr>
          <p:nvPr/>
        </p:nvCxnSpPr>
        <p:spPr>
          <a:xfrm>
            <a:off x="1049988" y="5091352"/>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B8B91BAC-D860-7FD6-28E7-BEB5189B376F}"/>
              </a:ext>
            </a:extLst>
          </p:cNvPr>
          <p:cNvSpPr txBox="1"/>
          <p:nvPr/>
        </p:nvSpPr>
        <p:spPr>
          <a:xfrm>
            <a:off x="847634" y="5304087"/>
            <a:ext cx="18434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cxnSp>
        <p:nvCxnSpPr>
          <p:cNvPr id="32" name="Straight Connector 31">
            <a:extLst>
              <a:ext uri="{FF2B5EF4-FFF2-40B4-BE49-F238E27FC236}">
                <a16:creationId xmlns:a16="http://schemas.microsoft.com/office/drawing/2014/main" id="{CBE8F845-6D4F-E1C8-3E8E-8CC96EA4D6EC}"/>
              </a:ext>
            </a:extLst>
          </p:cNvPr>
          <p:cNvCxnSpPr>
            <a:cxnSpLocks/>
          </p:cNvCxnSpPr>
          <p:nvPr/>
        </p:nvCxnSpPr>
        <p:spPr>
          <a:xfrm>
            <a:off x="1049988" y="5389802"/>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D50FEC43-9289-9E83-FE9B-A411F251B6F4}"/>
              </a:ext>
            </a:extLst>
          </p:cNvPr>
          <p:cNvSpPr txBox="1"/>
          <p:nvPr/>
        </p:nvSpPr>
        <p:spPr>
          <a:xfrm>
            <a:off x="777102" y="5605712"/>
            <a:ext cx="254878"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34" name="Rectangle 33">
            <a:extLst>
              <a:ext uri="{FF2B5EF4-FFF2-40B4-BE49-F238E27FC236}">
                <a16:creationId xmlns:a16="http://schemas.microsoft.com/office/drawing/2014/main" id="{6A00CC1F-2BD8-0F67-BB72-881447A44FE4}"/>
              </a:ext>
            </a:extLst>
          </p:cNvPr>
          <p:cNvSpPr/>
          <p:nvPr/>
        </p:nvSpPr>
        <p:spPr>
          <a:xfrm>
            <a:off x="1157988" y="4199177"/>
            <a:ext cx="113476" cy="672373"/>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AB810745-1FEE-36DE-5DD5-9E19B147BCEE}"/>
              </a:ext>
            </a:extLst>
          </p:cNvPr>
          <p:cNvSpPr/>
          <p:nvPr/>
        </p:nvSpPr>
        <p:spPr>
          <a:xfrm>
            <a:off x="1325142" y="4199177"/>
            <a:ext cx="113476" cy="672373"/>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3A3CE628-27FD-0CA7-2A25-6CB069246579}"/>
              </a:ext>
            </a:extLst>
          </p:cNvPr>
          <p:cNvSpPr/>
          <p:nvPr/>
        </p:nvSpPr>
        <p:spPr>
          <a:xfrm>
            <a:off x="1492296" y="4199177"/>
            <a:ext cx="113476" cy="694580"/>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3537E071-C9FD-0CC0-839D-BCEE613A1348}"/>
              </a:ext>
            </a:extLst>
          </p:cNvPr>
          <p:cNvSpPr/>
          <p:nvPr/>
        </p:nvSpPr>
        <p:spPr>
          <a:xfrm>
            <a:off x="1659450" y="4199177"/>
            <a:ext cx="113476" cy="796180"/>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94DF9DE8-5B71-A2B2-A896-A0798AC5AE91}"/>
              </a:ext>
            </a:extLst>
          </p:cNvPr>
          <p:cNvSpPr/>
          <p:nvPr/>
        </p:nvSpPr>
        <p:spPr>
          <a:xfrm>
            <a:off x="1826604" y="4199177"/>
            <a:ext cx="113476" cy="834280"/>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02CA5ADD-BC6E-9C68-D18D-FB0280A74589}"/>
              </a:ext>
            </a:extLst>
          </p:cNvPr>
          <p:cNvSpPr/>
          <p:nvPr/>
        </p:nvSpPr>
        <p:spPr>
          <a:xfrm>
            <a:off x="1993758" y="4199177"/>
            <a:ext cx="113476" cy="834280"/>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D7609622-D2E2-DE8B-49DB-E78CE93DE63E}"/>
              </a:ext>
            </a:extLst>
          </p:cNvPr>
          <p:cNvSpPr/>
          <p:nvPr/>
        </p:nvSpPr>
        <p:spPr>
          <a:xfrm>
            <a:off x="2160912" y="4199177"/>
            <a:ext cx="113476" cy="885080"/>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1472FCBF-3F4C-13F8-F26D-961F7D485740}"/>
              </a:ext>
            </a:extLst>
          </p:cNvPr>
          <p:cNvSpPr/>
          <p:nvPr/>
        </p:nvSpPr>
        <p:spPr>
          <a:xfrm>
            <a:off x="2328066" y="4199176"/>
            <a:ext cx="113476" cy="907305"/>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3124D67F-23AF-2B38-48A7-0E665540988D}"/>
              </a:ext>
            </a:extLst>
          </p:cNvPr>
          <p:cNvSpPr/>
          <p:nvPr/>
        </p:nvSpPr>
        <p:spPr>
          <a:xfrm>
            <a:off x="2495220" y="4199176"/>
            <a:ext cx="113476" cy="942231"/>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2977A6A9-1182-AD72-E3DC-AC04572479F1}"/>
              </a:ext>
            </a:extLst>
          </p:cNvPr>
          <p:cNvSpPr/>
          <p:nvPr/>
        </p:nvSpPr>
        <p:spPr>
          <a:xfrm>
            <a:off x="2662374" y="4199176"/>
            <a:ext cx="113476" cy="977156"/>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A78FAC25-8C86-84C3-5816-38FB6E4E61CB}"/>
              </a:ext>
            </a:extLst>
          </p:cNvPr>
          <p:cNvSpPr/>
          <p:nvPr/>
        </p:nvSpPr>
        <p:spPr>
          <a:xfrm>
            <a:off x="2829528" y="4199176"/>
            <a:ext cx="113476" cy="1142256"/>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505E121B-E77B-6338-02BF-1D46E38493CE}"/>
              </a:ext>
            </a:extLst>
          </p:cNvPr>
          <p:cNvSpPr/>
          <p:nvPr/>
        </p:nvSpPr>
        <p:spPr>
          <a:xfrm>
            <a:off x="2996682" y="4199176"/>
            <a:ext cx="113476" cy="1148400"/>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9355B511-DFEE-1791-C7A6-A1A0B9E0EA26}"/>
              </a:ext>
            </a:extLst>
          </p:cNvPr>
          <p:cNvSpPr/>
          <p:nvPr/>
        </p:nvSpPr>
        <p:spPr>
          <a:xfrm>
            <a:off x="3163836" y="4199175"/>
            <a:ext cx="113476" cy="1234331"/>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7209A57D-B25D-7ADA-4342-FE47322D3486}"/>
              </a:ext>
            </a:extLst>
          </p:cNvPr>
          <p:cNvSpPr/>
          <p:nvPr/>
        </p:nvSpPr>
        <p:spPr>
          <a:xfrm>
            <a:off x="3330990" y="4199175"/>
            <a:ext cx="113476" cy="1491507"/>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50BC07DA-B2FF-629F-768E-C77EDD1D0CC4}"/>
              </a:ext>
            </a:extLst>
          </p:cNvPr>
          <p:cNvSpPr/>
          <p:nvPr/>
        </p:nvSpPr>
        <p:spPr>
          <a:xfrm>
            <a:off x="3498144" y="4199175"/>
            <a:ext cx="113476" cy="1491507"/>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1D717DD4-22A2-3BCF-56B5-36D01B707A0C}"/>
              </a:ext>
            </a:extLst>
          </p:cNvPr>
          <p:cNvSpPr/>
          <p:nvPr/>
        </p:nvSpPr>
        <p:spPr>
          <a:xfrm>
            <a:off x="3665298" y="4199175"/>
            <a:ext cx="113476" cy="1491507"/>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BFBFB125-9404-F496-04DE-A52F7CFF1202}"/>
              </a:ext>
            </a:extLst>
          </p:cNvPr>
          <p:cNvSpPr/>
          <p:nvPr/>
        </p:nvSpPr>
        <p:spPr>
          <a:xfrm>
            <a:off x="3832452" y="4199175"/>
            <a:ext cx="113476" cy="1491507"/>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D44570A5-6C16-EB29-1988-C176CB35881D}"/>
              </a:ext>
            </a:extLst>
          </p:cNvPr>
          <p:cNvSpPr/>
          <p:nvPr/>
        </p:nvSpPr>
        <p:spPr>
          <a:xfrm>
            <a:off x="3999613" y="4199175"/>
            <a:ext cx="113476" cy="1491507"/>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2" name="Straight Connector 51">
            <a:extLst>
              <a:ext uri="{FF2B5EF4-FFF2-40B4-BE49-F238E27FC236}">
                <a16:creationId xmlns:a16="http://schemas.microsoft.com/office/drawing/2014/main" id="{140AD77E-558D-6CFE-A0D2-791520D4759A}"/>
              </a:ext>
            </a:extLst>
          </p:cNvPr>
          <p:cNvCxnSpPr>
            <a:cxnSpLocks/>
          </p:cNvCxnSpPr>
          <p:nvPr/>
        </p:nvCxnSpPr>
        <p:spPr>
          <a:xfrm>
            <a:off x="1105720" y="5690695"/>
            <a:ext cx="30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DBEC33B-3C69-C827-751A-CFE4EB59E4E9}"/>
              </a:ext>
            </a:extLst>
          </p:cNvPr>
          <p:cNvCxnSpPr>
            <a:cxnSpLocks/>
          </p:cNvCxnSpPr>
          <p:nvPr/>
        </p:nvCxnSpPr>
        <p:spPr>
          <a:xfrm>
            <a:off x="1105720" y="4199177"/>
            <a:ext cx="30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2139DCB4-FA93-F048-829B-33C24F7F95C3}"/>
              </a:ext>
            </a:extLst>
          </p:cNvPr>
          <p:cNvSpPr txBox="1"/>
          <p:nvPr/>
        </p:nvSpPr>
        <p:spPr>
          <a:xfrm>
            <a:off x="1525808" y="4893757"/>
            <a:ext cx="59312"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a:t>
            </a:r>
          </a:p>
        </p:txBody>
      </p:sp>
      <p:sp>
        <p:nvSpPr>
          <p:cNvPr id="55" name="TextBox 54">
            <a:extLst>
              <a:ext uri="{FF2B5EF4-FFF2-40B4-BE49-F238E27FC236}">
                <a16:creationId xmlns:a16="http://schemas.microsoft.com/office/drawing/2014/main" id="{C38C2334-3A2F-B0D2-D2B1-610BF71522CF}"/>
              </a:ext>
            </a:extLst>
          </p:cNvPr>
          <p:cNvSpPr txBox="1"/>
          <p:nvPr/>
        </p:nvSpPr>
        <p:spPr>
          <a:xfrm>
            <a:off x="3353639" y="568865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a:t>
            </a:r>
          </a:p>
        </p:txBody>
      </p:sp>
      <p:sp>
        <p:nvSpPr>
          <p:cNvPr id="56" name="TextBox 55">
            <a:extLst>
              <a:ext uri="{FF2B5EF4-FFF2-40B4-BE49-F238E27FC236}">
                <a16:creationId xmlns:a16="http://schemas.microsoft.com/office/drawing/2014/main" id="{B9B9A9D0-74DA-9E5A-7662-4E9FBBE326AA}"/>
              </a:ext>
            </a:extLst>
          </p:cNvPr>
          <p:cNvSpPr txBox="1"/>
          <p:nvPr/>
        </p:nvSpPr>
        <p:spPr>
          <a:xfrm>
            <a:off x="3534614" y="568865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a:t>
            </a:r>
          </a:p>
        </p:txBody>
      </p:sp>
      <p:sp>
        <p:nvSpPr>
          <p:cNvPr id="57" name="TextBox 56">
            <a:extLst>
              <a:ext uri="{FF2B5EF4-FFF2-40B4-BE49-F238E27FC236}">
                <a16:creationId xmlns:a16="http://schemas.microsoft.com/office/drawing/2014/main" id="{54ADFBE6-DBBB-7A04-A264-8029A0491B72}"/>
              </a:ext>
            </a:extLst>
          </p:cNvPr>
          <p:cNvSpPr txBox="1"/>
          <p:nvPr/>
        </p:nvSpPr>
        <p:spPr>
          <a:xfrm>
            <a:off x="3696539" y="568865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a:t>
            </a:r>
          </a:p>
        </p:txBody>
      </p:sp>
      <p:sp>
        <p:nvSpPr>
          <p:cNvPr id="58" name="TextBox 57">
            <a:extLst>
              <a:ext uri="{FF2B5EF4-FFF2-40B4-BE49-F238E27FC236}">
                <a16:creationId xmlns:a16="http://schemas.microsoft.com/office/drawing/2014/main" id="{D3D21AF8-E69A-060E-4164-1B057C107117}"/>
              </a:ext>
            </a:extLst>
          </p:cNvPr>
          <p:cNvSpPr txBox="1"/>
          <p:nvPr/>
        </p:nvSpPr>
        <p:spPr>
          <a:xfrm>
            <a:off x="3855289" y="568865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a:t>
            </a:r>
          </a:p>
        </p:txBody>
      </p:sp>
      <p:sp>
        <p:nvSpPr>
          <p:cNvPr id="59" name="TextBox 58">
            <a:extLst>
              <a:ext uri="{FF2B5EF4-FFF2-40B4-BE49-F238E27FC236}">
                <a16:creationId xmlns:a16="http://schemas.microsoft.com/office/drawing/2014/main" id="{493BC1B4-200F-302E-66D0-07F3C915F3A1}"/>
              </a:ext>
            </a:extLst>
          </p:cNvPr>
          <p:cNvSpPr txBox="1"/>
          <p:nvPr/>
        </p:nvSpPr>
        <p:spPr>
          <a:xfrm>
            <a:off x="10578935" y="4005064"/>
            <a:ext cx="1430328" cy="738664"/>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On therapy</a:t>
            </a:r>
          </a:p>
          <a:p>
            <a:r>
              <a:rPr lang="en-GB" sz="1200" dirty="0">
                <a:latin typeface="Arial" panose="020B0604020202020204" pitchFamily="34" charset="0"/>
                <a:ea typeface="Aileron" charset="0"/>
                <a:cs typeface="Arial" panose="020B0604020202020204" pitchFamily="34" charset="0"/>
              </a:rPr>
              <a:t>On therapy, PR</a:t>
            </a:r>
          </a:p>
          <a:p>
            <a:r>
              <a:rPr lang="en-GB" sz="1200" dirty="0">
                <a:latin typeface="Arial" panose="020B0604020202020204" pitchFamily="34" charset="0"/>
                <a:ea typeface="Aileron" charset="0"/>
                <a:cs typeface="Arial" panose="020B0604020202020204" pitchFamily="34" charset="0"/>
              </a:rPr>
              <a:t>On therapy, CR</a:t>
            </a:r>
          </a:p>
          <a:p>
            <a:r>
              <a:rPr lang="en-GB" sz="1200" dirty="0">
                <a:latin typeface="Arial" panose="020B0604020202020204" pitchFamily="34" charset="0"/>
                <a:ea typeface="Aileron" charset="0"/>
                <a:cs typeface="Arial" panose="020B0604020202020204" pitchFamily="34" charset="0"/>
              </a:rPr>
              <a:t>Follow-up off therapy</a:t>
            </a:r>
          </a:p>
        </p:txBody>
      </p:sp>
      <p:sp>
        <p:nvSpPr>
          <p:cNvPr id="64" name="Rectangle 63">
            <a:extLst>
              <a:ext uri="{FF2B5EF4-FFF2-40B4-BE49-F238E27FC236}">
                <a16:creationId xmlns:a16="http://schemas.microsoft.com/office/drawing/2014/main" id="{097E6336-866D-BF6D-EC5A-823337CDBF4C}"/>
              </a:ext>
            </a:extLst>
          </p:cNvPr>
          <p:cNvSpPr/>
          <p:nvPr/>
        </p:nvSpPr>
        <p:spPr>
          <a:xfrm>
            <a:off x="10462516" y="4865666"/>
            <a:ext cx="54000" cy="76944"/>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399523A4-F9D6-7DA9-0F2F-751F44087587}"/>
              </a:ext>
            </a:extLst>
          </p:cNvPr>
          <p:cNvSpPr/>
          <p:nvPr/>
        </p:nvSpPr>
        <p:spPr>
          <a:xfrm>
            <a:off x="10462516" y="5037426"/>
            <a:ext cx="54000" cy="76944"/>
          </a:xfrm>
          <a:prstGeom prst="rect">
            <a:avLst/>
          </a:prstGeom>
          <a:solidFill>
            <a:srgbClr val="FF0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 name="TextBox 65">
            <a:extLst>
              <a:ext uri="{FF2B5EF4-FFF2-40B4-BE49-F238E27FC236}">
                <a16:creationId xmlns:a16="http://schemas.microsoft.com/office/drawing/2014/main" id="{C6ADB92F-4FD5-58C9-D396-69BFDAF156B9}"/>
              </a:ext>
            </a:extLst>
          </p:cNvPr>
          <p:cNvSpPr txBox="1"/>
          <p:nvPr/>
        </p:nvSpPr>
        <p:spPr>
          <a:xfrm>
            <a:off x="10400549" y="5204281"/>
            <a:ext cx="177934"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&gt;&gt;&gt;</a:t>
            </a:r>
          </a:p>
        </p:txBody>
      </p:sp>
      <p:sp>
        <p:nvSpPr>
          <p:cNvPr id="67" name="TextBox 66">
            <a:extLst>
              <a:ext uri="{FF2B5EF4-FFF2-40B4-BE49-F238E27FC236}">
                <a16:creationId xmlns:a16="http://schemas.microsoft.com/office/drawing/2014/main" id="{A68BE02B-3A30-3693-3005-FEC0B77BBEEB}"/>
              </a:ext>
            </a:extLst>
          </p:cNvPr>
          <p:cNvSpPr txBox="1"/>
          <p:nvPr/>
        </p:nvSpPr>
        <p:spPr>
          <a:xfrm rot="16200000">
            <a:off x="4619749" y="2788678"/>
            <a:ext cx="1253549" cy="221599"/>
          </a:xfrm>
          <a:prstGeom prst="rect">
            <a:avLst/>
          </a:prstGeom>
          <a:noFill/>
        </p:spPr>
        <p:txBody>
          <a:bodyPr wrap="none" lIns="0" tIns="0" rIns="0" bIns="0" rtlCol="0">
            <a:spAutoFit/>
          </a:bodyPr>
          <a:lstStyle/>
          <a:p>
            <a:pPr algn="ctr">
              <a:lnSpc>
                <a:spcPct val="90000"/>
              </a:lnSpc>
            </a:pPr>
            <a:r>
              <a:rPr lang="en-GB" sz="1600" b="1" dirty="0">
                <a:latin typeface="Arial" panose="020B0604020202020204" pitchFamily="34" charset="0"/>
                <a:ea typeface="Aileron" charset="0"/>
                <a:cs typeface="Arial" panose="020B0604020202020204" pitchFamily="34" charset="0"/>
              </a:rPr>
              <a:t>Non-surgical</a:t>
            </a:r>
          </a:p>
        </p:txBody>
      </p:sp>
      <p:sp>
        <p:nvSpPr>
          <p:cNvPr id="68" name="TextBox 67">
            <a:extLst>
              <a:ext uri="{FF2B5EF4-FFF2-40B4-BE49-F238E27FC236}">
                <a16:creationId xmlns:a16="http://schemas.microsoft.com/office/drawing/2014/main" id="{08DEF780-ABDD-7BED-26A1-D31B1FAC01AE}"/>
              </a:ext>
            </a:extLst>
          </p:cNvPr>
          <p:cNvSpPr txBox="1"/>
          <p:nvPr/>
        </p:nvSpPr>
        <p:spPr>
          <a:xfrm>
            <a:off x="5627023" y="5419032"/>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a:t>
            </a:r>
          </a:p>
        </p:txBody>
      </p:sp>
      <p:sp>
        <p:nvSpPr>
          <p:cNvPr id="69" name="TextBox 68">
            <a:extLst>
              <a:ext uri="{FF2B5EF4-FFF2-40B4-BE49-F238E27FC236}">
                <a16:creationId xmlns:a16="http://schemas.microsoft.com/office/drawing/2014/main" id="{68871013-B51D-4848-D2BD-0F55D519D958}"/>
              </a:ext>
            </a:extLst>
          </p:cNvPr>
          <p:cNvSpPr txBox="1"/>
          <p:nvPr/>
        </p:nvSpPr>
        <p:spPr>
          <a:xfrm>
            <a:off x="5795298" y="5419032"/>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a:t>
            </a:r>
          </a:p>
        </p:txBody>
      </p:sp>
      <p:sp>
        <p:nvSpPr>
          <p:cNvPr id="70" name="TextBox 69">
            <a:extLst>
              <a:ext uri="{FF2B5EF4-FFF2-40B4-BE49-F238E27FC236}">
                <a16:creationId xmlns:a16="http://schemas.microsoft.com/office/drawing/2014/main" id="{D40BF46D-468D-25A1-B5D9-EE287927F3E5}"/>
              </a:ext>
            </a:extLst>
          </p:cNvPr>
          <p:cNvSpPr txBox="1"/>
          <p:nvPr/>
        </p:nvSpPr>
        <p:spPr>
          <a:xfrm>
            <a:off x="5979448" y="5419032"/>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a:t>
            </a:r>
          </a:p>
        </p:txBody>
      </p:sp>
      <p:sp>
        <p:nvSpPr>
          <p:cNvPr id="71" name="TextBox 70">
            <a:extLst>
              <a:ext uri="{FF2B5EF4-FFF2-40B4-BE49-F238E27FC236}">
                <a16:creationId xmlns:a16="http://schemas.microsoft.com/office/drawing/2014/main" id="{7DDB7933-A690-390E-8D18-AD81E710DF0C}"/>
              </a:ext>
            </a:extLst>
          </p:cNvPr>
          <p:cNvSpPr txBox="1"/>
          <p:nvPr/>
        </p:nvSpPr>
        <p:spPr>
          <a:xfrm>
            <a:off x="6163598" y="5419032"/>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5</a:t>
            </a:r>
          </a:p>
        </p:txBody>
      </p:sp>
      <p:sp>
        <p:nvSpPr>
          <p:cNvPr id="72" name="TextBox 71">
            <a:extLst>
              <a:ext uri="{FF2B5EF4-FFF2-40B4-BE49-F238E27FC236}">
                <a16:creationId xmlns:a16="http://schemas.microsoft.com/office/drawing/2014/main" id="{FDAEB223-6C3B-D1DB-52AC-8573CEC3EE47}"/>
              </a:ext>
            </a:extLst>
          </p:cNvPr>
          <p:cNvSpPr txBox="1"/>
          <p:nvPr/>
        </p:nvSpPr>
        <p:spPr>
          <a:xfrm>
            <a:off x="6335048" y="5419032"/>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6</a:t>
            </a:r>
          </a:p>
        </p:txBody>
      </p:sp>
      <p:sp>
        <p:nvSpPr>
          <p:cNvPr id="73" name="TextBox 72">
            <a:extLst>
              <a:ext uri="{FF2B5EF4-FFF2-40B4-BE49-F238E27FC236}">
                <a16:creationId xmlns:a16="http://schemas.microsoft.com/office/drawing/2014/main" id="{0A823C7D-7527-6ABB-FC0A-2022E9840330}"/>
              </a:ext>
            </a:extLst>
          </p:cNvPr>
          <p:cNvSpPr txBox="1"/>
          <p:nvPr/>
        </p:nvSpPr>
        <p:spPr>
          <a:xfrm>
            <a:off x="6519198" y="5419032"/>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7</a:t>
            </a:r>
          </a:p>
        </p:txBody>
      </p:sp>
      <p:sp>
        <p:nvSpPr>
          <p:cNvPr id="74" name="TextBox 73">
            <a:extLst>
              <a:ext uri="{FF2B5EF4-FFF2-40B4-BE49-F238E27FC236}">
                <a16:creationId xmlns:a16="http://schemas.microsoft.com/office/drawing/2014/main" id="{241FAF4B-6554-9F3C-0EA1-12E1A386A5B7}"/>
              </a:ext>
            </a:extLst>
          </p:cNvPr>
          <p:cNvSpPr txBox="1"/>
          <p:nvPr/>
        </p:nvSpPr>
        <p:spPr>
          <a:xfrm>
            <a:off x="6690648" y="5419032"/>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8</a:t>
            </a:r>
          </a:p>
        </p:txBody>
      </p:sp>
      <p:sp>
        <p:nvSpPr>
          <p:cNvPr id="75" name="TextBox 74">
            <a:extLst>
              <a:ext uri="{FF2B5EF4-FFF2-40B4-BE49-F238E27FC236}">
                <a16:creationId xmlns:a16="http://schemas.microsoft.com/office/drawing/2014/main" id="{B7B91C36-33AE-1BF4-0973-24416A08CA48}"/>
              </a:ext>
            </a:extLst>
          </p:cNvPr>
          <p:cNvSpPr txBox="1"/>
          <p:nvPr/>
        </p:nvSpPr>
        <p:spPr>
          <a:xfrm>
            <a:off x="6877973" y="5419032"/>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9</a:t>
            </a:r>
          </a:p>
        </p:txBody>
      </p:sp>
      <p:sp>
        <p:nvSpPr>
          <p:cNvPr id="76" name="TextBox 75">
            <a:extLst>
              <a:ext uri="{FF2B5EF4-FFF2-40B4-BE49-F238E27FC236}">
                <a16:creationId xmlns:a16="http://schemas.microsoft.com/office/drawing/2014/main" id="{D7605118-C113-4BBB-74FA-06E687546698}"/>
              </a:ext>
            </a:extLst>
          </p:cNvPr>
          <p:cNvSpPr txBox="1"/>
          <p:nvPr/>
        </p:nvSpPr>
        <p:spPr>
          <a:xfrm>
            <a:off x="7055463"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10</a:t>
            </a:r>
          </a:p>
        </p:txBody>
      </p:sp>
      <p:sp>
        <p:nvSpPr>
          <p:cNvPr id="77" name="TextBox 76">
            <a:extLst>
              <a:ext uri="{FF2B5EF4-FFF2-40B4-BE49-F238E27FC236}">
                <a16:creationId xmlns:a16="http://schemas.microsoft.com/office/drawing/2014/main" id="{D09D4341-11C4-D7BA-471F-E4B8B463DD45}"/>
              </a:ext>
            </a:extLst>
          </p:cNvPr>
          <p:cNvSpPr txBox="1"/>
          <p:nvPr/>
        </p:nvSpPr>
        <p:spPr>
          <a:xfrm>
            <a:off x="7226913"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11</a:t>
            </a:r>
          </a:p>
        </p:txBody>
      </p:sp>
      <p:sp>
        <p:nvSpPr>
          <p:cNvPr id="78" name="TextBox 77">
            <a:extLst>
              <a:ext uri="{FF2B5EF4-FFF2-40B4-BE49-F238E27FC236}">
                <a16:creationId xmlns:a16="http://schemas.microsoft.com/office/drawing/2014/main" id="{99EDE47E-F287-E4B1-E152-5F19C5C7E0B6}"/>
              </a:ext>
            </a:extLst>
          </p:cNvPr>
          <p:cNvSpPr txBox="1"/>
          <p:nvPr/>
        </p:nvSpPr>
        <p:spPr>
          <a:xfrm>
            <a:off x="7407888"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12</a:t>
            </a:r>
          </a:p>
        </p:txBody>
      </p:sp>
      <p:sp>
        <p:nvSpPr>
          <p:cNvPr id="79" name="TextBox 78">
            <a:extLst>
              <a:ext uri="{FF2B5EF4-FFF2-40B4-BE49-F238E27FC236}">
                <a16:creationId xmlns:a16="http://schemas.microsoft.com/office/drawing/2014/main" id="{75E175A1-1195-8937-6431-E22CDE25C400}"/>
              </a:ext>
            </a:extLst>
          </p:cNvPr>
          <p:cNvSpPr txBox="1"/>
          <p:nvPr/>
        </p:nvSpPr>
        <p:spPr>
          <a:xfrm>
            <a:off x="9719288"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25</a:t>
            </a:r>
          </a:p>
        </p:txBody>
      </p:sp>
      <p:sp>
        <p:nvSpPr>
          <p:cNvPr id="80" name="TextBox 79">
            <a:extLst>
              <a:ext uri="{FF2B5EF4-FFF2-40B4-BE49-F238E27FC236}">
                <a16:creationId xmlns:a16="http://schemas.microsoft.com/office/drawing/2014/main" id="{A07B4734-2484-76BD-7033-0A85BC51EAF0}"/>
              </a:ext>
            </a:extLst>
          </p:cNvPr>
          <p:cNvSpPr txBox="1"/>
          <p:nvPr/>
        </p:nvSpPr>
        <p:spPr>
          <a:xfrm>
            <a:off x="7576163"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13</a:t>
            </a:r>
          </a:p>
        </p:txBody>
      </p:sp>
      <p:sp>
        <p:nvSpPr>
          <p:cNvPr id="81" name="TextBox 80">
            <a:extLst>
              <a:ext uri="{FF2B5EF4-FFF2-40B4-BE49-F238E27FC236}">
                <a16:creationId xmlns:a16="http://schemas.microsoft.com/office/drawing/2014/main" id="{EABFFB71-3694-0DBE-E60F-596AD972B425}"/>
              </a:ext>
            </a:extLst>
          </p:cNvPr>
          <p:cNvSpPr txBox="1"/>
          <p:nvPr/>
        </p:nvSpPr>
        <p:spPr>
          <a:xfrm>
            <a:off x="7757138"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14</a:t>
            </a:r>
          </a:p>
        </p:txBody>
      </p:sp>
      <p:sp>
        <p:nvSpPr>
          <p:cNvPr id="82" name="TextBox 81">
            <a:extLst>
              <a:ext uri="{FF2B5EF4-FFF2-40B4-BE49-F238E27FC236}">
                <a16:creationId xmlns:a16="http://schemas.microsoft.com/office/drawing/2014/main" id="{01469EE4-B00F-30C2-D780-3382551CC466}"/>
              </a:ext>
            </a:extLst>
          </p:cNvPr>
          <p:cNvSpPr txBox="1"/>
          <p:nvPr/>
        </p:nvSpPr>
        <p:spPr>
          <a:xfrm>
            <a:off x="7931763"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15</a:t>
            </a:r>
          </a:p>
        </p:txBody>
      </p:sp>
      <p:sp>
        <p:nvSpPr>
          <p:cNvPr id="83" name="TextBox 82">
            <a:extLst>
              <a:ext uri="{FF2B5EF4-FFF2-40B4-BE49-F238E27FC236}">
                <a16:creationId xmlns:a16="http://schemas.microsoft.com/office/drawing/2014/main" id="{A6C36CD8-770F-31FE-E792-63E4BB5C05BD}"/>
              </a:ext>
            </a:extLst>
          </p:cNvPr>
          <p:cNvSpPr txBox="1"/>
          <p:nvPr/>
        </p:nvSpPr>
        <p:spPr>
          <a:xfrm>
            <a:off x="8119088"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16</a:t>
            </a:r>
          </a:p>
        </p:txBody>
      </p:sp>
      <p:sp>
        <p:nvSpPr>
          <p:cNvPr id="84" name="TextBox 83">
            <a:extLst>
              <a:ext uri="{FF2B5EF4-FFF2-40B4-BE49-F238E27FC236}">
                <a16:creationId xmlns:a16="http://schemas.microsoft.com/office/drawing/2014/main" id="{E2811958-486C-E3C0-618B-B6A9AA111A99}"/>
              </a:ext>
            </a:extLst>
          </p:cNvPr>
          <p:cNvSpPr txBox="1"/>
          <p:nvPr/>
        </p:nvSpPr>
        <p:spPr>
          <a:xfrm>
            <a:off x="8293713"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17</a:t>
            </a:r>
          </a:p>
        </p:txBody>
      </p:sp>
      <p:sp>
        <p:nvSpPr>
          <p:cNvPr id="85" name="TextBox 84">
            <a:extLst>
              <a:ext uri="{FF2B5EF4-FFF2-40B4-BE49-F238E27FC236}">
                <a16:creationId xmlns:a16="http://schemas.microsoft.com/office/drawing/2014/main" id="{9F495CA8-2BA2-1C91-21F4-3A7039223090}"/>
              </a:ext>
            </a:extLst>
          </p:cNvPr>
          <p:cNvSpPr txBox="1"/>
          <p:nvPr/>
        </p:nvSpPr>
        <p:spPr>
          <a:xfrm>
            <a:off x="8468338"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18</a:t>
            </a:r>
          </a:p>
        </p:txBody>
      </p:sp>
      <p:sp>
        <p:nvSpPr>
          <p:cNvPr id="86" name="TextBox 85">
            <a:extLst>
              <a:ext uri="{FF2B5EF4-FFF2-40B4-BE49-F238E27FC236}">
                <a16:creationId xmlns:a16="http://schemas.microsoft.com/office/drawing/2014/main" id="{266415DF-5453-3D10-A5CF-641D6C8538DD}"/>
              </a:ext>
            </a:extLst>
          </p:cNvPr>
          <p:cNvSpPr txBox="1"/>
          <p:nvPr/>
        </p:nvSpPr>
        <p:spPr>
          <a:xfrm>
            <a:off x="8652488"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19</a:t>
            </a:r>
          </a:p>
        </p:txBody>
      </p:sp>
      <p:sp>
        <p:nvSpPr>
          <p:cNvPr id="87" name="TextBox 86">
            <a:extLst>
              <a:ext uri="{FF2B5EF4-FFF2-40B4-BE49-F238E27FC236}">
                <a16:creationId xmlns:a16="http://schemas.microsoft.com/office/drawing/2014/main" id="{6FFEF795-6F62-785B-F34A-4B107636D656}"/>
              </a:ext>
            </a:extLst>
          </p:cNvPr>
          <p:cNvSpPr txBox="1"/>
          <p:nvPr/>
        </p:nvSpPr>
        <p:spPr>
          <a:xfrm>
            <a:off x="8823938"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20</a:t>
            </a:r>
          </a:p>
        </p:txBody>
      </p:sp>
      <p:sp>
        <p:nvSpPr>
          <p:cNvPr id="88" name="TextBox 87">
            <a:extLst>
              <a:ext uri="{FF2B5EF4-FFF2-40B4-BE49-F238E27FC236}">
                <a16:creationId xmlns:a16="http://schemas.microsoft.com/office/drawing/2014/main" id="{4BE128CC-F7CA-F26D-17F9-A265ACB23589}"/>
              </a:ext>
            </a:extLst>
          </p:cNvPr>
          <p:cNvSpPr txBox="1"/>
          <p:nvPr/>
        </p:nvSpPr>
        <p:spPr>
          <a:xfrm>
            <a:off x="8998563"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21</a:t>
            </a:r>
          </a:p>
        </p:txBody>
      </p:sp>
      <p:sp>
        <p:nvSpPr>
          <p:cNvPr id="89" name="TextBox 88">
            <a:extLst>
              <a:ext uri="{FF2B5EF4-FFF2-40B4-BE49-F238E27FC236}">
                <a16:creationId xmlns:a16="http://schemas.microsoft.com/office/drawing/2014/main" id="{C3B603E8-7F01-50B6-A088-4C2AB8EB640E}"/>
              </a:ext>
            </a:extLst>
          </p:cNvPr>
          <p:cNvSpPr txBox="1"/>
          <p:nvPr/>
        </p:nvSpPr>
        <p:spPr>
          <a:xfrm>
            <a:off x="9192238"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22</a:t>
            </a:r>
          </a:p>
        </p:txBody>
      </p:sp>
      <p:sp>
        <p:nvSpPr>
          <p:cNvPr id="90" name="TextBox 89">
            <a:extLst>
              <a:ext uri="{FF2B5EF4-FFF2-40B4-BE49-F238E27FC236}">
                <a16:creationId xmlns:a16="http://schemas.microsoft.com/office/drawing/2014/main" id="{F067A6DF-11B0-F4B3-050D-1713B8704F3E}"/>
              </a:ext>
            </a:extLst>
          </p:cNvPr>
          <p:cNvSpPr txBox="1"/>
          <p:nvPr/>
        </p:nvSpPr>
        <p:spPr>
          <a:xfrm>
            <a:off x="9363688"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23</a:t>
            </a:r>
          </a:p>
        </p:txBody>
      </p:sp>
      <p:sp>
        <p:nvSpPr>
          <p:cNvPr id="91" name="TextBox 90">
            <a:extLst>
              <a:ext uri="{FF2B5EF4-FFF2-40B4-BE49-F238E27FC236}">
                <a16:creationId xmlns:a16="http://schemas.microsoft.com/office/drawing/2014/main" id="{512B3DBE-FC81-4403-A91F-BC0BE1535A3D}"/>
              </a:ext>
            </a:extLst>
          </p:cNvPr>
          <p:cNvSpPr txBox="1"/>
          <p:nvPr/>
        </p:nvSpPr>
        <p:spPr>
          <a:xfrm>
            <a:off x="9541488"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24</a:t>
            </a:r>
          </a:p>
        </p:txBody>
      </p:sp>
      <p:sp>
        <p:nvSpPr>
          <p:cNvPr id="92" name="TextBox 91">
            <a:extLst>
              <a:ext uri="{FF2B5EF4-FFF2-40B4-BE49-F238E27FC236}">
                <a16:creationId xmlns:a16="http://schemas.microsoft.com/office/drawing/2014/main" id="{EFAB0AC3-E0B8-7ADE-C0E5-2237D3416BD4}"/>
              </a:ext>
            </a:extLst>
          </p:cNvPr>
          <p:cNvSpPr txBox="1"/>
          <p:nvPr/>
        </p:nvSpPr>
        <p:spPr>
          <a:xfrm>
            <a:off x="9900263"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26</a:t>
            </a:r>
          </a:p>
        </p:txBody>
      </p:sp>
      <p:sp>
        <p:nvSpPr>
          <p:cNvPr id="93" name="TextBox 92">
            <a:extLst>
              <a:ext uri="{FF2B5EF4-FFF2-40B4-BE49-F238E27FC236}">
                <a16:creationId xmlns:a16="http://schemas.microsoft.com/office/drawing/2014/main" id="{78B38954-E0F2-DA76-8EAF-1C7756137AAE}"/>
              </a:ext>
            </a:extLst>
          </p:cNvPr>
          <p:cNvSpPr txBox="1"/>
          <p:nvPr/>
        </p:nvSpPr>
        <p:spPr>
          <a:xfrm>
            <a:off x="10074888"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27</a:t>
            </a:r>
          </a:p>
        </p:txBody>
      </p:sp>
      <p:sp>
        <p:nvSpPr>
          <p:cNvPr id="94" name="TextBox 93">
            <a:extLst>
              <a:ext uri="{FF2B5EF4-FFF2-40B4-BE49-F238E27FC236}">
                <a16:creationId xmlns:a16="http://schemas.microsoft.com/office/drawing/2014/main" id="{141391C9-6BA0-BAFE-3B43-8019576F0482}"/>
              </a:ext>
            </a:extLst>
          </p:cNvPr>
          <p:cNvSpPr txBox="1"/>
          <p:nvPr/>
        </p:nvSpPr>
        <p:spPr>
          <a:xfrm>
            <a:off x="10259038"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28</a:t>
            </a:r>
          </a:p>
        </p:txBody>
      </p:sp>
      <p:sp>
        <p:nvSpPr>
          <p:cNvPr id="95" name="TextBox 94">
            <a:extLst>
              <a:ext uri="{FF2B5EF4-FFF2-40B4-BE49-F238E27FC236}">
                <a16:creationId xmlns:a16="http://schemas.microsoft.com/office/drawing/2014/main" id="{5D59919D-3169-8767-8719-A96A0365C7E6}"/>
              </a:ext>
            </a:extLst>
          </p:cNvPr>
          <p:cNvSpPr txBox="1"/>
          <p:nvPr/>
        </p:nvSpPr>
        <p:spPr>
          <a:xfrm>
            <a:off x="10436838"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29</a:t>
            </a:r>
          </a:p>
        </p:txBody>
      </p:sp>
      <p:sp>
        <p:nvSpPr>
          <p:cNvPr id="96" name="TextBox 95">
            <a:extLst>
              <a:ext uri="{FF2B5EF4-FFF2-40B4-BE49-F238E27FC236}">
                <a16:creationId xmlns:a16="http://schemas.microsoft.com/office/drawing/2014/main" id="{70E547F3-4221-EF03-F63E-17F31351A00A}"/>
              </a:ext>
            </a:extLst>
          </p:cNvPr>
          <p:cNvSpPr txBox="1"/>
          <p:nvPr/>
        </p:nvSpPr>
        <p:spPr>
          <a:xfrm>
            <a:off x="10614638" y="5419032"/>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30</a:t>
            </a:r>
          </a:p>
        </p:txBody>
      </p:sp>
      <p:sp>
        <p:nvSpPr>
          <p:cNvPr id="97" name="Rectangle 96">
            <a:extLst>
              <a:ext uri="{FF2B5EF4-FFF2-40B4-BE49-F238E27FC236}">
                <a16:creationId xmlns:a16="http://schemas.microsoft.com/office/drawing/2014/main" id="{A17837E0-C150-5B74-BA1F-6E4CA138994D}"/>
              </a:ext>
            </a:extLst>
          </p:cNvPr>
          <p:cNvSpPr/>
          <p:nvPr/>
        </p:nvSpPr>
        <p:spPr>
          <a:xfrm>
            <a:off x="5420596" y="4995343"/>
            <a:ext cx="1107451"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CBA3E55D-9908-191F-97B2-F7CFE9CEE9C3}"/>
              </a:ext>
            </a:extLst>
          </p:cNvPr>
          <p:cNvSpPr/>
          <p:nvPr/>
        </p:nvSpPr>
        <p:spPr>
          <a:xfrm>
            <a:off x="5420597" y="4995343"/>
            <a:ext cx="364253"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9" name="TextBox 98">
            <a:extLst>
              <a:ext uri="{FF2B5EF4-FFF2-40B4-BE49-F238E27FC236}">
                <a16:creationId xmlns:a16="http://schemas.microsoft.com/office/drawing/2014/main" id="{59E389F9-F46E-55AF-0BAB-0B52B62B6E34}"/>
              </a:ext>
            </a:extLst>
          </p:cNvPr>
          <p:cNvSpPr txBox="1"/>
          <p:nvPr/>
        </p:nvSpPr>
        <p:spPr>
          <a:xfrm>
            <a:off x="6612362" y="4991926"/>
            <a:ext cx="177934"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&gt;&gt;&gt;</a:t>
            </a:r>
          </a:p>
        </p:txBody>
      </p:sp>
      <p:sp>
        <p:nvSpPr>
          <p:cNvPr id="100" name="Rectangle 99">
            <a:extLst>
              <a:ext uri="{FF2B5EF4-FFF2-40B4-BE49-F238E27FC236}">
                <a16:creationId xmlns:a16="http://schemas.microsoft.com/office/drawing/2014/main" id="{326834F5-FD2E-2ED3-1EDD-6CC24AD69125}"/>
              </a:ext>
            </a:extLst>
          </p:cNvPr>
          <p:cNvSpPr/>
          <p:nvPr/>
        </p:nvSpPr>
        <p:spPr>
          <a:xfrm>
            <a:off x="5420596" y="5176287"/>
            <a:ext cx="1107451"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1" name="Rectangle 100">
            <a:extLst>
              <a:ext uri="{FF2B5EF4-FFF2-40B4-BE49-F238E27FC236}">
                <a16:creationId xmlns:a16="http://schemas.microsoft.com/office/drawing/2014/main" id="{D55CBC8C-A454-E3E9-6C0C-3A9625B2A812}"/>
              </a:ext>
            </a:extLst>
          </p:cNvPr>
          <p:cNvSpPr/>
          <p:nvPr/>
        </p:nvSpPr>
        <p:spPr>
          <a:xfrm>
            <a:off x="5420597" y="5176287"/>
            <a:ext cx="545228"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2" name="Rectangle 101">
            <a:extLst>
              <a:ext uri="{FF2B5EF4-FFF2-40B4-BE49-F238E27FC236}">
                <a16:creationId xmlns:a16="http://schemas.microsoft.com/office/drawing/2014/main" id="{31A9D5B2-FBF6-72DD-033D-F77533C015B0}"/>
              </a:ext>
            </a:extLst>
          </p:cNvPr>
          <p:cNvSpPr/>
          <p:nvPr/>
        </p:nvSpPr>
        <p:spPr>
          <a:xfrm>
            <a:off x="6499838" y="5166025"/>
            <a:ext cx="72659" cy="136800"/>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3" name="Rectangle 102">
            <a:extLst>
              <a:ext uri="{FF2B5EF4-FFF2-40B4-BE49-F238E27FC236}">
                <a16:creationId xmlns:a16="http://schemas.microsoft.com/office/drawing/2014/main" id="{D15A7973-8EB6-5C0E-51AE-749DE69F940C}"/>
              </a:ext>
            </a:extLst>
          </p:cNvPr>
          <p:cNvSpPr/>
          <p:nvPr/>
        </p:nvSpPr>
        <p:spPr>
          <a:xfrm>
            <a:off x="6499838" y="4985081"/>
            <a:ext cx="72659" cy="136800"/>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4" name="TextBox 103">
            <a:extLst>
              <a:ext uri="{FF2B5EF4-FFF2-40B4-BE49-F238E27FC236}">
                <a16:creationId xmlns:a16="http://schemas.microsoft.com/office/drawing/2014/main" id="{6CC0A54F-DF27-A97A-B2F0-A6524887974C}"/>
              </a:ext>
            </a:extLst>
          </p:cNvPr>
          <p:cNvSpPr txBox="1"/>
          <p:nvPr/>
        </p:nvSpPr>
        <p:spPr>
          <a:xfrm>
            <a:off x="7232429" y="4814126"/>
            <a:ext cx="177934"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&gt;&gt;&gt;</a:t>
            </a:r>
          </a:p>
        </p:txBody>
      </p:sp>
      <p:sp>
        <p:nvSpPr>
          <p:cNvPr id="105" name="Rectangle 104">
            <a:extLst>
              <a:ext uri="{FF2B5EF4-FFF2-40B4-BE49-F238E27FC236}">
                <a16:creationId xmlns:a16="http://schemas.microsoft.com/office/drawing/2014/main" id="{20A8F5DF-1786-0951-CF94-881181922F0E}"/>
              </a:ext>
            </a:extLst>
          </p:cNvPr>
          <p:cNvSpPr/>
          <p:nvPr/>
        </p:nvSpPr>
        <p:spPr>
          <a:xfrm>
            <a:off x="6103221" y="4817543"/>
            <a:ext cx="1107451" cy="11627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6" name="Rectangle 105">
            <a:extLst>
              <a:ext uri="{FF2B5EF4-FFF2-40B4-BE49-F238E27FC236}">
                <a16:creationId xmlns:a16="http://schemas.microsoft.com/office/drawing/2014/main" id="{CDB0400D-C4AA-0618-B6B5-22DB2D639E94}"/>
              </a:ext>
            </a:extLst>
          </p:cNvPr>
          <p:cNvSpPr/>
          <p:nvPr/>
        </p:nvSpPr>
        <p:spPr>
          <a:xfrm>
            <a:off x="5420596" y="4817543"/>
            <a:ext cx="1107451"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7" name="Rectangle 106">
            <a:extLst>
              <a:ext uri="{FF2B5EF4-FFF2-40B4-BE49-F238E27FC236}">
                <a16:creationId xmlns:a16="http://schemas.microsoft.com/office/drawing/2014/main" id="{4773E0A3-B4EF-2A9C-5E7C-E7788F8E0E12}"/>
              </a:ext>
            </a:extLst>
          </p:cNvPr>
          <p:cNvSpPr/>
          <p:nvPr/>
        </p:nvSpPr>
        <p:spPr>
          <a:xfrm>
            <a:off x="5420597" y="4817543"/>
            <a:ext cx="364253"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8" name="Rectangle 107">
            <a:extLst>
              <a:ext uri="{FF2B5EF4-FFF2-40B4-BE49-F238E27FC236}">
                <a16:creationId xmlns:a16="http://schemas.microsoft.com/office/drawing/2014/main" id="{550A0DA2-E2A7-3A0E-FBCA-4AB4BE4A8A15}"/>
              </a:ext>
            </a:extLst>
          </p:cNvPr>
          <p:cNvSpPr/>
          <p:nvPr/>
        </p:nvSpPr>
        <p:spPr>
          <a:xfrm>
            <a:off x="6499838" y="4807281"/>
            <a:ext cx="72659" cy="136800"/>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9" name="TextBox 108">
            <a:extLst>
              <a:ext uri="{FF2B5EF4-FFF2-40B4-BE49-F238E27FC236}">
                <a16:creationId xmlns:a16="http://schemas.microsoft.com/office/drawing/2014/main" id="{C502ED20-3506-1449-2785-20D7AAAA4C1C}"/>
              </a:ext>
            </a:extLst>
          </p:cNvPr>
          <p:cNvSpPr txBox="1"/>
          <p:nvPr/>
        </p:nvSpPr>
        <p:spPr>
          <a:xfrm>
            <a:off x="7935925" y="4636326"/>
            <a:ext cx="177934"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&gt;&gt;&gt;</a:t>
            </a:r>
          </a:p>
        </p:txBody>
      </p:sp>
      <p:sp>
        <p:nvSpPr>
          <p:cNvPr id="110" name="Rectangle 109">
            <a:extLst>
              <a:ext uri="{FF2B5EF4-FFF2-40B4-BE49-F238E27FC236}">
                <a16:creationId xmlns:a16="http://schemas.microsoft.com/office/drawing/2014/main" id="{70A91557-6338-A82F-5539-F6B358D2BDC7}"/>
              </a:ext>
            </a:extLst>
          </p:cNvPr>
          <p:cNvSpPr/>
          <p:nvPr/>
        </p:nvSpPr>
        <p:spPr>
          <a:xfrm>
            <a:off x="6103221" y="4639743"/>
            <a:ext cx="1820428" cy="11627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1" name="Rectangle 110">
            <a:extLst>
              <a:ext uri="{FF2B5EF4-FFF2-40B4-BE49-F238E27FC236}">
                <a16:creationId xmlns:a16="http://schemas.microsoft.com/office/drawing/2014/main" id="{B4299746-B5C6-D86F-7BEF-C7D82D773315}"/>
              </a:ext>
            </a:extLst>
          </p:cNvPr>
          <p:cNvSpPr/>
          <p:nvPr/>
        </p:nvSpPr>
        <p:spPr>
          <a:xfrm>
            <a:off x="5420596" y="4639743"/>
            <a:ext cx="1289644"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2" name="Rectangle 111">
            <a:extLst>
              <a:ext uri="{FF2B5EF4-FFF2-40B4-BE49-F238E27FC236}">
                <a16:creationId xmlns:a16="http://schemas.microsoft.com/office/drawing/2014/main" id="{4FF58B17-394C-511B-DC73-72CC8C5DC6C7}"/>
              </a:ext>
            </a:extLst>
          </p:cNvPr>
          <p:cNvSpPr/>
          <p:nvPr/>
        </p:nvSpPr>
        <p:spPr>
          <a:xfrm>
            <a:off x="5420597" y="4639743"/>
            <a:ext cx="364253"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38590FFA-CEC5-E80A-497C-F0E7EFC736F1}"/>
              </a:ext>
            </a:extLst>
          </p:cNvPr>
          <p:cNvSpPr/>
          <p:nvPr/>
        </p:nvSpPr>
        <p:spPr>
          <a:xfrm>
            <a:off x="6677821" y="4629481"/>
            <a:ext cx="72659" cy="136800"/>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4" name="TextBox 113">
            <a:extLst>
              <a:ext uri="{FF2B5EF4-FFF2-40B4-BE49-F238E27FC236}">
                <a16:creationId xmlns:a16="http://schemas.microsoft.com/office/drawing/2014/main" id="{47D268C1-47FA-77A9-5AAB-58CC02D393F3}"/>
              </a:ext>
            </a:extLst>
          </p:cNvPr>
          <p:cNvSpPr txBox="1"/>
          <p:nvPr/>
        </p:nvSpPr>
        <p:spPr>
          <a:xfrm>
            <a:off x="8297782" y="4455351"/>
            <a:ext cx="177934"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&gt;&gt;&gt;</a:t>
            </a:r>
          </a:p>
        </p:txBody>
      </p:sp>
      <p:sp>
        <p:nvSpPr>
          <p:cNvPr id="115" name="Rectangle 114">
            <a:extLst>
              <a:ext uri="{FF2B5EF4-FFF2-40B4-BE49-F238E27FC236}">
                <a16:creationId xmlns:a16="http://schemas.microsoft.com/office/drawing/2014/main" id="{5D450AE4-551B-C60F-6375-8F27D77B74B6}"/>
              </a:ext>
            </a:extLst>
          </p:cNvPr>
          <p:cNvSpPr/>
          <p:nvPr/>
        </p:nvSpPr>
        <p:spPr>
          <a:xfrm>
            <a:off x="6103220" y="4458768"/>
            <a:ext cx="2179455" cy="11627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6" name="Rectangle 115">
            <a:extLst>
              <a:ext uri="{FF2B5EF4-FFF2-40B4-BE49-F238E27FC236}">
                <a16:creationId xmlns:a16="http://schemas.microsoft.com/office/drawing/2014/main" id="{0EE598ED-4227-C20C-9C13-2B554AB703F6}"/>
              </a:ext>
            </a:extLst>
          </p:cNvPr>
          <p:cNvSpPr/>
          <p:nvPr/>
        </p:nvSpPr>
        <p:spPr>
          <a:xfrm>
            <a:off x="5420596" y="4458768"/>
            <a:ext cx="1289644"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72CD31E9-101A-8B87-BC08-D5EF2ED8E9C9}"/>
              </a:ext>
            </a:extLst>
          </p:cNvPr>
          <p:cNvSpPr/>
          <p:nvPr/>
        </p:nvSpPr>
        <p:spPr>
          <a:xfrm>
            <a:off x="5420597" y="4458768"/>
            <a:ext cx="364253"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8" name="Rectangle 117">
            <a:extLst>
              <a:ext uri="{FF2B5EF4-FFF2-40B4-BE49-F238E27FC236}">
                <a16:creationId xmlns:a16="http://schemas.microsoft.com/office/drawing/2014/main" id="{A9D31088-F74B-61F8-452E-35DFC0C82986}"/>
              </a:ext>
            </a:extLst>
          </p:cNvPr>
          <p:cNvSpPr/>
          <p:nvPr/>
        </p:nvSpPr>
        <p:spPr>
          <a:xfrm>
            <a:off x="6677821" y="4448506"/>
            <a:ext cx="72659" cy="136800"/>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9" name="Rectangle 118">
            <a:extLst>
              <a:ext uri="{FF2B5EF4-FFF2-40B4-BE49-F238E27FC236}">
                <a16:creationId xmlns:a16="http://schemas.microsoft.com/office/drawing/2014/main" id="{DB5B964A-CF4F-FFE8-5E54-AC8821651040}"/>
              </a:ext>
            </a:extLst>
          </p:cNvPr>
          <p:cNvSpPr/>
          <p:nvPr/>
        </p:nvSpPr>
        <p:spPr>
          <a:xfrm>
            <a:off x="6103220" y="4274618"/>
            <a:ext cx="2894305" cy="11627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0" name="Rectangle 119">
            <a:extLst>
              <a:ext uri="{FF2B5EF4-FFF2-40B4-BE49-F238E27FC236}">
                <a16:creationId xmlns:a16="http://schemas.microsoft.com/office/drawing/2014/main" id="{F1570DDB-2928-FACA-D1B6-71789806EA46}"/>
              </a:ext>
            </a:extLst>
          </p:cNvPr>
          <p:cNvSpPr/>
          <p:nvPr/>
        </p:nvSpPr>
        <p:spPr>
          <a:xfrm>
            <a:off x="5420596" y="4274618"/>
            <a:ext cx="1134042"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1" name="Rectangle 120">
            <a:extLst>
              <a:ext uri="{FF2B5EF4-FFF2-40B4-BE49-F238E27FC236}">
                <a16:creationId xmlns:a16="http://schemas.microsoft.com/office/drawing/2014/main" id="{0BCD2A9F-52E9-3850-7BF1-5DC5F4D51129}"/>
              </a:ext>
            </a:extLst>
          </p:cNvPr>
          <p:cNvSpPr/>
          <p:nvPr/>
        </p:nvSpPr>
        <p:spPr>
          <a:xfrm>
            <a:off x="5420597" y="4274618"/>
            <a:ext cx="364253"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2" name="Rectangle 121">
            <a:extLst>
              <a:ext uri="{FF2B5EF4-FFF2-40B4-BE49-F238E27FC236}">
                <a16:creationId xmlns:a16="http://schemas.microsoft.com/office/drawing/2014/main" id="{83A9D30F-57D5-3184-B509-22AEB81A9705}"/>
              </a:ext>
            </a:extLst>
          </p:cNvPr>
          <p:cNvSpPr/>
          <p:nvPr/>
        </p:nvSpPr>
        <p:spPr>
          <a:xfrm>
            <a:off x="6498408" y="4264356"/>
            <a:ext cx="72659" cy="136800"/>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3" name="TextBox 122">
            <a:extLst>
              <a:ext uri="{FF2B5EF4-FFF2-40B4-BE49-F238E27FC236}">
                <a16:creationId xmlns:a16="http://schemas.microsoft.com/office/drawing/2014/main" id="{C6EEE395-1930-B4EF-950C-E83446AABE07}"/>
              </a:ext>
            </a:extLst>
          </p:cNvPr>
          <p:cNvSpPr txBox="1"/>
          <p:nvPr/>
        </p:nvSpPr>
        <p:spPr>
          <a:xfrm>
            <a:off x="9554864" y="4087051"/>
            <a:ext cx="177934"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&gt;&gt;&gt;</a:t>
            </a:r>
          </a:p>
        </p:txBody>
      </p:sp>
      <p:sp>
        <p:nvSpPr>
          <p:cNvPr id="124" name="Rectangle 123">
            <a:extLst>
              <a:ext uri="{FF2B5EF4-FFF2-40B4-BE49-F238E27FC236}">
                <a16:creationId xmlns:a16="http://schemas.microsoft.com/office/drawing/2014/main" id="{A781F36C-4823-11DD-0024-89E4EA47754E}"/>
              </a:ext>
            </a:extLst>
          </p:cNvPr>
          <p:cNvSpPr/>
          <p:nvPr/>
        </p:nvSpPr>
        <p:spPr>
          <a:xfrm>
            <a:off x="6103220" y="4090468"/>
            <a:ext cx="3427200" cy="11627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5" name="Rectangle 124">
            <a:extLst>
              <a:ext uri="{FF2B5EF4-FFF2-40B4-BE49-F238E27FC236}">
                <a16:creationId xmlns:a16="http://schemas.microsoft.com/office/drawing/2014/main" id="{86DC24C2-6D0F-F0A5-781D-E23EDC3F23A9}"/>
              </a:ext>
            </a:extLst>
          </p:cNvPr>
          <p:cNvSpPr/>
          <p:nvPr/>
        </p:nvSpPr>
        <p:spPr>
          <a:xfrm>
            <a:off x="5420595" y="4090468"/>
            <a:ext cx="1806309"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6" name="Rectangle 125">
            <a:extLst>
              <a:ext uri="{FF2B5EF4-FFF2-40B4-BE49-F238E27FC236}">
                <a16:creationId xmlns:a16="http://schemas.microsoft.com/office/drawing/2014/main" id="{FA67BBC4-DCF0-E266-9E01-0165D6FDB11E}"/>
              </a:ext>
            </a:extLst>
          </p:cNvPr>
          <p:cNvSpPr/>
          <p:nvPr/>
        </p:nvSpPr>
        <p:spPr>
          <a:xfrm>
            <a:off x="5420597" y="4090468"/>
            <a:ext cx="364253"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7" name="Rectangle 126">
            <a:extLst>
              <a:ext uri="{FF2B5EF4-FFF2-40B4-BE49-F238E27FC236}">
                <a16:creationId xmlns:a16="http://schemas.microsoft.com/office/drawing/2014/main" id="{A17802C7-ABFC-7F7B-ED58-ACD42B037FFC}"/>
              </a:ext>
            </a:extLst>
          </p:cNvPr>
          <p:cNvSpPr/>
          <p:nvPr/>
        </p:nvSpPr>
        <p:spPr>
          <a:xfrm>
            <a:off x="7217789" y="4080206"/>
            <a:ext cx="72659" cy="136800"/>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8" name="TextBox 127">
            <a:extLst>
              <a:ext uri="{FF2B5EF4-FFF2-40B4-BE49-F238E27FC236}">
                <a16:creationId xmlns:a16="http://schemas.microsoft.com/office/drawing/2014/main" id="{47BB31E9-A93B-A8DF-8C88-1045AFDE57BB}"/>
              </a:ext>
            </a:extLst>
          </p:cNvPr>
          <p:cNvSpPr txBox="1"/>
          <p:nvPr/>
        </p:nvSpPr>
        <p:spPr>
          <a:xfrm>
            <a:off x="10092725" y="3909251"/>
            <a:ext cx="177934"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&gt;&gt;&gt;</a:t>
            </a:r>
          </a:p>
        </p:txBody>
      </p:sp>
      <p:sp>
        <p:nvSpPr>
          <p:cNvPr id="129" name="Rectangle 128">
            <a:extLst>
              <a:ext uri="{FF2B5EF4-FFF2-40B4-BE49-F238E27FC236}">
                <a16:creationId xmlns:a16="http://schemas.microsoft.com/office/drawing/2014/main" id="{23CCEE46-F16A-7114-6497-29BEE6563BF0}"/>
              </a:ext>
            </a:extLst>
          </p:cNvPr>
          <p:cNvSpPr/>
          <p:nvPr/>
        </p:nvSpPr>
        <p:spPr>
          <a:xfrm>
            <a:off x="6103220" y="3912668"/>
            <a:ext cx="3955002" cy="11627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0" name="Rectangle 129">
            <a:extLst>
              <a:ext uri="{FF2B5EF4-FFF2-40B4-BE49-F238E27FC236}">
                <a16:creationId xmlns:a16="http://schemas.microsoft.com/office/drawing/2014/main" id="{E90F7EA0-6BAB-7101-693F-2EF0D553FE26}"/>
              </a:ext>
            </a:extLst>
          </p:cNvPr>
          <p:cNvSpPr/>
          <p:nvPr/>
        </p:nvSpPr>
        <p:spPr>
          <a:xfrm>
            <a:off x="5420596" y="3912668"/>
            <a:ext cx="1107452"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1" name="Rectangle 130">
            <a:extLst>
              <a:ext uri="{FF2B5EF4-FFF2-40B4-BE49-F238E27FC236}">
                <a16:creationId xmlns:a16="http://schemas.microsoft.com/office/drawing/2014/main" id="{9E15E776-B548-22A0-EA4A-5F1A8654802B}"/>
              </a:ext>
            </a:extLst>
          </p:cNvPr>
          <p:cNvSpPr/>
          <p:nvPr/>
        </p:nvSpPr>
        <p:spPr>
          <a:xfrm>
            <a:off x="5420597" y="3912668"/>
            <a:ext cx="364253"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2" name="Rectangle 131">
            <a:extLst>
              <a:ext uri="{FF2B5EF4-FFF2-40B4-BE49-F238E27FC236}">
                <a16:creationId xmlns:a16="http://schemas.microsoft.com/office/drawing/2014/main" id="{58F47987-5F38-35EA-E394-DD8F69ED09E0}"/>
              </a:ext>
            </a:extLst>
          </p:cNvPr>
          <p:cNvSpPr/>
          <p:nvPr/>
        </p:nvSpPr>
        <p:spPr>
          <a:xfrm>
            <a:off x="6489892" y="3902406"/>
            <a:ext cx="72659" cy="136800"/>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33" name="Straight Connector 132">
            <a:extLst>
              <a:ext uri="{FF2B5EF4-FFF2-40B4-BE49-F238E27FC236}">
                <a16:creationId xmlns:a16="http://schemas.microsoft.com/office/drawing/2014/main" id="{F63427ED-81B6-97E7-BA99-AF2EE3B70A5C}"/>
              </a:ext>
            </a:extLst>
          </p:cNvPr>
          <p:cNvCxnSpPr>
            <a:cxnSpLocks/>
          </p:cNvCxnSpPr>
          <p:nvPr/>
        </p:nvCxnSpPr>
        <p:spPr>
          <a:xfrm>
            <a:off x="5163422" y="3842204"/>
            <a:ext cx="55921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4" name="Rectangle 133">
            <a:extLst>
              <a:ext uri="{FF2B5EF4-FFF2-40B4-BE49-F238E27FC236}">
                <a16:creationId xmlns:a16="http://schemas.microsoft.com/office/drawing/2014/main" id="{22256888-15C3-F13E-A2E7-7990D03175D7}"/>
              </a:ext>
            </a:extLst>
          </p:cNvPr>
          <p:cNvSpPr/>
          <p:nvPr/>
        </p:nvSpPr>
        <p:spPr>
          <a:xfrm>
            <a:off x="5420595" y="3108818"/>
            <a:ext cx="3754800"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5" name="Rectangle 134">
            <a:extLst>
              <a:ext uri="{FF2B5EF4-FFF2-40B4-BE49-F238E27FC236}">
                <a16:creationId xmlns:a16="http://schemas.microsoft.com/office/drawing/2014/main" id="{42A78F4E-4AF1-E72B-814F-4167904544FA}"/>
              </a:ext>
            </a:extLst>
          </p:cNvPr>
          <p:cNvSpPr/>
          <p:nvPr/>
        </p:nvSpPr>
        <p:spPr>
          <a:xfrm>
            <a:off x="5420597" y="3108818"/>
            <a:ext cx="545227"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6" name="TextBox 135">
            <a:extLst>
              <a:ext uri="{FF2B5EF4-FFF2-40B4-BE49-F238E27FC236}">
                <a16:creationId xmlns:a16="http://schemas.microsoft.com/office/drawing/2014/main" id="{37458AE2-1EA0-86E8-23E8-4B35ECD602D5}"/>
              </a:ext>
            </a:extLst>
          </p:cNvPr>
          <p:cNvSpPr txBox="1"/>
          <p:nvPr/>
        </p:nvSpPr>
        <p:spPr>
          <a:xfrm>
            <a:off x="9380248" y="2924426"/>
            <a:ext cx="177934"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&gt;&gt;&gt;</a:t>
            </a:r>
          </a:p>
        </p:txBody>
      </p:sp>
      <p:sp>
        <p:nvSpPr>
          <p:cNvPr id="137" name="Rectangle 136">
            <a:extLst>
              <a:ext uri="{FF2B5EF4-FFF2-40B4-BE49-F238E27FC236}">
                <a16:creationId xmlns:a16="http://schemas.microsoft.com/office/drawing/2014/main" id="{1C6B96F4-16F9-A969-38E3-7001AEBD948C}"/>
              </a:ext>
            </a:extLst>
          </p:cNvPr>
          <p:cNvSpPr/>
          <p:nvPr/>
        </p:nvSpPr>
        <p:spPr>
          <a:xfrm>
            <a:off x="6656503" y="3284955"/>
            <a:ext cx="2179455" cy="11627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8" name="Rectangle 137">
            <a:extLst>
              <a:ext uri="{FF2B5EF4-FFF2-40B4-BE49-F238E27FC236}">
                <a16:creationId xmlns:a16="http://schemas.microsoft.com/office/drawing/2014/main" id="{9E0ED214-A4A2-0385-A356-416CF0E4EFC2}"/>
              </a:ext>
            </a:extLst>
          </p:cNvPr>
          <p:cNvSpPr/>
          <p:nvPr/>
        </p:nvSpPr>
        <p:spPr>
          <a:xfrm>
            <a:off x="8817678" y="3274693"/>
            <a:ext cx="72659" cy="136800"/>
          </a:xfrm>
          <a:prstGeom prst="rect">
            <a:avLst/>
          </a:prstGeom>
          <a:solidFill>
            <a:srgbClr val="FF0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9" name="Rectangle 138">
            <a:extLst>
              <a:ext uri="{FF2B5EF4-FFF2-40B4-BE49-F238E27FC236}">
                <a16:creationId xmlns:a16="http://schemas.microsoft.com/office/drawing/2014/main" id="{203B459B-D7B4-7C73-1EA0-1ADDB814EC8B}"/>
              </a:ext>
            </a:extLst>
          </p:cNvPr>
          <p:cNvSpPr/>
          <p:nvPr/>
        </p:nvSpPr>
        <p:spPr>
          <a:xfrm>
            <a:off x="6656504" y="3284955"/>
            <a:ext cx="1626172" cy="116277"/>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0" name="Rectangle 139">
            <a:extLst>
              <a:ext uri="{FF2B5EF4-FFF2-40B4-BE49-F238E27FC236}">
                <a16:creationId xmlns:a16="http://schemas.microsoft.com/office/drawing/2014/main" id="{C6F6A683-0BEB-EC58-4011-968506B91612}"/>
              </a:ext>
            </a:extLst>
          </p:cNvPr>
          <p:cNvSpPr/>
          <p:nvPr/>
        </p:nvSpPr>
        <p:spPr>
          <a:xfrm>
            <a:off x="5420596" y="3284955"/>
            <a:ext cx="1604202"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1" name="Rectangle 140">
            <a:extLst>
              <a:ext uri="{FF2B5EF4-FFF2-40B4-BE49-F238E27FC236}">
                <a16:creationId xmlns:a16="http://schemas.microsoft.com/office/drawing/2014/main" id="{00FF5A3E-63E6-CC4C-0381-D2D5967F2BEC}"/>
              </a:ext>
            </a:extLst>
          </p:cNvPr>
          <p:cNvSpPr/>
          <p:nvPr/>
        </p:nvSpPr>
        <p:spPr>
          <a:xfrm>
            <a:off x="5420597" y="3284955"/>
            <a:ext cx="364253"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2" name="Rectangle 141">
            <a:extLst>
              <a:ext uri="{FF2B5EF4-FFF2-40B4-BE49-F238E27FC236}">
                <a16:creationId xmlns:a16="http://schemas.microsoft.com/office/drawing/2014/main" id="{53052324-A5DB-8281-EA9C-2D7EB5030F9C}"/>
              </a:ext>
            </a:extLst>
          </p:cNvPr>
          <p:cNvSpPr/>
          <p:nvPr/>
        </p:nvSpPr>
        <p:spPr>
          <a:xfrm>
            <a:off x="6656504" y="3464516"/>
            <a:ext cx="1312040" cy="11627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3" name="Rectangle 142">
            <a:extLst>
              <a:ext uri="{FF2B5EF4-FFF2-40B4-BE49-F238E27FC236}">
                <a16:creationId xmlns:a16="http://schemas.microsoft.com/office/drawing/2014/main" id="{188BFB89-1FF5-D952-F894-C45932151EEA}"/>
              </a:ext>
            </a:extLst>
          </p:cNvPr>
          <p:cNvSpPr/>
          <p:nvPr/>
        </p:nvSpPr>
        <p:spPr>
          <a:xfrm>
            <a:off x="7924015" y="3454254"/>
            <a:ext cx="72659" cy="136800"/>
          </a:xfrm>
          <a:prstGeom prst="rect">
            <a:avLst/>
          </a:prstGeom>
          <a:solidFill>
            <a:srgbClr val="FF0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4" name="Rectangle 143">
            <a:extLst>
              <a:ext uri="{FF2B5EF4-FFF2-40B4-BE49-F238E27FC236}">
                <a16:creationId xmlns:a16="http://schemas.microsoft.com/office/drawing/2014/main" id="{B0F65FCB-C732-808D-9A1C-B26359943E58}"/>
              </a:ext>
            </a:extLst>
          </p:cNvPr>
          <p:cNvSpPr/>
          <p:nvPr/>
        </p:nvSpPr>
        <p:spPr>
          <a:xfrm>
            <a:off x="6366626" y="3464516"/>
            <a:ext cx="1194332" cy="116277"/>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5" name="Rectangle 144">
            <a:extLst>
              <a:ext uri="{FF2B5EF4-FFF2-40B4-BE49-F238E27FC236}">
                <a16:creationId xmlns:a16="http://schemas.microsoft.com/office/drawing/2014/main" id="{B4989BB4-1C5E-71F0-97D8-CA1D2D7CD3AF}"/>
              </a:ext>
            </a:extLst>
          </p:cNvPr>
          <p:cNvSpPr/>
          <p:nvPr/>
        </p:nvSpPr>
        <p:spPr>
          <a:xfrm>
            <a:off x="5420596" y="3464516"/>
            <a:ext cx="1073447"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6" name="Rectangle 145">
            <a:extLst>
              <a:ext uri="{FF2B5EF4-FFF2-40B4-BE49-F238E27FC236}">
                <a16:creationId xmlns:a16="http://schemas.microsoft.com/office/drawing/2014/main" id="{FE6437C9-9A54-BFB0-5BA5-95644F519658}"/>
              </a:ext>
            </a:extLst>
          </p:cNvPr>
          <p:cNvSpPr/>
          <p:nvPr/>
        </p:nvSpPr>
        <p:spPr>
          <a:xfrm>
            <a:off x="5420597" y="3464516"/>
            <a:ext cx="538444"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7" name="Rectangle 146">
            <a:extLst>
              <a:ext uri="{FF2B5EF4-FFF2-40B4-BE49-F238E27FC236}">
                <a16:creationId xmlns:a16="http://schemas.microsoft.com/office/drawing/2014/main" id="{13CDD372-7919-DF3E-0AF1-E4B2DBDA7DAD}"/>
              </a:ext>
            </a:extLst>
          </p:cNvPr>
          <p:cNvSpPr/>
          <p:nvPr/>
        </p:nvSpPr>
        <p:spPr>
          <a:xfrm>
            <a:off x="5420596" y="3655462"/>
            <a:ext cx="1457377"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8" name="Rectangle 147">
            <a:extLst>
              <a:ext uri="{FF2B5EF4-FFF2-40B4-BE49-F238E27FC236}">
                <a16:creationId xmlns:a16="http://schemas.microsoft.com/office/drawing/2014/main" id="{F526C826-4B9E-2CC7-8B20-176145FA6BFD}"/>
              </a:ext>
            </a:extLst>
          </p:cNvPr>
          <p:cNvSpPr/>
          <p:nvPr/>
        </p:nvSpPr>
        <p:spPr>
          <a:xfrm>
            <a:off x="5420597" y="3655462"/>
            <a:ext cx="364253"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9" name="Rectangle 148">
            <a:extLst>
              <a:ext uri="{FF2B5EF4-FFF2-40B4-BE49-F238E27FC236}">
                <a16:creationId xmlns:a16="http://schemas.microsoft.com/office/drawing/2014/main" id="{2143243F-EE28-0248-453A-5C5987CDD03E}"/>
              </a:ext>
            </a:extLst>
          </p:cNvPr>
          <p:cNvSpPr/>
          <p:nvPr/>
        </p:nvSpPr>
        <p:spPr>
          <a:xfrm>
            <a:off x="6854600" y="3645200"/>
            <a:ext cx="72659" cy="136800"/>
          </a:xfrm>
          <a:prstGeom prst="rect">
            <a:avLst/>
          </a:prstGeom>
          <a:solidFill>
            <a:srgbClr val="FF0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0" name="Rectangle 149">
            <a:extLst>
              <a:ext uri="{FF2B5EF4-FFF2-40B4-BE49-F238E27FC236}">
                <a16:creationId xmlns:a16="http://schemas.microsoft.com/office/drawing/2014/main" id="{CF905539-F491-0C0F-387B-924A33BB7FA1}"/>
              </a:ext>
            </a:extLst>
          </p:cNvPr>
          <p:cNvSpPr/>
          <p:nvPr/>
        </p:nvSpPr>
        <p:spPr>
          <a:xfrm>
            <a:off x="6656503" y="2927843"/>
            <a:ext cx="2692800" cy="11627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1" name="Rectangle 150">
            <a:extLst>
              <a:ext uri="{FF2B5EF4-FFF2-40B4-BE49-F238E27FC236}">
                <a16:creationId xmlns:a16="http://schemas.microsoft.com/office/drawing/2014/main" id="{4A29ADFD-1EA3-A1E8-4308-20CDF77D73C6}"/>
              </a:ext>
            </a:extLst>
          </p:cNvPr>
          <p:cNvSpPr/>
          <p:nvPr/>
        </p:nvSpPr>
        <p:spPr>
          <a:xfrm>
            <a:off x="6312024" y="2927843"/>
            <a:ext cx="1264139" cy="116277"/>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2" name="Rectangle 151">
            <a:extLst>
              <a:ext uri="{FF2B5EF4-FFF2-40B4-BE49-F238E27FC236}">
                <a16:creationId xmlns:a16="http://schemas.microsoft.com/office/drawing/2014/main" id="{26A59B9C-4677-64EA-FA50-4ADC83978433}"/>
              </a:ext>
            </a:extLst>
          </p:cNvPr>
          <p:cNvSpPr/>
          <p:nvPr/>
        </p:nvSpPr>
        <p:spPr>
          <a:xfrm>
            <a:off x="5420596" y="2927843"/>
            <a:ext cx="1073442"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3" name="Rectangle 152">
            <a:extLst>
              <a:ext uri="{FF2B5EF4-FFF2-40B4-BE49-F238E27FC236}">
                <a16:creationId xmlns:a16="http://schemas.microsoft.com/office/drawing/2014/main" id="{58E324A1-2F8E-0886-1BE8-262262D41A4A}"/>
              </a:ext>
            </a:extLst>
          </p:cNvPr>
          <p:cNvSpPr/>
          <p:nvPr/>
        </p:nvSpPr>
        <p:spPr>
          <a:xfrm>
            <a:off x="5420597" y="2927843"/>
            <a:ext cx="364253"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4" name="TextBox 153">
            <a:extLst>
              <a:ext uri="{FF2B5EF4-FFF2-40B4-BE49-F238E27FC236}">
                <a16:creationId xmlns:a16="http://schemas.microsoft.com/office/drawing/2014/main" id="{9D85D06D-FD7A-6A50-94BE-05A7A4176F28}"/>
              </a:ext>
            </a:extLst>
          </p:cNvPr>
          <p:cNvSpPr txBox="1"/>
          <p:nvPr/>
        </p:nvSpPr>
        <p:spPr>
          <a:xfrm>
            <a:off x="9739927" y="2740298"/>
            <a:ext cx="177934"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&gt;&gt;&gt;</a:t>
            </a:r>
          </a:p>
        </p:txBody>
      </p:sp>
      <p:sp>
        <p:nvSpPr>
          <p:cNvPr id="155" name="Rectangle 154">
            <a:extLst>
              <a:ext uri="{FF2B5EF4-FFF2-40B4-BE49-F238E27FC236}">
                <a16:creationId xmlns:a16="http://schemas.microsoft.com/office/drawing/2014/main" id="{112A6A76-104D-A918-CF18-3D6064E30C23}"/>
              </a:ext>
            </a:extLst>
          </p:cNvPr>
          <p:cNvSpPr/>
          <p:nvPr/>
        </p:nvSpPr>
        <p:spPr>
          <a:xfrm>
            <a:off x="6656503" y="2743715"/>
            <a:ext cx="3045600" cy="11627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6" name="Rectangle 155">
            <a:extLst>
              <a:ext uri="{FF2B5EF4-FFF2-40B4-BE49-F238E27FC236}">
                <a16:creationId xmlns:a16="http://schemas.microsoft.com/office/drawing/2014/main" id="{05A4D47D-E051-ED59-6BAE-C9CA04BB1E0E}"/>
              </a:ext>
            </a:extLst>
          </p:cNvPr>
          <p:cNvSpPr/>
          <p:nvPr/>
        </p:nvSpPr>
        <p:spPr>
          <a:xfrm>
            <a:off x="6312024" y="2743715"/>
            <a:ext cx="1264139" cy="116277"/>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7" name="Rectangle 156">
            <a:extLst>
              <a:ext uri="{FF2B5EF4-FFF2-40B4-BE49-F238E27FC236}">
                <a16:creationId xmlns:a16="http://schemas.microsoft.com/office/drawing/2014/main" id="{609EAE74-3FCC-A9F9-1245-6EEDD4306815}"/>
              </a:ext>
            </a:extLst>
          </p:cNvPr>
          <p:cNvSpPr/>
          <p:nvPr/>
        </p:nvSpPr>
        <p:spPr>
          <a:xfrm>
            <a:off x="5420596" y="2743715"/>
            <a:ext cx="1073442"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8" name="Rectangle 157">
            <a:extLst>
              <a:ext uri="{FF2B5EF4-FFF2-40B4-BE49-F238E27FC236}">
                <a16:creationId xmlns:a16="http://schemas.microsoft.com/office/drawing/2014/main" id="{85FA0601-3892-9557-F4D7-82AF272732BB}"/>
              </a:ext>
            </a:extLst>
          </p:cNvPr>
          <p:cNvSpPr/>
          <p:nvPr/>
        </p:nvSpPr>
        <p:spPr>
          <a:xfrm>
            <a:off x="5420597" y="2743715"/>
            <a:ext cx="364253"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9" name="TextBox 158">
            <a:extLst>
              <a:ext uri="{FF2B5EF4-FFF2-40B4-BE49-F238E27FC236}">
                <a16:creationId xmlns:a16="http://schemas.microsoft.com/office/drawing/2014/main" id="{82726F54-CF7D-7243-C485-8B5E781368EB}"/>
              </a:ext>
            </a:extLst>
          </p:cNvPr>
          <p:cNvSpPr txBox="1"/>
          <p:nvPr/>
        </p:nvSpPr>
        <p:spPr>
          <a:xfrm>
            <a:off x="9909645" y="2560103"/>
            <a:ext cx="177934"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&gt;&gt;&gt;</a:t>
            </a:r>
          </a:p>
        </p:txBody>
      </p:sp>
      <p:sp>
        <p:nvSpPr>
          <p:cNvPr id="160" name="Rectangle 159">
            <a:extLst>
              <a:ext uri="{FF2B5EF4-FFF2-40B4-BE49-F238E27FC236}">
                <a16:creationId xmlns:a16="http://schemas.microsoft.com/office/drawing/2014/main" id="{8D0136D7-7464-C192-F867-1CFDE3273CB3}"/>
              </a:ext>
            </a:extLst>
          </p:cNvPr>
          <p:cNvSpPr/>
          <p:nvPr/>
        </p:nvSpPr>
        <p:spPr>
          <a:xfrm>
            <a:off x="6656503" y="2563520"/>
            <a:ext cx="3229200" cy="11627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1" name="Rectangle 160">
            <a:extLst>
              <a:ext uri="{FF2B5EF4-FFF2-40B4-BE49-F238E27FC236}">
                <a16:creationId xmlns:a16="http://schemas.microsoft.com/office/drawing/2014/main" id="{B98ECD89-6634-9F40-E09D-FA919A55D062}"/>
              </a:ext>
            </a:extLst>
          </p:cNvPr>
          <p:cNvSpPr/>
          <p:nvPr/>
        </p:nvSpPr>
        <p:spPr>
          <a:xfrm>
            <a:off x="6312024" y="2563520"/>
            <a:ext cx="1429200" cy="116277"/>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2" name="Rectangle 161">
            <a:extLst>
              <a:ext uri="{FF2B5EF4-FFF2-40B4-BE49-F238E27FC236}">
                <a16:creationId xmlns:a16="http://schemas.microsoft.com/office/drawing/2014/main" id="{7FC7B4E2-3D01-ABB6-CA3F-EC97116437C8}"/>
              </a:ext>
            </a:extLst>
          </p:cNvPr>
          <p:cNvSpPr/>
          <p:nvPr/>
        </p:nvSpPr>
        <p:spPr>
          <a:xfrm>
            <a:off x="5420596" y="2563520"/>
            <a:ext cx="1434004"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3" name="Rectangle 162">
            <a:extLst>
              <a:ext uri="{FF2B5EF4-FFF2-40B4-BE49-F238E27FC236}">
                <a16:creationId xmlns:a16="http://schemas.microsoft.com/office/drawing/2014/main" id="{65A834EE-C2AC-D012-C1E9-FC3BA64FCCAB}"/>
              </a:ext>
            </a:extLst>
          </p:cNvPr>
          <p:cNvSpPr/>
          <p:nvPr/>
        </p:nvSpPr>
        <p:spPr>
          <a:xfrm>
            <a:off x="5420597" y="2563520"/>
            <a:ext cx="364253"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4" name="Rectangle 163">
            <a:extLst>
              <a:ext uri="{FF2B5EF4-FFF2-40B4-BE49-F238E27FC236}">
                <a16:creationId xmlns:a16="http://schemas.microsoft.com/office/drawing/2014/main" id="{14855900-722F-3166-C68B-C78645BE94AB}"/>
              </a:ext>
            </a:extLst>
          </p:cNvPr>
          <p:cNvSpPr/>
          <p:nvPr/>
        </p:nvSpPr>
        <p:spPr>
          <a:xfrm>
            <a:off x="6656503" y="2380080"/>
            <a:ext cx="3253142" cy="11627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5" name="Rectangle 164">
            <a:extLst>
              <a:ext uri="{FF2B5EF4-FFF2-40B4-BE49-F238E27FC236}">
                <a16:creationId xmlns:a16="http://schemas.microsoft.com/office/drawing/2014/main" id="{F047FB23-0EE7-D488-6531-FBB34436097C}"/>
              </a:ext>
            </a:extLst>
          </p:cNvPr>
          <p:cNvSpPr/>
          <p:nvPr/>
        </p:nvSpPr>
        <p:spPr>
          <a:xfrm>
            <a:off x="9886496" y="2369818"/>
            <a:ext cx="72659" cy="136800"/>
          </a:xfrm>
          <a:prstGeom prst="rect">
            <a:avLst/>
          </a:prstGeom>
          <a:solidFill>
            <a:srgbClr val="FF0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6" name="Rectangle 165">
            <a:extLst>
              <a:ext uri="{FF2B5EF4-FFF2-40B4-BE49-F238E27FC236}">
                <a16:creationId xmlns:a16="http://schemas.microsoft.com/office/drawing/2014/main" id="{23F40BE5-8CF5-0273-E4A5-CA699AAEFD5F}"/>
              </a:ext>
            </a:extLst>
          </p:cNvPr>
          <p:cNvSpPr/>
          <p:nvPr/>
        </p:nvSpPr>
        <p:spPr>
          <a:xfrm>
            <a:off x="6656504" y="2380080"/>
            <a:ext cx="2873916" cy="116277"/>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7" name="Rectangle 166">
            <a:extLst>
              <a:ext uri="{FF2B5EF4-FFF2-40B4-BE49-F238E27FC236}">
                <a16:creationId xmlns:a16="http://schemas.microsoft.com/office/drawing/2014/main" id="{DDDBC75A-275E-F521-4159-8F4CBDCC4BB4}"/>
              </a:ext>
            </a:extLst>
          </p:cNvPr>
          <p:cNvSpPr/>
          <p:nvPr/>
        </p:nvSpPr>
        <p:spPr>
          <a:xfrm>
            <a:off x="5420595" y="2380080"/>
            <a:ext cx="3036263"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8" name="Rectangle 167">
            <a:extLst>
              <a:ext uri="{FF2B5EF4-FFF2-40B4-BE49-F238E27FC236}">
                <a16:creationId xmlns:a16="http://schemas.microsoft.com/office/drawing/2014/main" id="{3DD14F0E-23F3-91E8-8090-B7C5F73F4F68}"/>
              </a:ext>
            </a:extLst>
          </p:cNvPr>
          <p:cNvSpPr/>
          <p:nvPr/>
        </p:nvSpPr>
        <p:spPr>
          <a:xfrm>
            <a:off x="5420597" y="2380080"/>
            <a:ext cx="538444"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9" name="Rectangle 168">
            <a:extLst>
              <a:ext uri="{FF2B5EF4-FFF2-40B4-BE49-F238E27FC236}">
                <a16:creationId xmlns:a16="http://schemas.microsoft.com/office/drawing/2014/main" id="{3DD3CD56-77A1-B6CA-B614-29046E4CC076}"/>
              </a:ext>
            </a:extLst>
          </p:cNvPr>
          <p:cNvSpPr/>
          <p:nvPr/>
        </p:nvSpPr>
        <p:spPr>
          <a:xfrm>
            <a:off x="6656502" y="2201618"/>
            <a:ext cx="3788347" cy="11627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0" name="Rectangle 169">
            <a:extLst>
              <a:ext uri="{FF2B5EF4-FFF2-40B4-BE49-F238E27FC236}">
                <a16:creationId xmlns:a16="http://schemas.microsoft.com/office/drawing/2014/main" id="{CC55E757-DA0D-9184-864C-EBC3DD2136C8}"/>
              </a:ext>
            </a:extLst>
          </p:cNvPr>
          <p:cNvSpPr/>
          <p:nvPr/>
        </p:nvSpPr>
        <p:spPr>
          <a:xfrm>
            <a:off x="10425594" y="2191356"/>
            <a:ext cx="72659" cy="136800"/>
          </a:xfrm>
          <a:prstGeom prst="rect">
            <a:avLst/>
          </a:prstGeom>
          <a:solidFill>
            <a:srgbClr val="FF0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1" name="Rectangle 170">
            <a:extLst>
              <a:ext uri="{FF2B5EF4-FFF2-40B4-BE49-F238E27FC236}">
                <a16:creationId xmlns:a16="http://schemas.microsoft.com/office/drawing/2014/main" id="{57701829-018D-0AFA-2D4E-8FD0F63AF194}"/>
              </a:ext>
            </a:extLst>
          </p:cNvPr>
          <p:cNvSpPr/>
          <p:nvPr/>
        </p:nvSpPr>
        <p:spPr>
          <a:xfrm>
            <a:off x="5420595" y="2201618"/>
            <a:ext cx="4637627"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2" name="Rectangle 171">
            <a:extLst>
              <a:ext uri="{FF2B5EF4-FFF2-40B4-BE49-F238E27FC236}">
                <a16:creationId xmlns:a16="http://schemas.microsoft.com/office/drawing/2014/main" id="{A8A8640D-CC20-C136-E3AC-7B7396FF6B6A}"/>
              </a:ext>
            </a:extLst>
          </p:cNvPr>
          <p:cNvSpPr/>
          <p:nvPr/>
        </p:nvSpPr>
        <p:spPr>
          <a:xfrm>
            <a:off x="5420597" y="2201618"/>
            <a:ext cx="364253"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3" name="Rectangle 172">
            <a:extLst>
              <a:ext uri="{FF2B5EF4-FFF2-40B4-BE49-F238E27FC236}">
                <a16:creationId xmlns:a16="http://schemas.microsoft.com/office/drawing/2014/main" id="{B5D376EF-60D0-A33B-C03A-AD2770F47E47}"/>
              </a:ext>
            </a:extLst>
          </p:cNvPr>
          <p:cNvSpPr/>
          <p:nvPr/>
        </p:nvSpPr>
        <p:spPr>
          <a:xfrm>
            <a:off x="6656502" y="2025115"/>
            <a:ext cx="3796719" cy="116277"/>
          </a:xfrm>
          <a:prstGeom prst="rect">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4" name="Rectangle 173">
            <a:extLst>
              <a:ext uri="{FF2B5EF4-FFF2-40B4-BE49-F238E27FC236}">
                <a16:creationId xmlns:a16="http://schemas.microsoft.com/office/drawing/2014/main" id="{3DB6D8FE-8309-4D56-50E7-D899462966AB}"/>
              </a:ext>
            </a:extLst>
          </p:cNvPr>
          <p:cNvSpPr/>
          <p:nvPr/>
        </p:nvSpPr>
        <p:spPr>
          <a:xfrm>
            <a:off x="10425594" y="2014853"/>
            <a:ext cx="72659" cy="136800"/>
          </a:xfrm>
          <a:prstGeom prst="rect">
            <a:avLst/>
          </a:prstGeom>
          <a:solidFill>
            <a:srgbClr val="FF0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5" name="Rectangle 174">
            <a:extLst>
              <a:ext uri="{FF2B5EF4-FFF2-40B4-BE49-F238E27FC236}">
                <a16:creationId xmlns:a16="http://schemas.microsoft.com/office/drawing/2014/main" id="{AC5D6786-298D-05B5-06E3-FE818944902C}"/>
              </a:ext>
            </a:extLst>
          </p:cNvPr>
          <p:cNvSpPr/>
          <p:nvPr/>
        </p:nvSpPr>
        <p:spPr>
          <a:xfrm>
            <a:off x="6656504" y="2025115"/>
            <a:ext cx="3401718" cy="116277"/>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6" name="Rectangle 175">
            <a:extLst>
              <a:ext uri="{FF2B5EF4-FFF2-40B4-BE49-F238E27FC236}">
                <a16:creationId xmlns:a16="http://schemas.microsoft.com/office/drawing/2014/main" id="{2C77DE73-935B-17F3-4261-4F44E4CAD80E}"/>
              </a:ext>
            </a:extLst>
          </p:cNvPr>
          <p:cNvSpPr/>
          <p:nvPr/>
        </p:nvSpPr>
        <p:spPr>
          <a:xfrm>
            <a:off x="5420595" y="2025115"/>
            <a:ext cx="4281508" cy="116277"/>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7" name="Rectangle 176">
            <a:extLst>
              <a:ext uri="{FF2B5EF4-FFF2-40B4-BE49-F238E27FC236}">
                <a16:creationId xmlns:a16="http://schemas.microsoft.com/office/drawing/2014/main" id="{B46B0637-0838-1A61-A9F0-26181A00FB55}"/>
              </a:ext>
            </a:extLst>
          </p:cNvPr>
          <p:cNvSpPr/>
          <p:nvPr/>
        </p:nvSpPr>
        <p:spPr>
          <a:xfrm>
            <a:off x="5420597" y="2025115"/>
            <a:ext cx="364253" cy="116277"/>
          </a:xfrm>
          <a:prstGeom prst="rect">
            <a:avLst/>
          </a:prstGeom>
          <a:solidFill>
            <a:srgbClr val="FFA40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78" name="Straight Connector 177">
            <a:extLst>
              <a:ext uri="{FF2B5EF4-FFF2-40B4-BE49-F238E27FC236}">
                <a16:creationId xmlns:a16="http://schemas.microsoft.com/office/drawing/2014/main" id="{628D7CDA-68E3-BA3D-177D-5AC6C145AE7A}"/>
              </a:ext>
            </a:extLst>
          </p:cNvPr>
          <p:cNvCxnSpPr>
            <a:cxnSpLocks/>
          </p:cNvCxnSpPr>
          <p:nvPr/>
        </p:nvCxnSpPr>
        <p:spPr>
          <a:xfrm flipV="1">
            <a:off x="5416924" y="1930887"/>
            <a:ext cx="0" cy="345795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4EB7BF7B-F4C4-DD21-E48F-4238933AA0C6}"/>
              </a:ext>
            </a:extLst>
          </p:cNvPr>
          <p:cNvCxnSpPr>
            <a:cxnSpLocks/>
          </p:cNvCxnSpPr>
          <p:nvPr/>
        </p:nvCxnSpPr>
        <p:spPr>
          <a:xfrm>
            <a:off x="5163422" y="5382662"/>
            <a:ext cx="55921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E94F6138-9DD8-EE4E-B2E5-7FDFEC5D4854}"/>
              </a:ext>
            </a:extLst>
          </p:cNvPr>
          <p:cNvCxnSpPr>
            <a:cxnSpLocks/>
          </p:cNvCxnSpPr>
          <p:nvPr/>
        </p:nvCxnSpPr>
        <p:spPr>
          <a:xfrm>
            <a:off x="5163422" y="1937204"/>
            <a:ext cx="55921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EC5190E5-C1EC-C24D-834D-B3BF44AAF3CB}"/>
              </a:ext>
            </a:extLst>
          </p:cNvPr>
          <p:cNvCxnSpPr>
            <a:cxnSpLocks/>
          </p:cNvCxnSpPr>
          <p:nvPr/>
        </p:nvCxnSpPr>
        <p:spPr>
          <a:xfrm>
            <a:off x="10093335" y="4086986"/>
            <a:ext cx="432000" cy="0"/>
          </a:xfrm>
          <a:prstGeom prst="line">
            <a:avLst/>
          </a:prstGeom>
          <a:ln w="5715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AC65261C-2049-7457-DEEA-720AC950BBFE}"/>
              </a:ext>
            </a:extLst>
          </p:cNvPr>
          <p:cNvCxnSpPr>
            <a:cxnSpLocks/>
          </p:cNvCxnSpPr>
          <p:nvPr/>
        </p:nvCxnSpPr>
        <p:spPr>
          <a:xfrm>
            <a:off x="10093335" y="4274542"/>
            <a:ext cx="432000" cy="0"/>
          </a:xfrm>
          <a:prstGeom prst="line">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F0FF539-4201-C006-F449-C0E82B75D77D}"/>
              </a:ext>
            </a:extLst>
          </p:cNvPr>
          <p:cNvCxnSpPr>
            <a:cxnSpLocks/>
          </p:cNvCxnSpPr>
          <p:nvPr/>
        </p:nvCxnSpPr>
        <p:spPr>
          <a:xfrm>
            <a:off x="10093335" y="4462098"/>
            <a:ext cx="432000" cy="0"/>
          </a:xfrm>
          <a:prstGeom prst="line">
            <a:avLst/>
          </a:prstGeom>
          <a:ln w="57150"/>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F58346A-13FE-DE6E-924C-BFC5015088FF}"/>
              </a:ext>
            </a:extLst>
          </p:cNvPr>
          <p:cNvCxnSpPr>
            <a:cxnSpLocks/>
          </p:cNvCxnSpPr>
          <p:nvPr/>
        </p:nvCxnSpPr>
        <p:spPr>
          <a:xfrm>
            <a:off x="10093335" y="4649654"/>
            <a:ext cx="432000" cy="0"/>
          </a:xfrm>
          <a:prstGeom prst="line">
            <a:avLst/>
          </a:prstGeom>
          <a:ln w="571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E03E75A-4C82-3282-057D-C59B583DBF46}"/>
              </a:ext>
            </a:extLst>
          </p:cNvPr>
          <p:cNvSpPr txBox="1"/>
          <p:nvPr/>
        </p:nvSpPr>
        <p:spPr>
          <a:xfrm>
            <a:off x="10578935" y="4797152"/>
            <a:ext cx="1380186" cy="553998"/>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Surgery</a:t>
            </a:r>
          </a:p>
          <a:p>
            <a:r>
              <a:rPr lang="en-GB" sz="1200" dirty="0">
                <a:latin typeface="Arial" panose="020B0604020202020204" pitchFamily="34" charset="0"/>
                <a:ea typeface="Aileron" charset="0"/>
                <a:cs typeface="Arial" panose="020B0604020202020204" pitchFamily="34" charset="0"/>
              </a:rPr>
              <a:t>Progressive disease</a:t>
            </a:r>
          </a:p>
          <a:p>
            <a:r>
              <a:rPr lang="en-GB" sz="1200" dirty="0">
                <a:latin typeface="Arial" panose="020B0604020202020204" pitchFamily="34" charset="0"/>
                <a:ea typeface="Aileron" charset="0"/>
                <a:cs typeface="Arial" panose="020B0604020202020204" pitchFamily="34" charset="0"/>
              </a:rPr>
              <a:t>Ongoing</a:t>
            </a:r>
          </a:p>
        </p:txBody>
      </p:sp>
      <p:sp>
        <p:nvSpPr>
          <p:cNvPr id="4" name="TextBox 3">
            <a:extLst>
              <a:ext uri="{FF2B5EF4-FFF2-40B4-BE49-F238E27FC236}">
                <a16:creationId xmlns:a16="http://schemas.microsoft.com/office/drawing/2014/main" id="{D8A9772B-5935-9ECC-F221-3563B14D21FA}"/>
              </a:ext>
            </a:extLst>
          </p:cNvPr>
          <p:cNvSpPr txBox="1"/>
          <p:nvPr/>
        </p:nvSpPr>
        <p:spPr>
          <a:xfrm>
            <a:off x="9192344" y="3076826"/>
            <a:ext cx="177934" cy="12311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&gt;&gt;&gt;</a:t>
            </a:r>
          </a:p>
        </p:txBody>
      </p:sp>
      <p:sp>
        <p:nvSpPr>
          <p:cNvPr id="60" name="Content Placeholder 1">
            <a:extLst>
              <a:ext uri="{FF2B5EF4-FFF2-40B4-BE49-F238E27FC236}">
                <a16:creationId xmlns:a16="http://schemas.microsoft.com/office/drawing/2014/main" id="{97DD61E4-4574-5FFC-683B-C3AD3383811F}"/>
              </a:ext>
            </a:extLst>
          </p:cNvPr>
          <p:cNvSpPr txBox="1">
            <a:spLocks/>
          </p:cNvSpPr>
          <p:nvPr/>
        </p:nvSpPr>
        <p:spPr>
          <a:xfrm>
            <a:off x="5043173" y="998475"/>
            <a:ext cx="6597443" cy="756551"/>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spc="-20" dirty="0"/>
              <a:t>70% of non-surgical patients reported CR</a:t>
            </a:r>
          </a:p>
          <a:p>
            <a:r>
              <a:rPr lang="en-GB" sz="1800" spc="-20" dirty="0"/>
              <a:t>All surgical patients remain progression-free</a:t>
            </a:r>
          </a:p>
        </p:txBody>
      </p:sp>
      <p:sp>
        <p:nvSpPr>
          <p:cNvPr id="62" name="TextBox 61">
            <a:extLst>
              <a:ext uri="{FF2B5EF4-FFF2-40B4-BE49-F238E27FC236}">
                <a16:creationId xmlns:a16="http://schemas.microsoft.com/office/drawing/2014/main" id="{CFA20CE1-3C3F-F40B-89B9-3FAADCE74476}"/>
              </a:ext>
            </a:extLst>
          </p:cNvPr>
          <p:cNvSpPr txBox="1"/>
          <p:nvPr/>
        </p:nvSpPr>
        <p:spPr>
          <a:xfrm>
            <a:off x="5475023" y="5842504"/>
            <a:ext cx="3893212" cy="246221"/>
          </a:xfrm>
          <a:prstGeom prst="rect">
            <a:avLst/>
          </a:prstGeom>
          <a:noFill/>
        </p:spPr>
        <p:txBody>
          <a:bodyPr wrap="square" rtlCol="0">
            <a:spAutoFit/>
          </a:bodyPr>
          <a:lstStyle/>
          <a:p>
            <a:r>
              <a:rPr lang="en-GB" sz="1000" dirty="0">
                <a:latin typeface="Arial" panose="020B0604020202020204" pitchFamily="34" charset="0"/>
                <a:ea typeface="Aileron" charset="0"/>
                <a:cs typeface="Arial" panose="020B0604020202020204" pitchFamily="34" charset="0"/>
              </a:rPr>
              <a:t>Each bar represents a single patient</a:t>
            </a:r>
          </a:p>
        </p:txBody>
      </p:sp>
    </p:spTree>
    <p:extLst>
      <p:ext uri="{BB962C8B-B14F-4D97-AF65-F5344CB8AC3E}">
        <p14:creationId xmlns:p14="http://schemas.microsoft.com/office/powerpoint/2010/main" val="6446488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9241D3-9B56-1C1E-65E3-0C922BF0F1D3}"/>
              </a:ext>
            </a:extLst>
          </p:cNvPr>
          <p:cNvSpPr>
            <a:spLocks noGrp="1"/>
          </p:cNvSpPr>
          <p:nvPr>
            <p:ph type="sldNum" sz="quarter" idx="4"/>
          </p:nvPr>
        </p:nvSpPr>
        <p:spPr/>
        <p:txBody>
          <a:bodyPr/>
          <a:lstStyle/>
          <a:p>
            <a:fld id="{FCE43C0F-8A7B-3A4B-9DB5-B3472E36E833}" type="slidenum">
              <a:rPr lang="en-GB" smtClean="0"/>
              <a:pPr/>
              <a:t>2</a:t>
            </a:fld>
            <a:endParaRPr lang="en-GB" dirty="0"/>
          </a:p>
        </p:txBody>
      </p:sp>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p:txBody>
          <a:bodyPr/>
          <a:lstStyle/>
          <a:p>
            <a:r>
              <a:rPr lang="en-GB" dirty="0"/>
              <a:t>Precision oncology connect</a:t>
            </a:r>
            <a:br>
              <a:rPr lang="en-GB" dirty="0"/>
            </a:br>
            <a:br>
              <a:rPr lang="en-GB" dirty="0"/>
            </a:br>
            <a:r>
              <a:rPr lang="en-GB" dirty="0"/>
              <a:t>meeting highlights</a:t>
            </a:r>
            <a:br>
              <a:rPr lang="en-GB" dirty="0"/>
            </a:br>
            <a:r>
              <a:rPr lang="en-GB" dirty="0"/>
              <a:t>from asco  and wcigc 2023</a:t>
            </a:r>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p:txBody>
          <a:bodyPr>
            <a:noAutofit/>
          </a:bodyPr>
          <a:lstStyle/>
          <a:p>
            <a:r>
              <a:rPr lang="en-GB" b="1" dirty="0"/>
              <a:t>Prof. Andrea Sartore-Bianchi, MD</a:t>
            </a:r>
            <a:br>
              <a:rPr lang="en-GB" b="1" dirty="0"/>
            </a:br>
            <a:r>
              <a:rPr lang="en-GB" sz="2200" b="1" dirty="0"/>
              <a:t>Medical Oncologist, Head of Clinical Molecular Oncology, </a:t>
            </a:r>
            <a:br>
              <a:rPr lang="en-GB" sz="2200" b="1" dirty="0"/>
            </a:br>
            <a:r>
              <a:rPr lang="en-GB" sz="2200" b="1" dirty="0"/>
              <a:t>Niguarda Cancer Center, Milano, Italy</a:t>
            </a:r>
          </a:p>
          <a:p>
            <a:r>
              <a:rPr lang="en-GB" sz="2400" b="1" dirty="0"/>
              <a:t>JULY 2023</a:t>
            </a:r>
          </a:p>
        </p:txBody>
      </p:sp>
    </p:spTree>
    <p:extLst>
      <p:ext uri="{BB962C8B-B14F-4D97-AF65-F5344CB8AC3E}">
        <p14:creationId xmlns:p14="http://schemas.microsoft.com/office/powerpoint/2010/main" val="960701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713" y="1206525"/>
            <a:ext cx="10963275" cy="4525963"/>
          </a:xfrm>
        </p:spPr>
        <p:txBody>
          <a:bodyPr/>
          <a:lstStyle/>
          <a:p>
            <a:r>
              <a:rPr lang="en-GB" dirty="0"/>
              <a:t>7 of 18 (39%) patients had treatment-related CTCAE grade 3+ AEs</a:t>
            </a:r>
            <a:r>
              <a:rPr lang="en-GB" baseline="30000" dirty="0"/>
              <a:t>a</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ADVL1823: safety results</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20</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713" y="6356350"/>
            <a:ext cx="10179050" cy="365125"/>
          </a:xfrm>
        </p:spPr>
        <p:txBody>
          <a:bodyPr/>
          <a:lstStyle/>
          <a:p>
            <a:r>
              <a:rPr lang="en-GB" dirty="0">
                <a:solidFill>
                  <a:schemeClr val="tx2"/>
                </a:solidFill>
              </a:rPr>
              <a:t>AE, adverse event; AST, aspartate aminotransferase; CTCAE, common terminology criteria for adverse events; DLT, dose-limiting toxicity</a:t>
            </a:r>
          </a:p>
          <a:p>
            <a:r>
              <a:rPr lang="en-GB" dirty="0" err="1">
                <a:solidFill>
                  <a:schemeClr val="tx2"/>
                </a:solidFill>
              </a:rPr>
              <a:t>Laetsch</a:t>
            </a:r>
            <a:r>
              <a:rPr lang="en-GB" dirty="0">
                <a:solidFill>
                  <a:schemeClr val="tx2"/>
                </a:solidFill>
              </a:rPr>
              <a:t> TW, et al. J Clin Oncol.</a:t>
            </a:r>
            <a:r>
              <a:rPr lang="en-GB" i="1" dirty="0">
                <a:solidFill>
                  <a:schemeClr val="tx2"/>
                </a:solidFill>
              </a:rPr>
              <a:t> </a:t>
            </a:r>
            <a:r>
              <a:rPr lang="en-GB" dirty="0">
                <a:solidFill>
                  <a:schemeClr val="tx2"/>
                </a:solidFill>
              </a:rPr>
              <a:t>2023;41 (</a:t>
            </a:r>
            <a:r>
              <a:rPr lang="en-GB" dirty="0" err="1">
                <a:solidFill>
                  <a:schemeClr val="tx2"/>
                </a:solidFill>
              </a:rPr>
              <a:t>suppl</a:t>
            </a:r>
            <a:r>
              <a:rPr lang="en-GB" dirty="0">
                <a:solidFill>
                  <a:schemeClr val="tx2"/>
                </a:solidFill>
              </a:rPr>
              <a:t> 16) </a:t>
            </a:r>
            <a:r>
              <a:rPr lang="en-GB" dirty="0" err="1">
                <a:solidFill>
                  <a:schemeClr val="tx2"/>
                </a:solidFill>
              </a:rPr>
              <a:t>abstr</a:t>
            </a:r>
            <a:r>
              <a:rPr lang="en-GB" dirty="0">
                <a:solidFill>
                  <a:schemeClr val="tx2"/>
                </a:solidFill>
              </a:rPr>
              <a:t> 10008) (Oral presentation)</a:t>
            </a:r>
          </a:p>
        </p:txBody>
      </p:sp>
      <p:sp>
        <p:nvSpPr>
          <p:cNvPr id="7" name="Content Placeholder 1">
            <a:extLst>
              <a:ext uri="{FF2B5EF4-FFF2-40B4-BE49-F238E27FC236}">
                <a16:creationId xmlns:a16="http://schemas.microsoft.com/office/drawing/2014/main" id="{7607C0B8-C4E6-95A3-FD6C-6BF0C4E326FF}"/>
              </a:ext>
            </a:extLst>
          </p:cNvPr>
          <p:cNvSpPr txBox="1">
            <a:spLocks/>
          </p:cNvSpPr>
          <p:nvPr/>
        </p:nvSpPr>
        <p:spPr>
          <a:xfrm>
            <a:off x="620713" y="3590534"/>
            <a:ext cx="10963275" cy="716558"/>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4 of 18 (22%) patients had DLTs; all resumed therapy after dose reduction</a:t>
            </a:r>
            <a:endParaRPr lang="en-GB" baseline="30000" dirty="0"/>
          </a:p>
        </p:txBody>
      </p:sp>
      <p:sp>
        <p:nvSpPr>
          <p:cNvPr id="8" name="Content Placeholder 1">
            <a:extLst>
              <a:ext uri="{FF2B5EF4-FFF2-40B4-BE49-F238E27FC236}">
                <a16:creationId xmlns:a16="http://schemas.microsoft.com/office/drawing/2014/main" id="{5E70996A-4F6E-385D-8B88-46576C64B226}"/>
              </a:ext>
            </a:extLst>
          </p:cNvPr>
          <p:cNvSpPr txBox="1">
            <a:spLocks/>
          </p:cNvSpPr>
          <p:nvPr/>
        </p:nvSpPr>
        <p:spPr>
          <a:xfrm>
            <a:off x="620713" y="5508236"/>
            <a:ext cx="10963275" cy="463779"/>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No surgical morbidity reported</a:t>
            </a:r>
            <a:endParaRPr lang="en-GB" baseline="30000" dirty="0"/>
          </a:p>
        </p:txBody>
      </p:sp>
      <p:sp>
        <p:nvSpPr>
          <p:cNvPr id="9" name="TextBox 8">
            <a:extLst>
              <a:ext uri="{FF2B5EF4-FFF2-40B4-BE49-F238E27FC236}">
                <a16:creationId xmlns:a16="http://schemas.microsoft.com/office/drawing/2014/main" id="{75285914-ECF5-E6E7-4D4E-ADAADF369987}"/>
              </a:ext>
            </a:extLst>
          </p:cNvPr>
          <p:cNvSpPr txBox="1"/>
          <p:nvPr/>
        </p:nvSpPr>
        <p:spPr>
          <a:xfrm>
            <a:off x="620713" y="5995938"/>
            <a:ext cx="5734262" cy="276999"/>
          </a:xfrm>
          <a:prstGeom prst="rect">
            <a:avLst/>
          </a:prstGeom>
          <a:noFill/>
        </p:spPr>
        <p:txBody>
          <a:bodyPr wrap="none" lIns="0" rtlCol="0">
            <a:spAutoFit/>
          </a:bodyPr>
          <a:lstStyle/>
          <a:p>
            <a:r>
              <a:rPr lang="en-GB" sz="1200" baseline="30000" dirty="0">
                <a:latin typeface="Arial" panose="020B0604020202020204" pitchFamily="34" charset="0"/>
                <a:ea typeface="Aileron" charset="0"/>
                <a:cs typeface="Arial" panose="020B0604020202020204" pitchFamily="34" charset="0"/>
              </a:rPr>
              <a:t>a </a:t>
            </a:r>
            <a:r>
              <a:rPr lang="en-GB" sz="1200" dirty="0">
                <a:latin typeface="Arial" panose="020B0604020202020204" pitchFamily="34" charset="0"/>
                <a:ea typeface="Aileron" charset="0"/>
                <a:cs typeface="Arial" panose="020B0604020202020204" pitchFamily="34" charset="0"/>
              </a:rPr>
              <a:t>One patient had both Grade 3 neutrophil count decrease and Grade 3 weight loss</a:t>
            </a:r>
          </a:p>
        </p:txBody>
      </p:sp>
      <p:graphicFrame>
        <p:nvGraphicFramePr>
          <p:cNvPr id="16" name="Table 16">
            <a:extLst>
              <a:ext uri="{FF2B5EF4-FFF2-40B4-BE49-F238E27FC236}">
                <a16:creationId xmlns:a16="http://schemas.microsoft.com/office/drawing/2014/main" id="{9609C476-E88B-DDB8-C5E4-908B4D3A2AEF}"/>
              </a:ext>
            </a:extLst>
          </p:cNvPr>
          <p:cNvGraphicFramePr>
            <a:graphicFrameLocks noGrp="1"/>
          </p:cNvGraphicFramePr>
          <p:nvPr>
            <p:extLst>
              <p:ext uri="{D42A27DB-BD31-4B8C-83A1-F6EECF244321}">
                <p14:modId xmlns:p14="http://schemas.microsoft.com/office/powerpoint/2010/main" val="3507078148"/>
              </p:ext>
            </p:extLst>
          </p:nvPr>
        </p:nvGraphicFramePr>
        <p:xfrm>
          <a:off x="2032000" y="1620058"/>
          <a:ext cx="8128000" cy="1524000"/>
        </p:xfrm>
        <a:graphic>
          <a:graphicData uri="http://schemas.openxmlformats.org/drawingml/2006/table">
            <a:tbl>
              <a:tblPr firstRow="1" bandRow="1">
                <a:tableStyleId>{5C22544A-7EE6-4342-B048-85BDC9FD1C3A}</a:tableStyleId>
              </a:tblPr>
              <a:tblGrid>
                <a:gridCol w="2839864">
                  <a:extLst>
                    <a:ext uri="{9D8B030D-6E8A-4147-A177-3AD203B41FA5}">
                      <a16:colId xmlns:a16="http://schemas.microsoft.com/office/drawing/2014/main" val="647558608"/>
                    </a:ext>
                  </a:extLst>
                </a:gridCol>
                <a:gridCol w="1762712">
                  <a:extLst>
                    <a:ext uri="{9D8B030D-6E8A-4147-A177-3AD203B41FA5}">
                      <a16:colId xmlns:a16="http://schemas.microsoft.com/office/drawing/2014/main" val="4279381177"/>
                    </a:ext>
                  </a:extLst>
                </a:gridCol>
                <a:gridCol w="1762712">
                  <a:extLst>
                    <a:ext uri="{9D8B030D-6E8A-4147-A177-3AD203B41FA5}">
                      <a16:colId xmlns:a16="http://schemas.microsoft.com/office/drawing/2014/main" val="2986472459"/>
                    </a:ext>
                  </a:extLst>
                </a:gridCol>
                <a:gridCol w="1762712">
                  <a:extLst>
                    <a:ext uri="{9D8B030D-6E8A-4147-A177-3AD203B41FA5}">
                      <a16:colId xmlns:a16="http://schemas.microsoft.com/office/drawing/2014/main" val="4161599659"/>
                    </a:ext>
                  </a:extLst>
                </a:gridCol>
              </a:tblGrid>
              <a:tr h="0">
                <a:tc>
                  <a:txBody>
                    <a:bodyPr/>
                    <a:lstStyle/>
                    <a:p>
                      <a:r>
                        <a:rPr lang="en-GB" sz="1400" dirty="0">
                          <a:latin typeface="Arial" panose="020B0604020202020204" pitchFamily="34" charset="0"/>
                          <a:cs typeface="Arial" panose="020B0604020202020204" pitchFamily="34" charset="0"/>
                        </a:rPr>
                        <a:t>TR adverse </a:t>
                      </a:r>
                      <a:r>
                        <a:rPr lang="en-GB" sz="1400" dirty="0">
                          <a:solidFill>
                            <a:schemeClr val="bg1"/>
                          </a:solidFill>
                          <a:latin typeface="Arial" panose="020B0604020202020204" pitchFamily="34" charset="0"/>
                          <a:cs typeface="Arial" panose="020B0604020202020204" pitchFamily="34" charset="0"/>
                        </a:rPr>
                        <a:t>events, n (%)</a:t>
                      </a:r>
                    </a:p>
                  </a:txBody>
                  <a:tcPr/>
                </a:tc>
                <a:tc>
                  <a:txBody>
                    <a:bodyPr/>
                    <a:lstStyle/>
                    <a:p>
                      <a:pPr algn="ctr"/>
                      <a:r>
                        <a:rPr lang="en-GB" sz="1400" dirty="0">
                          <a:latin typeface="Arial" panose="020B0604020202020204" pitchFamily="34" charset="0"/>
                          <a:cs typeface="Arial" panose="020B0604020202020204" pitchFamily="34" charset="0"/>
                        </a:rPr>
                        <a:t>Grade 3</a:t>
                      </a:r>
                    </a:p>
                  </a:txBody>
                  <a:tcPr/>
                </a:tc>
                <a:tc>
                  <a:txBody>
                    <a:bodyPr/>
                    <a:lstStyle/>
                    <a:p>
                      <a:pPr algn="ctr"/>
                      <a:r>
                        <a:rPr lang="en-GB" sz="1400" dirty="0">
                          <a:latin typeface="Arial" panose="020B0604020202020204" pitchFamily="34" charset="0"/>
                          <a:cs typeface="Arial" panose="020B0604020202020204" pitchFamily="34" charset="0"/>
                        </a:rPr>
                        <a:t>Grade 4</a:t>
                      </a:r>
                    </a:p>
                  </a:txBody>
                  <a:tcPr/>
                </a:tc>
                <a:tc>
                  <a:txBody>
                    <a:bodyPr/>
                    <a:lstStyle/>
                    <a:p>
                      <a:pPr algn="ctr"/>
                      <a:r>
                        <a:rPr lang="en-GB" sz="1400" dirty="0">
                          <a:latin typeface="Arial" panose="020B0604020202020204" pitchFamily="34" charset="0"/>
                          <a:cs typeface="Arial" panose="020B0604020202020204" pitchFamily="34" charset="0"/>
                        </a:rPr>
                        <a:t>Total (n=18)</a:t>
                      </a:r>
                    </a:p>
                  </a:txBody>
                  <a:tcPr/>
                </a:tc>
                <a:extLst>
                  <a:ext uri="{0D108BD9-81ED-4DB2-BD59-A6C34878D82A}">
                    <a16:rowId xmlns:a16="http://schemas.microsoft.com/office/drawing/2014/main" val="1478384010"/>
                  </a:ext>
                </a:extLst>
              </a:tr>
              <a:tr h="0">
                <a:tc>
                  <a:txBody>
                    <a:bodyPr/>
                    <a:lstStyle/>
                    <a:p>
                      <a:r>
                        <a:rPr lang="en-GB" sz="1400" dirty="0">
                          <a:latin typeface="Arial" panose="020B0604020202020204" pitchFamily="34" charset="0"/>
                          <a:cs typeface="Arial" panose="020B0604020202020204" pitchFamily="34" charset="0"/>
                        </a:rPr>
                        <a:t>Neutrophil count decrease</a:t>
                      </a:r>
                    </a:p>
                  </a:txBody>
                  <a:tcPr/>
                </a:tc>
                <a:tc>
                  <a:txBody>
                    <a:bodyPr/>
                    <a:lstStyle/>
                    <a:p>
                      <a:pPr algn="ctr"/>
                      <a:r>
                        <a:rPr lang="en-GB" sz="1400" dirty="0">
                          <a:latin typeface="Arial" panose="020B0604020202020204" pitchFamily="34" charset="0"/>
                          <a:cs typeface="Arial" panose="020B0604020202020204" pitchFamily="34" charset="0"/>
                        </a:rPr>
                        <a:t>3 (17)</a:t>
                      </a:r>
                    </a:p>
                  </a:txBody>
                  <a:tcPr/>
                </a:tc>
                <a:tc>
                  <a:txBody>
                    <a:bodyPr/>
                    <a:lstStyle/>
                    <a:p>
                      <a:pPr algn="ctr"/>
                      <a:r>
                        <a:rPr lang="en-GB" sz="1400" dirty="0">
                          <a:latin typeface="Arial" panose="020B0604020202020204" pitchFamily="34" charset="0"/>
                          <a:cs typeface="Arial" panose="020B0604020202020204" pitchFamily="34" charset="0"/>
                        </a:rPr>
                        <a:t>2 (11)</a:t>
                      </a:r>
                    </a:p>
                  </a:txBody>
                  <a:tcPr/>
                </a:tc>
                <a:tc>
                  <a:txBody>
                    <a:bodyPr/>
                    <a:lstStyle/>
                    <a:p>
                      <a:pPr algn="ctr"/>
                      <a:r>
                        <a:rPr lang="en-GB" sz="1400" dirty="0">
                          <a:latin typeface="Arial" panose="020B0604020202020204" pitchFamily="34" charset="0"/>
                          <a:cs typeface="Arial" panose="020B0604020202020204" pitchFamily="34" charset="0"/>
                        </a:rPr>
                        <a:t>5 (28)</a:t>
                      </a:r>
                    </a:p>
                  </a:txBody>
                  <a:tcPr/>
                </a:tc>
                <a:extLst>
                  <a:ext uri="{0D108BD9-81ED-4DB2-BD59-A6C34878D82A}">
                    <a16:rowId xmlns:a16="http://schemas.microsoft.com/office/drawing/2014/main" val="2924112052"/>
                  </a:ext>
                </a:extLst>
              </a:tr>
              <a:tr h="0">
                <a:tc>
                  <a:txBody>
                    <a:bodyPr/>
                    <a:lstStyle/>
                    <a:p>
                      <a:r>
                        <a:rPr lang="en-GB" sz="1400" dirty="0">
                          <a:latin typeface="Arial" panose="020B0604020202020204" pitchFamily="34" charset="0"/>
                          <a:cs typeface="Arial" panose="020B0604020202020204" pitchFamily="34" charset="0"/>
                        </a:rPr>
                        <a:t>AST increase</a:t>
                      </a:r>
                    </a:p>
                  </a:txBody>
                  <a:tcPr/>
                </a:tc>
                <a:tc>
                  <a:txBody>
                    <a:bodyPr/>
                    <a:lstStyle/>
                    <a:p>
                      <a:pPr algn="ctr"/>
                      <a:r>
                        <a:rPr lang="en-GB" sz="1400" dirty="0">
                          <a:latin typeface="Arial" panose="020B0604020202020204" pitchFamily="34" charset="0"/>
                          <a:cs typeface="Arial" panose="020B0604020202020204" pitchFamily="34" charset="0"/>
                        </a:rPr>
                        <a:t>1 (6)</a:t>
                      </a:r>
                    </a:p>
                  </a:txBody>
                  <a:tcPr/>
                </a:tc>
                <a:tc>
                  <a:txBody>
                    <a:bodyPr/>
                    <a:lstStyle/>
                    <a:p>
                      <a:pPr algn="ct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1 (6)</a:t>
                      </a:r>
                    </a:p>
                  </a:txBody>
                  <a:tcPr/>
                </a:tc>
                <a:extLst>
                  <a:ext uri="{0D108BD9-81ED-4DB2-BD59-A6C34878D82A}">
                    <a16:rowId xmlns:a16="http://schemas.microsoft.com/office/drawing/2014/main" val="3556974544"/>
                  </a:ext>
                </a:extLst>
              </a:tr>
              <a:tr h="0">
                <a:tc>
                  <a:txBody>
                    <a:bodyPr/>
                    <a:lstStyle/>
                    <a:p>
                      <a:r>
                        <a:rPr lang="en-GB" sz="1400" dirty="0">
                          <a:latin typeface="Arial" panose="020B0604020202020204" pitchFamily="34" charset="0"/>
                          <a:cs typeface="Arial" panose="020B0604020202020204" pitchFamily="34" charset="0"/>
                        </a:rPr>
                        <a:t>Anaemia</a:t>
                      </a:r>
                    </a:p>
                  </a:txBody>
                  <a:tcPr/>
                </a:tc>
                <a:tc>
                  <a:txBody>
                    <a:bodyPr/>
                    <a:lstStyle/>
                    <a:p>
                      <a:pPr algn="ctr"/>
                      <a:r>
                        <a:rPr lang="en-GB" sz="1400" dirty="0">
                          <a:latin typeface="Arial" panose="020B0604020202020204" pitchFamily="34" charset="0"/>
                          <a:cs typeface="Arial" panose="020B0604020202020204" pitchFamily="34" charset="0"/>
                        </a:rPr>
                        <a:t>1 (6)</a:t>
                      </a:r>
                    </a:p>
                  </a:txBody>
                  <a:tcPr/>
                </a:tc>
                <a:tc>
                  <a:txBody>
                    <a:bodyPr/>
                    <a:lstStyle/>
                    <a:p>
                      <a:pPr algn="ct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1 (6)</a:t>
                      </a:r>
                    </a:p>
                  </a:txBody>
                  <a:tcPr/>
                </a:tc>
                <a:extLst>
                  <a:ext uri="{0D108BD9-81ED-4DB2-BD59-A6C34878D82A}">
                    <a16:rowId xmlns:a16="http://schemas.microsoft.com/office/drawing/2014/main" val="1179591612"/>
                  </a:ext>
                </a:extLst>
              </a:tr>
              <a:tr h="0">
                <a:tc>
                  <a:txBody>
                    <a:bodyPr/>
                    <a:lstStyle/>
                    <a:p>
                      <a:r>
                        <a:rPr lang="en-GB" sz="1400" dirty="0">
                          <a:latin typeface="Arial" panose="020B0604020202020204" pitchFamily="34" charset="0"/>
                          <a:cs typeface="Arial" panose="020B0604020202020204" pitchFamily="34" charset="0"/>
                        </a:rPr>
                        <a:t>Weight loss</a:t>
                      </a:r>
                    </a:p>
                  </a:txBody>
                  <a:tcPr/>
                </a:tc>
                <a:tc>
                  <a:txBody>
                    <a:bodyPr/>
                    <a:lstStyle/>
                    <a:p>
                      <a:pPr algn="ctr"/>
                      <a:r>
                        <a:rPr lang="en-GB" sz="1400" dirty="0">
                          <a:latin typeface="Arial" panose="020B0604020202020204" pitchFamily="34" charset="0"/>
                          <a:cs typeface="Arial" panose="020B0604020202020204" pitchFamily="34" charset="0"/>
                        </a:rPr>
                        <a:t>1 (6)</a:t>
                      </a:r>
                    </a:p>
                  </a:txBody>
                  <a:tcPr/>
                </a:tc>
                <a:tc>
                  <a:txBody>
                    <a:bodyPr/>
                    <a:lstStyle/>
                    <a:p>
                      <a:pPr algn="ct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1 (6)</a:t>
                      </a:r>
                    </a:p>
                  </a:txBody>
                  <a:tcPr/>
                </a:tc>
                <a:extLst>
                  <a:ext uri="{0D108BD9-81ED-4DB2-BD59-A6C34878D82A}">
                    <a16:rowId xmlns:a16="http://schemas.microsoft.com/office/drawing/2014/main" val="3905761814"/>
                  </a:ext>
                </a:extLst>
              </a:tr>
            </a:tbl>
          </a:graphicData>
        </a:graphic>
      </p:graphicFrame>
      <p:graphicFrame>
        <p:nvGraphicFramePr>
          <p:cNvPr id="17" name="Table 16">
            <a:extLst>
              <a:ext uri="{FF2B5EF4-FFF2-40B4-BE49-F238E27FC236}">
                <a16:creationId xmlns:a16="http://schemas.microsoft.com/office/drawing/2014/main" id="{14B55399-968F-206C-F0F4-6745218C8243}"/>
              </a:ext>
            </a:extLst>
          </p:cNvPr>
          <p:cNvGraphicFramePr>
            <a:graphicFrameLocks noGrp="1"/>
          </p:cNvGraphicFramePr>
          <p:nvPr>
            <p:extLst>
              <p:ext uri="{D42A27DB-BD31-4B8C-83A1-F6EECF244321}">
                <p14:modId xmlns:p14="http://schemas.microsoft.com/office/powerpoint/2010/main" val="410555463"/>
              </p:ext>
            </p:extLst>
          </p:nvPr>
        </p:nvGraphicFramePr>
        <p:xfrm>
          <a:off x="2032000" y="4010000"/>
          <a:ext cx="8128000" cy="1219200"/>
        </p:xfrm>
        <a:graphic>
          <a:graphicData uri="http://schemas.openxmlformats.org/drawingml/2006/table">
            <a:tbl>
              <a:tblPr firstRow="1" bandRow="1">
                <a:tableStyleId>{5C22544A-7EE6-4342-B048-85BDC9FD1C3A}</a:tableStyleId>
              </a:tblPr>
              <a:tblGrid>
                <a:gridCol w="2839864">
                  <a:extLst>
                    <a:ext uri="{9D8B030D-6E8A-4147-A177-3AD203B41FA5}">
                      <a16:colId xmlns:a16="http://schemas.microsoft.com/office/drawing/2014/main" val="647558608"/>
                    </a:ext>
                  </a:extLst>
                </a:gridCol>
                <a:gridCol w="1762712">
                  <a:extLst>
                    <a:ext uri="{9D8B030D-6E8A-4147-A177-3AD203B41FA5}">
                      <a16:colId xmlns:a16="http://schemas.microsoft.com/office/drawing/2014/main" val="4279381177"/>
                    </a:ext>
                  </a:extLst>
                </a:gridCol>
                <a:gridCol w="1762712">
                  <a:extLst>
                    <a:ext uri="{9D8B030D-6E8A-4147-A177-3AD203B41FA5}">
                      <a16:colId xmlns:a16="http://schemas.microsoft.com/office/drawing/2014/main" val="2986472459"/>
                    </a:ext>
                  </a:extLst>
                </a:gridCol>
                <a:gridCol w="1762712">
                  <a:extLst>
                    <a:ext uri="{9D8B030D-6E8A-4147-A177-3AD203B41FA5}">
                      <a16:colId xmlns:a16="http://schemas.microsoft.com/office/drawing/2014/main" val="4161599659"/>
                    </a:ext>
                  </a:extLst>
                </a:gridCol>
              </a:tblGrid>
              <a:tr h="0">
                <a:tc>
                  <a:txBody>
                    <a:bodyPr/>
                    <a:lstStyle/>
                    <a:p>
                      <a:r>
                        <a:rPr lang="en-GB" sz="1400" dirty="0">
                          <a:latin typeface="Arial" panose="020B0604020202020204" pitchFamily="34" charset="0"/>
                          <a:cs typeface="Arial" panose="020B0604020202020204" pitchFamily="34" charset="0"/>
                        </a:rPr>
                        <a:t>Dose limiting </a:t>
                      </a:r>
                      <a:r>
                        <a:rPr lang="en-GB" sz="1400" dirty="0">
                          <a:solidFill>
                            <a:schemeClr val="bg1"/>
                          </a:solidFill>
                          <a:latin typeface="Arial" panose="020B0604020202020204" pitchFamily="34" charset="0"/>
                          <a:cs typeface="Arial" panose="020B0604020202020204" pitchFamily="34" charset="0"/>
                        </a:rPr>
                        <a:t>toxicities, n (%)</a:t>
                      </a:r>
                    </a:p>
                  </a:txBody>
                  <a:tcPr/>
                </a:tc>
                <a:tc>
                  <a:txBody>
                    <a:bodyPr/>
                    <a:lstStyle/>
                    <a:p>
                      <a:pPr algn="ctr"/>
                      <a:r>
                        <a:rPr lang="en-GB" sz="1400" dirty="0">
                          <a:latin typeface="Arial" panose="020B0604020202020204" pitchFamily="34" charset="0"/>
                          <a:cs typeface="Arial" panose="020B0604020202020204" pitchFamily="34" charset="0"/>
                        </a:rPr>
                        <a:t>Grade 3</a:t>
                      </a:r>
                    </a:p>
                  </a:txBody>
                  <a:tcPr/>
                </a:tc>
                <a:tc>
                  <a:txBody>
                    <a:bodyPr/>
                    <a:lstStyle/>
                    <a:p>
                      <a:pPr algn="ctr"/>
                      <a:r>
                        <a:rPr lang="en-GB" sz="1400" dirty="0">
                          <a:latin typeface="Arial" panose="020B0604020202020204" pitchFamily="34" charset="0"/>
                          <a:cs typeface="Arial" panose="020B0604020202020204" pitchFamily="34" charset="0"/>
                        </a:rPr>
                        <a:t>Grade 4</a:t>
                      </a:r>
                    </a:p>
                  </a:txBody>
                  <a:tcPr/>
                </a:tc>
                <a:tc>
                  <a:txBody>
                    <a:bodyPr/>
                    <a:lstStyle/>
                    <a:p>
                      <a:pPr algn="ctr"/>
                      <a:r>
                        <a:rPr lang="en-GB" sz="1400" dirty="0">
                          <a:latin typeface="Arial" panose="020B0604020202020204" pitchFamily="34" charset="0"/>
                          <a:cs typeface="Arial" panose="020B0604020202020204" pitchFamily="34" charset="0"/>
                        </a:rPr>
                        <a:t>Total (n=18)</a:t>
                      </a:r>
                    </a:p>
                  </a:txBody>
                  <a:tcPr/>
                </a:tc>
                <a:extLst>
                  <a:ext uri="{0D108BD9-81ED-4DB2-BD59-A6C34878D82A}">
                    <a16:rowId xmlns:a16="http://schemas.microsoft.com/office/drawing/2014/main" val="1478384010"/>
                  </a:ext>
                </a:extLst>
              </a:tr>
              <a:tr h="0">
                <a:tc>
                  <a:txBody>
                    <a:bodyPr/>
                    <a:lstStyle/>
                    <a:p>
                      <a:r>
                        <a:rPr lang="en-GB" sz="1400" dirty="0">
                          <a:latin typeface="Arial" panose="020B0604020202020204" pitchFamily="34" charset="0"/>
                          <a:cs typeface="Arial" panose="020B0604020202020204" pitchFamily="34" charset="0"/>
                        </a:rPr>
                        <a:t>Neutrophil count decrease</a:t>
                      </a:r>
                    </a:p>
                  </a:txBody>
                  <a:tcPr/>
                </a:tc>
                <a:tc>
                  <a:txBody>
                    <a:bodyPr/>
                    <a:lstStyle/>
                    <a:p>
                      <a:pPr algn="ct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2 (11)</a:t>
                      </a:r>
                    </a:p>
                  </a:txBody>
                  <a:tcPr/>
                </a:tc>
                <a:tc>
                  <a:txBody>
                    <a:bodyPr/>
                    <a:lstStyle/>
                    <a:p>
                      <a:pPr algn="ctr"/>
                      <a:r>
                        <a:rPr lang="en-GB" sz="1400" dirty="0">
                          <a:latin typeface="Arial" panose="020B0604020202020204" pitchFamily="34" charset="0"/>
                          <a:cs typeface="Arial" panose="020B0604020202020204" pitchFamily="34" charset="0"/>
                        </a:rPr>
                        <a:t>2 (11)</a:t>
                      </a:r>
                    </a:p>
                  </a:txBody>
                  <a:tcPr/>
                </a:tc>
                <a:extLst>
                  <a:ext uri="{0D108BD9-81ED-4DB2-BD59-A6C34878D82A}">
                    <a16:rowId xmlns:a16="http://schemas.microsoft.com/office/drawing/2014/main" val="2924112052"/>
                  </a:ext>
                </a:extLst>
              </a:tr>
              <a:tr h="0">
                <a:tc>
                  <a:txBody>
                    <a:bodyPr/>
                    <a:lstStyle/>
                    <a:p>
                      <a:r>
                        <a:rPr lang="en-GB" sz="1400" dirty="0">
                          <a:latin typeface="Arial" panose="020B0604020202020204" pitchFamily="34" charset="0"/>
                          <a:cs typeface="Arial" panose="020B0604020202020204" pitchFamily="34" charset="0"/>
                        </a:rPr>
                        <a:t>AST increase</a:t>
                      </a:r>
                    </a:p>
                  </a:txBody>
                  <a:tcPr/>
                </a:tc>
                <a:tc>
                  <a:txBody>
                    <a:bodyPr/>
                    <a:lstStyle/>
                    <a:p>
                      <a:pPr algn="ctr"/>
                      <a:r>
                        <a:rPr lang="en-GB" sz="1400" dirty="0">
                          <a:latin typeface="Arial" panose="020B0604020202020204" pitchFamily="34" charset="0"/>
                          <a:cs typeface="Arial" panose="020B0604020202020204" pitchFamily="34" charset="0"/>
                        </a:rPr>
                        <a:t>1 (6)</a:t>
                      </a:r>
                    </a:p>
                  </a:txBody>
                  <a:tcPr/>
                </a:tc>
                <a:tc>
                  <a:txBody>
                    <a:bodyPr/>
                    <a:lstStyle/>
                    <a:p>
                      <a:pPr algn="ct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1 (6)</a:t>
                      </a:r>
                    </a:p>
                  </a:txBody>
                  <a:tcPr/>
                </a:tc>
                <a:extLst>
                  <a:ext uri="{0D108BD9-81ED-4DB2-BD59-A6C34878D82A}">
                    <a16:rowId xmlns:a16="http://schemas.microsoft.com/office/drawing/2014/main" val="3556974544"/>
                  </a:ext>
                </a:extLst>
              </a:tr>
              <a:tr h="0">
                <a:tc>
                  <a:txBody>
                    <a:bodyPr/>
                    <a:lstStyle/>
                    <a:p>
                      <a:r>
                        <a:rPr lang="en-GB" sz="1400" dirty="0">
                          <a:latin typeface="Arial" panose="020B0604020202020204" pitchFamily="34" charset="0"/>
                          <a:cs typeface="Arial" panose="020B0604020202020204" pitchFamily="34" charset="0"/>
                        </a:rPr>
                        <a:t>Weight loss</a:t>
                      </a:r>
                    </a:p>
                  </a:txBody>
                  <a:tcPr/>
                </a:tc>
                <a:tc>
                  <a:txBody>
                    <a:bodyPr/>
                    <a:lstStyle/>
                    <a:p>
                      <a:pPr algn="ctr"/>
                      <a:r>
                        <a:rPr lang="en-GB" sz="1400" dirty="0">
                          <a:latin typeface="Arial" panose="020B0604020202020204" pitchFamily="34" charset="0"/>
                          <a:cs typeface="Arial" panose="020B0604020202020204" pitchFamily="34" charset="0"/>
                        </a:rPr>
                        <a:t>1 (6)</a:t>
                      </a:r>
                    </a:p>
                  </a:txBody>
                  <a:tcPr/>
                </a:tc>
                <a:tc>
                  <a:txBody>
                    <a:bodyPr/>
                    <a:lstStyle/>
                    <a:p>
                      <a:pPr algn="ct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1 (6)</a:t>
                      </a:r>
                    </a:p>
                  </a:txBody>
                  <a:tcPr/>
                </a:tc>
                <a:extLst>
                  <a:ext uri="{0D108BD9-81ED-4DB2-BD59-A6C34878D82A}">
                    <a16:rowId xmlns:a16="http://schemas.microsoft.com/office/drawing/2014/main" val="1179591612"/>
                  </a:ext>
                </a:extLst>
              </a:tr>
            </a:tbl>
          </a:graphicData>
        </a:graphic>
      </p:graphicFrame>
    </p:spTree>
    <p:extLst>
      <p:ext uri="{BB962C8B-B14F-4D97-AF65-F5344CB8AC3E}">
        <p14:creationId xmlns:p14="http://schemas.microsoft.com/office/powerpoint/2010/main" val="88728180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121283"/>
            <a:ext cx="10963200" cy="2579464"/>
          </a:xfrm>
        </p:spPr>
        <p:txBody>
          <a:bodyPr/>
          <a:lstStyle/>
          <a:p>
            <a:r>
              <a:rPr lang="en-GB" dirty="0"/>
              <a:t>Larotrectinib is highly active and well tolerated in newly diagnosed patients with IFS </a:t>
            </a:r>
          </a:p>
          <a:p>
            <a:r>
              <a:rPr lang="en-GB" dirty="0"/>
              <a:t>Larotrectinib facilitates non-morbid surgery in patients with initially unresectable IFS</a:t>
            </a:r>
          </a:p>
          <a:p>
            <a:r>
              <a:rPr lang="en-GB" dirty="0"/>
              <a:t>Local control remains important after larotrectinib therapy</a:t>
            </a:r>
          </a:p>
          <a:p>
            <a:r>
              <a:rPr lang="en-GB" dirty="0"/>
              <a:t>Ongoing follow-up will evaluate durability of response after treatment discontinuation at protocol specified response-adapted timepoints with or without surgical resection of tumour</a:t>
            </a:r>
          </a:p>
          <a:p>
            <a:r>
              <a:rPr lang="en-GB" dirty="0"/>
              <a:t>Late effects continue to be evaluated, including neurocognitive assessments</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ADVL1823: summary</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21</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1"/>
            <a:ext cx="10180339" cy="365125"/>
          </a:xfrm>
        </p:spPr>
        <p:txBody>
          <a:bodyPr/>
          <a:lstStyle/>
          <a:p>
            <a:r>
              <a:rPr lang="en-GB" dirty="0">
                <a:solidFill>
                  <a:schemeClr val="tx2"/>
                </a:solidFill>
              </a:rPr>
              <a:t>COG, </a:t>
            </a:r>
            <a:r>
              <a:rPr lang="en-GB" dirty="0" err="1">
                <a:solidFill>
                  <a:schemeClr val="tx2"/>
                </a:solidFill>
              </a:rPr>
              <a:t>childrens</a:t>
            </a:r>
            <a:r>
              <a:rPr lang="en-GB" dirty="0">
                <a:solidFill>
                  <a:schemeClr val="tx2"/>
                </a:solidFill>
              </a:rPr>
              <a:t> oncology group; CR, complete response; IFS, infantile fibrosarcoma; PR, partial response</a:t>
            </a:r>
          </a:p>
          <a:p>
            <a:r>
              <a:rPr lang="en-GB" dirty="0" err="1">
                <a:solidFill>
                  <a:schemeClr val="tx2"/>
                </a:solidFill>
              </a:rPr>
              <a:t>Laetsch</a:t>
            </a:r>
            <a:r>
              <a:rPr lang="en-GB" dirty="0">
                <a:solidFill>
                  <a:schemeClr val="tx2"/>
                </a:solidFill>
              </a:rPr>
              <a:t> TW, et al. J Clin Oncol. 2023;41 (suppl 16) abstr 10008) (Oral presentation)</a:t>
            </a:r>
          </a:p>
        </p:txBody>
      </p:sp>
      <p:sp>
        <p:nvSpPr>
          <p:cNvPr id="4" name="TextBox 3">
            <a:extLst>
              <a:ext uri="{FF2B5EF4-FFF2-40B4-BE49-F238E27FC236}">
                <a16:creationId xmlns:a16="http://schemas.microsoft.com/office/drawing/2014/main" id="{131C199C-34EF-EEE4-46F5-97C41C6DC576}"/>
              </a:ext>
            </a:extLst>
          </p:cNvPr>
          <p:cNvSpPr txBox="1"/>
          <p:nvPr/>
        </p:nvSpPr>
        <p:spPr>
          <a:xfrm>
            <a:off x="1355486" y="3700747"/>
            <a:ext cx="9409046" cy="2464878"/>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b="1" dirty="0">
                <a:solidFill>
                  <a:schemeClr val="tx2"/>
                </a:solidFill>
                <a:latin typeface="Arial" panose="020B0604020202020204" pitchFamily="34" charset="0"/>
                <a:cs typeface="Arial" panose="020B0604020202020204" pitchFamily="34" charset="0"/>
              </a:rPr>
              <a:t>Almost all patients treated with </a:t>
            </a:r>
            <a:r>
              <a:rPr lang="en-GB" b="1" dirty="0" err="1">
                <a:solidFill>
                  <a:schemeClr val="tx2"/>
                </a:solidFill>
                <a:latin typeface="Arial" panose="020B0604020202020204" pitchFamily="34" charset="0"/>
                <a:cs typeface="Arial" panose="020B0604020202020204" pitchFamily="34" charset="0"/>
              </a:rPr>
              <a:t>larotrectinib</a:t>
            </a:r>
            <a:r>
              <a:rPr lang="en-GB" b="1" dirty="0">
                <a:solidFill>
                  <a:schemeClr val="tx2"/>
                </a:solidFill>
                <a:latin typeface="Arial" panose="020B0604020202020204" pitchFamily="34" charset="0"/>
                <a:cs typeface="Arial" panose="020B0604020202020204" pitchFamily="34" charset="0"/>
              </a:rPr>
              <a:t> achieved a partial or complete response</a:t>
            </a:r>
          </a:p>
          <a:p>
            <a:pPr marL="342900" indent="-342900">
              <a:spcBef>
                <a:spcPts val="600"/>
              </a:spcBef>
              <a:buClr>
                <a:schemeClr val="accent1"/>
              </a:buClr>
              <a:buFont typeface="Arial" panose="020B0604020202020204" pitchFamily="34" charset="0"/>
              <a:buChar char="•"/>
            </a:pPr>
            <a:r>
              <a:rPr lang="en-GB" b="1" dirty="0">
                <a:solidFill>
                  <a:schemeClr val="tx2"/>
                </a:solidFill>
                <a:latin typeface="Arial" panose="020B0604020202020204" pitchFamily="34" charset="0"/>
                <a:cs typeface="Arial" panose="020B0604020202020204" pitchFamily="34" charset="0"/>
              </a:rPr>
              <a:t>Local control (surgery) is important to achieve long-term results even in the case of PR or CR</a:t>
            </a:r>
          </a:p>
          <a:p>
            <a:pPr marL="342900" indent="-342900">
              <a:spcBef>
                <a:spcPts val="600"/>
              </a:spcBef>
              <a:buClr>
                <a:schemeClr val="accent1"/>
              </a:buClr>
              <a:buFont typeface="Arial" panose="020B0604020202020204" pitchFamily="34" charset="0"/>
              <a:buChar char="•"/>
            </a:pPr>
            <a:r>
              <a:rPr lang="en-GB" b="1" dirty="0">
                <a:solidFill>
                  <a:schemeClr val="tx2"/>
                </a:solidFill>
                <a:latin typeface="Arial" panose="020B0604020202020204" pitchFamily="34" charset="0"/>
                <a:cs typeface="Arial" panose="020B0604020202020204" pitchFamily="34" charset="0"/>
              </a:rPr>
              <a:t>In the case of progression, restarting the same treatment can be beneficial</a:t>
            </a:r>
          </a:p>
          <a:p>
            <a:pPr marL="342900" indent="-342900">
              <a:spcBef>
                <a:spcPts val="600"/>
              </a:spcBef>
              <a:buClr>
                <a:schemeClr val="accent1"/>
              </a:buClr>
              <a:buFont typeface="Arial" panose="020B0604020202020204" pitchFamily="34" charset="0"/>
              <a:buChar char="•"/>
            </a:pPr>
            <a:r>
              <a:rPr lang="en-GB" b="1" dirty="0">
                <a:solidFill>
                  <a:schemeClr val="tx2"/>
                </a:solidFill>
                <a:latin typeface="Arial" panose="020B0604020202020204" pitchFamily="34" charset="0"/>
                <a:cs typeface="Arial" panose="020B0604020202020204" pitchFamily="34" charset="0"/>
              </a:rPr>
              <a:t>Trial provides confirmation of the value of agnostic TRK fusion targets</a:t>
            </a:r>
          </a:p>
        </p:txBody>
      </p:sp>
    </p:spTree>
    <p:extLst>
      <p:ext uri="{BB962C8B-B14F-4D97-AF65-F5344CB8AC3E}">
        <p14:creationId xmlns:p14="http://schemas.microsoft.com/office/powerpoint/2010/main" val="240901884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BDE853-5D10-FB8B-2E11-FA86B35AD6C0}"/>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br>
              <a:rPr lang="en-GB" sz="3600" kern="100" dirty="0">
                <a:effectLst/>
                <a:ea typeface="Calibri" panose="020F0502020204030204" pitchFamily="34" charset="0"/>
              </a:rPr>
            </a:br>
            <a:r>
              <a:rPr lang="en-GB" sz="3600" b="1" kern="0" dirty="0">
                <a:effectLst/>
                <a:ea typeface="Calibri" panose="020F0502020204030204" pitchFamily="34" charset="0"/>
              </a:rPr>
              <a:t>Impact of molecular profiling on survival in patients with advanced biliary tract cancers</a:t>
            </a:r>
            <a:endParaRPr lang="en-GB" sz="360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sz="2400" b="1" kern="100" dirty="0">
                <a:ea typeface="Calibri" panose="020F0502020204030204" pitchFamily="34" charset="0"/>
              </a:rPr>
              <a:t>Antoun L</a:t>
            </a:r>
            <a:r>
              <a:rPr lang="en-GB" sz="2400" b="1" kern="100" dirty="0">
                <a:effectLst/>
                <a:ea typeface="Calibri" panose="020F0502020204030204" pitchFamily="34" charset="0"/>
              </a:rPr>
              <a:t>, et al. </a:t>
            </a:r>
            <a:r>
              <a:rPr lang="en-GB" sz="2400" b="1" kern="100" dirty="0">
                <a:ea typeface="Calibri" panose="020F0502020204030204" pitchFamily="34" charset="0"/>
              </a:rPr>
              <a:t>WCIGC 2023. Abstract #SO-4</a:t>
            </a:r>
            <a:endParaRPr lang="en-GB" sz="2400" b="1" kern="100" dirty="0">
              <a:effectLst/>
              <a:ea typeface="Calibri" panose="020F0502020204030204" pitchFamily="34" charset="0"/>
            </a:endParaRPr>
          </a:p>
          <a:p>
            <a:endParaRPr lang="en-GB" sz="1800" kern="100" dirty="0">
              <a:effectLst/>
              <a:ea typeface="Calibri" panose="020F0502020204030204" pitchFamily="34" charset="0"/>
            </a:endParaRPr>
          </a:p>
        </p:txBody>
      </p:sp>
    </p:spTree>
    <p:extLst>
      <p:ext uri="{BB962C8B-B14F-4D97-AF65-F5344CB8AC3E}">
        <p14:creationId xmlns:p14="http://schemas.microsoft.com/office/powerpoint/2010/main" val="17130217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023345"/>
            <a:ext cx="10963200" cy="4525200"/>
          </a:xfrm>
        </p:spPr>
        <p:txBody>
          <a:bodyPr/>
          <a:lstStyle/>
          <a:p>
            <a:pPr>
              <a:spcBef>
                <a:spcPts val="600"/>
              </a:spcBef>
            </a:pPr>
            <a:r>
              <a:rPr lang="en-GB" sz="1500" b="1" i="0" dirty="0">
                <a:solidFill>
                  <a:schemeClr val="accent1"/>
                </a:solidFill>
                <a:effectLst/>
              </a:rPr>
              <a:t>Biliary tract cancers (BTC) are a group of rare cancers </a:t>
            </a:r>
            <a:r>
              <a:rPr lang="en-GB" sz="1500" b="0" i="0" dirty="0">
                <a:solidFill>
                  <a:schemeClr val="tx2"/>
                </a:solidFill>
                <a:effectLst/>
              </a:rPr>
              <a:t>(intrahepatic cholangiocarcinoma [ICC], extrahepatic cholangiocarcinoma, and gallbladder carcinoma) that are epidemiologically, aetiologically, clinically, and pathologically heterogeneous </a:t>
            </a:r>
          </a:p>
          <a:p>
            <a:pPr>
              <a:spcBef>
                <a:spcPts val="600"/>
              </a:spcBef>
            </a:pPr>
            <a:r>
              <a:rPr lang="en-GB" sz="1500" b="1" i="0" dirty="0">
                <a:solidFill>
                  <a:schemeClr val="accent1"/>
                </a:solidFill>
                <a:effectLst/>
              </a:rPr>
              <a:t>Due to late diagnosis, their prognosis remains poor</a:t>
            </a:r>
            <a:r>
              <a:rPr lang="en-GB" sz="1500" b="0" i="0" dirty="0">
                <a:solidFill>
                  <a:schemeClr val="accent1"/>
                </a:solidFill>
                <a:effectLst/>
              </a:rPr>
              <a:t>, </a:t>
            </a:r>
            <a:r>
              <a:rPr lang="en-GB" sz="1500" b="0" i="0" dirty="0">
                <a:solidFill>
                  <a:schemeClr val="tx2"/>
                </a:solidFill>
                <a:effectLst/>
              </a:rPr>
              <a:t>and therapeutic options are limited </a:t>
            </a:r>
          </a:p>
          <a:p>
            <a:pPr>
              <a:spcBef>
                <a:spcPts val="600"/>
              </a:spcBef>
            </a:pPr>
            <a:r>
              <a:rPr lang="en-GB" sz="1500" b="1" i="0" dirty="0">
                <a:solidFill>
                  <a:schemeClr val="accent1"/>
                </a:solidFill>
                <a:effectLst/>
              </a:rPr>
              <a:t>BTCs harbour distinct molecular patterns with respect to the primary tumour location</a:t>
            </a:r>
            <a:r>
              <a:rPr lang="en-GB" sz="1500" b="0" i="0" dirty="0">
                <a:solidFill>
                  <a:schemeClr val="tx2"/>
                </a:solidFill>
                <a:effectLst/>
              </a:rPr>
              <a:t>, e.g., especially ICC</a:t>
            </a:r>
          </a:p>
          <a:p>
            <a:pPr>
              <a:spcBef>
                <a:spcPts val="600"/>
              </a:spcBef>
            </a:pPr>
            <a:r>
              <a:rPr lang="en-GB" sz="1500" b="0" i="0" dirty="0">
                <a:solidFill>
                  <a:schemeClr val="tx2"/>
                </a:solidFill>
                <a:effectLst/>
              </a:rPr>
              <a:t>The aim was </a:t>
            </a:r>
            <a:r>
              <a:rPr lang="en-GB" sz="1500" b="1" i="0" dirty="0">
                <a:solidFill>
                  <a:schemeClr val="accent1"/>
                </a:solidFill>
                <a:effectLst/>
              </a:rPr>
              <a:t>to determine whether agents targeting molecular alterations</a:t>
            </a:r>
            <a:r>
              <a:rPr lang="en-GB" sz="1500" b="0" i="0" dirty="0">
                <a:solidFill>
                  <a:schemeClr val="tx2"/>
                </a:solidFill>
                <a:effectLst/>
              </a:rPr>
              <a:t> </a:t>
            </a:r>
            <a:r>
              <a:rPr lang="en-GB" sz="1500" b="1" i="0" dirty="0">
                <a:solidFill>
                  <a:schemeClr val="accent1"/>
                </a:solidFill>
                <a:effectLst/>
              </a:rPr>
              <a:t>was associated with longer overall survival compared to conventional treatments </a:t>
            </a:r>
            <a:r>
              <a:rPr lang="en-GB" sz="1500" b="0" i="0" dirty="0">
                <a:solidFill>
                  <a:schemeClr val="tx2"/>
                </a:solidFill>
                <a:effectLst/>
              </a:rPr>
              <a:t>in advanced BTC</a:t>
            </a:r>
            <a:endParaRPr lang="en-GB" sz="1500" dirty="0">
              <a:solidFill>
                <a:schemeClr val="tx2"/>
              </a:solidFill>
            </a:endParaRP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Background and study design</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264000"/>
            <a:ext cx="10180339" cy="365125"/>
          </a:xfrm>
        </p:spPr>
        <p:txBody>
          <a:bodyPr/>
          <a:lstStyle/>
          <a:p>
            <a:r>
              <a:rPr lang="en-GB" kern="100" dirty="0">
                <a:solidFill>
                  <a:schemeClr val="tx2"/>
                </a:solidFill>
                <a:ea typeface="Calibri" panose="020F0502020204030204" pitchFamily="34" charset="0"/>
              </a:rPr>
              <a:t>ESCAT, ESMO scale of clinical actionability for molecular targets; ESMO, European Society of Medical Oncology; GMI, growth modulation index; pts, patients; TTP, time to progression</a:t>
            </a:r>
            <a:endParaRPr lang="en-GB" sz="1200" kern="100" dirty="0">
              <a:solidFill>
                <a:schemeClr val="tx2"/>
              </a:solidFill>
              <a:ea typeface="Calibri" panose="020F0502020204030204" pitchFamily="34" charset="0"/>
            </a:endParaRPr>
          </a:p>
          <a:p>
            <a:r>
              <a:rPr lang="en-GB" sz="1200" kern="100" dirty="0">
                <a:solidFill>
                  <a:schemeClr val="tx2"/>
                </a:solidFill>
                <a:ea typeface="Calibri" panose="020F0502020204030204" pitchFamily="34" charset="0"/>
              </a:rPr>
              <a:t>Anton L</a:t>
            </a:r>
            <a:r>
              <a:rPr lang="en-GB" sz="1200" kern="100" dirty="0">
                <a:solidFill>
                  <a:schemeClr val="tx2"/>
                </a:solidFill>
                <a:effectLst/>
                <a:ea typeface="Calibri" panose="020F0502020204030204" pitchFamily="34" charset="0"/>
              </a:rPr>
              <a:t>, et al. </a:t>
            </a:r>
            <a:r>
              <a:rPr lang="en-GB" sz="1200" kern="100" dirty="0">
                <a:solidFill>
                  <a:schemeClr val="tx2"/>
                </a:solidFill>
                <a:ea typeface="Calibri" panose="020F0502020204030204" pitchFamily="34" charset="0"/>
              </a:rPr>
              <a:t>WCIGC 2023. Abstract #SO-4</a:t>
            </a:r>
            <a:r>
              <a:rPr lang="en-GB" kern="100" dirty="0">
                <a:solidFill>
                  <a:schemeClr val="tx2"/>
                </a:solidFill>
                <a:ea typeface="Calibri" panose="020F0502020204030204" pitchFamily="34" charset="0"/>
              </a:rPr>
              <a:t> </a:t>
            </a:r>
            <a:r>
              <a:rPr lang="en-GB" sz="1200" kern="100" dirty="0">
                <a:solidFill>
                  <a:schemeClr val="tx2"/>
                </a:solidFill>
                <a:ea typeface="Calibri" panose="020F0502020204030204" pitchFamily="34" charset="0"/>
              </a:rPr>
              <a:t>(Oral presentation)</a:t>
            </a:r>
            <a:endParaRPr lang="en-GB" sz="1200" kern="100" dirty="0">
              <a:solidFill>
                <a:schemeClr val="tx2"/>
              </a:solidFill>
              <a:effectLst/>
              <a:ea typeface="Calibri" panose="020F0502020204030204" pitchFamily="34" charset="0"/>
            </a:endParaRPr>
          </a:p>
        </p:txBody>
      </p:sp>
      <p:grpSp>
        <p:nvGrpSpPr>
          <p:cNvPr id="20" name="Group 19">
            <a:extLst>
              <a:ext uri="{FF2B5EF4-FFF2-40B4-BE49-F238E27FC236}">
                <a16:creationId xmlns:a16="http://schemas.microsoft.com/office/drawing/2014/main" id="{7307CABD-B2F2-84FA-52D2-6D87037006F3}"/>
              </a:ext>
            </a:extLst>
          </p:cNvPr>
          <p:cNvGrpSpPr/>
          <p:nvPr/>
        </p:nvGrpSpPr>
        <p:grpSpPr>
          <a:xfrm>
            <a:off x="2026456" y="3369442"/>
            <a:ext cx="8139089" cy="2227586"/>
            <a:chOff x="1557311" y="3897052"/>
            <a:chExt cx="8139089" cy="2227586"/>
          </a:xfrm>
        </p:grpSpPr>
        <p:sp>
          <p:nvSpPr>
            <p:cNvPr id="5" name="Rectangle: Rounded Corners 4">
              <a:extLst>
                <a:ext uri="{FF2B5EF4-FFF2-40B4-BE49-F238E27FC236}">
                  <a16:creationId xmlns:a16="http://schemas.microsoft.com/office/drawing/2014/main" id="{1562463D-9550-3801-6E29-76EB2D2EDEE7}"/>
                </a:ext>
              </a:extLst>
            </p:cNvPr>
            <p:cNvSpPr/>
            <p:nvPr/>
          </p:nvSpPr>
          <p:spPr>
            <a:xfrm>
              <a:off x="1557311" y="4221088"/>
              <a:ext cx="1800200" cy="1728192"/>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Retrospective study of pts with advanced BTC who had molecular profiling</a:t>
              </a:r>
            </a:p>
            <a:p>
              <a:pPr algn="ctr"/>
              <a:r>
                <a:rPr lang="en-GB" sz="1200" dirty="0">
                  <a:latin typeface="Arial" panose="020B0604020202020204" pitchFamily="34" charset="0"/>
                  <a:cs typeface="Arial" panose="020B0604020202020204" pitchFamily="34" charset="0"/>
                </a:rPr>
                <a:t>Jan 2015 – Dec 2021</a:t>
              </a:r>
            </a:p>
          </p:txBody>
        </p:sp>
        <p:sp>
          <p:nvSpPr>
            <p:cNvPr id="6" name="Rectangle: Rounded Corners 5">
              <a:extLst>
                <a:ext uri="{FF2B5EF4-FFF2-40B4-BE49-F238E27FC236}">
                  <a16:creationId xmlns:a16="http://schemas.microsoft.com/office/drawing/2014/main" id="{847C1940-ABB7-65E0-2949-6DC8B3A6D616}"/>
                </a:ext>
              </a:extLst>
            </p:cNvPr>
            <p:cNvSpPr/>
            <p:nvPr/>
          </p:nvSpPr>
          <p:spPr>
            <a:xfrm>
              <a:off x="7896200" y="4221088"/>
              <a:ext cx="1800200" cy="1728192"/>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b="1" dirty="0">
                  <a:latin typeface="Arial" panose="020B0604020202020204" pitchFamily="34" charset="0"/>
                  <a:cs typeface="Arial" panose="020B0604020202020204" pitchFamily="34" charset="0"/>
                </a:rPr>
                <a:t>Primary endpoint:</a:t>
              </a:r>
            </a:p>
            <a:p>
              <a:pPr marL="285750" indent="-285750" algn="ctr">
                <a:buFont typeface="Arial" panose="020B0604020202020204" pitchFamily="34" charset="0"/>
                <a:buChar char="•"/>
              </a:pPr>
              <a:r>
                <a:rPr lang="en-GB" sz="1200" dirty="0">
                  <a:latin typeface="Arial" panose="020B0604020202020204" pitchFamily="34" charset="0"/>
                  <a:cs typeface="Arial" panose="020B0604020202020204" pitchFamily="34" charset="0"/>
                </a:rPr>
                <a:t>Overall survival</a:t>
              </a:r>
            </a:p>
            <a:p>
              <a:pPr marL="285750" indent="-285750" algn="ct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Other endpoints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Growth modulation index</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750C4DE-C16B-F00C-9B26-98A21E1F9A8D}"/>
                </a:ext>
              </a:extLst>
            </p:cNvPr>
            <p:cNvSpPr/>
            <p:nvPr/>
          </p:nvSpPr>
          <p:spPr>
            <a:xfrm>
              <a:off x="4646257" y="3897052"/>
              <a:ext cx="1951614" cy="648072"/>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Pts with targetable alterations and access to MTA (group 1)</a:t>
              </a:r>
            </a:p>
          </p:txBody>
        </p:sp>
        <p:sp>
          <p:nvSpPr>
            <p:cNvPr id="8" name="Rectangle: Rounded Corners 7">
              <a:extLst>
                <a:ext uri="{FF2B5EF4-FFF2-40B4-BE49-F238E27FC236}">
                  <a16:creationId xmlns:a16="http://schemas.microsoft.com/office/drawing/2014/main" id="{51CD411D-A37D-D902-70F6-00642F113E71}"/>
                </a:ext>
              </a:extLst>
            </p:cNvPr>
            <p:cNvSpPr/>
            <p:nvPr/>
          </p:nvSpPr>
          <p:spPr>
            <a:xfrm>
              <a:off x="4646257" y="4686809"/>
              <a:ext cx="1951614" cy="648072"/>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Pts with targetable alterations without access to MTA (group 2)</a:t>
              </a:r>
            </a:p>
          </p:txBody>
        </p:sp>
        <p:sp>
          <p:nvSpPr>
            <p:cNvPr id="9" name="Rectangle: Rounded Corners 8">
              <a:extLst>
                <a:ext uri="{FF2B5EF4-FFF2-40B4-BE49-F238E27FC236}">
                  <a16:creationId xmlns:a16="http://schemas.microsoft.com/office/drawing/2014/main" id="{05F40B3C-F6D9-63A3-1D99-CADBD1ABAFFA}"/>
                </a:ext>
              </a:extLst>
            </p:cNvPr>
            <p:cNvSpPr/>
            <p:nvPr/>
          </p:nvSpPr>
          <p:spPr>
            <a:xfrm>
              <a:off x="4646257" y="5476566"/>
              <a:ext cx="1951614" cy="648072"/>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Patients without actionable mutations</a:t>
              </a:r>
            </a:p>
          </p:txBody>
        </p:sp>
        <p:sp>
          <p:nvSpPr>
            <p:cNvPr id="14" name="Arrow: Right 13">
              <a:extLst>
                <a:ext uri="{FF2B5EF4-FFF2-40B4-BE49-F238E27FC236}">
                  <a16:creationId xmlns:a16="http://schemas.microsoft.com/office/drawing/2014/main" id="{270B1AB4-E762-591B-3E1E-9B420ADC95D0}"/>
                </a:ext>
              </a:extLst>
            </p:cNvPr>
            <p:cNvSpPr/>
            <p:nvPr/>
          </p:nvSpPr>
          <p:spPr>
            <a:xfrm>
              <a:off x="3557294" y="4828282"/>
              <a:ext cx="991870" cy="402897"/>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8EEED1E3-0690-83B4-E565-AF12FAC19690}"/>
                </a:ext>
              </a:extLst>
            </p:cNvPr>
            <p:cNvSpPr txBox="1"/>
            <p:nvPr/>
          </p:nvSpPr>
          <p:spPr>
            <a:xfrm>
              <a:off x="3457402" y="4339654"/>
              <a:ext cx="991871" cy="553998"/>
            </a:xfrm>
            <a:prstGeom prst="rect">
              <a:avLst/>
            </a:prstGeom>
            <a:noFill/>
          </p:spPr>
          <p:txBody>
            <a:bodyPr wrap="square" rtlCol="0">
              <a:spAutoFit/>
            </a:bodyPr>
            <a:lstStyle/>
            <a:p>
              <a:pPr algn="ctr"/>
              <a:r>
                <a:rPr lang="en-GB" sz="1000" dirty="0">
                  <a:solidFill>
                    <a:srgbClr val="505050"/>
                  </a:solidFill>
                  <a:latin typeface="Arial" panose="020B0604020202020204" pitchFamily="34" charset="0"/>
                  <a:ea typeface="Aileron" charset="0"/>
                  <a:cs typeface="Arial" panose="020B0604020202020204" pitchFamily="34" charset="0"/>
                </a:rPr>
                <a:t>Pts categorised into 3 groups</a:t>
              </a:r>
            </a:p>
          </p:txBody>
        </p:sp>
        <p:sp>
          <p:nvSpPr>
            <p:cNvPr id="16" name="TextBox 15">
              <a:extLst>
                <a:ext uri="{FF2B5EF4-FFF2-40B4-BE49-F238E27FC236}">
                  <a16:creationId xmlns:a16="http://schemas.microsoft.com/office/drawing/2014/main" id="{6FE99A41-EB41-7811-4B1A-D9510B2F4DDC}"/>
                </a:ext>
              </a:extLst>
            </p:cNvPr>
            <p:cNvSpPr txBox="1"/>
            <p:nvPr/>
          </p:nvSpPr>
          <p:spPr>
            <a:xfrm>
              <a:off x="3457402" y="5165809"/>
              <a:ext cx="991871" cy="553998"/>
            </a:xfrm>
            <a:prstGeom prst="rect">
              <a:avLst/>
            </a:prstGeom>
            <a:noFill/>
          </p:spPr>
          <p:txBody>
            <a:bodyPr wrap="square" rtlCol="0">
              <a:spAutoFit/>
            </a:bodyPr>
            <a:lstStyle/>
            <a:p>
              <a:pPr algn="ctr"/>
              <a:r>
                <a:rPr lang="en-GB" sz="1000" dirty="0">
                  <a:solidFill>
                    <a:srgbClr val="505050"/>
                  </a:solidFill>
                  <a:latin typeface="Arial" panose="020B0604020202020204" pitchFamily="34" charset="0"/>
                  <a:ea typeface="Aileron" charset="0"/>
                  <a:cs typeface="Arial" panose="020B0604020202020204" pitchFamily="34" charset="0"/>
                </a:rPr>
                <a:t>Based on ESCAT scale of ESMO</a:t>
              </a:r>
            </a:p>
          </p:txBody>
        </p:sp>
        <p:sp>
          <p:nvSpPr>
            <p:cNvPr id="17" name="Arrow: Right 16">
              <a:extLst>
                <a:ext uri="{FF2B5EF4-FFF2-40B4-BE49-F238E27FC236}">
                  <a16:creationId xmlns:a16="http://schemas.microsoft.com/office/drawing/2014/main" id="{EB4506BA-1EAF-4B8A-50ED-1612BAA2DA37}"/>
                </a:ext>
              </a:extLst>
            </p:cNvPr>
            <p:cNvSpPr/>
            <p:nvPr/>
          </p:nvSpPr>
          <p:spPr>
            <a:xfrm>
              <a:off x="6794855" y="4811251"/>
              <a:ext cx="991870" cy="402897"/>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9" name="TextBox 18">
            <a:extLst>
              <a:ext uri="{FF2B5EF4-FFF2-40B4-BE49-F238E27FC236}">
                <a16:creationId xmlns:a16="http://schemas.microsoft.com/office/drawing/2014/main" id="{1B1A5DF0-69C9-BE47-E948-C88C64B60031}"/>
              </a:ext>
            </a:extLst>
          </p:cNvPr>
          <p:cNvSpPr txBox="1"/>
          <p:nvPr/>
        </p:nvSpPr>
        <p:spPr>
          <a:xfrm>
            <a:off x="2024571" y="5675420"/>
            <a:ext cx="8636865" cy="430887"/>
          </a:xfrm>
          <a:prstGeom prst="rect">
            <a:avLst/>
          </a:prstGeom>
          <a:noFill/>
        </p:spPr>
        <p:txBody>
          <a:bodyPr wrap="square" rtlCol="0">
            <a:spAutoFit/>
          </a:bodyPr>
          <a:lstStyle/>
          <a:p>
            <a:r>
              <a:rPr lang="en-GB" sz="1100" b="0" i="0" dirty="0">
                <a:solidFill>
                  <a:srgbClr val="212121"/>
                </a:solidFill>
                <a:effectLst/>
                <a:latin typeface="Arial" panose="020B0604020202020204" pitchFamily="34" charset="0"/>
                <a:cs typeface="Arial" panose="020B0604020202020204" pitchFamily="34" charset="0"/>
              </a:rPr>
              <a:t>GMI was calculated as a ratio of TTP under MTA to the TTP of the prior line of treatment; GMI ≥1.33 indicates clinically relevant </a:t>
            </a:r>
            <a:br>
              <a:rPr lang="en-GB" sz="1100" b="0" i="0" dirty="0">
                <a:solidFill>
                  <a:srgbClr val="212121"/>
                </a:solidFill>
                <a:effectLst/>
                <a:latin typeface="Arial" panose="020B0604020202020204" pitchFamily="34" charset="0"/>
                <a:cs typeface="Arial" panose="020B0604020202020204" pitchFamily="34" charset="0"/>
              </a:rPr>
            </a:br>
            <a:r>
              <a:rPr lang="en-GB" sz="1100" b="0" i="0" dirty="0">
                <a:solidFill>
                  <a:srgbClr val="212121"/>
                </a:solidFill>
                <a:effectLst/>
                <a:latin typeface="Arial" panose="020B0604020202020204" pitchFamily="34" charset="0"/>
                <a:cs typeface="Arial" panose="020B0604020202020204" pitchFamily="34" charset="0"/>
              </a:rPr>
              <a:t>benefit in group 1 vs group 2 and 3 pooled</a:t>
            </a:r>
            <a:endParaRPr lang="en-GB" sz="1100" dirty="0">
              <a:solidFill>
                <a:srgbClr val="505050"/>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258329825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results</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24</a:t>
            </a:fld>
            <a:endParaRPr lang="en-GB" dirty="0"/>
          </a:p>
        </p:txBody>
      </p:sp>
      <p:sp>
        <p:nvSpPr>
          <p:cNvPr id="2" name="Content Placeholder 1">
            <a:extLst>
              <a:ext uri="{FF2B5EF4-FFF2-40B4-BE49-F238E27FC236}">
                <a16:creationId xmlns:a16="http://schemas.microsoft.com/office/drawing/2014/main" id="{84433906-7E44-1ED6-AECF-001755377AA0}"/>
              </a:ext>
            </a:extLst>
          </p:cNvPr>
          <p:cNvSpPr>
            <a:spLocks noGrp="1"/>
          </p:cNvSpPr>
          <p:nvPr>
            <p:ph sz="quarter" idx="15"/>
          </p:nvPr>
        </p:nvSpPr>
        <p:spPr>
          <a:xfrm>
            <a:off x="620184" y="6165304"/>
            <a:ext cx="11380472" cy="365125"/>
          </a:xfrm>
        </p:spPr>
        <p:txBody>
          <a:bodyPr/>
          <a:lstStyle/>
          <a:p>
            <a:r>
              <a:rPr lang="en-GB" sz="1100" dirty="0">
                <a:solidFill>
                  <a:schemeClr val="tx2"/>
                </a:solidFill>
              </a:rPr>
              <a:t>1L/2L/3L, first/second/third line; CI, confidence interval; ECC, </a:t>
            </a:r>
            <a:r>
              <a:rPr lang="en-GB" sz="1100" b="0" i="0" dirty="0">
                <a:solidFill>
                  <a:schemeClr val="tx2"/>
                </a:solidFill>
                <a:effectLst/>
              </a:rPr>
              <a:t>extrahepatic cholangiocarcinoma; ERBB2, Erb-B2 receptor </a:t>
            </a:r>
            <a:r>
              <a:rPr lang="en-GB" sz="1100" dirty="0">
                <a:solidFill>
                  <a:schemeClr val="tx2"/>
                </a:solidFill>
              </a:rPr>
              <a:t>t</a:t>
            </a:r>
            <a:r>
              <a:rPr lang="en-GB" sz="1100" b="0" i="0" dirty="0">
                <a:solidFill>
                  <a:schemeClr val="tx2"/>
                </a:solidFill>
                <a:effectLst/>
              </a:rPr>
              <a:t>yrosine </a:t>
            </a:r>
            <a:r>
              <a:rPr lang="en-GB" sz="1100" dirty="0">
                <a:solidFill>
                  <a:schemeClr val="tx2"/>
                </a:solidFill>
              </a:rPr>
              <a:t>k</a:t>
            </a:r>
            <a:r>
              <a:rPr lang="en-GB" sz="1100" b="0" i="0" dirty="0">
                <a:solidFill>
                  <a:schemeClr val="tx2"/>
                </a:solidFill>
                <a:effectLst/>
              </a:rPr>
              <a:t>inase 2; </a:t>
            </a:r>
            <a:r>
              <a:rPr lang="en-GB" sz="1100" kern="100" dirty="0">
                <a:solidFill>
                  <a:schemeClr val="tx2"/>
                </a:solidFill>
                <a:ea typeface="Calibri" panose="020F0502020204030204" pitchFamily="34" charset="0"/>
              </a:rPr>
              <a:t>ESCAT, ESMO scale of clinical actionability for molecular targets; FGFR2, fibroblast growth factor receptor 2; </a:t>
            </a:r>
            <a:r>
              <a:rPr lang="en-GB" sz="1100" b="0" i="0" dirty="0">
                <a:solidFill>
                  <a:schemeClr val="tx2"/>
                </a:solidFill>
                <a:effectLst/>
              </a:rPr>
              <a:t>GBC, gallbladder carcinoma; </a:t>
            </a:r>
            <a:r>
              <a:rPr lang="en-GB" sz="1100" dirty="0">
                <a:solidFill>
                  <a:schemeClr val="tx2"/>
                </a:solidFill>
              </a:rPr>
              <a:t>GMI, growth modulation index; HR, hazard ratio; IDH1, isocitrate dehydrogenase-1; ICC, intrahepatic cholangiocarcinoma; MTA, molecularly targeted agent; NR, not reported; OS, overall survival; TA, targetable alteration; Tx, treatment</a:t>
            </a:r>
          </a:p>
          <a:p>
            <a:r>
              <a:rPr lang="en-GB" sz="1100" dirty="0">
                <a:solidFill>
                  <a:schemeClr val="tx2"/>
                </a:solidFill>
              </a:rPr>
              <a:t>Antoun L, et al. WCIGC 2023. Abstract #SO-4 (Oral presentation)</a:t>
            </a:r>
          </a:p>
        </p:txBody>
      </p:sp>
      <p:graphicFrame>
        <p:nvGraphicFramePr>
          <p:cNvPr id="5" name="Table 5">
            <a:extLst>
              <a:ext uri="{FF2B5EF4-FFF2-40B4-BE49-F238E27FC236}">
                <a16:creationId xmlns:a16="http://schemas.microsoft.com/office/drawing/2014/main" id="{94A38746-0CC3-4423-72BA-64ACFD693C4F}"/>
              </a:ext>
            </a:extLst>
          </p:cNvPr>
          <p:cNvGraphicFramePr>
            <a:graphicFrameLocks noGrp="1"/>
          </p:cNvGraphicFramePr>
          <p:nvPr/>
        </p:nvGraphicFramePr>
        <p:xfrm>
          <a:off x="6312024" y="1648708"/>
          <a:ext cx="3960440" cy="137160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119159207"/>
                    </a:ext>
                  </a:extLst>
                </a:gridCol>
                <a:gridCol w="1224136">
                  <a:extLst>
                    <a:ext uri="{9D8B030D-6E8A-4147-A177-3AD203B41FA5}">
                      <a16:colId xmlns:a16="http://schemas.microsoft.com/office/drawing/2014/main" val="3157160717"/>
                    </a:ext>
                  </a:extLst>
                </a:gridCol>
              </a:tblGrid>
              <a:tr h="0">
                <a:tc>
                  <a:txBody>
                    <a:bodyPr/>
                    <a:lstStyle/>
                    <a:p>
                      <a:r>
                        <a:rPr lang="en-GB" sz="1200" dirty="0">
                          <a:latin typeface="Arial" panose="020B0604020202020204" pitchFamily="34" charset="0"/>
                          <a:cs typeface="Arial" panose="020B0604020202020204" pitchFamily="34" charset="0"/>
                        </a:rPr>
                        <a:t>N (%)</a:t>
                      </a:r>
                    </a:p>
                  </a:txBody>
                  <a:tcPr/>
                </a:tc>
                <a:tc>
                  <a:txBody>
                    <a:bodyPr/>
                    <a:lstStyle/>
                    <a:p>
                      <a:pPr algn="ct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017237"/>
                  </a:ext>
                </a:extLst>
              </a:tr>
              <a:tr h="226952">
                <a:tc>
                  <a:txBody>
                    <a:bodyPr/>
                    <a:lstStyle/>
                    <a:p>
                      <a:r>
                        <a:rPr lang="en-GB" sz="1200" dirty="0">
                          <a:latin typeface="Arial" panose="020B0604020202020204" pitchFamily="34" charset="0"/>
                          <a:cs typeface="Arial" panose="020B0604020202020204" pitchFamily="34" charset="0"/>
                        </a:rPr>
                        <a:t>Patients with ESCAT alterations, N</a:t>
                      </a:r>
                    </a:p>
                  </a:txBody>
                  <a:tcPr/>
                </a:tc>
                <a:tc>
                  <a:txBody>
                    <a:bodyPr/>
                    <a:lstStyle/>
                    <a:p>
                      <a:pPr algn="ctr"/>
                      <a:r>
                        <a:rPr lang="en-GB" sz="1200" dirty="0">
                          <a:latin typeface="Arial" panose="020B0604020202020204" pitchFamily="34" charset="0"/>
                          <a:cs typeface="Arial" panose="020B0604020202020204" pitchFamily="34" charset="0"/>
                        </a:rPr>
                        <a:t>146</a:t>
                      </a:r>
                    </a:p>
                  </a:txBody>
                  <a:tcPr/>
                </a:tc>
                <a:extLst>
                  <a:ext uri="{0D108BD9-81ED-4DB2-BD59-A6C34878D82A}">
                    <a16:rowId xmlns:a16="http://schemas.microsoft.com/office/drawing/2014/main" val="4013111402"/>
                  </a:ext>
                </a:extLst>
              </a:tr>
              <a:tr h="453904">
                <a:tc>
                  <a:txBody>
                    <a:bodyPr/>
                    <a:lstStyle/>
                    <a:p>
                      <a:pPr lvl="1"/>
                      <a:r>
                        <a:rPr lang="en-GB" sz="1200" dirty="0">
                          <a:latin typeface="Arial" panose="020B0604020202020204" pitchFamily="34" charset="0"/>
                          <a:cs typeface="Arial" panose="020B0604020202020204" pitchFamily="34" charset="0"/>
                        </a:rPr>
                        <a:t>Most frequent alterations (%)</a:t>
                      </a:r>
                    </a:p>
                    <a:p>
                      <a:pPr lvl="2"/>
                      <a:r>
                        <a:rPr lang="en-GB" sz="1200" dirty="0">
                          <a:latin typeface="Arial" panose="020B0604020202020204" pitchFamily="34" charset="0"/>
                          <a:cs typeface="Arial" panose="020B0604020202020204" pitchFamily="34" charset="0"/>
                        </a:rPr>
                        <a:t>FGFR2</a:t>
                      </a:r>
                    </a:p>
                    <a:p>
                      <a:pPr lvl="2"/>
                      <a:r>
                        <a:rPr lang="en-GB" sz="1200" dirty="0">
                          <a:latin typeface="Arial" panose="020B0604020202020204" pitchFamily="34" charset="0"/>
                          <a:cs typeface="Arial" panose="020B0604020202020204" pitchFamily="34" charset="0"/>
                        </a:rPr>
                        <a:t>IDH1</a:t>
                      </a:r>
                    </a:p>
                    <a:p>
                      <a:pPr lvl="2"/>
                      <a:r>
                        <a:rPr lang="en-GB" sz="1200" dirty="0">
                          <a:latin typeface="Arial" panose="020B0604020202020204" pitchFamily="34" charset="0"/>
                          <a:cs typeface="Arial" panose="020B0604020202020204" pitchFamily="34" charset="0"/>
                        </a:rPr>
                        <a:t>ERBB2</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13</a:t>
                      </a:r>
                    </a:p>
                    <a:p>
                      <a:pPr algn="ctr"/>
                      <a:r>
                        <a:rPr lang="en-GB" sz="1200" dirty="0">
                          <a:latin typeface="Arial" panose="020B0604020202020204" pitchFamily="34" charset="0"/>
                          <a:cs typeface="Arial" panose="020B0604020202020204" pitchFamily="34" charset="0"/>
                        </a:rPr>
                        <a:t>13</a:t>
                      </a:r>
                    </a:p>
                    <a:p>
                      <a:pPr algn="ctr"/>
                      <a:r>
                        <a:rPr lang="en-GB" sz="1200" dirty="0">
                          <a:latin typeface="Arial" panose="020B0604020202020204" pitchFamily="34" charset="0"/>
                          <a:cs typeface="Arial" panose="020B0604020202020204" pitchFamily="34" charset="0"/>
                        </a:rPr>
                        <a:t>9</a:t>
                      </a:r>
                    </a:p>
                  </a:txBody>
                  <a:tcPr/>
                </a:tc>
                <a:extLst>
                  <a:ext uri="{0D108BD9-81ED-4DB2-BD59-A6C34878D82A}">
                    <a16:rowId xmlns:a16="http://schemas.microsoft.com/office/drawing/2014/main" val="1748549672"/>
                  </a:ext>
                </a:extLst>
              </a:tr>
            </a:tbl>
          </a:graphicData>
        </a:graphic>
      </p:graphicFrame>
      <p:graphicFrame>
        <p:nvGraphicFramePr>
          <p:cNvPr id="6" name="Table 5">
            <a:extLst>
              <a:ext uri="{FF2B5EF4-FFF2-40B4-BE49-F238E27FC236}">
                <a16:creationId xmlns:a16="http://schemas.microsoft.com/office/drawing/2014/main" id="{CF80BF7B-7309-8CC0-2BCD-CCE4C84C7E72}"/>
              </a:ext>
            </a:extLst>
          </p:cNvPr>
          <p:cNvGraphicFramePr>
            <a:graphicFrameLocks noGrp="1"/>
          </p:cNvGraphicFramePr>
          <p:nvPr>
            <p:extLst>
              <p:ext uri="{D42A27DB-BD31-4B8C-83A1-F6EECF244321}">
                <p14:modId xmlns:p14="http://schemas.microsoft.com/office/powerpoint/2010/main" val="3814598852"/>
              </p:ext>
            </p:extLst>
          </p:nvPr>
        </p:nvGraphicFramePr>
        <p:xfrm>
          <a:off x="6312024" y="3914800"/>
          <a:ext cx="5544613" cy="201168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119159207"/>
                    </a:ext>
                  </a:extLst>
                </a:gridCol>
                <a:gridCol w="1440159">
                  <a:extLst>
                    <a:ext uri="{9D8B030D-6E8A-4147-A177-3AD203B41FA5}">
                      <a16:colId xmlns:a16="http://schemas.microsoft.com/office/drawing/2014/main" val="3157160717"/>
                    </a:ext>
                  </a:extLst>
                </a:gridCol>
                <a:gridCol w="1440159">
                  <a:extLst>
                    <a:ext uri="{9D8B030D-6E8A-4147-A177-3AD203B41FA5}">
                      <a16:colId xmlns:a16="http://schemas.microsoft.com/office/drawing/2014/main" val="623701964"/>
                    </a:ext>
                  </a:extLst>
                </a:gridCol>
                <a:gridCol w="1440159">
                  <a:extLst>
                    <a:ext uri="{9D8B030D-6E8A-4147-A177-3AD203B41FA5}">
                      <a16:colId xmlns:a16="http://schemas.microsoft.com/office/drawing/2014/main" val="3871276814"/>
                    </a:ext>
                  </a:extLst>
                </a:gridCol>
              </a:tblGrid>
              <a:tr h="0">
                <a:tc>
                  <a:txBody>
                    <a:bodyPr/>
                    <a:lstStyle/>
                    <a:p>
                      <a:endParaRPr lang="en-GB" sz="1200" dirty="0">
                        <a:latin typeface="Arial" panose="020B0604020202020204" pitchFamily="34" charset="0"/>
                        <a:cs typeface="Arial" panose="020B0604020202020204" pitchFamily="34" charset="0"/>
                      </a:endParaRPr>
                    </a:p>
                  </a:txBody>
                  <a:tcPr/>
                </a:tc>
                <a:tc>
                  <a:txBody>
                    <a:bodyPr/>
                    <a:lstStyle/>
                    <a:p>
                      <a:pPr algn="ctr"/>
                      <a:r>
                        <a:rPr lang="en-GB" sz="1200" dirty="0">
                          <a:latin typeface="Arial" panose="020B0604020202020204" pitchFamily="34" charset="0"/>
                          <a:cs typeface="Arial" panose="020B0604020202020204" pitchFamily="34" charset="0"/>
                        </a:rPr>
                        <a:t>Group 1</a:t>
                      </a:r>
                    </a:p>
                    <a:p>
                      <a:pPr algn="ctr"/>
                      <a:r>
                        <a:rPr lang="en-GB" sz="1200" dirty="0">
                          <a:latin typeface="Arial" panose="020B0604020202020204" pitchFamily="34" charset="0"/>
                          <a:cs typeface="Arial" panose="020B0604020202020204" pitchFamily="34" charset="0"/>
                        </a:rPr>
                        <a:t>TA, MTA</a:t>
                      </a:r>
                    </a:p>
                    <a:p>
                      <a:pPr algn="ctr"/>
                      <a:r>
                        <a:rPr lang="en-GB" sz="1200" dirty="0">
                          <a:latin typeface="Arial" panose="020B0604020202020204" pitchFamily="34" charset="0"/>
                          <a:cs typeface="Arial" panose="020B0604020202020204" pitchFamily="34" charset="0"/>
                        </a:rPr>
                        <a:t>N=77</a:t>
                      </a:r>
                    </a:p>
                  </a:txBody>
                  <a:tcPr marL="36000" marR="36000"/>
                </a:tc>
                <a:tc>
                  <a:txBody>
                    <a:bodyPr/>
                    <a:lstStyle/>
                    <a:p>
                      <a:pPr algn="ctr"/>
                      <a:r>
                        <a:rPr lang="en-GB" sz="1200" spc="-40" baseline="0" dirty="0">
                          <a:latin typeface="Arial" panose="020B0604020202020204" pitchFamily="34" charset="0"/>
                          <a:cs typeface="Arial" panose="020B0604020202020204" pitchFamily="34" charset="0"/>
                        </a:rPr>
                        <a:t>Group 2</a:t>
                      </a:r>
                    </a:p>
                    <a:p>
                      <a:pPr algn="ctr"/>
                      <a:r>
                        <a:rPr lang="en-GB" sz="1200" spc="-40" baseline="0" dirty="0">
                          <a:latin typeface="Arial" panose="020B0604020202020204" pitchFamily="34" charset="0"/>
                          <a:cs typeface="Arial" panose="020B0604020202020204" pitchFamily="34" charset="0"/>
                        </a:rPr>
                        <a:t>TA, conventional Tx</a:t>
                      </a:r>
                    </a:p>
                    <a:p>
                      <a:pPr algn="ctr"/>
                      <a:r>
                        <a:rPr lang="en-GB" sz="1200" spc="-40" baseline="0" dirty="0">
                          <a:latin typeface="Arial" panose="020B0604020202020204" pitchFamily="34" charset="0"/>
                          <a:cs typeface="Arial" panose="020B0604020202020204" pitchFamily="34" charset="0"/>
                        </a:rPr>
                        <a:t>N=37</a:t>
                      </a:r>
                    </a:p>
                  </a:txBody>
                  <a:tcPr marL="36000" marR="36000"/>
                </a:tc>
                <a:tc>
                  <a:txBody>
                    <a:bodyPr/>
                    <a:lstStyle/>
                    <a:p>
                      <a:pPr algn="ctr"/>
                      <a:r>
                        <a:rPr lang="en-GB" sz="1200" dirty="0">
                          <a:latin typeface="Arial" panose="020B0604020202020204" pitchFamily="34" charset="0"/>
                          <a:cs typeface="Arial" panose="020B0604020202020204" pitchFamily="34" charset="0"/>
                        </a:rPr>
                        <a:t>Group 3</a:t>
                      </a:r>
                    </a:p>
                    <a:p>
                      <a:pPr algn="ctr"/>
                      <a:r>
                        <a:rPr lang="en-GB" sz="1200" dirty="0">
                          <a:latin typeface="Arial" panose="020B0604020202020204" pitchFamily="34" charset="0"/>
                          <a:cs typeface="Arial" panose="020B0604020202020204" pitchFamily="34" charset="0"/>
                        </a:rPr>
                        <a:t>No TA</a:t>
                      </a:r>
                    </a:p>
                    <a:p>
                      <a:pPr algn="ctr"/>
                      <a:r>
                        <a:rPr lang="en-GB" sz="1200" dirty="0">
                          <a:latin typeface="Arial" panose="020B0604020202020204" pitchFamily="34" charset="0"/>
                          <a:cs typeface="Arial" panose="020B0604020202020204" pitchFamily="34" charset="0"/>
                        </a:rPr>
                        <a:t>N=126</a:t>
                      </a:r>
                    </a:p>
                  </a:txBody>
                  <a:tcPr marL="36000" marR="36000"/>
                </a:tc>
                <a:extLst>
                  <a:ext uri="{0D108BD9-81ED-4DB2-BD59-A6C34878D82A}">
                    <a16:rowId xmlns:a16="http://schemas.microsoft.com/office/drawing/2014/main" val="1086017237"/>
                  </a:ext>
                </a:extLst>
              </a:tr>
              <a:tr h="226952">
                <a:tc>
                  <a:txBody>
                    <a:bodyPr/>
                    <a:lstStyle/>
                    <a:p>
                      <a:r>
                        <a:rPr lang="en-GB" sz="1200" dirty="0">
                          <a:latin typeface="Arial" panose="020B0604020202020204" pitchFamily="34" charset="0"/>
                          <a:cs typeface="Arial" panose="020B0604020202020204" pitchFamily="34" charset="0"/>
                        </a:rPr>
                        <a:t>Median OS, months</a:t>
                      </a:r>
                    </a:p>
                  </a:txBody>
                  <a:tcPr/>
                </a:tc>
                <a:tc>
                  <a:txBody>
                    <a:bodyPr/>
                    <a:lstStyle/>
                    <a:p>
                      <a:pPr algn="ctr"/>
                      <a:r>
                        <a:rPr lang="en-GB" sz="1200" dirty="0">
                          <a:latin typeface="Arial" panose="020B0604020202020204" pitchFamily="34" charset="0"/>
                          <a:cs typeface="Arial" panose="020B0604020202020204" pitchFamily="34" charset="0"/>
                        </a:rPr>
                        <a:t>26.3</a:t>
                      </a:r>
                    </a:p>
                  </a:txBody>
                  <a:tcPr/>
                </a:tc>
                <a:tc>
                  <a:txBody>
                    <a:bodyPr/>
                    <a:lstStyle/>
                    <a:p>
                      <a:pPr algn="ctr"/>
                      <a:r>
                        <a:rPr lang="en-GB" sz="1200" dirty="0">
                          <a:latin typeface="Arial" panose="020B0604020202020204" pitchFamily="34" charset="0"/>
                          <a:cs typeface="Arial" panose="020B0604020202020204" pitchFamily="34" charset="0"/>
                        </a:rPr>
                        <a:t>20.8</a:t>
                      </a:r>
                    </a:p>
                  </a:txBody>
                  <a:tcPr/>
                </a:tc>
                <a:tc>
                  <a:txBody>
                    <a:bodyPr/>
                    <a:lstStyle/>
                    <a:p>
                      <a:pPr algn="ctr"/>
                      <a:r>
                        <a:rPr lang="en-GB" sz="12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52202588"/>
                  </a:ext>
                </a:extLst>
              </a:tr>
              <a:tr h="226952">
                <a:tc>
                  <a:txBody>
                    <a:bodyPr/>
                    <a:lstStyle/>
                    <a:p>
                      <a:r>
                        <a:rPr lang="en-GB" sz="1200" dirty="0">
                          <a:latin typeface="Arial" panose="020B0604020202020204" pitchFamily="34" charset="0"/>
                          <a:cs typeface="Arial" panose="020B0604020202020204" pitchFamily="34" charset="0"/>
                        </a:rPr>
                        <a:t>HR</a:t>
                      </a:r>
                    </a:p>
                    <a:p>
                      <a:r>
                        <a:rPr lang="en-GB" sz="1200" dirty="0">
                          <a:latin typeface="Arial" panose="020B0604020202020204" pitchFamily="34" charset="0"/>
                          <a:cs typeface="Arial" panose="020B0604020202020204" pitchFamily="34" charset="0"/>
                        </a:rPr>
                        <a:t>(95% CI)</a:t>
                      </a:r>
                    </a:p>
                    <a:p>
                      <a:r>
                        <a:rPr lang="en-GB" sz="1200" dirty="0">
                          <a:latin typeface="Arial" panose="020B0604020202020204" pitchFamily="34" charset="0"/>
                          <a:cs typeface="Arial" panose="020B0604020202020204" pitchFamily="34" charset="0"/>
                        </a:rPr>
                        <a:t>P-value</a:t>
                      </a:r>
                    </a:p>
                  </a:txBody>
                  <a:tcPr/>
                </a:tc>
                <a:tc>
                  <a:txBody>
                    <a:bodyPr/>
                    <a:lstStyle/>
                    <a:p>
                      <a:pPr algn="ctr"/>
                      <a:r>
                        <a:rPr lang="en-GB" sz="1200" dirty="0">
                          <a:latin typeface="Arial" panose="020B0604020202020204" pitchFamily="34" charset="0"/>
                          <a:cs typeface="Arial" panose="020B0604020202020204" pitchFamily="34" charset="0"/>
                        </a:rPr>
                        <a:t>0.64</a:t>
                      </a:r>
                    </a:p>
                    <a:p>
                      <a:pPr algn="ctr"/>
                      <a:r>
                        <a:rPr lang="en-GB" sz="1200" dirty="0">
                          <a:latin typeface="Arial" panose="020B0604020202020204" pitchFamily="34" charset="0"/>
                          <a:cs typeface="Arial" panose="020B0604020202020204" pitchFamily="34" charset="0"/>
                        </a:rPr>
                        <a:t>0.46-0.90</a:t>
                      </a:r>
                    </a:p>
                    <a:p>
                      <a:pPr algn="ctr"/>
                      <a:r>
                        <a:rPr lang="en-GB" sz="1200" dirty="0">
                          <a:latin typeface="Arial" panose="020B0604020202020204" pitchFamily="34" charset="0"/>
                          <a:cs typeface="Arial" panose="020B0604020202020204" pitchFamily="34" charset="0"/>
                        </a:rPr>
                        <a:t>P=0.009</a:t>
                      </a:r>
                    </a:p>
                  </a:txBody>
                  <a:tcPr/>
                </a:tc>
                <a:tc>
                  <a:txBody>
                    <a:bodyPr/>
                    <a:lstStyle/>
                    <a:p>
                      <a:pPr algn="ctr"/>
                      <a:r>
                        <a:rPr lang="en-GB" sz="1200" dirty="0">
                          <a:latin typeface="Arial" panose="020B0604020202020204" pitchFamily="34" charset="0"/>
                          <a:cs typeface="Arial" panose="020B0604020202020204" pitchFamily="34" charset="0"/>
                        </a:rPr>
                        <a:t>1.16</a:t>
                      </a:r>
                    </a:p>
                    <a:p>
                      <a:pPr algn="ctr"/>
                      <a:r>
                        <a:rPr lang="en-GB" sz="1200" dirty="0">
                          <a:latin typeface="Arial" panose="020B0604020202020204" pitchFamily="34" charset="0"/>
                          <a:cs typeface="Arial" panose="020B0604020202020204" pitchFamily="34" charset="0"/>
                        </a:rPr>
                        <a:t>(0.78-1.72)</a:t>
                      </a:r>
                    </a:p>
                    <a:p>
                      <a:pPr algn="ctr"/>
                      <a:r>
                        <a:rPr lang="en-GB" sz="1200" dirty="0">
                          <a:latin typeface="Arial" panose="020B0604020202020204" pitchFamily="34" charset="0"/>
                          <a:cs typeface="Arial" panose="020B0604020202020204" pitchFamily="34" charset="0"/>
                        </a:rPr>
                        <a:t>P=0.5</a:t>
                      </a:r>
                    </a:p>
                  </a:txBody>
                  <a:tcPr/>
                </a:tc>
                <a:tc>
                  <a:txBody>
                    <a:bodyPr/>
                    <a:lstStyle/>
                    <a:p>
                      <a:pPr algn="ctr"/>
                      <a:r>
                        <a:rPr lang="en-GB" sz="12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748549672"/>
                  </a:ext>
                </a:extLst>
              </a:tr>
              <a:tr h="226952">
                <a:tc>
                  <a:txBody>
                    <a:bodyPr/>
                    <a:lstStyle/>
                    <a:p>
                      <a:pPr lvl="0"/>
                      <a:r>
                        <a:rPr lang="en-US" sz="1200" b="0" i="0" dirty="0">
                          <a:solidFill>
                            <a:schemeClr val="tx1"/>
                          </a:solidFill>
                          <a:effectLst/>
                          <a:latin typeface="Helvetica" panose="020B0604020202020204" pitchFamily="34" charset="0"/>
                        </a:rPr>
                        <a:t>GMI ≥1.33 (%)</a:t>
                      </a:r>
                      <a:endParaRPr lang="en-GB"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200" dirty="0">
                          <a:latin typeface="Arial" panose="020B0604020202020204" pitchFamily="34" charset="0"/>
                          <a:cs typeface="Arial" panose="020B0604020202020204" pitchFamily="34" charset="0"/>
                        </a:rPr>
                        <a:t>49</a:t>
                      </a:r>
                    </a:p>
                  </a:txBody>
                  <a:tcPr/>
                </a:tc>
                <a:tc>
                  <a:txBody>
                    <a:bodyPr/>
                    <a:lstStyle/>
                    <a:p>
                      <a:pPr algn="ctr"/>
                      <a:r>
                        <a:rPr lang="en-GB" sz="1200" dirty="0">
                          <a:latin typeface="Arial" panose="020B0604020202020204" pitchFamily="34" charset="0"/>
                          <a:cs typeface="Arial" panose="020B0604020202020204" pitchFamily="34" charset="0"/>
                        </a:rPr>
                        <a:t>35</a:t>
                      </a:r>
                    </a:p>
                  </a:txBody>
                  <a:tcPr/>
                </a:tc>
                <a:tc>
                  <a:txBody>
                    <a:bodyPr/>
                    <a:lstStyle/>
                    <a:p>
                      <a:pPr algn="ctr"/>
                      <a:r>
                        <a:rPr lang="en-GB" sz="1200" dirty="0">
                          <a:latin typeface="Arial" panose="020B0604020202020204" pitchFamily="34" charset="0"/>
                          <a:cs typeface="Arial" panose="020B0604020202020204" pitchFamily="34" charset="0"/>
                        </a:rPr>
                        <a:t>32</a:t>
                      </a:r>
                    </a:p>
                  </a:txBody>
                  <a:tcPr/>
                </a:tc>
                <a:extLst>
                  <a:ext uri="{0D108BD9-81ED-4DB2-BD59-A6C34878D82A}">
                    <a16:rowId xmlns:a16="http://schemas.microsoft.com/office/drawing/2014/main" val="674012550"/>
                  </a:ext>
                </a:extLst>
              </a:tr>
            </a:tbl>
          </a:graphicData>
        </a:graphic>
      </p:graphicFrame>
      <p:sp>
        <p:nvSpPr>
          <p:cNvPr id="7" name="TextBox 6">
            <a:extLst>
              <a:ext uri="{FF2B5EF4-FFF2-40B4-BE49-F238E27FC236}">
                <a16:creationId xmlns:a16="http://schemas.microsoft.com/office/drawing/2014/main" id="{0A2CEA86-D80D-2FE3-4C28-2A9D82189173}"/>
              </a:ext>
            </a:extLst>
          </p:cNvPr>
          <p:cNvSpPr txBox="1"/>
          <p:nvPr/>
        </p:nvSpPr>
        <p:spPr>
          <a:xfrm>
            <a:off x="6240016" y="3345356"/>
            <a:ext cx="2664063" cy="369332"/>
          </a:xfrm>
          <a:prstGeom prst="rect">
            <a:avLst/>
          </a:prstGeom>
          <a:noFill/>
        </p:spPr>
        <p:txBody>
          <a:bodyPr wrap="none"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EFFICACY RESULTS</a:t>
            </a:r>
          </a:p>
        </p:txBody>
      </p:sp>
      <p:sp>
        <p:nvSpPr>
          <p:cNvPr id="8" name="TextBox 7">
            <a:extLst>
              <a:ext uri="{FF2B5EF4-FFF2-40B4-BE49-F238E27FC236}">
                <a16:creationId xmlns:a16="http://schemas.microsoft.com/office/drawing/2014/main" id="{E4B9D6E7-A04A-C9FE-4D10-5BA9E5723894}"/>
              </a:ext>
            </a:extLst>
          </p:cNvPr>
          <p:cNvSpPr txBox="1"/>
          <p:nvPr/>
        </p:nvSpPr>
        <p:spPr>
          <a:xfrm>
            <a:off x="551384" y="1137112"/>
            <a:ext cx="3702680" cy="369332"/>
          </a:xfrm>
          <a:prstGeom prst="rect">
            <a:avLst/>
          </a:prstGeom>
          <a:noFill/>
        </p:spPr>
        <p:txBody>
          <a:bodyPr wrap="none"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PATIENT CHARACTERISTICS</a:t>
            </a:r>
          </a:p>
        </p:txBody>
      </p:sp>
      <p:graphicFrame>
        <p:nvGraphicFramePr>
          <p:cNvPr id="4" name="Table 3">
            <a:extLst>
              <a:ext uri="{FF2B5EF4-FFF2-40B4-BE49-F238E27FC236}">
                <a16:creationId xmlns:a16="http://schemas.microsoft.com/office/drawing/2014/main" id="{90E46496-56F7-D151-4C49-C9D03EDB54F4}"/>
              </a:ext>
            </a:extLst>
          </p:cNvPr>
          <p:cNvGraphicFramePr>
            <a:graphicFrameLocks noGrp="1"/>
          </p:cNvGraphicFramePr>
          <p:nvPr>
            <p:extLst>
              <p:ext uri="{D42A27DB-BD31-4B8C-83A1-F6EECF244321}">
                <p14:modId xmlns:p14="http://schemas.microsoft.com/office/powerpoint/2010/main" val="2415144340"/>
              </p:ext>
            </p:extLst>
          </p:nvPr>
        </p:nvGraphicFramePr>
        <p:xfrm>
          <a:off x="619201" y="1628800"/>
          <a:ext cx="5544615" cy="4297680"/>
        </p:xfrm>
        <a:graphic>
          <a:graphicData uri="http://schemas.openxmlformats.org/drawingml/2006/table">
            <a:tbl>
              <a:tblPr firstRow="1" bandRow="1">
                <a:tableStyleId>{5C22544A-7EE6-4342-B048-85BDC9FD1C3A}</a:tableStyleId>
              </a:tblPr>
              <a:tblGrid>
                <a:gridCol w="1876399">
                  <a:extLst>
                    <a:ext uri="{9D8B030D-6E8A-4147-A177-3AD203B41FA5}">
                      <a16:colId xmlns:a16="http://schemas.microsoft.com/office/drawing/2014/main" val="2119159207"/>
                    </a:ext>
                  </a:extLst>
                </a:gridCol>
                <a:gridCol w="936104">
                  <a:extLst>
                    <a:ext uri="{9D8B030D-6E8A-4147-A177-3AD203B41FA5}">
                      <a16:colId xmlns:a16="http://schemas.microsoft.com/office/drawing/2014/main" val="3157160717"/>
                    </a:ext>
                  </a:extLst>
                </a:gridCol>
                <a:gridCol w="1656184">
                  <a:extLst>
                    <a:ext uri="{9D8B030D-6E8A-4147-A177-3AD203B41FA5}">
                      <a16:colId xmlns:a16="http://schemas.microsoft.com/office/drawing/2014/main" val="623701964"/>
                    </a:ext>
                  </a:extLst>
                </a:gridCol>
                <a:gridCol w="1075928">
                  <a:extLst>
                    <a:ext uri="{9D8B030D-6E8A-4147-A177-3AD203B41FA5}">
                      <a16:colId xmlns:a16="http://schemas.microsoft.com/office/drawing/2014/main" val="3871276814"/>
                    </a:ext>
                  </a:extLst>
                </a:gridCol>
              </a:tblGrid>
              <a:tr h="0">
                <a:tc>
                  <a:txBody>
                    <a:bodyPr/>
                    <a:lstStyle/>
                    <a:p>
                      <a:r>
                        <a:rPr lang="en-GB" sz="1200" dirty="0">
                          <a:latin typeface="Arial" panose="020B0604020202020204" pitchFamily="34" charset="0"/>
                          <a:cs typeface="Arial" panose="020B0604020202020204" pitchFamily="34" charset="0"/>
                        </a:rPr>
                        <a:t>N (%)</a:t>
                      </a:r>
                    </a:p>
                  </a:txBody>
                  <a:tcPr/>
                </a:tc>
                <a:tc>
                  <a:txBody>
                    <a:bodyPr/>
                    <a:lstStyle/>
                    <a:p>
                      <a:pPr algn="ctr"/>
                      <a:r>
                        <a:rPr lang="en-GB" sz="1200" dirty="0">
                          <a:latin typeface="Arial" panose="020B0604020202020204" pitchFamily="34" charset="0"/>
                          <a:cs typeface="Arial" panose="020B0604020202020204" pitchFamily="34" charset="0"/>
                        </a:rPr>
                        <a:t>Group 1</a:t>
                      </a:r>
                    </a:p>
                    <a:p>
                      <a:pPr algn="ctr"/>
                      <a:r>
                        <a:rPr lang="en-GB" sz="1200" dirty="0">
                          <a:latin typeface="Arial" panose="020B0604020202020204" pitchFamily="34" charset="0"/>
                          <a:cs typeface="Arial" panose="020B0604020202020204" pitchFamily="34" charset="0"/>
                        </a:rPr>
                        <a:t>TA, MTA</a:t>
                      </a:r>
                    </a:p>
                    <a:p>
                      <a:pPr algn="ctr"/>
                      <a:r>
                        <a:rPr lang="en-GB" sz="1200" dirty="0">
                          <a:latin typeface="Arial" panose="020B0604020202020204" pitchFamily="34" charset="0"/>
                          <a:cs typeface="Arial" panose="020B0604020202020204" pitchFamily="34" charset="0"/>
                        </a:rPr>
                        <a:t>N=77</a:t>
                      </a:r>
                    </a:p>
                  </a:txBody>
                  <a:tcPr/>
                </a:tc>
                <a:tc>
                  <a:txBody>
                    <a:bodyPr/>
                    <a:lstStyle/>
                    <a:p>
                      <a:pPr algn="ctr"/>
                      <a:r>
                        <a:rPr lang="en-GB" sz="1200" dirty="0">
                          <a:latin typeface="Arial" panose="020B0604020202020204" pitchFamily="34" charset="0"/>
                          <a:cs typeface="Arial" panose="020B0604020202020204" pitchFamily="34" charset="0"/>
                        </a:rPr>
                        <a:t>Group 2</a:t>
                      </a:r>
                    </a:p>
                    <a:p>
                      <a:pPr algn="ctr"/>
                      <a:r>
                        <a:rPr lang="en-GB" sz="1200" dirty="0">
                          <a:latin typeface="Arial" panose="020B0604020202020204" pitchFamily="34" charset="0"/>
                          <a:cs typeface="Arial" panose="020B0604020202020204" pitchFamily="34" charset="0"/>
                        </a:rPr>
                        <a:t>TA, conventional Tx</a:t>
                      </a:r>
                    </a:p>
                    <a:p>
                      <a:pPr algn="ctr"/>
                      <a:r>
                        <a:rPr lang="en-GB" sz="1200" dirty="0">
                          <a:latin typeface="Arial" panose="020B0604020202020204" pitchFamily="34" charset="0"/>
                          <a:cs typeface="Arial" panose="020B0604020202020204" pitchFamily="34" charset="0"/>
                        </a:rPr>
                        <a:t>N=37</a:t>
                      </a:r>
                    </a:p>
                  </a:txBody>
                  <a:tcPr/>
                </a:tc>
                <a:tc>
                  <a:txBody>
                    <a:bodyPr/>
                    <a:lstStyle/>
                    <a:p>
                      <a:pPr algn="ctr"/>
                      <a:r>
                        <a:rPr lang="en-GB" sz="1200" dirty="0">
                          <a:latin typeface="Arial" panose="020B0604020202020204" pitchFamily="34" charset="0"/>
                          <a:cs typeface="Arial" panose="020B0604020202020204" pitchFamily="34" charset="0"/>
                        </a:rPr>
                        <a:t>Group 3</a:t>
                      </a:r>
                    </a:p>
                    <a:p>
                      <a:pPr algn="ctr"/>
                      <a:r>
                        <a:rPr lang="en-GB" sz="1200" dirty="0">
                          <a:latin typeface="Arial" panose="020B0604020202020204" pitchFamily="34" charset="0"/>
                          <a:cs typeface="Arial" panose="020B0604020202020204" pitchFamily="34" charset="0"/>
                        </a:rPr>
                        <a:t>No TA</a:t>
                      </a:r>
                    </a:p>
                    <a:p>
                      <a:pPr algn="ctr"/>
                      <a:r>
                        <a:rPr lang="en-GB" sz="1200" dirty="0">
                          <a:latin typeface="Arial" panose="020B0604020202020204" pitchFamily="34" charset="0"/>
                          <a:cs typeface="Arial" panose="020B0604020202020204" pitchFamily="34" charset="0"/>
                        </a:rPr>
                        <a:t>N=126</a:t>
                      </a:r>
                    </a:p>
                  </a:txBody>
                  <a:tcPr/>
                </a:tc>
                <a:extLst>
                  <a:ext uri="{0D108BD9-81ED-4DB2-BD59-A6C34878D82A}">
                    <a16:rowId xmlns:a16="http://schemas.microsoft.com/office/drawing/2014/main" val="1086017237"/>
                  </a:ext>
                </a:extLst>
              </a:tr>
              <a:tr h="226952">
                <a:tc>
                  <a:txBody>
                    <a:bodyPr/>
                    <a:lstStyle/>
                    <a:p>
                      <a:r>
                        <a:rPr lang="en-GB" sz="1200" dirty="0">
                          <a:latin typeface="Arial" panose="020B0604020202020204" pitchFamily="34" charset="0"/>
                          <a:cs typeface="Arial" panose="020B0604020202020204" pitchFamily="34" charset="0"/>
                        </a:rPr>
                        <a:t>Age at diagnosis</a:t>
                      </a:r>
                    </a:p>
                    <a:p>
                      <a:pPr lvl="1"/>
                      <a:r>
                        <a:rPr lang="en-GB" sz="1200" dirty="0">
                          <a:latin typeface="Arial" panose="020B0604020202020204" pitchFamily="34" charset="0"/>
                          <a:cs typeface="Arial" panose="020B0604020202020204" pitchFamily="34" charset="0"/>
                        </a:rPr>
                        <a:t>≤65</a:t>
                      </a:r>
                    </a:p>
                    <a:p>
                      <a:pPr lvl="1"/>
                      <a:r>
                        <a:rPr lang="en-GB" sz="1200" dirty="0">
                          <a:latin typeface="Arial" panose="020B0604020202020204" pitchFamily="34" charset="0"/>
                          <a:cs typeface="Arial" panose="020B0604020202020204" pitchFamily="34" charset="0"/>
                        </a:rPr>
                        <a:t>&gt;65</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52 (68)</a:t>
                      </a:r>
                    </a:p>
                    <a:p>
                      <a:pPr algn="ctr"/>
                      <a:r>
                        <a:rPr lang="en-GB" sz="1200" dirty="0">
                          <a:latin typeface="Arial" panose="020B0604020202020204" pitchFamily="34" charset="0"/>
                          <a:cs typeface="Arial" panose="020B0604020202020204" pitchFamily="34" charset="0"/>
                        </a:rPr>
                        <a:t>25 (32)</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22 (59)</a:t>
                      </a:r>
                    </a:p>
                    <a:p>
                      <a:pPr algn="ctr"/>
                      <a:r>
                        <a:rPr lang="en-GB" sz="1200" dirty="0">
                          <a:latin typeface="Arial" panose="020B0604020202020204" pitchFamily="34" charset="0"/>
                          <a:cs typeface="Arial" panose="020B0604020202020204" pitchFamily="34" charset="0"/>
                        </a:rPr>
                        <a:t>15 (41)</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91 (72)</a:t>
                      </a:r>
                    </a:p>
                    <a:p>
                      <a:pPr algn="ctr"/>
                      <a:r>
                        <a:rPr lang="en-GB" sz="1200" dirty="0">
                          <a:latin typeface="Arial" panose="020B0604020202020204" pitchFamily="34" charset="0"/>
                          <a:cs typeface="Arial" panose="020B0604020202020204" pitchFamily="34" charset="0"/>
                        </a:rPr>
                        <a:t>35 (28)</a:t>
                      </a:r>
                    </a:p>
                  </a:txBody>
                  <a:tcPr/>
                </a:tc>
                <a:extLst>
                  <a:ext uri="{0D108BD9-81ED-4DB2-BD59-A6C34878D82A}">
                    <a16:rowId xmlns:a16="http://schemas.microsoft.com/office/drawing/2014/main" val="352202588"/>
                  </a:ext>
                </a:extLst>
              </a:tr>
              <a:tr h="226952">
                <a:tc>
                  <a:txBody>
                    <a:bodyPr/>
                    <a:lstStyle/>
                    <a:p>
                      <a:r>
                        <a:rPr lang="en-GB" sz="1200" dirty="0">
                          <a:latin typeface="Arial" panose="020B0604020202020204" pitchFamily="34" charset="0"/>
                          <a:cs typeface="Arial" panose="020B0604020202020204" pitchFamily="34" charset="0"/>
                        </a:rPr>
                        <a:t>Sex</a:t>
                      </a:r>
                    </a:p>
                    <a:p>
                      <a:pPr lvl="1"/>
                      <a:r>
                        <a:rPr lang="en-GB" sz="1200" dirty="0">
                          <a:latin typeface="Arial" panose="020B0604020202020204" pitchFamily="34" charset="0"/>
                          <a:cs typeface="Arial" panose="020B0604020202020204" pitchFamily="34" charset="0"/>
                        </a:rPr>
                        <a:t>Female</a:t>
                      </a:r>
                    </a:p>
                    <a:p>
                      <a:pPr lvl="1"/>
                      <a:r>
                        <a:rPr lang="en-GB" sz="1200" dirty="0">
                          <a:latin typeface="Arial" panose="020B0604020202020204" pitchFamily="34" charset="0"/>
                          <a:cs typeface="Arial" panose="020B0604020202020204" pitchFamily="34" charset="0"/>
                        </a:rPr>
                        <a:t>Male</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48 (62)</a:t>
                      </a:r>
                    </a:p>
                    <a:p>
                      <a:pPr algn="ctr"/>
                      <a:r>
                        <a:rPr lang="en-GB" sz="1200" dirty="0">
                          <a:latin typeface="Arial" panose="020B0604020202020204" pitchFamily="34" charset="0"/>
                          <a:cs typeface="Arial" panose="020B0604020202020204" pitchFamily="34" charset="0"/>
                        </a:rPr>
                        <a:t>29 (38)</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19 (51)</a:t>
                      </a:r>
                    </a:p>
                    <a:p>
                      <a:pPr algn="ctr"/>
                      <a:r>
                        <a:rPr lang="en-GB" sz="1200" dirty="0">
                          <a:latin typeface="Arial" panose="020B0604020202020204" pitchFamily="34" charset="0"/>
                          <a:cs typeface="Arial" panose="020B0604020202020204" pitchFamily="34" charset="0"/>
                        </a:rPr>
                        <a:t>18 (49)</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65 (52)</a:t>
                      </a:r>
                    </a:p>
                    <a:p>
                      <a:pPr algn="ctr"/>
                      <a:r>
                        <a:rPr lang="en-GB" sz="1200" dirty="0">
                          <a:latin typeface="Arial" panose="020B0604020202020204" pitchFamily="34" charset="0"/>
                          <a:cs typeface="Arial" panose="020B0604020202020204" pitchFamily="34" charset="0"/>
                        </a:rPr>
                        <a:t>61 (48)</a:t>
                      </a:r>
                    </a:p>
                  </a:txBody>
                  <a:tcPr/>
                </a:tc>
                <a:extLst>
                  <a:ext uri="{0D108BD9-81ED-4DB2-BD59-A6C34878D82A}">
                    <a16:rowId xmlns:a16="http://schemas.microsoft.com/office/drawing/2014/main" val="1748549672"/>
                  </a:ext>
                </a:extLst>
              </a:tr>
              <a:tr h="226952">
                <a:tc>
                  <a:txBody>
                    <a:bodyPr/>
                    <a:lstStyle/>
                    <a:p>
                      <a:pPr lvl="0"/>
                      <a:r>
                        <a:rPr lang="en-GB" sz="1200" dirty="0">
                          <a:solidFill>
                            <a:schemeClr val="tx1"/>
                          </a:solidFill>
                          <a:latin typeface="Arial" panose="020B0604020202020204" pitchFamily="34" charset="0"/>
                          <a:cs typeface="Arial" panose="020B0604020202020204" pitchFamily="34" charset="0"/>
                        </a:rPr>
                        <a:t>Primary</a:t>
                      </a:r>
                    </a:p>
                    <a:p>
                      <a:pPr lvl="1"/>
                      <a:r>
                        <a:rPr lang="en-GB" sz="1200" dirty="0">
                          <a:solidFill>
                            <a:schemeClr val="tx1"/>
                          </a:solidFill>
                          <a:latin typeface="Arial" panose="020B0604020202020204" pitchFamily="34" charset="0"/>
                          <a:cs typeface="Arial" panose="020B0604020202020204" pitchFamily="34" charset="0"/>
                        </a:rPr>
                        <a:t>ICC</a:t>
                      </a:r>
                    </a:p>
                    <a:p>
                      <a:pPr lvl="1"/>
                      <a:r>
                        <a:rPr lang="en-GB" sz="1200" dirty="0">
                          <a:solidFill>
                            <a:schemeClr val="tx1"/>
                          </a:solidFill>
                          <a:latin typeface="Arial" panose="020B0604020202020204" pitchFamily="34" charset="0"/>
                          <a:cs typeface="Arial" panose="020B0604020202020204" pitchFamily="34" charset="0"/>
                        </a:rPr>
                        <a:t>ECC</a:t>
                      </a:r>
                    </a:p>
                    <a:p>
                      <a:pPr lvl="1"/>
                      <a:r>
                        <a:rPr lang="en-GB" sz="1200" dirty="0">
                          <a:solidFill>
                            <a:schemeClr val="tx1"/>
                          </a:solidFill>
                          <a:latin typeface="Arial" panose="020B0604020202020204" pitchFamily="34" charset="0"/>
                          <a:cs typeface="Arial" panose="020B0604020202020204" pitchFamily="34" charset="0"/>
                        </a:rPr>
                        <a:t>GBC</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56 (73)</a:t>
                      </a:r>
                    </a:p>
                    <a:p>
                      <a:pPr algn="ctr"/>
                      <a:r>
                        <a:rPr lang="en-GB" sz="1200" dirty="0">
                          <a:latin typeface="Arial" panose="020B0604020202020204" pitchFamily="34" charset="0"/>
                          <a:cs typeface="Arial" panose="020B0604020202020204" pitchFamily="34" charset="0"/>
                        </a:rPr>
                        <a:t>10 (13)</a:t>
                      </a:r>
                    </a:p>
                    <a:p>
                      <a:pPr algn="ctr"/>
                      <a:r>
                        <a:rPr lang="en-GB" sz="1200" dirty="0">
                          <a:latin typeface="Arial" panose="020B0604020202020204" pitchFamily="34" charset="0"/>
                          <a:cs typeface="Arial" panose="020B0604020202020204" pitchFamily="34" charset="0"/>
                        </a:rPr>
                        <a:t>11 (14)</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21 (57)</a:t>
                      </a:r>
                    </a:p>
                    <a:p>
                      <a:pPr algn="ctr"/>
                      <a:r>
                        <a:rPr lang="en-GB" sz="1200" dirty="0">
                          <a:latin typeface="Arial" panose="020B0604020202020204" pitchFamily="34" charset="0"/>
                          <a:cs typeface="Arial" panose="020B0604020202020204" pitchFamily="34" charset="0"/>
                        </a:rPr>
                        <a:t>12 (32)</a:t>
                      </a:r>
                    </a:p>
                    <a:p>
                      <a:pPr algn="ctr"/>
                      <a:r>
                        <a:rPr lang="en-GB" sz="1200" dirty="0">
                          <a:latin typeface="Arial" panose="020B0604020202020204" pitchFamily="34" charset="0"/>
                          <a:cs typeface="Arial" panose="020B0604020202020204" pitchFamily="34" charset="0"/>
                        </a:rPr>
                        <a:t>4 (11)</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74 (59)</a:t>
                      </a:r>
                    </a:p>
                    <a:p>
                      <a:pPr algn="ctr"/>
                      <a:r>
                        <a:rPr lang="en-GB" sz="1200" dirty="0">
                          <a:latin typeface="Arial" panose="020B0604020202020204" pitchFamily="34" charset="0"/>
                          <a:cs typeface="Arial" panose="020B0604020202020204" pitchFamily="34" charset="0"/>
                        </a:rPr>
                        <a:t>36 (29)</a:t>
                      </a:r>
                    </a:p>
                    <a:p>
                      <a:pPr algn="ctr"/>
                      <a:r>
                        <a:rPr lang="en-GB" sz="1200" dirty="0">
                          <a:latin typeface="Arial" panose="020B0604020202020204" pitchFamily="34" charset="0"/>
                          <a:cs typeface="Arial" panose="020B0604020202020204" pitchFamily="34" charset="0"/>
                        </a:rPr>
                        <a:t>16 (13)</a:t>
                      </a:r>
                    </a:p>
                  </a:txBody>
                  <a:tcPr/>
                </a:tc>
                <a:extLst>
                  <a:ext uri="{0D108BD9-81ED-4DB2-BD59-A6C34878D82A}">
                    <a16:rowId xmlns:a16="http://schemas.microsoft.com/office/drawing/2014/main" val="674012550"/>
                  </a:ext>
                </a:extLst>
              </a:tr>
              <a:tr h="226952">
                <a:tc>
                  <a:txBody>
                    <a:bodyPr/>
                    <a:lstStyle/>
                    <a:p>
                      <a:pPr lvl="0"/>
                      <a:r>
                        <a:rPr lang="en-GB" sz="1200" dirty="0">
                          <a:solidFill>
                            <a:schemeClr val="tx1"/>
                          </a:solidFill>
                          <a:latin typeface="Arial" panose="020B0604020202020204" pitchFamily="34" charset="0"/>
                          <a:cs typeface="Arial" panose="020B0604020202020204" pitchFamily="34" charset="0"/>
                        </a:rPr>
                        <a:t>Stage at diagnosis</a:t>
                      </a:r>
                    </a:p>
                    <a:p>
                      <a:pPr lvl="1"/>
                      <a:r>
                        <a:rPr lang="en-GB" sz="1200" dirty="0">
                          <a:solidFill>
                            <a:schemeClr val="tx1"/>
                          </a:solidFill>
                          <a:latin typeface="Arial" panose="020B0604020202020204" pitchFamily="34" charset="0"/>
                          <a:cs typeface="Arial" panose="020B0604020202020204" pitchFamily="34" charset="0"/>
                        </a:rPr>
                        <a:t>Locally advanced</a:t>
                      </a:r>
                    </a:p>
                    <a:p>
                      <a:pPr lvl="1"/>
                      <a:r>
                        <a:rPr lang="en-GB" sz="1200" dirty="0">
                          <a:solidFill>
                            <a:schemeClr val="tx1"/>
                          </a:solidFill>
                          <a:latin typeface="Arial" panose="020B0604020202020204" pitchFamily="34" charset="0"/>
                          <a:cs typeface="Arial" panose="020B0604020202020204" pitchFamily="34" charset="0"/>
                        </a:rPr>
                        <a:t>Metastatic</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32 (42)</a:t>
                      </a:r>
                    </a:p>
                    <a:p>
                      <a:pPr algn="ctr"/>
                      <a:r>
                        <a:rPr lang="en-GB" sz="1200" dirty="0">
                          <a:latin typeface="Arial" panose="020B0604020202020204" pitchFamily="34" charset="0"/>
                          <a:cs typeface="Arial" panose="020B0604020202020204" pitchFamily="34" charset="0"/>
                        </a:rPr>
                        <a:t>45 (58)</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16 (43)</a:t>
                      </a:r>
                    </a:p>
                    <a:p>
                      <a:pPr algn="ctr"/>
                      <a:r>
                        <a:rPr lang="en-GB" sz="1200" dirty="0">
                          <a:latin typeface="Arial" panose="020B0604020202020204" pitchFamily="34" charset="0"/>
                          <a:cs typeface="Arial" panose="020B0604020202020204" pitchFamily="34" charset="0"/>
                        </a:rPr>
                        <a:t>21 (57)</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52 (41)</a:t>
                      </a:r>
                    </a:p>
                    <a:p>
                      <a:pPr algn="ctr"/>
                      <a:r>
                        <a:rPr lang="en-GB" sz="1200" dirty="0">
                          <a:latin typeface="Arial" panose="020B0604020202020204" pitchFamily="34" charset="0"/>
                          <a:cs typeface="Arial" panose="020B0604020202020204" pitchFamily="34" charset="0"/>
                        </a:rPr>
                        <a:t>74 (59)</a:t>
                      </a:r>
                    </a:p>
                  </a:txBody>
                  <a:tcPr/>
                </a:tc>
                <a:extLst>
                  <a:ext uri="{0D108BD9-81ED-4DB2-BD59-A6C34878D82A}">
                    <a16:rowId xmlns:a16="http://schemas.microsoft.com/office/drawing/2014/main" val="3904581321"/>
                  </a:ext>
                </a:extLst>
              </a:tr>
              <a:tr h="226952">
                <a:tc>
                  <a:txBody>
                    <a:bodyPr/>
                    <a:lstStyle/>
                    <a:p>
                      <a:pPr lvl="0"/>
                      <a:r>
                        <a:rPr lang="en-GB" sz="1200" dirty="0">
                          <a:solidFill>
                            <a:schemeClr val="tx1"/>
                          </a:solidFill>
                          <a:latin typeface="Arial" panose="020B0604020202020204" pitchFamily="34" charset="0"/>
                          <a:cs typeface="Arial" panose="020B0604020202020204" pitchFamily="34" charset="0"/>
                        </a:rPr>
                        <a:t>Treatment line</a:t>
                      </a:r>
                    </a:p>
                    <a:p>
                      <a:pPr lvl="1"/>
                      <a:r>
                        <a:rPr lang="en-GB" sz="1200" dirty="0">
                          <a:solidFill>
                            <a:schemeClr val="tx1"/>
                          </a:solidFill>
                          <a:latin typeface="Arial" panose="020B0604020202020204" pitchFamily="34" charset="0"/>
                          <a:cs typeface="Arial" panose="020B0604020202020204" pitchFamily="34" charset="0"/>
                        </a:rPr>
                        <a:t>1L or 2L</a:t>
                      </a:r>
                    </a:p>
                    <a:p>
                      <a:pPr lvl="1"/>
                      <a:r>
                        <a:rPr lang="en-GB" sz="1200" dirty="0">
                          <a:solidFill>
                            <a:schemeClr val="tx1"/>
                          </a:solidFill>
                          <a:latin typeface="Arial" panose="020B0604020202020204" pitchFamily="34" charset="0"/>
                          <a:cs typeface="Arial" panose="020B0604020202020204" pitchFamily="34" charset="0"/>
                        </a:rPr>
                        <a:t>≥3L</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47 (61)</a:t>
                      </a:r>
                    </a:p>
                    <a:p>
                      <a:pPr algn="ctr"/>
                      <a:r>
                        <a:rPr lang="en-GB" sz="1200" dirty="0">
                          <a:latin typeface="Arial" panose="020B0604020202020204" pitchFamily="34" charset="0"/>
                          <a:cs typeface="Arial" panose="020B0604020202020204" pitchFamily="34" charset="0"/>
                        </a:rPr>
                        <a:t>30 (39)</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23 (62)</a:t>
                      </a:r>
                    </a:p>
                    <a:p>
                      <a:pPr algn="ctr"/>
                      <a:r>
                        <a:rPr lang="en-GB" sz="1200" dirty="0">
                          <a:latin typeface="Arial" panose="020B0604020202020204" pitchFamily="34" charset="0"/>
                          <a:cs typeface="Arial" panose="020B0604020202020204" pitchFamily="34" charset="0"/>
                        </a:rPr>
                        <a:t>14 (38)</a:t>
                      </a:r>
                    </a:p>
                  </a:txBody>
                  <a:tcPr/>
                </a:tc>
                <a:tc>
                  <a:txBody>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79 (63)</a:t>
                      </a:r>
                    </a:p>
                    <a:p>
                      <a:pPr algn="ctr"/>
                      <a:r>
                        <a:rPr lang="en-GB" sz="1200" dirty="0">
                          <a:latin typeface="Arial" panose="020B0604020202020204" pitchFamily="34" charset="0"/>
                          <a:cs typeface="Arial" panose="020B0604020202020204" pitchFamily="34" charset="0"/>
                        </a:rPr>
                        <a:t>47 (37)</a:t>
                      </a:r>
                    </a:p>
                  </a:txBody>
                  <a:tcPr/>
                </a:tc>
                <a:extLst>
                  <a:ext uri="{0D108BD9-81ED-4DB2-BD59-A6C34878D82A}">
                    <a16:rowId xmlns:a16="http://schemas.microsoft.com/office/drawing/2014/main" val="3817153734"/>
                  </a:ext>
                </a:extLst>
              </a:tr>
              <a:tr h="226952">
                <a:tc>
                  <a:txBody>
                    <a:bodyPr/>
                    <a:lstStyle/>
                    <a:p>
                      <a:pPr lvl="0"/>
                      <a:r>
                        <a:rPr lang="en-GB" sz="1200" dirty="0">
                          <a:solidFill>
                            <a:schemeClr val="tx1"/>
                          </a:solidFill>
                          <a:latin typeface="Arial" panose="020B0604020202020204" pitchFamily="34" charset="0"/>
                          <a:cs typeface="Arial" panose="020B0604020202020204" pitchFamily="34" charset="0"/>
                        </a:rPr>
                        <a:t>Death status</a:t>
                      </a:r>
                    </a:p>
                  </a:txBody>
                  <a:tcPr/>
                </a:tc>
                <a:tc>
                  <a:txBody>
                    <a:bodyPr/>
                    <a:lstStyle/>
                    <a:p>
                      <a:pPr algn="ctr"/>
                      <a:r>
                        <a:rPr lang="en-GB" sz="1200" dirty="0">
                          <a:latin typeface="Arial" panose="020B0604020202020204" pitchFamily="34" charset="0"/>
                          <a:cs typeface="Arial" panose="020B0604020202020204" pitchFamily="34" charset="0"/>
                        </a:rPr>
                        <a:t>58 (75)</a:t>
                      </a:r>
                    </a:p>
                  </a:txBody>
                  <a:tcPr/>
                </a:tc>
                <a:tc>
                  <a:txBody>
                    <a:bodyPr/>
                    <a:lstStyle/>
                    <a:p>
                      <a:pPr algn="ctr"/>
                      <a:r>
                        <a:rPr lang="en-GB" sz="1200" dirty="0">
                          <a:latin typeface="Arial" panose="020B0604020202020204" pitchFamily="34" charset="0"/>
                          <a:cs typeface="Arial" panose="020B0604020202020204" pitchFamily="34" charset="0"/>
                        </a:rPr>
                        <a:t>33 (89)</a:t>
                      </a:r>
                    </a:p>
                  </a:txBody>
                  <a:tcPr/>
                </a:tc>
                <a:tc>
                  <a:txBody>
                    <a:bodyPr/>
                    <a:lstStyle/>
                    <a:p>
                      <a:pPr algn="ctr"/>
                      <a:r>
                        <a:rPr lang="en-GB" sz="1200" dirty="0">
                          <a:latin typeface="Arial" panose="020B0604020202020204" pitchFamily="34" charset="0"/>
                          <a:cs typeface="Arial" panose="020B0604020202020204" pitchFamily="34" charset="0"/>
                        </a:rPr>
                        <a:t>105 (83)</a:t>
                      </a:r>
                    </a:p>
                  </a:txBody>
                  <a:tcPr/>
                </a:tc>
                <a:extLst>
                  <a:ext uri="{0D108BD9-81ED-4DB2-BD59-A6C34878D82A}">
                    <a16:rowId xmlns:a16="http://schemas.microsoft.com/office/drawing/2014/main" val="349358948"/>
                  </a:ext>
                </a:extLst>
              </a:tr>
            </a:tbl>
          </a:graphicData>
        </a:graphic>
      </p:graphicFrame>
      <p:sp>
        <p:nvSpPr>
          <p:cNvPr id="9" name="TextBox 8">
            <a:extLst>
              <a:ext uri="{FF2B5EF4-FFF2-40B4-BE49-F238E27FC236}">
                <a16:creationId xmlns:a16="http://schemas.microsoft.com/office/drawing/2014/main" id="{81518E72-C359-A7E8-7407-62C39DECD6BF}"/>
              </a:ext>
            </a:extLst>
          </p:cNvPr>
          <p:cNvSpPr txBox="1"/>
          <p:nvPr/>
        </p:nvSpPr>
        <p:spPr>
          <a:xfrm>
            <a:off x="6281752" y="1116852"/>
            <a:ext cx="2941831" cy="369332"/>
          </a:xfrm>
          <a:prstGeom prst="rect">
            <a:avLst/>
          </a:prstGeom>
          <a:noFill/>
        </p:spPr>
        <p:txBody>
          <a:bodyPr wrap="none"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MOLECULAR PROFILE</a:t>
            </a:r>
          </a:p>
        </p:txBody>
      </p:sp>
    </p:spTree>
    <p:extLst>
      <p:ext uri="{BB962C8B-B14F-4D97-AF65-F5344CB8AC3E}">
        <p14:creationId xmlns:p14="http://schemas.microsoft.com/office/powerpoint/2010/main" val="61298803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p:txBody>
          <a:bodyPr/>
          <a:lstStyle/>
          <a:p>
            <a:r>
              <a:rPr lang="en-GB" sz="1600" b="0" i="0" dirty="0">
                <a:solidFill>
                  <a:schemeClr val="tx2"/>
                </a:solidFill>
                <a:effectLst/>
              </a:rPr>
              <a:t>Identifying and categorising TAs as per ESCAT classification and administering MTAs accordingly is associated with a longer OS in patients with advanced BTC</a:t>
            </a:r>
            <a:endParaRPr lang="en-GB" sz="1600" dirty="0">
              <a:solidFill>
                <a:schemeClr val="tx2"/>
              </a:solidFill>
            </a:endParaRP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summary</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264000"/>
            <a:ext cx="10180339" cy="365125"/>
          </a:xfrm>
        </p:spPr>
        <p:txBody>
          <a:bodyPr/>
          <a:lstStyle/>
          <a:p>
            <a:r>
              <a:rPr lang="en-GB" sz="1200" kern="100" dirty="0">
                <a:solidFill>
                  <a:schemeClr val="tx2"/>
                </a:solidFill>
                <a:ea typeface="Calibri" panose="020F0502020204030204" pitchFamily="34" charset="0"/>
              </a:rPr>
              <a:t>BTC, </a:t>
            </a:r>
            <a:r>
              <a:rPr lang="en-GB" kern="100" dirty="0">
                <a:solidFill>
                  <a:schemeClr val="tx2"/>
                </a:solidFill>
                <a:ea typeface="Calibri" panose="020F0502020204030204" pitchFamily="34" charset="0"/>
              </a:rPr>
              <a:t>biliary tract cancer; ESCAT, ESMO scale of clinical actionability for molecular targets; </a:t>
            </a:r>
            <a:r>
              <a:rPr lang="en-GB" sz="1200" kern="100" dirty="0">
                <a:solidFill>
                  <a:schemeClr val="tx2"/>
                </a:solidFill>
                <a:ea typeface="Calibri" panose="020F0502020204030204" pitchFamily="34" charset="0"/>
              </a:rPr>
              <a:t>MTA, molecularly targetable</a:t>
            </a:r>
            <a:r>
              <a:rPr lang="en-GB" kern="100" dirty="0">
                <a:solidFill>
                  <a:schemeClr val="tx2"/>
                </a:solidFill>
                <a:ea typeface="Calibri" panose="020F0502020204030204" pitchFamily="34" charset="0"/>
              </a:rPr>
              <a:t> agent; OS, overall survival; TA, targetable alteration</a:t>
            </a:r>
            <a:endParaRPr lang="en-GB" sz="1200" kern="100" dirty="0">
              <a:solidFill>
                <a:schemeClr val="tx2"/>
              </a:solidFill>
              <a:ea typeface="Calibri" panose="020F0502020204030204" pitchFamily="34" charset="0"/>
            </a:endParaRPr>
          </a:p>
          <a:p>
            <a:r>
              <a:rPr lang="en-GB" sz="1200" kern="100" dirty="0">
                <a:solidFill>
                  <a:schemeClr val="tx2"/>
                </a:solidFill>
                <a:ea typeface="Calibri" panose="020F0502020204030204" pitchFamily="34" charset="0"/>
              </a:rPr>
              <a:t>Anton L</a:t>
            </a:r>
            <a:r>
              <a:rPr lang="en-GB" sz="1200" kern="100" dirty="0">
                <a:solidFill>
                  <a:schemeClr val="tx2"/>
                </a:solidFill>
                <a:effectLst/>
                <a:ea typeface="Calibri" panose="020F0502020204030204" pitchFamily="34" charset="0"/>
              </a:rPr>
              <a:t>, et al. </a:t>
            </a:r>
            <a:r>
              <a:rPr lang="en-GB" sz="1200" kern="100" dirty="0">
                <a:solidFill>
                  <a:schemeClr val="tx2"/>
                </a:solidFill>
                <a:ea typeface="Calibri" panose="020F0502020204030204" pitchFamily="34" charset="0"/>
              </a:rPr>
              <a:t>WCIGC 2023. Abstract #SO-4</a:t>
            </a:r>
            <a:r>
              <a:rPr lang="en-GB" kern="100" dirty="0">
                <a:solidFill>
                  <a:schemeClr val="tx2"/>
                </a:solidFill>
                <a:ea typeface="Calibri" panose="020F0502020204030204" pitchFamily="34" charset="0"/>
              </a:rPr>
              <a:t> </a:t>
            </a:r>
            <a:r>
              <a:rPr lang="en-GB" sz="1200" kern="100" dirty="0">
                <a:solidFill>
                  <a:schemeClr val="tx2"/>
                </a:solidFill>
                <a:ea typeface="Calibri" panose="020F0502020204030204" pitchFamily="34" charset="0"/>
              </a:rPr>
              <a:t>(Oral presentation)</a:t>
            </a:r>
            <a:endParaRPr lang="en-GB" sz="1200" kern="100" dirty="0">
              <a:solidFill>
                <a:schemeClr val="tx2"/>
              </a:solidFill>
              <a:effectLst/>
              <a:ea typeface="Calibri" panose="020F0502020204030204" pitchFamily="34" charset="0"/>
            </a:endParaRPr>
          </a:p>
        </p:txBody>
      </p:sp>
      <p:sp>
        <p:nvSpPr>
          <p:cNvPr id="4" name="TextBox 3">
            <a:extLst>
              <a:ext uri="{FF2B5EF4-FFF2-40B4-BE49-F238E27FC236}">
                <a16:creationId xmlns:a16="http://schemas.microsoft.com/office/drawing/2014/main" id="{131C199C-34EF-EEE4-46F5-97C41C6DC576}"/>
              </a:ext>
            </a:extLst>
          </p:cNvPr>
          <p:cNvSpPr txBox="1"/>
          <p:nvPr/>
        </p:nvSpPr>
        <p:spPr>
          <a:xfrm>
            <a:off x="1391477" y="3645024"/>
            <a:ext cx="9409046" cy="1910880"/>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cs typeface="Arial" panose="020B0604020202020204" pitchFamily="34" charset="0"/>
              </a:rPr>
              <a:t>Molecular profiling by NGS to identify an actionable target(s) and treatment with a MTA provides benefit in terms of DCR, PFS and OS</a:t>
            </a:r>
          </a:p>
          <a:p>
            <a:pPr marL="342900" indent="-342900">
              <a:spcBef>
                <a:spcPts val="600"/>
              </a:spcBef>
              <a:buClr>
                <a:schemeClr val="accent1"/>
              </a:buClr>
              <a:buFont typeface="Arial" panose="020B0604020202020204" pitchFamily="34" charset="0"/>
              <a:buChar char="•"/>
            </a:pPr>
            <a:r>
              <a:rPr lang="en-GB" sz="2000" b="1">
                <a:solidFill>
                  <a:schemeClr val="tx2"/>
                </a:solidFill>
                <a:latin typeface="Arial" panose="020B0604020202020204" pitchFamily="34" charset="0"/>
                <a:cs typeface="Arial" panose="020B0604020202020204" pitchFamily="34" charset="0"/>
              </a:rPr>
              <a:t>The study </a:t>
            </a:r>
            <a:r>
              <a:rPr lang="en-GB" sz="2000" b="1" dirty="0">
                <a:solidFill>
                  <a:schemeClr val="tx2"/>
                </a:solidFill>
                <a:latin typeface="Arial" panose="020B0604020202020204" pitchFamily="34" charset="0"/>
                <a:cs typeface="Arial" panose="020B0604020202020204" pitchFamily="34" charset="0"/>
              </a:rPr>
              <a:t>highlights the importance of conducting NGS upfront for BTC</a:t>
            </a:r>
          </a:p>
        </p:txBody>
      </p:sp>
    </p:spTree>
    <p:extLst>
      <p:ext uri="{BB962C8B-B14F-4D97-AF65-F5344CB8AC3E}">
        <p14:creationId xmlns:p14="http://schemas.microsoft.com/office/powerpoint/2010/main" val="74494606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ont, logo, graphics&#10;&#10;Description automatically generated">
            <a:hlinkClick r:id="rId3"/>
            <a:extLst>
              <a:ext uri="{FF2B5EF4-FFF2-40B4-BE49-F238E27FC236}">
                <a16:creationId xmlns:a16="http://schemas.microsoft.com/office/drawing/2014/main" id="{866E5599-D24C-970C-A2D0-D68177AD4739}"/>
              </a:ext>
            </a:extLst>
          </p:cNvPr>
          <p:cNvPicPr>
            <a:picLocks noChangeAspect="1"/>
          </p:cNvPicPr>
          <p:nvPr/>
        </p:nvPicPr>
        <p:blipFill>
          <a:blip r:embed="rId4"/>
          <a:stretch>
            <a:fillRect/>
          </a:stretch>
        </p:blipFill>
        <p:spPr>
          <a:xfrm>
            <a:off x="8326627" y="863662"/>
            <a:ext cx="2740058" cy="1413210"/>
          </a:xfrm>
          <a:prstGeom prst="rect">
            <a:avLst/>
          </a:prstGeom>
        </p:spPr>
      </p:pic>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19200" y="1329343"/>
            <a:ext cx="10963200" cy="4547929"/>
          </a:xfrm>
        </p:spPr>
        <p:txBody>
          <a:bodyPr>
            <a:noAutofit/>
          </a:bodyPr>
          <a:lstStyle/>
          <a:p>
            <a:pPr marL="0" indent="0">
              <a:lnSpc>
                <a:spcPct val="120000"/>
              </a:lnSpc>
              <a:spcBef>
                <a:spcPts val="600"/>
              </a:spcBef>
              <a:buNone/>
            </a:pPr>
            <a:r>
              <a:rPr lang="en-GB" altLang="en-US" sz="1700" b="1" dirty="0">
                <a:latin typeface="Arial" panose="020B0604020202020204" pitchFamily="34" charset="0"/>
              </a:rPr>
              <a:t>This programme is developed by PRECISION ONCOLOGY CONNECT, </a:t>
            </a:r>
            <a:br>
              <a:rPr lang="en-GB" altLang="en-US" sz="1700" b="1" dirty="0">
                <a:latin typeface="Arial" panose="020B0604020202020204" pitchFamily="34" charset="0"/>
              </a:rPr>
            </a:br>
            <a:r>
              <a:rPr lang="en-GB" altLang="en-US" sz="1700" b="1" dirty="0">
                <a:latin typeface="Arial" panose="020B0604020202020204" pitchFamily="34" charset="0"/>
              </a:rPr>
              <a:t>an international group of experts in the field of </a:t>
            </a:r>
            <a:r>
              <a:rPr lang="en-GB" altLang="en-US" sz="1700" b="1" dirty="0"/>
              <a:t>oncology</a:t>
            </a:r>
            <a:r>
              <a:rPr lang="en-GB" sz="1700" b="1" dirty="0"/>
              <a:t>.</a:t>
            </a:r>
            <a:endParaRPr lang="en-GB" altLang="en-US" sz="1700" b="1" dirty="0">
              <a:latin typeface="Arial" panose="020B0604020202020204" pitchFamily="34" charset="0"/>
            </a:endParaRPr>
          </a:p>
          <a:p>
            <a:pPr marL="0" indent="0">
              <a:lnSpc>
                <a:spcPct val="120000"/>
              </a:lnSpc>
              <a:spcBef>
                <a:spcPts val="600"/>
              </a:spcBef>
              <a:buNone/>
            </a:pPr>
            <a:endParaRPr lang="en-GB" altLang="en-US" sz="1000" dirty="0">
              <a:latin typeface="Arial" panose="020B0604020202020204" pitchFamily="34" charset="0"/>
            </a:endParaRPr>
          </a:p>
          <a:p>
            <a:pPr marL="0" indent="0">
              <a:spcBef>
                <a:spcPts val="600"/>
              </a:spcBef>
              <a:buNone/>
            </a:pPr>
            <a:r>
              <a:rPr lang="en-GB" sz="1700" b="1" dirty="0">
                <a:solidFill>
                  <a:schemeClr val="accent1"/>
                </a:solidFill>
                <a:latin typeface="Arial" panose="020B0604020202020204" pitchFamily="34" charset="0"/>
              </a:rPr>
              <a:t>Acknowledgement and disclosures</a:t>
            </a:r>
            <a:endParaRPr lang="en-GB" altLang="en-US" sz="1700" b="1" dirty="0">
              <a:solidFill>
                <a:schemeClr val="accent1"/>
              </a:solidFill>
              <a:latin typeface="Arial" panose="020B0604020202020204" pitchFamily="34" charset="0"/>
            </a:endParaRPr>
          </a:p>
          <a:p>
            <a:pPr marL="0" indent="0">
              <a:buNone/>
            </a:pPr>
            <a:r>
              <a:rPr lang="en-GB" altLang="en-US" sz="1700" dirty="0">
                <a:latin typeface="Arial" panose="020B0604020202020204" pitchFamily="34" charset="0"/>
              </a:rPr>
              <a:t>This PRECISION ONCOLOGY CONNECT programme is supported through an independent educational grant from </a:t>
            </a:r>
            <a:r>
              <a:rPr lang="en-GB" sz="1700" dirty="0"/>
              <a:t>Bayer</a:t>
            </a:r>
            <a:r>
              <a:rPr lang="en-GB" altLang="en-US" sz="1700" dirty="0">
                <a:latin typeface="Arial" panose="020B0604020202020204" pitchFamily="34" charset="0"/>
              </a:rPr>
              <a:t>. The programme is therefore independent, the content is not influenced by the supporter and is under the sole responsibility of the experts.</a:t>
            </a:r>
            <a:endParaRPr lang="en-GB" sz="1700" dirty="0">
              <a:latin typeface="Arial" panose="020B0604020202020204" pitchFamily="34" charset="0"/>
            </a:endParaRPr>
          </a:p>
          <a:p>
            <a:pPr marL="0" indent="0">
              <a:buNone/>
            </a:pPr>
            <a:r>
              <a:rPr lang="en-GB" sz="1700" b="1" dirty="0">
                <a:latin typeface="Arial" panose="020B0604020202020204" pitchFamily="34" charset="0"/>
              </a:rPr>
              <a:t>Please note:</a:t>
            </a:r>
            <a:r>
              <a:rPr lang="en-GB" sz="1700" dirty="0">
                <a:latin typeface="Arial" panose="020B0604020202020204" pitchFamily="34" charset="0"/>
              </a:rPr>
              <a:t> The views expressed within this programme are the personal opinions of the experts. They do not necessarily represent the views of the experts’ institutions, or the rest of the PRECISION ONCOLOGY </a:t>
            </a:r>
            <a:br>
              <a:rPr lang="en-GB" sz="1700" dirty="0">
                <a:latin typeface="Arial" panose="020B0604020202020204" pitchFamily="34" charset="0"/>
              </a:rPr>
            </a:br>
            <a:r>
              <a:rPr lang="en-GB" sz="1700" dirty="0">
                <a:latin typeface="Arial" panose="020B0604020202020204" pitchFamily="34" charset="0"/>
              </a:rPr>
              <a:t>CONNECT group.</a:t>
            </a:r>
          </a:p>
          <a:p>
            <a:pPr marL="0" indent="0">
              <a:buNone/>
            </a:pPr>
            <a:r>
              <a:rPr lang="en-GB" sz="1700" dirty="0">
                <a:latin typeface="Arial" panose="020B0604020202020204" pitchFamily="34" charset="0"/>
              </a:rPr>
              <a:t>Expert Disclaimers:</a:t>
            </a:r>
          </a:p>
          <a:p>
            <a:r>
              <a:rPr lang="en-GB" sz="1700" b="1" dirty="0">
                <a:solidFill>
                  <a:srgbClr val="C6573B"/>
                </a:solidFill>
                <a:latin typeface="Arial" panose="020B0604020202020204" pitchFamily="34" charset="0"/>
              </a:rPr>
              <a:t>Dr Andrea Sartore Bianchi </a:t>
            </a:r>
            <a:r>
              <a:rPr lang="en-GB" sz="1700" dirty="0">
                <a:latin typeface="Arial" panose="020B0604020202020204" pitchFamily="34" charset="0"/>
              </a:rPr>
              <a:t>has received financial support/sponsorship for research support, consultation, or speaker fees from the following companies: Amgen, Bayer, Novartis, </a:t>
            </a:r>
            <a:r>
              <a:rPr lang="en-GB" sz="1700" dirty="0" err="1">
                <a:latin typeface="Arial" panose="020B0604020202020204" pitchFamily="34" charset="0"/>
              </a:rPr>
              <a:t>Servier</a:t>
            </a:r>
            <a:r>
              <a:rPr lang="en-GB" sz="1700" dirty="0">
                <a:latin typeface="Arial" panose="020B0604020202020204" pitchFamily="34" charset="0"/>
              </a:rPr>
              <a:t>, Pierre-Fabre.</a:t>
            </a: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619201" y="259200"/>
            <a:ext cx="9797279" cy="864000"/>
          </a:xfrm>
        </p:spPr>
        <p:txBody>
          <a:bodyPr/>
          <a:lstStyle/>
          <a:p>
            <a:r>
              <a:rPr lang="en-GB" dirty="0">
                <a:latin typeface="Arial" panose="020B0604020202020204" pitchFamily="34" charset="0"/>
              </a:rPr>
              <a:t>Developed by PRECISION ONCOLOGY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smtClean="0">
                <a:latin typeface="Arial" panose="020B0604020202020204" pitchFamily="34" charset="0"/>
                <a:cs typeface="Arial" panose="020B0604020202020204" pitchFamily="34" charset="0"/>
              </a:rPr>
              <a:pPr/>
              <a:t>3</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spTree>
    <p:extLst>
      <p:ext uri="{BB962C8B-B14F-4D97-AF65-F5344CB8AC3E}">
        <p14:creationId xmlns:p14="http://schemas.microsoft.com/office/powerpoint/2010/main" val="1435382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FADE4-735A-D3BD-A516-EE936378B3CE}"/>
              </a:ext>
            </a:extLst>
          </p:cNvPr>
          <p:cNvSpPr>
            <a:spLocks noGrp="1"/>
          </p:cNvSpPr>
          <p:nvPr>
            <p:ph sz="quarter" idx="12"/>
          </p:nvPr>
        </p:nvSpPr>
        <p:spPr/>
        <p:txBody>
          <a:bodyPr/>
          <a:lstStyle/>
          <a:p>
            <a:pPr marL="342900" indent="-342900">
              <a:spcBef>
                <a:spcPts val="600"/>
              </a:spcBef>
              <a:buClr>
                <a:schemeClr val="accent1"/>
              </a:buClr>
              <a:buFont typeface="Arial" panose="020B0604020202020204" pitchFamily="34" charset="0"/>
              <a:buChar char="•"/>
            </a:pPr>
            <a:r>
              <a:rPr lang="en-GB" sz="1800" b="1" kern="100" dirty="0">
                <a:solidFill>
                  <a:schemeClr val="accent1"/>
                </a:solidFill>
                <a:effectLst/>
                <a:ea typeface="Calibri" panose="020F0502020204030204" pitchFamily="34" charset="0"/>
              </a:rPr>
              <a:t>DESTINY-PanTumour</a:t>
            </a:r>
            <a:r>
              <a:rPr lang="en-GB" sz="1800" b="1" kern="100" dirty="0">
                <a:solidFill>
                  <a:schemeClr val="accent1"/>
                </a:solidFill>
                <a:ea typeface="Calibri" panose="020F0502020204030204" pitchFamily="34" charset="0"/>
              </a:rPr>
              <a:t>02</a:t>
            </a:r>
            <a:r>
              <a:rPr lang="en-GB" sz="1800" b="1" kern="100" dirty="0">
                <a:solidFill>
                  <a:schemeClr val="accent1"/>
                </a:solidFill>
                <a:effectLst/>
                <a:ea typeface="Calibri" panose="020F0502020204030204" pitchFamily="34" charset="0"/>
              </a:rPr>
              <a:t>: </a:t>
            </a:r>
            <a:r>
              <a:rPr lang="en-US" sz="1800" kern="100" dirty="0">
                <a:solidFill>
                  <a:schemeClr val="tx2"/>
                </a:solidFill>
                <a:effectLst/>
                <a:ea typeface="Calibri" panose="020F0502020204030204" pitchFamily="34" charset="0"/>
              </a:rPr>
              <a:t>S</a:t>
            </a:r>
            <a:r>
              <a:rPr lang="en-US" sz="1800" dirty="0">
                <a:solidFill>
                  <a:schemeClr val="tx2"/>
                </a:solidFill>
                <a:latin typeface="Arial" panose="020B0604020202020204" pitchFamily="34" charset="0"/>
                <a:cs typeface="Arial" panose="020B0604020202020204" pitchFamily="34" charset="0"/>
              </a:rPr>
              <a:t>tudy shows T-</a:t>
            </a:r>
            <a:r>
              <a:rPr lang="en-US" sz="1800" dirty="0" err="1">
                <a:solidFill>
                  <a:schemeClr val="tx2"/>
                </a:solidFill>
                <a:latin typeface="Arial" panose="020B0604020202020204" pitchFamily="34" charset="0"/>
                <a:cs typeface="Arial" panose="020B0604020202020204" pitchFamily="34" charset="0"/>
              </a:rPr>
              <a:t>DXd</a:t>
            </a:r>
            <a:r>
              <a:rPr lang="en-US" sz="1800" dirty="0">
                <a:solidFill>
                  <a:schemeClr val="tx2"/>
                </a:solidFill>
                <a:latin typeface="Arial" panose="020B0604020202020204" pitchFamily="34" charset="0"/>
                <a:cs typeface="Arial" panose="020B0604020202020204" pitchFamily="34" charset="0"/>
              </a:rPr>
              <a:t> to be a potential new treatment option for patients with HER2-expressing solid </a:t>
            </a:r>
            <a:r>
              <a:rPr lang="en-US" sz="1800" dirty="0" err="1">
                <a:solidFill>
                  <a:schemeClr val="tx2"/>
                </a:solidFill>
                <a:latin typeface="Arial" panose="020B0604020202020204" pitchFamily="34" charset="0"/>
                <a:cs typeface="Arial" panose="020B0604020202020204" pitchFamily="34" charset="0"/>
              </a:rPr>
              <a:t>tumours</a:t>
            </a:r>
            <a:r>
              <a:rPr lang="en-US" sz="1800" dirty="0">
                <a:solidFill>
                  <a:schemeClr val="tx2"/>
                </a:solidFill>
              </a:rPr>
              <a:t>, with higher efficacy in IHC 3+ and efficacy also in anti-HER2 pre-treated patients</a:t>
            </a:r>
            <a:endParaRPr lang="en-US" sz="1800" dirty="0">
              <a:solidFill>
                <a:schemeClr val="tx2"/>
              </a:solidFill>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tabLst>
                <a:tab pos="457200" algn="l"/>
              </a:tabLst>
            </a:pPr>
            <a:r>
              <a:rPr lang="en-GB" sz="1800" b="1" kern="100" dirty="0">
                <a:solidFill>
                  <a:schemeClr val="accent1"/>
                </a:solidFill>
                <a:effectLst/>
                <a:ea typeface="Calibri" panose="020F0502020204030204" pitchFamily="34" charset="0"/>
              </a:rPr>
              <a:t>KontRASt-01: </a:t>
            </a:r>
            <a:r>
              <a:rPr lang="en-US" sz="1800" dirty="0">
                <a:solidFill>
                  <a:schemeClr val="tx2"/>
                </a:solidFill>
              </a:rPr>
              <a:t>JDQ443 exhibits potent </a:t>
            </a:r>
            <a:r>
              <a:rPr lang="en-US" sz="1800" dirty="0" err="1">
                <a:solidFill>
                  <a:schemeClr val="tx2"/>
                </a:solidFill>
              </a:rPr>
              <a:t>antitumour</a:t>
            </a:r>
            <a:r>
              <a:rPr lang="en-US" sz="1800" dirty="0">
                <a:solidFill>
                  <a:schemeClr val="tx2"/>
                </a:solidFill>
              </a:rPr>
              <a:t> activity in NSCLC with </a:t>
            </a:r>
            <a:r>
              <a:rPr lang="en-GB" sz="1800" dirty="0">
                <a:solidFill>
                  <a:schemeClr val="tx2"/>
                </a:solidFill>
              </a:rPr>
              <a:t>good disease control and partial responses as well as a good tolerability profile</a:t>
            </a:r>
          </a:p>
          <a:p>
            <a:pPr marL="342900" indent="-342900">
              <a:spcBef>
                <a:spcPts val="600"/>
              </a:spcBef>
              <a:buClr>
                <a:schemeClr val="accent1"/>
              </a:buClr>
              <a:buFont typeface="Arial" panose="020B0604020202020204" pitchFamily="34" charset="0"/>
              <a:buChar char="•"/>
            </a:pPr>
            <a:r>
              <a:rPr lang="en-GB" sz="1800" b="1" kern="100" dirty="0">
                <a:solidFill>
                  <a:schemeClr val="accent1"/>
                </a:solidFill>
                <a:effectLst/>
                <a:ea typeface="Calibri" panose="020F0502020204030204" pitchFamily="34" charset="0"/>
              </a:rPr>
              <a:t>ADVL1823: </a:t>
            </a:r>
            <a:r>
              <a:rPr lang="en-GB" sz="1800" dirty="0">
                <a:solidFill>
                  <a:schemeClr val="tx2"/>
                </a:solidFill>
              </a:rPr>
              <a:t>First data in first-line treatment with </a:t>
            </a:r>
            <a:r>
              <a:rPr lang="en-GB" sz="1800" dirty="0" err="1">
                <a:solidFill>
                  <a:schemeClr val="tx2"/>
                </a:solidFill>
              </a:rPr>
              <a:t>larotrectinib</a:t>
            </a:r>
            <a:r>
              <a:rPr lang="en-GB" sz="1800" dirty="0">
                <a:solidFill>
                  <a:schemeClr val="tx2"/>
                </a:solidFill>
              </a:rPr>
              <a:t> in the NTRK+ infantile fibrosarcoma population, with data suggesting that local control (surgery) remains important to achieve long-term results</a:t>
            </a:r>
          </a:p>
          <a:p>
            <a:pPr marL="342900" lvl="0" indent="-342900">
              <a:lnSpc>
                <a:spcPct val="107000"/>
              </a:lnSpc>
              <a:spcAft>
                <a:spcPts val="800"/>
              </a:spcAft>
              <a:buFont typeface="Arial" panose="020B0604020202020204" pitchFamily="34" charset="0"/>
              <a:buChar char="•"/>
              <a:tabLst>
                <a:tab pos="457200" algn="l"/>
              </a:tabLst>
            </a:pPr>
            <a:r>
              <a:rPr lang="en-GB" sz="1800" b="1" kern="100" dirty="0">
                <a:solidFill>
                  <a:schemeClr val="accent1"/>
                </a:solidFill>
                <a:ea typeface="Calibri" panose="020F0502020204030204" pitchFamily="34" charset="0"/>
              </a:rPr>
              <a:t>Molecular Profiling in Biliary Cancers (BTC): </a:t>
            </a:r>
            <a:r>
              <a:rPr lang="en-GB" sz="1800" dirty="0">
                <a:solidFill>
                  <a:schemeClr val="tx2"/>
                </a:solidFill>
              </a:rPr>
              <a:t>the study highlights the importance of conducting NGS upfront for BTC. Treatment with </a:t>
            </a:r>
            <a:r>
              <a:rPr lang="en-GB" sz="1800" dirty="0">
                <a:solidFill>
                  <a:schemeClr val="tx2"/>
                </a:solidFill>
                <a:latin typeface="Arial" panose="020B0604020202020204" pitchFamily="34" charset="0"/>
                <a:cs typeface="Arial" panose="020B0604020202020204" pitchFamily="34" charset="0"/>
              </a:rPr>
              <a:t>a matched targeted therapeutic provides benefit in terms of DCR, PFS and OS</a:t>
            </a:r>
            <a:endParaRPr lang="en-GB" sz="1800" b="1" kern="100" dirty="0">
              <a:solidFill>
                <a:schemeClr val="accent1"/>
              </a:solidFill>
              <a:effectLst/>
              <a:ea typeface="Calibri" panose="020F0502020204030204" pitchFamily="34" charset="0"/>
            </a:endParaRPr>
          </a:p>
          <a:p>
            <a:endParaRPr lang="en-GB" dirty="0"/>
          </a:p>
        </p:txBody>
      </p:sp>
      <p:sp>
        <p:nvSpPr>
          <p:cNvPr id="3" name="Title 2">
            <a:extLst>
              <a:ext uri="{FF2B5EF4-FFF2-40B4-BE49-F238E27FC236}">
                <a16:creationId xmlns:a16="http://schemas.microsoft.com/office/drawing/2014/main" id="{56E68B9F-C4CF-A0EB-F439-3DC4F172DB82}"/>
              </a:ext>
            </a:extLst>
          </p:cNvPr>
          <p:cNvSpPr>
            <a:spLocks noGrp="1"/>
          </p:cNvSpPr>
          <p:nvPr>
            <p:ph type="title"/>
          </p:nvPr>
        </p:nvSpPr>
        <p:spPr/>
        <p:txBody>
          <a:bodyPr/>
          <a:lstStyle/>
          <a:p>
            <a:r>
              <a:rPr lang="en-GB" dirty="0"/>
              <a:t>Clinical takeaways</a:t>
            </a:r>
          </a:p>
        </p:txBody>
      </p:sp>
      <p:sp>
        <p:nvSpPr>
          <p:cNvPr id="4" name="Content Placeholder 3">
            <a:extLst>
              <a:ext uri="{FF2B5EF4-FFF2-40B4-BE49-F238E27FC236}">
                <a16:creationId xmlns:a16="http://schemas.microsoft.com/office/drawing/2014/main" id="{4C6CD121-0460-1E4A-52AE-B64BD6DA3767}"/>
              </a:ext>
            </a:extLst>
          </p:cNvPr>
          <p:cNvSpPr>
            <a:spLocks noGrp="1"/>
          </p:cNvSpPr>
          <p:nvPr>
            <p:ph sz="quarter" idx="15"/>
          </p:nvPr>
        </p:nvSpPr>
        <p:spPr>
          <a:xfrm>
            <a:off x="620183" y="6253200"/>
            <a:ext cx="10180339" cy="365125"/>
          </a:xfrm>
        </p:spPr>
        <p:txBody>
          <a:bodyPr/>
          <a:lstStyle/>
          <a:p>
            <a:r>
              <a:rPr lang="en-GB" dirty="0"/>
              <a:t>BTC, biliary tract cancer; CR, complete response; DCR, disease control rate; HER2, human epidermal growth factor receptor 2; MTA, molecularly targetable agent; NGS, next generation sequencing; NSCLC, non-small cell lung cancer; OS, overall survival; PFS, progression-free survival; PR, partial response; T-</a:t>
            </a:r>
            <a:r>
              <a:rPr lang="en-GB" dirty="0" err="1"/>
              <a:t>DXd</a:t>
            </a:r>
            <a:r>
              <a:rPr lang="en-GB" dirty="0"/>
              <a:t>, trastuzumab </a:t>
            </a:r>
            <a:r>
              <a:rPr lang="en-GB" dirty="0" err="1"/>
              <a:t>deruxtecan</a:t>
            </a:r>
            <a:endParaRPr lang="en-GB" dirty="0"/>
          </a:p>
        </p:txBody>
      </p:sp>
      <p:sp>
        <p:nvSpPr>
          <p:cNvPr id="5" name="Slide Number Placeholder 4">
            <a:extLst>
              <a:ext uri="{FF2B5EF4-FFF2-40B4-BE49-F238E27FC236}">
                <a16:creationId xmlns:a16="http://schemas.microsoft.com/office/drawing/2014/main" id="{13871A03-8035-C1EE-9560-AE0D7871B517}"/>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41216268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a:xfrm>
            <a:off x="620184" y="1425600"/>
            <a:ext cx="10963200" cy="4525200"/>
          </a:xfrm>
        </p:spPr>
        <p:txBody>
          <a:bodyPr/>
          <a:lstStyle/>
          <a:p>
            <a:r>
              <a:rPr lang="en-GB" dirty="0"/>
              <a:t>Help physicians translate the latest Precision Oncology data from ASCO 2023 and WCIGC 2023 into clinical practice</a:t>
            </a:r>
          </a:p>
          <a:p>
            <a:endParaRPr lang="en-GB" dirty="0"/>
          </a:p>
        </p:txBody>
      </p:sp>
      <p:sp>
        <p:nvSpPr>
          <p:cNvPr id="3" name="Title 2">
            <a:extLst>
              <a:ext uri="{FF2B5EF4-FFF2-40B4-BE49-F238E27FC236}">
                <a16:creationId xmlns:a16="http://schemas.microsoft.com/office/drawing/2014/main" id="{132D1A28-0112-BA38-D8B2-34CBB6A9CB8A}"/>
              </a:ext>
            </a:extLst>
          </p:cNvPr>
          <p:cNvSpPr>
            <a:spLocks noGrp="1"/>
          </p:cNvSpPr>
          <p:nvPr>
            <p:ph type="title"/>
          </p:nvPr>
        </p:nvSpPr>
        <p:spPr>
          <a:xfrm>
            <a:off x="619201" y="259200"/>
            <a:ext cx="10963199" cy="864000"/>
          </a:xfrm>
        </p:spPr>
        <p:txBody>
          <a:bodyPr/>
          <a:lstStyle/>
          <a:p>
            <a:r>
              <a:rPr lang="en-GB" dirty="0"/>
              <a:t>Educational objectives</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a:t>
            </a:fld>
            <a:endParaRPr lang="en-GB" dirty="0"/>
          </a:p>
        </p:txBody>
      </p:sp>
      <p:sp>
        <p:nvSpPr>
          <p:cNvPr id="8" name="Content Placeholder 7">
            <a:extLst>
              <a:ext uri="{FF2B5EF4-FFF2-40B4-BE49-F238E27FC236}">
                <a16:creationId xmlns:a16="http://schemas.microsoft.com/office/drawing/2014/main" id="{5BD40846-3440-A647-110C-BD902C7FBECA}"/>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39374771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BDE853-5D10-FB8B-2E11-FA86B35AD6C0}"/>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br>
              <a:rPr lang="en-GB" sz="1800" kern="100" dirty="0">
                <a:effectLst/>
                <a:ea typeface="Calibri" panose="020F0502020204030204" pitchFamily="34" charset="0"/>
              </a:rPr>
            </a:br>
            <a:r>
              <a:rPr lang="en-GB" sz="3600" b="1" spc="35" dirty="0">
                <a:effectLst/>
                <a:ea typeface="Calibri" panose="020F0502020204030204" pitchFamily="34" charset="0"/>
              </a:rPr>
              <a:t>Efficacy and safety of trastuzumab deruxtecan in patients with </a:t>
            </a:r>
            <a:br>
              <a:rPr lang="en-GB" sz="3600" b="1" spc="35" dirty="0">
                <a:effectLst/>
                <a:ea typeface="Calibri" panose="020F0502020204030204" pitchFamily="34" charset="0"/>
              </a:rPr>
            </a:br>
            <a:r>
              <a:rPr lang="en-GB" sz="3600" b="1" spc="35" dirty="0">
                <a:effectLst/>
                <a:ea typeface="Calibri" panose="020F0502020204030204" pitchFamily="34" charset="0"/>
              </a:rPr>
              <a:t>HER2-expressing solid tumours: </a:t>
            </a:r>
            <a:br>
              <a:rPr lang="en-GB" sz="3600" b="1" spc="35" dirty="0">
                <a:effectLst/>
                <a:ea typeface="Calibri" panose="020F0502020204030204" pitchFamily="34" charset="0"/>
              </a:rPr>
            </a:br>
            <a:r>
              <a:rPr lang="en-GB" sz="3600" b="1" spc="35" dirty="0">
                <a:effectLst/>
                <a:ea typeface="Calibri" panose="020F0502020204030204" pitchFamily="34" charset="0"/>
              </a:rPr>
              <a:t>DESTINY-PanTumor02 interim results</a:t>
            </a:r>
            <a:br>
              <a:rPr lang="en-GB" sz="3600" dirty="0">
                <a:effectLst/>
                <a:ea typeface="Calibri" panose="020F0502020204030204" pitchFamily="34" charset="0"/>
              </a:rPr>
            </a:br>
            <a:endParaRPr lang="en-GB" sz="360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sz="2400" b="1" kern="0" spc="35" dirty="0">
                <a:effectLst/>
                <a:ea typeface="Calibri" panose="020F0502020204030204" pitchFamily="34" charset="0"/>
              </a:rPr>
              <a:t>Meric-Bernstam F</a:t>
            </a:r>
            <a:r>
              <a:rPr lang="en-GB" sz="2400" b="1" kern="100" dirty="0">
                <a:effectLst/>
                <a:ea typeface="Calibri" panose="020F0502020204030204" pitchFamily="34" charset="0"/>
              </a:rPr>
              <a:t>, et al. </a:t>
            </a:r>
            <a:r>
              <a:rPr lang="en-GB" sz="2400" b="1" kern="100" dirty="0">
                <a:ea typeface="Calibri" panose="020F0502020204030204" pitchFamily="34" charset="0"/>
              </a:rPr>
              <a:t>ASCO 2023. Abstract #LBA3000</a:t>
            </a:r>
            <a:endParaRPr lang="en-GB" sz="2400" b="1" kern="100" dirty="0">
              <a:effectLst/>
              <a:ea typeface="Calibri" panose="020F0502020204030204" pitchFamily="34" charset="0"/>
            </a:endParaRPr>
          </a:p>
          <a:p>
            <a:endParaRPr lang="en-GB" sz="1800" kern="100" dirty="0">
              <a:effectLst/>
              <a:ea typeface="Calibri" panose="020F0502020204030204" pitchFamily="34" charset="0"/>
            </a:endParaRPr>
          </a:p>
        </p:txBody>
      </p:sp>
      <p:sp>
        <p:nvSpPr>
          <p:cNvPr id="3" name="Content Placeholder 2">
            <a:extLst>
              <a:ext uri="{FF2B5EF4-FFF2-40B4-BE49-F238E27FC236}">
                <a16:creationId xmlns:a16="http://schemas.microsoft.com/office/drawing/2014/main" id="{086713EF-3BCC-2155-CDAC-ADEA39AAAB35}"/>
              </a:ext>
            </a:extLst>
          </p:cNvPr>
          <p:cNvSpPr>
            <a:spLocks noGrp="1"/>
          </p:cNvSpPr>
          <p:nvPr>
            <p:ph sz="quarter" idx="15"/>
          </p:nvPr>
        </p:nvSpPr>
        <p:spPr/>
        <p:txBody>
          <a:bodyPr/>
          <a:lstStyle/>
          <a:p>
            <a:r>
              <a:rPr lang="en-GB" dirty="0"/>
              <a:t>HER2, human epidermal growth factor receptor 2</a:t>
            </a:r>
          </a:p>
        </p:txBody>
      </p:sp>
    </p:spTree>
    <p:extLst>
      <p:ext uri="{BB962C8B-B14F-4D97-AF65-F5344CB8AC3E}">
        <p14:creationId xmlns:p14="http://schemas.microsoft.com/office/powerpoint/2010/main" val="25494377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7CC09134-0CC5-0052-7FF0-3E1A061341FE}"/>
              </a:ext>
            </a:extLst>
          </p:cNvPr>
          <p:cNvCxnSpPr>
            <a:cxnSpLocks/>
          </p:cNvCxnSpPr>
          <p:nvPr/>
        </p:nvCxnSpPr>
        <p:spPr>
          <a:xfrm>
            <a:off x="5145476" y="4318694"/>
            <a:ext cx="868489" cy="903398"/>
          </a:xfrm>
          <a:prstGeom prst="line">
            <a:avLst/>
          </a:prstGeom>
          <a:ln w="127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FCF13A7-912B-7750-5091-044FBEA99370}"/>
              </a:ext>
            </a:extLst>
          </p:cNvPr>
          <p:cNvCxnSpPr>
            <a:cxnSpLocks/>
          </p:cNvCxnSpPr>
          <p:nvPr/>
        </p:nvCxnSpPr>
        <p:spPr>
          <a:xfrm>
            <a:off x="5123454" y="4303093"/>
            <a:ext cx="1010836" cy="636138"/>
          </a:xfrm>
          <a:prstGeom prst="line">
            <a:avLst/>
          </a:prstGeom>
          <a:ln w="127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C471D06-BFFC-6710-3CC8-5A2911F9C3D5}"/>
              </a:ext>
            </a:extLst>
          </p:cNvPr>
          <p:cNvCxnSpPr>
            <a:cxnSpLocks/>
          </p:cNvCxnSpPr>
          <p:nvPr/>
        </p:nvCxnSpPr>
        <p:spPr>
          <a:xfrm>
            <a:off x="5088686" y="4308488"/>
            <a:ext cx="1053375" cy="289241"/>
          </a:xfrm>
          <a:prstGeom prst="line">
            <a:avLst/>
          </a:prstGeom>
          <a:ln w="127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51EE5D5-D7B1-D1F7-4DE8-C7A1AA307944}"/>
              </a:ext>
            </a:extLst>
          </p:cNvPr>
          <p:cNvCxnSpPr>
            <a:cxnSpLocks/>
            <a:endCxn id="18" idx="1"/>
          </p:cNvCxnSpPr>
          <p:nvPr/>
        </p:nvCxnSpPr>
        <p:spPr>
          <a:xfrm flipV="1">
            <a:off x="5136850" y="3331671"/>
            <a:ext cx="814526" cy="874880"/>
          </a:xfrm>
          <a:prstGeom prst="line">
            <a:avLst/>
          </a:prstGeom>
          <a:ln w="127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58452D5-8CD8-DD31-3F59-B1BB165AA494}"/>
              </a:ext>
            </a:extLst>
          </p:cNvPr>
          <p:cNvCxnSpPr>
            <a:cxnSpLocks/>
          </p:cNvCxnSpPr>
          <p:nvPr/>
        </p:nvCxnSpPr>
        <p:spPr>
          <a:xfrm flipV="1">
            <a:off x="5145476" y="3595502"/>
            <a:ext cx="915972" cy="659836"/>
          </a:xfrm>
          <a:prstGeom prst="line">
            <a:avLst/>
          </a:prstGeom>
          <a:ln w="127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2EBE4CF-A82B-877B-B4A7-8FD464519FC8}"/>
              </a:ext>
            </a:extLst>
          </p:cNvPr>
          <p:cNvCxnSpPr>
            <a:cxnSpLocks/>
          </p:cNvCxnSpPr>
          <p:nvPr/>
        </p:nvCxnSpPr>
        <p:spPr>
          <a:xfrm flipV="1">
            <a:off x="5110970" y="3923306"/>
            <a:ext cx="967731" cy="326637"/>
          </a:xfrm>
          <a:prstGeom prst="line">
            <a:avLst/>
          </a:prstGeom>
          <a:ln w="127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EE07F05-921F-EFA4-7BF7-F1079B831C18}"/>
              </a:ext>
            </a:extLst>
          </p:cNvPr>
          <p:cNvCxnSpPr>
            <a:cxnSpLocks/>
          </p:cNvCxnSpPr>
          <p:nvPr/>
        </p:nvCxnSpPr>
        <p:spPr>
          <a:xfrm flipV="1">
            <a:off x="5041465" y="4261307"/>
            <a:ext cx="1037236" cy="3196"/>
          </a:xfrm>
          <a:prstGeom prst="line">
            <a:avLst/>
          </a:prstGeom>
          <a:ln w="127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713" y="1012151"/>
            <a:ext cx="11163919" cy="1769615"/>
          </a:xfrm>
        </p:spPr>
        <p:txBody>
          <a:bodyPr/>
          <a:lstStyle/>
          <a:p>
            <a:r>
              <a:rPr lang="en-GB" sz="1600" dirty="0">
                <a:solidFill>
                  <a:schemeClr val="tx2"/>
                </a:solidFill>
              </a:rPr>
              <a:t>T-DXd is an antibody drug conjugate targeting HER2 and is approved in HER2-expressing breast and gastric cancers</a:t>
            </a:r>
            <a:r>
              <a:rPr lang="en-GB" sz="1600" baseline="30000" dirty="0">
                <a:solidFill>
                  <a:schemeClr val="tx2"/>
                </a:solidFill>
              </a:rPr>
              <a:t>1</a:t>
            </a:r>
            <a:r>
              <a:rPr lang="en-GB" sz="1600" dirty="0">
                <a:solidFill>
                  <a:schemeClr val="tx2"/>
                </a:solidFill>
              </a:rPr>
              <a:t> </a:t>
            </a:r>
          </a:p>
          <a:p>
            <a:r>
              <a:rPr lang="en-GB" sz="1600" dirty="0">
                <a:solidFill>
                  <a:schemeClr val="tx2"/>
                </a:solidFill>
              </a:rPr>
              <a:t>HER2 expression is prevalent in other solid tumours. The efficacy of current treatments (Tx) in these populations, including studies with HER2-directed Tx, is modest, revealing a significant unmet medical need</a:t>
            </a:r>
            <a:r>
              <a:rPr lang="en-GB" sz="1600" baseline="30000" dirty="0">
                <a:solidFill>
                  <a:schemeClr val="tx2"/>
                </a:solidFill>
              </a:rPr>
              <a:t>1 </a:t>
            </a:r>
          </a:p>
          <a:p>
            <a:r>
              <a:rPr lang="en-GB" sz="1600" dirty="0">
                <a:solidFill>
                  <a:schemeClr val="tx2"/>
                </a:solidFill>
              </a:rPr>
              <a:t>Clinically meaningful activity of T-DXd was seen in HER2-expressing tumours in a phase 1 study (NCT02564900)</a:t>
            </a:r>
            <a:r>
              <a:rPr lang="en-GB" sz="1600" baseline="30000" dirty="0">
                <a:solidFill>
                  <a:schemeClr val="tx2"/>
                </a:solidFill>
              </a:rPr>
              <a:t>1</a:t>
            </a:r>
          </a:p>
          <a:p>
            <a:r>
              <a:rPr lang="en-GB" sz="1600" dirty="0">
                <a:solidFill>
                  <a:schemeClr val="tx2"/>
                </a:solidFill>
              </a:rPr>
              <a:t>This is the first tumour-agnostic global study of T-DXd in a broad range of HER2-expressing solid tumors</a:t>
            </a:r>
            <a:r>
              <a:rPr lang="en-GB" sz="1600" baseline="30000" dirty="0">
                <a:solidFill>
                  <a:schemeClr val="tx2"/>
                </a:solidFill>
              </a:rPr>
              <a:t>1</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Destiny-pantumour02: background and study design</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7</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712" y="6177600"/>
            <a:ext cx="11230689" cy="365125"/>
          </a:xfrm>
        </p:spPr>
        <p:txBody>
          <a:bodyPr/>
          <a:lstStyle/>
          <a:p>
            <a:r>
              <a:rPr lang="en-GB" dirty="0">
                <a:solidFill>
                  <a:schemeClr val="tx2"/>
                </a:solidFill>
              </a:rPr>
              <a:t>2L, second line; ASCO, American Society of Oncology; CAP, College of American Pathologists; DCR, disease control rate; DoR, duration of response; ECOG, Eastern Cooperative Oncology Group; HER2, human epidermal growth factor receptor 2; IHC, immunohistochemistry; NSCLC, non-small cell lung cancer; ORR, objective response rate; OS, overall survival; PFS, progression-free survival; PS, performance status; q3w, every 3 weeks; T-DXd, trastuzumab deruxtecan; WHO, World Health Organisation</a:t>
            </a:r>
          </a:p>
          <a:p>
            <a:r>
              <a:rPr lang="en-GB" dirty="0">
                <a:solidFill>
                  <a:schemeClr val="tx2"/>
                </a:solidFill>
              </a:rPr>
              <a:t>1. Meric-Bernstam F, et al. </a:t>
            </a:r>
            <a:r>
              <a:rPr lang="en-GB" b="0" dirty="0">
                <a:solidFill>
                  <a:schemeClr val="tx2"/>
                </a:solidFill>
                <a:effectLst/>
                <a:latin typeface="Roboto" panose="02000000000000000000" pitchFamily="2" charset="0"/>
              </a:rPr>
              <a:t>J Clin Oncol</a:t>
            </a:r>
            <a:r>
              <a:rPr lang="en-GB" dirty="0">
                <a:solidFill>
                  <a:schemeClr val="tx2"/>
                </a:solidFill>
                <a:latin typeface="Roboto" panose="02000000000000000000" pitchFamily="2" charset="0"/>
              </a:rPr>
              <a:t>.</a:t>
            </a:r>
            <a:r>
              <a:rPr lang="en-GB" i="1" dirty="0">
                <a:solidFill>
                  <a:schemeClr val="tx2"/>
                </a:solidFill>
                <a:latin typeface="Roboto" panose="02000000000000000000" pitchFamily="2" charset="0"/>
              </a:rPr>
              <a:t> </a:t>
            </a:r>
            <a:r>
              <a:rPr lang="en-GB" dirty="0">
                <a:solidFill>
                  <a:schemeClr val="tx2"/>
                </a:solidFill>
                <a:latin typeface="Roboto" panose="02000000000000000000" pitchFamily="2" charset="0"/>
              </a:rPr>
              <a:t>2023;</a:t>
            </a:r>
            <a:r>
              <a:rPr lang="en-GB" b="0" i="0" dirty="0">
                <a:solidFill>
                  <a:schemeClr val="tx2"/>
                </a:solidFill>
                <a:effectLst/>
                <a:latin typeface="Roboto" panose="02000000000000000000" pitchFamily="2" charset="0"/>
              </a:rPr>
              <a:t>41 (suppl 17); abstr LBA3000) </a:t>
            </a:r>
            <a:r>
              <a:rPr lang="en-GB" dirty="0">
                <a:solidFill>
                  <a:schemeClr val="tx2"/>
                </a:solidFill>
              </a:rPr>
              <a:t>(Oral presentation); 2. Hofmann M, et al. Histopathology.</a:t>
            </a:r>
            <a:r>
              <a:rPr lang="en-GB" i="1" dirty="0">
                <a:solidFill>
                  <a:schemeClr val="tx2"/>
                </a:solidFill>
              </a:rPr>
              <a:t> </a:t>
            </a:r>
            <a:r>
              <a:rPr lang="en-GB" dirty="0">
                <a:solidFill>
                  <a:schemeClr val="tx2"/>
                </a:solidFill>
              </a:rPr>
              <a:t>2008;52(7):797-805 </a:t>
            </a:r>
          </a:p>
        </p:txBody>
      </p:sp>
      <p:sp>
        <p:nvSpPr>
          <p:cNvPr id="8" name="TextBox 7">
            <a:extLst>
              <a:ext uri="{FF2B5EF4-FFF2-40B4-BE49-F238E27FC236}">
                <a16:creationId xmlns:a16="http://schemas.microsoft.com/office/drawing/2014/main" id="{8FFB45BA-AD93-ED33-E411-F25A2C3D266B}"/>
              </a:ext>
            </a:extLst>
          </p:cNvPr>
          <p:cNvSpPr txBox="1"/>
          <p:nvPr/>
        </p:nvSpPr>
        <p:spPr>
          <a:xfrm>
            <a:off x="620712" y="5518393"/>
            <a:ext cx="10803879" cy="430887"/>
          </a:xfrm>
          <a:prstGeom prst="rect">
            <a:avLst/>
          </a:prstGeom>
          <a:noFill/>
        </p:spPr>
        <p:txBody>
          <a:bodyPr wrap="square" lIns="0" rtlCol="0">
            <a:spAutoFit/>
          </a:bodyPr>
          <a:lstStyle/>
          <a:p>
            <a:r>
              <a:rPr lang="en-GB" sz="1100" baseline="30000" dirty="0">
                <a:latin typeface="Arial" panose="020B0604020202020204" pitchFamily="34" charset="0"/>
                <a:ea typeface="Aileron" charset="0"/>
                <a:cs typeface="Arial" panose="020B0604020202020204" pitchFamily="34" charset="0"/>
              </a:rPr>
              <a:t>a </a:t>
            </a:r>
            <a:r>
              <a:rPr lang="en-GB" sz="1100" dirty="0">
                <a:latin typeface="Arial" panose="020B0604020202020204" pitchFamily="34" charset="0"/>
                <a:ea typeface="Aileron" charset="0"/>
                <a:cs typeface="Arial" panose="020B0604020202020204" pitchFamily="34" charset="0"/>
              </a:rPr>
              <a:t>Patients were eligible for either test. All patients were centrally confirmed. </a:t>
            </a:r>
            <a:r>
              <a:rPr lang="en-GB" sz="1100" baseline="30000" dirty="0">
                <a:latin typeface="Arial" panose="020B0604020202020204" pitchFamily="34" charset="0"/>
                <a:ea typeface="Aileron" charset="0"/>
                <a:cs typeface="Arial" panose="020B0604020202020204" pitchFamily="34" charset="0"/>
              </a:rPr>
              <a:t>b </a:t>
            </a:r>
            <a:r>
              <a:rPr lang="en-GB" sz="1100" dirty="0">
                <a:latin typeface="Arial" panose="020B0604020202020204" pitchFamily="34" charset="0"/>
                <a:ea typeface="Aileron" charset="0"/>
                <a:cs typeface="Arial" panose="020B0604020202020204" pitchFamily="34" charset="0"/>
              </a:rPr>
              <a:t>Patients with tumours that express HER2, excluding tumours in the tumour-specific cohorts, and breast cancer, NSCLC gastric cancer and CRC; </a:t>
            </a:r>
            <a:r>
              <a:rPr lang="en-GB" sz="1100" baseline="30000" dirty="0">
                <a:latin typeface="Arial" panose="020B0604020202020204" pitchFamily="34" charset="0"/>
                <a:ea typeface="Aileron" charset="0"/>
                <a:cs typeface="Arial" panose="020B0604020202020204" pitchFamily="34" charset="0"/>
              </a:rPr>
              <a:t>c</a:t>
            </a:r>
            <a:r>
              <a:rPr lang="en-GB" sz="1100" dirty="0">
                <a:latin typeface="Arial" panose="020B0604020202020204" pitchFamily="34" charset="0"/>
                <a:ea typeface="Aileron" charset="0"/>
                <a:cs typeface="Arial" panose="020B0604020202020204" pitchFamily="34" charset="0"/>
              </a:rPr>
              <a:t>Investigator-assessed per Response Evaluation Criteria in Solid Tumours version 1.1</a:t>
            </a:r>
          </a:p>
        </p:txBody>
      </p:sp>
      <p:sp>
        <p:nvSpPr>
          <p:cNvPr id="12" name="TextBox 11">
            <a:extLst>
              <a:ext uri="{FF2B5EF4-FFF2-40B4-BE49-F238E27FC236}">
                <a16:creationId xmlns:a16="http://schemas.microsoft.com/office/drawing/2014/main" id="{9223E9C3-2EA4-1987-11CF-2AABE2F2B20F}"/>
              </a:ext>
            </a:extLst>
          </p:cNvPr>
          <p:cNvSpPr txBox="1"/>
          <p:nvPr/>
        </p:nvSpPr>
        <p:spPr>
          <a:xfrm>
            <a:off x="2207568" y="2982813"/>
            <a:ext cx="3614772" cy="184666"/>
          </a:xfrm>
          <a:prstGeom prst="rect">
            <a:avLst/>
          </a:prstGeom>
          <a:noFill/>
        </p:spPr>
        <p:txBody>
          <a:bodyPr wrap="none" lIns="0" tIns="0" rIns="0" bIns="0" rtlCol="0">
            <a:spAutoFit/>
          </a:bodyPr>
          <a:lstStyle/>
          <a:p>
            <a:r>
              <a:rPr lang="en-GB" sz="1200" b="1" i="1" dirty="0">
                <a:solidFill>
                  <a:schemeClr val="tx2"/>
                </a:solidFill>
                <a:latin typeface="Arial" panose="020B0604020202020204" pitchFamily="34" charset="0"/>
                <a:ea typeface="Aileron" charset="0"/>
                <a:cs typeface="Arial" panose="020B0604020202020204" pitchFamily="34" charset="0"/>
              </a:rPr>
              <a:t>An open-label, multicentre study (NCT04482309)</a:t>
            </a:r>
            <a:r>
              <a:rPr lang="en-GB" sz="1200" b="1" baseline="30000" dirty="0">
                <a:solidFill>
                  <a:schemeClr val="tx2"/>
                </a:solidFill>
                <a:latin typeface="Arial" panose="020B0604020202020204" pitchFamily="34" charset="0"/>
                <a:ea typeface="Aileron" charset="0"/>
                <a:cs typeface="Arial" panose="020B0604020202020204" pitchFamily="34" charset="0"/>
              </a:rPr>
              <a:t>1</a:t>
            </a:r>
          </a:p>
        </p:txBody>
      </p:sp>
      <p:sp>
        <p:nvSpPr>
          <p:cNvPr id="13" name="TextBox 12">
            <a:extLst>
              <a:ext uri="{FF2B5EF4-FFF2-40B4-BE49-F238E27FC236}">
                <a16:creationId xmlns:a16="http://schemas.microsoft.com/office/drawing/2014/main" id="{99C3CFEF-6E96-7C4E-5024-D414BD1B160C}"/>
              </a:ext>
            </a:extLst>
          </p:cNvPr>
          <p:cNvSpPr txBox="1"/>
          <p:nvPr/>
        </p:nvSpPr>
        <p:spPr>
          <a:xfrm>
            <a:off x="2207568" y="3323550"/>
            <a:ext cx="2426940" cy="1990288"/>
          </a:xfrm>
          <a:prstGeom prst="rect">
            <a:avLst/>
          </a:prstGeom>
          <a:noFill/>
        </p:spPr>
        <p:txBody>
          <a:bodyPr wrap="square" lIns="0" tIns="0" rIns="0" bIns="0" rtlCol="0">
            <a:spAutoFit/>
          </a:bodyPr>
          <a:lstStyle/>
          <a:p>
            <a:pPr marL="133350" indent="-133350">
              <a:spcAft>
                <a:spcPts val="200"/>
              </a:spcAft>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Advanced solid tumours not eligible</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for curative therapy</a:t>
            </a:r>
          </a:p>
          <a:p>
            <a:pPr marL="133350" indent="-133350">
              <a:spcAft>
                <a:spcPts val="200"/>
              </a:spcAft>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2L+ patient population</a:t>
            </a:r>
          </a:p>
          <a:p>
            <a:pPr marL="133350" indent="-133350">
              <a:spcAft>
                <a:spcPts val="200"/>
              </a:spcAft>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HER2 expression (IHC 3+ or 2+)</a:t>
            </a:r>
          </a:p>
          <a:p>
            <a:pPr marL="349250" lvl="1" indent="-171450">
              <a:spcAft>
                <a:spcPts val="200"/>
              </a:spcAft>
              <a:buClr>
                <a:schemeClr val="accent1"/>
              </a:buClr>
              <a:buFont typeface="System Font Regular"/>
              <a:buChar char="–"/>
            </a:pPr>
            <a:r>
              <a:rPr lang="en-GB" sz="1100" dirty="0">
                <a:latin typeface="Arial" panose="020B0604020202020204" pitchFamily="34" charset="0"/>
                <a:ea typeface="Aileron" charset="0"/>
                <a:cs typeface="Arial" panose="020B0604020202020204" pitchFamily="34" charset="0"/>
              </a:rPr>
              <a:t>Local test or central test by</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Hercep Test if local test not</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feasible (ASCO/CAP gastric</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cancer guidelines</a:t>
            </a:r>
            <a:r>
              <a:rPr lang="en-GB" sz="1100" baseline="30000" dirty="0">
                <a:latin typeface="Arial" panose="020B0604020202020204" pitchFamily="34" charset="0"/>
                <a:ea typeface="Aileron" charset="0"/>
                <a:cs typeface="Arial" panose="020B0604020202020204" pitchFamily="34" charset="0"/>
              </a:rPr>
              <a:t>2</a:t>
            </a:r>
            <a:r>
              <a:rPr lang="en-GB" sz="1100" dirty="0">
                <a:latin typeface="Arial" panose="020B0604020202020204" pitchFamily="34" charset="0"/>
                <a:ea typeface="Aileron" charset="0"/>
                <a:cs typeface="Arial" panose="020B0604020202020204" pitchFamily="34" charset="0"/>
              </a:rPr>
              <a:t>)</a:t>
            </a:r>
            <a:r>
              <a:rPr lang="en-GB" sz="1100" baseline="30000" dirty="0">
                <a:latin typeface="Arial" panose="020B0604020202020204" pitchFamily="34" charset="0"/>
                <a:ea typeface="Aileron" charset="0"/>
                <a:cs typeface="Arial" panose="020B0604020202020204" pitchFamily="34" charset="0"/>
              </a:rPr>
              <a:t>a</a:t>
            </a:r>
            <a:endParaRPr lang="en-GB" sz="1100" dirty="0">
              <a:latin typeface="Arial" panose="020B0604020202020204" pitchFamily="34" charset="0"/>
              <a:ea typeface="Aileron" charset="0"/>
              <a:cs typeface="Arial" panose="020B0604020202020204" pitchFamily="34" charset="0"/>
            </a:endParaRPr>
          </a:p>
          <a:p>
            <a:pPr marL="133350" indent="-133350">
              <a:spcAft>
                <a:spcPts val="200"/>
              </a:spcAft>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Prior HER2-targeting therapy allowed</a:t>
            </a:r>
          </a:p>
          <a:p>
            <a:pPr marL="133350" indent="-133350">
              <a:spcAft>
                <a:spcPts val="200"/>
              </a:spcAft>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ECOG/WHO PS 0-1</a:t>
            </a:r>
          </a:p>
        </p:txBody>
      </p:sp>
      <p:sp>
        <p:nvSpPr>
          <p:cNvPr id="14" name="TextBox 13">
            <a:extLst>
              <a:ext uri="{FF2B5EF4-FFF2-40B4-BE49-F238E27FC236}">
                <a16:creationId xmlns:a16="http://schemas.microsoft.com/office/drawing/2014/main" id="{FAB0C026-56EB-AADF-A2E5-4716A085AE53}"/>
              </a:ext>
            </a:extLst>
          </p:cNvPr>
          <p:cNvSpPr txBox="1"/>
          <p:nvPr/>
        </p:nvSpPr>
        <p:spPr>
          <a:xfrm>
            <a:off x="7929721" y="3236346"/>
            <a:ext cx="2172172" cy="2077492"/>
          </a:xfrm>
          <a:prstGeom prst="rect">
            <a:avLst/>
          </a:prstGeom>
          <a:solidFill>
            <a:schemeClr val="bg1"/>
          </a:solidFill>
        </p:spPr>
        <p:txBody>
          <a:bodyPr wrap="square" lIns="0" tIns="0" rIns="0" bIns="0" rtlCol="0">
            <a:spAutoFit/>
          </a:bodyPr>
          <a:lstStyle/>
          <a:p>
            <a:pPr>
              <a:spcAft>
                <a:spcPts val="200"/>
              </a:spcAft>
              <a:buClr>
                <a:schemeClr val="accent1"/>
              </a:buClr>
            </a:pPr>
            <a:r>
              <a:rPr lang="en-GB" sz="1100" b="1" dirty="0">
                <a:solidFill>
                  <a:schemeClr val="accent1"/>
                </a:solidFill>
                <a:latin typeface="Arial" panose="020B0604020202020204" pitchFamily="34" charset="0"/>
                <a:ea typeface="Aileron" charset="0"/>
                <a:cs typeface="Arial" panose="020B0604020202020204" pitchFamily="34" charset="0"/>
              </a:rPr>
              <a:t>Primary endpoint</a:t>
            </a:r>
          </a:p>
          <a:p>
            <a:pPr marL="133350" indent="-133350">
              <a:spcAft>
                <a:spcPts val="200"/>
              </a:spcAft>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Confirmed ORR (investigator)</a:t>
            </a:r>
            <a:r>
              <a:rPr lang="en-GB" sz="1100" baseline="30000" dirty="0">
                <a:latin typeface="Arial" panose="020B0604020202020204" pitchFamily="34" charset="0"/>
                <a:ea typeface="Aileron" charset="0"/>
                <a:cs typeface="Arial" panose="020B0604020202020204" pitchFamily="34" charset="0"/>
              </a:rPr>
              <a:t>c</a:t>
            </a:r>
          </a:p>
          <a:p>
            <a:pPr>
              <a:spcBef>
                <a:spcPts val="600"/>
              </a:spcBef>
              <a:spcAft>
                <a:spcPts val="200"/>
              </a:spcAft>
              <a:buClr>
                <a:schemeClr val="accent1"/>
              </a:buClr>
            </a:pPr>
            <a:r>
              <a:rPr lang="en-GB" sz="1100" b="1" dirty="0">
                <a:solidFill>
                  <a:schemeClr val="accent1"/>
                </a:solidFill>
                <a:latin typeface="Arial" panose="020B0604020202020204" pitchFamily="34" charset="0"/>
                <a:ea typeface="Aileron" charset="0"/>
                <a:cs typeface="Arial" panose="020B0604020202020204" pitchFamily="34" charset="0"/>
              </a:rPr>
              <a:t>Secondary endpoints</a:t>
            </a:r>
          </a:p>
          <a:p>
            <a:pPr marL="133350" indent="-133350">
              <a:spcAft>
                <a:spcPts val="200"/>
              </a:spcAft>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DoR</a:t>
            </a:r>
            <a:r>
              <a:rPr lang="en-GB" sz="1100" baseline="30000" dirty="0">
                <a:latin typeface="Arial" panose="020B0604020202020204" pitchFamily="34" charset="0"/>
                <a:ea typeface="Aileron" charset="0"/>
                <a:cs typeface="Arial" panose="020B0604020202020204" pitchFamily="34" charset="0"/>
              </a:rPr>
              <a:t>c</a:t>
            </a:r>
          </a:p>
          <a:p>
            <a:pPr marL="133350" indent="-133350">
              <a:spcAft>
                <a:spcPts val="200"/>
              </a:spcAft>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DCR</a:t>
            </a:r>
            <a:r>
              <a:rPr lang="en-GB" sz="1100" baseline="30000" dirty="0">
                <a:latin typeface="Arial" panose="020B0604020202020204" pitchFamily="34" charset="0"/>
                <a:ea typeface="Aileron" charset="0"/>
                <a:cs typeface="Arial" panose="020B0604020202020204" pitchFamily="34" charset="0"/>
              </a:rPr>
              <a:t>c</a:t>
            </a:r>
          </a:p>
          <a:p>
            <a:pPr marL="133350" indent="-133350">
              <a:spcAft>
                <a:spcPts val="200"/>
              </a:spcAft>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PFS</a:t>
            </a:r>
            <a:r>
              <a:rPr lang="en-GB" sz="1100" baseline="30000" dirty="0">
                <a:latin typeface="Arial" panose="020B0604020202020204" pitchFamily="34" charset="0"/>
                <a:ea typeface="Aileron" charset="0"/>
                <a:cs typeface="Arial" panose="020B0604020202020204" pitchFamily="34" charset="0"/>
              </a:rPr>
              <a:t>c</a:t>
            </a:r>
          </a:p>
          <a:p>
            <a:pPr marL="133350" indent="-133350">
              <a:spcAft>
                <a:spcPts val="200"/>
              </a:spcAft>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OS</a:t>
            </a:r>
          </a:p>
          <a:p>
            <a:pPr marL="133350" indent="-133350">
              <a:spcAft>
                <a:spcPts val="200"/>
              </a:spcAft>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Safety</a:t>
            </a:r>
          </a:p>
          <a:p>
            <a:pPr>
              <a:spcBef>
                <a:spcPts val="600"/>
              </a:spcBef>
              <a:spcAft>
                <a:spcPts val="200"/>
              </a:spcAft>
              <a:buClr>
                <a:schemeClr val="accent1"/>
              </a:buClr>
            </a:pPr>
            <a:r>
              <a:rPr lang="en-GB" sz="1100" b="1" dirty="0">
                <a:latin typeface="Arial" panose="020B0604020202020204" pitchFamily="34" charset="0"/>
                <a:ea typeface="Aileron" charset="0"/>
                <a:cs typeface="Arial" panose="020B0604020202020204" pitchFamily="34" charset="0"/>
              </a:rPr>
              <a:t>Data cut-off for analysis:</a:t>
            </a:r>
          </a:p>
          <a:p>
            <a:pPr marL="133350" indent="-133350">
              <a:spcAft>
                <a:spcPts val="200"/>
              </a:spcAft>
              <a:buClr>
                <a:schemeClr val="accent1"/>
              </a:buClr>
              <a:buFont typeface="Arial" panose="020B0604020202020204" pitchFamily="34" charset="0"/>
              <a:buChar char="•"/>
            </a:pPr>
            <a:r>
              <a:rPr lang="en-GB" sz="1100" dirty="0">
                <a:latin typeface="Arial" panose="020B0604020202020204" pitchFamily="34" charset="0"/>
                <a:ea typeface="Aileron" charset="0"/>
                <a:cs typeface="Arial" panose="020B0604020202020204" pitchFamily="34" charset="0"/>
              </a:rPr>
              <a:t>Nov 16, 2022</a:t>
            </a:r>
          </a:p>
        </p:txBody>
      </p:sp>
      <p:sp>
        <p:nvSpPr>
          <p:cNvPr id="15" name="TextBox 14">
            <a:extLst>
              <a:ext uri="{FF2B5EF4-FFF2-40B4-BE49-F238E27FC236}">
                <a16:creationId xmlns:a16="http://schemas.microsoft.com/office/drawing/2014/main" id="{AC4F48DF-3D8C-CF5E-4959-6A310D28676F}"/>
              </a:ext>
            </a:extLst>
          </p:cNvPr>
          <p:cNvSpPr txBox="1"/>
          <p:nvPr/>
        </p:nvSpPr>
        <p:spPr>
          <a:xfrm>
            <a:off x="4441073" y="4655777"/>
            <a:ext cx="1295226" cy="789447"/>
          </a:xfrm>
          <a:prstGeom prst="rect">
            <a:avLst/>
          </a:prstGeom>
          <a:noFill/>
        </p:spPr>
        <p:txBody>
          <a:bodyPr wrap="none" lIns="0" tIns="0" rIns="0" bIns="0" rtlCol="0">
            <a:spAutoFit/>
          </a:bodyPr>
          <a:lstStyle/>
          <a:p>
            <a:pPr algn="ctr">
              <a:lnSpc>
                <a:spcPct val="90000"/>
              </a:lnSpc>
            </a:pPr>
            <a:r>
              <a:rPr lang="en-GB" sz="900" i="1" dirty="0">
                <a:latin typeface="Arial" panose="020B0604020202020204" pitchFamily="34" charset="0"/>
                <a:ea typeface="Aileron" charset="0"/>
                <a:cs typeface="Arial" panose="020B0604020202020204" pitchFamily="34" charset="0"/>
              </a:rPr>
              <a:t>n≈40 per</a:t>
            </a:r>
            <a:br>
              <a:rPr lang="en-GB" sz="900" i="1" dirty="0">
                <a:latin typeface="Arial" panose="020B0604020202020204" pitchFamily="34" charset="0"/>
                <a:ea typeface="Aileron" charset="0"/>
                <a:cs typeface="Arial" panose="020B0604020202020204" pitchFamily="34" charset="0"/>
              </a:rPr>
            </a:br>
            <a:r>
              <a:rPr lang="en-GB" sz="900" i="1" dirty="0">
                <a:latin typeface="Arial" panose="020B0604020202020204" pitchFamily="34" charset="0"/>
                <a:ea typeface="Aileron" charset="0"/>
                <a:cs typeface="Arial" panose="020B0604020202020204" pitchFamily="34" charset="0"/>
              </a:rPr>
              <a:t>cohort</a:t>
            </a:r>
            <a:br>
              <a:rPr lang="en-GB" sz="900" i="1" dirty="0">
                <a:latin typeface="Arial" panose="020B0604020202020204" pitchFamily="34" charset="0"/>
                <a:ea typeface="Aileron" charset="0"/>
                <a:cs typeface="Arial" panose="020B0604020202020204" pitchFamily="34" charset="0"/>
              </a:rPr>
            </a:br>
            <a:r>
              <a:rPr lang="en-GB" sz="900" i="1" dirty="0">
                <a:latin typeface="Arial" panose="020B0604020202020204" pitchFamily="34" charset="0"/>
                <a:ea typeface="Aileron" charset="0"/>
                <a:cs typeface="Arial" panose="020B0604020202020204" pitchFamily="34" charset="0"/>
              </a:rPr>
              <a:t>planned</a:t>
            </a:r>
          </a:p>
          <a:p>
            <a:pPr algn="ctr">
              <a:lnSpc>
                <a:spcPct val="90000"/>
              </a:lnSpc>
            </a:pPr>
            <a:r>
              <a:rPr lang="en-GB" sz="700" i="1" dirty="0">
                <a:latin typeface="Arial" panose="020B0604020202020204" pitchFamily="34" charset="0"/>
                <a:ea typeface="Aileron" charset="0"/>
                <a:cs typeface="Arial" panose="020B0604020202020204" pitchFamily="34" charset="0"/>
              </a:rPr>
              <a:t>(Cohorts with no objective</a:t>
            </a:r>
            <a:br>
              <a:rPr lang="en-GB" sz="700" i="1" dirty="0">
                <a:latin typeface="Arial" panose="020B0604020202020204" pitchFamily="34" charset="0"/>
                <a:ea typeface="Aileron" charset="0"/>
                <a:cs typeface="Arial" panose="020B0604020202020204" pitchFamily="34" charset="0"/>
              </a:rPr>
            </a:br>
            <a:r>
              <a:rPr lang="en-GB" sz="700" i="1" dirty="0">
                <a:latin typeface="Arial" panose="020B0604020202020204" pitchFamily="34" charset="0"/>
                <a:ea typeface="Aileron" charset="0"/>
                <a:cs typeface="Arial" panose="020B0604020202020204" pitchFamily="34" charset="0"/>
              </a:rPr>
              <a:t>responses in the first 15 patients</a:t>
            </a:r>
            <a:br>
              <a:rPr lang="en-GB" sz="700" i="1" dirty="0">
                <a:latin typeface="Arial" panose="020B0604020202020204" pitchFamily="34" charset="0"/>
                <a:ea typeface="Aileron" charset="0"/>
                <a:cs typeface="Arial" panose="020B0604020202020204" pitchFamily="34" charset="0"/>
              </a:rPr>
            </a:br>
            <a:r>
              <a:rPr lang="en-GB" sz="700" i="1" dirty="0">
                <a:latin typeface="Arial" panose="020B0604020202020204" pitchFamily="34" charset="0"/>
                <a:ea typeface="Aileron" charset="0"/>
                <a:cs typeface="Arial" panose="020B0604020202020204" pitchFamily="34" charset="0"/>
              </a:rPr>
              <a:t>were to be closed)</a:t>
            </a:r>
          </a:p>
          <a:p>
            <a:pPr algn="ctr">
              <a:lnSpc>
                <a:spcPct val="90000"/>
              </a:lnSpc>
            </a:pPr>
            <a:endParaRPr lang="en-GB" sz="900" i="1" dirty="0">
              <a:latin typeface="Arial" panose="020B0604020202020204" pitchFamily="34" charset="0"/>
              <a:ea typeface="Aileron" charset="0"/>
              <a:cs typeface="Arial" panose="020B0604020202020204" pitchFamily="34" charset="0"/>
            </a:endParaRPr>
          </a:p>
        </p:txBody>
      </p:sp>
      <p:sp>
        <p:nvSpPr>
          <p:cNvPr id="20" name="TextBox 19">
            <a:extLst>
              <a:ext uri="{FF2B5EF4-FFF2-40B4-BE49-F238E27FC236}">
                <a16:creationId xmlns:a16="http://schemas.microsoft.com/office/drawing/2014/main" id="{85CD800A-EA95-3484-203A-CDEA5B049753}"/>
              </a:ext>
            </a:extLst>
          </p:cNvPr>
          <p:cNvSpPr txBox="1"/>
          <p:nvPr/>
        </p:nvSpPr>
        <p:spPr>
          <a:xfrm>
            <a:off x="5951376" y="3815155"/>
            <a:ext cx="1800000" cy="276999"/>
          </a:xfrm>
          <a:prstGeom prst="rect">
            <a:avLst/>
          </a:prstGeom>
          <a:solidFill>
            <a:schemeClr val="tx2"/>
          </a:solidFill>
        </p:spPr>
        <p:txBody>
          <a:bodyPr wrap="square" lIns="468000" rtlCol="0" anchor="ctr" anchorCtr="0">
            <a:noAutofit/>
          </a:bodyPr>
          <a:lstStyle/>
          <a:p>
            <a:r>
              <a:rPr lang="en-GB" sz="1000" b="1" dirty="0">
                <a:solidFill>
                  <a:schemeClr val="bg1"/>
                </a:solidFill>
                <a:latin typeface="Arial" panose="020B0604020202020204" pitchFamily="34" charset="0"/>
                <a:ea typeface="Aileron" charset="0"/>
                <a:cs typeface="Arial" panose="020B0604020202020204" pitchFamily="34" charset="0"/>
              </a:rPr>
              <a:t>Ovarian cancer</a:t>
            </a:r>
          </a:p>
        </p:txBody>
      </p:sp>
      <p:sp>
        <p:nvSpPr>
          <p:cNvPr id="21" name="TextBox 20">
            <a:extLst>
              <a:ext uri="{FF2B5EF4-FFF2-40B4-BE49-F238E27FC236}">
                <a16:creationId xmlns:a16="http://schemas.microsoft.com/office/drawing/2014/main" id="{38158D8C-29EC-50B7-4A9C-08D615973123}"/>
              </a:ext>
            </a:extLst>
          </p:cNvPr>
          <p:cNvSpPr txBox="1"/>
          <p:nvPr/>
        </p:nvSpPr>
        <p:spPr>
          <a:xfrm>
            <a:off x="5951376" y="4126147"/>
            <a:ext cx="1800000" cy="276999"/>
          </a:xfrm>
          <a:prstGeom prst="rect">
            <a:avLst/>
          </a:prstGeom>
          <a:solidFill>
            <a:srgbClr val="7030A0"/>
          </a:solidFill>
        </p:spPr>
        <p:txBody>
          <a:bodyPr wrap="square" lIns="468000" rtlCol="0" anchor="ctr" anchorCtr="0">
            <a:noAutofit/>
          </a:bodyPr>
          <a:lstStyle/>
          <a:p>
            <a:r>
              <a:rPr lang="en-GB" sz="1000" b="1" dirty="0">
                <a:solidFill>
                  <a:schemeClr val="bg1"/>
                </a:solidFill>
                <a:latin typeface="Arial" panose="020B0604020202020204" pitchFamily="34" charset="0"/>
                <a:ea typeface="Aileron" charset="0"/>
                <a:cs typeface="Arial" panose="020B0604020202020204" pitchFamily="34" charset="0"/>
              </a:rPr>
              <a:t>Biliary tract cancer</a:t>
            </a:r>
          </a:p>
        </p:txBody>
      </p:sp>
      <p:sp>
        <p:nvSpPr>
          <p:cNvPr id="23" name="TextBox 22">
            <a:extLst>
              <a:ext uri="{FF2B5EF4-FFF2-40B4-BE49-F238E27FC236}">
                <a16:creationId xmlns:a16="http://schemas.microsoft.com/office/drawing/2014/main" id="{842CBEC7-B411-4BB4-ADB3-8AC79E9E2771}"/>
              </a:ext>
            </a:extLst>
          </p:cNvPr>
          <p:cNvSpPr txBox="1"/>
          <p:nvPr/>
        </p:nvSpPr>
        <p:spPr>
          <a:xfrm>
            <a:off x="5951376" y="4437139"/>
            <a:ext cx="1800000" cy="276999"/>
          </a:xfrm>
          <a:prstGeom prst="rect">
            <a:avLst/>
          </a:prstGeom>
          <a:solidFill>
            <a:schemeClr val="accent5">
              <a:lumMod val="50000"/>
            </a:schemeClr>
          </a:solidFill>
        </p:spPr>
        <p:txBody>
          <a:bodyPr wrap="square" lIns="468000" rtlCol="0" anchor="ctr" anchorCtr="0">
            <a:noAutofit/>
          </a:bodyPr>
          <a:lstStyle/>
          <a:p>
            <a:r>
              <a:rPr lang="en-GB" sz="1000" b="1" dirty="0">
                <a:solidFill>
                  <a:schemeClr val="bg1"/>
                </a:solidFill>
                <a:latin typeface="Arial" panose="020B0604020202020204" pitchFamily="34" charset="0"/>
                <a:ea typeface="Aileron" charset="0"/>
                <a:cs typeface="Arial" panose="020B0604020202020204" pitchFamily="34" charset="0"/>
              </a:rPr>
              <a:t>Pancreatic cancer</a:t>
            </a:r>
          </a:p>
        </p:txBody>
      </p:sp>
      <p:sp>
        <p:nvSpPr>
          <p:cNvPr id="24" name="TextBox 23">
            <a:extLst>
              <a:ext uri="{FF2B5EF4-FFF2-40B4-BE49-F238E27FC236}">
                <a16:creationId xmlns:a16="http://schemas.microsoft.com/office/drawing/2014/main" id="{3DB9D36B-40B2-74DD-CA32-40830B1E371D}"/>
              </a:ext>
            </a:extLst>
          </p:cNvPr>
          <p:cNvSpPr txBox="1"/>
          <p:nvPr/>
        </p:nvSpPr>
        <p:spPr>
          <a:xfrm>
            <a:off x="5951376" y="4748131"/>
            <a:ext cx="1800000" cy="276999"/>
          </a:xfrm>
          <a:prstGeom prst="rect">
            <a:avLst/>
          </a:prstGeom>
          <a:solidFill>
            <a:srgbClr val="FFA402"/>
          </a:solidFill>
        </p:spPr>
        <p:txBody>
          <a:bodyPr wrap="square" lIns="468000" rtlCol="0" anchor="ctr" anchorCtr="0">
            <a:noAutofit/>
          </a:bodyPr>
          <a:lstStyle/>
          <a:p>
            <a:r>
              <a:rPr lang="en-GB" sz="1000" b="1" dirty="0">
                <a:solidFill>
                  <a:schemeClr val="bg1"/>
                </a:solidFill>
                <a:latin typeface="Arial" panose="020B0604020202020204" pitchFamily="34" charset="0"/>
                <a:ea typeface="Aileron" charset="0"/>
                <a:cs typeface="Arial" panose="020B0604020202020204" pitchFamily="34" charset="0"/>
              </a:rPr>
              <a:t>Bladder cancer</a:t>
            </a:r>
          </a:p>
        </p:txBody>
      </p:sp>
      <p:sp>
        <p:nvSpPr>
          <p:cNvPr id="25" name="TextBox 24">
            <a:extLst>
              <a:ext uri="{FF2B5EF4-FFF2-40B4-BE49-F238E27FC236}">
                <a16:creationId xmlns:a16="http://schemas.microsoft.com/office/drawing/2014/main" id="{C9A178DA-2D4D-5D9E-F9CF-1FCDFBC753EF}"/>
              </a:ext>
            </a:extLst>
          </p:cNvPr>
          <p:cNvSpPr txBox="1"/>
          <p:nvPr/>
        </p:nvSpPr>
        <p:spPr>
          <a:xfrm>
            <a:off x="5951376" y="5059124"/>
            <a:ext cx="1800000" cy="276999"/>
          </a:xfrm>
          <a:prstGeom prst="rect">
            <a:avLst/>
          </a:prstGeom>
          <a:solidFill>
            <a:schemeClr val="accent1"/>
          </a:solidFill>
        </p:spPr>
        <p:txBody>
          <a:bodyPr wrap="square" lIns="468000" rtlCol="0" anchor="ctr" anchorCtr="0">
            <a:noAutofit/>
          </a:bodyPr>
          <a:lstStyle/>
          <a:p>
            <a:r>
              <a:rPr lang="en-GB" sz="1000" b="1" dirty="0">
                <a:solidFill>
                  <a:schemeClr val="bg1"/>
                </a:solidFill>
                <a:latin typeface="Arial" panose="020B0604020202020204" pitchFamily="34" charset="0"/>
                <a:ea typeface="Aileron" charset="0"/>
                <a:cs typeface="Arial" panose="020B0604020202020204" pitchFamily="34" charset="0"/>
              </a:rPr>
              <a:t>Other tumours</a:t>
            </a:r>
            <a:r>
              <a:rPr lang="en-GB" sz="1000" b="1" baseline="30000" dirty="0">
                <a:solidFill>
                  <a:schemeClr val="bg1"/>
                </a:solidFill>
                <a:latin typeface="Arial" panose="020B0604020202020204" pitchFamily="34" charset="0"/>
                <a:ea typeface="Aileron" charset="0"/>
                <a:cs typeface="Arial" panose="020B0604020202020204" pitchFamily="34" charset="0"/>
              </a:rPr>
              <a:t>b</a:t>
            </a:r>
          </a:p>
        </p:txBody>
      </p:sp>
      <p:sp>
        <p:nvSpPr>
          <p:cNvPr id="18" name="TextBox 17">
            <a:extLst>
              <a:ext uri="{FF2B5EF4-FFF2-40B4-BE49-F238E27FC236}">
                <a16:creationId xmlns:a16="http://schemas.microsoft.com/office/drawing/2014/main" id="{39E80207-B717-F3E9-F0D9-50A2C8711F87}"/>
              </a:ext>
            </a:extLst>
          </p:cNvPr>
          <p:cNvSpPr txBox="1"/>
          <p:nvPr/>
        </p:nvSpPr>
        <p:spPr>
          <a:xfrm>
            <a:off x="5951376" y="3193171"/>
            <a:ext cx="1800000" cy="276999"/>
          </a:xfrm>
          <a:prstGeom prst="rect">
            <a:avLst/>
          </a:prstGeom>
          <a:solidFill>
            <a:schemeClr val="tx2">
              <a:lumMod val="50000"/>
            </a:schemeClr>
          </a:solidFill>
        </p:spPr>
        <p:txBody>
          <a:bodyPr wrap="square" lIns="468000" rtlCol="0" anchor="ctr" anchorCtr="0">
            <a:noAutofit/>
          </a:bodyPr>
          <a:lstStyle/>
          <a:p>
            <a:r>
              <a:rPr lang="en-GB" sz="1000" b="1" dirty="0">
                <a:solidFill>
                  <a:schemeClr val="bg1"/>
                </a:solidFill>
                <a:latin typeface="Arial" panose="020B0604020202020204" pitchFamily="34" charset="0"/>
                <a:ea typeface="Aileron" charset="0"/>
                <a:cs typeface="Arial" panose="020B0604020202020204" pitchFamily="34" charset="0"/>
              </a:rPr>
              <a:t>Cervical cancer</a:t>
            </a:r>
          </a:p>
        </p:txBody>
      </p:sp>
      <p:sp>
        <p:nvSpPr>
          <p:cNvPr id="19" name="TextBox 18">
            <a:extLst>
              <a:ext uri="{FF2B5EF4-FFF2-40B4-BE49-F238E27FC236}">
                <a16:creationId xmlns:a16="http://schemas.microsoft.com/office/drawing/2014/main" id="{28F8F5C9-7846-24C5-921B-D64D6EFD982B}"/>
              </a:ext>
            </a:extLst>
          </p:cNvPr>
          <p:cNvSpPr txBox="1"/>
          <p:nvPr/>
        </p:nvSpPr>
        <p:spPr>
          <a:xfrm>
            <a:off x="5951376" y="3504163"/>
            <a:ext cx="1800000" cy="276999"/>
          </a:xfrm>
          <a:prstGeom prst="rect">
            <a:avLst/>
          </a:prstGeom>
          <a:solidFill>
            <a:schemeClr val="tx2">
              <a:lumMod val="75000"/>
            </a:schemeClr>
          </a:solidFill>
        </p:spPr>
        <p:txBody>
          <a:bodyPr wrap="square" lIns="468000" rtlCol="0" anchor="ctr" anchorCtr="0">
            <a:noAutofit/>
          </a:bodyPr>
          <a:lstStyle/>
          <a:p>
            <a:r>
              <a:rPr lang="en-GB" sz="1000" b="1" dirty="0">
                <a:solidFill>
                  <a:schemeClr val="bg1"/>
                </a:solidFill>
                <a:latin typeface="Arial" panose="020B0604020202020204" pitchFamily="34" charset="0"/>
                <a:ea typeface="Aileron" charset="0"/>
                <a:cs typeface="Arial" panose="020B0604020202020204" pitchFamily="34" charset="0"/>
              </a:rPr>
              <a:t>Endometrial cancer</a:t>
            </a:r>
          </a:p>
        </p:txBody>
      </p:sp>
      <p:sp>
        <p:nvSpPr>
          <p:cNvPr id="16" name="Oval 15">
            <a:extLst>
              <a:ext uri="{FF2B5EF4-FFF2-40B4-BE49-F238E27FC236}">
                <a16:creationId xmlns:a16="http://schemas.microsoft.com/office/drawing/2014/main" id="{4C0636C0-5247-834B-E21A-980E109897B4}"/>
              </a:ext>
            </a:extLst>
          </p:cNvPr>
          <p:cNvSpPr/>
          <p:nvPr/>
        </p:nvSpPr>
        <p:spPr>
          <a:xfrm>
            <a:off x="4742350" y="3869537"/>
            <a:ext cx="720080" cy="72008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212151B1-28D3-0D59-2898-4D32F44185C6}"/>
              </a:ext>
            </a:extLst>
          </p:cNvPr>
          <p:cNvSpPr txBox="1"/>
          <p:nvPr/>
        </p:nvSpPr>
        <p:spPr>
          <a:xfrm>
            <a:off x="4849115" y="4070889"/>
            <a:ext cx="506549" cy="373949"/>
          </a:xfrm>
          <a:prstGeom prst="rect">
            <a:avLst/>
          </a:prstGeom>
          <a:noFill/>
        </p:spPr>
        <p:txBody>
          <a:bodyPr wrap="none" lIns="0" tIns="0" rIns="0" bIns="0" rtlCol="0">
            <a:spAutoFit/>
          </a:bodyPr>
          <a:lstStyle/>
          <a:p>
            <a:pPr algn="ctr">
              <a:lnSpc>
                <a:spcPct val="90000"/>
              </a:lnSpc>
            </a:pPr>
            <a:r>
              <a:rPr lang="en-GB" sz="900" b="1" dirty="0">
                <a:solidFill>
                  <a:schemeClr val="bg1"/>
                </a:solidFill>
                <a:latin typeface="Arial" panose="020B0604020202020204" pitchFamily="34" charset="0"/>
                <a:ea typeface="Aileron" charset="0"/>
                <a:cs typeface="Arial" panose="020B0604020202020204" pitchFamily="34" charset="0"/>
              </a:rPr>
              <a:t>T-DXd</a:t>
            </a:r>
          </a:p>
          <a:p>
            <a:pPr algn="ctr">
              <a:lnSpc>
                <a:spcPct val="90000"/>
              </a:lnSpc>
            </a:pPr>
            <a:r>
              <a:rPr lang="en-GB" sz="900" dirty="0">
                <a:solidFill>
                  <a:schemeClr val="bg1"/>
                </a:solidFill>
                <a:latin typeface="Arial" panose="020B0604020202020204" pitchFamily="34" charset="0"/>
                <a:ea typeface="Aileron" charset="0"/>
                <a:cs typeface="Arial" panose="020B0604020202020204" pitchFamily="34" charset="0"/>
              </a:rPr>
              <a:t>5.4 mg/kg</a:t>
            </a:r>
            <a:br>
              <a:rPr lang="en-GB" sz="900" dirty="0">
                <a:solidFill>
                  <a:schemeClr val="bg1"/>
                </a:solidFill>
                <a:latin typeface="Arial" panose="020B0604020202020204" pitchFamily="34" charset="0"/>
                <a:ea typeface="Aileron" charset="0"/>
                <a:cs typeface="Arial" panose="020B0604020202020204" pitchFamily="34" charset="0"/>
              </a:rPr>
            </a:br>
            <a:r>
              <a:rPr lang="en-GB" sz="900" dirty="0">
                <a:solidFill>
                  <a:schemeClr val="bg1"/>
                </a:solidFill>
                <a:latin typeface="Arial" panose="020B0604020202020204" pitchFamily="34" charset="0"/>
                <a:ea typeface="Aileron" charset="0"/>
                <a:cs typeface="Arial" panose="020B0604020202020204" pitchFamily="34" charset="0"/>
              </a:rPr>
              <a:t>q3w</a:t>
            </a:r>
            <a:endParaRPr lang="en-GB" sz="700" dirty="0">
              <a:solidFill>
                <a:schemeClr val="bg1"/>
              </a:solidFill>
              <a:latin typeface="Arial" panose="020B0604020202020204" pitchFamily="34" charset="0"/>
              <a:ea typeface="Aileron" charset="0"/>
              <a:cs typeface="Arial" panose="020B0604020202020204" pitchFamily="34" charset="0"/>
            </a:endParaRPr>
          </a:p>
        </p:txBody>
      </p:sp>
      <p:pic>
        <p:nvPicPr>
          <p:cNvPr id="50" name="Graphic 49" descr="Covid-19 with solid fill">
            <a:extLst>
              <a:ext uri="{FF2B5EF4-FFF2-40B4-BE49-F238E27FC236}">
                <a16:creationId xmlns:a16="http://schemas.microsoft.com/office/drawing/2014/main" id="{AE809ABF-ED8C-291E-53F8-A846B1A1C9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38756" y="5059123"/>
            <a:ext cx="276999" cy="276999"/>
          </a:xfrm>
          <a:prstGeom prst="rect">
            <a:avLst/>
          </a:prstGeom>
        </p:spPr>
      </p:pic>
      <p:sp>
        <p:nvSpPr>
          <p:cNvPr id="53" name="Graphic 51">
            <a:extLst>
              <a:ext uri="{FF2B5EF4-FFF2-40B4-BE49-F238E27FC236}">
                <a16:creationId xmlns:a16="http://schemas.microsoft.com/office/drawing/2014/main" id="{DCAF8411-41E3-13E5-73D6-1C73C1546277}"/>
              </a:ext>
            </a:extLst>
          </p:cNvPr>
          <p:cNvSpPr/>
          <p:nvPr/>
        </p:nvSpPr>
        <p:spPr>
          <a:xfrm>
            <a:off x="6032218" y="4471578"/>
            <a:ext cx="290074" cy="208119"/>
          </a:xfrm>
          <a:custGeom>
            <a:avLst/>
            <a:gdLst>
              <a:gd name="connsiteX0" fmla="*/ 791751 w 886318"/>
              <a:gd name="connsiteY0" fmla="*/ 945 h 635904"/>
              <a:gd name="connsiteX1" fmla="*/ 768891 w 886318"/>
              <a:gd name="connsiteY1" fmla="*/ 1890 h 635904"/>
              <a:gd name="connsiteX2" fmla="*/ 741268 w 886318"/>
              <a:gd name="connsiteY2" fmla="*/ 12283 h 635904"/>
              <a:gd name="connsiteX3" fmla="*/ 725076 w 886318"/>
              <a:gd name="connsiteY3" fmla="*/ 18898 h 635904"/>
              <a:gd name="connsiteX4" fmla="*/ 683166 w 886318"/>
              <a:gd name="connsiteY4" fmla="*/ 0 h 635904"/>
              <a:gd name="connsiteX5" fmla="*/ 660306 w 886318"/>
              <a:gd name="connsiteY5" fmla="*/ 2835 h 635904"/>
              <a:gd name="connsiteX6" fmla="*/ 646971 w 886318"/>
              <a:gd name="connsiteY6" fmla="*/ 4724 h 635904"/>
              <a:gd name="connsiteX7" fmla="*/ 597441 w 886318"/>
              <a:gd name="connsiteY7" fmla="*/ 32126 h 635904"/>
              <a:gd name="connsiteX8" fmla="*/ 568866 w 886318"/>
              <a:gd name="connsiteY8" fmla="*/ 49134 h 635904"/>
              <a:gd name="connsiteX9" fmla="*/ 550768 w 886318"/>
              <a:gd name="connsiteY9" fmla="*/ 44409 h 635904"/>
              <a:gd name="connsiteX10" fmla="*/ 530766 w 886318"/>
              <a:gd name="connsiteY10" fmla="*/ 39685 h 635904"/>
              <a:gd name="connsiteX11" fmla="*/ 499333 w 886318"/>
              <a:gd name="connsiteY11" fmla="*/ 52913 h 635904"/>
              <a:gd name="connsiteX12" fmla="*/ 463138 w 886318"/>
              <a:gd name="connsiteY12" fmla="*/ 68031 h 635904"/>
              <a:gd name="connsiteX13" fmla="*/ 452661 w 886318"/>
              <a:gd name="connsiteY13" fmla="*/ 64252 h 635904"/>
              <a:gd name="connsiteX14" fmla="*/ 401226 w 886318"/>
              <a:gd name="connsiteY14" fmla="*/ 54803 h 635904"/>
              <a:gd name="connsiteX15" fmla="*/ 365983 w 886318"/>
              <a:gd name="connsiteY15" fmla="*/ 79370 h 635904"/>
              <a:gd name="connsiteX16" fmla="*/ 358363 w 886318"/>
              <a:gd name="connsiteY16" fmla="*/ 85984 h 635904"/>
              <a:gd name="connsiteX17" fmla="*/ 345981 w 886318"/>
              <a:gd name="connsiteY17" fmla="*/ 84094 h 635904"/>
              <a:gd name="connsiteX18" fmla="*/ 335503 w 886318"/>
              <a:gd name="connsiteY18" fmla="*/ 82205 h 635904"/>
              <a:gd name="connsiteX19" fmla="*/ 292641 w 886318"/>
              <a:gd name="connsiteY19" fmla="*/ 110551 h 635904"/>
              <a:gd name="connsiteX20" fmla="*/ 276448 w 886318"/>
              <a:gd name="connsiteY20" fmla="*/ 126614 h 635904"/>
              <a:gd name="connsiteX21" fmla="*/ 285973 w 886318"/>
              <a:gd name="connsiteY21" fmla="*/ 98268 h 635904"/>
              <a:gd name="connsiteX22" fmla="*/ 274543 w 886318"/>
              <a:gd name="connsiteY22" fmla="*/ 56693 h 635904"/>
              <a:gd name="connsiteX23" fmla="*/ 221203 w 886318"/>
              <a:gd name="connsiteY23" fmla="*/ 15118 h 635904"/>
              <a:gd name="connsiteX24" fmla="*/ 206916 w 886318"/>
              <a:gd name="connsiteY24" fmla="*/ 18898 h 635904"/>
              <a:gd name="connsiteX25" fmla="*/ 205963 w 886318"/>
              <a:gd name="connsiteY25" fmla="*/ 19842 h 635904"/>
              <a:gd name="connsiteX26" fmla="*/ 148813 w 886318"/>
              <a:gd name="connsiteY26" fmla="*/ 50079 h 635904"/>
              <a:gd name="connsiteX27" fmla="*/ 18321 w 886318"/>
              <a:gd name="connsiteY27" fmla="*/ 363779 h 635904"/>
              <a:gd name="connsiteX28" fmla="*/ 209773 w 886318"/>
              <a:gd name="connsiteY28" fmla="*/ 534802 h 635904"/>
              <a:gd name="connsiteX29" fmla="*/ 269781 w 886318"/>
              <a:gd name="connsiteY29" fmla="*/ 542361 h 635904"/>
              <a:gd name="connsiteX30" fmla="*/ 389796 w 886318"/>
              <a:gd name="connsiteY30" fmla="*/ 513070 h 635904"/>
              <a:gd name="connsiteX31" fmla="*/ 404083 w 886318"/>
              <a:gd name="connsiteY31" fmla="*/ 613227 h 635904"/>
              <a:gd name="connsiteX32" fmla="*/ 445993 w 886318"/>
              <a:gd name="connsiteY32" fmla="*/ 635904 h 635904"/>
              <a:gd name="connsiteX33" fmla="*/ 450756 w 886318"/>
              <a:gd name="connsiteY33" fmla="*/ 635904 h 635904"/>
              <a:gd name="connsiteX34" fmla="*/ 458376 w 886318"/>
              <a:gd name="connsiteY34" fmla="*/ 635904 h 635904"/>
              <a:gd name="connsiteX35" fmla="*/ 499333 w 886318"/>
              <a:gd name="connsiteY35" fmla="*/ 631180 h 635904"/>
              <a:gd name="connsiteX36" fmla="*/ 527908 w 886318"/>
              <a:gd name="connsiteY36" fmla="*/ 605668 h 635904"/>
              <a:gd name="connsiteX37" fmla="*/ 520288 w 886318"/>
              <a:gd name="connsiteY37" fmla="*/ 552755 h 635904"/>
              <a:gd name="connsiteX38" fmla="*/ 530766 w 886318"/>
              <a:gd name="connsiteY38" fmla="*/ 475275 h 635904"/>
              <a:gd name="connsiteX39" fmla="*/ 515526 w 886318"/>
              <a:gd name="connsiteY39" fmla="*/ 341102 h 635904"/>
              <a:gd name="connsiteX40" fmla="*/ 531718 w 886318"/>
              <a:gd name="connsiteY40" fmla="*/ 327873 h 635904"/>
              <a:gd name="connsiteX41" fmla="*/ 535528 w 886318"/>
              <a:gd name="connsiteY41" fmla="*/ 327873 h 635904"/>
              <a:gd name="connsiteX42" fmla="*/ 547911 w 886318"/>
              <a:gd name="connsiteY42" fmla="*/ 328818 h 635904"/>
              <a:gd name="connsiteX43" fmla="*/ 565056 w 886318"/>
              <a:gd name="connsiteY43" fmla="*/ 329763 h 635904"/>
              <a:gd name="connsiteX44" fmla="*/ 592678 w 886318"/>
              <a:gd name="connsiteY44" fmla="*/ 320314 h 635904"/>
              <a:gd name="connsiteX45" fmla="*/ 594583 w 886318"/>
              <a:gd name="connsiteY45" fmla="*/ 318425 h 635904"/>
              <a:gd name="connsiteX46" fmla="*/ 635541 w 886318"/>
              <a:gd name="connsiteY46" fmla="*/ 291968 h 635904"/>
              <a:gd name="connsiteX47" fmla="*/ 656496 w 886318"/>
              <a:gd name="connsiteY47" fmla="*/ 294803 h 635904"/>
              <a:gd name="connsiteX48" fmla="*/ 714598 w 886318"/>
              <a:gd name="connsiteY48" fmla="*/ 248503 h 635904"/>
              <a:gd name="connsiteX49" fmla="*/ 736506 w 886318"/>
              <a:gd name="connsiteY49" fmla="*/ 239055 h 635904"/>
              <a:gd name="connsiteX50" fmla="*/ 745078 w 886318"/>
              <a:gd name="connsiteY50" fmla="*/ 239055 h 635904"/>
              <a:gd name="connsiteX51" fmla="*/ 752698 w 886318"/>
              <a:gd name="connsiteY51" fmla="*/ 239055 h 635904"/>
              <a:gd name="connsiteX52" fmla="*/ 773653 w 886318"/>
              <a:gd name="connsiteY52" fmla="*/ 233385 h 635904"/>
              <a:gd name="connsiteX53" fmla="*/ 793656 w 886318"/>
              <a:gd name="connsiteY53" fmla="*/ 202204 h 635904"/>
              <a:gd name="connsiteX54" fmla="*/ 816516 w 886318"/>
              <a:gd name="connsiteY54" fmla="*/ 179527 h 635904"/>
              <a:gd name="connsiteX55" fmla="*/ 883191 w 886318"/>
              <a:gd name="connsiteY55" fmla="*/ 34016 h 635904"/>
              <a:gd name="connsiteX56" fmla="*/ 791751 w 886318"/>
              <a:gd name="connsiteY56" fmla="*/ 945 h 635904"/>
              <a:gd name="connsiteX57" fmla="*/ 249778 w 886318"/>
              <a:gd name="connsiteY57" fmla="*/ 69921 h 635904"/>
              <a:gd name="connsiteX58" fmla="*/ 258351 w 886318"/>
              <a:gd name="connsiteY58" fmla="*/ 98268 h 635904"/>
              <a:gd name="connsiteX59" fmla="*/ 256446 w 886318"/>
              <a:gd name="connsiteY59" fmla="*/ 107716 h 635904"/>
              <a:gd name="connsiteX60" fmla="*/ 255493 w 886318"/>
              <a:gd name="connsiteY60" fmla="*/ 107716 h 635904"/>
              <a:gd name="connsiteX61" fmla="*/ 239301 w 886318"/>
              <a:gd name="connsiteY61" fmla="*/ 97323 h 635904"/>
              <a:gd name="connsiteX62" fmla="*/ 227871 w 886318"/>
              <a:gd name="connsiteY62" fmla="*/ 81260 h 635904"/>
              <a:gd name="connsiteX63" fmla="*/ 224061 w 886318"/>
              <a:gd name="connsiteY63" fmla="*/ 73701 h 635904"/>
              <a:gd name="connsiteX64" fmla="*/ 222156 w 886318"/>
              <a:gd name="connsiteY64" fmla="*/ 67086 h 635904"/>
              <a:gd name="connsiteX65" fmla="*/ 222156 w 886318"/>
              <a:gd name="connsiteY65" fmla="*/ 66142 h 635904"/>
              <a:gd name="connsiteX66" fmla="*/ 221203 w 886318"/>
              <a:gd name="connsiteY66" fmla="*/ 61417 h 635904"/>
              <a:gd name="connsiteX67" fmla="*/ 221203 w 886318"/>
              <a:gd name="connsiteY67" fmla="*/ 60472 h 635904"/>
              <a:gd name="connsiteX68" fmla="*/ 221203 w 886318"/>
              <a:gd name="connsiteY68" fmla="*/ 57638 h 635904"/>
              <a:gd name="connsiteX69" fmla="*/ 221203 w 886318"/>
              <a:gd name="connsiteY69" fmla="*/ 54803 h 635904"/>
              <a:gd name="connsiteX70" fmla="*/ 221203 w 886318"/>
              <a:gd name="connsiteY70" fmla="*/ 54803 h 635904"/>
              <a:gd name="connsiteX71" fmla="*/ 224061 w 886318"/>
              <a:gd name="connsiteY71" fmla="*/ 43464 h 635904"/>
              <a:gd name="connsiteX72" fmla="*/ 249778 w 886318"/>
              <a:gd name="connsiteY72" fmla="*/ 69921 h 635904"/>
              <a:gd name="connsiteX73" fmla="*/ 502191 w 886318"/>
              <a:gd name="connsiteY73" fmla="*/ 467716 h 635904"/>
              <a:gd name="connsiteX74" fmla="*/ 492666 w 886318"/>
              <a:gd name="connsiteY74" fmla="*/ 560314 h 635904"/>
              <a:gd name="connsiteX75" fmla="*/ 493618 w 886318"/>
              <a:gd name="connsiteY75" fmla="*/ 563149 h 635904"/>
              <a:gd name="connsiteX76" fmla="*/ 500286 w 886318"/>
              <a:gd name="connsiteY76" fmla="*/ 594330 h 635904"/>
              <a:gd name="connsiteX77" fmla="*/ 488856 w 886318"/>
              <a:gd name="connsiteY77" fmla="*/ 603778 h 635904"/>
              <a:gd name="connsiteX78" fmla="*/ 456471 w 886318"/>
              <a:gd name="connsiteY78" fmla="*/ 607558 h 635904"/>
              <a:gd name="connsiteX79" fmla="*/ 448851 w 886318"/>
              <a:gd name="connsiteY79" fmla="*/ 607558 h 635904"/>
              <a:gd name="connsiteX80" fmla="*/ 445993 w 886318"/>
              <a:gd name="connsiteY80" fmla="*/ 607558 h 635904"/>
              <a:gd name="connsiteX81" fmla="*/ 428848 w 886318"/>
              <a:gd name="connsiteY81" fmla="*/ 599054 h 635904"/>
              <a:gd name="connsiteX82" fmla="*/ 422181 w 886318"/>
              <a:gd name="connsiteY82" fmla="*/ 488503 h 635904"/>
              <a:gd name="connsiteX83" fmla="*/ 415513 w 886318"/>
              <a:gd name="connsiteY83" fmla="*/ 474330 h 635904"/>
              <a:gd name="connsiteX84" fmla="*/ 407893 w 886318"/>
              <a:gd name="connsiteY84" fmla="*/ 472440 h 635904"/>
              <a:gd name="connsiteX85" fmla="*/ 400273 w 886318"/>
              <a:gd name="connsiteY85" fmla="*/ 474330 h 635904"/>
              <a:gd name="connsiteX86" fmla="*/ 269781 w 886318"/>
              <a:gd name="connsiteY86" fmla="*/ 514960 h 635904"/>
              <a:gd name="connsiteX87" fmla="*/ 216441 w 886318"/>
              <a:gd name="connsiteY87" fmla="*/ 508345 h 635904"/>
              <a:gd name="connsiteX88" fmla="*/ 44991 w 886318"/>
              <a:gd name="connsiteY88" fmla="*/ 354330 h 635904"/>
              <a:gd name="connsiteX89" fmla="*/ 162148 w 886318"/>
              <a:gd name="connsiteY89" fmla="*/ 75590 h 635904"/>
              <a:gd name="connsiteX90" fmla="*/ 163101 w 886318"/>
              <a:gd name="connsiteY90" fmla="*/ 75590 h 635904"/>
              <a:gd name="connsiteX91" fmla="*/ 190723 w 886318"/>
              <a:gd name="connsiteY91" fmla="*/ 60472 h 635904"/>
              <a:gd name="connsiteX92" fmla="*/ 192628 w 886318"/>
              <a:gd name="connsiteY92" fmla="*/ 70866 h 635904"/>
              <a:gd name="connsiteX93" fmla="*/ 193581 w 886318"/>
              <a:gd name="connsiteY93" fmla="*/ 72756 h 635904"/>
              <a:gd name="connsiteX94" fmla="*/ 196438 w 886318"/>
              <a:gd name="connsiteY94" fmla="*/ 81260 h 635904"/>
              <a:gd name="connsiteX95" fmla="*/ 197391 w 886318"/>
              <a:gd name="connsiteY95" fmla="*/ 84094 h 635904"/>
              <a:gd name="connsiteX96" fmla="*/ 202153 w 886318"/>
              <a:gd name="connsiteY96" fmla="*/ 95433 h 635904"/>
              <a:gd name="connsiteX97" fmla="*/ 207868 w 886318"/>
              <a:gd name="connsiteY97" fmla="*/ 103937 h 635904"/>
              <a:gd name="connsiteX98" fmla="*/ 209773 w 886318"/>
              <a:gd name="connsiteY98" fmla="*/ 105827 h 635904"/>
              <a:gd name="connsiteX99" fmla="*/ 214536 w 886318"/>
              <a:gd name="connsiteY99" fmla="*/ 111496 h 635904"/>
              <a:gd name="connsiteX100" fmla="*/ 217393 w 886318"/>
              <a:gd name="connsiteY100" fmla="*/ 114330 h 635904"/>
              <a:gd name="connsiteX101" fmla="*/ 221203 w 886318"/>
              <a:gd name="connsiteY101" fmla="*/ 118110 h 635904"/>
              <a:gd name="connsiteX102" fmla="*/ 224061 w 886318"/>
              <a:gd name="connsiteY102" fmla="*/ 120945 h 635904"/>
              <a:gd name="connsiteX103" fmla="*/ 226918 w 886318"/>
              <a:gd name="connsiteY103" fmla="*/ 123779 h 635904"/>
              <a:gd name="connsiteX104" fmla="*/ 194533 w 886318"/>
              <a:gd name="connsiteY104" fmla="*/ 141732 h 635904"/>
              <a:gd name="connsiteX105" fmla="*/ 193581 w 886318"/>
              <a:gd name="connsiteY105" fmla="*/ 141732 h 635904"/>
              <a:gd name="connsiteX106" fmla="*/ 183103 w 886318"/>
              <a:gd name="connsiteY106" fmla="*/ 147401 h 635904"/>
              <a:gd name="connsiteX107" fmla="*/ 182151 w 886318"/>
              <a:gd name="connsiteY107" fmla="*/ 148346 h 635904"/>
              <a:gd name="connsiteX108" fmla="*/ 179293 w 886318"/>
              <a:gd name="connsiteY108" fmla="*/ 149291 h 635904"/>
              <a:gd name="connsiteX109" fmla="*/ 170721 w 886318"/>
              <a:gd name="connsiteY109" fmla="*/ 154960 h 635904"/>
              <a:gd name="connsiteX110" fmla="*/ 165958 w 886318"/>
              <a:gd name="connsiteY110" fmla="*/ 156850 h 635904"/>
              <a:gd name="connsiteX111" fmla="*/ 155481 w 886318"/>
              <a:gd name="connsiteY111" fmla="*/ 164409 h 635904"/>
              <a:gd name="connsiteX112" fmla="*/ 152623 w 886318"/>
              <a:gd name="connsiteY112" fmla="*/ 166299 h 635904"/>
              <a:gd name="connsiteX113" fmla="*/ 145956 w 886318"/>
              <a:gd name="connsiteY113" fmla="*/ 171968 h 635904"/>
              <a:gd name="connsiteX114" fmla="*/ 142146 w 886318"/>
              <a:gd name="connsiteY114" fmla="*/ 175748 h 635904"/>
              <a:gd name="connsiteX115" fmla="*/ 136431 w 886318"/>
              <a:gd name="connsiteY115" fmla="*/ 181417 h 635904"/>
              <a:gd name="connsiteX116" fmla="*/ 133573 w 886318"/>
              <a:gd name="connsiteY116" fmla="*/ 184252 h 635904"/>
              <a:gd name="connsiteX117" fmla="*/ 132621 w 886318"/>
              <a:gd name="connsiteY117" fmla="*/ 185196 h 635904"/>
              <a:gd name="connsiteX118" fmla="*/ 130716 w 886318"/>
              <a:gd name="connsiteY118" fmla="*/ 188031 h 635904"/>
              <a:gd name="connsiteX119" fmla="*/ 126906 w 886318"/>
              <a:gd name="connsiteY119" fmla="*/ 192756 h 635904"/>
              <a:gd name="connsiteX120" fmla="*/ 123096 w 886318"/>
              <a:gd name="connsiteY120" fmla="*/ 198425 h 635904"/>
              <a:gd name="connsiteX121" fmla="*/ 121191 w 886318"/>
              <a:gd name="connsiteY121" fmla="*/ 202204 h 635904"/>
              <a:gd name="connsiteX122" fmla="*/ 119286 w 886318"/>
              <a:gd name="connsiteY122" fmla="*/ 205984 h 635904"/>
              <a:gd name="connsiteX123" fmla="*/ 117381 w 886318"/>
              <a:gd name="connsiteY123" fmla="*/ 209763 h 635904"/>
              <a:gd name="connsiteX124" fmla="*/ 113571 w 886318"/>
              <a:gd name="connsiteY124" fmla="*/ 218267 h 635904"/>
              <a:gd name="connsiteX125" fmla="*/ 112618 w 886318"/>
              <a:gd name="connsiteY125" fmla="*/ 221102 h 635904"/>
              <a:gd name="connsiteX126" fmla="*/ 110713 w 886318"/>
              <a:gd name="connsiteY126" fmla="*/ 224881 h 635904"/>
              <a:gd name="connsiteX127" fmla="*/ 110713 w 886318"/>
              <a:gd name="connsiteY127" fmla="*/ 225826 h 635904"/>
              <a:gd name="connsiteX128" fmla="*/ 110713 w 886318"/>
              <a:gd name="connsiteY128" fmla="*/ 226771 h 635904"/>
              <a:gd name="connsiteX129" fmla="*/ 108808 w 886318"/>
              <a:gd name="connsiteY129" fmla="*/ 231496 h 635904"/>
              <a:gd name="connsiteX130" fmla="*/ 108808 w 886318"/>
              <a:gd name="connsiteY130" fmla="*/ 232440 h 635904"/>
              <a:gd name="connsiteX131" fmla="*/ 104046 w 886318"/>
              <a:gd name="connsiteY131" fmla="*/ 257007 h 635904"/>
              <a:gd name="connsiteX132" fmla="*/ 104046 w 886318"/>
              <a:gd name="connsiteY132" fmla="*/ 259842 h 635904"/>
              <a:gd name="connsiteX133" fmla="*/ 104046 w 886318"/>
              <a:gd name="connsiteY133" fmla="*/ 263622 h 635904"/>
              <a:gd name="connsiteX134" fmla="*/ 104046 w 886318"/>
              <a:gd name="connsiteY134" fmla="*/ 265511 h 635904"/>
              <a:gd name="connsiteX135" fmla="*/ 104998 w 886318"/>
              <a:gd name="connsiteY135" fmla="*/ 290078 h 635904"/>
              <a:gd name="connsiteX136" fmla="*/ 104998 w 886318"/>
              <a:gd name="connsiteY136" fmla="*/ 291968 h 635904"/>
              <a:gd name="connsiteX137" fmla="*/ 104998 w 886318"/>
              <a:gd name="connsiteY137" fmla="*/ 293858 h 635904"/>
              <a:gd name="connsiteX138" fmla="*/ 106903 w 886318"/>
              <a:gd name="connsiteY138" fmla="*/ 305196 h 635904"/>
              <a:gd name="connsiteX139" fmla="*/ 106903 w 886318"/>
              <a:gd name="connsiteY139" fmla="*/ 306141 h 635904"/>
              <a:gd name="connsiteX140" fmla="*/ 106903 w 886318"/>
              <a:gd name="connsiteY140" fmla="*/ 307086 h 635904"/>
              <a:gd name="connsiteX141" fmla="*/ 107856 w 886318"/>
              <a:gd name="connsiteY141" fmla="*/ 311810 h 635904"/>
              <a:gd name="connsiteX142" fmla="*/ 107856 w 886318"/>
              <a:gd name="connsiteY142" fmla="*/ 311810 h 635904"/>
              <a:gd name="connsiteX143" fmla="*/ 108808 w 886318"/>
              <a:gd name="connsiteY143" fmla="*/ 315590 h 635904"/>
              <a:gd name="connsiteX144" fmla="*/ 108808 w 886318"/>
              <a:gd name="connsiteY144" fmla="*/ 316535 h 635904"/>
              <a:gd name="connsiteX145" fmla="*/ 112618 w 886318"/>
              <a:gd name="connsiteY145" fmla="*/ 328818 h 635904"/>
              <a:gd name="connsiteX146" fmla="*/ 231681 w 886318"/>
              <a:gd name="connsiteY146" fmla="*/ 436535 h 635904"/>
              <a:gd name="connsiteX147" fmla="*/ 261208 w 886318"/>
              <a:gd name="connsiteY147" fmla="*/ 440314 h 635904"/>
              <a:gd name="connsiteX148" fmla="*/ 263113 w 886318"/>
              <a:gd name="connsiteY148" fmla="*/ 440314 h 635904"/>
              <a:gd name="connsiteX149" fmla="*/ 265018 w 886318"/>
              <a:gd name="connsiteY149" fmla="*/ 440314 h 635904"/>
              <a:gd name="connsiteX150" fmla="*/ 267876 w 886318"/>
              <a:gd name="connsiteY150" fmla="*/ 440314 h 635904"/>
              <a:gd name="connsiteX151" fmla="*/ 369793 w 886318"/>
              <a:gd name="connsiteY151" fmla="*/ 404409 h 635904"/>
              <a:gd name="connsiteX152" fmla="*/ 389796 w 886318"/>
              <a:gd name="connsiteY152" fmla="*/ 388346 h 635904"/>
              <a:gd name="connsiteX153" fmla="*/ 443136 w 886318"/>
              <a:gd name="connsiteY153" fmla="*/ 350550 h 635904"/>
              <a:gd name="connsiteX154" fmla="*/ 464091 w 886318"/>
              <a:gd name="connsiteY154" fmla="*/ 345826 h 635904"/>
              <a:gd name="connsiteX155" fmla="*/ 486951 w 886318"/>
              <a:gd name="connsiteY155" fmla="*/ 352440 h 635904"/>
              <a:gd name="connsiteX156" fmla="*/ 488856 w 886318"/>
              <a:gd name="connsiteY156" fmla="*/ 353385 h 635904"/>
              <a:gd name="connsiteX157" fmla="*/ 488856 w 886318"/>
              <a:gd name="connsiteY157" fmla="*/ 353385 h 635904"/>
              <a:gd name="connsiteX158" fmla="*/ 502191 w 886318"/>
              <a:gd name="connsiteY158" fmla="*/ 467716 h 635904"/>
              <a:gd name="connsiteX159" fmla="*/ 806991 w 886318"/>
              <a:gd name="connsiteY159" fmla="*/ 149291 h 635904"/>
              <a:gd name="connsiteX160" fmla="*/ 766033 w 886318"/>
              <a:gd name="connsiteY160" fmla="*/ 190866 h 635904"/>
              <a:gd name="connsiteX161" fmla="*/ 756508 w 886318"/>
              <a:gd name="connsiteY161" fmla="*/ 206929 h 635904"/>
              <a:gd name="connsiteX162" fmla="*/ 745078 w 886318"/>
              <a:gd name="connsiteY162" fmla="*/ 206929 h 635904"/>
              <a:gd name="connsiteX163" fmla="*/ 735553 w 886318"/>
              <a:gd name="connsiteY163" fmla="*/ 206929 h 635904"/>
              <a:gd name="connsiteX164" fmla="*/ 686023 w 886318"/>
              <a:gd name="connsiteY164" fmla="*/ 235275 h 635904"/>
              <a:gd name="connsiteX165" fmla="*/ 655543 w 886318"/>
              <a:gd name="connsiteY165" fmla="*/ 262677 h 635904"/>
              <a:gd name="connsiteX166" fmla="*/ 640303 w 886318"/>
              <a:gd name="connsiteY166" fmla="*/ 260787 h 635904"/>
              <a:gd name="connsiteX167" fmla="*/ 631731 w 886318"/>
              <a:gd name="connsiteY167" fmla="*/ 259842 h 635904"/>
              <a:gd name="connsiteX168" fmla="*/ 572676 w 886318"/>
              <a:gd name="connsiteY168" fmla="*/ 295747 h 635904"/>
              <a:gd name="connsiteX169" fmla="*/ 570771 w 886318"/>
              <a:gd name="connsiteY169" fmla="*/ 297637 h 635904"/>
              <a:gd name="connsiteX170" fmla="*/ 563151 w 886318"/>
              <a:gd name="connsiteY170" fmla="*/ 298582 h 635904"/>
              <a:gd name="connsiteX171" fmla="*/ 548863 w 886318"/>
              <a:gd name="connsiteY171" fmla="*/ 297637 h 635904"/>
              <a:gd name="connsiteX172" fmla="*/ 533623 w 886318"/>
              <a:gd name="connsiteY172" fmla="*/ 296692 h 635904"/>
              <a:gd name="connsiteX173" fmla="*/ 518383 w 886318"/>
              <a:gd name="connsiteY173" fmla="*/ 299527 h 635904"/>
              <a:gd name="connsiteX174" fmla="*/ 489808 w 886318"/>
              <a:gd name="connsiteY174" fmla="*/ 323149 h 635904"/>
              <a:gd name="connsiteX175" fmla="*/ 483141 w 886318"/>
              <a:gd name="connsiteY175" fmla="*/ 321259 h 635904"/>
              <a:gd name="connsiteX176" fmla="*/ 481236 w 886318"/>
              <a:gd name="connsiteY176" fmla="*/ 321259 h 635904"/>
              <a:gd name="connsiteX177" fmla="*/ 474568 w 886318"/>
              <a:gd name="connsiteY177" fmla="*/ 320314 h 635904"/>
              <a:gd name="connsiteX178" fmla="*/ 472663 w 886318"/>
              <a:gd name="connsiteY178" fmla="*/ 320314 h 635904"/>
              <a:gd name="connsiteX179" fmla="*/ 464091 w 886318"/>
              <a:gd name="connsiteY179" fmla="*/ 319369 h 635904"/>
              <a:gd name="connsiteX180" fmla="*/ 370746 w 886318"/>
              <a:gd name="connsiteY180" fmla="*/ 368503 h 635904"/>
              <a:gd name="connsiteX181" fmla="*/ 277401 w 886318"/>
              <a:gd name="connsiteY181" fmla="*/ 411968 h 635904"/>
              <a:gd name="connsiteX182" fmla="*/ 296451 w 886318"/>
              <a:gd name="connsiteY182" fmla="*/ 327873 h 635904"/>
              <a:gd name="connsiteX183" fmla="*/ 314548 w 886318"/>
              <a:gd name="connsiteY183" fmla="*/ 256062 h 635904"/>
              <a:gd name="connsiteX184" fmla="*/ 424086 w 886318"/>
              <a:gd name="connsiteY184" fmla="*/ 202204 h 635904"/>
              <a:gd name="connsiteX185" fmla="*/ 505048 w 886318"/>
              <a:gd name="connsiteY185" fmla="*/ 237165 h 635904"/>
              <a:gd name="connsiteX186" fmla="*/ 543148 w 886318"/>
              <a:gd name="connsiteY186" fmla="*/ 247559 h 635904"/>
              <a:gd name="connsiteX187" fmla="*/ 550768 w 886318"/>
              <a:gd name="connsiteY187" fmla="*/ 249448 h 635904"/>
              <a:gd name="connsiteX188" fmla="*/ 563151 w 886318"/>
              <a:gd name="connsiteY188" fmla="*/ 242834 h 635904"/>
              <a:gd name="connsiteX189" fmla="*/ 559341 w 886318"/>
              <a:gd name="connsiteY189" fmla="*/ 222992 h 635904"/>
              <a:gd name="connsiteX190" fmla="*/ 509811 w 886318"/>
              <a:gd name="connsiteY190" fmla="*/ 207874 h 635904"/>
              <a:gd name="connsiteX191" fmla="*/ 469806 w 886318"/>
              <a:gd name="connsiteY191" fmla="*/ 198425 h 635904"/>
              <a:gd name="connsiteX192" fmla="*/ 558388 w 886318"/>
              <a:gd name="connsiteY192" fmla="*/ 182362 h 635904"/>
              <a:gd name="connsiteX193" fmla="*/ 593631 w 886318"/>
              <a:gd name="connsiteY193" fmla="*/ 171023 h 635904"/>
              <a:gd name="connsiteX194" fmla="*/ 603156 w 886318"/>
              <a:gd name="connsiteY194" fmla="*/ 153071 h 635904"/>
              <a:gd name="connsiteX195" fmla="*/ 585058 w 886318"/>
              <a:gd name="connsiteY195" fmla="*/ 143622 h 635904"/>
              <a:gd name="connsiteX196" fmla="*/ 561246 w 886318"/>
              <a:gd name="connsiteY196" fmla="*/ 151181 h 635904"/>
              <a:gd name="connsiteX197" fmla="*/ 626968 w 886318"/>
              <a:gd name="connsiteY197" fmla="*/ 107716 h 635904"/>
              <a:gd name="connsiteX198" fmla="*/ 639351 w 886318"/>
              <a:gd name="connsiteY198" fmla="*/ 91653 h 635904"/>
              <a:gd name="connsiteX199" fmla="*/ 623158 w 886318"/>
              <a:gd name="connsiteY199" fmla="*/ 79370 h 635904"/>
              <a:gd name="connsiteX200" fmla="*/ 523146 w 886318"/>
              <a:gd name="connsiteY200" fmla="*/ 162519 h 635904"/>
              <a:gd name="connsiteX201" fmla="*/ 450756 w 886318"/>
              <a:gd name="connsiteY201" fmla="*/ 169134 h 635904"/>
              <a:gd name="connsiteX202" fmla="*/ 445993 w 886318"/>
              <a:gd name="connsiteY202" fmla="*/ 169134 h 635904"/>
              <a:gd name="connsiteX203" fmla="*/ 427896 w 886318"/>
              <a:gd name="connsiteY203" fmla="*/ 170078 h 635904"/>
              <a:gd name="connsiteX204" fmla="*/ 427896 w 886318"/>
              <a:gd name="connsiteY204" fmla="*/ 170078 h 635904"/>
              <a:gd name="connsiteX205" fmla="*/ 378366 w 886318"/>
              <a:gd name="connsiteY205" fmla="*/ 184252 h 635904"/>
              <a:gd name="connsiteX206" fmla="*/ 436468 w 886318"/>
              <a:gd name="connsiteY206" fmla="*/ 150236 h 635904"/>
              <a:gd name="connsiteX207" fmla="*/ 444088 w 886318"/>
              <a:gd name="connsiteY207" fmla="*/ 146456 h 635904"/>
              <a:gd name="connsiteX208" fmla="*/ 450756 w 886318"/>
              <a:gd name="connsiteY208" fmla="*/ 127559 h 635904"/>
              <a:gd name="connsiteX209" fmla="*/ 431706 w 886318"/>
              <a:gd name="connsiteY209" fmla="*/ 120945 h 635904"/>
              <a:gd name="connsiteX210" fmla="*/ 424086 w 886318"/>
              <a:gd name="connsiteY210" fmla="*/ 124724 h 635904"/>
              <a:gd name="connsiteX211" fmla="*/ 327883 w 886318"/>
              <a:gd name="connsiteY211" fmla="*/ 210708 h 635904"/>
              <a:gd name="connsiteX212" fmla="*/ 304071 w 886318"/>
              <a:gd name="connsiteY212" fmla="*/ 225826 h 635904"/>
              <a:gd name="connsiteX213" fmla="*/ 291688 w 886318"/>
              <a:gd name="connsiteY213" fmla="*/ 235275 h 635904"/>
              <a:gd name="connsiteX214" fmla="*/ 291688 w 886318"/>
              <a:gd name="connsiteY214" fmla="*/ 235275 h 635904"/>
              <a:gd name="connsiteX215" fmla="*/ 202153 w 886318"/>
              <a:gd name="connsiteY215" fmla="*/ 325984 h 635904"/>
              <a:gd name="connsiteX216" fmla="*/ 206916 w 886318"/>
              <a:gd name="connsiteY216" fmla="*/ 345826 h 635904"/>
              <a:gd name="connsiteX217" fmla="*/ 214536 w 886318"/>
              <a:gd name="connsiteY217" fmla="*/ 347716 h 635904"/>
              <a:gd name="connsiteX218" fmla="*/ 226918 w 886318"/>
              <a:gd name="connsiteY218" fmla="*/ 341102 h 635904"/>
              <a:gd name="connsiteX219" fmla="*/ 281211 w 886318"/>
              <a:gd name="connsiteY219" fmla="*/ 280629 h 635904"/>
              <a:gd name="connsiteX220" fmla="*/ 269781 w 886318"/>
              <a:gd name="connsiteY220" fmla="*/ 315590 h 635904"/>
              <a:gd name="connsiteX221" fmla="*/ 248826 w 886318"/>
              <a:gd name="connsiteY221" fmla="*/ 408188 h 635904"/>
              <a:gd name="connsiteX222" fmla="*/ 240253 w 886318"/>
              <a:gd name="connsiteY222" fmla="*/ 406298 h 635904"/>
              <a:gd name="connsiteX223" fmla="*/ 224061 w 886318"/>
              <a:gd name="connsiteY223" fmla="*/ 401574 h 635904"/>
              <a:gd name="connsiteX224" fmla="*/ 142146 w 886318"/>
              <a:gd name="connsiteY224" fmla="*/ 316535 h 635904"/>
              <a:gd name="connsiteX225" fmla="*/ 142146 w 886318"/>
              <a:gd name="connsiteY225" fmla="*/ 316535 h 635904"/>
              <a:gd name="connsiteX226" fmla="*/ 138336 w 886318"/>
              <a:gd name="connsiteY226" fmla="*/ 306141 h 635904"/>
              <a:gd name="connsiteX227" fmla="*/ 137383 w 886318"/>
              <a:gd name="connsiteY227" fmla="*/ 301417 h 635904"/>
              <a:gd name="connsiteX228" fmla="*/ 136431 w 886318"/>
              <a:gd name="connsiteY228" fmla="*/ 297637 h 635904"/>
              <a:gd name="connsiteX229" fmla="*/ 136431 w 886318"/>
              <a:gd name="connsiteY229" fmla="*/ 296692 h 635904"/>
              <a:gd name="connsiteX230" fmla="*/ 134526 w 886318"/>
              <a:gd name="connsiteY230" fmla="*/ 285354 h 635904"/>
              <a:gd name="connsiteX231" fmla="*/ 133573 w 886318"/>
              <a:gd name="connsiteY231" fmla="*/ 259842 h 635904"/>
              <a:gd name="connsiteX232" fmla="*/ 139288 w 886318"/>
              <a:gd name="connsiteY232" fmla="*/ 232440 h 635904"/>
              <a:gd name="connsiteX233" fmla="*/ 140241 w 886318"/>
              <a:gd name="connsiteY233" fmla="*/ 230551 h 635904"/>
              <a:gd name="connsiteX234" fmla="*/ 148813 w 886318"/>
              <a:gd name="connsiteY234" fmla="*/ 212598 h 635904"/>
              <a:gd name="connsiteX235" fmla="*/ 147861 w 886318"/>
              <a:gd name="connsiteY235" fmla="*/ 213543 h 635904"/>
              <a:gd name="connsiteX236" fmla="*/ 150718 w 886318"/>
              <a:gd name="connsiteY236" fmla="*/ 208818 h 635904"/>
              <a:gd name="connsiteX237" fmla="*/ 153576 w 886318"/>
              <a:gd name="connsiteY237" fmla="*/ 205039 h 635904"/>
              <a:gd name="connsiteX238" fmla="*/ 157386 w 886318"/>
              <a:gd name="connsiteY238" fmla="*/ 200315 h 635904"/>
              <a:gd name="connsiteX239" fmla="*/ 162148 w 886318"/>
              <a:gd name="connsiteY239" fmla="*/ 195590 h 635904"/>
              <a:gd name="connsiteX240" fmla="*/ 165006 w 886318"/>
              <a:gd name="connsiteY240" fmla="*/ 192756 h 635904"/>
              <a:gd name="connsiteX241" fmla="*/ 169768 w 886318"/>
              <a:gd name="connsiteY241" fmla="*/ 188031 h 635904"/>
              <a:gd name="connsiteX242" fmla="*/ 172626 w 886318"/>
              <a:gd name="connsiteY242" fmla="*/ 186141 h 635904"/>
              <a:gd name="connsiteX243" fmla="*/ 181198 w 886318"/>
              <a:gd name="connsiteY243" fmla="*/ 180472 h 635904"/>
              <a:gd name="connsiteX244" fmla="*/ 184056 w 886318"/>
              <a:gd name="connsiteY244" fmla="*/ 178582 h 635904"/>
              <a:gd name="connsiteX245" fmla="*/ 185961 w 886318"/>
              <a:gd name="connsiteY245" fmla="*/ 177637 h 635904"/>
              <a:gd name="connsiteX246" fmla="*/ 190723 w 886318"/>
              <a:gd name="connsiteY246" fmla="*/ 174803 h 635904"/>
              <a:gd name="connsiteX247" fmla="*/ 192628 w 886318"/>
              <a:gd name="connsiteY247" fmla="*/ 173858 h 635904"/>
              <a:gd name="connsiteX248" fmla="*/ 195486 w 886318"/>
              <a:gd name="connsiteY248" fmla="*/ 172913 h 635904"/>
              <a:gd name="connsiteX249" fmla="*/ 204058 w 886318"/>
              <a:gd name="connsiteY249" fmla="*/ 169134 h 635904"/>
              <a:gd name="connsiteX250" fmla="*/ 205963 w 886318"/>
              <a:gd name="connsiteY250" fmla="*/ 168189 h 635904"/>
              <a:gd name="connsiteX251" fmla="*/ 205963 w 886318"/>
              <a:gd name="connsiteY251" fmla="*/ 168189 h 635904"/>
              <a:gd name="connsiteX252" fmla="*/ 206916 w 886318"/>
              <a:gd name="connsiteY252" fmla="*/ 168189 h 635904"/>
              <a:gd name="connsiteX253" fmla="*/ 243111 w 886318"/>
              <a:gd name="connsiteY253" fmla="*/ 149291 h 635904"/>
              <a:gd name="connsiteX254" fmla="*/ 266923 w 886318"/>
              <a:gd name="connsiteY254" fmla="*/ 154015 h 635904"/>
              <a:gd name="connsiteX255" fmla="*/ 278353 w 886318"/>
              <a:gd name="connsiteY255" fmla="*/ 155905 h 635904"/>
              <a:gd name="connsiteX256" fmla="*/ 278353 w 886318"/>
              <a:gd name="connsiteY256" fmla="*/ 155905 h 635904"/>
              <a:gd name="connsiteX257" fmla="*/ 318358 w 886318"/>
              <a:gd name="connsiteY257" fmla="*/ 129449 h 635904"/>
              <a:gd name="connsiteX258" fmla="*/ 339313 w 886318"/>
              <a:gd name="connsiteY258" fmla="*/ 111496 h 635904"/>
              <a:gd name="connsiteX259" fmla="*/ 342171 w 886318"/>
              <a:gd name="connsiteY259" fmla="*/ 111496 h 635904"/>
              <a:gd name="connsiteX260" fmla="*/ 361221 w 886318"/>
              <a:gd name="connsiteY260" fmla="*/ 114330 h 635904"/>
              <a:gd name="connsiteX261" fmla="*/ 393606 w 886318"/>
              <a:gd name="connsiteY261" fmla="*/ 92598 h 635904"/>
              <a:gd name="connsiteX262" fmla="*/ 405036 w 886318"/>
              <a:gd name="connsiteY262" fmla="*/ 83149 h 635904"/>
              <a:gd name="connsiteX263" fmla="*/ 444088 w 886318"/>
              <a:gd name="connsiteY263" fmla="*/ 90708 h 635904"/>
              <a:gd name="connsiteX264" fmla="*/ 467901 w 886318"/>
              <a:gd name="connsiteY264" fmla="*/ 95433 h 635904"/>
              <a:gd name="connsiteX265" fmla="*/ 517431 w 886318"/>
              <a:gd name="connsiteY265" fmla="*/ 74646 h 635904"/>
              <a:gd name="connsiteX266" fmla="*/ 539338 w 886318"/>
              <a:gd name="connsiteY266" fmla="*/ 68976 h 635904"/>
              <a:gd name="connsiteX267" fmla="*/ 569818 w 886318"/>
              <a:gd name="connsiteY267" fmla="*/ 76535 h 635904"/>
              <a:gd name="connsiteX268" fmla="*/ 618396 w 886318"/>
              <a:gd name="connsiteY268" fmla="*/ 51024 h 635904"/>
              <a:gd name="connsiteX269" fmla="*/ 649828 w 886318"/>
              <a:gd name="connsiteY269" fmla="*/ 32126 h 635904"/>
              <a:gd name="connsiteX270" fmla="*/ 666021 w 886318"/>
              <a:gd name="connsiteY270" fmla="*/ 30236 h 635904"/>
              <a:gd name="connsiteX271" fmla="*/ 684118 w 886318"/>
              <a:gd name="connsiteY271" fmla="*/ 28346 h 635904"/>
              <a:gd name="connsiteX272" fmla="*/ 705073 w 886318"/>
              <a:gd name="connsiteY272" fmla="*/ 37795 h 635904"/>
              <a:gd name="connsiteX273" fmla="*/ 725076 w 886318"/>
              <a:gd name="connsiteY273" fmla="*/ 47244 h 635904"/>
              <a:gd name="connsiteX274" fmla="*/ 754603 w 886318"/>
              <a:gd name="connsiteY274" fmla="*/ 36850 h 635904"/>
              <a:gd name="connsiteX275" fmla="*/ 772701 w 886318"/>
              <a:gd name="connsiteY275" fmla="*/ 29291 h 635904"/>
              <a:gd name="connsiteX276" fmla="*/ 792703 w 886318"/>
              <a:gd name="connsiteY276" fmla="*/ 28346 h 635904"/>
              <a:gd name="connsiteX277" fmla="*/ 856521 w 886318"/>
              <a:gd name="connsiteY277" fmla="*/ 38740 h 635904"/>
              <a:gd name="connsiteX278" fmla="*/ 806991 w 886318"/>
              <a:gd name="connsiteY278" fmla="*/ 149291 h 63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886318" h="635904">
                <a:moveTo>
                  <a:pt x="791751" y="945"/>
                </a:moveTo>
                <a:cubicBezTo>
                  <a:pt x="783178" y="945"/>
                  <a:pt x="775558" y="945"/>
                  <a:pt x="768891" y="1890"/>
                </a:cubicBezTo>
                <a:cubicBezTo>
                  <a:pt x="759366" y="2835"/>
                  <a:pt x="749841" y="7559"/>
                  <a:pt x="741268" y="12283"/>
                </a:cubicBezTo>
                <a:cubicBezTo>
                  <a:pt x="735553" y="15118"/>
                  <a:pt x="728886" y="18898"/>
                  <a:pt x="725076" y="18898"/>
                </a:cubicBezTo>
                <a:cubicBezTo>
                  <a:pt x="713646" y="6614"/>
                  <a:pt x="700311" y="0"/>
                  <a:pt x="683166" y="0"/>
                </a:cubicBezTo>
                <a:cubicBezTo>
                  <a:pt x="675546" y="0"/>
                  <a:pt x="667926" y="945"/>
                  <a:pt x="660306" y="2835"/>
                </a:cubicBezTo>
                <a:cubicBezTo>
                  <a:pt x="655543" y="3780"/>
                  <a:pt x="650781" y="4724"/>
                  <a:pt x="646971" y="4724"/>
                </a:cubicBezTo>
                <a:cubicBezTo>
                  <a:pt x="624111" y="6614"/>
                  <a:pt x="608871" y="20787"/>
                  <a:pt x="597441" y="32126"/>
                </a:cubicBezTo>
                <a:cubicBezTo>
                  <a:pt x="586011" y="42520"/>
                  <a:pt x="579343" y="49134"/>
                  <a:pt x="568866" y="49134"/>
                </a:cubicBezTo>
                <a:cubicBezTo>
                  <a:pt x="564103" y="49134"/>
                  <a:pt x="557436" y="47244"/>
                  <a:pt x="550768" y="44409"/>
                </a:cubicBezTo>
                <a:cubicBezTo>
                  <a:pt x="544101" y="41575"/>
                  <a:pt x="537433" y="39685"/>
                  <a:pt x="530766" y="39685"/>
                </a:cubicBezTo>
                <a:cubicBezTo>
                  <a:pt x="517431" y="39685"/>
                  <a:pt x="508858" y="46299"/>
                  <a:pt x="499333" y="52913"/>
                </a:cubicBezTo>
                <a:cubicBezTo>
                  <a:pt x="489808" y="59527"/>
                  <a:pt x="480283" y="66142"/>
                  <a:pt x="463138" y="68031"/>
                </a:cubicBezTo>
                <a:cubicBezTo>
                  <a:pt x="461233" y="68031"/>
                  <a:pt x="456471" y="66142"/>
                  <a:pt x="452661" y="64252"/>
                </a:cubicBezTo>
                <a:cubicBezTo>
                  <a:pt x="441231" y="59527"/>
                  <a:pt x="425038" y="53858"/>
                  <a:pt x="401226" y="54803"/>
                </a:cubicBezTo>
                <a:cubicBezTo>
                  <a:pt x="378366" y="56693"/>
                  <a:pt x="370746" y="70866"/>
                  <a:pt x="365983" y="79370"/>
                </a:cubicBezTo>
                <a:cubicBezTo>
                  <a:pt x="362173" y="85984"/>
                  <a:pt x="362173" y="85984"/>
                  <a:pt x="358363" y="85984"/>
                </a:cubicBezTo>
                <a:cubicBezTo>
                  <a:pt x="355506" y="85984"/>
                  <a:pt x="351696" y="85039"/>
                  <a:pt x="345981" y="84094"/>
                </a:cubicBezTo>
                <a:cubicBezTo>
                  <a:pt x="342171" y="83149"/>
                  <a:pt x="339313" y="82205"/>
                  <a:pt x="335503" y="82205"/>
                </a:cubicBezTo>
                <a:cubicBezTo>
                  <a:pt x="314548" y="82205"/>
                  <a:pt x="302166" y="98268"/>
                  <a:pt x="292641" y="110551"/>
                </a:cubicBezTo>
                <a:cubicBezTo>
                  <a:pt x="286926" y="117165"/>
                  <a:pt x="281211" y="125669"/>
                  <a:pt x="276448" y="126614"/>
                </a:cubicBezTo>
                <a:cubicBezTo>
                  <a:pt x="282163" y="120000"/>
                  <a:pt x="285973" y="110551"/>
                  <a:pt x="285973" y="98268"/>
                </a:cubicBezTo>
                <a:cubicBezTo>
                  <a:pt x="285973" y="85039"/>
                  <a:pt x="282163" y="69921"/>
                  <a:pt x="274543" y="56693"/>
                </a:cubicBezTo>
                <a:cubicBezTo>
                  <a:pt x="261208" y="31181"/>
                  <a:pt x="240253" y="15118"/>
                  <a:pt x="221203" y="15118"/>
                </a:cubicBezTo>
                <a:cubicBezTo>
                  <a:pt x="216441" y="15118"/>
                  <a:pt x="211678" y="16063"/>
                  <a:pt x="206916" y="18898"/>
                </a:cubicBezTo>
                <a:cubicBezTo>
                  <a:pt x="206916" y="18898"/>
                  <a:pt x="205963" y="18898"/>
                  <a:pt x="205963" y="19842"/>
                </a:cubicBezTo>
                <a:lnTo>
                  <a:pt x="148813" y="50079"/>
                </a:lnTo>
                <a:cubicBezTo>
                  <a:pt x="22131" y="106771"/>
                  <a:pt x="-31209" y="232440"/>
                  <a:pt x="18321" y="363779"/>
                </a:cubicBezTo>
                <a:cubicBezTo>
                  <a:pt x="50706" y="450708"/>
                  <a:pt x="122143" y="514015"/>
                  <a:pt x="209773" y="534802"/>
                </a:cubicBezTo>
                <a:cubicBezTo>
                  <a:pt x="229776" y="539527"/>
                  <a:pt x="249778" y="542361"/>
                  <a:pt x="269781" y="542361"/>
                </a:cubicBezTo>
                <a:cubicBezTo>
                  <a:pt x="311691" y="542361"/>
                  <a:pt x="351696" y="531967"/>
                  <a:pt x="389796" y="513070"/>
                </a:cubicBezTo>
                <a:cubicBezTo>
                  <a:pt x="385986" y="548030"/>
                  <a:pt x="386938" y="583936"/>
                  <a:pt x="404083" y="613227"/>
                </a:cubicBezTo>
                <a:cubicBezTo>
                  <a:pt x="412656" y="628345"/>
                  <a:pt x="426943" y="635904"/>
                  <a:pt x="445993" y="635904"/>
                </a:cubicBezTo>
                <a:cubicBezTo>
                  <a:pt x="447898" y="635904"/>
                  <a:pt x="448851" y="635904"/>
                  <a:pt x="450756" y="635904"/>
                </a:cubicBezTo>
                <a:cubicBezTo>
                  <a:pt x="452661" y="635904"/>
                  <a:pt x="455518" y="635904"/>
                  <a:pt x="458376" y="635904"/>
                </a:cubicBezTo>
                <a:cubicBezTo>
                  <a:pt x="470758" y="635904"/>
                  <a:pt x="486951" y="634959"/>
                  <a:pt x="499333" y="631180"/>
                </a:cubicBezTo>
                <a:cubicBezTo>
                  <a:pt x="517431" y="624566"/>
                  <a:pt x="525051" y="613227"/>
                  <a:pt x="527908" y="605668"/>
                </a:cubicBezTo>
                <a:cubicBezTo>
                  <a:pt x="533623" y="590550"/>
                  <a:pt x="530766" y="572597"/>
                  <a:pt x="520288" y="552755"/>
                </a:cubicBezTo>
                <a:cubicBezTo>
                  <a:pt x="519336" y="547086"/>
                  <a:pt x="520288" y="528188"/>
                  <a:pt x="530766" y="475275"/>
                </a:cubicBezTo>
                <a:cubicBezTo>
                  <a:pt x="541243" y="424251"/>
                  <a:pt x="551721" y="372283"/>
                  <a:pt x="515526" y="341102"/>
                </a:cubicBezTo>
                <a:cubicBezTo>
                  <a:pt x="518383" y="336377"/>
                  <a:pt x="522193" y="332598"/>
                  <a:pt x="531718" y="327873"/>
                </a:cubicBezTo>
                <a:cubicBezTo>
                  <a:pt x="531718" y="327873"/>
                  <a:pt x="532671" y="327873"/>
                  <a:pt x="535528" y="327873"/>
                </a:cubicBezTo>
                <a:cubicBezTo>
                  <a:pt x="539338" y="327873"/>
                  <a:pt x="543148" y="327873"/>
                  <a:pt x="547911" y="328818"/>
                </a:cubicBezTo>
                <a:cubicBezTo>
                  <a:pt x="553626" y="329763"/>
                  <a:pt x="559341" y="329763"/>
                  <a:pt x="565056" y="329763"/>
                </a:cubicBezTo>
                <a:cubicBezTo>
                  <a:pt x="569818" y="329763"/>
                  <a:pt x="583153" y="329763"/>
                  <a:pt x="592678" y="320314"/>
                </a:cubicBezTo>
                <a:lnTo>
                  <a:pt x="594583" y="318425"/>
                </a:lnTo>
                <a:cubicBezTo>
                  <a:pt x="604108" y="308031"/>
                  <a:pt x="623158" y="289133"/>
                  <a:pt x="635541" y="291968"/>
                </a:cubicBezTo>
                <a:cubicBezTo>
                  <a:pt x="643161" y="293858"/>
                  <a:pt x="649828" y="294803"/>
                  <a:pt x="656496" y="294803"/>
                </a:cubicBezTo>
                <a:cubicBezTo>
                  <a:pt x="684118" y="294803"/>
                  <a:pt x="703168" y="279684"/>
                  <a:pt x="714598" y="248503"/>
                </a:cubicBezTo>
                <a:cubicBezTo>
                  <a:pt x="716503" y="243779"/>
                  <a:pt x="719361" y="239055"/>
                  <a:pt x="736506" y="239055"/>
                </a:cubicBezTo>
                <a:cubicBezTo>
                  <a:pt x="739363" y="239055"/>
                  <a:pt x="742221" y="239055"/>
                  <a:pt x="745078" y="239055"/>
                </a:cubicBezTo>
                <a:cubicBezTo>
                  <a:pt x="747936" y="239055"/>
                  <a:pt x="750793" y="239055"/>
                  <a:pt x="752698" y="239055"/>
                </a:cubicBezTo>
                <a:cubicBezTo>
                  <a:pt x="759366" y="239055"/>
                  <a:pt x="766986" y="238110"/>
                  <a:pt x="773653" y="233385"/>
                </a:cubicBezTo>
                <a:cubicBezTo>
                  <a:pt x="786988" y="223937"/>
                  <a:pt x="790798" y="211653"/>
                  <a:pt x="793656" y="202204"/>
                </a:cubicBezTo>
                <a:cubicBezTo>
                  <a:pt x="797466" y="190866"/>
                  <a:pt x="799371" y="185196"/>
                  <a:pt x="816516" y="179527"/>
                </a:cubicBezTo>
                <a:cubicBezTo>
                  <a:pt x="879381" y="158740"/>
                  <a:pt x="893668" y="82205"/>
                  <a:pt x="883191" y="34016"/>
                </a:cubicBezTo>
                <a:cubicBezTo>
                  <a:pt x="876523" y="1890"/>
                  <a:pt x="806038" y="945"/>
                  <a:pt x="791751" y="945"/>
                </a:cubicBezTo>
                <a:close/>
                <a:moveTo>
                  <a:pt x="249778" y="69921"/>
                </a:moveTo>
                <a:cubicBezTo>
                  <a:pt x="255493" y="79370"/>
                  <a:pt x="258351" y="89764"/>
                  <a:pt x="258351" y="98268"/>
                </a:cubicBezTo>
                <a:cubicBezTo>
                  <a:pt x="258351" y="103937"/>
                  <a:pt x="257398" y="106771"/>
                  <a:pt x="256446" y="107716"/>
                </a:cubicBezTo>
                <a:cubicBezTo>
                  <a:pt x="256446" y="107716"/>
                  <a:pt x="255493" y="107716"/>
                  <a:pt x="255493" y="107716"/>
                </a:cubicBezTo>
                <a:cubicBezTo>
                  <a:pt x="251683" y="107716"/>
                  <a:pt x="245968" y="104882"/>
                  <a:pt x="239301" y="97323"/>
                </a:cubicBezTo>
                <a:cubicBezTo>
                  <a:pt x="235491" y="93543"/>
                  <a:pt x="231681" y="87874"/>
                  <a:pt x="227871" y="81260"/>
                </a:cubicBezTo>
                <a:cubicBezTo>
                  <a:pt x="226918" y="78425"/>
                  <a:pt x="225013" y="76535"/>
                  <a:pt x="224061" y="73701"/>
                </a:cubicBezTo>
                <a:cubicBezTo>
                  <a:pt x="223108" y="71811"/>
                  <a:pt x="222156" y="69921"/>
                  <a:pt x="222156" y="67086"/>
                </a:cubicBezTo>
                <a:cubicBezTo>
                  <a:pt x="222156" y="67086"/>
                  <a:pt x="222156" y="67086"/>
                  <a:pt x="222156" y="66142"/>
                </a:cubicBezTo>
                <a:cubicBezTo>
                  <a:pt x="221203" y="64252"/>
                  <a:pt x="221203" y="62362"/>
                  <a:pt x="221203" y="61417"/>
                </a:cubicBezTo>
                <a:cubicBezTo>
                  <a:pt x="221203" y="61417"/>
                  <a:pt x="221203" y="60472"/>
                  <a:pt x="221203" y="60472"/>
                </a:cubicBezTo>
                <a:cubicBezTo>
                  <a:pt x="221203" y="59527"/>
                  <a:pt x="221203" y="58583"/>
                  <a:pt x="221203" y="57638"/>
                </a:cubicBezTo>
                <a:cubicBezTo>
                  <a:pt x="221203" y="56693"/>
                  <a:pt x="221203" y="55748"/>
                  <a:pt x="221203" y="54803"/>
                </a:cubicBezTo>
                <a:cubicBezTo>
                  <a:pt x="221203" y="54803"/>
                  <a:pt x="221203" y="54803"/>
                  <a:pt x="221203" y="54803"/>
                </a:cubicBezTo>
                <a:cubicBezTo>
                  <a:pt x="221203" y="48189"/>
                  <a:pt x="222156" y="44409"/>
                  <a:pt x="224061" y="43464"/>
                </a:cubicBezTo>
                <a:cubicBezTo>
                  <a:pt x="226918" y="43464"/>
                  <a:pt x="240253" y="51968"/>
                  <a:pt x="249778" y="69921"/>
                </a:cubicBezTo>
                <a:close/>
                <a:moveTo>
                  <a:pt x="502191" y="467716"/>
                </a:moveTo>
                <a:cubicBezTo>
                  <a:pt x="492666" y="514015"/>
                  <a:pt x="487903" y="545196"/>
                  <a:pt x="492666" y="560314"/>
                </a:cubicBezTo>
                <a:cubicBezTo>
                  <a:pt x="492666" y="561259"/>
                  <a:pt x="493618" y="562204"/>
                  <a:pt x="493618" y="563149"/>
                </a:cubicBezTo>
                <a:cubicBezTo>
                  <a:pt x="500286" y="575432"/>
                  <a:pt x="503143" y="587715"/>
                  <a:pt x="500286" y="594330"/>
                </a:cubicBezTo>
                <a:cubicBezTo>
                  <a:pt x="499333" y="596219"/>
                  <a:pt x="498381" y="599999"/>
                  <a:pt x="488856" y="603778"/>
                </a:cubicBezTo>
                <a:cubicBezTo>
                  <a:pt x="481236" y="606613"/>
                  <a:pt x="467901" y="606613"/>
                  <a:pt x="456471" y="607558"/>
                </a:cubicBezTo>
                <a:cubicBezTo>
                  <a:pt x="453613" y="607558"/>
                  <a:pt x="450756" y="607558"/>
                  <a:pt x="448851" y="607558"/>
                </a:cubicBezTo>
                <a:cubicBezTo>
                  <a:pt x="447898" y="607558"/>
                  <a:pt x="446946" y="607558"/>
                  <a:pt x="445993" y="607558"/>
                </a:cubicBezTo>
                <a:cubicBezTo>
                  <a:pt x="435516" y="607558"/>
                  <a:pt x="431706" y="604723"/>
                  <a:pt x="428848" y="599054"/>
                </a:cubicBezTo>
                <a:cubicBezTo>
                  <a:pt x="411703" y="568818"/>
                  <a:pt x="415513" y="526298"/>
                  <a:pt x="422181" y="488503"/>
                </a:cubicBezTo>
                <a:cubicBezTo>
                  <a:pt x="423133" y="482834"/>
                  <a:pt x="420276" y="477164"/>
                  <a:pt x="415513" y="474330"/>
                </a:cubicBezTo>
                <a:cubicBezTo>
                  <a:pt x="413608" y="472440"/>
                  <a:pt x="410751" y="472440"/>
                  <a:pt x="407893" y="472440"/>
                </a:cubicBezTo>
                <a:cubicBezTo>
                  <a:pt x="405036" y="472440"/>
                  <a:pt x="402178" y="473385"/>
                  <a:pt x="400273" y="474330"/>
                </a:cubicBezTo>
                <a:cubicBezTo>
                  <a:pt x="359316" y="500786"/>
                  <a:pt x="314548" y="514960"/>
                  <a:pt x="269781" y="514960"/>
                </a:cubicBezTo>
                <a:cubicBezTo>
                  <a:pt x="251683" y="514960"/>
                  <a:pt x="233586" y="513070"/>
                  <a:pt x="216441" y="508345"/>
                </a:cubicBezTo>
                <a:cubicBezTo>
                  <a:pt x="138336" y="489448"/>
                  <a:pt x="74518" y="432755"/>
                  <a:pt x="44991" y="354330"/>
                </a:cubicBezTo>
                <a:cubicBezTo>
                  <a:pt x="1176" y="238110"/>
                  <a:pt x="48801" y="125669"/>
                  <a:pt x="162148" y="75590"/>
                </a:cubicBezTo>
                <a:cubicBezTo>
                  <a:pt x="162148" y="75590"/>
                  <a:pt x="163101" y="75590"/>
                  <a:pt x="163101" y="75590"/>
                </a:cubicBezTo>
                <a:lnTo>
                  <a:pt x="190723" y="60472"/>
                </a:lnTo>
                <a:cubicBezTo>
                  <a:pt x="190723" y="64252"/>
                  <a:pt x="191676" y="67086"/>
                  <a:pt x="192628" y="70866"/>
                </a:cubicBezTo>
                <a:cubicBezTo>
                  <a:pt x="192628" y="71811"/>
                  <a:pt x="192628" y="72756"/>
                  <a:pt x="193581" y="72756"/>
                </a:cubicBezTo>
                <a:cubicBezTo>
                  <a:pt x="194533" y="75590"/>
                  <a:pt x="195486" y="78425"/>
                  <a:pt x="196438" y="81260"/>
                </a:cubicBezTo>
                <a:cubicBezTo>
                  <a:pt x="196438" y="82205"/>
                  <a:pt x="197391" y="83149"/>
                  <a:pt x="197391" y="84094"/>
                </a:cubicBezTo>
                <a:cubicBezTo>
                  <a:pt x="199296" y="87874"/>
                  <a:pt x="200248" y="91653"/>
                  <a:pt x="202153" y="95433"/>
                </a:cubicBezTo>
                <a:cubicBezTo>
                  <a:pt x="204058" y="98268"/>
                  <a:pt x="205963" y="101102"/>
                  <a:pt x="207868" y="103937"/>
                </a:cubicBezTo>
                <a:cubicBezTo>
                  <a:pt x="207868" y="104882"/>
                  <a:pt x="208821" y="104882"/>
                  <a:pt x="209773" y="105827"/>
                </a:cubicBezTo>
                <a:cubicBezTo>
                  <a:pt x="210726" y="107716"/>
                  <a:pt x="212631" y="109606"/>
                  <a:pt x="214536" y="111496"/>
                </a:cubicBezTo>
                <a:cubicBezTo>
                  <a:pt x="215488" y="112441"/>
                  <a:pt x="216441" y="113386"/>
                  <a:pt x="217393" y="114330"/>
                </a:cubicBezTo>
                <a:cubicBezTo>
                  <a:pt x="218346" y="116220"/>
                  <a:pt x="220251" y="117165"/>
                  <a:pt x="221203" y="118110"/>
                </a:cubicBezTo>
                <a:cubicBezTo>
                  <a:pt x="222156" y="119055"/>
                  <a:pt x="223108" y="120000"/>
                  <a:pt x="224061" y="120945"/>
                </a:cubicBezTo>
                <a:cubicBezTo>
                  <a:pt x="225013" y="121890"/>
                  <a:pt x="225966" y="122834"/>
                  <a:pt x="226918" y="123779"/>
                </a:cubicBezTo>
                <a:lnTo>
                  <a:pt x="194533" y="141732"/>
                </a:lnTo>
                <a:cubicBezTo>
                  <a:pt x="194533" y="141732"/>
                  <a:pt x="193581" y="141732"/>
                  <a:pt x="193581" y="141732"/>
                </a:cubicBezTo>
                <a:cubicBezTo>
                  <a:pt x="189771" y="143622"/>
                  <a:pt x="185961" y="145512"/>
                  <a:pt x="183103" y="147401"/>
                </a:cubicBezTo>
                <a:cubicBezTo>
                  <a:pt x="183103" y="147401"/>
                  <a:pt x="182151" y="147401"/>
                  <a:pt x="182151" y="148346"/>
                </a:cubicBezTo>
                <a:cubicBezTo>
                  <a:pt x="181198" y="148346"/>
                  <a:pt x="180246" y="149291"/>
                  <a:pt x="179293" y="149291"/>
                </a:cubicBezTo>
                <a:cubicBezTo>
                  <a:pt x="176436" y="151181"/>
                  <a:pt x="173578" y="153071"/>
                  <a:pt x="170721" y="154960"/>
                </a:cubicBezTo>
                <a:lnTo>
                  <a:pt x="165958" y="156850"/>
                </a:lnTo>
                <a:cubicBezTo>
                  <a:pt x="162148" y="158740"/>
                  <a:pt x="159291" y="161574"/>
                  <a:pt x="155481" y="164409"/>
                </a:cubicBezTo>
                <a:lnTo>
                  <a:pt x="152623" y="166299"/>
                </a:lnTo>
                <a:cubicBezTo>
                  <a:pt x="150718" y="168189"/>
                  <a:pt x="148813" y="170078"/>
                  <a:pt x="145956" y="171968"/>
                </a:cubicBezTo>
                <a:cubicBezTo>
                  <a:pt x="145003" y="172913"/>
                  <a:pt x="143098" y="173858"/>
                  <a:pt x="142146" y="175748"/>
                </a:cubicBezTo>
                <a:cubicBezTo>
                  <a:pt x="140241" y="177637"/>
                  <a:pt x="138336" y="179527"/>
                  <a:pt x="136431" y="181417"/>
                </a:cubicBezTo>
                <a:cubicBezTo>
                  <a:pt x="135478" y="182362"/>
                  <a:pt x="134526" y="183307"/>
                  <a:pt x="133573" y="184252"/>
                </a:cubicBezTo>
                <a:cubicBezTo>
                  <a:pt x="133573" y="184252"/>
                  <a:pt x="132621" y="185196"/>
                  <a:pt x="132621" y="185196"/>
                </a:cubicBezTo>
                <a:cubicBezTo>
                  <a:pt x="131668" y="186141"/>
                  <a:pt x="130716" y="187086"/>
                  <a:pt x="130716" y="188031"/>
                </a:cubicBezTo>
                <a:cubicBezTo>
                  <a:pt x="129763" y="189921"/>
                  <a:pt x="127858" y="190866"/>
                  <a:pt x="126906" y="192756"/>
                </a:cubicBezTo>
                <a:cubicBezTo>
                  <a:pt x="125953" y="194645"/>
                  <a:pt x="124048" y="196535"/>
                  <a:pt x="123096" y="198425"/>
                </a:cubicBezTo>
                <a:cubicBezTo>
                  <a:pt x="122143" y="199370"/>
                  <a:pt x="122143" y="200315"/>
                  <a:pt x="121191" y="202204"/>
                </a:cubicBezTo>
                <a:cubicBezTo>
                  <a:pt x="120238" y="203149"/>
                  <a:pt x="120238" y="205039"/>
                  <a:pt x="119286" y="205984"/>
                </a:cubicBezTo>
                <a:cubicBezTo>
                  <a:pt x="118333" y="206929"/>
                  <a:pt x="118333" y="207874"/>
                  <a:pt x="117381" y="209763"/>
                </a:cubicBezTo>
                <a:cubicBezTo>
                  <a:pt x="115476" y="212598"/>
                  <a:pt x="114523" y="215433"/>
                  <a:pt x="113571" y="218267"/>
                </a:cubicBezTo>
                <a:cubicBezTo>
                  <a:pt x="112618" y="219212"/>
                  <a:pt x="112618" y="220157"/>
                  <a:pt x="112618" y="221102"/>
                </a:cubicBezTo>
                <a:cubicBezTo>
                  <a:pt x="111666" y="222047"/>
                  <a:pt x="111666" y="223937"/>
                  <a:pt x="110713" y="224881"/>
                </a:cubicBezTo>
                <a:lnTo>
                  <a:pt x="110713" y="225826"/>
                </a:lnTo>
                <a:cubicBezTo>
                  <a:pt x="110713" y="225826"/>
                  <a:pt x="110713" y="226771"/>
                  <a:pt x="110713" y="226771"/>
                </a:cubicBezTo>
                <a:cubicBezTo>
                  <a:pt x="109761" y="228661"/>
                  <a:pt x="109761" y="229606"/>
                  <a:pt x="108808" y="231496"/>
                </a:cubicBezTo>
                <a:cubicBezTo>
                  <a:pt x="108808" y="231496"/>
                  <a:pt x="108808" y="232440"/>
                  <a:pt x="108808" y="232440"/>
                </a:cubicBezTo>
                <a:cubicBezTo>
                  <a:pt x="106903" y="240000"/>
                  <a:pt x="104998" y="248503"/>
                  <a:pt x="104046" y="257007"/>
                </a:cubicBezTo>
                <a:cubicBezTo>
                  <a:pt x="104046" y="257952"/>
                  <a:pt x="104046" y="258897"/>
                  <a:pt x="104046" y="259842"/>
                </a:cubicBezTo>
                <a:cubicBezTo>
                  <a:pt x="104046" y="260787"/>
                  <a:pt x="104046" y="262677"/>
                  <a:pt x="104046" y="263622"/>
                </a:cubicBezTo>
                <a:cubicBezTo>
                  <a:pt x="104046" y="264566"/>
                  <a:pt x="104046" y="264566"/>
                  <a:pt x="104046" y="265511"/>
                </a:cubicBezTo>
                <a:cubicBezTo>
                  <a:pt x="104046" y="274015"/>
                  <a:pt x="104046" y="281574"/>
                  <a:pt x="104998" y="290078"/>
                </a:cubicBezTo>
                <a:cubicBezTo>
                  <a:pt x="104998" y="291023"/>
                  <a:pt x="104998" y="291023"/>
                  <a:pt x="104998" y="291968"/>
                </a:cubicBezTo>
                <a:cubicBezTo>
                  <a:pt x="104998" y="292913"/>
                  <a:pt x="104998" y="292913"/>
                  <a:pt x="104998" y="293858"/>
                </a:cubicBezTo>
                <a:cubicBezTo>
                  <a:pt x="105951" y="297637"/>
                  <a:pt x="105951" y="301417"/>
                  <a:pt x="106903" y="305196"/>
                </a:cubicBezTo>
                <a:cubicBezTo>
                  <a:pt x="106903" y="305196"/>
                  <a:pt x="106903" y="306141"/>
                  <a:pt x="106903" y="306141"/>
                </a:cubicBezTo>
                <a:lnTo>
                  <a:pt x="106903" y="307086"/>
                </a:lnTo>
                <a:cubicBezTo>
                  <a:pt x="106903" y="308976"/>
                  <a:pt x="107856" y="309921"/>
                  <a:pt x="107856" y="311810"/>
                </a:cubicBezTo>
                <a:cubicBezTo>
                  <a:pt x="107856" y="311810"/>
                  <a:pt x="107856" y="311810"/>
                  <a:pt x="107856" y="311810"/>
                </a:cubicBezTo>
                <a:cubicBezTo>
                  <a:pt x="107856" y="312755"/>
                  <a:pt x="108808" y="314645"/>
                  <a:pt x="108808" y="315590"/>
                </a:cubicBezTo>
                <a:cubicBezTo>
                  <a:pt x="108808" y="315590"/>
                  <a:pt x="108808" y="315590"/>
                  <a:pt x="108808" y="316535"/>
                </a:cubicBezTo>
                <a:cubicBezTo>
                  <a:pt x="109761" y="320314"/>
                  <a:pt x="111666" y="325039"/>
                  <a:pt x="112618" y="328818"/>
                </a:cubicBezTo>
                <a:cubicBezTo>
                  <a:pt x="133573" y="383621"/>
                  <a:pt x="177388" y="423306"/>
                  <a:pt x="231681" y="436535"/>
                </a:cubicBezTo>
                <a:cubicBezTo>
                  <a:pt x="241206" y="438424"/>
                  <a:pt x="251683" y="440314"/>
                  <a:pt x="261208" y="440314"/>
                </a:cubicBezTo>
                <a:cubicBezTo>
                  <a:pt x="262161" y="440314"/>
                  <a:pt x="262161" y="440314"/>
                  <a:pt x="263113" y="440314"/>
                </a:cubicBezTo>
                <a:cubicBezTo>
                  <a:pt x="264066" y="440314"/>
                  <a:pt x="264066" y="440314"/>
                  <a:pt x="265018" y="440314"/>
                </a:cubicBezTo>
                <a:cubicBezTo>
                  <a:pt x="265971" y="440314"/>
                  <a:pt x="266923" y="440314"/>
                  <a:pt x="267876" y="440314"/>
                </a:cubicBezTo>
                <a:cubicBezTo>
                  <a:pt x="303118" y="440314"/>
                  <a:pt x="337408" y="428031"/>
                  <a:pt x="369793" y="404409"/>
                </a:cubicBezTo>
                <a:cubicBezTo>
                  <a:pt x="376461" y="399684"/>
                  <a:pt x="383128" y="394015"/>
                  <a:pt x="389796" y="388346"/>
                </a:cubicBezTo>
                <a:cubicBezTo>
                  <a:pt x="402178" y="377007"/>
                  <a:pt x="422181" y="359054"/>
                  <a:pt x="443136" y="350550"/>
                </a:cubicBezTo>
                <a:cubicBezTo>
                  <a:pt x="449803" y="347716"/>
                  <a:pt x="457423" y="345826"/>
                  <a:pt x="464091" y="345826"/>
                </a:cubicBezTo>
                <a:cubicBezTo>
                  <a:pt x="471711" y="345826"/>
                  <a:pt x="479331" y="347716"/>
                  <a:pt x="486951" y="352440"/>
                </a:cubicBezTo>
                <a:lnTo>
                  <a:pt x="488856" y="353385"/>
                </a:lnTo>
                <a:cubicBezTo>
                  <a:pt x="488856" y="353385"/>
                  <a:pt x="488856" y="353385"/>
                  <a:pt x="488856" y="353385"/>
                </a:cubicBezTo>
                <a:cubicBezTo>
                  <a:pt x="518383" y="372283"/>
                  <a:pt x="513621" y="409133"/>
                  <a:pt x="502191" y="467716"/>
                </a:cubicBezTo>
                <a:close/>
                <a:moveTo>
                  <a:pt x="806991" y="149291"/>
                </a:moveTo>
                <a:cubicBezTo>
                  <a:pt x="775558" y="159685"/>
                  <a:pt x="769843" y="177637"/>
                  <a:pt x="766033" y="190866"/>
                </a:cubicBezTo>
                <a:cubicBezTo>
                  <a:pt x="763176" y="198425"/>
                  <a:pt x="762223" y="203149"/>
                  <a:pt x="756508" y="206929"/>
                </a:cubicBezTo>
                <a:cubicBezTo>
                  <a:pt x="755556" y="206929"/>
                  <a:pt x="749841" y="206929"/>
                  <a:pt x="745078" y="206929"/>
                </a:cubicBezTo>
                <a:cubicBezTo>
                  <a:pt x="742221" y="206929"/>
                  <a:pt x="738411" y="206929"/>
                  <a:pt x="735553" y="206929"/>
                </a:cubicBezTo>
                <a:cubicBezTo>
                  <a:pt x="726028" y="206929"/>
                  <a:pt x="696501" y="206929"/>
                  <a:pt x="686023" y="235275"/>
                </a:cubicBezTo>
                <a:cubicBezTo>
                  <a:pt x="678403" y="257952"/>
                  <a:pt x="668878" y="262677"/>
                  <a:pt x="655543" y="262677"/>
                </a:cubicBezTo>
                <a:cubicBezTo>
                  <a:pt x="650781" y="262677"/>
                  <a:pt x="646018" y="261732"/>
                  <a:pt x="640303" y="260787"/>
                </a:cubicBezTo>
                <a:cubicBezTo>
                  <a:pt x="637446" y="259842"/>
                  <a:pt x="634588" y="259842"/>
                  <a:pt x="631731" y="259842"/>
                </a:cubicBezTo>
                <a:cubicBezTo>
                  <a:pt x="606966" y="259842"/>
                  <a:pt x="585058" y="282519"/>
                  <a:pt x="572676" y="295747"/>
                </a:cubicBezTo>
                <a:lnTo>
                  <a:pt x="570771" y="297637"/>
                </a:lnTo>
                <a:cubicBezTo>
                  <a:pt x="570771" y="297637"/>
                  <a:pt x="568866" y="298582"/>
                  <a:pt x="563151" y="298582"/>
                </a:cubicBezTo>
                <a:cubicBezTo>
                  <a:pt x="559341" y="298582"/>
                  <a:pt x="553626" y="297637"/>
                  <a:pt x="548863" y="297637"/>
                </a:cubicBezTo>
                <a:cubicBezTo>
                  <a:pt x="544101" y="296692"/>
                  <a:pt x="538386" y="296692"/>
                  <a:pt x="533623" y="296692"/>
                </a:cubicBezTo>
                <a:cubicBezTo>
                  <a:pt x="526956" y="296692"/>
                  <a:pt x="522193" y="297637"/>
                  <a:pt x="518383" y="299527"/>
                </a:cubicBezTo>
                <a:cubicBezTo>
                  <a:pt x="502191" y="307086"/>
                  <a:pt x="494571" y="315590"/>
                  <a:pt x="489808" y="323149"/>
                </a:cubicBezTo>
                <a:cubicBezTo>
                  <a:pt x="487903" y="322204"/>
                  <a:pt x="485046" y="321259"/>
                  <a:pt x="483141" y="321259"/>
                </a:cubicBezTo>
                <a:cubicBezTo>
                  <a:pt x="482188" y="321259"/>
                  <a:pt x="482188" y="321259"/>
                  <a:pt x="481236" y="321259"/>
                </a:cubicBezTo>
                <a:cubicBezTo>
                  <a:pt x="479331" y="320314"/>
                  <a:pt x="476473" y="320314"/>
                  <a:pt x="474568" y="320314"/>
                </a:cubicBezTo>
                <a:cubicBezTo>
                  <a:pt x="473616" y="320314"/>
                  <a:pt x="472663" y="320314"/>
                  <a:pt x="472663" y="320314"/>
                </a:cubicBezTo>
                <a:cubicBezTo>
                  <a:pt x="469806" y="320314"/>
                  <a:pt x="466948" y="319369"/>
                  <a:pt x="464091" y="319369"/>
                </a:cubicBezTo>
                <a:cubicBezTo>
                  <a:pt x="425038" y="319369"/>
                  <a:pt x="390748" y="350550"/>
                  <a:pt x="370746" y="368503"/>
                </a:cubicBezTo>
                <a:cubicBezTo>
                  <a:pt x="342171" y="394960"/>
                  <a:pt x="309786" y="410078"/>
                  <a:pt x="277401" y="411968"/>
                </a:cubicBezTo>
                <a:cubicBezTo>
                  <a:pt x="276448" y="381732"/>
                  <a:pt x="286926" y="354330"/>
                  <a:pt x="296451" y="327873"/>
                </a:cubicBezTo>
                <a:cubicBezTo>
                  <a:pt x="305023" y="303306"/>
                  <a:pt x="313596" y="280629"/>
                  <a:pt x="314548" y="256062"/>
                </a:cubicBezTo>
                <a:cubicBezTo>
                  <a:pt x="349791" y="230551"/>
                  <a:pt x="389796" y="208818"/>
                  <a:pt x="424086" y="202204"/>
                </a:cubicBezTo>
                <a:cubicBezTo>
                  <a:pt x="449803" y="228661"/>
                  <a:pt x="480283" y="233385"/>
                  <a:pt x="505048" y="237165"/>
                </a:cubicBezTo>
                <a:cubicBezTo>
                  <a:pt x="520288" y="240000"/>
                  <a:pt x="533623" y="241889"/>
                  <a:pt x="543148" y="247559"/>
                </a:cubicBezTo>
                <a:cubicBezTo>
                  <a:pt x="546006" y="249448"/>
                  <a:pt x="547911" y="249448"/>
                  <a:pt x="550768" y="249448"/>
                </a:cubicBezTo>
                <a:cubicBezTo>
                  <a:pt x="555531" y="249448"/>
                  <a:pt x="560293" y="247559"/>
                  <a:pt x="563151" y="242834"/>
                </a:cubicBezTo>
                <a:cubicBezTo>
                  <a:pt x="567913" y="236220"/>
                  <a:pt x="566008" y="227716"/>
                  <a:pt x="559341" y="222992"/>
                </a:cubicBezTo>
                <a:cubicBezTo>
                  <a:pt x="545053" y="213543"/>
                  <a:pt x="526956" y="210708"/>
                  <a:pt x="509811" y="207874"/>
                </a:cubicBezTo>
                <a:cubicBezTo>
                  <a:pt x="496476" y="205984"/>
                  <a:pt x="483141" y="203149"/>
                  <a:pt x="469806" y="198425"/>
                </a:cubicBezTo>
                <a:cubicBezTo>
                  <a:pt x="514573" y="197480"/>
                  <a:pt x="531718" y="191811"/>
                  <a:pt x="558388" y="182362"/>
                </a:cubicBezTo>
                <a:cubicBezTo>
                  <a:pt x="567913" y="179527"/>
                  <a:pt x="579343" y="175748"/>
                  <a:pt x="593631" y="171023"/>
                </a:cubicBezTo>
                <a:cubicBezTo>
                  <a:pt x="601251" y="169134"/>
                  <a:pt x="606013" y="160630"/>
                  <a:pt x="603156" y="153071"/>
                </a:cubicBezTo>
                <a:cubicBezTo>
                  <a:pt x="600298" y="145512"/>
                  <a:pt x="592678" y="141732"/>
                  <a:pt x="585058" y="143622"/>
                </a:cubicBezTo>
                <a:cubicBezTo>
                  <a:pt x="575533" y="146456"/>
                  <a:pt x="567913" y="148346"/>
                  <a:pt x="561246" y="151181"/>
                </a:cubicBezTo>
                <a:cubicBezTo>
                  <a:pt x="577438" y="128504"/>
                  <a:pt x="605061" y="111496"/>
                  <a:pt x="626968" y="107716"/>
                </a:cubicBezTo>
                <a:cubicBezTo>
                  <a:pt x="634588" y="106771"/>
                  <a:pt x="640303" y="99212"/>
                  <a:pt x="639351" y="91653"/>
                </a:cubicBezTo>
                <a:cubicBezTo>
                  <a:pt x="638398" y="84094"/>
                  <a:pt x="630778" y="78425"/>
                  <a:pt x="623158" y="79370"/>
                </a:cubicBezTo>
                <a:cubicBezTo>
                  <a:pt x="585058" y="85039"/>
                  <a:pt x="537433" y="119055"/>
                  <a:pt x="523146" y="162519"/>
                </a:cubicBezTo>
                <a:cubicBezTo>
                  <a:pt x="506001" y="167244"/>
                  <a:pt x="487903" y="169134"/>
                  <a:pt x="450756" y="169134"/>
                </a:cubicBezTo>
                <a:cubicBezTo>
                  <a:pt x="448851" y="169134"/>
                  <a:pt x="447898" y="169134"/>
                  <a:pt x="445993" y="169134"/>
                </a:cubicBezTo>
                <a:cubicBezTo>
                  <a:pt x="440278" y="169134"/>
                  <a:pt x="433611" y="170078"/>
                  <a:pt x="427896" y="170078"/>
                </a:cubicBezTo>
                <a:cubicBezTo>
                  <a:pt x="427896" y="170078"/>
                  <a:pt x="427896" y="170078"/>
                  <a:pt x="427896" y="170078"/>
                </a:cubicBezTo>
                <a:cubicBezTo>
                  <a:pt x="411703" y="171968"/>
                  <a:pt x="394558" y="177637"/>
                  <a:pt x="378366" y="184252"/>
                </a:cubicBezTo>
                <a:cubicBezTo>
                  <a:pt x="393606" y="170078"/>
                  <a:pt x="414561" y="160630"/>
                  <a:pt x="436468" y="150236"/>
                </a:cubicBezTo>
                <a:lnTo>
                  <a:pt x="444088" y="146456"/>
                </a:lnTo>
                <a:cubicBezTo>
                  <a:pt x="450756" y="142677"/>
                  <a:pt x="454566" y="134173"/>
                  <a:pt x="450756" y="127559"/>
                </a:cubicBezTo>
                <a:cubicBezTo>
                  <a:pt x="446946" y="120945"/>
                  <a:pt x="438373" y="117165"/>
                  <a:pt x="431706" y="120945"/>
                </a:cubicBezTo>
                <a:lnTo>
                  <a:pt x="424086" y="124724"/>
                </a:lnTo>
                <a:cubicBezTo>
                  <a:pt x="385033" y="143622"/>
                  <a:pt x="344076" y="162519"/>
                  <a:pt x="327883" y="210708"/>
                </a:cubicBezTo>
                <a:cubicBezTo>
                  <a:pt x="319311" y="216378"/>
                  <a:pt x="310738" y="221102"/>
                  <a:pt x="304071" y="225826"/>
                </a:cubicBezTo>
                <a:cubicBezTo>
                  <a:pt x="300261" y="228661"/>
                  <a:pt x="295498" y="231496"/>
                  <a:pt x="291688" y="235275"/>
                </a:cubicBezTo>
                <a:cubicBezTo>
                  <a:pt x="291688" y="235275"/>
                  <a:pt x="291688" y="235275"/>
                  <a:pt x="291688" y="235275"/>
                </a:cubicBezTo>
                <a:cubicBezTo>
                  <a:pt x="252636" y="264566"/>
                  <a:pt x="218346" y="299527"/>
                  <a:pt x="202153" y="325984"/>
                </a:cubicBezTo>
                <a:cubicBezTo>
                  <a:pt x="198343" y="332598"/>
                  <a:pt x="200248" y="341102"/>
                  <a:pt x="206916" y="345826"/>
                </a:cubicBezTo>
                <a:cubicBezTo>
                  <a:pt x="208821" y="346771"/>
                  <a:pt x="211678" y="347716"/>
                  <a:pt x="214536" y="347716"/>
                </a:cubicBezTo>
                <a:cubicBezTo>
                  <a:pt x="219298" y="347716"/>
                  <a:pt x="224061" y="344881"/>
                  <a:pt x="226918" y="341102"/>
                </a:cubicBezTo>
                <a:cubicBezTo>
                  <a:pt x="237396" y="323149"/>
                  <a:pt x="257398" y="301417"/>
                  <a:pt x="281211" y="280629"/>
                </a:cubicBezTo>
                <a:cubicBezTo>
                  <a:pt x="278353" y="291968"/>
                  <a:pt x="273591" y="303306"/>
                  <a:pt x="269781" y="315590"/>
                </a:cubicBezTo>
                <a:cubicBezTo>
                  <a:pt x="259303" y="342991"/>
                  <a:pt x="248826" y="374172"/>
                  <a:pt x="248826" y="408188"/>
                </a:cubicBezTo>
                <a:cubicBezTo>
                  <a:pt x="245968" y="407243"/>
                  <a:pt x="243111" y="407243"/>
                  <a:pt x="240253" y="406298"/>
                </a:cubicBezTo>
                <a:cubicBezTo>
                  <a:pt x="234538" y="405354"/>
                  <a:pt x="228823" y="403464"/>
                  <a:pt x="224061" y="401574"/>
                </a:cubicBezTo>
                <a:cubicBezTo>
                  <a:pt x="186913" y="387401"/>
                  <a:pt x="156433" y="356220"/>
                  <a:pt x="142146" y="316535"/>
                </a:cubicBezTo>
                <a:cubicBezTo>
                  <a:pt x="142146" y="316535"/>
                  <a:pt x="142146" y="316535"/>
                  <a:pt x="142146" y="316535"/>
                </a:cubicBezTo>
                <a:cubicBezTo>
                  <a:pt x="141193" y="312755"/>
                  <a:pt x="140241" y="309921"/>
                  <a:pt x="138336" y="306141"/>
                </a:cubicBezTo>
                <a:cubicBezTo>
                  <a:pt x="138336" y="304251"/>
                  <a:pt x="137383" y="303306"/>
                  <a:pt x="137383" y="301417"/>
                </a:cubicBezTo>
                <a:cubicBezTo>
                  <a:pt x="137383" y="300472"/>
                  <a:pt x="136431" y="298582"/>
                  <a:pt x="136431" y="297637"/>
                </a:cubicBezTo>
                <a:lnTo>
                  <a:pt x="136431" y="296692"/>
                </a:lnTo>
                <a:cubicBezTo>
                  <a:pt x="135478" y="292913"/>
                  <a:pt x="134526" y="289133"/>
                  <a:pt x="134526" y="285354"/>
                </a:cubicBezTo>
                <a:cubicBezTo>
                  <a:pt x="134526" y="277795"/>
                  <a:pt x="134526" y="270236"/>
                  <a:pt x="133573" y="259842"/>
                </a:cubicBezTo>
                <a:cubicBezTo>
                  <a:pt x="134526" y="250393"/>
                  <a:pt x="135478" y="240944"/>
                  <a:pt x="139288" y="232440"/>
                </a:cubicBezTo>
                <a:lnTo>
                  <a:pt x="140241" y="230551"/>
                </a:lnTo>
                <a:cubicBezTo>
                  <a:pt x="142146" y="224881"/>
                  <a:pt x="145003" y="219212"/>
                  <a:pt x="148813" y="212598"/>
                </a:cubicBezTo>
                <a:lnTo>
                  <a:pt x="147861" y="213543"/>
                </a:lnTo>
                <a:cubicBezTo>
                  <a:pt x="148813" y="211653"/>
                  <a:pt x="149766" y="210708"/>
                  <a:pt x="150718" y="208818"/>
                </a:cubicBezTo>
                <a:cubicBezTo>
                  <a:pt x="151671" y="207874"/>
                  <a:pt x="152623" y="205984"/>
                  <a:pt x="153576" y="205039"/>
                </a:cubicBezTo>
                <a:cubicBezTo>
                  <a:pt x="154528" y="203149"/>
                  <a:pt x="156433" y="201259"/>
                  <a:pt x="157386" y="200315"/>
                </a:cubicBezTo>
                <a:cubicBezTo>
                  <a:pt x="159291" y="198425"/>
                  <a:pt x="160243" y="197480"/>
                  <a:pt x="162148" y="195590"/>
                </a:cubicBezTo>
                <a:cubicBezTo>
                  <a:pt x="163101" y="194645"/>
                  <a:pt x="164053" y="193700"/>
                  <a:pt x="165006" y="192756"/>
                </a:cubicBezTo>
                <a:cubicBezTo>
                  <a:pt x="166911" y="190866"/>
                  <a:pt x="168816" y="189921"/>
                  <a:pt x="169768" y="188031"/>
                </a:cubicBezTo>
                <a:lnTo>
                  <a:pt x="172626" y="186141"/>
                </a:lnTo>
                <a:cubicBezTo>
                  <a:pt x="175483" y="184252"/>
                  <a:pt x="178341" y="182362"/>
                  <a:pt x="181198" y="180472"/>
                </a:cubicBezTo>
                <a:lnTo>
                  <a:pt x="184056" y="178582"/>
                </a:lnTo>
                <a:cubicBezTo>
                  <a:pt x="185008" y="178582"/>
                  <a:pt x="185008" y="177637"/>
                  <a:pt x="185961" y="177637"/>
                </a:cubicBezTo>
                <a:cubicBezTo>
                  <a:pt x="187866" y="176693"/>
                  <a:pt x="188818" y="175748"/>
                  <a:pt x="190723" y="174803"/>
                </a:cubicBezTo>
                <a:cubicBezTo>
                  <a:pt x="191676" y="174803"/>
                  <a:pt x="191676" y="173858"/>
                  <a:pt x="192628" y="173858"/>
                </a:cubicBezTo>
                <a:lnTo>
                  <a:pt x="195486" y="172913"/>
                </a:lnTo>
                <a:cubicBezTo>
                  <a:pt x="198343" y="171023"/>
                  <a:pt x="201201" y="170078"/>
                  <a:pt x="204058" y="169134"/>
                </a:cubicBezTo>
                <a:cubicBezTo>
                  <a:pt x="205011" y="169134"/>
                  <a:pt x="205011" y="168189"/>
                  <a:pt x="205963" y="168189"/>
                </a:cubicBezTo>
                <a:cubicBezTo>
                  <a:pt x="205963" y="168189"/>
                  <a:pt x="205963" y="168189"/>
                  <a:pt x="205963" y="168189"/>
                </a:cubicBezTo>
                <a:cubicBezTo>
                  <a:pt x="205963" y="168189"/>
                  <a:pt x="205963" y="168189"/>
                  <a:pt x="206916" y="168189"/>
                </a:cubicBezTo>
                <a:lnTo>
                  <a:pt x="243111" y="149291"/>
                </a:lnTo>
                <a:cubicBezTo>
                  <a:pt x="250731" y="150236"/>
                  <a:pt x="258351" y="151181"/>
                  <a:pt x="266923" y="154015"/>
                </a:cubicBezTo>
                <a:cubicBezTo>
                  <a:pt x="270733" y="154960"/>
                  <a:pt x="274543" y="155905"/>
                  <a:pt x="278353" y="155905"/>
                </a:cubicBezTo>
                <a:lnTo>
                  <a:pt x="278353" y="155905"/>
                </a:lnTo>
                <a:cubicBezTo>
                  <a:pt x="296451" y="155905"/>
                  <a:pt x="307881" y="141732"/>
                  <a:pt x="318358" y="129449"/>
                </a:cubicBezTo>
                <a:cubicBezTo>
                  <a:pt x="325026" y="120945"/>
                  <a:pt x="332646" y="111496"/>
                  <a:pt x="339313" y="111496"/>
                </a:cubicBezTo>
                <a:cubicBezTo>
                  <a:pt x="340266" y="111496"/>
                  <a:pt x="341218" y="111496"/>
                  <a:pt x="342171" y="111496"/>
                </a:cubicBezTo>
                <a:cubicBezTo>
                  <a:pt x="349791" y="113386"/>
                  <a:pt x="355506" y="114330"/>
                  <a:pt x="361221" y="114330"/>
                </a:cubicBezTo>
                <a:cubicBezTo>
                  <a:pt x="382176" y="114330"/>
                  <a:pt x="389796" y="101102"/>
                  <a:pt x="393606" y="92598"/>
                </a:cubicBezTo>
                <a:cubicBezTo>
                  <a:pt x="397416" y="85984"/>
                  <a:pt x="398368" y="84094"/>
                  <a:pt x="405036" y="83149"/>
                </a:cubicBezTo>
                <a:cubicBezTo>
                  <a:pt x="422181" y="82205"/>
                  <a:pt x="434563" y="86929"/>
                  <a:pt x="444088" y="90708"/>
                </a:cubicBezTo>
                <a:cubicBezTo>
                  <a:pt x="452661" y="93543"/>
                  <a:pt x="460281" y="96378"/>
                  <a:pt x="467901" y="95433"/>
                </a:cubicBezTo>
                <a:cubicBezTo>
                  <a:pt x="492666" y="92598"/>
                  <a:pt x="506953" y="82205"/>
                  <a:pt x="517431" y="74646"/>
                </a:cubicBezTo>
                <a:cubicBezTo>
                  <a:pt x="527908" y="67086"/>
                  <a:pt x="530766" y="65197"/>
                  <a:pt x="539338" y="68976"/>
                </a:cubicBezTo>
                <a:cubicBezTo>
                  <a:pt x="549816" y="73701"/>
                  <a:pt x="560293" y="76535"/>
                  <a:pt x="569818" y="76535"/>
                </a:cubicBezTo>
                <a:cubicBezTo>
                  <a:pt x="591726" y="76535"/>
                  <a:pt x="606013" y="63307"/>
                  <a:pt x="618396" y="51024"/>
                </a:cubicBezTo>
                <a:cubicBezTo>
                  <a:pt x="628873" y="41575"/>
                  <a:pt x="637446" y="33071"/>
                  <a:pt x="649828" y="32126"/>
                </a:cubicBezTo>
                <a:cubicBezTo>
                  <a:pt x="655543" y="32126"/>
                  <a:pt x="661258" y="31181"/>
                  <a:pt x="666021" y="30236"/>
                </a:cubicBezTo>
                <a:cubicBezTo>
                  <a:pt x="672688" y="29291"/>
                  <a:pt x="678403" y="28346"/>
                  <a:pt x="684118" y="28346"/>
                </a:cubicBezTo>
                <a:cubicBezTo>
                  <a:pt x="692691" y="28346"/>
                  <a:pt x="699358" y="31181"/>
                  <a:pt x="705073" y="37795"/>
                </a:cubicBezTo>
                <a:cubicBezTo>
                  <a:pt x="709836" y="43464"/>
                  <a:pt x="717456" y="47244"/>
                  <a:pt x="725076" y="47244"/>
                </a:cubicBezTo>
                <a:cubicBezTo>
                  <a:pt x="735553" y="47244"/>
                  <a:pt x="745078" y="42520"/>
                  <a:pt x="754603" y="36850"/>
                </a:cubicBezTo>
                <a:cubicBezTo>
                  <a:pt x="761271" y="34016"/>
                  <a:pt x="767938" y="30236"/>
                  <a:pt x="772701" y="29291"/>
                </a:cubicBezTo>
                <a:cubicBezTo>
                  <a:pt x="778416" y="28346"/>
                  <a:pt x="785083" y="28346"/>
                  <a:pt x="792703" y="28346"/>
                </a:cubicBezTo>
                <a:cubicBezTo>
                  <a:pt x="823183" y="28346"/>
                  <a:pt x="849853" y="34016"/>
                  <a:pt x="856521" y="38740"/>
                </a:cubicBezTo>
                <a:cubicBezTo>
                  <a:pt x="862236" y="77480"/>
                  <a:pt x="852711" y="135118"/>
                  <a:pt x="806991" y="149291"/>
                </a:cubicBezTo>
                <a:close/>
              </a:path>
            </a:pathLst>
          </a:custGeom>
          <a:solidFill>
            <a:schemeClr val="bg1"/>
          </a:solidFill>
          <a:ln w="9525" cap="flat">
            <a:noFill/>
            <a:prstDash val="solid"/>
            <a:miter/>
          </a:ln>
        </p:spPr>
        <p:txBody>
          <a:bodyPr rtlCol="0" anchor="ctr"/>
          <a:lstStyle/>
          <a:p>
            <a:endParaRPr lang="en-GB" dirty="0"/>
          </a:p>
        </p:txBody>
      </p:sp>
      <p:grpSp>
        <p:nvGrpSpPr>
          <p:cNvPr id="56" name="Graphic 54">
            <a:extLst>
              <a:ext uri="{FF2B5EF4-FFF2-40B4-BE49-F238E27FC236}">
                <a16:creationId xmlns:a16="http://schemas.microsoft.com/office/drawing/2014/main" id="{6DFC086C-2B46-2804-7C48-321F0EFA7239}"/>
              </a:ext>
            </a:extLst>
          </p:cNvPr>
          <p:cNvGrpSpPr/>
          <p:nvPr/>
        </p:nvGrpSpPr>
        <p:grpSpPr>
          <a:xfrm>
            <a:off x="6064230" y="3224674"/>
            <a:ext cx="226051" cy="219429"/>
            <a:chOff x="1204043" y="4276425"/>
            <a:chExt cx="438631" cy="425782"/>
          </a:xfrm>
          <a:solidFill>
            <a:schemeClr val="bg1"/>
          </a:solidFill>
        </p:grpSpPr>
        <p:sp>
          <p:nvSpPr>
            <p:cNvPr id="57" name="Freeform 56">
              <a:extLst>
                <a:ext uri="{FF2B5EF4-FFF2-40B4-BE49-F238E27FC236}">
                  <a16:creationId xmlns:a16="http://schemas.microsoft.com/office/drawing/2014/main" id="{6B64DE4C-9E80-0C74-7E50-81F5B470BFAC}"/>
                </a:ext>
              </a:extLst>
            </p:cNvPr>
            <p:cNvSpPr/>
            <p:nvPr/>
          </p:nvSpPr>
          <p:spPr>
            <a:xfrm>
              <a:off x="1204043" y="4302989"/>
              <a:ext cx="438631" cy="399218"/>
            </a:xfrm>
            <a:custGeom>
              <a:avLst/>
              <a:gdLst>
                <a:gd name="connsiteX0" fmla="*/ 438391 w 438631"/>
                <a:gd name="connsiteY0" fmla="*/ 60656 h 399218"/>
                <a:gd name="connsiteX1" fmla="*/ 345046 w 438631"/>
                <a:gd name="connsiteY1" fmla="*/ 634 h 399218"/>
                <a:gd name="connsiteX2" fmla="*/ 251701 w 438631"/>
                <a:gd name="connsiteY2" fmla="*/ 49402 h 399218"/>
                <a:gd name="connsiteX3" fmla="*/ 250748 w 438631"/>
                <a:gd name="connsiteY3" fmla="*/ 51277 h 399218"/>
                <a:gd name="connsiteX4" fmla="*/ 219316 w 438631"/>
                <a:gd name="connsiteY4" fmla="*/ 66283 h 399218"/>
                <a:gd name="connsiteX5" fmla="*/ 187883 w 438631"/>
                <a:gd name="connsiteY5" fmla="*/ 51277 h 399218"/>
                <a:gd name="connsiteX6" fmla="*/ 186931 w 438631"/>
                <a:gd name="connsiteY6" fmla="*/ 49402 h 399218"/>
                <a:gd name="connsiteX7" fmla="*/ 93586 w 438631"/>
                <a:gd name="connsiteY7" fmla="*/ 634 h 399218"/>
                <a:gd name="connsiteX8" fmla="*/ 241 w 438631"/>
                <a:gd name="connsiteY8" fmla="*/ 60656 h 399218"/>
                <a:gd name="connsiteX9" fmla="*/ 24053 w 438631"/>
                <a:gd name="connsiteY9" fmla="*/ 112237 h 399218"/>
                <a:gd name="connsiteX10" fmla="*/ 24053 w 438631"/>
                <a:gd name="connsiteY10" fmla="*/ 112237 h 399218"/>
                <a:gd name="connsiteX11" fmla="*/ 35483 w 438631"/>
                <a:gd name="connsiteY11" fmla="*/ 163819 h 399218"/>
                <a:gd name="connsiteX12" fmla="*/ 100253 w 438631"/>
                <a:gd name="connsiteY12" fmla="*/ 191016 h 399218"/>
                <a:gd name="connsiteX13" fmla="*/ 101206 w 438631"/>
                <a:gd name="connsiteY13" fmla="*/ 192892 h 399218"/>
                <a:gd name="connsiteX14" fmla="*/ 152641 w 438631"/>
                <a:gd name="connsiteY14" fmla="*/ 216338 h 399218"/>
                <a:gd name="connsiteX15" fmla="*/ 153593 w 438631"/>
                <a:gd name="connsiteY15" fmla="*/ 216338 h 399218"/>
                <a:gd name="connsiteX16" fmla="*/ 200266 w 438631"/>
                <a:gd name="connsiteY16" fmla="*/ 197581 h 399218"/>
                <a:gd name="connsiteX17" fmla="*/ 201218 w 438631"/>
                <a:gd name="connsiteY17" fmla="*/ 213525 h 399218"/>
                <a:gd name="connsiteX18" fmla="*/ 201218 w 438631"/>
                <a:gd name="connsiteY18" fmla="*/ 248225 h 399218"/>
                <a:gd name="connsiteX19" fmla="*/ 185026 w 438631"/>
                <a:gd name="connsiteY19" fmla="*/ 295117 h 399218"/>
                <a:gd name="connsiteX20" fmla="*/ 174548 w 438631"/>
                <a:gd name="connsiteY20" fmla="*/ 322315 h 399218"/>
                <a:gd name="connsiteX21" fmla="*/ 184073 w 438631"/>
                <a:gd name="connsiteY21" fmla="*/ 348574 h 399218"/>
                <a:gd name="connsiteX22" fmla="*/ 198361 w 438631"/>
                <a:gd name="connsiteY22" fmla="*/ 386088 h 399218"/>
                <a:gd name="connsiteX23" fmla="*/ 198361 w 438631"/>
                <a:gd name="connsiteY23" fmla="*/ 399218 h 399218"/>
                <a:gd name="connsiteX24" fmla="*/ 238366 w 438631"/>
                <a:gd name="connsiteY24" fmla="*/ 399218 h 399218"/>
                <a:gd name="connsiteX25" fmla="*/ 238366 w 438631"/>
                <a:gd name="connsiteY25" fmla="*/ 388902 h 399218"/>
                <a:gd name="connsiteX26" fmla="*/ 253606 w 438631"/>
                <a:gd name="connsiteY26" fmla="*/ 348574 h 399218"/>
                <a:gd name="connsiteX27" fmla="*/ 262178 w 438631"/>
                <a:gd name="connsiteY27" fmla="*/ 320439 h 399218"/>
                <a:gd name="connsiteX28" fmla="*/ 252653 w 438631"/>
                <a:gd name="connsiteY28" fmla="*/ 296055 h 399218"/>
                <a:gd name="connsiteX29" fmla="*/ 236461 w 438631"/>
                <a:gd name="connsiteY29" fmla="*/ 249163 h 399218"/>
                <a:gd name="connsiteX30" fmla="*/ 236461 w 438631"/>
                <a:gd name="connsiteY30" fmla="*/ 210711 h 399218"/>
                <a:gd name="connsiteX31" fmla="*/ 237413 w 438631"/>
                <a:gd name="connsiteY31" fmla="*/ 198519 h 399218"/>
                <a:gd name="connsiteX32" fmla="*/ 284086 w 438631"/>
                <a:gd name="connsiteY32" fmla="*/ 217276 h 399218"/>
                <a:gd name="connsiteX33" fmla="*/ 285038 w 438631"/>
                <a:gd name="connsiteY33" fmla="*/ 217276 h 399218"/>
                <a:gd name="connsiteX34" fmla="*/ 335521 w 438631"/>
                <a:gd name="connsiteY34" fmla="*/ 193830 h 399218"/>
                <a:gd name="connsiteX35" fmla="*/ 337426 w 438631"/>
                <a:gd name="connsiteY35" fmla="*/ 191016 h 399218"/>
                <a:gd name="connsiteX36" fmla="*/ 402196 w 438631"/>
                <a:gd name="connsiteY36" fmla="*/ 163819 h 399218"/>
                <a:gd name="connsiteX37" fmla="*/ 413626 w 438631"/>
                <a:gd name="connsiteY37" fmla="*/ 112237 h 399218"/>
                <a:gd name="connsiteX38" fmla="*/ 413626 w 438631"/>
                <a:gd name="connsiteY38" fmla="*/ 112237 h 399218"/>
                <a:gd name="connsiteX39" fmla="*/ 438391 w 438631"/>
                <a:gd name="connsiteY39" fmla="*/ 60656 h 399218"/>
                <a:gd name="connsiteX40" fmla="*/ 191693 w 438631"/>
                <a:gd name="connsiteY40" fmla="*/ 180700 h 399218"/>
                <a:gd name="connsiteX41" fmla="*/ 153593 w 438631"/>
                <a:gd name="connsiteY41" fmla="*/ 198519 h 399218"/>
                <a:gd name="connsiteX42" fmla="*/ 115493 w 438631"/>
                <a:gd name="connsiteY42" fmla="*/ 180700 h 399218"/>
                <a:gd name="connsiteX43" fmla="*/ 112636 w 438631"/>
                <a:gd name="connsiteY43" fmla="*/ 111299 h 399218"/>
                <a:gd name="connsiteX44" fmla="*/ 54533 w 438631"/>
                <a:gd name="connsiteY44" fmla="*/ 82226 h 399218"/>
                <a:gd name="connsiteX45" fmla="*/ 55486 w 438631"/>
                <a:gd name="connsiteY45" fmla="*/ 82226 h 399218"/>
                <a:gd name="connsiteX46" fmla="*/ 44056 w 438631"/>
                <a:gd name="connsiteY46" fmla="*/ 64407 h 399218"/>
                <a:gd name="connsiteX47" fmla="*/ 89776 w 438631"/>
                <a:gd name="connsiteY47" fmla="*/ 42837 h 399218"/>
                <a:gd name="connsiteX48" fmla="*/ 154546 w 438631"/>
                <a:gd name="connsiteY48" fmla="*/ 79413 h 399218"/>
                <a:gd name="connsiteX49" fmla="*/ 155498 w 438631"/>
                <a:gd name="connsiteY49" fmla="*/ 80350 h 399218"/>
                <a:gd name="connsiteX50" fmla="*/ 170738 w 438631"/>
                <a:gd name="connsiteY50" fmla="*/ 132870 h 399218"/>
                <a:gd name="connsiteX51" fmla="*/ 170738 w 438631"/>
                <a:gd name="connsiteY51" fmla="*/ 132870 h 399218"/>
                <a:gd name="connsiteX52" fmla="*/ 174548 w 438631"/>
                <a:gd name="connsiteY52" fmla="*/ 145062 h 399218"/>
                <a:gd name="connsiteX53" fmla="*/ 189788 w 438631"/>
                <a:gd name="connsiteY53" fmla="*/ 166632 h 399218"/>
                <a:gd name="connsiteX54" fmla="*/ 196456 w 438631"/>
                <a:gd name="connsiteY54" fmla="*/ 177886 h 399218"/>
                <a:gd name="connsiteX55" fmla="*/ 191693 w 438631"/>
                <a:gd name="connsiteY55" fmla="*/ 180700 h 399218"/>
                <a:gd name="connsiteX56" fmla="*/ 382193 w 438631"/>
                <a:gd name="connsiteY56" fmla="*/ 82226 h 399218"/>
                <a:gd name="connsiteX57" fmla="*/ 382193 w 438631"/>
                <a:gd name="connsiteY57" fmla="*/ 82226 h 399218"/>
                <a:gd name="connsiteX58" fmla="*/ 325043 w 438631"/>
                <a:gd name="connsiteY58" fmla="*/ 111299 h 399218"/>
                <a:gd name="connsiteX59" fmla="*/ 322186 w 438631"/>
                <a:gd name="connsiteY59" fmla="*/ 180700 h 399218"/>
                <a:gd name="connsiteX60" fmla="*/ 284086 w 438631"/>
                <a:gd name="connsiteY60" fmla="*/ 198519 h 399218"/>
                <a:gd name="connsiteX61" fmla="*/ 245986 w 438631"/>
                <a:gd name="connsiteY61" fmla="*/ 180700 h 399218"/>
                <a:gd name="connsiteX62" fmla="*/ 242176 w 438631"/>
                <a:gd name="connsiteY62" fmla="*/ 178824 h 399218"/>
                <a:gd name="connsiteX63" fmla="*/ 248843 w 438631"/>
                <a:gd name="connsiteY63" fmla="*/ 167570 h 399218"/>
                <a:gd name="connsiteX64" fmla="*/ 264083 w 438631"/>
                <a:gd name="connsiteY64" fmla="*/ 146000 h 399218"/>
                <a:gd name="connsiteX65" fmla="*/ 267893 w 438631"/>
                <a:gd name="connsiteY65" fmla="*/ 133808 h 399218"/>
                <a:gd name="connsiteX66" fmla="*/ 283133 w 438631"/>
                <a:gd name="connsiteY66" fmla="*/ 80350 h 399218"/>
                <a:gd name="connsiteX67" fmla="*/ 283133 w 438631"/>
                <a:gd name="connsiteY67" fmla="*/ 79413 h 399218"/>
                <a:gd name="connsiteX68" fmla="*/ 347903 w 438631"/>
                <a:gd name="connsiteY68" fmla="*/ 42837 h 399218"/>
                <a:gd name="connsiteX69" fmla="*/ 393623 w 438631"/>
                <a:gd name="connsiteY69" fmla="*/ 64407 h 399218"/>
                <a:gd name="connsiteX70" fmla="*/ 382193 w 438631"/>
                <a:gd name="connsiteY70" fmla="*/ 82226 h 39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38631" h="399218">
                  <a:moveTo>
                    <a:pt x="438391" y="60656"/>
                  </a:moveTo>
                  <a:cubicBezTo>
                    <a:pt x="435533" y="27831"/>
                    <a:pt x="405053" y="-4994"/>
                    <a:pt x="345046" y="634"/>
                  </a:cubicBezTo>
                  <a:cubicBezTo>
                    <a:pt x="304088" y="4385"/>
                    <a:pt x="269798" y="26893"/>
                    <a:pt x="251701" y="49402"/>
                  </a:cubicBezTo>
                  <a:cubicBezTo>
                    <a:pt x="251701" y="50339"/>
                    <a:pt x="250748" y="50339"/>
                    <a:pt x="250748" y="51277"/>
                  </a:cubicBezTo>
                  <a:cubicBezTo>
                    <a:pt x="243128" y="60656"/>
                    <a:pt x="231698" y="66283"/>
                    <a:pt x="219316" y="66283"/>
                  </a:cubicBezTo>
                  <a:cubicBezTo>
                    <a:pt x="206933" y="66283"/>
                    <a:pt x="195503" y="60656"/>
                    <a:pt x="187883" y="51277"/>
                  </a:cubicBezTo>
                  <a:cubicBezTo>
                    <a:pt x="187883" y="50339"/>
                    <a:pt x="186931" y="50339"/>
                    <a:pt x="186931" y="49402"/>
                  </a:cubicBezTo>
                  <a:cubicBezTo>
                    <a:pt x="169786" y="25955"/>
                    <a:pt x="134543" y="3447"/>
                    <a:pt x="93586" y="634"/>
                  </a:cubicBezTo>
                  <a:cubicBezTo>
                    <a:pt x="33578" y="-4994"/>
                    <a:pt x="3098" y="27831"/>
                    <a:pt x="241" y="60656"/>
                  </a:cubicBezTo>
                  <a:cubicBezTo>
                    <a:pt x="-1664" y="79413"/>
                    <a:pt x="7861" y="98170"/>
                    <a:pt x="24053" y="112237"/>
                  </a:cubicBezTo>
                  <a:lnTo>
                    <a:pt x="24053" y="112237"/>
                  </a:lnTo>
                  <a:cubicBezTo>
                    <a:pt x="20243" y="128181"/>
                    <a:pt x="24053" y="147875"/>
                    <a:pt x="35483" y="163819"/>
                  </a:cubicBezTo>
                  <a:cubicBezTo>
                    <a:pt x="52628" y="188203"/>
                    <a:pt x="79298" y="198519"/>
                    <a:pt x="100253" y="191016"/>
                  </a:cubicBezTo>
                  <a:cubicBezTo>
                    <a:pt x="100253" y="191954"/>
                    <a:pt x="101206" y="192892"/>
                    <a:pt x="101206" y="192892"/>
                  </a:cubicBezTo>
                  <a:cubicBezTo>
                    <a:pt x="102158" y="193830"/>
                    <a:pt x="123113" y="215400"/>
                    <a:pt x="152641" y="216338"/>
                  </a:cubicBezTo>
                  <a:lnTo>
                    <a:pt x="153593" y="216338"/>
                  </a:lnTo>
                  <a:cubicBezTo>
                    <a:pt x="169786" y="216338"/>
                    <a:pt x="185978" y="209773"/>
                    <a:pt x="200266" y="197581"/>
                  </a:cubicBezTo>
                  <a:cubicBezTo>
                    <a:pt x="201218" y="202271"/>
                    <a:pt x="201218" y="207898"/>
                    <a:pt x="201218" y="213525"/>
                  </a:cubicBezTo>
                  <a:lnTo>
                    <a:pt x="201218" y="248225"/>
                  </a:lnTo>
                  <a:cubicBezTo>
                    <a:pt x="201218" y="265106"/>
                    <a:pt x="196456" y="281987"/>
                    <a:pt x="185026" y="295117"/>
                  </a:cubicBezTo>
                  <a:cubicBezTo>
                    <a:pt x="178358" y="302620"/>
                    <a:pt x="174548" y="311999"/>
                    <a:pt x="174548" y="322315"/>
                  </a:cubicBezTo>
                  <a:cubicBezTo>
                    <a:pt x="174548" y="332631"/>
                    <a:pt x="178358" y="341072"/>
                    <a:pt x="184073" y="348574"/>
                  </a:cubicBezTo>
                  <a:cubicBezTo>
                    <a:pt x="192646" y="358891"/>
                    <a:pt x="198361" y="372021"/>
                    <a:pt x="198361" y="386088"/>
                  </a:cubicBezTo>
                  <a:lnTo>
                    <a:pt x="198361" y="399218"/>
                  </a:lnTo>
                  <a:lnTo>
                    <a:pt x="238366" y="399218"/>
                  </a:lnTo>
                  <a:lnTo>
                    <a:pt x="238366" y="388902"/>
                  </a:lnTo>
                  <a:cubicBezTo>
                    <a:pt x="238366" y="373896"/>
                    <a:pt x="244081" y="360766"/>
                    <a:pt x="253606" y="348574"/>
                  </a:cubicBezTo>
                  <a:cubicBezTo>
                    <a:pt x="259321" y="341072"/>
                    <a:pt x="263131" y="330755"/>
                    <a:pt x="262178" y="320439"/>
                  </a:cubicBezTo>
                  <a:cubicBezTo>
                    <a:pt x="262178" y="311061"/>
                    <a:pt x="258368" y="302620"/>
                    <a:pt x="252653" y="296055"/>
                  </a:cubicBezTo>
                  <a:cubicBezTo>
                    <a:pt x="242176" y="282925"/>
                    <a:pt x="236461" y="266044"/>
                    <a:pt x="236461" y="249163"/>
                  </a:cubicBezTo>
                  <a:lnTo>
                    <a:pt x="236461" y="210711"/>
                  </a:lnTo>
                  <a:cubicBezTo>
                    <a:pt x="236461" y="206960"/>
                    <a:pt x="236461" y="202271"/>
                    <a:pt x="237413" y="198519"/>
                  </a:cubicBezTo>
                  <a:cubicBezTo>
                    <a:pt x="245033" y="205084"/>
                    <a:pt x="262178" y="217276"/>
                    <a:pt x="284086" y="217276"/>
                  </a:cubicBezTo>
                  <a:lnTo>
                    <a:pt x="285038" y="217276"/>
                  </a:lnTo>
                  <a:cubicBezTo>
                    <a:pt x="303136" y="217276"/>
                    <a:pt x="320281" y="209773"/>
                    <a:pt x="335521" y="193830"/>
                  </a:cubicBezTo>
                  <a:cubicBezTo>
                    <a:pt x="336473" y="192892"/>
                    <a:pt x="336473" y="191954"/>
                    <a:pt x="337426" y="191016"/>
                  </a:cubicBezTo>
                  <a:cubicBezTo>
                    <a:pt x="358381" y="198519"/>
                    <a:pt x="385051" y="187265"/>
                    <a:pt x="402196" y="163819"/>
                  </a:cubicBezTo>
                  <a:cubicBezTo>
                    <a:pt x="413626" y="146938"/>
                    <a:pt x="417436" y="127243"/>
                    <a:pt x="413626" y="112237"/>
                  </a:cubicBezTo>
                  <a:lnTo>
                    <a:pt x="413626" y="112237"/>
                  </a:lnTo>
                  <a:cubicBezTo>
                    <a:pt x="430771" y="98170"/>
                    <a:pt x="440296" y="79413"/>
                    <a:pt x="438391" y="60656"/>
                  </a:cubicBezTo>
                  <a:close/>
                  <a:moveTo>
                    <a:pt x="191693" y="180700"/>
                  </a:moveTo>
                  <a:cubicBezTo>
                    <a:pt x="179311" y="192892"/>
                    <a:pt x="166928" y="198519"/>
                    <a:pt x="153593" y="198519"/>
                  </a:cubicBezTo>
                  <a:cubicBezTo>
                    <a:pt x="132638" y="198519"/>
                    <a:pt x="116446" y="181638"/>
                    <a:pt x="115493" y="180700"/>
                  </a:cubicBezTo>
                  <a:cubicBezTo>
                    <a:pt x="129781" y="163819"/>
                    <a:pt x="128828" y="135683"/>
                    <a:pt x="112636" y="111299"/>
                  </a:cubicBezTo>
                  <a:cubicBezTo>
                    <a:pt x="97396" y="89729"/>
                    <a:pt x="74536" y="79413"/>
                    <a:pt x="54533" y="82226"/>
                  </a:cubicBezTo>
                  <a:lnTo>
                    <a:pt x="55486" y="82226"/>
                  </a:lnTo>
                  <a:cubicBezTo>
                    <a:pt x="47866" y="76599"/>
                    <a:pt x="43103" y="69096"/>
                    <a:pt x="44056" y="64407"/>
                  </a:cubicBezTo>
                  <a:cubicBezTo>
                    <a:pt x="45961" y="48464"/>
                    <a:pt x="63106" y="40961"/>
                    <a:pt x="89776" y="42837"/>
                  </a:cubicBezTo>
                  <a:cubicBezTo>
                    <a:pt x="122161" y="45650"/>
                    <a:pt x="147878" y="66283"/>
                    <a:pt x="154546" y="79413"/>
                  </a:cubicBezTo>
                  <a:cubicBezTo>
                    <a:pt x="154546" y="80350"/>
                    <a:pt x="154546" y="80350"/>
                    <a:pt x="155498" y="80350"/>
                  </a:cubicBezTo>
                  <a:cubicBezTo>
                    <a:pt x="165023" y="96294"/>
                    <a:pt x="170738" y="114113"/>
                    <a:pt x="170738" y="132870"/>
                  </a:cubicBezTo>
                  <a:lnTo>
                    <a:pt x="170738" y="132870"/>
                  </a:lnTo>
                  <a:cubicBezTo>
                    <a:pt x="170738" y="137559"/>
                    <a:pt x="171691" y="141311"/>
                    <a:pt x="174548" y="145062"/>
                  </a:cubicBezTo>
                  <a:lnTo>
                    <a:pt x="189788" y="166632"/>
                  </a:lnTo>
                  <a:cubicBezTo>
                    <a:pt x="192646" y="170384"/>
                    <a:pt x="194551" y="174135"/>
                    <a:pt x="196456" y="177886"/>
                  </a:cubicBezTo>
                  <a:cubicBezTo>
                    <a:pt x="194551" y="178824"/>
                    <a:pt x="192646" y="179762"/>
                    <a:pt x="191693" y="180700"/>
                  </a:cubicBezTo>
                  <a:close/>
                  <a:moveTo>
                    <a:pt x="382193" y="82226"/>
                  </a:moveTo>
                  <a:lnTo>
                    <a:pt x="382193" y="82226"/>
                  </a:lnTo>
                  <a:cubicBezTo>
                    <a:pt x="363143" y="79413"/>
                    <a:pt x="340283" y="89729"/>
                    <a:pt x="325043" y="111299"/>
                  </a:cubicBezTo>
                  <a:cubicBezTo>
                    <a:pt x="307898" y="135683"/>
                    <a:pt x="307898" y="163819"/>
                    <a:pt x="322186" y="180700"/>
                  </a:cubicBezTo>
                  <a:cubicBezTo>
                    <a:pt x="309803" y="192892"/>
                    <a:pt x="297421" y="198519"/>
                    <a:pt x="284086" y="198519"/>
                  </a:cubicBezTo>
                  <a:cubicBezTo>
                    <a:pt x="262178" y="198519"/>
                    <a:pt x="245986" y="181638"/>
                    <a:pt x="245986" y="180700"/>
                  </a:cubicBezTo>
                  <a:cubicBezTo>
                    <a:pt x="245033" y="179762"/>
                    <a:pt x="244081" y="178824"/>
                    <a:pt x="242176" y="178824"/>
                  </a:cubicBezTo>
                  <a:cubicBezTo>
                    <a:pt x="244081" y="175073"/>
                    <a:pt x="245986" y="171322"/>
                    <a:pt x="248843" y="167570"/>
                  </a:cubicBezTo>
                  <a:lnTo>
                    <a:pt x="264083" y="146000"/>
                  </a:lnTo>
                  <a:cubicBezTo>
                    <a:pt x="266941" y="142248"/>
                    <a:pt x="267893" y="138497"/>
                    <a:pt x="267893" y="133808"/>
                  </a:cubicBezTo>
                  <a:cubicBezTo>
                    <a:pt x="267893" y="115051"/>
                    <a:pt x="273608" y="97232"/>
                    <a:pt x="283133" y="80350"/>
                  </a:cubicBezTo>
                  <a:lnTo>
                    <a:pt x="283133" y="79413"/>
                  </a:lnTo>
                  <a:cubicBezTo>
                    <a:pt x="289801" y="66283"/>
                    <a:pt x="315518" y="45650"/>
                    <a:pt x="347903" y="42837"/>
                  </a:cubicBezTo>
                  <a:cubicBezTo>
                    <a:pt x="374573" y="40961"/>
                    <a:pt x="392671" y="48464"/>
                    <a:pt x="393623" y="64407"/>
                  </a:cubicBezTo>
                  <a:cubicBezTo>
                    <a:pt x="395528" y="69096"/>
                    <a:pt x="390766" y="76599"/>
                    <a:pt x="382193" y="82226"/>
                  </a:cubicBezTo>
                  <a:close/>
                </a:path>
              </a:pathLst>
            </a:custGeom>
            <a:grpFill/>
            <a:ln w="9525" cap="flat">
              <a:noFill/>
              <a:prstDash val="solid"/>
              <a:miter/>
            </a:ln>
          </p:spPr>
          <p:txBody>
            <a:bodyPr rtlCol="0" anchor="ctr"/>
            <a:lstStyle/>
            <a:p>
              <a:endParaRPr lang="en-GB" dirty="0"/>
            </a:p>
          </p:txBody>
        </p:sp>
        <p:sp>
          <p:nvSpPr>
            <p:cNvPr id="58" name="Freeform 57">
              <a:extLst>
                <a:ext uri="{FF2B5EF4-FFF2-40B4-BE49-F238E27FC236}">
                  <a16:creationId xmlns:a16="http://schemas.microsoft.com/office/drawing/2014/main" id="{B5D82463-7B0B-B2BF-31EC-10ACFE33F67A}"/>
                </a:ext>
              </a:extLst>
            </p:cNvPr>
            <p:cNvSpPr/>
            <p:nvPr/>
          </p:nvSpPr>
          <p:spPr>
            <a:xfrm>
              <a:off x="1360493" y="4276425"/>
              <a:ext cx="123825" cy="74089"/>
            </a:xfrm>
            <a:custGeom>
              <a:avLst/>
              <a:gdLst>
                <a:gd name="connsiteX0" fmla="*/ 45720 w 123825"/>
                <a:gd name="connsiteY0" fmla="*/ 64711 h 74089"/>
                <a:gd name="connsiteX1" fmla="*/ 46672 w 123825"/>
                <a:gd name="connsiteY1" fmla="*/ 66587 h 74089"/>
                <a:gd name="connsiteX2" fmla="*/ 60008 w 123825"/>
                <a:gd name="connsiteY2" fmla="*/ 74090 h 74089"/>
                <a:gd name="connsiteX3" fmla="*/ 62865 w 123825"/>
                <a:gd name="connsiteY3" fmla="*/ 74090 h 74089"/>
                <a:gd name="connsiteX4" fmla="*/ 65723 w 123825"/>
                <a:gd name="connsiteY4" fmla="*/ 74090 h 74089"/>
                <a:gd name="connsiteX5" fmla="*/ 79058 w 123825"/>
                <a:gd name="connsiteY5" fmla="*/ 66587 h 74089"/>
                <a:gd name="connsiteX6" fmla="*/ 80010 w 123825"/>
                <a:gd name="connsiteY6" fmla="*/ 64711 h 74089"/>
                <a:gd name="connsiteX7" fmla="*/ 123825 w 123825"/>
                <a:gd name="connsiteY7" fmla="*/ 27198 h 74089"/>
                <a:gd name="connsiteX8" fmla="*/ 61913 w 123825"/>
                <a:gd name="connsiteY8" fmla="*/ 0 h 74089"/>
                <a:gd name="connsiteX9" fmla="*/ 0 w 123825"/>
                <a:gd name="connsiteY9" fmla="*/ 26260 h 74089"/>
                <a:gd name="connsiteX10" fmla="*/ 45720 w 123825"/>
                <a:gd name="connsiteY10" fmla="*/ 64711 h 7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74089">
                  <a:moveTo>
                    <a:pt x="45720" y="64711"/>
                  </a:moveTo>
                  <a:lnTo>
                    <a:pt x="46672" y="66587"/>
                  </a:lnTo>
                  <a:cubicBezTo>
                    <a:pt x="49530" y="70338"/>
                    <a:pt x="54293" y="73152"/>
                    <a:pt x="60008" y="74090"/>
                  </a:cubicBezTo>
                  <a:cubicBezTo>
                    <a:pt x="60960" y="74090"/>
                    <a:pt x="61913" y="74090"/>
                    <a:pt x="62865" y="74090"/>
                  </a:cubicBezTo>
                  <a:cubicBezTo>
                    <a:pt x="63818" y="74090"/>
                    <a:pt x="64770" y="74090"/>
                    <a:pt x="65723" y="74090"/>
                  </a:cubicBezTo>
                  <a:cubicBezTo>
                    <a:pt x="70485" y="73152"/>
                    <a:pt x="75248" y="70338"/>
                    <a:pt x="79058" y="66587"/>
                  </a:cubicBezTo>
                  <a:lnTo>
                    <a:pt x="80010" y="64711"/>
                  </a:lnTo>
                  <a:cubicBezTo>
                    <a:pt x="91440" y="49706"/>
                    <a:pt x="106680" y="37514"/>
                    <a:pt x="123825" y="27198"/>
                  </a:cubicBezTo>
                  <a:cubicBezTo>
                    <a:pt x="115253" y="7503"/>
                    <a:pt x="90488" y="0"/>
                    <a:pt x="61913" y="0"/>
                  </a:cubicBezTo>
                  <a:cubicBezTo>
                    <a:pt x="33338" y="0"/>
                    <a:pt x="9525" y="6565"/>
                    <a:pt x="0" y="26260"/>
                  </a:cubicBezTo>
                  <a:cubicBezTo>
                    <a:pt x="19050" y="36576"/>
                    <a:pt x="34290" y="49706"/>
                    <a:pt x="45720" y="64711"/>
                  </a:cubicBezTo>
                  <a:close/>
                </a:path>
              </a:pathLst>
            </a:custGeom>
            <a:grpFill/>
            <a:ln w="9525" cap="flat">
              <a:noFill/>
              <a:prstDash val="solid"/>
              <a:miter/>
            </a:ln>
          </p:spPr>
          <p:txBody>
            <a:bodyPr rtlCol="0" anchor="ctr"/>
            <a:lstStyle/>
            <a:p>
              <a:endParaRPr lang="en-GB" dirty="0"/>
            </a:p>
          </p:txBody>
        </p:sp>
      </p:grpSp>
      <p:grpSp>
        <p:nvGrpSpPr>
          <p:cNvPr id="59" name="Graphic 54">
            <a:extLst>
              <a:ext uri="{FF2B5EF4-FFF2-40B4-BE49-F238E27FC236}">
                <a16:creationId xmlns:a16="http://schemas.microsoft.com/office/drawing/2014/main" id="{840AD54B-F630-6BD6-31D8-DB5C62C6464A}"/>
              </a:ext>
            </a:extLst>
          </p:cNvPr>
          <p:cNvGrpSpPr/>
          <p:nvPr/>
        </p:nvGrpSpPr>
        <p:grpSpPr>
          <a:xfrm>
            <a:off x="6064230" y="3532649"/>
            <a:ext cx="226051" cy="219429"/>
            <a:chOff x="1204043" y="4276425"/>
            <a:chExt cx="438631" cy="425782"/>
          </a:xfrm>
          <a:solidFill>
            <a:schemeClr val="bg1"/>
          </a:solidFill>
        </p:grpSpPr>
        <p:sp>
          <p:nvSpPr>
            <p:cNvPr id="60" name="Freeform 59">
              <a:extLst>
                <a:ext uri="{FF2B5EF4-FFF2-40B4-BE49-F238E27FC236}">
                  <a16:creationId xmlns:a16="http://schemas.microsoft.com/office/drawing/2014/main" id="{EBEB0F9F-4A79-F77E-1A85-7CF531195438}"/>
                </a:ext>
              </a:extLst>
            </p:cNvPr>
            <p:cNvSpPr/>
            <p:nvPr/>
          </p:nvSpPr>
          <p:spPr>
            <a:xfrm>
              <a:off x="1204043" y="4302989"/>
              <a:ext cx="438631" cy="399218"/>
            </a:xfrm>
            <a:custGeom>
              <a:avLst/>
              <a:gdLst>
                <a:gd name="connsiteX0" fmla="*/ 438391 w 438631"/>
                <a:gd name="connsiteY0" fmla="*/ 60656 h 399218"/>
                <a:gd name="connsiteX1" fmla="*/ 345046 w 438631"/>
                <a:gd name="connsiteY1" fmla="*/ 634 h 399218"/>
                <a:gd name="connsiteX2" fmla="*/ 251701 w 438631"/>
                <a:gd name="connsiteY2" fmla="*/ 49402 h 399218"/>
                <a:gd name="connsiteX3" fmla="*/ 250748 w 438631"/>
                <a:gd name="connsiteY3" fmla="*/ 51277 h 399218"/>
                <a:gd name="connsiteX4" fmla="*/ 219316 w 438631"/>
                <a:gd name="connsiteY4" fmla="*/ 66283 h 399218"/>
                <a:gd name="connsiteX5" fmla="*/ 187883 w 438631"/>
                <a:gd name="connsiteY5" fmla="*/ 51277 h 399218"/>
                <a:gd name="connsiteX6" fmla="*/ 186931 w 438631"/>
                <a:gd name="connsiteY6" fmla="*/ 49402 h 399218"/>
                <a:gd name="connsiteX7" fmla="*/ 93586 w 438631"/>
                <a:gd name="connsiteY7" fmla="*/ 634 h 399218"/>
                <a:gd name="connsiteX8" fmla="*/ 241 w 438631"/>
                <a:gd name="connsiteY8" fmla="*/ 60656 h 399218"/>
                <a:gd name="connsiteX9" fmla="*/ 24053 w 438631"/>
                <a:gd name="connsiteY9" fmla="*/ 112237 h 399218"/>
                <a:gd name="connsiteX10" fmla="*/ 24053 w 438631"/>
                <a:gd name="connsiteY10" fmla="*/ 112237 h 399218"/>
                <a:gd name="connsiteX11" fmla="*/ 35483 w 438631"/>
                <a:gd name="connsiteY11" fmla="*/ 163819 h 399218"/>
                <a:gd name="connsiteX12" fmla="*/ 100253 w 438631"/>
                <a:gd name="connsiteY12" fmla="*/ 191016 h 399218"/>
                <a:gd name="connsiteX13" fmla="*/ 101206 w 438631"/>
                <a:gd name="connsiteY13" fmla="*/ 192892 h 399218"/>
                <a:gd name="connsiteX14" fmla="*/ 152641 w 438631"/>
                <a:gd name="connsiteY14" fmla="*/ 216338 h 399218"/>
                <a:gd name="connsiteX15" fmla="*/ 153593 w 438631"/>
                <a:gd name="connsiteY15" fmla="*/ 216338 h 399218"/>
                <a:gd name="connsiteX16" fmla="*/ 200266 w 438631"/>
                <a:gd name="connsiteY16" fmla="*/ 197581 h 399218"/>
                <a:gd name="connsiteX17" fmla="*/ 201218 w 438631"/>
                <a:gd name="connsiteY17" fmla="*/ 213525 h 399218"/>
                <a:gd name="connsiteX18" fmla="*/ 201218 w 438631"/>
                <a:gd name="connsiteY18" fmla="*/ 248225 h 399218"/>
                <a:gd name="connsiteX19" fmla="*/ 185026 w 438631"/>
                <a:gd name="connsiteY19" fmla="*/ 295117 h 399218"/>
                <a:gd name="connsiteX20" fmla="*/ 174548 w 438631"/>
                <a:gd name="connsiteY20" fmla="*/ 322315 h 399218"/>
                <a:gd name="connsiteX21" fmla="*/ 184073 w 438631"/>
                <a:gd name="connsiteY21" fmla="*/ 348574 h 399218"/>
                <a:gd name="connsiteX22" fmla="*/ 198361 w 438631"/>
                <a:gd name="connsiteY22" fmla="*/ 386088 h 399218"/>
                <a:gd name="connsiteX23" fmla="*/ 198361 w 438631"/>
                <a:gd name="connsiteY23" fmla="*/ 399218 h 399218"/>
                <a:gd name="connsiteX24" fmla="*/ 238366 w 438631"/>
                <a:gd name="connsiteY24" fmla="*/ 399218 h 399218"/>
                <a:gd name="connsiteX25" fmla="*/ 238366 w 438631"/>
                <a:gd name="connsiteY25" fmla="*/ 388902 h 399218"/>
                <a:gd name="connsiteX26" fmla="*/ 253606 w 438631"/>
                <a:gd name="connsiteY26" fmla="*/ 348574 h 399218"/>
                <a:gd name="connsiteX27" fmla="*/ 262178 w 438631"/>
                <a:gd name="connsiteY27" fmla="*/ 320439 h 399218"/>
                <a:gd name="connsiteX28" fmla="*/ 252653 w 438631"/>
                <a:gd name="connsiteY28" fmla="*/ 296055 h 399218"/>
                <a:gd name="connsiteX29" fmla="*/ 236461 w 438631"/>
                <a:gd name="connsiteY29" fmla="*/ 249163 h 399218"/>
                <a:gd name="connsiteX30" fmla="*/ 236461 w 438631"/>
                <a:gd name="connsiteY30" fmla="*/ 210711 h 399218"/>
                <a:gd name="connsiteX31" fmla="*/ 237413 w 438631"/>
                <a:gd name="connsiteY31" fmla="*/ 198519 h 399218"/>
                <a:gd name="connsiteX32" fmla="*/ 284086 w 438631"/>
                <a:gd name="connsiteY32" fmla="*/ 217276 h 399218"/>
                <a:gd name="connsiteX33" fmla="*/ 285038 w 438631"/>
                <a:gd name="connsiteY33" fmla="*/ 217276 h 399218"/>
                <a:gd name="connsiteX34" fmla="*/ 335521 w 438631"/>
                <a:gd name="connsiteY34" fmla="*/ 193830 h 399218"/>
                <a:gd name="connsiteX35" fmla="*/ 337426 w 438631"/>
                <a:gd name="connsiteY35" fmla="*/ 191016 h 399218"/>
                <a:gd name="connsiteX36" fmla="*/ 402196 w 438631"/>
                <a:gd name="connsiteY36" fmla="*/ 163819 h 399218"/>
                <a:gd name="connsiteX37" fmla="*/ 413626 w 438631"/>
                <a:gd name="connsiteY37" fmla="*/ 112237 h 399218"/>
                <a:gd name="connsiteX38" fmla="*/ 413626 w 438631"/>
                <a:gd name="connsiteY38" fmla="*/ 112237 h 399218"/>
                <a:gd name="connsiteX39" fmla="*/ 438391 w 438631"/>
                <a:gd name="connsiteY39" fmla="*/ 60656 h 399218"/>
                <a:gd name="connsiteX40" fmla="*/ 191693 w 438631"/>
                <a:gd name="connsiteY40" fmla="*/ 180700 h 399218"/>
                <a:gd name="connsiteX41" fmla="*/ 153593 w 438631"/>
                <a:gd name="connsiteY41" fmla="*/ 198519 h 399218"/>
                <a:gd name="connsiteX42" fmla="*/ 115493 w 438631"/>
                <a:gd name="connsiteY42" fmla="*/ 180700 h 399218"/>
                <a:gd name="connsiteX43" fmla="*/ 112636 w 438631"/>
                <a:gd name="connsiteY43" fmla="*/ 111299 h 399218"/>
                <a:gd name="connsiteX44" fmla="*/ 54533 w 438631"/>
                <a:gd name="connsiteY44" fmla="*/ 82226 h 399218"/>
                <a:gd name="connsiteX45" fmla="*/ 55486 w 438631"/>
                <a:gd name="connsiteY45" fmla="*/ 82226 h 399218"/>
                <a:gd name="connsiteX46" fmla="*/ 44056 w 438631"/>
                <a:gd name="connsiteY46" fmla="*/ 64407 h 399218"/>
                <a:gd name="connsiteX47" fmla="*/ 89776 w 438631"/>
                <a:gd name="connsiteY47" fmla="*/ 42837 h 399218"/>
                <a:gd name="connsiteX48" fmla="*/ 154546 w 438631"/>
                <a:gd name="connsiteY48" fmla="*/ 79413 h 399218"/>
                <a:gd name="connsiteX49" fmla="*/ 155498 w 438631"/>
                <a:gd name="connsiteY49" fmla="*/ 80350 h 399218"/>
                <a:gd name="connsiteX50" fmla="*/ 170738 w 438631"/>
                <a:gd name="connsiteY50" fmla="*/ 132870 h 399218"/>
                <a:gd name="connsiteX51" fmla="*/ 170738 w 438631"/>
                <a:gd name="connsiteY51" fmla="*/ 132870 h 399218"/>
                <a:gd name="connsiteX52" fmla="*/ 174548 w 438631"/>
                <a:gd name="connsiteY52" fmla="*/ 145062 h 399218"/>
                <a:gd name="connsiteX53" fmla="*/ 189788 w 438631"/>
                <a:gd name="connsiteY53" fmla="*/ 166632 h 399218"/>
                <a:gd name="connsiteX54" fmla="*/ 196456 w 438631"/>
                <a:gd name="connsiteY54" fmla="*/ 177886 h 399218"/>
                <a:gd name="connsiteX55" fmla="*/ 191693 w 438631"/>
                <a:gd name="connsiteY55" fmla="*/ 180700 h 399218"/>
                <a:gd name="connsiteX56" fmla="*/ 382193 w 438631"/>
                <a:gd name="connsiteY56" fmla="*/ 82226 h 399218"/>
                <a:gd name="connsiteX57" fmla="*/ 382193 w 438631"/>
                <a:gd name="connsiteY57" fmla="*/ 82226 h 399218"/>
                <a:gd name="connsiteX58" fmla="*/ 325043 w 438631"/>
                <a:gd name="connsiteY58" fmla="*/ 111299 h 399218"/>
                <a:gd name="connsiteX59" fmla="*/ 322186 w 438631"/>
                <a:gd name="connsiteY59" fmla="*/ 180700 h 399218"/>
                <a:gd name="connsiteX60" fmla="*/ 284086 w 438631"/>
                <a:gd name="connsiteY60" fmla="*/ 198519 h 399218"/>
                <a:gd name="connsiteX61" fmla="*/ 245986 w 438631"/>
                <a:gd name="connsiteY61" fmla="*/ 180700 h 399218"/>
                <a:gd name="connsiteX62" fmla="*/ 242176 w 438631"/>
                <a:gd name="connsiteY62" fmla="*/ 178824 h 399218"/>
                <a:gd name="connsiteX63" fmla="*/ 248843 w 438631"/>
                <a:gd name="connsiteY63" fmla="*/ 167570 h 399218"/>
                <a:gd name="connsiteX64" fmla="*/ 264083 w 438631"/>
                <a:gd name="connsiteY64" fmla="*/ 146000 h 399218"/>
                <a:gd name="connsiteX65" fmla="*/ 267893 w 438631"/>
                <a:gd name="connsiteY65" fmla="*/ 133808 h 399218"/>
                <a:gd name="connsiteX66" fmla="*/ 283133 w 438631"/>
                <a:gd name="connsiteY66" fmla="*/ 80350 h 399218"/>
                <a:gd name="connsiteX67" fmla="*/ 283133 w 438631"/>
                <a:gd name="connsiteY67" fmla="*/ 79413 h 399218"/>
                <a:gd name="connsiteX68" fmla="*/ 347903 w 438631"/>
                <a:gd name="connsiteY68" fmla="*/ 42837 h 399218"/>
                <a:gd name="connsiteX69" fmla="*/ 393623 w 438631"/>
                <a:gd name="connsiteY69" fmla="*/ 64407 h 399218"/>
                <a:gd name="connsiteX70" fmla="*/ 382193 w 438631"/>
                <a:gd name="connsiteY70" fmla="*/ 82226 h 39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38631" h="399218">
                  <a:moveTo>
                    <a:pt x="438391" y="60656"/>
                  </a:moveTo>
                  <a:cubicBezTo>
                    <a:pt x="435533" y="27831"/>
                    <a:pt x="405053" y="-4994"/>
                    <a:pt x="345046" y="634"/>
                  </a:cubicBezTo>
                  <a:cubicBezTo>
                    <a:pt x="304088" y="4385"/>
                    <a:pt x="269798" y="26893"/>
                    <a:pt x="251701" y="49402"/>
                  </a:cubicBezTo>
                  <a:cubicBezTo>
                    <a:pt x="251701" y="50339"/>
                    <a:pt x="250748" y="50339"/>
                    <a:pt x="250748" y="51277"/>
                  </a:cubicBezTo>
                  <a:cubicBezTo>
                    <a:pt x="243128" y="60656"/>
                    <a:pt x="231698" y="66283"/>
                    <a:pt x="219316" y="66283"/>
                  </a:cubicBezTo>
                  <a:cubicBezTo>
                    <a:pt x="206933" y="66283"/>
                    <a:pt x="195503" y="60656"/>
                    <a:pt x="187883" y="51277"/>
                  </a:cubicBezTo>
                  <a:cubicBezTo>
                    <a:pt x="187883" y="50339"/>
                    <a:pt x="186931" y="50339"/>
                    <a:pt x="186931" y="49402"/>
                  </a:cubicBezTo>
                  <a:cubicBezTo>
                    <a:pt x="169786" y="25955"/>
                    <a:pt x="134543" y="3447"/>
                    <a:pt x="93586" y="634"/>
                  </a:cubicBezTo>
                  <a:cubicBezTo>
                    <a:pt x="33578" y="-4994"/>
                    <a:pt x="3098" y="27831"/>
                    <a:pt x="241" y="60656"/>
                  </a:cubicBezTo>
                  <a:cubicBezTo>
                    <a:pt x="-1664" y="79413"/>
                    <a:pt x="7861" y="98170"/>
                    <a:pt x="24053" y="112237"/>
                  </a:cubicBezTo>
                  <a:lnTo>
                    <a:pt x="24053" y="112237"/>
                  </a:lnTo>
                  <a:cubicBezTo>
                    <a:pt x="20243" y="128181"/>
                    <a:pt x="24053" y="147875"/>
                    <a:pt x="35483" y="163819"/>
                  </a:cubicBezTo>
                  <a:cubicBezTo>
                    <a:pt x="52628" y="188203"/>
                    <a:pt x="79298" y="198519"/>
                    <a:pt x="100253" y="191016"/>
                  </a:cubicBezTo>
                  <a:cubicBezTo>
                    <a:pt x="100253" y="191954"/>
                    <a:pt x="101206" y="192892"/>
                    <a:pt x="101206" y="192892"/>
                  </a:cubicBezTo>
                  <a:cubicBezTo>
                    <a:pt x="102158" y="193830"/>
                    <a:pt x="123113" y="215400"/>
                    <a:pt x="152641" y="216338"/>
                  </a:cubicBezTo>
                  <a:lnTo>
                    <a:pt x="153593" y="216338"/>
                  </a:lnTo>
                  <a:cubicBezTo>
                    <a:pt x="169786" y="216338"/>
                    <a:pt x="185978" y="209773"/>
                    <a:pt x="200266" y="197581"/>
                  </a:cubicBezTo>
                  <a:cubicBezTo>
                    <a:pt x="201218" y="202271"/>
                    <a:pt x="201218" y="207898"/>
                    <a:pt x="201218" y="213525"/>
                  </a:cubicBezTo>
                  <a:lnTo>
                    <a:pt x="201218" y="248225"/>
                  </a:lnTo>
                  <a:cubicBezTo>
                    <a:pt x="201218" y="265106"/>
                    <a:pt x="196456" y="281987"/>
                    <a:pt x="185026" y="295117"/>
                  </a:cubicBezTo>
                  <a:cubicBezTo>
                    <a:pt x="178358" y="302620"/>
                    <a:pt x="174548" y="311999"/>
                    <a:pt x="174548" y="322315"/>
                  </a:cubicBezTo>
                  <a:cubicBezTo>
                    <a:pt x="174548" y="332631"/>
                    <a:pt x="178358" y="341072"/>
                    <a:pt x="184073" y="348574"/>
                  </a:cubicBezTo>
                  <a:cubicBezTo>
                    <a:pt x="192646" y="358891"/>
                    <a:pt x="198361" y="372021"/>
                    <a:pt x="198361" y="386088"/>
                  </a:cubicBezTo>
                  <a:lnTo>
                    <a:pt x="198361" y="399218"/>
                  </a:lnTo>
                  <a:lnTo>
                    <a:pt x="238366" y="399218"/>
                  </a:lnTo>
                  <a:lnTo>
                    <a:pt x="238366" y="388902"/>
                  </a:lnTo>
                  <a:cubicBezTo>
                    <a:pt x="238366" y="373896"/>
                    <a:pt x="244081" y="360766"/>
                    <a:pt x="253606" y="348574"/>
                  </a:cubicBezTo>
                  <a:cubicBezTo>
                    <a:pt x="259321" y="341072"/>
                    <a:pt x="263131" y="330755"/>
                    <a:pt x="262178" y="320439"/>
                  </a:cubicBezTo>
                  <a:cubicBezTo>
                    <a:pt x="262178" y="311061"/>
                    <a:pt x="258368" y="302620"/>
                    <a:pt x="252653" y="296055"/>
                  </a:cubicBezTo>
                  <a:cubicBezTo>
                    <a:pt x="242176" y="282925"/>
                    <a:pt x="236461" y="266044"/>
                    <a:pt x="236461" y="249163"/>
                  </a:cubicBezTo>
                  <a:lnTo>
                    <a:pt x="236461" y="210711"/>
                  </a:lnTo>
                  <a:cubicBezTo>
                    <a:pt x="236461" y="206960"/>
                    <a:pt x="236461" y="202271"/>
                    <a:pt x="237413" y="198519"/>
                  </a:cubicBezTo>
                  <a:cubicBezTo>
                    <a:pt x="245033" y="205084"/>
                    <a:pt x="262178" y="217276"/>
                    <a:pt x="284086" y="217276"/>
                  </a:cubicBezTo>
                  <a:lnTo>
                    <a:pt x="285038" y="217276"/>
                  </a:lnTo>
                  <a:cubicBezTo>
                    <a:pt x="303136" y="217276"/>
                    <a:pt x="320281" y="209773"/>
                    <a:pt x="335521" y="193830"/>
                  </a:cubicBezTo>
                  <a:cubicBezTo>
                    <a:pt x="336473" y="192892"/>
                    <a:pt x="336473" y="191954"/>
                    <a:pt x="337426" y="191016"/>
                  </a:cubicBezTo>
                  <a:cubicBezTo>
                    <a:pt x="358381" y="198519"/>
                    <a:pt x="385051" y="187265"/>
                    <a:pt x="402196" y="163819"/>
                  </a:cubicBezTo>
                  <a:cubicBezTo>
                    <a:pt x="413626" y="146938"/>
                    <a:pt x="417436" y="127243"/>
                    <a:pt x="413626" y="112237"/>
                  </a:cubicBezTo>
                  <a:lnTo>
                    <a:pt x="413626" y="112237"/>
                  </a:lnTo>
                  <a:cubicBezTo>
                    <a:pt x="430771" y="98170"/>
                    <a:pt x="440296" y="79413"/>
                    <a:pt x="438391" y="60656"/>
                  </a:cubicBezTo>
                  <a:close/>
                  <a:moveTo>
                    <a:pt x="191693" y="180700"/>
                  </a:moveTo>
                  <a:cubicBezTo>
                    <a:pt x="179311" y="192892"/>
                    <a:pt x="166928" y="198519"/>
                    <a:pt x="153593" y="198519"/>
                  </a:cubicBezTo>
                  <a:cubicBezTo>
                    <a:pt x="132638" y="198519"/>
                    <a:pt x="116446" y="181638"/>
                    <a:pt x="115493" y="180700"/>
                  </a:cubicBezTo>
                  <a:cubicBezTo>
                    <a:pt x="129781" y="163819"/>
                    <a:pt x="128828" y="135683"/>
                    <a:pt x="112636" y="111299"/>
                  </a:cubicBezTo>
                  <a:cubicBezTo>
                    <a:pt x="97396" y="89729"/>
                    <a:pt x="74536" y="79413"/>
                    <a:pt x="54533" y="82226"/>
                  </a:cubicBezTo>
                  <a:lnTo>
                    <a:pt x="55486" y="82226"/>
                  </a:lnTo>
                  <a:cubicBezTo>
                    <a:pt x="47866" y="76599"/>
                    <a:pt x="43103" y="69096"/>
                    <a:pt x="44056" y="64407"/>
                  </a:cubicBezTo>
                  <a:cubicBezTo>
                    <a:pt x="45961" y="48464"/>
                    <a:pt x="63106" y="40961"/>
                    <a:pt x="89776" y="42837"/>
                  </a:cubicBezTo>
                  <a:cubicBezTo>
                    <a:pt x="122161" y="45650"/>
                    <a:pt x="147878" y="66283"/>
                    <a:pt x="154546" y="79413"/>
                  </a:cubicBezTo>
                  <a:cubicBezTo>
                    <a:pt x="154546" y="80350"/>
                    <a:pt x="154546" y="80350"/>
                    <a:pt x="155498" y="80350"/>
                  </a:cubicBezTo>
                  <a:cubicBezTo>
                    <a:pt x="165023" y="96294"/>
                    <a:pt x="170738" y="114113"/>
                    <a:pt x="170738" y="132870"/>
                  </a:cubicBezTo>
                  <a:lnTo>
                    <a:pt x="170738" y="132870"/>
                  </a:lnTo>
                  <a:cubicBezTo>
                    <a:pt x="170738" y="137559"/>
                    <a:pt x="171691" y="141311"/>
                    <a:pt x="174548" y="145062"/>
                  </a:cubicBezTo>
                  <a:lnTo>
                    <a:pt x="189788" y="166632"/>
                  </a:lnTo>
                  <a:cubicBezTo>
                    <a:pt x="192646" y="170384"/>
                    <a:pt x="194551" y="174135"/>
                    <a:pt x="196456" y="177886"/>
                  </a:cubicBezTo>
                  <a:cubicBezTo>
                    <a:pt x="194551" y="178824"/>
                    <a:pt x="192646" y="179762"/>
                    <a:pt x="191693" y="180700"/>
                  </a:cubicBezTo>
                  <a:close/>
                  <a:moveTo>
                    <a:pt x="382193" y="82226"/>
                  </a:moveTo>
                  <a:lnTo>
                    <a:pt x="382193" y="82226"/>
                  </a:lnTo>
                  <a:cubicBezTo>
                    <a:pt x="363143" y="79413"/>
                    <a:pt x="340283" y="89729"/>
                    <a:pt x="325043" y="111299"/>
                  </a:cubicBezTo>
                  <a:cubicBezTo>
                    <a:pt x="307898" y="135683"/>
                    <a:pt x="307898" y="163819"/>
                    <a:pt x="322186" y="180700"/>
                  </a:cubicBezTo>
                  <a:cubicBezTo>
                    <a:pt x="309803" y="192892"/>
                    <a:pt x="297421" y="198519"/>
                    <a:pt x="284086" y="198519"/>
                  </a:cubicBezTo>
                  <a:cubicBezTo>
                    <a:pt x="262178" y="198519"/>
                    <a:pt x="245986" y="181638"/>
                    <a:pt x="245986" y="180700"/>
                  </a:cubicBezTo>
                  <a:cubicBezTo>
                    <a:pt x="245033" y="179762"/>
                    <a:pt x="244081" y="178824"/>
                    <a:pt x="242176" y="178824"/>
                  </a:cubicBezTo>
                  <a:cubicBezTo>
                    <a:pt x="244081" y="175073"/>
                    <a:pt x="245986" y="171322"/>
                    <a:pt x="248843" y="167570"/>
                  </a:cubicBezTo>
                  <a:lnTo>
                    <a:pt x="264083" y="146000"/>
                  </a:lnTo>
                  <a:cubicBezTo>
                    <a:pt x="266941" y="142248"/>
                    <a:pt x="267893" y="138497"/>
                    <a:pt x="267893" y="133808"/>
                  </a:cubicBezTo>
                  <a:cubicBezTo>
                    <a:pt x="267893" y="115051"/>
                    <a:pt x="273608" y="97232"/>
                    <a:pt x="283133" y="80350"/>
                  </a:cubicBezTo>
                  <a:lnTo>
                    <a:pt x="283133" y="79413"/>
                  </a:lnTo>
                  <a:cubicBezTo>
                    <a:pt x="289801" y="66283"/>
                    <a:pt x="315518" y="45650"/>
                    <a:pt x="347903" y="42837"/>
                  </a:cubicBezTo>
                  <a:cubicBezTo>
                    <a:pt x="374573" y="40961"/>
                    <a:pt x="392671" y="48464"/>
                    <a:pt x="393623" y="64407"/>
                  </a:cubicBezTo>
                  <a:cubicBezTo>
                    <a:pt x="395528" y="69096"/>
                    <a:pt x="390766" y="76599"/>
                    <a:pt x="382193" y="82226"/>
                  </a:cubicBezTo>
                  <a:close/>
                </a:path>
              </a:pathLst>
            </a:custGeom>
            <a:grpFill/>
            <a:ln w="9525" cap="flat">
              <a:noFill/>
              <a:prstDash val="solid"/>
              <a:miter/>
            </a:ln>
          </p:spPr>
          <p:txBody>
            <a:bodyPr rtlCol="0" anchor="ctr"/>
            <a:lstStyle/>
            <a:p>
              <a:endParaRPr lang="en-GB" dirty="0"/>
            </a:p>
          </p:txBody>
        </p:sp>
        <p:sp>
          <p:nvSpPr>
            <p:cNvPr id="61" name="Freeform 60">
              <a:extLst>
                <a:ext uri="{FF2B5EF4-FFF2-40B4-BE49-F238E27FC236}">
                  <a16:creationId xmlns:a16="http://schemas.microsoft.com/office/drawing/2014/main" id="{F755160A-5B35-9293-DB05-CFB270C73935}"/>
                </a:ext>
              </a:extLst>
            </p:cNvPr>
            <p:cNvSpPr/>
            <p:nvPr/>
          </p:nvSpPr>
          <p:spPr>
            <a:xfrm>
              <a:off x="1360493" y="4276425"/>
              <a:ext cx="123825" cy="74089"/>
            </a:xfrm>
            <a:custGeom>
              <a:avLst/>
              <a:gdLst>
                <a:gd name="connsiteX0" fmla="*/ 45720 w 123825"/>
                <a:gd name="connsiteY0" fmla="*/ 64711 h 74089"/>
                <a:gd name="connsiteX1" fmla="*/ 46672 w 123825"/>
                <a:gd name="connsiteY1" fmla="*/ 66587 h 74089"/>
                <a:gd name="connsiteX2" fmla="*/ 60008 w 123825"/>
                <a:gd name="connsiteY2" fmla="*/ 74090 h 74089"/>
                <a:gd name="connsiteX3" fmla="*/ 62865 w 123825"/>
                <a:gd name="connsiteY3" fmla="*/ 74090 h 74089"/>
                <a:gd name="connsiteX4" fmla="*/ 65723 w 123825"/>
                <a:gd name="connsiteY4" fmla="*/ 74090 h 74089"/>
                <a:gd name="connsiteX5" fmla="*/ 79058 w 123825"/>
                <a:gd name="connsiteY5" fmla="*/ 66587 h 74089"/>
                <a:gd name="connsiteX6" fmla="*/ 80010 w 123825"/>
                <a:gd name="connsiteY6" fmla="*/ 64711 h 74089"/>
                <a:gd name="connsiteX7" fmla="*/ 123825 w 123825"/>
                <a:gd name="connsiteY7" fmla="*/ 27198 h 74089"/>
                <a:gd name="connsiteX8" fmla="*/ 61913 w 123825"/>
                <a:gd name="connsiteY8" fmla="*/ 0 h 74089"/>
                <a:gd name="connsiteX9" fmla="*/ 0 w 123825"/>
                <a:gd name="connsiteY9" fmla="*/ 26260 h 74089"/>
                <a:gd name="connsiteX10" fmla="*/ 45720 w 123825"/>
                <a:gd name="connsiteY10" fmla="*/ 64711 h 7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74089">
                  <a:moveTo>
                    <a:pt x="45720" y="64711"/>
                  </a:moveTo>
                  <a:lnTo>
                    <a:pt x="46672" y="66587"/>
                  </a:lnTo>
                  <a:cubicBezTo>
                    <a:pt x="49530" y="70338"/>
                    <a:pt x="54293" y="73152"/>
                    <a:pt x="60008" y="74090"/>
                  </a:cubicBezTo>
                  <a:cubicBezTo>
                    <a:pt x="60960" y="74090"/>
                    <a:pt x="61913" y="74090"/>
                    <a:pt x="62865" y="74090"/>
                  </a:cubicBezTo>
                  <a:cubicBezTo>
                    <a:pt x="63818" y="74090"/>
                    <a:pt x="64770" y="74090"/>
                    <a:pt x="65723" y="74090"/>
                  </a:cubicBezTo>
                  <a:cubicBezTo>
                    <a:pt x="70485" y="73152"/>
                    <a:pt x="75248" y="70338"/>
                    <a:pt x="79058" y="66587"/>
                  </a:cubicBezTo>
                  <a:lnTo>
                    <a:pt x="80010" y="64711"/>
                  </a:lnTo>
                  <a:cubicBezTo>
                    <a:pt x="91440" y="49706"/>
                    <a:pt x="106680" y="37514"/>
                    <a:pt x="123825" y="27198"/>
                  </a:cubicBezTo>
                  <a:cubicBezTo>
                    <a:pt x="115253" y="7503"/>
                    <a:pt x="90488" y="0"/>
                    <a:pt x="61913" y="0"/>
                  </a:cubicBezTo>
                  <a:cubicBezTo>
                    <a:pt x="33338" y="0"/>
                    <a:pt x="9525" y="6565"/>
                    <a:pt x="0" y="26260"/>
                  </a:cubicBezTo>
                  <a:cubicBezTo>
                    <a:pt x="19050" y="36576"/>
                    <a:pt x="34290" y="49706"/>
                    <a:pt x="45720" y="64711"/>
                  </a:cubicBezTo>
                  <a:close/>
                </a:path>
              </a:pathLst>
            </a:custGeom>
            <a:grpFill/>
            <a:ln w="9525" cap="flat">
              <a:noFill/>
              <a:prstDash val="solid"/>
              <a:miter/>
            </a:ln>
          </p:spPr>
          <p:txBody>
            <a:bodyPr rtlCol="0" anchor="ctr"/>
            <a:lstStyle/>
            <a:p>
              <a:endParaRPr lang="en-GB" dirty="0"/>
            </a:p>
          </p:txBody>
        </p:sp>
      </p:grpSp>
      <p:grpSp>
        <p:nvGrpSpPr>
          <p:cNvPr id="62" name="Graphic 54">
            <a:extLst>
              <a:ext uri="{FF2B5EF4-FFF2-40B4-BE49-F238E27FC236}">
                <a16:creationId xmlns:a16="http://schemas.microsoft.com/office/drawing/2014/main" id="{467FA183-DAF3-FE73-6004-51EBFEE5EAEE}"/>
              </a:ext>
            </a:extLst>
          </p:cNvPr>
          <p:cNvGrpSpPr/>
          <p:nvPr/>
        </p:nvGrpSpPr>
        <p:grpSpPr>
          <a:xfrm>
            <a:off x="6064230" y="3843799"/>
            <a:ext cx="226051" cy="219429"/>
            <a:chOff x="1204043" y="4276425"/>
            <a:chExt cx="438631" cy="425782"/>
          </a:xfrm>
          <a:solidFill>
            <a:schemeClr val="bg1"/>
          </a:solidFill>
        </p:grpSpPr>
        <p:sp>
          <p:nvSpPr>
            <p:cNvPr id="63" name="Freeform 62">
              <a:extLst>
                <a:ext uri="{FF2B5EF4-FFF2-40B4-BE49-F238E27FC236}">
                  <a16:creationId xmlns:a16="http://schemas.microsoft.com/office/drawing/2014/main" id="{34C6273A-1D54-BA68-7166-467CF018DEB8}"/>
                </a:ext>
              </a:extLst>
            </p:cNvPr>
            <p:cNvSpPr/>
            <p:nvPr/>
          </p:nvSpPr>
          <p:spPr>
            <a:xfrm>
              <a:off x="1204043" y="4302989"/>
              <a:ext cx="438631" cy="399218"/>
            </a:xfrm>
            <a:custGeom>
              <a:avLst/>
              <a:gdLst>
                <a:gd name="connsiteX0" fmla="*/ 438391 w 438631"/>
                <a:gd name="connsiteY0" fmla="*/ 60656 h 399218"/>
                <a:gd name="connsiteX1" fmla="*/ 345046 w 438631"/>
                <a:gd name="connsiteY1" fmla="*/ 634 h 399218"/>
                <a:gd name="connsiteX2" fmla="*/ 251701 w 438631"/>
                <a:gd name="connsiteY2" fmla="*/ 49402 h 399218"/>
                <a:gd name="connsiteX3" fmla="*/ 250748 w 438631"/>
                <a:gd name="connsiteY3" fmla="*/ 51277 h 399218"/>
                <a:gd name="connsiteX4" fmla="*/ 219316 w 438631"/>
                <a:gd name="connsiteY4" fmla="*/ 66283 h 399218"/>
                <a:gd name="connsiteX5" fmla="*/ 187883 w 438631"/>
                <a:gd name="connsiteY5" fmla="*/ 51277 h 399218"/>
                <a:gd name="connsiteX6" fmla="*/ 186931 w 438631"/>
                <a:gd name="connsiteY6" fmla="*/ 49402 h 399218"/>
                <a:gd name="connsiteX7" fmla="*/ 93586 w 438631"/>
                <a:gd name="connsiteY7" fmla="*/ 634 h 399218"/>
                <a:gd name="connsiteX8" fmla="*/ 241 w 438631"/>
                <a:gd name="connsiteY8" fmla="*/ 60656 h 399218"/>
                <a:gd name="connsiteX9" fmla="*/ 24053 w 438631"/>
                <a:gd name="connsiteY9" fmla="*/ 112237 h 399218"/>
                <a:gd name="connsiteX10" fmla="*/ 24053 w 438631"/>
                <a:gd name="connsiteY10" fmla="*/ 112237 h 399218"/>
                <a:gd name="connsiteX11" fmla="*/ 35483 w 438631"/>
                <a:gd name="connsiteY11" fmla="*/ 163819 h 399218"/>
                <a:gd name="connsiteX12" fmla="*/ 100253 w 438631"/>
                <a:gd name="connsiteY12" fmla="*/ 191016 h 399218"/>
                <a:gd name="connsiteX13" fmla="*/ 101206 w 438631"/>
                <a:gd name="connsiteY13" fmla="*/ 192892 h 399218"/>
                <a:gd name="connsiteX14" fmla="*/ 152641 w 438631"/>
                <a:gd name="connsiteY14" fmla="*/ 216338 h 399218"/>
                <a:gd name="connsiteX15" fmla="*/ 153593 w 438631"/>
                <a:gd name="connsiteY15" fmla="*/ 216338 h 399218"/>
                <a:gd name="connsiteX16" fmla="*/ 200266 w 438631"/>
                <a:gd name="connsiteY16" fmla="*/ 197581 h 399218"/>
                <a:gd name="connsiteX17" fmla="*/ 201218 w 438631"/>
                <a:gd name="connsiteY17" fmla="*/ 213525 h 399218"/>
                <a:gd name="connsiteX18" fmla="*/ 201218 w 438631"/>
                <a:gd name="connsiteY18" fmla="*/ 248225 h 399218"/>
                <a:gd name="connsiteX19" fmla="*/ 185026 w 438631"/>
                <a:gd name="connsiteY19" fmla="*/ 295117 h 399218"/>
                <a:gd name="connsiteX20" fmla="*/ 174548 w 438631"/>
                <a:gd name="connsiteY20" fmla="*/ 322315 h 399218"/>
                <a:gd name="connsiteX21" fmla="*/ 184073 w 438631"/>
                <a:gd name="connsiteY21" fmla="*/ 348574 h 399218"/>
                <a:gd name="connsiteX22" fmla="*/ 198361 w 438631"/>
                <a:gd name="connsiteY22" fmla="*/ 386088 h 399218"/>
                <a:gd name="connsiteX23" fmla="*/ 198361 w 438631"/>
                <a:gd name="connsiteY23" fmla="*/ 399218 h 399218"/>
                <a:gd name="connsiteX24" fmla="*/ 238366 w 438631"/>
                <a:gd name="connsiteY24" fmla="*/ 399218 h 399218"/>
                <a:gd name="connsiteX25" fmla="*/ 238366 w 438631"/>
                <a:gd name="connsiteY25" fmla="*/ 388902 h 399218"/>
                <a:gd name="connsiteX26" fmla="*/ 253606 w 438631"/>
                <a:gd name="connsiteY26" fmla="*/ 348574 h 399218"/>
                <a:gd name="connsiteX27" fmla="*/ 262178 w 438631"/>
                <a:gd name="connsiteY27" fmla="*/ 320439 h 399218"/>
                <a:gd name="connsiteX28" fmla="*/ 252653 w 438631"/>
                <a:gd name="connsiteY28" fmla="*/ 296055 h 399218"/>
                <a:gd name="connsiteX29" fmla="*/ 236461 w 438631"/>
                <a:gd name="connsiteY29" fmla="*/ 249163 h 399218"/>
                <a:gd name="connsiteX30" fmla="*/ 236461 w 438631"/>
                <a:gd name="connsiteY30" fmla="*/ 210711 h 399218"/>
                <a:gd name="connsiteX31" fmla="*/ 237413 w 438631"/>
                <a:gd name="connsiteY31" fmla="*/ 198519 h 399218"/>
                <a:gd name="connsiteX32" fmla="*/ 284086 w 438631"/>
                <a:gd name="connsiteY32" fmla="*/ 217276 h 399218"/>
                <a:gd name="connsiteX33" fmla="*/ 285038 w 438631"/>
                <a:gd name="connsiteY33" fmla="*/ 217276 h 399218"/>
                <a:gd name="connsiteX34" fmla="*/ 335521 w 438631"/>
                <a:gd name="connsiteY34" fmla="*/ 193830 h 399218"/>
                <a:gd name="connsiteX35" fmla="*/ 337426 w 438631"/>
                <a:gd name="connsiteY35" fmla="*/ 191016 h 399218"/>
                <a:gd name="connsiteX36" fmla="*/ 402196 w 438631"/>
                <a:gd name="connsiteY36" fmla="*/ 163819 h 399218"/>
                <a:gd name="connsiteX37" fmla="*/ 413626 w 438631"/>
                <a:gd name="connsiteY37" fmla="*/ 112237 h 399218"/>
                <a:gd name="connsiteX38" fmla="*/ 413626 w 438631"/>
                <a:gd name="connsiteY38" fmla="*/ 112237 h 399218"/>
                <a:gd name="connsiteX39" fmla="*/ 438391 w 438631"/>
                <a:gd name="connsiteY39" fmla="*/ 60656 h 399218"/>
                <a:gd name="connsiteX40" fmla="*/ 191693 w 438631"/>
                <a:gd name="connsiteY40" fmla="*/ 180700 h 399218"/>
                <a:gd name="connsiteX41" fmla="*/ 153593 w 438631"/>
                <a:gd name="connsiteY41" fmla="*/ 198519 h 399218"/>
                <a:gd name="connsiteX42" fmla="*/ 115493 w 438631"/>
                <a:gd name="connsiteY42" fmla="*/ 180700 h 399218"/>
                <a:gd name="connsiteX43" fmla="*/ 112636 w 438631"/>
                <a:gd name="connsiteY43" fmla="*/ 111299 h 399218"/>
                <a:gd name="connsiteX44" fmla="*/ 54533 w 438631"/>
                <a:gd name="connsiteY44" fmla="*/ 82226 h 399218"/>
                <a:gd name="connsiteX45" fmla="*/ 55486 w 438631"/>
                <a:gd name="connsiteY45" fmla="*/ 82226 h 399218"/>
                <a:gd name="connsiteX46" fmla="*/ 44056 w 438631"/>
                <a:gd name="connsiteY46" fmla="*/ 64407 h 399218"/>
                <a:gd name="connsiteX47" fmla="*/ 89776 w 438631"/>
                <a:gd name="connsiteY47" fmla="*/ 42837 h 399218"/>
                <a:gd name="connsiteX48" fmla="*/ 154546 w 438631"/>
                <a:gd name="connsiteY48" fmla="*/ 79413 h 399218"/>
                <a:gd name="connsiteX49" fmla="*/ 155498 w 438631"/>
                <a:gd name="connsiteY49" fmla="*/ 80350 h 399218"/>
                <a:gd name="connsiteX50" fmla="*/ 170738 w 438631"/>
                <a:gd name="connsiteY50" fmla="*/ 132870 h 399218"/>
                <a:gd name="connsiteX51" fmla="*/ 170738 w 438631"/>
                <a:gd name="connsiteY51" fmla="*/ 132870 h 399218"/>
                <a:gd name="connsiteX52" fmla="*/ 174548 w 438631"/>
                <a:gd name="connsiteY52" fmla="*/ 145062 h 399218"/>
                <a:gd name="connsiteX53" fmla="*/ 189788 w 438631"/>
                <a:gd name="connsiteY53" fmla="*/ 166632 h 399218"/>
                <a:gd name="connsiteX54" fmla="*/ 196456 w 438631"/>
                <a:gd name="connsiteY54" fmla="*/ 177886 h 399218"/>
                <a:gd name="connsiteX55" fmla="*/ 191693 w 438631"/>
                <a:gd name="connsiteY55" fmla="*/ 180700 h 399218"/>
                <a:gd name="connsiteX56" fmla="*/ 382193 w 438631"/>
                <a:gd name="connsiteY56" fmla="*/ 82226 h 399218"/>
                <a:gd name="connsiteX57" fmla="*/ 382193 w 438631"/>
                <a:gd name="connsiteY57" fmla="*/ 82226 h 399218"/>
                <a:gd name="connsiteX58" fmla="*/ 325043 w 438631"/>
                <a:gd name="connsiteY58" fmla="*/ 111299 h 399218"/>
                <a:gd name="connsiteX59" fmla="*/ 322186 w 438631"/>
                <a:gd name="connsiteY59" fmla="*/ 180700 h 399218"/>
                <a:gd name="connsiteX60" fmla="*/ 284086 w 438631"/>
                <a:gd name="connsiteY60" fmla="*/ 198519 h 399218"/>
                <a:gd name="connsiteX61" fmla="*/ 245986 w 438631"/>
                <a:gd name="connsiteY61" fmla="*/ 180700 h 399218"/>
                <a:gd name="connsiteX62" fmla="*/ 242176 w 438631"/>
                <a:gd name="connsiteY62" fmla="*/ 178824 h 399218"/>
                <a:gd name="connsiteX63" fmla="*/ 248843 w 438631"/>
                <a:gd name="connsiteY63" fmla="*/ 167570 h 399218"/>
                <a:gd name="connsiteX64" fmla="*/ 264083 w 438631"/>
                <a:gd name="connsiteY64" fmla="*/ 146000 h 399218"/>
                <a:gd name="connsiteX65" fmla="*/ 267893 w 438631"/>
                <a:gd name="connsiteY65" fmla="*/ 133808 h 399218"/>
                <a:gd name="connsiteX66" fmla="*/ 283133 w 438631"/>
                <a:gd name="connsiteY66" fmla="*/ 80350 h 399218"/>
                <a:gd name="connsiteX67" fmla="*/ 283133 w 438631"/>
                <a:gd name="connsiteY67" fmla="*/ 79413 h 399218"/>
                <a:gd name="connsiteX68" fmla="*/ 347903 w 438631"/>
                <a:gd name="connsiteY68" fmla="*/ 42837 h 399218"/>
                <a:gd name="connsiteX69" fmla="*/ 393623 w 438631"/>
                <a:gd name="connsiteY69" fmla="*/ 64407 h 399218"/>
                <a:gd name="connsiteX70" fmla="*/ 382193 w 438631"/>
                <a:gd name="connsiteY70" fmla="*/ 82226 h 39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38631" h="399218">
                  <a:moveTo>
                    <a:pt x="438391" y="60656"/>
                  </a:moveTo>
                  <a:cubicBezTo>
                    <a:pt x="435533" y="27831"/>
                    <a:pt x="405053" y="-4994"/>
                    <a:pt x="345046" y="634"/>
                  </a:cubicBezTo>
                  <a:cubicBezTo>
                    <a:pt x="304088" y="4385"/>
                    <a:pt x="269798" y="26893"/>
                    <a:pt x="251701" y="49402"/>
                  </a:cubicBezTo>
                  <a:cubicBezTo>
                    <a:pt x="251701" y="50339"/>
                    <a:pt x="250748" y="50339"/>
                    <a:pt x="250748" y="51277"/>
                  </a:cubicBezTo>
                  <a:cubicBezTo>
                    <a:pt x="243128" y="60656"/>
                    <a:pt x="231698" y="66283"/>
                    <a:pt x="219316" y="66283"/>
                  </a:cubicBezTo>
                  <a:cubicBezTo>
                    <a:pt x="206933" y="66283"/>
                    <a:pt x="195503" y="60656"/>
                    <a:pt x="187883" y="51277"/>
                  </a:cubicBezTo>
                  <a:cubicBezTo>
                    <a:pt x="187883" y="50339"/>
                    <a:pt x="186931" y="50339"/>
                    <a:pt x="186931" y="49402"/>
                  </a:cubicBezTo>
                  <a:cubicBezTo>
                    <a:pt x="169786" y="25955"/>
                    <a:pt x="134543" y="3447"/>
                    <a:pt x="93586" y="634"/>
                  </a:cubicBezTo>
                  <a:cubicBezTo>
                    <a:pt x="33578" y="-4994"/>
                    <a:pt x="3098" y="27831"/>
                    <a:pt x="241" y="60656"/>
                  </a:cubicBezTo>
                  <a:cubicBezTo>
                    <a:pt x="-1664" y="79413"/>
                    <a:pt x="7861" y="98170"/>
                    <a:pt x="24053" y="112237"/>
                  </a:cubicBezTo>
                  <a:lnTo>
                    <a:pt x="24053" y="112237"/>
                  </a:lnTo>
                  <a:cubicBezTo>
                    <a:pt x="20243" y="128181"/>
                    <a:pt x="24053" y="147875"/>
                    <a:pt x="35483" y="163819"/>
                  </a:cubicBezTo>
                  <a:cubicBezTo>
                    <a:pt x="52628" y="188203"/>
                    <a:pt x="79298" y="198519"/>
                    <a:pt x="100253" y="191016"/>
                  </a:cubicBezTo>
                  <a:cubicBezTo>
                    <a:pt x="100253" y="191954"/>
                    <a:pt x="101206" y="192892"/>
                    <a:pt x="101206" y="192892"/>
                  </a:cubicBezTo>
                  <a:cubicBezTo>
                    <a:pt x="102158" y="193830"/>
                    <a:pt x="123113" y="215400"/>
                    <a:pt x="152641" y="216338"/>
                  </a:cubicBezTo>
                  <a:lnTo>
                    <a:pt x="153593" y="216338"/>
                  </a:lnTo>
                  <a:cubicBezTo>
                    <a:pt x="169786" y="216338"/>
                    <a:pt x="185978" y="209773"/>
                    <a:pt x="200266" y="197581"/>
                  </a:cubicBezTo>
                  <a:cubicBezTo>
                    <a:pt x="201218" y="202271"/>
                    <a:pt x="201218" y="207898"/>
                    <a:pt x="201218" y="213525"/>
                  </a:cubicBezTo>
                  <a:lnTo>
                    <a:pt x="201218" y="248225"/>
                  </a:lnTo>
                  <a:cubicBezTo>
                    <a:pt x="201218" y="265106"/>
                    <a:pt x="196456" y="281987"/>
                    <a:pt x="185026" y="295117"/>
                  </a:cubicBezTo>
                  <a:cubicBezTo>
                    <a:pt x="178358" y="302620"/>
                    <a:pt x="174548" y="311999"/>
                    <a:pt x="174548" y="322315"/>
                  </a:cubicBezTo>
                  <a:cubicBezTo>
                    <a:pt x="174548" y="332631"/>
                    <a:pt x="178358" y="341072"/>
                    <a:pt x="184073" y="348574"/>
                  </a:cubicBezTo>
                  <a:cubicBezTo>
                    <a:pt x="192646" y="358891"/>
                    <a:pt x="198361" y="372021"/>
                    <a:pt x="198361" y="386088"/>
                  </a:cubicBezTo>
                  <a:lnTo>
                    <a:pt x="198361" y="399218"/>
                  </a:lnTo>
                  <a:lnTo>
                    <a:pt x="238366" y="399218"/>
                  </a:lnTo>
                  <a:lnTo>
                    <a:pt x="238366" y="388902"/>
                  </a:lnTo>
                  <a:cubicBezTo>
                    <a:pt x="238366" y="373896"/>
                    <a:pt x="244081" y="360766"/>
                    <a:pt x="253606" y="348574"/>
                  </a:cubicBezTo>
                  <a:cubicBezTo>
                    <a:pt x="259321" y="341072"/>
                    <a:pt x="263131" y="330755"/>
                    <a:pt x="262178" y="320439"/>
                  </a:cubicBezTo>
                  <a:cubicBezTo>
                    <a:pt x="262178" y="311061"/>
                    <a:pt x="258368" y="302620"/>
                    <a:pt x="252653" y="296055"/>
                  </a:cubicBezTo>
                  <a:cubicBezTo>
                    <a:pt x="242176" y="282925"/>
                    <a:pt x="236461" y="266044"/>
                    <a:pt x="236461" y="249163"/>
                  </a:cubicBezTo>
                  <a:lnTo>
                    <a:pt x="236461" y="210711"/>
                  </a:lnTo>
                  <a:cubicBezTo>
                    <a:pt x="236461" y="206960"/>
                    <a:pt x="236461" y="202271"/>
                    <a:pt x="237413" y="198519"/>
                  </a:cubicBezTo>
                  <a:cubicBezTo>
                    <a:pt x="245033" y="205084"/>
                    <a:pt x="262178" y="217276"/>
                    <a:pt x="284086" y="217276"/>
                  </a:cubicBezTo>
                  <a:lnTo>
                    <a:pt x="285038" y="217276"/>
                  </a:lnTo>
                  <a:cubicBezTo>
                    <a:pt x="303136" y="217276"/>
                    <a:pt x="320281" y="209773"/>
                    <a:pt x="335521" y="193830"/>
                  </a:cubicBezTo>
                  <a:cubicBezTo>
                    <a:pt x="336473" y="192892"/>
                    <a:pt x="336473" y="191954"/>
                    <a:pt x="337426" y="191016"/>
                  </a:cubicBezTo>
                  <a:cubicBezTo>
                    <a:pt x="358381" y="198519"/>
                    <a:pt x="385051" y="187265"/>
                    <a:pt x="402196" y="163819"/>
                  </a:cubicBezTo>
                  <a:cubicBezTo>
                    <a:pt x="413626" y="146938"/>
                    <a:pt x="417436" y="127243"/>
                    <a:pt x="413626" y="112237"/>
                  </a:cubicBezTo>
                  <a:lnTo>
                    <a:pt x="413626" y="112237"/>
                  </a:lnTo>
                  <a:cubicBezTo>
                    <a:pt x="430771" y="98170"/>
                    <a:pt x="440296" y="79413"/>
                    <a:pt x="438391" y="60656"/>
                  </a:cubicBezTo>
                  <a:close/>
                  <a:moveTo>
                    <a:pt x="191693" y="180700"/>
                  </a:moveTo>
                  <a:cubicBezTo>
                    <a:pt x="179311" y="192892"/>
                    <a:pt x="166928" y="198519"/>
                    <a:pt x="153593" y="198519"/>
                  </a:cubicBezTo>
                  <a:cubicBezTo>
                    <a:pt x="132638" y="198519"/>
                    <a:pt x="116446" y="181638"/>
                    <a:pt x="115493" y="180700"/>
                  </a:cubicBezTo>
                  <a:cubicBezTo>
                    <a:pt x="129781" y="163819"/>
                    <a:pt x="128828" y="135683"/>
                    <a:pt x="112636" y="111299"/>
                  </a:cubicBezTo>
                  <a:cubicBezTo>
                    <a:pt x="97396" y="89729"/>
                    <a:pt x="74536" y="79413"/>
                    <a:pt x="54533" y="82226"/>
                  </a:cubicBezTo>
                  <a:lnTo>
                    <a:pt x="55486" y="82226"/>
                  </a:lnTo>
                  <a:cubicBezTo>
                    <a:pt x="47866" y="76599"/>
                    <a:pt x="43103" y="69096"/>
                    <a:pt x="44056" y="64407"/>
                  </a:cubicBezTo>
                  <a:cubicBezTo>
                    <a:pt x="45961" y="48464"/>
                    <a:pt x="63106" y="40961"/>
                    <a:pt x="89776" y="42837"/>
                  </a:cubicBezTo>
                  <a:cubicBezTo>
                    <a:pt x="122161" y="45650"/>
                    <a:pt x="147878" y="66283"/>
                    <a:pt x="154546" y="79413"/>
                  </a:cubicBezTo>
                  <a:cubicBezTo>
                    <a:pt x="154546" y="80350"/>
                    <a:pt x="154546" y="80350"/>
                    <a:pt x="155498" y="80350"/>
                  </a:cubicBezTo>
                  <a:cubicBezTo>
                    <a:pt x="165023" y="96294"/>
                    <a:pt x="170738" y="114113"/>
                    <a:pt x="170738" y="132870"/>
                  </a:cubicBezTo>
                  <a:lnTo>
                    <a:pt x="170738" y="132870"/>
                  </a:lnTo>
                  <a:cubicBezTo>
                    <a:pt x="170738" y="137559"/>
                    <a:pt x="171691" y="141311"/>
                    <a:pt x="174548" y="145062"/>
                  </a:cubicBezTo>
                  <a:lnTo>
                    <a:pt x="189788" y="166632"/>
                  </a:lnTo>
                  <a:cubicBezTo>
                    <a:pt x="192646" y="170384"/>
                    <a:pt x="194551" y="174135"/>
                    <a:pt x="196456" y="177886"/>
                  </a:cubicBezTo>
                  <a:cubicBezTo>
                    <a:pt x="194551" y="178824"/>
                    <a:pt x="192646" y="179762"/>
                    <a:pt x="191693" y="180700"/>
                  </a:cubicBezTo>
                  <a:close/>
                  <a:moveTo>
                    <a:pt x="382193" y="82226"/>
                  </a:moveTo>
                  <a:lnTo>
                    <a:pt x="382193" y="82226"/>
                  </a:lnTo>
                  <a:cubicBezTo>
                    <a:pt x="363143" y="79413"/>
                    <a:pt x="340283" y="89729"/>
                    <a:pt x="325043" y="111299"/>
                  </a:cubicBezTo>
                  <a:cubicBezTo>
                    <a:pt x="307898" y="135683"/>
                    <a:pt x="307898" y="163819"/>
                    <a:pt x="322186" y="180700"/>
                  </a:cubicBezTo>
                  <a:cubicBezTo>
                    <a:pt x="309803" y="192892"/>
                    <a:pt x="297421" y="198519"/>
                    <a:pt x="284086" y="198519"/>
                  </a:cubicBezTo>
                  <a:cubicBezTo>
                    <a:pt x="262178" y="198519"/>
                    <a:pt x="245986" y="181638"/>
                    <a:pt x="245986" y="180700"/>
                  </a:cubicBezTo>
                  <a:cubicBezTo>
                    <a:pt x="245033" y="179762"/>
                    <a:pt x="244081" y="178824"/>
                    <a:pt x="242176" y="178824"/>
                  </a:cubicBezTo>
                  <a:cubicBezTo>
                    <a:pt x="244081" y="175073"/>
                    <a:pt x="245986" y="171322"/>
                    <a:pt x="248843" y="167570"/>
                  </a:cubicBezTo>
                  <a:lnTo>
                    <a:pt x="264083" y="146000"/>
                  </a:lnTo>
                  <a:cubicBezTo>
                    <a:pt x="266941" y="142248"/>
                    <a:pt x="267893" y="138497"/>
                    <a:pt x="267893" y="133808"/>
                  </a:cubicBezTo>
                  <a:cubicBezTo>
                    <a:pt x="267893" y="115051"/>
                    <a:pt x="273608" y="97232"/>
                    <a:pt x="283133" y="80350"/>
                  </a:cubicBezTo>
                  <a:lnTo>
                    <a:pt x="283133" y="79413"/>
                  </a:lnTo>
                  <a:cubicBezTo>
                    <a:pt x="289801" y="66283"/>
                    <a:pt x="315518" y="45650"/>
                    <a:pt x="347903" y="42837"/>
                  </a:cubicBezTo>
                  <a:cubicBezTo>
                    <a:pt x="374573" y="40961"/>
                    <a:pt x="392671" y="48464"/>
                    <a:pt x="393623" y="64407"/>
                  </a:cubicBezTo>
                  <a:cubicBezTo>
                    <a:pt x="395528" y="69096"/>
                    <a:pt x="390766" y="76599"/>
                    <a:pt x="382193" y="82226"/>
                  </a:cubicBezTo>
                  <a:close/>
                </a:path>
              </a:pathLst>
            </a:custGeom>
            <a:grpFill/>
            <a:ln w="9525" cap="flat">
              <a:noFill/>
              <a:prstDash val="solid"/>
              <a:miter/>
            </a:ln>
          </p:spPr>
          <p:txBody>
            <a:bodyPr rtlCol="0" anchor="ctr"/>
            <a:lstStyle/>
            <a:p>
              <a:endParaRPr lang="en-GB" dirty="0"/>
            </a:p>
          </p:txBody>
        </p:sp>
        <p:sp>
          <p:nvSpPr>
            <p:cNvPr id="64" name="Freeform 63">
              <a:extLst>
                <a:ext uri="{FF2B5EF4-FFF2-40B4-BE49-F238E27FC236}">
                  <a16:creationId xmlns:a16="http://schemas.microsoft.com/office/drawing/2014/main" id="{0DC62AAD-B061-8768-BAFA-4C0B6D027867}"/>
                </a:ext>
              </a:extLst>
            </p:cNvPr>
            <p:cNvSpPr/>
            <p:nvPr/>
          </p:nvSpPr>
          <p:spPr>
            <a:xfrm>
              <a:off x="1360493" y="4276425"/>
              <a:ext cx="123825" cy="74089"/>
            </a:xfrm>
            <a:custGeom>
              <a:avLst/>
              <a:gdLst>
                <a:gd name="connsiteX0" fmla="*/ 45720 w 123825"/>
                <a:gd name="connsiteY0" fmla="*/ 64711 h 74089"/>
                <a:gd name="connsiteX1" fmla="*/ 46672 w 123825"/>
                <a:gd name="connsiteY1" fmla="*/ 66587 h 74089"/>
                <a:gd name="connsiteX2" fmla="*/ 60008 w 123825"/>
                <a:gd name="connsiteY2" fmla="*/ 74090 h 74089"/>
                <a:gd name="connsiteX3" fmla="*/ 62865 w 123825"/>
                <a:gd name="connsiteY3" fmla="*/ 74090 h 74089"/>
                <a:gd name="connsiteX4" fmla="*/ 65723 w 123825"/>
                <a:gd name="connsiteY4" fmla="*/ 74090 h 74089"/>
                <a:gd name="connsiteX5" fmla="*/ 79058 w 123825"/>
                <a:gd name="connsiteY5" fmla="*/ 66587 h 74089"/>
                <a:gd name="connsiteX6" fmla="*/ 80010 w 123825"/>
                <a:gd name="connsiteY6" fmla="*/ 64711 h 74089"/>
                <a:gd name="connsiteX7" fmla="*/ 123825 w 123825"/>
                <a:gd name="connsiteY7" fmla="*/ 27198 h 74089"/>
                <a:gd name="connsiteX8" fmla="*/ 61913 w 123825"/>
                <a:gd name="connsiteY8" fmla="*/ 0 h 74089"/>
                <a:gd name="connsiteX9" fmla="*/ 0 w 123825"/>
                <a:gd name="connsiteY9" fmla="*/ 26260 h 74089"/>
                <a:gd name="connsiteX10" fmla="*/ 45720 w 123825"/>
                <a:gd name="connsiteY10" fmla="*/ 64711 h 7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74089">
                  <a:moveTo>
                    <a:pt x="45720" y="64711"/>
                  </a:moveTo>
                  <a:lnTo>
                    <a:pt x="46672" y="66587"/>
                  </a:lnTo>
                  <a:cubicBezTo>
                    <a:pt x="49530" y="70338"/>
                    <a:pt x="54293" y="73152"/>
                    <a:pt x="60008" y="74090"/>
                  </a:cubicBezTo>
                  <a:cubicBezTo>
                    <a:pt x="60960" y="74090"/>
                    <a:pt x="61913" y="74090"/>
                    <a:pt x="62865" y="74090"/>
                  </a:cubicBezTo>
                  <a:cubicBezTo>
                    <a:pt x="63818" y="74090"/>
                    <a:pt x="64770" y="74090"/>
                    <a:pt x="65723" y="74090"/>
                  </a:cubicBezTo>
                  <a:cubicBezTo>
                    <a:pt x="70485" y="73152"/>
                    <a:pt x="75248" y="70338"/>
                    <a:pt x="79058" y="66587"/>
                  </a:cubicBezTo>
                  <a:lnTo>
                    <a:pt x="80010" y="64711"/>
                  </a:lnTo>
                  <a:cubicBezTo>
                    <a:pt x="91440" y="49706"/>
                    <a:pt x="106680" y="37514"/>
                    <a:pt x="123825" y="27198"/>
                  </a:cubicBezTo>
                  <a:cubicBezTo>
                    <a:pt x="115253" y="7503"/>
                    <a:pt x="90488" y="0"/>
                    <a:pt x="61913" y="0"/>
                  </a:cubicBezTo>
                  <a:cubicBezTo>
                    <a:pt x="33338" y="0"/>
                    <a:pt x="9525" y="6565"/>
                    <a:pt x="0" y="26260"/>
                  </a:cubicBezTo>
                  <a:cubicBezTo>
                    <a:pt x="19050" y="36576"/>
                    <a:pt x="34290" y="49706"/>
                    <a:pt x="45720" y="64711"/>
                  </a:cubicBezTo>
                  <a:close/>
                </a:path>
              </a:pathLst>
            </a:custGeom>
            <a:grpFill/>
            <a:ln w="9525" cap="flat">
              <a:noFill/>
              <a:prstDash val="solid"/>
              <a:miter/>
            </a:ln>
          </p:spPr>
          <p:txBody>
            <a:bodyPr rtlCol="0" anchor="ctr"/>
            <a:lstStyle/>
            <a:p>
              <a:endParaRPr lang="en-GB" dirty="0"/>
            </a:p>
          </p:txBody>
        </p:sp>
      </p:grpSp>
      <p:pic>
        <p:nvPicPr>
          <p:cNvPr id="66" name="Graphic 65">
            <a:extLst>
              <a:ext uri="{FF2B5EF4-FFF2-40B4-BE49-F238E27FC236}">
                <a16:creationId xmlns:a16="http://schemas.microsoft.com/office/drawing/2014/main" id="{816C55F1-969D-6635-270A-FBB5E347DF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27497" y="4745190"/>
            <a:ext cx="299516" cy="267568"/>
          </a:xfrm>
          <a:prstGeom prst="rect">
            <a:avLst/>
          </a:prstGeom>
        </p:spPr>
      </p:pic>
      <p:pic>
        <p:nvPicPr>
          <p:cNvPr id="71" name="Graphic 70">
            <a:extLst>
              <a:ext uri="{FF2B5EF4-FFF2-40B4-BE49-F238E27FC236}">
                <a16:creationId xmlns:a16="http://schemas.microsoft.com/office/drawing/2014/main" id="{C04C040E-11EC-A9C7-8442-B95858CBAF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14090" y="4143084"/>
            <a:ext cx="348340" cy="250804"/>
          </a:xfrm>
          <a:prstGeom prst="rect">
            <a:avLst/>
          </a:prstGeom>
        </p:spPr>
      </p:pic>
      <p:sp>
        <p:nvSpPr>
          <p:cNvPr id="72" name="Rounded Rectangle 71">
            <a:extLst>
              <a:ext uri="{FF2B5EF4-FFF2-40B4-BE49-F238E27FC236}">
                <a16:creationId xmlns:a16="http://schemas.microsoft.com/office/drawing/2014/main" id="{89256230-760B-CC0A-5BE3-FC80F49D0709}"/>
              </a:ext>
            </a:extLst>
          </p:cNvPr>
          <p:cNvSpPr/>
          <p:nvPr/>
        </p:nvSpPr>
        <p:spPr>
          <a:xfrm>
            <a:off x="1991544" y="2868039"/>
            <a:ext cx="8208912" cy="2577185"/>
          </a:xfrm>
          <a:prstGeom prst="roundRect">
            <a:avLst>
              <a:gd name="adj" fmla="val 7964"/>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49439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C7CCB88D-F973-5847-4807-B1C7CBD5D195}"/>
              </a:ext>
            </a:extLst>
          </p:cNvPr>
          <p:cNvGraphicFramePr>
            <a:graphicFrameLocks noGrp="1"/>
          </p:cNvGraphicFramePr>
          <p:nvPr>
            <p:ph sz="quarter" idx="12"/>
            <p:extLst>
              <p:ext uri="{D42A27DB-BD31-4B8C-83A1-F6EECF244321}">
                <p14:modId xmlns:p14="http://schemas.microsoft.com/office/powerpoint/2010/main" val="3952719867"/>
              </p:ext>
            </p:extLst>
          </p:nvPr>
        </p:nvGraphicFramePr>
        <p:xfrm>
          <a:off x="620713" y="908720"/>
          <a:ext cx="10963271" cy="4968240"/>
        </p:xfrm>
        <a:graphic>
          <a:graphicData uri="http://schemas.openxmlformats.org/drawingml/2006/table">
            <a:tbl>
              <a:tblPr firstRow="1" bandRow="1">
                <a:tableStyleId>{5C22544A-7EE6-4342-B048-85BDC9FD1C3A}</a:tableStyleId>
              </a:tblPr>
              <a:tblGrid>
                <a:gridCol w="1096327">
                  <a:extLst>
                    <a:ext uri="{9D8B030D-6E8A-4147-A177-3AD203B41FA5}">
                      <a16:colId xmlns:a16="http://schemas.microsoft.com/office/drawing/2014/main" val="463213176"/>
                    </a:ext>
                  </a:extLst>
                </a:gridCol>
                <a:gridCol w="1570648">
                  <a:extLst>
                    <a:ext uri="{9D8B030D-6E8A-4147-A177-3AD203B41FA5}">
                      <a16:colId xmlns:a16="http://schemas.microsoft.com/office/drawing/2014/main" val="2510965905"/>
                    </a:ext>
                  </a:extLst>
                </a:gridCol>
                <a:gridCol w="1037037">
                  <a:extLst>
                    <a:ext uri="{9D8B030D-6E8A-4147-A177-3AD203B41FA5}">
                      <a16:colId xmlns:a16="http://schemas.microsoft.com/office/drawing/2014/main" val="3079093530"/>
                    </a:ext>
                  </a:extLst>
                </a:gridCol>
                <a:gridCol w="1037037">
                  <a:extLst>
                    <a:ext uri="{9D8B030D-6E8A-4147-A177-3AD203B41FA5}">
                      <a16:colId xmlns:a16="http://schemas.microsoft.com/office/drawing/2014/main" val="4216644154"/>
                    </a:ext>
                  </a:extLst>
                </a:gridCol>
                <a:gridCol w="806246">
                  <a:extLst>
                    <a:ext uri="{9D8B030D-6E8A-4147-A177-3AD203B41FA5}">
                      <a16:colId xmlns:a16="http://schemas.microsoft.com/office/drawing/2014/main" val="3632209036"/>
                    </a:ext>
                  </a:extLst>
                </a:gridCol>
                <a:gridCol w="230791">
                  <a:extLst>
                    <a:ext uri="{9D8B030D-6E8A-4147-A177-3AD203B41FA5}">
                      <a16:colId xmlns:a16="http://schemas.microsoft.com/office/drawing/2014/main" val="648679320"/>
                    </a:ext>
                  </a:extLst>
                </a:gridCol>
                <a:gridCol w="1037037">
                  <a:extLst>
                    <a:ext uri="{9D8B030D-6E8A-4147-A177-3AD203B41FA5}">
                      <a16:colId xmlns:a16="http://schemas.microsoft.com/office/drawing/2014/main" val="73684036"/>
                    </a:ext>
                  </a:extLst>
                </a:gridCol>
                <a:gridCol w="1037037">
                  <a:extLst>
                    <a:ext uri="{9D8B030D-6E8A-4147-A177-3AD203B41FA5}">
                      <a16:colId xmlns:a16="http://schemas.microsoft.com/office/drawing/2014/main" val="220955749"/>
                    </a:ext>
                  </a:extLst>
                </a:gridCol>
                <a:gridCol w="359431">
                  <a:extLst>
                    <a:ext uri="{9D8B030D-6E8A-4147-A177-3AD203B41FA5}">
                      <a16:colId xmlns:a16="http://schemas.microsoft.com/office/drawing/2014/main" val="334924549"/>
                    </a:ext>
                  </a:extLst>
                </a:gridCol>
                <a:gridCol w="677606">
                  <a:extLst>
                    <a:ext uri="{9D8B030D-6E8A-4147-A177-3AD203B41FA5}">
                      <a16:colId xmlns:a16="http://schemas.microsoft.com/office/drawing/2014/main" val="1869735771"/>
                    </a:ext>
                  </a:extLst>
                </a:gridCol>
                <a:gridCol w="1037037">
                  <a:extLst>
                    <a:ext uri="{9D8B030D-6E8A-4147-A177-3AD203B41FA5}">
                      <a16:colId xmlns:a16="http://schemas.microsoft.com/office/drawing/2014/main" val="2017125317"/>
                    </a:ext>
                  </a:extLst>
                </a:gridCol>
                <a:gridCol w="1037037">
                  <a:extLst>
                    <a:ext uri="{9D8B030D-6E8A-4147-A177-3AD203B41FA5}">
                      <a16:colId xmlns:a16="http://schemas.microsoft.com/office/drawing/2014/main" val="2859319799"/>
                    </a:ext>
                  </a:extLst>
                </a:gridCol>
              </a:tblGrid>
              <a:tr h="164229">
                <a:tc>
                  <a:txBody>
                    <a:bodyPr/>
                    <a:lstStyle/>
                    <a:p>
                      <a:endParaRPr lang="en-GB" sz="1200" dirty="0">
                        <a:latin typeface="Arial" panose="020B0604020202020204" pitchFamily="34" charset="0"/>
                        <a:cs typeface="Arial" panose="020B0604020202020204" pitchFamily="34" charset="0"/>
                      </a:endParaRPr>
                    </a:p>
                  </a:txBody>
                  <a:tcPr>
                    <a:noFill/>
                  </a:tcPr>
                </a:tc>
                <a:tc>
                  <a:txBody>
                    <a:bodyPr/>
                    <a:lstStyle/>
                    <a:p>
                      <a:endParaRPr lang="en-GB" sz="1200" dirty="0">
                        <a:latin typeface="Arial" panose="020B0604020202020204" pitchFamily="34" charset="0"/>
                        <a:cs typeface="Arial" panose="020B0604020202020204" pitchFamily="34" charset="0"/>
                      </a:endParaRPr>
                    </a:p>
                  </a:txBody>
                  <a:tcPr>
                    <a:noFill/>
                  </a:tcPr>
                </a:tc>
                <a:tc>
                  <a:txBody>
                    <a:bodyPr/>
                    <a:lstStyle/>
                    <a:p>
                      <a:pPr algn="ctr"/>
                      <a:r>
                        <a:rPr lang="en-GB" sz="1200" dirty="0">
                          <a:latin typeface="Arial" panose="020B0604020202020204" pitchFamily="34" charset="0"/>
                          <a:cs typeface="Arial" panose="020B0604020202020204" pitchFamily="34" charset="0"/>
                        </a:rPr>
                        <a:t>Cervical</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(n=40)</a:t>
                      </a:r>
                    </a:p>
                  </a:txBody>
                  <a:tcPr marL="19440" marR="19440">
                    <a:solidFill>
                      <a:schemeClr val="tx2">
                        <a:lumMod val="50000"/>
                      </a:schemeClr>
                    </a:solidFill>
                  </a:tcPr>
                </a:tc>
                <a:tc>
                  <a:txBody>
                    <a:bodyPr/>
                    <a:lstStyle/>
                    <a:p>
                      <a:pPr algn="ctr"/>
                      <a:r>
                        <a:rPr lang="en-GB" sz="1200" dirty="0">
                          <a:latin typeface="Arial" panose="020B0604020202020204" pitchFamily="34" charset="0"/>
                          <a:cs typeface="Arial" panose="020B0604020202020204" pitchFamily="34" charset="0"/>
                        </a:rPr>
                        <a:t>Endometrial</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(n=40)</a:t>
                      </a:r>
                    </a:p>
                  </a:txBody>
                  <a:tcPr marL="19440" marR="19440">
                    <a:solidFill>
                      <a:schemeClr val="tx2">
                        <a:lumMod val="75000"/>
                      </a:schemeClr>
                    </a:solidFill>
                  </a:tcPr>
                </a:tc>
                <a:tc gridSpan="2">
                  <a:txBody>
                    <a:bodyPr/>
                    <a:lstStyle/>
                    <a:p>
                      <a:pPr algn="ctr"/>
                      <a:r>
                        <a:rPr lang="en-GB" sz="1200" dirty="0">
                          <a:latin typeface="Arial" panose="020B0604020202020204" pitchFamily="34" charset="0"/>
                          <a:cs typeface="Arial" panose="020B0604020202020204" pitchFamily="34" charset="0"/>
                        </a:rPr>
                        <a:t>Ovarian</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(n=40)</a:t>
                      </a:r>
                    </a:p>
                  </a:txBody>
                  <a:tcPr marL="19440" marR="19440">
                    <a:solidFill>
                      <a:schemeClr val="tx2"/>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solidFill>
                      <a:schemeClr val="tx2"/>
                    </a:solidFill>
                  </a:tcPr>
                </a:tc>
                <a:tc>
                  <a:txBody>
                    <a:bodyPr/>
                    <a:lstStyle/>
                    <a:p>
                      <a:pPr algn="ctr"/>
                      <a:r>
                        <a:rPr lang="en-GB" sz="1200" dirty="0">
                          <a:latin typeface="Arial" panose="020B0604020202020204" pitchFamily="34" charset="0"/>
                          <a:cs typeface="Arial" panose="020B0604020202020204" pitchFamily="34" charset="0"/>
                        </a:rPr>
                        <a:t>BTC</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(n=41)</a:t>
                      </a:r>
                    </a:p>
                  </a:txBody>
                  <a:tcPr marL="19440" marR="19440">
                    <a:solidFill>
                      <a:srgbClr val="7030A0"/>
                    </a:solidFill>
                  </a:tcPr>
                </a:tc>
                <a:tc>
                  <a:txBody>
                    <a:bodyPr/>
                    <a:lstStyle/>
                    <a:p>
                      <a:pPr algn="ctr"/>
                      <a:r>
                        <a:rPr lang="en-GB" sz="1200" dirty="0">
                          <a:latin typeface="Arial" panose="020B0604020202020204" pitchFamily="34" charset="0"/>
                          <a:cs typeface="Arial" panose="020B0604020202020204" pitchFamily="34" charset="0"/>
                        </a:rPr>
                        <a:t>Pancreatic</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(n=25)</a:t>
                      </a:r>
                    </a:p>
                  </a:txBody>
                  <a:tcPr marL="19440" marR="19440">
                    <a:solidFill>
                      <a:schemeClr val="accent5">
                        <a:lumMod val="50000"/>
                      </a:schemeClr>
                    </a:solidFill>
                  </a:tcPr>
                </a:tc>
                <a:tc gridSpan="2">
                  <a:txBody>
                    <a:bodyPr/>
                    <a:lstStyle/>
                    <a:p>
                      <a:pPr algn="ctr"/>
                      <a:r>
                        <a:rPr lang="en-GB" sz="1200" dirty="0">
                          <a:latin typeface="Arial" panose="020B0604020202020204" pitchFamily="34" charset="0"/>
                          <a:cs typeface="Arial" panose="020B0604020202020204" pitchFamily="34" charset="0"/>
                        </a:rPr>
                        <a:t>Bladder</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(n=41)</a:t>
                      </a:r>
                    </a:p>
                  </a:txBody>
                  <a:tcPr marL="19440" marR="19440">
                    <a:solidFill>
                      <a:srgbClr val="FFA402"/>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solidFill>
                      <a:srgbClr val="FFA402"/>
                    </a:solidFill>
                  </a:tcPr>
                </a:tc>
                <a:tc>
                  <a:txBody>
                    <a:bodyPr/>
                    <a:lstStyle/>
                    <a:p>
                      <a:pPr algn="ctr"/>
                      <a:r>
                        <a:rPr lang="en-GB" sz="1200" dirty="0">
                          <a:latin typeface="Arial" panose="020B0604020202020204" pitchFamily="34" charset="0"/>
                          <a:cs typeface="Arial" panose="020B0604020202020204" pitchFamily="34" charset="0"/>
                        </a:rPr>
                        <a:t>Other</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(n=40)</a:t>
                      </a:r>
                    </a:p>
                  </a:txBody>
                  <a:tcPr marL="19440" marR="19440"/>
                </a:tc>
                <a:tc>
                  <a:txBody>
                    <a:bodyPr/>
                    <a:lstStyle/>
                    <a:p>
                      <a:pPr algn="ctr"/>
                      <a:r>
                        <a:rPr lang="en-GB" sz="1200" dirty="0">
                          <a:latin typeface="Arial" panose="020B0604020202020204" pitchFamily="34" charset="0"/>
                          <a:cs typeface="Arial" panose="020B0604020202020204" pitchFamily="34" charset="0"/>
                        </a:rPr>
                        <a:t>All patients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(N=267)</a:t>
                      </a:r>
                    </a:p>
                  </a:txBody>
                  <a:tcPr marL="19440" marR="19440">
                    <a:solidFill>
                      <a:schemeClr val="accent6"/>
                    </a:solidFill>
                  </a:tcPr>
                </a:tc>
                <a:extLst>
                  <a:ext uri="{0D108BD9-81ED-4DB2-BD59-A6C34878D82A}">
                    <a16:rowId xmlns:a16="http://schemas.microsoft.com/office/drawing/2014/main" val="3847065798"/>
                  </a:ext>
                </a:extLst>
              </a:tr>
              <a:tr h="164229">
                <a:tc gridSpan="12">
                  <a:txBody>
                    <a:bodyPr/>
                    <a:lstStyle/>
                    <a:p>
                      <a:r>
                        <a:rPr lang="en-GB" sz="1200" b="1" dirty="0">
                          <a:latin typeface="Arial" panose="020B0604020202020204" pitchFamily="34" charset="0"/>
                          <a:cs typeface="Arial" panose="020B0604020202020204" pitchFamily="34" charset="0"/>
                        </a:rPr>
                        <a:t>Investigator assessment</a:t>
                      </a:r>
                    </a:p>
                  </a:txBody>
                  <a:tcPr/>
                </a:tc>
                <a:tc hMerge="1">
                  <a:txBody>
                    <a:bodyPr/>
                    <a:lstStyle/>
                    <a:p>
                      <a:endParaRPr lang="en-GB" sz="1200" dirty="0">
                        <a:latin typeface="Arial" panose="020B0604020202020204" pitchFamily="34" charset="0"/>
                        <a:cs typeface="Arial" panose="020B0604020202020204" pitchFamily="34" charset="0"/>
                      </a:endParaRPr>
                    </a:p>
                  </a:txBody>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tc>
                <a:extLst>
                  <a:ext uri="{0D108BD9-81ED-4DB2-BD59-A6C34878D82A}">
                    <a16:rowId xmlns:a16="http://schemas.microsoft.com/office/drawing/2014/main" val="1600866414"/>
                  </a:ext>
                </a:extLst>
              </a:tr>
              <a:tr h="133208">
                <a:tc>
                  <a:txBody>
                    <a:bodyPr/>
                    <a:lstStyle/>
                    <a:p>
                      <a:r>
                        <a:rPr lang="en-GB" sz="1200" b="1" dirty="0">
                          <a:latin typeface="Arial" panose="020B0604020202020204" pitchFamily="34" charset="0"/>
                          <a:cs typeface="Arial" panose="020B0604020202020204" pitchFamily="34" charset="0"/>
                        </a:rPr>
                        <a:t>ORR, n (%)</a:t>
                      </a:r>
                    </a:p>
                  </a:txBody>
                  <a:tcPr/>
                </a:tc>
                <a:tc>
                  <a:txBody>
                    <a:bodyPr/>
                    <a:lstStyle/>
                    <a:p>
                      <a:endParaRPr lang="en-GB" sz="1200" b="1" dirty="0">
                        <a:latin typeface="Arial" panose="020B0604020202020204" pitchFamily="34" charset="0"/>
                        <a:cs typeface="Arial" panose="020B0604020202020204" pitchFamily="34" charset="0"/>
                      </a:endParaRPr>
                    </a:p>
                  </a:txBody>
                  <a:tcPr/>
                </a:tc>
                <a:tc>
                  <a:txBody>
                    <a:bodyPr/>
                    <a:lstStyle/>
                    <a:p>
                      <a:pPr algn="ctr"/>
                      <a:r>
                        <a:rPr lang="en-GB" sz="1200" b="1" dirty="0">
                          <a:latin typeface="Arial" panose="020B0604020202020204" pitchFamily="34" charset="0"/>
                          <a:cs typeface="Arial" panose="020B0604020202020204" pitchFamily="34" charset="0"/>
                        </a:rPr>
                        <a:t>20 (50.0)</a:t>
                      </a:r>
                    </a:p>
                  </a:txBody>
                  <a:tcPr marL="19440" marR="19440"/>
                </a:tc>
                <a:tc>
                  <a:txBody>
                    <a:bodyPr/>
                    <a:lstStyle/>
                    <a:p>
                      <a:pPr algn="ctr"/>
                      <a:r>
                        <a:rPr lang="en-GB" sz="1200" b="1" dirty="0">
                          <a:latin typeface="Arial" panose="020B0604020202020204" pitchFamily="34" charset="0"/>
                          <a:cs typeface="Arial" panose="020B0604020202020204" pitchFamily="34" charset="0"/>
                        </a:rPr>
                        <a:t>23 (57.5)</a:t>
                      </a:r>
                    </a:p>
                  </a:txBody>
                  <a:tcPr marL="19440" marR="19440"/>
                </a:tc>
                <a:tc gridSpan="2">
                  <a:txBody>
                    <a:bodyPr/>
                    <a:lstStyle/>
                    <a:p>
                      <a:pPr algn="ctr"/>
                      <a:r>
                        <a:rPr lang="en-GB" sz="1200" b="1" dirty="0">
                          <a:latin typeface="Arial" panose="020B0604020202020204" pitchFamily="34" charset="0"/>
                          <a:cs typeface="Arial" panose="020B0604020202020204" pitchFamily="34" charset="0"/>
                        </a:rPr>
                        <a:t>18 (45.0)</a:t>
                      </a:r>
                    </a:p>
                  </a:txBody>
                  <a:tcPr marL="19440" marR="19440"/>
                </a:tc>
                <a:tc hMerge="1">
                  <a:txBody>
                    <a:bodyPr/>
                    <a:lstStyle/>
                    <a:p>
                      <a:pPr algn="ctr"/>
                      <a:endParaRPr lang="en-GB" sz="1200" b="1" dirty="0">
                        <a:latin typeface="Arial" panose="020B0604020202020204" pitchFamily="34" charset="0"/>
                        <a:cs typeface="Arial" panose="020B0604020202020204" pitchFamily="34" charset="0"/>
                      </a:endParaRPr>
                    </a:p>
                  </a:txBody>
                  <a:tcPr marL="19440" marR="19440"/>
                </a:tc>
                <a:tc>
                  <a:txBody>
                    <a:bodyPr/>
                    <a:lstStyle/>
                    <a:p>
                      <a:pPr algn="ctr"/>
                      <a:r>
                        <a:rPr lang="en-GB" sz="1200" b="1" dirty="0">
                          <a:latin typeface="Arial" panose="020B0604020202020204" pitchFamily="34" charset="0"/>
                          <a:cs typeface="Arial" panose="020B0604020202020204" pitchFamily="34" charset="0"/>
                        </a:rPr>
                        <a:t>9 (22.0)</a:t>
                      </a:r>
                    </a:p>
                  </a:txBody>
                  <a:tcPr marL="19440" marR="19440"/>
                </a:tc>
                <a:tc>
                  <a:txBody>
                    <a:bodyPr/>
                    <a:lstStyle/>
                    <a:p>
                      <a:pPr algn="ctr"/>
                      <a:r>
                        <a:rPr lang="en-GB" sz="1200" b="1" dirty="0">
                          <a:latin typeface="Arial" panose="020B0604020202020204" pitchFamily="34" charset="0"/>
                          <a:cs typeface="Arial" panose="020B0604020202020204" pitchFamily="34" charset="0"/>
                        </a:rPr>
                        <a:t>1 (4.0)</a:t>
                      </a:r>
                    </a:p>
                  </a:txBody>
                  <a:tcPr marL="19440" marR="19440"/>
                </a:tc>
                <a:tc gridSpan="2">
                  <a:txBody>
                    <a:bodyPr/>
                    <a:lstStyle/>
                    <a:p>
                      <a:pPr algn="ctr"/>
                      <a:r>
                        <a:rPr lang="en-GB" sz="1200" b="1" dirty="0">
                          <a:latin typeface="Arial" panose="020B0604020202020204" pitchFamily="34" charset="0"/>
                          <a:cs typeface="Arial" panose="020B0604020202020204" pitchFamily="34" charset="0"/>
                        </a:rPr>
                        <a:t>16 (39.0)</a:t>
                      </a:r>
                    </a:p>
                  </a:txBody>
                  <a:tcPr marL="19440" marR="19440"/>
                </a:tc>
                <a:tc hMerge="1">
                  <a:txBody>
                    <a:bodyPr/>
                    <a:lstStyle/>
                    <a:p>
                      <a:pPr algn="ctr"/>
                      <a:endParaRPr lang="en-GB" sz="1200" b="1" dirty="0">
                        <a:latin typeface="Arial" panose="020B0604020202020204" pitchFamily="34" charset="0"/>
                        <a:cs typeface="Arial" panose="020B0604020202020204" pitchFamily="34" charset="0"/>
                      </a:endParaRPr>
                    </a:p>
                  </a:txBody>
                  <a:tcPr marL="19440" marR="19440"/>
                </a:tc>
                <a:tc>
                  <a:txBody>
                    <a:bodyPr/>
                    <a:lstStyle/>
                    <a:p>
                      <a:pPr algn="ctr"/>
                      <a:r>
                        <a:rPr lang="en-GB" sz="1200" b="1" dirty="0">
                          <a:latin typeface="Arial" panose="020B0604020202020204" pitchFamily="34" charset="0"/>
                          <a:cs typeface="Arial" panose="020B0604020202020204" pitchFamily="34" charset="0"/>
                        </a:rPr>
                        <a:t>12 (30.0)</a:t>
                      </a:r>
                    </a:p>
                  </a:txBody>
                  <a:tcPr marL="19440" marR="19440"/>
                </a:tc>
                <a:tc>
                  <a:txBody>
                    <a:bodyPr/>
                    <a:lstStyle/>
                    <a:p>
                      <a:pPr algn="ctr"/>
                      <a:r>
                        <a:rPr lang="en-GB" sz="1200" b="1" dirty="0">
                          <a:latin typeface="Arial" panose="020B0604020202020204" pitchFamily="34" charset="0"/>
                          <a:cs typeface="Arial" panose="020B0604020202020204" pitchFamily="34" charset="0"/>
                        </a:rPr>
                        <a:t>99 (37.1)</a:t>
                      </a:r>
                    </a:p>
                  </a:txBody>
                  <a:tcPr marL="19440" marR="19440"/>
                </a:tc>
                <a:extLst>
                  <a:ext uri="{0D108BD9-81ED-4DB2-BD59-A6C34878D82A}">
                    <a16:rowId xmlns:a16="http://schemas.microsoft.com/office/drawing/2014/main" val="1937538250"/>
                  </a:ext>
                </a:extLst>
              </a:tr>
              <a:tr h="133208">
                <a:tc rowSpan="5">
                  <a:txBody>
                    <a:bodyPr/>
                    <a:lstStyle/>
                    <a:p>
                      <a:r>
                        <a:rPr lang="en-GB" sz="1200" b="1" dirty="0">
                          <a:latin typeface="Arial" panose="020B0604020202020204" pitchFamily="34" charset="0"/>
                          <a:cs typeface="Arial" panose="020B0604020202020204" pitchFamily="34" charset="0"/>
                        </a:rPr>
                        <a:t>Best overall response, n (%)</a:t>
                      </a:r>
                    </a:p>
                  </a:txBody>
                  <a:tcPr anchor="ctr">
                    <a:solidFill>
                      <a:srgbClr val="EAD1CE"/>
                    </a:solidFill>
                  </a:tcPr>
                </a:tc>
                <a:tc>
                  <a:txBody>
                    <a:bodyPr/>
                    <a:lstStyle/>
                    <a:p>
                      <a:r>
                        <a:rPr lang="en-GB" sz="1200" dirty="0">
                          <a:latin typeface="Arial" panose="020B0604020202020204" pitchFamily="34" charset="0"/>
                          <a:cs typeface="Arial" panose="020B0604020202020204" pitchFamily="34" charset="0"/>
                        </a:rPr>
                        <a:t>Complete response</a:t>
                      </a:r>
                    </a:p>
                  </a:txBody>
                  <a:tcPr>
                    <a:solidFill>
                      <a:srgbClr val="EAD1CE"/>
                    </a:solidFill>
                  </a:tcPr>
                </a:tc>
                <a:tc>
                  <a:txBody>
                    <a:bodyPr/>
                    <a:lstStyle/>
                    <a:p>
                      <a:pPr algn="ctr"/>
                      <a:r>
                        <a:rPr lang="en-GB" sz="1200" dirty="0">
                          <a:latin typeface="Arial" panose="020B0604020202020204" pitchFamily="34" charset="0"/>
                          <a:cs typeface="Arial" panose="020B0604020202020204" pitchFamily="34" charset="0"/>
                        </a:rPr>
                        <a:t>2 (5.0)</a:t>
                      </a:r>
                    </a:p>
                  </a:txBody>
                  <a:tcPr marL="19440" marR="19440"/>
                </a:tc>
                <a:tc>
                  <a:txBody>
                    <a:bodyPr/>
                    <a:lstStyle/>
                    <a:p>
                      <a:pPr algn="ctr"/>
                      <a:r>
                        <a:rPr lang="en-GB" sz="1200" dirty="0">
                          <a:latin typeface="Arial" panose="020B0604020202020204" pitchFamily="34" charset="0"/>
                          <a:cs typeface="Arial" panose="020B0604020202020204" pitchFamily="34" charset="0"/>
                        </a:rPr>
                        <a:t>7 (17.5)</a:t>
                      </a:r>
                    </a:p>
                  </a:txBody>
                  <a:tcPr marL="19440" marR="19440"/>
                </a:tc>
                <a:tc gridSpan="2">
                  <a:txBody>
                    <a:bodyPr/>
                    <a:lstStyle/>
                    <a:p>
                      <a:pPr algn="ctr"/>
                      <a:r>
                        <a:rPr lang="en-GB" sz="1200" dirty="0">
                          <a:latin typeface="Arial" panose="020B0604020202020204" pitchFamily="34" charset="0"/>
                          <a:cs typeface="Arial" panose="020B0604020202020204" pitchFamily="34" charset="0"/>
                        </a:rPr>
                        <a:t>4 (10.0)</a:t>
                      </a:r>
                    </a:p>
                  </a:txBody>
                  <a:tcPr marL="19440" marR="19440"/>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tc>
                <a:tc>
                  <a:txBody>
                    <a:bodyPr/>
                    <a:lstStyle/>
                    <a:p>
                      <a:pPr algn="ctr"/>
                      <a:r>
                        <a:rPr lang="en-GB" sz="1200" dirty="0">
                          <a:latin typeface="Arial" panose="020B0604020202020204" pitchFamily="34" charset="0"/>
                          <a:cs typeface="Arial" panose="020B0604020202020204" pitchFamily="34" charset="0"/>
                        </a:rPr>
                        <a:t>1 (2.4)</a:t>
                      </a:r>
                    </a:p>
                  </a:txBody>
                  <a:tcPr marL="19440" marR="19440"/>
                </a:tc>
                <a:tc>
                  <a:txBody>
                    <a:bodyPr/>
                    <a:lstStyle/>
                    <a:p>
                      <a:pPr algn="ctr"/>
                      <a:r>
                        <a:rPr lang="en-GB" sz="1200" dirty="0">
                          <a:latin typeface="Arial" panose="020B0604020202020204" pitchFamily="34" charset="0"/>
                          <a:cs typeface="Arial" panose="020B0604020202020204" pitchFamily="34" charset="0"/>
                        </a:rPr>
                        <a:t>0</a:t>
                      </a:r>
                    </a:p>
                  </a:txBody>
                  <a:tcPr marL="19440" marR="19440"/>
                </a:tc>
                <a:tc gridSpan="2">
                  <a:txBody>
                    <a:bodyPr/>
                    <a:lstStyle/>
                    <a:p>
                      <a:pPr algn="ctr"/>
                      <a:r>
                        <a:rPr lang="en-GB" sz="1200" dirty="0">
                          <a:latin typeface="Arial" panose="020B0604020202020204" pitchFamily="34" charset="0"/>
                          <a:cs typeface="Arial" panose="020B0604020202020204" pitchFamily="34" charset="0"/>
                        </a:rPr>
                        <a:t>1 (2.4)</a:t>
                      </a:r>
                    </a:p>
                  </a:txBody>
                  <a:tcPr marL="19440" marR="19440"/>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tc>
                <a:tc>
                  <a:txBody>
                    <a:bodyPr/>
                    <a:lstStyle/>
                    <a:p>
                      <a:pPr algn="ctr"/>
                      <a:r>
                        <a:rPr lang="en-GB" sz="1200" dirty="0">
                          <a:latin typeface="Arial" panose="020B0604020202020204" pitchFamily="34" charset="0"/>
                          <a:cs typeface="Arial" panose="020B0604020202020204" pitchFamily="34" charset="0"/>
                        </a:rPr>
                        <a:t>0</a:t>
                      </a:r>
                    </a:p>
                  </a:txBody>
                  <a:tcPr marL="19440" marR="19440"/>
                </a:tc>
                <a:tc>
                  <a:txBody>
                    <a:bodyPr/>
                    <a:lstStyle/>
                    <a:p>
                      <a:pPr algn="ctr"/>
                      <a:r>
                        <a:rPr lang="en-GB" sz="1200" dirty="0">
                          <a:latin typeface="Arial" panose="020B0604020202020204" pitchFamily="34" charset="0"/>
                          <a:cs typeface="Arial" panose="020B0604020202020204" pitchFamily="34" charset="0"/>
                        </a:rPr>
                        <a:t>15 (5.6)</a:t>
                      </a:r>
                    </a:p>
                  </a:txBody>
                  <a:tcPr marL="19440" marR="19440"/>
                </a:tc>
                <a:extLst>
                  <a:ext uri="{0D108BD9-81ED-4DB2-BD59-A6C34878D82A}">
                    <a16:rowId xmlns:a16="http://schemas.microsoft.com/office/drawing/2014/main" val="701099288"/>
                  </a:ext>
                </a:extLst>
              </a:tr>
              <a:tr h="133208">
                <a:tc vMerge="1">
                  <a:txBody>
                    <a:bodyPr/>
                    <a:lstStyle/>
                    <a:p>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Partial response</a:t>
                      </a:r>
                    </a:p>
                  </a:txBody>
                  <a:tcPr>
                    <a:solidFill>
                      <a:srgbClr val="EAD1CE"/>
                    </a:solidFill>
                  </a:tcPr>
                </a:tc>
                <a:tc>
                  <a:txBody>
                    <a:bodyPr/>
                    <a:lstStyle/>
                    <a:p>
                      <a:pPr algn="ctr"/>
                      <a:r>
                        <a:rPr lang="en-GB" sz="1200" dirty="0">
                          <a:latin typeface="Arial" panose="020B0604020202020204" pitchFamily="34" charset="0"/>
                          <a:cs typeface="Arial" panose="020B0604020202020204" pitchFamily="34" charset="0"/>
                        </a:rPr>
                        <a:t>18 (45.0)</a:t>
                      </a: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16 (40.0)</a:t>
                      </a:r>
                    </a:p>
                  </a:txBody>
                  <a:tcPr marL="19440" marR="19440">
                    <a:solidFill>
                      <a:srgbClr val="EAD1CE"/>
                    </a:solidFill>
                  </a:tcPr>
                </a:tc>
                <a:tc gridSpan="2">
                  <a:txBody>
                    <a:bodyPr/>
                    <a:lstStyle/>
                    <a:p>
                      <a:pPr algn="ctr"/>
                      <a:r>
                        <a:rPr lang="en-GB" sz="1200" dirty="0">
                          <a:latin typeface="Arial" panose="020B0604020202020204" pitchFamily="34" charset="0"/>
                          <a:cs typeface="Arial" panose="020B0604020202020204" pitchFamily="34" charset="0"/>
                        </a:rPr>
                        <a:t>14 (35.0)</a:t>
                      </a:r>
                    </a:p>
                  </a:txBody>
                  <a:tcPr marL="19440" marR="19440">
                    <a:solidFill>
                      <a:srgbClr val="EAD1CE"/>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8 (19.5)</a:t>
                      </a: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1 (4.0)</a:t>
                      </a:r>
                    </a:p>
                  </a:txBody>
                  <a:tcPr marL="19440" marR="19440">
                    <a:solidFill>
                      <a:srgbClr val="EAD1CE"/>
                    </a:solidFill>
                  </a:tcPr>
                </a:tc>
                <a:tc gridSpan="2">
                  <a:txBody>
                    <a:bodyPr/>
                    <a:lstStyle/>
                    <a:p>
                      <a:pPr algn="ctr"/>
                      <a:r>
                        <a:rPr lang="en-GB" sz="1200" dirty="0">
                          <a:latin typeface="Arial" panose="020B0604020202020204" pitchFamily="34" charset="0"/>
                          <a:cs typeface="Arial" panose="020B0604020202020204" pitchFamily="34" charset="0"/>
                        </a:rPr>
                        <a:t>15 (36.6)</a:t>
                      </a:r>
                    </a:p>
                  </a:txBody>
                  <a:tcPr marL="19440" marR="19440">
                    <a:solidFill>
                      <a:srgbClr val="EAD1CE"/>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12 (30.0)</a:t>
                      </a: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84 (31.5)</a:t>
                      </a:r>
                    </a:p>
                  </a:txBody>
                  <a:tcPr marL="19440" marR="19440">
                    <a:solidFill>
                      <a:srgbClr val="EAD1CE"/>
                    </a:solidFill>
                  </a:tcPr>
                </a:tc>
                <a:extLst>
                  <a:ext uri="{0D108BD9-81ED-4DB2-BD59-A6C34878D82A}">
                    <a16:rowId xmlns:a16="http://schemas.microsoft.com/office/drawing/2014/main" val="2170652995"/>
                  </a:ext>
                </a:extLst>
              </a:tr>
              <a:tr h="133208">
                <a:tc vMerge="1">
                  <a:txBody>
                    <a:bodyPr/>
                    <a:lstStyle/>
                    <a:p>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Stable disease</a:t>
                      </a:r>
                    </a:p>
                  </a:txBody>
                  <a:tcPr>
                    <a:solidFill>
                      <a:srgbClr val="EAD1CE"/>
                    </a:solidFill>
                  </a:tcPr>
                </a:tc>
                <a:tc>
                  <a:txBody>
                    <a:bodyPr/>
                    <a:lstStyle/>
                    <a:p>
                      <a:pPr algn="ctr"/>
                      <a:r>
                        <a:rPr lang="en-GB" sz="1200" dirty="0">
                          <a:latin typeface="Arial" panose="020B0604020202020204" pitchFamily="34" charset="0"/>
                          <a:cs typeface="Arial" panose="020B0604020202020204" pitchFamily="34" charset="0"/>
                        </a:rPr>
                        <a:t>12 (30.0)</a:t>
                      </a: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13 (32.5)</a:t>
                      </a:r>
                    </a:p>
                  </a:txBody>
                  <a:tcPr marL="19440" marR="19440">
                    <a:solidFill>
                      <a:srgbClr val="EAD1CE"/>
                    </a:solidFill>
                  </a:tcPr>
                </a:tc>
                <a:tc gridSpan="2">
                  <a:txBody>
                    <a:bodyPr/>
                    <a:lstStyle/>
                    <a:p>
                      <a:pPr algn="ctr"/>
                      <a:r>
                        <a:rPr lang="en-GB" sz="1200" dirty="0">
                          <a:latin typeface="Arial" panose="020B0604020202020204" pitchFamily="34" charset="0"/>
                          <a:cs typeface="Arial" panose="020B0604020202020204" pitchFamily="34" charset="0"/>
                        </a:rPr>
                        <a:t>14 (35.0)</a:t>
                      </a:r>
                    </a:p>
                  </a:txBody>
                  <a:tcPr marL="19440" marR="19440">
                    <a:solidFill>
                      <a:srgbClr val="EAD1CE"/>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25 (61.0)</a:t>
                      </a: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17 (68.0)</a:t>
                      </a:r>
                    </a:p>
                  </a:txBody>
                  <a:tcPr marL="19440" marR="19440">
                    <a:solidFill>
                      <a:srgbClr val="EAD1CE"/>
                    </a:solidFill>
                  </a:tcPr>
                </a:tc>
                <a:tc gridSpan="2">
                  <a:txBody>
                    <a:bodyPr/>
                    <a:lstStyle/>
                    <a:p>
                      <a:pPr algn="ctr"/>
                      <a:r>
                        <a:rPr lang="en-GB" sz="1200" dirty="0">
                          <a:latin typeface="Arial" panose="020B0604020202020204" pitchFamily="34" charset="0"/>
                          <a:cs typeface="Arial" panose="020B0604020202020204" pitchFamily="34" charset="0"/>
                        </a:rPr>
                        <a:t>18 (43.9)</a:t>
                      </a:r>
                    </a:p>
                  </a:txBody>
                  <a:tcPr marL="19440" marR="19440">
                    <a:solidFill>
                      <a:srgbClr val="EAD1CE"/>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24 (60.0)</a:t>
                      </a: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123 (46.1)</a:t>
                      </a:r>
                    </a:p>
                  </a:txBody>
                  <a:tcPr marL="19440" marR="19440">
                    <a:solidFill>
                      <a:srgbClr val="EAD1CE"/>
                    </a:solidFill>
                  </a:tcPr>
                </a:tc>
                <a:extLst>
                  <a:ext uri="{0D108BD9-81ED-4DB2-BD59-A6C34878D82A}">
                    <a16:rowId xmlns:a16="http://schemas.microsoft.com/office/drawing/2014/main" val="466688341"/>
                  </a:ext>
                </a:extLst>
              </a:tr>
              <a:tr h="133208">
                <a:tc vMerge="1">
                  <a:txBody>
                    <a:bodyPr/>
                    <a:lstStyle/>
                    <a:p>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PD</a:t>
                      </a:r>
                    </a:p>
                  </a:txBody>
                  <a:tcPr>
                    <a:solidFill>
                      <a:srgbClr val="EAD1CE"/>
                    </a:solidFill>
                  </a:tcPr>
                </a:tc>
                <a:tc>
                  <a:txBody>
                    <a:bodyPr/>
                    <a:lstStyle/>
                    <a:p>
                      <a:pPr algn="ctr"/>
                      <a:r>
                        <a:rPr lang="en-GB" sz="1200" dirty="0">
                          <a:latin typeface="Arial" panose="020B0604020202020204" pitchFamily="34" charset="0"/>
                          <a:cs typeface="Arial" panose="020B0604020202020204" pitchFamily="34" charset="0"/>
                        </a:rPr>
                        <a:t>7 (17.5)</a:t>
                      </a: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4 (10.0)</a:t>
                      </a:r>
                    </a:p>
                  </a:txBody>
                  <a:tcPr marL="19440" marR="19440">
                    <a:solidFill>
                      <a:srgbClr val="EAD1CE"/>
                    </a:solidFill>
                  </a:tcPr>
                </a:tc>
                <a:tc gridSpan="2">
                  <a:txBody>
                    <a:bodyPr/>
                    <a:lstStyle/>
                    <a:p>
                      <a:pPr algn="ctr"/>
                      <a:r>
                        <a:rPr lang="en-GB" sz="1200" dirty="0">
                          <a:latin typeface="Arial" panose="020B0604020202020204" pitchFamily="34" charset="0"/>
                          <a:cs typeface="Arial" panose="020B0604020202020204" pitchFamily="34" charset="0"/>
                        </a:rPr>
                        <a:t>7 (17.5)</a:t>
                      </a:r>
                    </a:p>
                  </a:txBody>
                  <a:tcPr marL="19440" marR="19440">
                    <a:solidFill>
                      <a:srgbClr val="EAD1CE"/>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7 (17.1)</a:t>
                      </a: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7 (28.0)</a:t>
                      </a:r>
                    </a:p>
                  </a:txBody>
                  <a:tcPr marL="19440" marR="19440">
                    <a:solidFill>
                      <a:srgbClr val="EAD1CE"/>
                    </a:solidFill>
                  </a:tcPr>
                </a:tc>
                <a:tc gridSpan="2">
                  <a:txBody>
                    <a:bodyPr/>
                    <a:lstStyle/>
                    <a:p>
                      <a:pPr algn="ctr"/>
                      <a:r>
                        <a:rPr lang="en-GB" sz="1200" dirty="0">
                          <a:latin typeface="Arial" panose="020B0604020202020204" pitchFamily="34" charset="0"/>
                          <a:cs typeface="Arial" panose="020B0604020202020204" pitchFamily="34" charset="0"/>
                        </a:rPr>
                        <a:t>7 (17.1)</a:t>
                      </a:r>
                    </a:p>
                  </a:txBody>
                  <a:tcPr marL="19440" marR="19440">
                    <a:solidFill>
                      <a:srgbClr val="EAD1CE"/>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3 (7.5)</a:t>
                      </a: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42 (15.7)</a:t>
                      </a:r>
                    </a:p>
                  </a:txBody>
                  <a:tcPr marL="19440" marR="19440">
                    <a:solidFill>
                      <a:srgbClr val="EAD1CE"/>
                    </a:solidFill>
                  </a:tcPr>
                </a:tc>
                <a:extLst>
                  <a:ext uri="{0D108BD9-81ED-4DB2-BD59-A6C34878D82A}">
                    <a16:rowId xmlns:a16="http://schemas.microsoft.com/office/drawing/2014/main" val="2110554287"/>
                  </a:ext>
                </a:extLst>
              </a:tr>
              <a:tr h="133208">
                <a:tc vMerge="1">
                  <a:txBody>
                    <a:bodyPr/>
                    <a:lstStyle/>
                    <a:p>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Not evaluable</a:t>
                      </a:r>
                    </a:p>
                  </a:txBody>
                  <a:tcPr>
                    <a:solidFill>
                      <a:srgbClr val="EAD1CE"/>
                    </a:solidFill>
                  </a:tcPr>
                </a:tc>
                <a:tc>
                  <a:txBody>
                    <a:bodyPr/>
                    <a:lstStyle/>
                    <a:p>
                      <a:pPr algn="ctr"/>
                      <a:r>
                        <a:rPr lang="en-GB" sz="1200" dirty="0">
                          <a:latin typeface="Arial" panose="020B0604020202020204" pitchFamily="34" charset="0"/>
                          <a:cs typeface="Arial" panose="020B0604020202020204" pitchFamily="34" charset="0"/>
                        </a:rPr>
                        <a:t>1 (2.5)</a:t>
                      </a: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0</a:t>
                      </a:r>
                    </a:p>
                  </a:txBody>
                  <a:tcPr marL="19440" marR="19440">
                    <a:solidFill>
                      <a:srgbClr val="EAD1CE"/>
                    </a:solidFill>
                  </a:tcPr>
                </a:tc>
                <a:tc gridSpan="2">
                  <a:txBody>
                    <a:bodyPr/>
                    <a:lstStyle/>
                    <a:p>
                      <a:pPr algn="ctr"/>
                      <a:r>
                        <a:rPr lang="en-GB" sz="1200" dirty="0">
                          <a:latin typeface="Arial" panose="020B0604020202020204" pitchFamily="34" charset="0"/>
                          <a:cs typeface="Arial" panose="020B0604020202020204" pitchFamily="34" charset="0"/>
                        </a:rPr>
                        <a:t>1 (2.5)</a:t>
                      </a:r>
                    </a:p>
                  </a:txBody>
                  <a:tcPr marL="19440" marR="19440">
                    <a:solidFill>
                      <a:srgbClr val="EAD1CE"/>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0</a:t>
                      </a: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0</a:t>
                      </a:r>
                    </a:p>
                  </a:txBody>
                  <a:tcPr marL="19440" marR="19440">
                    <a:solidFill>
                      <a:srgbClr val="EAD1CE"/>
                    </a:solidFill>
                  </a:tcPr>
                </a:tc>
                <a:tc gridSpan="2">
                  <a:txBody>
                    <a:bodyPr/>
                    <a:lstStyle/>
                    <a:p>
                      <a:pPr algn="ctr"/>
                      <a:r>
                        <a:rPr lang="en-GB" sz="1200" dirty="0">
                          <a:latin typeface="Arial" panose="020B0604020202020204" pitchFamily="34" charset="0"/>
                          <a:cs typeface="Arial" panose="020B0604020202020204" pitchFamily="34" charset="0"/>
                        </a:rPr>
                        <a:t>0</a:t>
                      </a:r>
                    </a:p>
                  </a:txBody>
                  <a:tcPr marL="19440" marR="19440">
                    <a:solidFill>
                      <a:srgbClr val="EAD1CE"/>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1 (2.5)</a:t>
                      </a:r>
                    </a:p>
                  </a:txBody>
                  <a:tcPr marL="19440" marR="19440">
                    <a:solidFill>
                      <a:srgbClr val="EAD1CE"/>
                    </a:solidFill>
                  </a:tcPr>
                </a:tc>
                <a:tc>
                  <a:txBody>
                    <a:bodyPr/>
                    <a:lstStyle/>
                    <a:p>
                      <a:pPr algn="ctr"/>
                      <a:r>
                        <a:rPr lang="en-GB" sz="1200" dirty="0">
                          <a:latin typeface="Arial" panose="020B0604020202020204" pitchFamily="34" charset="0"/>
                          <a:cs typeface="Arial" panose="020B0604020202020204" pitchFamily="34" charset="0"/>
                        </a:rPr>
                        <a:t>3 (1.1)</a:t>
                      </a:r>
                    </a:p>
                  </a:txBody>
                  <a:tcPr marL="19440" marR="19440">
                    <a:solidFill>
                      <a:srgbClr val="EAD1CE"/>
                    </a:solidFill>
                  </a:tcPr>
                </a:tc>
                <a:extLst>
                  <a:ext uri="{0D108BD9-81ED-4DB2-BD59-A6C34878D82A}">
                    <a16:rowId xmlns:a16="http://schemas.microsoft.com/office/drawing/2014/main" val="2466844737"/>
                  </a:ext>
                </a:extLst>
              </a:tr>
              <a:tr h="133208">
                <a:tc gridSpan="2">
                  <a:txBody>
                    <a:bodyPr/>
                    <a:lstStyle/>
                    <a:p>
                      <a:r>
                        <a:rPr lang="en-GB" sz="1200" b="1" dirty="0">
                          <a:latin typeface="Arial" panose="020B0604020202020204" pitchFamily="34" charset="0"/>
                          <a:cs typeface="Arial" panose="020B0604020202020204" pitchFamily="34" charset="0"/>
                        </a:rPr>
                        <a:t>DCR</a:t>
                      </a:r>
                      <a:r>
                        <a:rPr lang="en-GB" sz="1200" b="1" baseline="30000" dirty="0">
                          <a:latin typeface="Arial" panose="020B0604020202020204" pitchFamily="34" charset="0"/>
                          <a:cs typeface="Arial" panose="020B0604020202020204" pitchFamily="34" charset="0"/>
                        </a:rPr>
                        <a:t>a</a:t>
                      </a:r>
                      <a:r>
                        <a:rPr lang="en-GB" sz="1200" b="1" dirty="0">
                          <a:latin typeface="Arial" panose="020B0604020202020204" pitchFamily="34" charset="0"/>
                          <a:cs typeface="Arial" panose="020B0604020202020204" pitchFamily="34" charset="0"/>
                        </a:rPr>
                        <a:t> at 12 weeks, n (%)</a:t>
                      </a:r>
                    </a:p>
                  </a:txBody>
                  <a:tcPr/>
                </a:tc>
                <a:tc hMerge="1">
                  <a:txBody>
                    <a:bodyPr/>
                    <a:lstStyle/>
                    <a:p>
                      <a:endParaRPr lang="en-GB" sz="1200" dirty="0">
                        <a:latin typeface="Arial" panose="020B0604020202020204" pitchFamily="34" charset="0"/>
                        <a:cs typeface="Arial" panose="020B0604020202020204" pitchFamily="34" charset="0"/>
                      </a:endParaRPr>
                    </a:p>
                  </a:txBody>
                  <a:tcPr/>
                </a:tc>
                <a:tc>
                  <a:txBody>
                    <a:bodyPr/>
                    <a:lstStyle/>
                    <a:p>
                      <a:pPr algn="ctr"/>
                      <a:r>
                        <a:rPr lang="en-GB" sz="1200" dirty="0">
                          <a:latin typeface="Arial" panose="020B0604020202020204" pitchFamily="34" charset="0"/>
                          <a:cs typeface="Arial" panose="020B0604020202020204" pitchFamily="34" charset="0"/>
                        </a:rPr>
                        <a:t>27 (67.5)</a:t>
                      </a:r>
                    </a:p>
                  </a:txBody>
                  <a:tcPr marL="19440" marR="19440"/>
                </a:tc>
                <a:tc>
                  <a:txBody>
                    <a:bodyPr/>
                    <a:lstStyle/>
                    <a:p>
                      <a:pPr algn="ctr"/>
                      <a:r>
                        <a:rPr lang="en-GB" sz="1200" dirty="0">
                          <a:latin typeface="Arial" panose="020B0604020202020204" pitchFamily="34" charset="0"/>
                          <a:cs typeface="Arial" panose="020B0604020202020204" pitchFamily="34" charset="0"/>
                        </a:rPr>
                        <a:t>32 (80.0)</a:t>
                      </a:r>
                    </a:p>
                  </a:txBody>
                  <a:tcPr marL="19440" marR="19440"/>
                </a:tc>
                <a:tc gridSpan="2">
                  <a:txBody>
                    <a:bodyPr/>
                    <a:lstStyle/>
                    <a:p>
                      <a:pPr algn="ctr"/>
                      <a:r>
                        <a:rPr lang="en-GB" sz="1200" dirty="0">
                          <a:latin typeface="Arial" panose="020B0604020202020204" pitchFamily="34" charset="0"/>
                          <a:cs typeface="Arial" panose="020B0604020202020204" pitchFamily="34" charset="0"/>
                        </a:rPr>
                        <a:t>28 (70.0)</a:t>
                      </a:r>
                    </a:p>
                  </a:txBody>
                  <a:tcPr marL="19440" marR="19440"/>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tc>
                <a:tc>
                  <a:txBody>
                    <a:bodyPr/>
                    <a:lstStyle/>
                    <a:p>
                      <a:pPr algn="ctr"/>
                      <a:r>
                        <a:rPr lang="en-GB" sz="1200" dirty="0">
                          <a:latin typeface="Arial" panose="020B0604020202020204" pitchFamily="34" charset="0"/>
                          <a:cs typeface="Arial" panose="020B0604020202020204" pitchFamily="34" charset="0"/>
                        </a:rPr>
                        <a:t>27 (65.9)</a:t>
                      </a:r>
                    </a:p>
                  </a:txBody>
                  <a:tcPr marL="19440" marR="19440"/>
                </a:tc>
                <a:tc>
                  <a:txBody>
                    <a:bodyPr/>
                    <a:lstStyle/>
                    <a:p>
                      <a:pPr algn="ctr"/>
                      <a:r>
                        <a:rPr lang="en-GB" sz="1200" dirty="0">
                          <a:latin typeface="Arial" panose="020B0604020202020204" pitchFamily="34" charset="0"/>
                          <a:cs typeface="Arial" panose="020B0604020202020204" pitchFamily="34" charset="0"/>
                        </a:rPr>
                        <a:t>9 (36.0)</a:t>
                      </a:r>
                    </a:p>
                  </a:txBody>
                  <a:tcPr marL="19440" marR="19440"/>
                </a:tc>
                <a:tc gridSpan="2">
                  <a:txBody>
                    <a:bodyPr/>
                    <a:lstStyle/>
                    <a:p>
                      <a:pPr algn="ctr"/>
                      <a:r>
                        <a:rPr lang="en-GB" sz="1200" dirty="0">
                          <a:latin typeface="Arial" panose="020B0604020202020204" pitchFamily="34" charset="0"/>
                          <a:cs typeface="Arial" panose="020B0604020202020204" pitchFamily="34" charset="0"/>
                        </a:rPr>
                        <a:t>29 (70.7)</a:t>
                      </a:r>
                    </a:p>
                  </a:txBody>
                  <a:tcPr marL="19440" marR="19440"/>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tc>
                <a:tc>
                  <a:txBody>
                    <a:bodyPr/>
                    <a:lstStyle/>
                    <a:p>
                      <a:pPr algn="ctr"/>
                      <a:r>
                        <a:rPr lang="en-GB" sz="1200" dirty="0">
                          <a:latin typeface="Arial" panose="020B0604020202020204" pitchFamily="34" charset="0"/>
                          <a:cs typeface="Arial" panose="020B0604020202020204" pitchFamily="34" charset="0"/>
                        </a:rPr>
                        <a:t>30 (75.0)</a:t>
                      </a:r>
                    </a:p>
                  </a:txBody>
                  <a:tcPr marL="19440" marR="19440"/>
                </a:tc>
                <a:tc>
                  <a:txBody>
                    <a:bodyPr/>
                    <a:lstStyle/>
                    <a:p>
                      <a:pPr algn="ctr"/>
                      <a:r>
                        <a:rPr lang="en-GB" sz="1200" dirty="0">
                          <a:latin typeface="Arial" panose="020B0604020202020204" pitchFamily="34" charset="0"/>
                          <a:cs typeface="Arial" panose="020B0604020202020204" pitchFamily="34" charset="0"/>
                        </a:rPr>
                        <a:t>182 (68.2)</a:t>
                      </a:r>
                    </a:p>
                  </a:txBody>
                  <a:tcPr marL="19440" marR="19440"/>
                </a:tc>
                <a:extLst>
                  <a:ext uri="{0D108BD9-81ED-4DB2-BD59-A6C34878D82A}">
                    <a16:rowId xmlns:a16="http://schemas.microsoft.com/office/drawing/2014/main" val="2000543128"/>
                  </a:ext>
                </a:extLst>
              </a:tr>
              <a:tr h="133208">
                <a:tc gridSpan="2">
                  <a:txBody>
                    <a:bodyPr/>
                    <a:lstStyle/>
                    <a:p>
                      <a:r>
                        <a:rPr lang="en-GB" sz="1200" b="1" dirty="0">
                          <a:latin typeface="Arial" panose="020B0604020202020204" pitchFamily="34" charset="0"/>
                          <a:cs typeface="Arial" panose="020B0604020202020204" pitchFamily="34" charset="0"/>
                        </a:rPr>
                        <a:t>Median DoR, months (95% CI)</a:t>
                      </a:r>
                    </a:p>
                  </a:txBody>
                  <a:tcPr anchor="ctr"/>
                </a:tc>
                <a:tc hMerge="1">
                  <a:txBody>
                    <a:bodyPr/>
                    <a:lstStyle/>
                    <a:p>
                      <a:endParaRPr lang="en-GB"/>
                    </a:p>
                  </a:txBody>
                  <a:tcPr/>
                </a:tc>
                <a:tc>
                  <a:txBody>
                    <a:bodyPr/>
                    <a:lstStyle/>
                    <a:p>
                      <a:pPr algn="ctr"/>
                      <a:r>
                        <a:rPr lang="en-GB" sz="1200" dirty="0">
                          <a:latin typeface="Arial" panose="020B0604020202020204" pitchFamily="34" charset="0"/>
                          <a:cs typeface="Arial" panose="020B0604020202020204" pitchFamily="34" charset="0"/>
                        </a:rPr>
                        <a:t>9.8</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(4.2-NE)</a:t>
                      </a:r>
                    </a:p>
                  </a:txBody>
                  <a:tcPr marL="19440" marR="19440"/>
                </a:tc>
                <a:tc>
                  <a:txBody>
                    <a:bodyPr/>
                    <a:lstStyle/>
                    <a:p>
                      <a:pPr algn="ctr"/>
                      <a:r>
                        <a:rPr lang="en-GB" sz="1200" dirty="0">
                          <a:latin typeface="Arial" panose="020B0604020202020204" pitchFamily="34" charset="0"/>
                          <a:cs typeface="Arial" panose="020B0604020202020204" pitchFamily="34" charset="0"/>
                        </a:rPr>
                        <a:t>NR</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(9.9-NE)</a:t>
                      </a:r>
                    </a:p>
                  </a:txBody>
                  <a:tcPr marL="19440" marR="19440"/>
                </a:tc>
                <a:tc gridSpan="2">
                  <a:txBody>
                    <a:bodyPr/>
                    <a:lstStyle/>
                    <a:p>
                      <a:pPr algn="ctr"/>
                      <a:r>
                        <a:rPr lang="en-GB" sz="1200" dirty="0">
                          <a:latin typeface="Arial" panose="020B0604020202020204" pitchFamily="34" charset="0"/>
                          <a:cs typeface="Arial" panose="020B0604020202020204" pitchFamily="34" charset="0"/>
                        </a:rPr>
                        <a:t>11.3</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(4.1-NE)</a:t>
                      </a:r>
                    </a:p>
                  </a:txBody>
                  <a:tcPr marL="19440" marR="19440"/>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tc>
                <a:tc>
                  <a:txBody>
                    <a:bodyPr/>
                    <a:lstStyle/>
                    <a:p>
                      <a:pPr algn="ctr"/>
                      <a:r>
                        <a:rPr lang="en-GB" sz="1200" dirty="0">
                          <a:latin typeface="Arial" panose="020B0604020202020204" pitchFamily="34" charset="0"/>
                          <a:cs typeface="Arial" panose="020B0604020202020204" pitchFamily="34" charset="0"/>
                        </a:rPr>
                        <a:t>8.6</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(2.1-NE)</a:t>
                      </a:r>
                    </a:p>
                  </a:txBody>
                  <a:tcPr marL="19440" marR="19440"/>
                </a:tc>
                <a:tc>
                  <a:txBody>
                    <a:bodyPr/>
                    <a:lstStyle/>
                    <a:p>
                      <a:pPr algn="ctr"/>
                      <a:r>
                        <a:rPr lang="en-GB" sz="1200" dirty="0">
                          <a:latin typeface="Arial" panose="020B0604020202020204" pitchFamily="34" charset="0"/>
                          <a:cs typeface="Arial" panose="020B0604020202020204" pitchFamily="34" charset="0"/>
                        </a:rPr>
                        <a:t>NR</a:t>
                      </a:r>
                    </a:p>
                  </a:txBody>
                  <a:tcPr marL="19440" marR="19440" anchor="ctr"/>
                </a:tc>
                <a:tc gridSpan="2">
                  <a:txBody>
                    <a:bodyPr/>
                    <a:lstStyle/>
                    <a:p>
                      <a:pPr algn="ctr"/>
                      <a:r>
                        <a:rPr lang="en-GB" sz="1200" dirty="0">
                          <a:latin typeface="Arial" panose="020B0604020202020204" pitchFamily="34" charset="0"/>
                          <a:cs typeface="Arial" panose="020B0604020202020204" pitchFamily="34" charset="0"/>
                        </a:rPr>
                        <a:t>8.7</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(4.3-11.8)</a:t>
                      </a:r>
                    </a:p>
                  </a:txBody>
                  <a:tcPr marL="19440" marR="19440"/>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NR</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(4.1-NE)</a:t>
                      </a:r>
                    </a:p>
                  </a:txBody>
                  <a:tcPr marL="19440" marR="19440"/>
                </a:tc>
                <a:tc>
                  <a:txBody>
                    <a:bodyPr/>
                    <a:lstStyle/>
                    <a:p>
                      <a:pPr algn="ctr"/>
                      <a:r>
                        <a:rPr lang="en-GB" sz="1200" dirty="0">
                          <a:latin typeface="Arial" panose="020B0604020202020204" pitchFamily="34" charset="0"/>
                          <a:cs typeface="Arial" panose="020B0604020202020204" pitchFamily="34" charset="0"/>
                        </a:rPr>
                        <a:t>11.8</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(9.8-NE)</a:t>
                      </a:r>
                    </a:p>
                  </a:txBody>
                  <a:tcPr marL="19440" marR="19440"/>
                </a:tc>
                <a:extLst>
                  <a:ext uri="{0D108BD9-81ED-4DB2-BD59-A6C34878D82A}">
                    <a16:rowId xmlns:a16="http://schemas.microsoft.com/office/drawing/2014/main" val="931703530"/>
                  </a:ext>
                </a:extLst>
              </a:tr>
              <a:tr h="133208">
                <a:tc gridSpan="2">
                  <a:txBody>
                    <a:bodyPr/>
                    <a:lstStyle/>
                    <a:p>
                      <a:r>
                        <a:rPr lang="en-GB" sz="1200" b="1" dirty="0">
                          <a:latin typeface="Arial" panose="020B0604020202020204" pitchFamily="34" charset="0"/>
                          <a:cs typeface="Arial" panose="020B0604020202020204" pitchFamily="34" charset="0"/>
                        </a:rPr>
                        <a:t>Independent central review:</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ORR, n (%)</a:t>
                      </a:r>
                    </a:p>
                  </a:txBody>
                  <a:tcPr/>
                </a:tc>
                <a:tc hMerge="1">
                  <a:txBody>
                    <a:bodyPr/>
                    <a:lstStyle/>
                    <a:p>
                      <a:endParaRPr lang="en-GB"/>
                    </a:p>
                  </a:txBody>
                  <a:tcPr/>
                </a:tc>
                <a:tc>
                  <a:txBody>
                    <a:bodyPr/>
                    <a:lstStyle/>
                    <a:p>
                      <a:pPr algn="ctr"/>
                      <a:r>
                        <a:rPr lang="en-GB" sz="1200" dirty="0">
                          <a:latin typeface="Arial" panose="020B0604020202020204" pitchFamily="34" charset="0"/>
                          <a:cs typeface="Arial" panose="020B0604020202020204" pitchFamily="34" charset="0"/>
                        </a:rPr>
                        <a:t>16 (40.0)</a:t>
                      </a:r>
                    </a:p>
                  </a:txBody>
                  <a:tcPr marL="19440" marR="19440" anchor="ctr"/>
                </a:tc>
                <a:tc>
                  <a:txBody>
                    <a:bodyPr/>
                    <a:lstStyle/>
                    <a:p>
                      <a:pPr algn="ctr"/>
                      <a:r>
                        <a:rPr lang="en-GB" sz="1200" dirty="0">
                          <a:latin typeface="Arial" panose="020B0604020202020204" pitchFamily="34" charset="0"/>
                          <a:cs typeface="Arial" panose="020B0604020202020204" pitchFamily="34" charset="0"/>
                        </a:rPr>
                        <a:t>21 (52.5)</a:t>
                      </a:r>
                    </a:p>
                  </a:txBody>
                  <a:tcPr marL="19440" marR="19440" anchor="ctr"/>
                </a:tc>
                <a:tc gridSpan="2">
                  <a:txBody>
                    <a:bodyPr/>
                    <a:lstStyle/>
                    <a:p>
                      <a:pPr algn="ctr"/>
                      <a:r>
                        <a:rPr lang="en-GB" sz="1200" dirty="0">
                          <a:latin typeface="Arial" panose="020B0604020202020204" pitchFamily="34" charset="0"/>
                          <a:cs typeface="Arial" panose="020B0604020202020204" pitchFamily="34" charset="0"/>
                        </a:rPr>
                        <a:t>17 (42.5)</a:t>
                      </a: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a:txBody>
                    <a:bodyPr/>
                    <a:lstStyle/>
                    <a:p>
                      <a:pPr algn="ctr"/>
                      <a:r>
                        <a:rPr lang="en-GB" sz="1200" dirty="0">
                          <a:latin typeface="Arial" panose="020B0604020202020204" pitchFamily="34" charset="0"/>
                          <a:cs typeface="Arial" panose="020B0604020202020204" pitchFamily="34" charset="0"/>
                        </a:rPr>
                        <a:t>11 (26.8)</a:t>
                      </a:r>
                    </a:p>
                  </a:txBody>
                  <a:tcPr marL="19440" marR="19440" anchor="ctr"/>
                </a:tc>
                <a:tc>
                  <a:txBody>
                    <a:bodyPr/>
                    <a:lstStyle/>
                    <a:p>
                      <a:pPr algn="ctr"/>
                      <a:r>
                        <a:rPr lang="en-GB" sz="1200" dirty="0">
                          <a:latin typeface="Arial" panose="020B0604020202020204" pitchFamily="34" charset="0"/>
                          <a:cs typeface="Arial" panose="020B0604020202020204" pitchFamily="34" charset="0"/>
                        </a:rPr>
                        <a:t>3 (12.0)</a:t>
                      </a:r>
                    </a:p>
                  </a:txBody>
                  <a:tcPr marL="19440" marR="19440" anchor="ctr"/>
                </a:tc>
                <a:tc gridSpan="2">
                  <a:txBody>
                    <a:bodyPr/>
                    <a:lstStyle/>
                    <a:p>
                      <a:pPr algn="ctr"/>
                      <a:r>
                        <a:rPr lang="en-GB" sz="1200" dirty="0">
                          <a:latin typeface="Arial" panose="020B0604020202020204" pitchFamily="34" charset="0"/>
                          <a:cs typeface="Arial" panose="020B0604020202020204" pitchFamily="34" charset="0"/>
                        </a:rPr>
                        <a:t>17 (41.5)</a:t>
                      </a: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13 (32.5)</a:t>
                      </a:r>
                    </a:p>
                  </a:txBody>
                  <a:tcPr marL="19440" marR="19440" anchor="ctr"/>
                </a:tc>
                <a:tc>
                  <a:txBody>
                    <a:bodyPr/>
                    <a:lstStyle/>
                    <a:p>
                      <a:pPr algn="ctr"/>
                      <a:r>
                        <a:rPr lang="en-GB" sz="1200" dirty="0">
                          <a:latin typeface="Arial" panose="020B0604020202020204" pitchFamily="34" charset="0"/>
                          <a:cs typeface="Arial" panose="020B0604020202020204" pitchFamily="34" charset="0"/>
                        </a:rPr>
                        <a:t>98 (36.7)</a:t>
                      </a:r>
                    </a:p>
                  </a:txBody>
                  <a:tcPr marL="19440" marR="19440" anchor="ctr"/>
                </a:tc>
                <a:extLst>
                  <a:ext uri="{0D108BD9-81ED-4DB2-BD59-A6C34878D82A}">
                    <a16:rowId xmlns:a16="http://schemas.microsoft.com/office/drawing/2014/main" val="1752999746"/>
                  </a:ext>
                </a:extLst>
              </a:tr>
              <a:tr h="133208">
                <a:tc gridSpan="12">
                  <a:txBody>
                    <a:bodyPr/>
                    <a:lstStyle/>
                    <a:p>
                      <a:r>
                        <a:rPr lang="en-GB" sz="1100" dirty="0">
                          <a:solidFill>
                            <a:schemeClr val="tx1"/>
                          </a:solidFill>
                          <a:latin typeface="Arial" panose="020B0604020202020204" pitchFamily="34" charset="0"/>
                          <a:ea typeface="Aileron" charset="0"/>
                          <a:cs typeface="Arial" panose="020B0604020202020204" pitchFamily="34" charset="0"/>
                        </a:rPr>
                        <a:t>Analysis of response and DCR was performed in patients who received ≥1 dose of T-</a:t>
                      </a:r>
                      <a:r>
                        <a:rPr lang="en-GB" sz="1100" dirty="0" err="1">
                          <a:solidFill>
                            <a:schemeClr val="tx1"/>
                          </a:solidFill>
                          <a:latin typeface="Arial" panose="020B0604020202020204" pitchFamily="34" charset="0"/>
                          <a:ea typeface="Aileron" charset="0"/>
                          <a:cs typeface="Arial" panose="020B0604020202020204" pitchFamily="34" charset="0"/>
                        </a:rPr>
                        <a:t>DXd</a:t>
                      </a:r>
                      <a:r>
                        <a:rPr lang="en-GB" sz="1100" dirty="0">
                          <a:solidFill>
                            <a:schemeClr val="tx1"/>
                          </a:solidFill>
                          <a:latin typeface="Arial" panose="020B0604020202020204" pitchFamily="34" charset="0"/>
                          <a:ea typeface="Aileron" charset="0"/>
                          <a:cs typeface="Arial" panose="020B0604020202020204" pitchFamily="34" charset="0"/>
                        </a:rPr>
                        <a:t> (N=267). Analysis of </a:t>
                      </a:r>
                      <a:r>
                        <a:rPr lang="en-GB" sz="1100" dirty="0" err="1">
                          <a:solidFill>
                            <a:schemeClr val="tx1"/>
                          </a:solidFill>
                          <a:latin typeface="Arial" panose="020B0604020202020204" pitchFamily="34" charset="0"/>
                          <a:ea typeface="Aileron" charset="0"/>
                          <a:cs typeface="Arial" panose="020B0604020202020204" pitchFamily="34" charset="0"/>
                        </a:rPr>
                        <a:t>DoR</a:t>
                      </a:r>
                      <a:r>
                        <a:rPr lang="en-GB" sz="1100" dirty="0">
                          <a:solidFill>
                            <a:schemeClr val="tx1"/>
                          </a:solidFill>
                          <a:latin typeface="Arial" panose="020B0604020202020204" pitchFamily="34" charset="0"/>
                          <a:ea typeface="Aileron" charset="0"/>
                          <a:cs typeface="Arial" panose="020B0604020202020204" pitchFamily="34" charset="0"/>
                        </a:rPr>
                        <a:t> was performed in patients with objective response who received ≥1 dose of T-</a:t>
                      </a:r>
                      <a:r>
                        <a:rPr lang="en-GB" sz="1100" dirty="0" err="1">
                          <a:solidFill>
                            <a:schemeClr val="tx1"/>
                          </a:solidFill>
                          <a:latin typeface="Arial" panose="020B0604020202020204" pitchFamily="34" charset="0"/>
                          <a:ea typeface="Aileron" charset="0"/>
                          <a:cs typeface="Arial" panose="020B0604020202020204" pitchFamily="34" charset="0"/>
                        </a:rPr>
                        <a:t>DXd</a:t>
                      </a:r>
                      <a:r>
                        <a:rPr lang="en-GB" sz="1100" dirty="0">
                          <a:solidFill>
                            <a:schemeClr val="tx1"/>
                          </a:solidFill>
                          <a:latin typeface="Arial" panose="020B0604020202020204" pitchFamily="34" charset="0"/>
                          <a:ea typeface="Aileron" charset="0"/>
                          <a:cs typeface="Arial" panose="020B0604020202020204" pitchFamily="34" charset="0"/>
                        </a:rPr>
                        <a:t> (n=99)</a:t>
                      </a:r>
                    </a:p>
                    <a:p>
                      <a:r>
                        <a:rPr lang="en-GB" sz="1100" baseline="30000" dirty="0">
                          <a:solidFill>
                            <a:schemeClr val="tx1"/>
                          </a:solidFill>
                          <a:latin typeface="Arial" panose="020B0604020202020204" pitchFamily="34" charset="0"/>
                          <a:ea typeface="Aileron" charset="0"/>
                          <a:cs typeface="Arial" panose="020B0604020202020204" pitchFamily="34" charset="0"/>
                        </a:rPr>
                        <a:t>a </a:t>
                      </a:r>
                      <a:r>
                        <a:rPr lang="en-GB" sz="1100" dirty="0">
                          <a:solidFill>
                            <a:schemeClr val="tx1"/>
                          </a:solidFill>
                          <a:latin typeface="Arial" panose="020B0604020202020204" pitchFamily="34" charset="0"/>
                          <a:ea typeface="Aileron" charset="0"/>
                          <a:cs typeface="Arial" panose="020B0604020202020204" pitchFamily="34" charset="0"/>
                        </a:rPr>
                        <a:t>Confirmed complete response, confirmed partial response or stable disease</a:t>
                      </a:r>
                    </a:p>
                  </a:txBody>
                  <a:tcPr>
                    <a:solidFill>
                      <a:schemeClr val="bg1"/>
                    </a:solidFil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solidFill>
                      <a:schemeClr val="bg1"/>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solidFill>
                      <a:schemeClr val="bg1"/>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solidFill>
                      <a:schemeClr val="bg1"/>
                    </a:solidFil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solidFill>
                      <a:schemeClr val="bg1"/>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solidFill>
                      <a:schemeClr val="bg1"/>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solidFill>
                      <a:schemeClr val="bg1"/>
                    </a:solidFill>
                  </a:tcPr>
                </a:tc>
                <a:tc hMerge="1">
                  <a:txBody>
                    <a:bodyPr/>
                    <a:lstStyle/>
                    <a:p>
                      <a:endParaRPr lang="en-GB"/>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marL="19440" marR="19440" anchor="ctr">
                    <a:solidFill>
                      <a:schemeClr val="bg1"/>
                    </a:solidFill>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solidFill>
                      <a:schemeClr val="bg1"/>
                    </a:solidFill>
                  </a:tcPr>
                </a:tc>
                <a:extLst>
                  <a:ext uri="{0D108BD9-81ED-4DB2-BD59-A6C34878D82A}">
                    <a16:rowId xmlns:a16="http://schemas.microsoft.com/office/drawing/2014/main" val="2670288621"/>
                  </a:ext>
                </a:extLst>
              </a:tr>
              <a:tr h="133208">
                <a:tc gridSpan="2">
                  <a:txBody>
                    <a:bodyPr/>
                    <a:lstStyle/>
                    <a:p>
                      <a:endParaRPr lang="en-GB" sz="1200" b="1" dirty="0">
                        <a:latin typeface="Arial" panose="020B0604020202020204" pitchFamily="34" charset="0"/>
                        <a:cs typeface="Arial" panose="020B0604020202020204" pitchFamily="34" charset="0"/>
                      </a:endParaRPr>
                    </a:p>
                  </a:txBody>
                  <a:tcPr/>
                </a:tc>
                <a:tc hMerge="1">
                  <a:txBody>
                    <a:bodyPr/>
                    <a:lstStyle/>
                    <a:p>
                      <a:endParaRPr lang="en-GB"/>
                    </a:p>
                  </a:txBody>
                  <a:tcPr/>
                </a:tc>
                <a:tc gridSpan="3">
                  <a:txBody>
                    <a:bodyPr/>
                    <a:lstStyle/>
                    <a:p>
                      <a:pPr algn="ctr"/>
                      <a:r>
                        <a:rPr lang="en-US" sz="1200" b="1" dirty="0">
                          <a:latin typeface="Arial" panose="020B0604020202020204" pitchFamily="34" charset="0"/>
                          <a:cs typeface="Arial" panose="020B0604020202020204" pitchFamily="34" charset="0"/>
                        </a:rPr>
                        <a:t>All patients (n=99)</a:t>
                      </a:r>
                      <a:endParaRPr lang="en-GB" sz="1200" b="1"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gridSpan="4">
                  <a:txBody>
                    <a:bodyPr/>
                    <a:lstStyle/>
                    <a:p>
                      <a:pPr algn="ctr"/>
                      <a:r>
                        <a:rPr lang="en-US" sz="1200" b="1" dirty="0">
                          <a:latin typeface="Arial" panose="020B0604020202020204" pitchFamily="34" charset="0"/>
                          <a:cs typeface="Arial" panose="020B0604020202020204" pitchFamily="34" charset="0"/>
                        </a:rPr>
                        <a:t>IHC 3+ (n=46)</a:t>
                      </a:r>
                      <a:endParaRPr lang="en-GB" sz="1200" b="1" dirty="0">
                        <a:latin typeface="Arial" panose="020B0604020202020204" pitchFamily="34" charset="0"/>
                        <a:cs typeface="Arial" panose="020B0604020202020204" pitchFamily="34" charset="0"/>
                      </a:endParaRPr>
                    </a:p>
                  </a:txBody>
                  <a:tcPr marL="19440" marR="19440" anchor="ctr"/>
                </a:tc>
                <a:tc hMerge="1">
                  <a:txBody>
                    <a:bodyPr/>
                    <a:lstStyle/>
                    <a:p>
                      <a:pPr algn="ctr"/>
                      <a:r>
                        <a:rPr lang="en-US" sz="1200" dirty="0">
                          <a:latin typeface="Arial" panose="020B0604020202020204" pitchFamily="34" charset="0"/>
                          <a:cs typeface="Arial" panose="020B0604020202020204" pitchFamily="34" charset="0"/>
                        </a:rPr>
                        <a:t>IHC 3+ (n=46)</a:t>
                      </a: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gridSpan="3">
                  <a:txBody>
                    <a:bodyPr/>
                    <a:lstStyle/>
                    <a:p>
                      <a:pPr algn="ctr"/>
                      <a:r>
                        <a:rPr lang="en-US" sz="1200" b="1" dirty="0">
                          <a:latin typeface="Arial" panose="020B0604020202020204" pitchFamily="34" charset="0"/>
                          <a:cs typeface="Arial" panose="020B0604020202020204" pitchFamily="34" charset="0"/>
                        </a:rPr>
                        <a:t>IHC 2+ (n=34)</a:t>
                      </a:r>
                      <a:endParaRPr lang="en-GB" sz="1200" b="1" dirty="0">
                        <a:latin typeface="Arial" panose="020B0604020202020204" pitchFamily="34" charset="0"/>
                        <a:cs typeface="Arial" panose="020B0604020202020204" pitchFamily="34" charset="0"/>
                      </a:endParaRPr>
                    </a:p>
                  </a:txBody>
                  <a:tcPr marL="19440" marR="1944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IHC 2+ (n=34)</a:t>
                      </a: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extLst>
                  <a:ext uri="{0D108BD9-81ED-4DB2-BD59-A6C34878D82A}">
                    <a16:rowId xmlns:a16="http://schemas.microsoft.com/office/drawing/2014/main" val="3802323643"/>
                  </a:ext>
                </a:extLst>
              </a:tr>
              <a:tr h="133208">
                <a:tc gridSpan="2">
                  <a:txBody>
                    <a:bodyPr/>
                    <a:lstStyle/>
                    <a:p>
                      <a:r>
                        <a:rPr lang="en-US" sz="1200" b="1" dirty="0">
                          <a:latin typeface="Arial" panose="020B0604020202020204" pitchFamily="34" charset="0"/>
                          <a:cs typeface="Arial" panose="020B0604020202020204" pitchFamily="34" charset="0"/>
                        </a:rPr>
                        <a:t>Median </a:t>
                      </a:r>
                      <a:r>
                        <a:rPr lang="en-US" sz="1200" b="1" dirty="0" err="1">
                          <a:latin typeface="Arial" panose="020B0604020202020204" pitchFamily="34" charset="0"/>
                          <a:cs typeface="Arial" panose="020B0604020202020204" pitchFamily="34" charset="0"/>
                        </a:rPr>
                        <a:t>DoR</a:t>
                      </a:r>
                      <a:r>
                        <a:rPr lang="en-US" sz="1200" b="1" dirty="0">
                          <a:latin typeface="Arial" panose="020B0604020202020204" pitchFamily="34" charset="0"/>
                          <a:cs typeface="Arial" panose="020B0604020202020204" pitchFamily="34" charset="0"/>
                        </a:rPr>
                        <a:t>, months (95% CI)</a:t>
                      </a:r>
                      <a:endParaRPr lang="en-GB" sz="1200" b="1" dirty="0">
                        <a:latin typeface="Arial" panose="020B0604020202020204" pitchFamily="34" charset="0"/>
                        <a:cs typeface="Arial" panose="020B0604020202020204" pitchFamily="34" charset="0"/>
                      </a:endParaRPr>
                    </a:p>
                  </a:txBody>
                  <a:tcPr/>
                </a:tc>
                <a:tc hMerge="1">
                  <a:txBody>
                    <a:bodyPr/>
                    <a:lstStyle/>
                    <a:p>
                      <a:endParaRPr lang="en-GB"/>
                    </a:p>
                  </a:txBody>
                  <a:tcPr/>
                </a:tc>
                <a:tc gridSpan="3">
                  <a:txBody>
                    <a:bodyPr/>
                    <a:lstStyle/>
                    <a:p>
                      <a:pPr algn="ctr"/>
                      <a:r>
                        <a:rPr lang="en-US" sz="1200" dirty="0">
                          <a:latin typeface="Arial" panose="020B0604020202020204" pitchFamily="34" charset="0"/>
                          <a:cs typeface="Arial" panose="020B0604020202020204" pitchFamily="34" charset="0"/>
                        </a:rPr>
                        <a:t>11.8 (9.8-NE)</a:t>
                      </a: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gridSpan="4">
                  <a:txBody>
                    <a:bodyPr/>
                    <a:lstStyle/>
                    <a:p>
                      <a:pPr algn="ctr"/>
                      <a:r>
                        <a:rPr lang="en-US" sz="1200" dirty="0">
                          <a:latin typeface="Arial" panose="020B0604020202020204" pitchFamily="34" charset="0"/>
                          <a:cs typeface="Arial" panose="020B0604020202020204" pitchFamily="34" charset="0"/>
                        </a:rPr>
                        <a:t>22.1 (9.3-NE)</a:t>
                      </a: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gridSpan="3">
                  <a:txBody>
                    <a:bodyPr/>
                    <a:lstStyle/>
                    <a:p>
                      <a:pPr algn="ctr"/>
                      <a:r>
                        <a:rPr lang="en-US" sz="1200" dirty="0">
                          <a:latin typeface="Arial" panose="020B0604020202020204" pitchFamily="34" charset="0"/>
                          <a:cs typeface="Arial" panose="020B0604020202020204" pitchFamily="34" charset="0"/>
                        </a:rPr>
                        <a:t>9.8 (4.2-12.6)</a:t>
                      </a: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extLst>
                  <a:ext uri="{0D108BD9-81ED-4DB2-BD59-A6C34878D82A}">
                    <a16:rowId xmlns:a16="http://schemas.microsoft.com/office/drawing/2014/main" val="119318969"/>
                  </a:ext>
                </a:extLst>
              </a:tr>
              <a:tr h="133208">
                <a:tc gridSpan="12">
                  <a:txBody>
                    <a:bodyPr/>
                    <a:lstStyle/>
                    <a:p>
                      <a:endParaRPr lang="en-GB" sz="1100" dirty="0">
                        <a:solidFill>
                          <a:schemeClr val="tx1"/>
                        </a:solidFill>
                        <a:latin typeface="Arial" panose="020B0604020202020204" pitchFamily="34" charset="0"/>
                        <a:ea typeface="Aileron" charset="0"/>
                        <a:cs typeface="Arial" panose="020B0604020202020204" pitchFamily="34" charset="0"/>
                      </a:endParaRPr>
                    </a:p>
                  </a:txBody>
                  <a:tcPr>
                    <a:noFil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endParaRPr lang="en-GB"/>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marL="19440" marR="19440" anchor="ctr"/>
                </a:tc>
                <a:tc hMerge="1">
                  <a:txBody>
                    <a:bodyPr/>
                    <a:lstStyle/>
                    <a:p>
                      <a:pPr algn="ctr"/>
                      <a:endParaRPr lang="en-GB" sz="1200" dirty="0">
                        <a:latin typeface="Arial" panose="020B0604020202020204" pitchFamily="34" charset="0"/>
                        <a:cs typeface="Arial" panose="020B0604020202020204" pitchFamily="34" charset="0"/>
                      </a:endParaRPr>
                    </a:p>
                  </a:txBody>
                  <a:tcPr marL="19440" marR="19440" anchor="ctr"/>
                </a:tc>
                <a:extLst>
                  <a:ext uri="{0D108BD9-81ED-4DB2-BD59-A6C34878D82A}">
                    <a16:rowId xmlns:a16="http://schemas.microsoft.com/office/drawing/2014/main" val="973656597"/>
                  </a:ext>
                </a:extLst>
              </a:tr>
            </a:tbl>
          </a:graphicData>
        </a:graphic>
      </p:graphicFrame>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Destiny-pantumour02: efficacy results</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8</a:t>
            </a:fld>
            <a:endParaRPr lang="en-GB" dirty="0"/>
          </a:p>
        </p:txBody>
      </p:sp>
      <p:sp>
        <p:nvSpPr>
          <p:cNvPr id="2" name="Content Placeholder 1">
            <a:extLst>
              <a:ext uri="{FF2B5EF4-FFF2-40B4-BE49-F238E27FC236}">
                <a16:creationId xmlns:a16="http://schemas.microsoft.com/office/drawing/2014/main" id="{1CC7A25E-A8AF-FCC0-1927-6AD3BA917EA0}"/>
              </a:ext>
            </a:extLst>
          </p:cNvPr>
          <p:cNvSpPr>
            <a:spLocks noGrp="1"/>
          </p:cNvSpPr>
          <p:nvPr>
            <p:ph sz="quarter" idx="15"/>
          </p:nvPr>
        </p:nvSpPr>
        <p:spPr>
          <a:xfrm>
            <a:off x="619200" y="6264000"/>
            <a:ext cx="10179050" cy="365125"/>
          </a:xfrm>
        </p:spPr>
        <p:txBody>
          <a:bodyPr/>
          <a:lstStyle/>
          <a:p>
            <a:r>
              <a:rPr lang="en-GB" dirty="0">
                <a:solidFill>
                  <a:schemeClr val="tx2"/>
                </a:solidFill>
              </a:rPr>
              <a:t>BTC, biliary tract cancer; CI, confidence interval; DCR, disease control rate; DoR, duration of response; NE, not evaluable; NR, not reached; ORR, objective response rate; PD, progressive disease; T-DXd, trastuzumab deruxtecan</a:t>
            </a:r>
          </a:p>
          <a:p>
            <a:r>
              <a:rPr lang="en-GB" dirty="0">
                <a:solidFill>
                  <a:schemeClr val="tx2"/>
                </a:solidFill>
              </a:rPr>
              <a:t>Meric-Bernstam F, et al. </a:t>
            </a:r>
            <a:r>
              <a:rPr lang="en-GB" b="0" dirty="0">
                <a:solidFill>
                  <a:schemeClr val="tx2"/>
                </a:solidFill>
                <a:effectLst/>
                <a:latin typeface="Roboto" panose="02000000000000000000" pitchFamily="2" charset="0"/>
              </a:rPr>
              <a:t>J Clin Oncol</a:t>
            </a:r>
            <a:r>
              <a:rPr lang="en-GB" dirty="0">
                <a:solidFill>
                  <a:schemeClr val="tx2"/>
                </a:solidFill>
                <a:latin typeface="Roboto" panose="02000000000000000000" pitchFamily="2" charset="0"/>
              </a:rPr>
              <a:t>. 2023;</a:t>
            </a:r>
            <a:r>
              <a:rPr lang="en-GB" b="0" i="0" dirty="0">
                <a:solidFill>
                  <a:schemeClr val="tx2"/>
                </a:solidFill>
                <a:effectLst/>
                <a:latin typeface="Roboto" panose="02000000000000000000" pitchFamily="2" charset="0"/>
              </a:rPr>
              <a:t>41 (suppl 17); abstr LBA3000) </a:t>
            </a:r>
            <a:r>
              <a:rPr lang="en-GB" dirty="0">
                <a:solidFill>
                  <a:schemeClr val="tx2"/>
                </a:solidFill>
              </a:rPr>
              <a:t>(Oral presentation)</a:t>
            </a:r>
          </a:p>
        </p:txBody>
      </p:sp>
    </p:spTree>
    <p:extLst>
      <p:ext uri="{BB962C8B-B14F-4D97-AF65-F5344CB8AC3E}">
        <p14:creationId xmlns:p14="http://schemas.microsoft.com/office/powerpoint/2010/main" val="16677814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713" y="1045821"/>
            <a:ext cx="10963275" cy="4525963"/>
          </a:xfrm>
        </p:spPr>
        <p:txBody>
          <a:bodyPr/>
          <a:lstStyle/>
          <a:p>
            <a:r>
              <a:rPr lang="en-GB" dirty="0"/>
              <a:t>Grade ≥3 drug-related TEAEs occurred in 38.6% of pts; 8.2% discontinued Tx due to drug‑related TEAEs </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Destiny-pantumour02: safety results</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9</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1"/>
            <a:ext cx="10180339" cy="365125"/>
          </a:xfrm>
        </p:spPr>
        <p:txBody>
          <a:bodyPr/>
          <a:lstStyle/>
          <a:p>
            <a:r>
              <a:rPr lang="en-GB" dirty="0">
                <a:solidFill>
                  <a:schemeClr val="tx2"/>
                </a:solidFill>
              </a:rPr>
              <a:t>ILD, interstitial lung disease; T-DXd, trastuzumab deruxtecan; TEAEs, treatment-emergent adverse events; Tx, treatment; WBC, white blood cells</a:t>
            </a:r>
          </a:p>
          <a:p>
            <a:r>
              <a:rPr lang="en-GB" dirty="0">
                <a:solidFill>
                  <a:schemeClr val="tx2"/>
                </a:solidFill>
              </a:rPr>
              <a:t>Meric-Bernstam F, et al. </a:t>
            </a:r>
            <a:r>
              <a:rPr lang="en-GB" b="0" dirty="0">
                <a:solidFill>
                  <a:schemeClr val="tx2"/>
                </a:solidFill>
                <a:effectLst/>
                <a:latin typeface="Roboto" panose="02000000000000000000" pitchFamily="2" charset="0"/>
              </a:rPr>
              <a:t>J Clin Oncol</a:t>
            </a:r>
            <a:r>
              <a:rPr lang="en-GB" dirty="0">
                <a:solidFill>
                  <a:schemeClr val="tx2"/>
                </a:solidFill>
                <a:latin typeface="Roboto" panose="02000000000000000000" pitchFamily="2" charset="0"/>
              </a:rPr>
              <a:t>.</a:t>
            </a:r>
            <a:r>
              <a:rPr lang="en-GB" i="1" dirty="0">
                <a:solidFill>
                  <a:schemeClr val="tx2"/>
                </a:solidFill>
                <a:latin typeface="Roboto" panose="02000000000000000000" pitchFamily="2" charset="0"/>
              </a:rPr>
              <a:t> </a:t>
            </a:r>
            <a:r>
              <a:rPr lang="en-GB" dirty="0">
                <a:solidFill>
                  <a:schemeClr val="tx2"/>
                </a:solidFill>
                <a:latin typeface="Roboto" panose="02000000000000000000" pitchFamily="2" charset="0"/>
              </a:rPr>
              <a:t>2023;</a:t>
            </a:r>
            <a:r>
              <a:rPr lang="en-GB" b="0" i="0" dirty="0">
                <a:solidFill>
                  <a:schemeClr val="tx2"/>
                </a:solidFill>
                <a:effectLst/>
                <a:latin typeface="Roboto" panose="02000000000000000000" pitchFamily="2" charset="0"/>
              </a:rPr>
              <a:t>41 (suppl 17); abstr LBA3000) </a:t>
            </a:r>
            <a:r>
              <a:rPr lang="en-GB" dirty="0">
                <a:solidFill>
                  <a:schemeClr val="tx2"/>
                </a:solidFill>
              </a:rPr>
              <a:t>(Oral presentation)</a:t>
            </a:r>
          </a:p>
        </p:txBody>
      </p:sp>
      <p:sp>
        <p:nvSpPr>
          <p:cNvPr id="8" name="TextBox 7">
            <a:extLst>
              <a:ext uri="{FF2B5EF4-FFF2-40B4-BE49-F238E27FC236}">
                <a16:creationId xmlns:a16="http://schemas.microsoft.com/office/drawing/2014/main" id="{76F50216-07CD-A838-606D-8D17AD98BE6C}"/>
              </a:ext>
            </a:extLst>
          </p:cNvPr>
          <p:cNvSpPr txBox="1"/>
          <p:nvPr/>
        </p:nvSpPr>
        <p:spPr>
          <a:xfrm>
            <a:off x="6378778" y="1993102"/>
            <a:ext cx="4938211"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charset="0"/>
                <a:cs typeface="Arial" panose="020B0604020202020204" pitchFamily="34" charset="0"/>
              </a:rPr>
              <a:t>ADVERSE EVENTS OF SPECIAL INTEREST</a:t>
            </a:r>
          </a:p>
        </p:txBody>
      </p:sp>
      <p:sp>
        <p:nvSpPr>
          <p:cNvPr id="9" name="TextBox 8">
            <a:extLst>
              <a:ext uri="{FF2B5EF4-FFF2-40B4-BE49-F238E27FC236}">
                <a16:creationId xmlns:a16="http://schemas.microsoft.com/office/drawing/2014/main" id="{7C71C01D-EF12-B33B-2E12-7FD642830F88}"/>
              </a:ext>
            </a:extLst>
          </p:cNvPr>
          <p:cNvSpPr txBox="1"/>
          <p:nvPr/>
        </p:nvSpPr>
        <p:spPr>
          <a:xfrm>
            <a:off x="620713" y="1997368"/>
            <a:ext cx="5453672"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charset="0"/>
                <a:cs typeface="Arial" panose="020B0604020202020204" pitchFamily="34" charset="0"/>
              </a:rPr>
              <a:t>DRUG-RELATED TEAEs IN ≥10% OF PATIENTS </a:t>
            </a:r>
          </a:p>
        </p:txBody>
      </p:sp>
      <p:sp>
        <p:nvSpPr>
          <p:cNvPr id="13" name="TextBox 12">
            <a:extLst>
              <a:ext uri="{FF2B5EF4-FFF2-40B4-BE49-F238E27FC236}">
                <a16:creationId xmlns:a16="http://schemas.microsoft.com/office/drawing/2014/main" id="{FF56975F-C731-A9F0-E9B6-90B35AF92DEE}"/>
              </a:ext>
            </a:extLst>
          </p:cNvPr>
          <p:cNvSpPr txBox="1"/>
          <p:nvPr/>
        </p:nvSpPr>
        <p:spPr>
          <a:xfrm>
            <a:off x="620713" y="5305760"/>
            <a:ext cx="5467249" cy="707886"/>
          </a:xfrm>
          <a:prstGeom prst="rect">
            <a:avLst/>
          </a:prstGeom>
          <a:noFill/>
        </p:spPr>
        <p:txBody>
          <a:bodyPr wrap="square" lIns="0" rtlCol="0">
            <a:spAutoFit/>
          </a:bodyPr>
          <a:lstStyle/>
          <a:p>
            <a:r>
              <a:rPr lang="en-GB" sz="1000" dirty="0">
                <a:latin typeface="Arial" panose="020B0604020202020204" pitchFamily="34" charset="0"/>
                <a:ea typeface="Aileron" charset="0"/>
                <a:cs typeface="Arial" panose="020B0604020202020204" pitchFamily="34" charset="0"/>
              </a:rPr>
              <a:t>Analyses were performed in patients who received ≥1 dose of T-DXd (n=267). </a:t>
            </a:r>
            <a:r>
              <a:rPr lang="en-GB" sz="1000" baseline="30000" dirty="0">
                <a:latin typeface="Arial" panose="020B0604020202020204" pitchFamily="34" charset="0"/>
                <a:ea typeface="Aileron" charset="0"/>
                <a:cs typeface="Arial" panose="020B0604020202020204" pitchFamily="34" charset="0"/>
              </a:rPr>
              <a:t>a </a:t>
            </a:r>
            <a:r>
              <a:rPr lang="en-GB" sz="1000" dirty="0">
                <a:latin typeface="Arial" panose="020B0604020202020204" pitchFamily="34" charset="0"/>
                <a:ea typeface="Aileron" charset="0"/>
                <a:cs typeface="Arial" panose="020B0604020202020204" pitchFamily="34" charset="0"/>
              </a:rPr>
              <a:t>Includes preferred terms of fatigue, asthenia and malaise. </a:t>
            </a:r>
            <a:r>
              <a:rPr lang="en-GB" sz="1000" baseline="30000" dirty="0">
                <a:latin typeface="Arial" panose="020B0604020202020204" pitchFamily="34" charset="0"/>
                <a:ea typeface="Aileron" charset="0"/>
                <a:cs typeface="Arial" panose="020B0604020202020204" pitchFamily="34" charset="0"/>
              </a:rPr>
              <a:t>b </a:t>
            </a:r>
            <a:r>
              <a:rPr lang="en-GB" sz="1000" dirty="0">
                <a:latin typeface="Arial" panose="020B0604020202020204" pitchFamily="34" charset="0"/>
                <a:ea typeface="Aileron" charset="0"/>
                <a:cs typeface="Arial" panose="020B0604020202020204" pitchFamily="34" charset="0"/>
              </a:rPr>
              <a:t>Includes preferred terms of neutrophil count decreased and neutropenia. </a:t>
            </a:r>
            <a:r>
              <a:rPr lang="en-GB" sz="1000" baseline="30000" dirty="0">
                <a:latin typeface="Arial" panose="020B0604020202020204" pitchFamily="34" charset="0"/>
                <a:ea typeface="Aileron" charset="0"/>
                <a:cs typeface="Arial" panose="020B0604020202020204" pitchFamily="34" charset="0"/>
              </a:rPr>
              <a:t>c </a:t>
            </a:r>
            <a:r>
              <a:rPr lang="en-GB" sz="1000" dirty="0">
                <a:latin typeface="Arial" panose="020B0604020202020204" pitchFamily="34" charset="0"/>
                <a:ea typeface="Aileron" charset="0"/>
                <a:cs typeface="Arial" panose="020B0604020202020204" pitchFamily="34" charset="0"/>
              </a:rPr>
              <a:t>Includes preferred terms of platelet count decreased and thrombocytopenia. </a:t>
            </a:r>
            <a:r>
              <a:rPr lang="en-GB" sz="1000" baseline="30000" dirty="0">
                <a:latin typeface="Arial" panose="020B0604020202020204" pitchFamily="34" charset="0"/>
                <a:ea typeface="Aileron" charset="0"/>
                <a:cs typeface="Arial" panose="020B0604020202020204" pitchFamily="34" charset="0"/>
              </a:rPr>
              <a:t>d</a:t>
            </a:r>
            <a:r>
              <a:rPr lang="en-GB" sz="1000" dirty="0">
                <a:latin typeface="Arial" panose="020B0604020202020204" pitchFamily="34" charset="0"/>
                <a:ea typeface="Aileron" charset="0"/>
                <a:cs typeface="Arial" panose="020B0604020202020204" pitchFamily="34" charset="0"/>
              </a:rPr>
              <a:t>Includes preferred terms of WBC decreased and leukopenia</a:t>
            </a:r>
          </a:p>
        </p:txBody>
      </p:sp>
      <p:sp>
        <p:nvSpPr>
          <p:cNvPr id="14" name="TextBox 13">
            <a:extLst>
              <a:ext uri="{FF2B5EF4-FFF2-40B4-BE49-F238E27FC236}">
                <a16:creationId xmlns:a16="http://schemas.microsoft.com/office/drawing/2014/main" id="{48175F4F-E666-75B9-80D6-4A143960C3C4}"/>
              </a:ext>
            </a:extLst>
          </p:cNvPr>
          <p:cNvSpPr txBox="1"/>
          <p:nvPr/>
        </p:nvSpPr>
        <p:spPr>
          <a:xfrm>
            <a:off x="6378778" y="5179258"/>
            <a:ext cx="5549870" cy="553998"/>
          </a:xfrm>
          <a:prstGeom prst="rect">
            <a:avLst/>
          </a:prstGeom>
          <a:noFill/>
        </p:spPr>
        <p:txBody>
          <a:bodyPr wrap="square" rtlCol="0">
            <a:spAutoFit/>
          </a:bodyPr>
          <a:lstStyle/>
          <a:p>
            <a:r>
              <a:rPr lang="en-GB" sz="1000" dirty="0">
                <a:latin typeface="Arial" panose="020B0604020202020204" pitchFamily="34" charset="0"/>
                <a:ea typeface="Aileron" charset="0"/>
                <a:cs typeface="Arial" panose="020B0604020202020204" pitchFamily="34" charset="0"/>
              </a:rPr>
              <a:t>Analyses were performed in patients who received ≥1 dose of T-DXd (n=267). </a:t>
            </a:r>
            <a:r>
              <a:rPr lang="en-GB" sz="1000" baseline="30000" dirty="0">
                <a:latin typeface="Arial" panose="020B0604020202020204" pitchFamily="34" charset="0"/>
                <a:ea typeface="Aileron" charset="0"/>
                <a:cs typeface="Arial" panose="020B0604020202020204" pitchFamily="34" charset="0"/>
              </a:rPr>
              <a:t>a </a:t>
            </a:r>
            <a:r>
              <a:rPr lang="en-GB" sz="1000" dirty="0">
                <a:latin typeface="Arial" panose="020B0604020202020204" pitchFamily="34" charset="0"/>
                <a:ea typeface="Aileron" charset="0"/>
                <a:cs typeface="Arial" panose="020B0604020202020204" pitchFamily="34" charset="0"/>
              </a:rPr>
              <a:t>Left ventricular dysfunction was reported in a total of 12 (4.5%) patients, of which 8 (3.0%) were considered possibly T-DXd related. </a:t>
            </a:r>
            <a:r>
              <a:rPr lang="en-GB" sz="1000" baseline="30000" dirty="0">
                <a:latin typeface="Arial" panose="020B0604020202020204" pitchFamily="34" charset="0"/>
                <a:ea typeface="Aileron" charset="0"/>
                <a:cs typeface="Arial" panose="020B0604020202020204" pitchFamily="34" charset="0"/>
              </a:rPr>
              <a:t>b </a:t>
            </a:r>
            <a:r>
              <a:rPr lang="en-GB" sz="1000" dirty="0">
                <a:latin typeface="Arial" panose="020B0604020202020204" pitchFamily="34" charset="0"/>
                <a:ea typeface="Aileron" charset="0"/>
                <a:cs typeface="Arial" panose="020B0604020202020204" pitchFamily="34" charset="0"/>
              </a:rPr>
              <a:t>One patient had unknown grade of ejection fraction decrease</a:t>
            </a:r>
          </a:p>
        </p:txBody>
      </p:sp>
      <p:graphicFrame>
        <p:nvGraphicFramePr>
          <p:cNvPr id="16" name="Table 17">
            <a:extLst>
              <a:ext uri="{FF2B5EF4-FFF2-40B4-BE49-F238E27FC236}">
                <a16:creationId xmlns:a16="http://schemas.microsoft.com/office/drawing/2014/main" id="{23AF2B52-7B4A-76B8-C308-A2881A9E068B}"/>
              </a:ext>
            </a:extLst>
          </p:cNvPr>
          <p:cNvGraphicFramePr>
            <a:graphicFrameLocks noGrp="1"/>
          </p:cNvGraphicFramePr>
          <p:nvPr>
            <p:extLst>
              <p:ext uri="{D42A27DB-BD31-4B8C-83A1-F6EECF244321}">
                <p14:modId xmlns:p14="http://schemas.microsoft.com/office/powerpoint/2010/main" val="3810113985"/>
              </p:ext>
            </p:extLst>
          </p:nvPr>
        </p:nvGraphicFramePr>
        <p:xfrm>
          <a:off x="6378778" y="2516060"/>
          <a:ext cx="5477864" cy="2194560"/>
        </p:xfrm>
        <a:graphic>
          <a:graphicData uri="http://schemas.openxmlformats.org/drawingml/2006/table">
            <a:tbl>
              <a:tblPr firstRow="1" bandRow="1">
                <a:tableStyleId>{5C22544A-7EE6-4342-B048-85BDC9FD1C3A}</a:tableStyleId>
              </a:tblPr>
              <a:tblGrid>
                <a:gridCol w="782552">
                  <a:extLst>
                    <a:ext uri="{9D8B030D-6E8A-4147-A177-3AD203B41FA5}">
                      <a16:colId xmlns:a16="http://schemas.microsoft.com/office/drawing/2014/main" val="4235474257"/>
                    </a:ext>
                  </a:extLst>
                </a:gridCol>
                <a:gridCol w="782552">
                  <a:extLst>
                    <a:ext uri="{9D8B030D-6E8A-4147-A177-3AD203B41FA5}">
                      <a16:colId xmlns:a16="http://schemas.microsoft.com/office/drawing/2014/main" val="957116421"/>
                    </a:ext>
                  </a:extLst>
                </a:gridCol>
                <a:gridCol w="782552">
                  <a:extLst>
                    <a:ext uri="{9D8B030D-6E8A-4147-A177-3AD203B41FA5}">
                      <a16:colId xmlns:a16="http://schemas.microsoft.com/office/drawing/2014/main" val="3282116663"/>
                    </a:ext>
                  </a:extLst>
                </a:gridCol>
                <a:gridCol w="782552">
                  <a:extLst>
                    <a:ext uri="{9D8B030D-6E8A-4147-A177-3AD203B41FA5}">
                      <a16:colId xmlns:a16="http://schemas.microsoft.com/office/drawing/2014/main" val="347153834"/>
                    </a:ext>
                  </a:extLst>
                </a:gridCol>
                <a:gridCol w="782552">
                  <a:extLst>
                    <a:ext uri="{9D8B030D-6E8A-4147-A177-3AD203B41FA5}">
                      <a16:colId xmlns:a16="http://schemas.microsoft.com/office/drawing/2014/main" val="1662495167"/>
                    </a:ext>
                  </a:extLst>
                </a:gridCol>
                <a:gridCol w="782552">
                  <a:extLst>
                    <a:ext uri="{9D8B030D-6E8A-4147-A177-3AD203B41FA5}">
                      <a16:colId xmlns:a16="http://schemas.microsoft.com/office/drawing/2014/main" val="3715220254"/>
                    </a:ext>
                  </a:extLst>
                </a:gridCol>
                <a:gridCol w="782552">
                  <a:extLst>
                    <a:ext uri="{9D8B030D-6E8A-4147-A177-3AD203B41FA5}">
                      <a16:colId xmlns:a16="http://schemas.microsoft.com/office/drawing/2014/main" val="1897737053"/>
                    </a:ext>
                  </a:extLst>
                </a:gridCol>
              </a:tblGrid>
              <a:tr h="139514">
                <a:tc gridSpan="7">
                  <a:txBody>
                    <a:bodyPr/>
                    <a:lstStyle/>
                    <a:p>
                      <a:r>
                        <a:rPr lang="en-GB" sz="1000" b="1" dirty="0">
                          <a:solidFill>
                            <a:schemeClr val="bg1"/>
                          </a:solidFill>
                          <a:latin typeface="Arial" panose="020B0604020202020204" pitchFamily="34" charset="0"/>
                          <a:cs typeface="Arial" panose="020B0604020202020204" pitchFamily="34" charset="0"/>
                        </a:rPr>
                        <a:t>ILD/pneumonitis adjudicated as T-DXd–related</a:t>
                      </a:r>
                    </a:p>
                  </a:txBody>
                  <a:tcPr marL="55440" marR="0">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sz="1000" b="1" dirty="0">
                        <a:solidFill>
                          <a:schemeClr val="tx1"/>
                        </a:solidFill>
                        <a:latin typeface="Arial" panose="020B0604020202020204" pitchFamily="34" charset="0"/>
                        <a:cs typeface="Arial" panose="020B0604020202020204" pitchFamily="34" charset="0"/>
                      </a:endParaRPr>
                    </a:p>
                  </a:txBody>
                  <a:tcPr>
                    <a:solidFill>
                      <a:schemeClr val="bg1"/>
                    </a:solidFill>
                  </a:tcPr>
                </a:tc>
                <a:tc hMerge="1">
                  <a:txBody>
                    <a:bodyPr/>
                    <a:lstStyle/>
                    <a:p>
                      <a:endParaRPr lang="en-GB" sz="1000" b="1" dirty="0">
                        <a:solidFill>
                          <a:schemeClr val="tx1"/>
                        </a:solidFill>
                        <a:latin typeface="Arial" panose="020B0604020202020204" pitchFamily="34" charset="0"/>
                        <a:cs typeface="Arial" panose="020B0604020202020204" pitchFamily="34" charset="0"/>
                      </a:endParaRPr>
                    </a:p>
                  </a:txBody>
                  <a:tcPr>
                    <a:solidFill>
                      <a:schemeClr val="bg1"/>
                    </a:solidFill>
                  </a:tcPr>
                </a:tc>
                <a:tc hMerge="1">
                  <a:txBody>
                    <a:bodyPr/>
                    <a:lstStyle/>
                    <a:p>
                      <a:endParaRPr lang="en-GB" sz="1000" b="1" dirty="0">
                        <a:solidFill>
                          <a:schemeClr val="tx1"/>
                        </a:solidFill>
                        <a:latin typeface="Arial" panose="020B0604020202020204" pitchFamily="34" charset="0"/>
                        <a:cs typeface="Arial" panose="020B0604020202020204" pitchFamily="34" charset="0"/>
                      </a:endParaRPr>
                    </a:p>
                  </a:txBody>
                  <a:tcPr>
                    <a:solidFill>
                      <a:schemeClr val="bg1"/>
                    </a:solidFill>
                  </a:tcPr>
                </a:tc>
                <a:tc hMerge="1">
                  <a:txBody>
                    <a:bodyPr/>
                    <a:lstStyle/>
                    <a:p>
                      <a:endParaRPr lang="en-GB" sz="1000" b="1" dirty="0">
                        <a:solidFill>
                          <a:schemeClr val="tx1"/>
                        </a:solidFill>
                        <a:latin typeface="Arial" panose="020B0604020202020204" pitchFamily="34" charset="0"/>
                        <a:cs typeface="Arial" panose="020B0604020202020204" pitchFamily="34" charset="0"/>
                      </a:endParaRPr>
                    </a:p>
                  </a:txBody>
                  <a:tcPr>
                    <a:solidFill>
                      <a:schemeClr val="bg1"/>
                    </a:solidFill>
                  </a:tcPr>
                </a:tc>
                <a:tc hMerge="1">
                  <a:txBody>
                    <a:bodyPr/>
                    <a:lstStyle/>
                    <a:p>
                      <a:endParaRPr lang="en-GB" sz="1000" b="1" dirty="0">
                        <a:solidFill>
                          <a:schemeClr val="tx1"/>
                        </a:solidFill>
                        <a:latin typeface="Arial" panose="020B0604020202020204" pitchFamily="34" charset="0"/>
                        <a:cs typeface="Arial" panose="020B0604020202020204" pitchFamily="34" charset="0"/>
                      </a:endParaRPr>
                    </a:p>
                  </a:txBody>
                  <a:tcPr>
                    <a:solidFill>
                      <a:schemeClr val="bg1"/>
                    </a:solidFill>
                  </a:tcPr>
                </a:tc>
                <a:tc hMerge="1">
                  <a:txBody>
                    <a:bodyPr/>
                    <a:lstStyle/>
                    <a:p>
                      <a:endParaRPr lang="en-GB" sz="1000" b="1"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758255082"/>
                  </a:ext>
                </a:extLst>
              </a:tr>
              <a:tr h="139514">
                <a:tc>
                  <a:txBody>
                    <a:bodyPr/>
                    <a:lstStyle/>
                    <a:p>
                      <a:r>
                        <a:rPr lang="en-GB" sz="1000" b="1" dirty="0">
                          <a:solidFill>
                            <a:schemeClr val="bg1"/>
                          </a:solidFill>
                          <a:latin typeface="Arial" panose="020B0604020202020204" pitchFamily="34" charset="0"/>
                          <a:cs typeface="Arial" panose="020B0604020202020204" pitchFamily="34" charset="0"/>
                        </a:rPr>
                        <a:t>n (%)</a:t>
                      </a:r>
                    </a:p>
                  </a:txBody>
                  <a:tcPr marL="55440" marR="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Grade 1</a:t>
                      </a:r>
                    </a:p>
                  </a:txBody>
                  <a:tcPr marL="0" marR="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Grade 2</a:t>
                      </a:r>
                    </a:p>
                  </a:txBody>
                  <a:tcPr marL="0" marR="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Grade 3</a:t>
                      </a:r>
                    </a:p>
                  </a:txBody>
                  <a:tcPr marL="0" marR="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Grade 4</a:t>
                      </a:r>
                    </a:p>
                  </a:txBody>
                  <a:tcPr marL="0" marR="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Grade 5</a:t>
                      </a:r>
                    </a:p>
                  </a:txBody>
                  <a:tcPr marL="0" marR="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Any grade</a:t>
                      </a:r>
                    </a:p>
                  </a:txBody>
                  <a:tcPr marL="0" marR="0">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2556289797"/>
                  </a:ext>
                </a:extLst>
              </a:tr>
              <a:tr h="139514">
                <a:tc>
                  <a:txBody>
                    <a:bodyPr/>
                    <a:lstStyle/>
                    <a:p>
                      <a:r>
                        <a:rPr lang="en-GB" sz="1000" b="1" dirty="0">
                          <a:solidFill>
                            <a:schemeClr val="tx1"/>
                          </a:solidFill>
                          <a:latin typeface="Arial" panose="020B0604020202020204" pitchFamily="34" charset="0"/>
                          <a:cs typeface="Arial" panose="020B0604020202020204" pitchFamily="34" charset="0"/>
                        </a:rPr>
                        <a:t>All patients</a:t>
                      </a:r>
                      <a:endParaRPr lang="en-GB" sz="1000" b="1" dirty="0">
                        <a:solidFill>
                          <a:schemeClr val="tx1"/>
                        </a:solidFill>
                        <a:highlight>
                          <a:srgbClr val="FFFF00"/>
                        </a:highlight>
                        <a:latin typeface="Arial" panose="020B0604020202020204" pitchFamily="34" charset="0"/>
                        <a:cs typeface="Arial" panose="020B0604020202020204" pitchFamily="34" charset="0"/>
                      </a:endParaRPr>
                    </a:p>
                  </a:txBody>
                  <a:tcPr marL="55440" marR="0">
                    <a:solidFill>
                      <a:srgbClr val="F5EAE8"/>
                    </a:solidFill>
                  </a:tcPr>
                </a:tc>
                <a:tc>
                  <a:txBody>
                    <a:bodyPr/>
                    <a:lstStyle/>
                    <a:p>
                      <a:pPr algn="ctr"/>
                      <a:r>
                        <a:rPr lang="en-GB" sz="1000" b="0" dirty="0">
                          <a:latin typeface="Arial" panose="020B0604020202020204" pitchFamily="34" charset="0"/>
                          <a:cs typeface="Arial" panose="020B0604020202020204" pitchFamily="34" charset="0"/>
                        </a:rPr>
                        <a:t>6 (2.2)</a:t>
                      </a:r>
                    </a:p>
                  </a:txBody>
                  <a:tcPr marL="0" marR="0" anchor="ctr">
                    <a:solidFill>
                      <a:srgbClr val="F5EAE8"/>
                    </a:solidFill>
                  </a:tcPr>
                </a:tc>
                <a:tc>
                  <a:txBody>
                    <a:bodyPr/>
                    <a:lstStyle/>
                    <a:p>
                      <a:pPr algn="ctr"/>
                      <a:r>
                        <a:rPr lang="en-GB" sz="1000" b="0" dirty="0">
                          <a:latin typeface="Arial" panose="020B0604020202020204" pitchFamily="34" charset="0"/>
                          <a:cs typeface="Arial" panose="020B0604020202020204" pitchFamily="34" charset="0"/>
                        </a:rPr>
                        <a:t>12 (4.5)</a:t>
                      </a:r>
                    </a:p>
                  </a:txBody>
                  <a:tcPr marL="0" marR="0" anchor="ctr"/>
                </a:tc>
                <a:tc>
                  <a:txBody>
                    <a:bodyPr/>
                    <a:lstStyle/>
                    <a:p>
                      <a:pPr algn="ctr"/>
                      <a:r>
                        <a:rPr lang="en-GB" sz="1000" b="0" dirty="0">
                          <a:latin typeface="Arial" panose="020B0604020202020204" pitchFamily="34" charset="0"/>
                          <a:cs typeface="Arial" panose="020B0604020202020204" pitchFamily="34" charset="0"/>
                        </a:rPr>
                        <a:t>1 (0.4)</a:t>
                      </a:r>
                    </a:p>
                  </a:txBody>
                  <a:tcPr marL="0" marR="0" anchor="ctr"/>
                </a:tc>
                <a:tc>
                  <a:txBody>
                    <a:bodyPr/>
                    <a:lstStyle/>
                    <a:p>
                      <a:pPr algn="ctr"/>
                      <a:r>
                        <a:rPr lang="en-GB" sz="1000" b="0" dirty="0">
                          <a:latin typeface="Arial" panose="020B0604020202020204" pitchFamily="34" charset="0"/>
                          <a:cs typeface="Arial" panose="020B0604020202020204" pitchFamily="34" charset="0"/>
                        </a:rPr>
                        <a:t>0</a:t>
                      </a:r>
                    </a:p>
                  </a:txBody>
                  <a:tcPr marL="0" marR="0" anchor="ctr"/>
                </a:tc>
                <a:tc>
                  <a:txBody>
                    <a:bodyPr/>
                    <a:lstStyle/>
                    <a:p>
                      <a:pPr algn="ctr"/>
                      <a:r>
                        <a:rPr lang="en-GB" sz="1000" b="0" dirty="0">
                          <a:latin typeface="Arial" panose="020B0604020202020204" pitchFamily="34" charset="0"/>
                          <a:cs typeface="Arial" panose="020B0604020202020204" pitchFamily="34" charset="0"/>
                        </a:rPr>
                        <a:t>1 (0.4)</a:t>
                      </a:r>
                    </a:p>
                  </a:txBody>
                  <a:tcPr marL="0" marR="0" anchor="ctr"/>
                </a:tc>
                <a:tc>
                  <a:txBody>
                    <a:bodyPr/>
                    <a:lstStyle/>
                    <a:p>
                      <a:pPr algn="ctr"/>
                      <a:r>
                        <a:rPr lang="en-GB" sz="1000" b="0" dirty="0">
                          <a:latin typeface="Arial" panose="020B0604020202020204" pitchFamily="34" charset="0"/>
                          <a:cs typeface="Arial" panose="020B0604020202020204" pitchFamily="34" charset="0"/>
                        </a:rPr>
                        <a:t>20 (7.5)</a:t>
                      </a:r>
                    </a:p>
                  </a:txBody>
                  <a:tcPr marL="0" marR="0" anchor="ctr"/>
                </a:tc>
                <a:extLst>
                  <a:ext uri="{0D108BD9-81ED-4DB2-BD59-A6C34878D82A}">
                    <a16:rowId xmlns:a16="http://schemas.microsoft.com/office/drawing/2014/main" val="3816730949"/>
                  </a:ext>
                </a:extLst>
              </a:tr>
              <a:tr h="139514">
                <a:tc gridSpan="7">
                  <a:txBody>
                    <a:bodyPr/>
                    <a:lstStyle/>
                    <a:p>
                      <a:r>
                        <a:rPr lang="en-GB" sz="1000" b="1" dirty="0">
                          <a:solidFill>
                            <a:schemeClr val="bg1"/>
                          </a:solidFill>
                          <a:latin typeface="Arial" panose="020B0604020202020204" pitchFamily="34" charset="0"/>
                          <a:cs typeface="Arial" panose="020B0604020202020204" pitchFamily="34" charset="0"/>
                        </a:rPr>
                        <a:t>Left ventricular dysfunction</a:t>
                      </a:r>
                      <a:r>
                        <a:rPr lang="en-GB" sz="1000" b="1" baseline="30000" dirty="0">
                          <a:solidFill>
                            <a:schemeClr val="bg1"/>
                          </a:solidFill>
                          <a:latin typeface="Arial" panose="020B0604020202020204" pitchFamily="34" charset="0"/>
                          <a:cs typeface="Arial" panose="020B0604020202020204" pitchFamily="34" charset="0"/>
                        </a:rPr>
                        <a:t>a</a:t>
                      </a:r>
                    </a:p>
                  </a:txBody>
                  <a:tcPr marL="55440" marR="0">
                    <a:solidFill>
                      <a:schemeClr val="accent1"/>
                    </a:solidFill>
                  </a:tcPr>
                </a:tc>
                <a:tc hMerge="1">
                  <a:txBody>
                    <a:bodyPr/>
                    <a:lstStyle/>
                    <a:p>
                      <a:endParaRPr lang="en-GB" sz="1000" b="1" dirty="0">
                        <a:solidFill>
                          <a:schemeClr val="tx1"/>
                        </a:solidFill>
                        <a:latin typeface="Arial" panose="020B0604020202020204" pitchFamily="34" charset="0"/>
                        <a:cs typeface="Arial" panose="020B0604020202020204" pitchFamily="34" charset="0"/>
                      </a:endParaRPr>
                    </a:p>
                  </a:txBody>
                  <a:tcPr/>
                </a:tc>
                <a:tc hMerge="1">
                  <a:txBody>
                    <a:bodyPr/>
                    <a:lstStyle/>
                    <a:p>
                      <a:endParaRPr lang="en-GB" sz="1000" b="1" dirty="0">
                        <a:solidFill>
                          <a:schemeClr val="tx1"/>
                        </a:solidFill>
                        <a:latin typeface="Arial" panose="020B0604020202020204" pitchFamily="34" charset="0"/>
                        <a:cs typeface="Arial" panose="020B0604020202020204" pitchFamily="34" charset="0"/>
                      </a:endParaRPr>
                    </a:p>
                  </a:txBody>
                  <a:tcPr/>
                </a:tc>
                <a:tc hMerge="1">
                  <a:txBody>
                    <a:bodyPr/>
                    <a:lstStyle/>
                    <a:p>
                      <a:endParaRPr lang="en-GB" sz="1000" b="1" dirty="0">
                        <a:solidFill>
                          <a:schemeClr val="tx1"/>
                        </a:solidFill>
                        <a:latin typeface="Arial" panose="020B0604020202020204" pitchFamily="34" charset="0"/>
                        <a:cs typeface="Arial" panose="020B0604020202020204" pitchFamily="34" charset="0"/>
                      </a:endParaRPr>
                    </a:p>
                  </a:txBody>
                  <a:tcPr/>
                </a:tc>
                <a:tc hMerge="1">
                  <a:txBody>
                    <a:bodyPr/>
                    <a:lstStyle/>
                    <a:p>
                      <a:endParaRPr lang="en-GB" sz="1000" b="1" dirty="0">
                        <a:solidFill>
                          <a:schemeClr val="tx1"/>
                        </a:solidFill>
                        <a:latin typeface="Arial" panose="020B0604020202020204" pitchFamily="34" charset="0"/>
                        <a:cs typeface="Arial" panose="020B0604020202020204" pitchFamily="34" charset="0"/>
                      </a:endParaRPr>
                    </a:p>
                  </a:txBody>
                  <a:tcPr/>
                </a:tc>
                <a:tc hMerge="1">
                  <a:txBody>
                    <a:bodyPr/>
                    <a:lstStyle/>
                    <a:p>
                      <a:endParaRPr lang="en-GB" sz="1000" b="1" dirty="0">
                        <a:solidFill>
                          <a:schemeClr val="tx1"/>
                        </a:solidFill>
                        <a:latin typeface="Arial" panose="020B0604020202020204" pitchFamily="34" charset="0"/>
                        <a:cs typeface="Arial" panose="020B0604020202020204" pitchFamily="34" charset="0"/>
                      </a:endParaRPr>
                    </a:p>
                  </a:txBody>
                  <a:tcPr/>
                </a:tc>
                <a:tc hMerge="1">
                  <a:txBody>
                    <a:bodyPr/>
                    <a:lstStyle/>
                    <a:p>
                      <a:endParaRPr lang="en-GB" sz="1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0961292"/>
                  </a:ext>
                </a:extLst>
              </a:tr>
              <a:tr h="139514">
                <a:tc>
                  <a:txBody>
                    <a:bodyPr/>
                    <a:lstStyle/>
                    <a:p>
                      <a:r>
                        <a:rPr lang="en-GB" sz="1000" b="1" dirty="0">
                          <a:solidFill>
                            <a:schemeClr val="bg1"/>
                          </a:solidFill>
                          <a:latin typeface="Arial" panose="020B0604020202020204" pitchFamily="34" charset="0"/>
                          <a:cs typeface="Arial" panose="020B0604020202020204" pitchFamily="34" charset="0"/>
                        </a:rPr>
                        <a:t>n (%)</a:t>
                      </a:r>
                    </a:p>
                  </a:txBody>
                  <a:tcPr marL="55440" marR="0">
                    <a:solidFill>
                      <a:schemeClr val="accent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Grade 1</a:t>
                      </a:r>
                    </a:p>
                  </a:txBody>
                  <a:tcPr marL="0" marR="0">
                    <a:solidFill>
                      <a:schemeClr val="accent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Grade 2</a:t>
                      </a:r>
                    </a:p>
                  </a:txBody>
                  <a:tcPr marL="0" marR="0">
                    <a:solidFill>
                      <a:schemeClr val="accent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Grade 3</a:t>
                      </a:r>
                    </a:p>
                  </a:txBody>
                  <a:tcPr marL="0" marR="0">
                    <a:solidFill>
                      <a:schemeClr val="accent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Grade 4</a:t>
                      </a:r>
                    </a:p>
                  </a:txBody>
                  <a:tcPr marL="0" marR="0">
                    <a:solidFill>
                      <a:schemeClr val="accent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Grade 5</a:t>
                      </a:r>
                    </a:p>
                  </a:txBody>
                  <a:tcPr marL="0" marR="0">
                    <a:solidFill>
                      <a:schemeClr val="accent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Any grade</a:t>
                      </a:r>
                    </a:p>
                  </a:txBody>
                  <a:tcPr marL="0" marR="0">
                    <a:solidFill>
                      <a:schemeClr val="accent1"/>
                    </a:solidFill>
                  </a:tcPr>
                </a:tc>
                <a:extLst>
                  <a:ext uri="{0D108BD9-81ED-4DB2-BD59-A6C34878D82A}">
                    <a16:rowId xmlns:a16="http://schemas.microsoft.com/office/drawing/2014/main" val="1310682729"/>
                  </a:ext>
                </a:extLst>
              </a:tr>
              <a:tr h="139514">
                <a:tc gridSpan="7">
                  <a:txBody>
                    <a:bodyPr/>
                    <a:lstStyle/>
                    <a:p>
                      <a:r>
                        <a:rPr lang="en-GB" sz="1000" b="1" dirty="0">
                          <a:latin typeface="Arial" panose="020B0604020202020204" pitchFamily="34" charset="0"/>
                          <a:cs typeface="Arial" panose="020B0604020202020204" pitchFamily="34" charset="0"/>
                        </a:rPr>
                        <a:t>Ejection fraction decreased</a:t>
                      </a:r>
                    </a:p>
                  </a:txBody>
                  <a:tcPr marL="55440" marR="0"/>
                </a:tc>
                <a:tc hMerge="1">
                  <a:txBody>
                    <a:bodyPr/>
                    <a:lstStyle/>
                    <a:p>
                      <a:pPr algn="ctr"/>
                      <a:endParaRPr lang="en-GB" sz="1000" b="0" dirty="0">
                        <a:latin typeface="Arial" panose="020B0604020202020204" pitchFamily="34" charset="0"/>
                        <a:cs typeface="Arial" panose="020B0604020202020204" pitchFamily="34" charset="0"/>
                      </a:endParaRPr>
                    </a:p>
                  </a:txBody>
                  <a:tcPr marL="0" marR="0" anchor="ctr"/>
                </a:tc>
                <a:tc hMerge="1">
                  <a:txBody>
                    <a:bodyPr/>
                    <a:lstStyle/>
                    <a:p>
                      <a:pPr algn="ctr"/>
                      <a:endParaRPr lang="en-GB" sz="1000" b="0" dirty="0">
                        <a:latin typeface="Arial" panose="020B0604020202020204" pitchFamily="34" charset="0"/>
                        <a:cs typeface="Arial" panose="020B0604020202020204" pitchFamily="34" charset="0"/>
                      </a:endParaRPr>
                    </a:p>
                  </a:txBody>
                  <a:tcPr marL="0" marR="0" anchor="ctr"/>
                </a:tc>
                <a:tc hMerge="1">
                  <a:txBody>
                    <a:bodyPr/>
                    <a:lstStyle/>
                    <a:p>
                      <a:pPr algn="ctr"/>
                      <a:endParaRPr lang="en-GB" sz="1000" b="0" dirty="0">
                        <a:latin typeface="Arial" panose="020B0604020202020204" pitchFamily="34" charset="0"/>
                        <a:cs typeface="Arial" panose="020B0604020202020204" pitchFamily="34" charset="0"/>
                      </a:endParaRPr>
                    </a:p>
                  </a:txBody>
                  <a:tcPr marL="0" marR="0" anchor="ctr"/>
                </a:tc>
                <a:tc hMerge="1">
                  <a:txBody>
                    <a:bodyPr/>
                    <a:lstStyle/>
                    <a:p>
                      <a:pPr algn="ctr"/>
                      <a:endParaRPr lang="en-GB" sz="1000" b="0" dirty="0">
                        <a:latin typeface="Arial" panose="020B0604020202020204" pitchFamily="34" charset="0"/>
                        <a:cs typeface="Arial" panose="020B0604020202020204" pitchFamily="34" charset="0"/>
                      </a:endParaRPr>
                    </a:p>
                  </a:txBody>
                  <a:tcPr marL="0" marR="0" anchor="ctr"/>
                </a:tc>
                <a:tc hMerge="1">
                  <a:txBody>
                    <a:bodyPr/>
                    <a:lstStyle/>
                    <a:p>
                      <a:pPr algn="ctr"/>
                      <a:endParaRPr lang="en-GB" sz="1000" b="0" dirty="0">
                        <a:latin typeface="Arial" panose="020B0604020202020204" pitchFamily="34" charset="0"/>
                        <a:cs typeface="Arial" panose="020B0604020202020204" pitchFamily="34" charset="0"/>
                      </a:endParaRPr>
                    </a:p>
                  </a:txBody>
                  <a:tcPr marL="0" marR="0" anchor="ctr"/>
                </a:tc>
                <a:tc hMerge="1">
                  <a:txBody>
                    <a:bodyPr/>
                    <a:lstStyle/>
                    <a:p>
                      <a:pPr algn="ctr"/>
                      <a:endParaRPr lang="en-GB" sz="1000" b="0" dirty="0">
                        <a:latin typeface="Arial" panose="020B0604020202020204" pitchFamily="34" charset="0"/>
                        <a:cs typeface="Arial" panose="020B0604020202020204" pitchFamily="34" charset="0"/>
                      </a:endParaRPr>
                    </a:p>
                  </a:txBody>
                  <a:tcPr marL="0" marR="0" anchor="ctr"/>
                </a:tc>
                <a:extLst>
                  <a:ext uri="{0D108BD9-81ED-4DB2-BD59-A6C34878D82A}">
                    <a16:rowId xmlns:a16="http://schemas.microsoft.com/office/drawing/2014/main" val="1455360972"/>
                  </a:ext>
                </a:extLst>
              </a:tr>
              <a:tr h="1395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Arial" panose="020B0604020202020204" pitchFamily="34" charset="0"/>
                          <a:cs typeface="Arial" panose="020B0604020202020204" pitchFamily="34" charset="0"/>
                        </a:rPr>
                        <a:t>All patients</a:t>
                      </a:r>
                      <a:endParaRPr lang="en-GB" sz="1000" b="1" dirty="0">
                        <a:solidFill>
                          <a:schemeClr val="tx1"/>
                        </a:solidFill>
                        <a:highlight>
                          <a:srgbClr val="FFFF00"/>
                        </a:highlight>
                        <a:latin typeface="Arial" panose="020B0604020202020204" pitchFamily="34" charset="0"/>
                        <a:cs typeface="Arial" panose="020B0604020202020204" pitchFamily="34" charset="0"/>
                      </a:endParaRPr>
                    </a:p>
                  </a:txBody>
                  <a:tcPr marL="55440" marR="0"/>
                </a:tc>
                <a:tc>
                  <a:txBody>
                    <a:bodyPr/>
                    <a:lstStyle/>
                    <a:p>
                      <a:pPr algn="ctr"/>
                      <a:r>
                        <a:rPr lang="en-GB" sz="1000" b="0" dirty="0">
                          <a:latin typeface="Arial" panose="020B0604020202020204" pitchFamily="34" charset="0"/>
                          <a:cs typeface="Arial" panose="020B0604020202020204" pitchFamily="34" charset="0"/>
                        </a:rPr>
                        <a:t>1 (0.4)</a:t>
                      </a:r>
                    </a:p>
                  </a:txBody>
                  <a:tcPr marL="0" marR="0" anchor="ctr"/>
                </a:tc>
                <a:tc>
                  <a:txBody>
                    <a:bodyPr/>
                    <a:lstStyle/>
                    <a:p>
                      <a:pPr algn="ctr"/>
                      <a:r>
                        <a:rPr lang="en-GB" sz="1000" b="0" dirty="0">
                          <a:latin typeface="Arial" panose="020B0604020202020204" pitchFamily="34" charset="0"/>
                          <a:cs typeface="Arial" panose="020B0604020202020204" pitchFamily="34" charset="0"/>
                        </a:rPr>
                        <a:t>4 (1.5)</a:t>
                      </a:r>
                    </a:p>
                  </a:txBody>
                  <a:tcPr marL="0" marR="0" anchor="ctr"/>
                </a:tc>
                <a:tc>
                  <a:txBody>
                    <a:bodyPr/>
                    <a:lstStyle/>
                    <a:p>
                      <a:pPr algn="ctr"/>
                      <a:r>
                        <a:rPr lang="en-GB" sz="1000" b="0" dirty="0">
                          <a:latin typeface="Arial" panose="020B0604020202020204" pitchFamily="34" charset="0"/>
                          <a:cs typeface="Arial" panose="020B0604020202020204" pitchFamily="34" charset="0"/>
                        </a:rPr>
                        <a:t>1 (0.4)</a:t>
                      </a:r>
                    </a:p>
                  </a:txBody>
                  <a:tcPr marL="0" marR="0" anchor="ctr"/>
                </a:tc>
                <a:tc>
                  <a:txBody>
                    <a:bodyPr/>
                    <a:lstStyle/>
                    <a:p>
                      <a:pPr algn="ctr"/>
                      <a:r>
                        <a:rPr lang="en-GB" sz="1000" b="0" dirty="0">
                          <a:latin typeface="Arial" panose="020B0604020202020204" pitchFamily="34" charset="0"/>
                          <a:cs typeface="Arial" panose="020B0604020202020204" pitchFamily="34" charset="0"/>
                        </a:rPr>
                        <a:t>0</a:t>
                      </a:r>
                    </a:p>
                  </a:txBody>
                  <a:tcPr marL="0" marR="0" anchor="ctr"/>
                </a:tc>
                <a:tc>
                  <a:txBody>
                    <a:bodyPr/>
                    <a:lstStyle/>
                    <a:p>
                      <a:pPr algn="ctr"/>
                      <a:r>
                        <a:rPr lang="en-GB" sz="1000" b="0" dirty="0">
                          <a:latin typeface="Arial" panose="020B0604020202020204" pitchFamily="34" charset="0"/>
                          <a:cs typeface="Arial" panose="020B0604020202020204" pitchFamily="34" charset="0"/>
                        </a:rPr>
                        <a:t>0</a:t>
                      </a:r>
                    </a:p>
                  </a:txBody>
                  <a:tcPr marL="0" marR="0" anchor="ctr"/>
                </a:tc>
                <a:tc>
                  <a:txBody>
                    <a:bodyPr/>
                    <a:lstStyle/>
                    <a:p>
                      <a:pPr algn="ctr"/>
                      <a:r>
                        <a:rPr lang="en-GB" sz="1000" b="0" dirty="0">
                          <a:latin typeface="Arial" panose="020B0604020202020204" pitchFamily="34" charset="0"/>
                          <a:cs typeface="Arial" panose="020B0604020202020204" pitchFamily="34" charset="0"/>
                        </a:rPr>
                        <a:t>7 (2.6)</a:t>
                      </a:r>
                      <a:r>
                        <a:rPr lang="en-GB" sz="1000" b="0" baseline="30000" dirty="0">
                          <a:latin typeface="Arial" panose="020B0604020202020204" pitchFamily="34" charset="0"/>
                          <a:cs typeface="Arial" panose="020B0604020202020204" pitchFamily="34" charset="0"/>
                        </a:rPr>
                        <a:t>b</a:t>
                      </a:r>
                    </a:p>
                  </a:txBody>
                  <a:tcPr marL="0" marR="0" anchor="ctr"/>
                </a:tc>
                <a:extLst>
                  <a:ext uri="{0D108BD9-81ED-4DB2-BD59-A6C34878D82A}">
                    <a16:rowId xmlns:a16="http://schemas.microsoft.com/office/drawing/2014/main" val="1212666348"/>
                  </a:ext>
                </a:extLst>
              </a:tr>
              <a:tr h="139514">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Arial" panose="020B0604020202020204" pitchFamily="34" charset="0"/>
                          <a:cs typeface="Arial" panose="020B0604020202020204" pitchFamily="34" charset="0"/>
                        </a:rPr>
                        <a:t>Cardiac failure</a:t>
                      </a:r>
                    </a:p>
                  </a:txBody>
                  <a:tcPr marL="55440" marR="0"/>
                </a:tc>
                <a:tc hMerge="1">
                  <a:txBody>
                    <a:bodyPr/>
                    <a:lstStyle/>
                    <a:p>
                      <a:pPr algn="ctr"/>
                      <a:endParaRPr lang="en-GB" sz="1000" b="0" dirty="0">
                        <a:latin typeface="Arial" panose="020B0604020202020204" pitchFamily="34" charset="0"/>
                        <a:cs typeface="Arial" panose="020B0604020202020204" pitchFamily="34" charset="0"/>
                      </a:endParaRPr>
                    </a:p>
                  </a:txBody>
                  <a:tcPr marL="0" marR="0" anchor="ctr"/>
                </a:tc>
                <a:tc hMerge="1">
                  <a:txBody>
                    <a:bodyPr/>
                    <a:lstStyle/>
                    <a:p>
                      <a:pPr algn="ctr"/>
                      <a:endParaRPr lang="en-GB" sz="1000" b="0" dirty="0">
                        <a:latin typeface="Arial" panose="020B0604020202020204" pitchFamily="34" charset="0"/>
                        <a:cs typeface="Arial" panose="020B0604020202020204" pitchFamily="34" charset="0"/>
                      </a:endParaRPr>
                    </a:p>
                  </a:txBody>
                  <a:tcPr marL="0" marR="0" anchor="ctr"/>
                </a:tc>
                <a:tc hMerge="1">
                  <a:txBody>
                    <a:bodyPr/>
                    <a:lstStyle/>
                    <a:p>
                      <a:pPr algn="ctr"/>
                      <a:endParaRPr lang="en-GB" sz="1000" b="0" dirty="0">
                        <a:latin typeface="Arial" panose="020B0604020202020204" pitchFamily="34" charset="0"/>
                        <a:cs typeface="Arial" panose="020B0604020202020204" pitchFamily="34" charset="0"/>
                      </a:endParaRPr>
                    </a:p>
                  </a:txBody>
                  <a:tcPr marL="0" marR="0" anchor="ctr"/>
                </a:tc>
                <a:tc hMerge="1">
                  <a:txBody>
                    <a:bodyPr/>
                    <a:lstStyle/>
                    <a:p>
                      <a:pPr algn="ctr"/>
                      <a:endParaRPr lang="en-GB" sz="1000" b="0" dirty="0">
                        <a:latin typeface="Arial" panose="020B0604020202020204" pitchFamily="34" charset="0"/>
                        <a:cs typeface="Arial" panose="020B0604020202020204" pitchFamily="34" charset="0"/>
                      </a:endParaRPr>
                    </a:p>
                  </a:txBody>
                  <a:tcPr marL="0" marR="0" anchor="ctr"/>
                </a:tc>
                <a:tc hMerge="1">
                  <a:txBody>
                    <a:bodyPr/>
                    <a:lstStyle/>
                    <a:p>
                      <a:pPr algn="ctr"/>
                      <a:endParaRPr lang="en-GB" sz="1000" b="0" dirty="0">
                        <a:latin typeface="Arial" panose="020B0604020202020204" pitchFamily="34" charset="0"/>
                        <a:cs typeface="Arial" panose="020B0604020202020204" pitchFamily="34" charset="0"/>
                      </a:endParaRPr>
                    </a:p>
                  </a:txBody>
                  <a:tcPr marL="0" marR="0" anchor="ctr"/>
                </a:tc>
                <a:tc hMerge="1">
                  <a:txBody>
                    <a:bodyPr/>
                    <a:lstStyle/>
                    <a:p>
                      <a:pPr algn="ctr"/>
                      <a:endParaRPr lang="en-GB" sz="1000" b="0" dirty="0">
                        <a:latin typeface="Arial" panose="020B0604020202020204" pitchFamily="34" charset="0"/>
                        <a:cs typeface="Arial" panose="020B0604020202020204" pitchFamily="34" charset="0"/>
                      </a:endParaRPr>
                    </a:p>
                  </a:txBody>
                  <a:tcPr marL="0" marR="0" anchor="ctr"/>
                </a:tc>
                <a:extLst>
                  <a:ext uri="{0D108BD9-81ED-4DB2-BD59-A6C34878D82A}">
                    <a16:rowId xmlns:a16="http://schemas.microsoft.com/office/drawing/2014/main" val="1894999087"/>
                  </a:ext>
                </a:extLst>
              </a:tr>
              <a:tr h="1395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Arial" panose="020B0604020202020204" pitchFamily="34" charset="0"/>
                          <a:cs typeface="Arial" panose="020B0604020202020204" pitchFamily="34" charset="0"/>
                        </a:rPr>
                        <a:t>All patients</a:t>
                      </a:r>
                      <a:endParaRPr lang="en-GB" sz="1000" b="1" dirty="0">
                        <a:solidFill>
                          <a:schemeClr val="tx1"/>
                        </a:solidFill>
                        <a:highlight>
                          <a:srgbClr val="FFFF00"/>
                        </a:highlight>
                        <a:latin typeface="Arial" panose="020B0604020202020204" pitchFamily="34" charset="0"/>
                        <a:cs typeface="Arial" panose="020B0604020202020204" pitchFamily="34" charset="0"/>
                      </a:endParaRPr>
                    </a:p>
                  </a:txBody>
                  <a:tcPr marL="55440" marR="0"/>
                </a:tc>
                <a:tc>
                  <a:txBody>
                    <a:bodyPr/>
                    <a:lstStyle/>
                    <a:p>
                      <a:pPr algn="ctr"/>
                      <a:r>
                        <a:rPr lang="en-GB" sz="1000" b="0" dirty="0">
                          <a:latin typeface="Arial" panose="020B0604020202020204" pitchFamily="34" charset="0"/>
                          <a:cs typeface="Arial" panose="020B0604020202020204" pitchFamily="34" charset="0"/>
                        </a:rPr>
                        <a:t>0</a:t>
                      </a:r>
                    </a:p>
                  </a:txBody>
                  <a:tcPr marL="0" marR="0" anchor="ctr"/>
                </a:tc>
                <a:tc>
                  <a:txBody>
                    <a:bodyPr/>
                    <a:lstStyle/>
                    <a:p>
                      <a:pPr algn="ctr"/>
                      <a:r>
                        <a:rPr lang="en-GB" sz="1000" b="0" dirty="0">
                          <a:latin typeface="Arial" panose="020B0604020202020204" pitchFamily="34" charset="0"/>
                          <a:cs typeface="Arial" panose="020B0604020202020204" pitchFamily="34" charset="0"/>
                        </a:rPr>
                        <a:t>0</a:t>
                      </a:r>
                    </a:p>
                  </a:txBody>
                  <a:tcPr marL="0" marR="0" anchor="ctr"/>
                </a:tc>
                <a:tc>
                  <a:txBody>
                    <a:bodyPr/>
                    <a:lstStyle/>
                    <a:p>
                      <a:pPr algn="ctr"/>
                      <a:r>
                        <a:rPr lang="en-GB" sz="1000" b="0" dirty="0">
                          <a:latin typeface="Arial" panose="020B0604020202020204" pitchFamily="34" charset="0"/>
                          <a:cs typeface="Arial" panose="020B0604020202020204" pitchFamily="34" charset="0"/>
                        </a:rPr>
                        <a:t>1 (0.4)</a:t>
                      </a:r>
                    </a:p>
                  </a:txBody>
                  <a:tcPr marL="0" marR="0" anchor="ctr"/>
                </a:tc>
                <a:tc>
                  <a:txBody>
                    <a:bodyPr/>
                    <a:lstStyle/>
                    <a:p>
                      <a:pPr algn="ctr"/>
                      <a:r>
                        <a:rPr lang="en-GB" sz="1000" b="0" dirty="0">
                          <a:latin typeface="Arial" panose="020B0604020202020204" pitchFamily="34" charset="0"/>
                          <a:cs typeface="Arial" panose="020B0604020202020204" pitchFamily="34" charset="0"/>
                        </a:rPr>
                        <a:t>0</a:t>
                      </a:r>
                    </a:p>
                  </a:txBody>
                  <a:tcPr marL="0" marR="0" anchor="ctr"/>
                </a:tc>
                <a:tc>
                  <a:txBody>
                    <a:bodyPr/>
                    <a:lstStyle/>
                    <a:p>
                      <a:pPr algn="ctr"/>
                      <a:r>
                        <a:rPr lang="en-GB" sz="1000" b="0" dirty="0">
                          <a:latin typeface="Arial" panose="020B0604020202020204" pitchFamily="34" charset="0"/>
                          <a:cs typeface="Arial" panose="020B0604020202020204" pitchFamily="34" charset="0"/>
                        </a:rPr>
                        <a:t>0</a:t>
                      </a:r>
                    </a:p>
                  </a:txBody>
                  <a:tcPr marL="0" marR="0" anchor="ctr"/>
                </a:tc>
                <a:tc>
                  <a:txBody>
                    <a:bodyPr/>
                    <a:lstStyle/>
                    <a:p>
                      <a:pPr algn="ctr"/>
                      <a:r>
                        <a:rPr lang="en-GB" sz="1000" b="0" dirty="0">
                          <a:latin typeface="Arial" panose="020B0604020202020204" pitchFamily="34" charset="0"/>
                          <a:cs typeface="Arial" panose="020B0604020202020204" pitchFamily="34" charset="0"/>
                        </a:rPr>
                        <a:t>1 (0.4)</a:t>
                      </a:r>
                    </a:p>
                  </a:txBody>
                  <a:tcPr marL="0" marR="0" anchor="ctr"/>
                </a:tc>
                <a:extLst>
                  <a:ext uri="{0D108BD9-81ED-4DB2-BD59-A6C34878D82A}">
                    <a16:rowId xmlns:a16="http://schemas.microsoft.com/office/drawing/2014/main" val="3178675997"/>
                  </a:ext>
                </a:extLst>
              </a:tr>
            </a:tbl>
          </a:graphicData>
        </a:graphic>
      </p:graphicFrame>
      <p:sp>
        <p:nvSpPr>
          <p:cNvPr id="23" name="TextBox 22">
            <a:extLst>
              <a:ext uri="{FF2B5EF4-FFF2-40B4-BE49-F238E27FC236}">
                <a16:creationId xmlns:a16="http://schemas.microsoft.com/office/drawing/2014/main" id="{5131DD4B-B6F1-99BC-FF7C-2E6C4E2E919A}"/>
              </a:ext>
            </a:extLst>
          </p:cNvPr>
          <p:cNvSpPr txBox="1"/>
          <p:nvPr/>
        </p:nvSpPr>
        <p:spPr>
          <a:xfrm>
            <a:off x="1919536" y="5098570"/>
            <a:ext cx="2895023" cy="138499"/>
          </a:xfrm>
          <a:prstGeom prst="rect">
            <a:avLst/>
          </a:prstGeom>
          <a:noFill/>
        </p:spPr>
        <p:txBody>
          <a:bodyPr wrap="none" lIns="0" tIns="0" rIns="0" bIns="0" rtlCol="0">
            <a:spAutoFit/>
          </a:bodyPr>
          <a:lstStyle/>
          <a:p>
            <a:pPr algn="ctr">
              <a:lnSpc>
                <a:spcPct val="90000"/>
              </a:lnSpc>
            </a:pPr>
            <a:r>
              <a:rPr lang="en-GB" sz="1000" b="1" dirty="0">
                <a:latin typeface="Arial" panose="020B0604020202020204" pitchFamily="34" charset="0"/>
                <a:ea typeface="Aileron" charset="0"/>
                <a:cs typeface="Arial" panose="020B0604020202020204" pitchFamily="34" charset="0"/>
              </a:rPr>
              <a:t>Patients experiencing possibly-related TEAE, %</a:t>
            </a:r>
          </a:p>
        </p:txBody>
      </p:sp>
      <p:sp>
        <p:nvSpPr>
          <p:cNvPr id="25" name="TextBox 24">
            <a:extLst>
              <a:ext uri="{FF2B5EF4-FFF2-40B4-BE49-F238E27FC236}">
                <a16:creationId xmlns:a16="http://schemas.microsoft.com/office/drawing/2014/main" id="{777D8F71-10F3-1657-2C67-8D0474B4ADF3}"/>
              </a:ext>
            </a:extLst>
          </p:cNvPr>
          <p:cNvSpPr txBox="1"/>
          <p:nvPr/>
        </p:nvSpPr>
        <p:spPr>
          <a:xfrm>
            <a:off x="1944030" y="4932783"/>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10</a:t>
            </a:r>
          </a:p>
        </p:txBody>
      </p:sp>
      <p:sp>
        <p:nvSpPr>
          <p:cNvPr id="26" name="TextBox 25">
            <a:extLst>
              <a:ext uri="{FF2B5EF4-FFF2-40B4-BE49-F238E27FC236}">
                <a16:creationId xmlns:a16="http://schemas.microsoft.com/office/drawing/2014/main" id="{199B747E-44C7-066A-390E-5F3F67474EBE}"/>
              </a:ext>
            </a:extLst>
          </p:cNvPr>
          <p:cNvSpPr txBox="1"/>
          <p:nvPr/>
        </p:nvSpPr>
        <p:spPr>
          <a:xfrm>
            <a:off x="1297435" y="4932783"/>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0</a:t>
            </a:r>
          </a:p>
        </p:txBody>
      </p:sp>
      <p:sp>
        <p:nvSpPr>
          <p:cNvPr id="27" name="TextBox 26">
            <a:extLst>
              <a:ext uri="{FF2B5EF4-FFF2-40B4-BE49-F238E27FC236}">
                <a16:creationId xmlns:a16="http://schemas.microsoft.com/office/drawing/2014/main" id="{C31E7B3B-7B99-CBCE-5293-1B264BD36340}"/>
              </a:ext>
            </a:extLst>
          </p:cNvPr>
          <p:cNvSpPr txBox="1"/>
          <p:nvPr/>
        </p:nvSpPr>
        <p:spPr>
          <a:xfrm>
            <a:off x="258302" y="2436999"/>
            <a:ext cx="1013162" cy="2389372"/>
          </a:xfrm>
          <a:prstGeom prst="rect">
            <a:avLst/>
          </a:prstGeom>
          <a:solidFill>
            <a:schemeClr val="bg1"/>
          </a:solidFill>
        </p:spPr>
        <p:txBody>
          <a:bodyPr wrap="none" lIns="0" tIns="0" rIns="0" bIns="0" rtlCol="0">
            <a:spAutoFit/>
          </a:bodyPr>
          <a:lstStyle/>
          <a:p>
            <a:pPr algn="r">
              <a:lnSpc>
                <a:spcPct val="175000"/>
              </a:lnSpc>
            </a:pPr>
            <a:r>
              <a:rPr lang="en-GB" sz="900" dirty="0">
                <a:latin typeface="Arial" panose="020B0604020202020204" pitchFamily="34" charset="0"/>
                <a:ea typeface="Aileron" charset="0"/>
                <a:cs typeface="Arial" panose="020B0604020202020204" pitchFamily="34" charset="0"/>
              </a:rPr>
              <a:t>Nausea</a:t>
            </a:r>
          </a:p>
          <a:p>
            <a:pPr algn="r">
              <a:lnSpc>
                <a:spcPct val="175000"/>
              </a:lnSpc>
            </a:pPr>
            <a:r>
              <a:rPr lang="en-GB" sz="900" dirty="0">
                <a:latin typeface="Arial" panose="020B0604020202020204" pitchFamily="34" charset="0"/>
                <a:ea typeface="Aileron" charset="0"/>
                <a:cs typeface="Arial" panose="020B0604020202020204" pitchFamily="34" charset="0"/>
              </a:rPr>
              <a:t>Fatigue</a:t>
            </a:r>
            <a:r>
              <a:rPr lang="en-GB" sz="900" baseline="30000" dirty="0">
                <a:latin typeface="Arial" panose="020B0604020202020204" pitchFamily="34" charset="0"/>
                <a:ea typeface="Aileron" charset="0"/>
                <a:cs typeface="Arial" panose="020B0604020202020204" pitchFamily="34" charset="0"/>
              </a:rPr>
              <a:t>a</a:t>
            </a:r>
          </a:p>
          <a:p>
            <a:pPr algn="r">
              <a:lnSpc>
                <a:spcPct val="175000"/>
              </a:lnSpc>
            </a:pPr>
            <a:r>
              <a:rPr lang="en-GB" sz="900" dirty="0">
                <a:latin typeface="Arial" panose="020B0604020202020204" pitchFamily="34" charset="0"/>
                <a:ea typeface="Aileron" charset="0"/>
                <a:cs typeface="Arial" panose="020B0604020202020204" pitchFamily="34" charset="0"/>
              </a:rPr>
              <a:t>Neutropenia</a:t>
            </a:r>
            <a:r>
              <a:rPr lang="en-GB" sz="900" baseline="30000" dirty="0">
                <a:latin typeface="Arial" panose="020B0604020202020204" pitchFamily="34" charset="0"/>
                <a:ea typeface="Aileron" charset="0"/>
                <a:cs typeface="Arial" panose="020B0604020202020204" pitchFamily="34" charset="0"/>
              </a:rPr>
              <a:t>b</a:t>
            </a:r>
          </a:p>
          <a:p>
            <a:pPr algn="r">
              <a:lnSpc>
                <a:spcPct val="175000"/>
              </a:lnSpc>
            </a:pPr>
            <a:r>
              <a:rPr lang="en-GB" sz="900" dirty="0">
                <a:latin typeface="Arial" panose="020B0604020202020204" pitchFamily="34" charset="0"/>
                <a:ea typeface="Aileron" charset="0"/>
                <a:cs typeface="Arial" panose="020B0604020202020204" pitchFamily="34" charset="0"/>
              </a:rPr>
              <a:t>Anaemia</a:t>
            </a:r>
          </a:p>
          <a:p>
            <a:pPr algn="r">
              <a:lnSpc>
                <a:spcPct val="175000"/>
              </a:lnSpc>
            </a:pPr>
            <a:r>
              <a:rPr lang="en-GB" sz="900" dirty="0">
                <a:latin typeface="Arial" panose="020B0604020202020204" pitchFamily="34" charset="0"/>
                <a:ea typeface="Aileron" charset="0"/>
                <a:cs typeface="Arial" panose="020B0604020202020204" pitchFamily="34" charset="0"/>
              </a:rPr>
              <a:t>Diarrhoea</a:t>
            </a:r>
          </a:p>
          <a:p>
            <a:pPr algn="r">
              <a:lnSpc>
                <a:spcPct val="175000"/>
              </a:lnSpc>
            </a:pPr>
            <a:r>
              <a:rPr lang="en-GB" sz="900" dirty="0">
                <a:latin typeface="Arial" panose="020B0604020202020204" pitchFamily="34" charset="0"/>
                <a:ea typeface="Aileron" charset="0"/>
                <a:cs typeface="Arial" panose="020B0604020202020204" pitchFamily="34" charset="0"/>
              </a:rPr>
              <a:t>Vomiting</a:t>
            </a:r>
          </a:p>
          <a:p>
            <a:pPr algn="r">
              <a:lnSpc>
                <a:spcPct val="175000"/>
              </a:lnSpc>
            </a:pPr>
            <a:r>
              <a:rPr lang="en-GB" sz="900" dirty="0">
                <a:latin typeface="Arial" panose="020B0604020202020204" pitchFamily="34" charset="0"/>
                <a:ea typeface="Aileron" charset="0"/>
                <a:cs typeface="Arial" panose="020B0604020202020204" pitchFamily="34" charset="0"/>
              </a:rPr>
              <a:t>Decreased appetite</a:t>
            </a:r>
          </a:p>
          <a:p>
            <a:pPr algn="r">
              <a:lnSpc>
                <a:spcPct val="175000"/>
              </a:lnSpc>
            </a:pPr>
            <a:r>
              <a:rPr lang="en-GB" sz="900" dirty="0">
                <a:latin typeface="Arial" panose="020B0604020202020204" pitchFamily="34" charset="0"/>
                <a:ea typeface="Aileron" charset="0"/>
                <a:cs typeface="Arial" panose="020B0604020202020204" pitchFamily="34" charset="0"/>
              </a:rPr>
              <a:t>Thrombocytopenia</a:t>
            </a:r>
            <a:r>
              <a:rPr lang="en-GB" sz="900" baseline="30000" dirty="0">
                <a:latin typeface="Arial" panose="020B0604020202020204" pitchFamily="34" charset="0"/>
                <a:ea typeface="Aileron" charset="0"/>
                <a:cs typeface="Arial" panose="020B0604020202020204" pitchFamily="34" charset="0"/>
              </a:rPr>
              <a:t>c</a:t>
            </a:r>
          </a:p>
          <a:p>
            <a:pPr algn="r">
              <a:lnSpc>
                <a:spcPct val="175000"/>
              </a:lnSpc>
            </a:pPr>
            <a:r>
              <a:rPr lang="en-GB" sz="900" dirty="0">
                <a:latin typeface="Arial" panose="020B0604020202020204" pitchFamily="34" charset="0"/>
                <a:ea typeface="Aileron" charset="0"/>
                <a:cs typeface="Arial" panose="020B0604020202020204" pitchFamily="34" charset="0"/>
              </a:rPr>
              <a:t>Alopecia</a:t>
            </a:r>
          </a:p>
          <a:p>
            <a:pPr algn="r">
              <a:lnSpc>
                <a:spcPct val="175000"/>
              </a:lnSpc>
            </a:pPr>
            <a:r>
              <a:rPr lang="en-GB" sz="900" dirty="0">
                <a:latin typeface="Arial" panose="020B0604020202020204" pitchFamily="34" charset="0"/>
                <a:ea typeface="Aileron" charset="0"/>
                <a:cs typeface="Arial" panose="020B0604020202020204" pitchFamily="34" charset="0"/>
              </a:rPr>
              <a:t>Leukopenia</a:t>
            </a:r>
            <a:r>
              <a:rPr lang="en-GB" sz="900" baseline="30000" dirty="0">
                <a:latin typeface="Arial" panose="020B0604020202020204" pitchFamily="34" charset="0"/>
                <a:ea typeface="Aileron" charset="0"/>
                <a:cs typeface="Arial" panose="020B0604020202020204" pitchFamily="34" charset="0"/>
              </a:rPr>
              <a:t>d</a:t>
            </a:r>
          </a:p>
        </p:txBody>
      </p:sp>
      <p:cxnSp>
        <p:nvCxnSpPr>
          <p:cNvPr id="33" name="Straight Connector 32">
            <a:extLst>
              <a:ext uri="{FF2B5EF4-FFF2-40B4-BE49-F238E27FC236}">
                <a16:creationId xmlns:a16="http://schemas.microsoft.com/office/drawing/2014/main" id="{E482138D-F24E-8E3B-8812-58BCF03B59BB}"/>
              </a:ext>
            </a:extLst>
          </p:cNvPr>
          <p:cNvCxnSpPr>
            <a:cxnSpLocks/>
          </p:cNvCxnSpPr>
          <p:nvPr/>
        </p:nvCxnSpPr>
        <p:spPr>
          <a:xfrm>
            <a:off x="1345204" y="4867992"/>
            <a:ext cx="474275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3A8383B-751E-FE21-E35E-67D9889685D0}"/>
              </a:ext>
            </a:extLst>
          </p:cNvPr>
          <p:cNvCxnSpPr>
            <a:cxnSpLocks/>
          </p:cNvCxnSpPr>
          <p:nvPr/>
        </p:nvCxnSpPr>
        <p:spPr>
          <a:xfrm rot="16200000">
            <a:off x="1993888" y="4894992"/>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E0AD33A-DC85-3922-BE0C-2A6BECB77542}"/>
              </a:ext>
            </a:extLst>
          </p:cNvPr>
          <p:cNvCxnSpPr>
            <a:cxnSpLocks/>
          </p:cNvCxnSpPr>
          <p:nvPr/>
        </p:nvCxnSpPr>
        <p:spPr>
          <a:xfrm rot="16200000">
            <a:off x="2666988" y="4894992"/>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498A6B5-F084-D9CF-26A6-DBCC28B691F7}"/>
              </a:ext>
            </a:extLst>
          </p:cNvPr>
          <p:cNvCxnSpPr>
            <a:cxnSpLocks/>
          </p:cNvCxnSpPr>
          <p:nvPr/>
        </p:nvCxnSpPr>
        <p:spPr>
          <a:xfrm rot="16200000">
            <a:off x="3346438" y="4894992"/>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E75F142-8AC7-D5E0-0B4F-39E2A9049211}"/>
              </a:ext>
            </a:extLst>
          </p:cNvPr>
          <p:cNvCxnSpPr>
            <a:cxnSpLocks/>
          </p:cNvCxnSpPr>
          <p:nvPr/>
        </p:nvCxnSpPr>
        <p:spPr>
          <a:xfrm rot="16200000">
            <a:off x="4019538" y="4894992"/>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AD6EC69-78EF-4E8C-0EA5-A5A5E64B78F2}"/>
              </a:ext>
            </a:extLst>
          </p:cNvPr>
          <p:cNvCxnSpPr>
            <a:cxnSpLocks/>
          </p:cNvCxnSpPr>
          <p:nvPr/>
        </p:nvCxnSpPr>
        <p:spPr>
          <a:xfrm rot="16200000">
            <a:off x="4702163" y="4894992"/>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07AB172-1738-CB1A-B673-1244D98CC530}"/>
              </a:ext>
            </a:extLst>
          </p:cNvPr>
          <p:cNvCxnSpPr>
            <a:cxnSpLocks/>
          </p:cNvCxnSpPr>
          <p:nvPr/>
        </p:nvCxnSpPr>
        <p:spPr>
          <a:xfrm rot="16200000">
            <a:off x="5375263" y="4894992"/>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B93DA88-7D3D-268F-9329-5F3B9DD6D8A5}"/>
              </a:ext>
            </a:extLst>
          </p:cNvPr>
          <p:cNvCxnSpPr>
            <a:cxnSpLocks/>
          </p:cNvCxnSpPr>
          <p:nvPr/>
        </p:nvCxnSpPr>
        <p:spPr>
          <a:xfrm rot="16200000">
            <a:off x="6054713" y="4894992"/>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C3491EC-D1EE-F8AA-222D-4CF8C35F7131}"/>
              </a:ext>
            </a:extLst>
          </p:cNvPr>
          <p:cNvCxnSpPr>
            <a:cxnSpLocks/>
          </p:cNvCxnSpPr>
          <p:nvPr/>
        </p:nvCxnSpPr>
        <p:spPr>
          <a:xfrm>
            <a:off x="1289472" y="4867992"/>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E8781CC9-0285-79C7-0233-B27E35E5D39E}"/>
              </a:ext>
            </a:extLst>
          </p:cNvPr>
          <p:cNvCxnSpPr>
            <a:cxnSpLocks/>
          </p:cNvCxnSpPr>
          <p:nvPr/>
        </p:nvCxnSpPr>
        <p:spPr>
          <a:xfrm>
            <a:off x="1289472" y="4624359"/>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8803A2F-0837-F701-D9B1-A8AABD20F3AE}"/>
              </a:ext>
            </a:extLst>
          </p:cNvPr>
          <p:cNvCxnSpPr>
            <a:cxnSpLocks/>
          </p:cNvCxnSpPr>
          <p:nvPr/>
        </p:nvCxnSpPr>
        <p:spPr>
          <a:xfrm>
            <a:off x="1289472" y="3406189"/>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CB32325-600A-3415-2CA1-D638084786B7}"/>
              </a:ext>
            </a:extLst>
          </p:cNvPr>
          <p:cNvCxnSpPr>
            <a:cxnSpLocks/>
          </p:cNvCxnSpPr>
          <p:nvPr/>
        </p:nvCxnSpPr>
        <p:spPr>
          <a:xfrm>
            <a:off x="1289472" y="3162555"/>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48CDC19-1505-DD75-C1FE-B529777C5EB1}"/>
              </a:ext>
            </a:extLst>
          </p:cNvPr>
          <p:cNvCxnSpPr>
            <a:cxnSpLocks/>
          </p:cNvCxnSpPr>
          <p:nvPr/>
        </p:nvCxnSpPr>
        <p:spPr>
          <a:xfrm>
            <a:off x="1289472" y="4380725"/>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606F6EB-9169-B85D-8229-EFB23B8AA0C1}"/>
              </a:ext>
            </a:extLst>
          </p:cNvPr>
          <p:cNvCxnSpPr>
            <a:cxnSpLocks/>
          </p:cNvCxnSpPr>
          <p:nvPr/>
        </p:nvCxnSpPr>
        <p:spPr>
          <a:xfrm>
            <a:off x="1289472" y="4137091"/>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5DFEB80-AEE1-EBB1-78A4-433A6635EB91}"/>
              </a:ext>
            </a:extLst>
          </p:cNvPr>
          <p:cNvCxnSpPr>
            <a:cxnSpLocks/>
          </p:cNvCxnSpPr>
          <p:nvPr/>
        </p:nvCxnSpPr>
        <p:spPr>
          <a:xfrm>
            <a:off x="1289472" y="3893457"/>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02DC22E-1D88-9920-9D32-DAAE9E0401E2}"/>
              </a:ext>
            </a:extLst>
          </p:cNvPr>
          <p:cNvCxnSpPr>
            <a:cxnSpLocks/>
          </p:cNvCxnSpPr>
          <p:nvPr/>
        </p:nvCxnSpPr>
        <p:spPr>
          <a:xfrm>
            <a:off x="1289472" y="3649823"/>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F904964-93B5-CEEB-891B-FCB84C45AECF}"/>
              </a:ext>
            </a:extLst>
          </p:cNvPr>
          <p:cNvCxnSpPr>
            <a:cxnSpLocks/>
          </p:cNvCxnSpPr>
          <p:nvPr/>
        </p:nvCxnSpPr>
        <p:spPr>
          <a:xfrm>
            <a:off x="1289472" y="2918921"/>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FAA8D49C-75A9-1E47-F6C1-F4DC85813B97}"/>
              </a:ext>
            </a:extLst>
          </p:cNvPr>
          <p:cNvCxnSpPr>
            <a:cxnSpLocks/>
          </p:cNvCxnSpPr>
          <p:nvPr/>
        </p:nvCxnSpPr>
        <p:spPr>
          <a:xfrm>
            <a:off x="1289472" y="2675287"/>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D6854F39-C273-8B65-B0EF-84F043119674}"/>
              </a:ext>
            </a:extLst>
          </p:cNvPr>
          <p:cNvCxnSpPr>
            <a:cxnSpLocks/>
          </p:cNvCxnSpPr>
          <p:nvPr/>
        </p:nvCxnSpPr>
        <p:spPr>
          <a:xfrm>
            <a:off x="1289472" y="2431653"/>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7CC9E640-A727-8A90-7B8D-37F3EE764390}"/>
              </a:ext>
            </a:extLst>
          </p:cNvPr>
          <p:cNvGrpSpPr/>
          <p:nvPr/>
        </p:nvGrpSpPr>
        <p:grpSpPr>
          <a:xfrm>
            <a:off x="1345204" y="4659558"/>
            <a:ext cx="928983" cy="173235"/>
            <a:chOff x="1345204" y="4653136"/>
            <a:chExt cx="928983" cy="173235"/>
          </a:xfrm>
        </p:grpSpPr>
        <p:sp>
          <p:nvSpPr>
            <p:cNvPr id="30" name="Rectangle 29">
              <a:extLst>
                <a:ext uri="{FF2B5EF4-FFF2-40B4-BE49-F238E27FC236}">
                  <a16:creationId xmlns:a16="http://schemas.microsoft.com/office/drawing/2014/main" id="{74BC28F0-5CFA-FDF2-FA20-FC8B8C95CC67}"/>
                </a:ext>
              </a:extLst>
            </p:cNvPr>
            <p:cNvSpPr/>
            <p:nvPr/>
          </p:nvSpPr>
          <p:spPr>
            <a:xfrm>
              <a:off x="1345204" y="4653136"/>
              <a:ext cx="680446" cy="173235"/>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AB179F89-93F4-296A-DBEB-558E47DB5246}"/>
                </a:ext>
              </a:extLst>
            </p:cNvPr>
            <p:cNvSpPr/>
            <p:nvPr/>
          </p:nvSpPr>
          <p:spPr>
            <a:xfrm>
              <a:off x="1345204" y="4653136"/>
              <a:ext cx="165417" cy="173235"/>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TextBox 57">
              <a:extLst>
                <a:ext uri="{FF2B5EF4-FFF2-40B4-BE49-F238E27FC236}">
                  <a16:creationId xmlns:a16="http://schemas.microsoft.com/office/drawing/2014/main" id="{19D0FE12-254F-210D-0ABB-62D51B15453A}"/>
                </a:ext>
              </a:extLst>
            </p:cNvPr>
            <p:cNvSpPr txBox="1"/>
            <p:nvPr/>
          </p:nvSpPr>
          <p:spPr>
            <a:xfrm>
              <a:off x="2049767" y="4678574"/>
              <a:ext cx="224420" cy="124650"/>
            </a:xfrm>
            <a:prstGeom prst="rect">
              <a:avLst/>
            </a:prstGeom>
            <a:noFill/>
          </p:spPr>
          <p:txBody>
            <a:bodyPr wrap="none" lIns="0" tIns="0" rIns="0" bIns="0" rtlCol="0">
              <a:spAutoFit/>
            </a:bodyPr>
            <a:lstStyle/>
            <a:p>
              <a:pPr>
                <a:lnSpc>
                  <a:spcPct val="90000"/>
                </a:lnSpc>
              </a:pPr>
              <a:r>
                <a:rPr lang="en-GB" sz="900" dirty="0">
                  <a:latin typeface="Arial" panose="020B0604020202020204" pitchFamily="34" charset="0"/>
                  <a:ea typeface="Aileron" charset="0"/>
                  <a:cs typeface="Arial" panose="020B0604020202020204" pitchFamily="34" charset="0"/>
                </a:rPr>
                <a:t>10.1</a:t>
              </a:r>
            </a:p>
          </p:txBody>
        </p:sp>
        <p:sp>
          <p:nvSpPr>
            <p:cNvPr id="59" name="TextBox 58">
              <a:extLst>
                <a:ext uri="{FF2B5EF4-FFF2-40B4-BE49-F238E27FC236}">
                  <a16:creationId xmlns:a16="http://schemas.microsoft.com/office/drawing/2014/main" id="{760A5524-D9D2-3CBA-57D8-95591A9AD00E}"/>
                </a:ext>
              </a:extLst>
            </p:cNvPr>
            <p:cNvSpPr txBox="1"/>
            <p:nvPr/>
          </p:nvSpPr>
          <p:spPr>
            <a:xfrm>
              <a:off x="1538592" y="4678574"/>
              <a:ext cx="160300" cy="124650"/>
            </a:xfrm>
            <a:prstGeom prst="rect">
              <a:avLst/>
            </a:prstGeom>
            <a:noFill/>
          </p:spPr>
          <p:txBody>
            <a:bodyPr wrap="none" lIns="0" tIns="0" rIns="0" bIns="0" rtlCol="0">
              <a:spAutoFit/>
            </a:bodyPr>
            <a:lstStyle/>
            <a:p>
              <a:pPr>
                <a:lnSpc>
                  <a:spcPct val="90000"/>
                </a:lnSpc>
              </a:pPr>
              <a:r>
                <a:rPr lang="en-GB" sz="900" dirty="0">
                  <a:solidFill>
                    <a:schemeClr val="bg1"/>
                  </a:solidFill>
                  <a:latin typeface="Arial" panose="020B0604020202020204" pitchFamily="34" charset="0"/>
                  <a:ea typeface="Aileron" charset="0"/>
                  <a:cs typeface="Arial" panose="020B0604020202020204" pitchFamily="34" charset="0"/>
                </a:rPr>
                <a:t>2.6</a:t>
              </a:r>
            </a:p>
          </p:txBody>
        </p:sp>
      </p:grpSp>
      <p:grpSp>
        <p:nvGrpSpPr>
          <p:cNvPr id="61" name="Group 60">
            <a:extLst>
              <a:ext uri="{FF2B5EF4-FFF2-40B4-BE49-F238E27FC236}">
                <a16:creationId xmlns:a16="http://schemas.microsoft.com/office/drawing/2014/main" id="{62B46283-34C9-703B-5C56-E556B9DD9F65}"/>
              </a:ext>
            </a:extLst>
          </p:cNvPr>
          <p:cNvGrpSpPr/>
          <p:nvPr/>
        </p:nvGrpSpPr>
        <p:grpSpPr>
          <a:xfrm>
            <a:off x="1345203" y="3197754"/>
            <a:ext cx="2002346" cy="173235"/>
            <a:chOff x="1345203" y="4653136"/>
            <a:chExt cx="2002346" cy="173235"/>
          </a:xfrm>
        </p:grpSpPr>
        <p:sp>
          <p:nvSpPr>
            <p:cNvPr id="62" name="Rectangle 61">
              <a:extLst>
                <a:ext uri="{FF2B5EF4-FFF2-40B4-BE49-F238E27FC236}">
                  <a16:creationId xmlns:a16="http://schemas.microsoft.com/office/drawing/2014/main" id="{FE9A06F2-52F9-1CED-7F78-A6644C23C9CB}"/>
                </a:ext>
              </a:extLst>
            </p:cNvPr>
            <p:cNvSpPr/>
            <p:nvPr/>
          </p:nvSpPr>
          <p:spPr>
            <a:xfrm>
              <a:off x="1345203" y="4653136"/>
              <a:ext cx="1737721" cy="173235"/>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78467E04-96C8-BD5E-4A47-79A5C9C6BEAE}"/>
                </a:ext>
              </a:extLst>
            </p:cNvPr>
            <p:cNvSpPr/>
            <p:nvPr/>
          </p:nvSpPr>
          <p:spPr>
            <a:xfrm>
              <a:off x="1345204" y="4653136"/>
              <a:ext cx="578846" cy="173235"/>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4" name="TextBox 63">
              <a:extLst>
                <a:ext uri="{FF2B5EF4-FFF2-40B4-BE49-F238E27FC236}">
                  <a16:creationId xmlns:a16="http://schemas.microsoft.com/office/drawing/2014/main" id="{FDC26B82-8FE6-9486-040D-410DD98D31CA}"/>
                </a:ext>
              </a:extLst>
            </p:cNvPr>
            <p:cNvSpPr txBox="1"/>
            <p:nvPr/>
          </p:nvSpPr>
          <p:spPr>
            <a:xfrm>
              <a:off x="3123129" y="4678574"/>
              <a:ext cx="224420" cy="124650"/>
            </a:xfrm>
            <a:prstGeom prst="rect">
              <a:avLst/>
            </a:prstGeom>
            <a:noFill/>
          </p:spPr>
          <p:txBody>
            <a:bodyPr wrap="none" lIns="0" tIns="0" rIns="0" bIns="0" rtlCol="0">
              <a:spAutoFit/>
            </a:bodyPr>
            <a:lstStyle/>
            <a:p>
              <a:pPr>
                <a:lnSpc>
                  <a:spcPct val="90000"/>
                </a:lnSpc>
              </a:pPr>
              <a:r>
                <a:rPr lang="en-GB" sz="900" dirty="0">
                  <a:latin typeface="Arial" panose="020B0604020202020204" pitchFamily="34" charset="0"/>
                  <a:ea typeface="Aileron" charset="0"/>
                  <a:cs typeface="Arial" panose="020B0604020202020204" pitchFamily="34" charset="0"/>
                </a:rPr>
                <a:t>25.8</a:t>
              </a:r>
            </a:p>
          </p:txBody>
        </p:sp>
        <p:sp>
          <p:nvSpPr>
            <p:cNvPr id="107" name="TextBox 106">
              <a:extLst>
                <a:ext uri="{FF2B5EF4-FFF2-40B4-BE49-F238E27FC236}">
                  <a16:creationId xmlns:a16="http://schemas.microsoft.com/office/drawing/2014/main" id="{8EB34E03-A3CC-BE28-E399-346B02C3AAC8}"/>
                </a:ext>
              </a:extLst>
            </p:cNvPr>
            <p:cNvSpPr txBox="1"/>
            <p:nvPr/>
          </p:nvSpPr>
          <p:spPr>
            <a:xfrm>
              <a:off x="1967217" y="4678574"/>
              <a:ext cx="160300" cy="124650"/>
            </a:xfrm>
            <a:prstGeom prst="rect">
              <a:avLst/>
            </a:prstGeom>
            <a:noFill/>
          </p:spPr>
          <p:txBody>
            <a:bodyPr wrap="none" lIns="0" tIns="0" rIns="0" bIns="0" rtlCol="0">
              <a:spAutoFit/>
            </a:bodyPr>
            <a:lstStyle/>
            <a:p>
              <a:pPr>
                <a:lnSpc>
                  <a:spcPct val="90000"/>
                </a:lnSpc>
              </a:pPr>
              <a:r>
                <a:rPr lang="en-GB" sz="900" dirty="0">
                  <a:solidFill>
                    <a:schemeClr val="bg1"/>
                  </a:solidFill>
                  <a:latin typeface="Arial" panose="020B0604020202020204" pitchFamily="34" charset="0"/>
                  <a:ea typeface="Aileron" charset="0"/>
                  <a:cs typeface="Arial" panose="020B0604020202020204" pitchFamily="34" charset="0"/>
                </a:rPr>
                <a:t>8.6</a:t>
              </a:r>
            </a:p>
          </p:txBody>
        </p:sp>
      </p:grpSp>
      <p:grpSp>
        <p:nvGrpSpPr>
          <p:cNvPr id="66" name="Group 65">
            <a:extLst>
              <a:ext uri="{FF2B5EF4-FFF2-40B4-BE49-F238E27FC236}">
                <a16:creationId xmlns:a16="http://schemas.microsoft.com/office/drawing/2014/main" id="{14B4A43A-E0D8-07CD-0E33-B233F0EB6A8F}"/>
              </a:ext>
            </a:extLst>
          </p:cNvPr>
          <p:cNvGrpSpPr/>
          <p:nvPr/>
        </p:nvGrpSpPr>
        <p:grpSpPr>
          <a:xfrm>
            <a:off x="1345204" y="3441388"/>
            <a:ext cx="1983083" cy="173235"/>
            <a:chOff x="1345204" y="4653136"/>
            <a:chExt cx="1983083" cy="173235"/>
          </a:xfrm>
        </p:grpSpPr>
        <p:sp>
          <p:nvSpPr>
            <p:cNvPr id="67" name="Rectangle 66">
              <a:extLst>
                <a:ext uri="{FF2B5EF4-FFF2-40B4-BE49-F238E27FC236}">
                  <a16:creationId xmlns:a16="http://schemas.microsoft.com/office/drawing/2014/main" id="{7F718475-683A-507A-6143-465A3D873247}"/>
                </a:ext>
              </a:extLst>
            </p:cNvPr>
            <p:cNvSpPr/>
            <p:nvPr/>
          </p:nvSpPr>
          <p:spPr>
            <a:xfrm>
              <a:off x="1345204" y="4653136"/>
              <a:ext cx="1721846" cy="173235"/>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5E06ABBE-CE38-43B7-7CAD-EF3F447B5A82}"/>
                </a:ext>
              </a:extLst>
            </p:cNvPr>
            <p:cNvSpPr/>
            <p:nvPr/>
          </p:nvSpPr>
          <p:spPr>
            <a:xfrm>
              <a:off x="1345204" y="4653136"/>
              <a:ext cx="248646" cy="173235"/>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0" name="TextBox 69">
              <a:extLst>
                <a:ext uri="{FF2B5EF4-FFF2-40B4-BE49-F238E27FC236}">
                  <a16:creationId xmlns:a16="http://schemas.microsoft.com/office/drawing/2014/main" id="{BE07824B-3A40-B987-836E-33DF634869B1}"/>
                </a:ext>
              </a:extLst>
            </p:cNvPr>
            <p:cNvSpPr txBox="1"/>
            <p:nvPr/>
          </p:nvSpPr>
          <p:spPr>
            <a:xfrm>
              <a:off x="1643643" y="4678574"/>
              <a:ext cx="160300" cy="124650"/>
            </a:xfrm>
            <a:prstGeom prst="rect">
              <a:avLst/>
            </a:prstGeom>
            <a:noFill/>
          </p:spPr>
          <p:txBody>
            <a:bodyPr wrap="none" lIns="0" tIns="0" rIns="0" bIns="0" rtlCol="0">
              <a:spAutoFit/>
            </a:bodyPr>
            <a:lstStyle/>
            <a:p>
              <a:pPr>
                <a:lnSpc>
                  <a:spcPct val="90000"/>
                </a:lnSpc>
              </a:pPr>
              <a:r>
                <a:rPr lang="en-GB" sz="900" dirty="0">
                  <a:solidFill>
                    <a:schemeClr val="bg1"/>
                  </a:solidFill>
                  <a:latin typeface="Arial" panose="020B0604020202020204" pitchFamily="34" charset="0"/>
                  <a:ea typeface="Aileron" charset="0"/>
                  <a:cs typeface="Arial" panose="020B0604020202020204" pitchFamily="34" charset="0"/>
                </a:rPr>
                <a:t>3.7</a:t>
              </a:r>
            </a:p>
          </p:txBody>
        </p:sp>
        <p:sp>
          <p:nvSpPr>
            <p:cNvPr id="106" name="TextBox 105">
              <a:extLst>
                <a:ext uri="{FF2B5EF4-FFF2-40B4-BE49-F238E27FC236}">
                  <a16:creationId xmlns:a16="http://schemas.microsoft.com/office/drawing/2014/main" id="{59EC4DCA-0460-02BF-4C17-09E4164A4AF3}"/>
                </a:ext>
              </a:extLst>
            </p:cNvPr>
            <p:cNvSpPr txBox="1"/>
            <p:nvPr/>
          </p:nvSpPr>
          <p:spPr>
            <a:xfrm>
              <a:off x="3103867" y="4678574"/>
              <a:ext cx="224420" cy="124650"/>
            </a:xfrm>
            <a:prstGeom prst="rect">
              <a:avLst/>
            </a:prstGeom>
            <a:noFill/>
          </p:spPr>
          <p:txBody>
            <a:bodyPr wrap="none" lIns="0" tIns="0" rIns="0" bIns="0" rtlCol="0">
              <a:spAutoFit/>
            </a:bodyPr>
            <a:lstStyle/>
            <a:p>
              <a:pPr>
                <a:lnSpc>
                  <a:spcPct val="90000"/>
                </a:lnSpc>
              </a:pPr>
              <a:r>
                <a:rPr lang="en-GB" sz="900" dirty="0">
                  <a:latin typeface="Arial" panose="020B0604020202020204" pitchFamily="34" charset="0"/>
                  <a:ea typeface="Aileron" charset="0"/>
                  <a:cs typeface="Arial" panose="020B0604020202020204" pitchFamily="34" charset="0"/>
                </a:rPr>
                <a:t>25.5</a:t>
              </a:r>
            </a:p>
          </p:txBody>
        </p:sp>
      </p:grpSp>
      <p:grpSp>
        <p:nvGrpSpPr>
          <p:cNvPr id="71" name="Group 70">
            <a:extLst>
              <a:ext uri="{FF2B5EF4-FFF2-40B4-BE49-F238E27FC236}">
                <a16:creationId xmlns:a16="http://schemas.microsoft.com/office/drawing/2014/main" id="{23389896-75BC-ADDC-1086-254605E1F5D4}"/>
              </a:ext>
            </a:extLst>
          </p:cNvPr>
          <p:cNvGrpSpPr/>
          <p:nvPr/>
        </p:nvGrpSpPr>
        <p:grpSpPr>
          <a:xfrm>
            <a:off x="1345203" y="3685022"/>
            <a:ext cx="1885230" cy="173235"/>
            <a:chOff x="1345203" y="4653136"/>
            <a:chExt cx="1885230" cy="173235"/>
          </a:xfrm>
        </p:grpSpPr>
        <p:sp>
          <p:nvSpPr>
            <p:cNvPr id="72" name="Rectangle 71">
              <a:extLst>
                <a:ext uri="{FF2B5EF4-FFF2-40B4-BE49-F238E27FC236}">
                  <a16:creationId xmlns:a16="http://schemas.microsoft.com/office/drawing/2014/main" id="{865CD85A-0053-81A3-405A-DF7257B5FBCC}"/>
                </a:ext>
              </a:extLst>
            </p:cNvPr>
            <p:cNvSpPr/>
            <p:nvPr/>
          </p:nvSpPr>
          <p:spPr>
            <a:xfrm>
              <a:off x="1345204" y="4653136"/>
              <a:ext cx="1639296" cy="173235"/>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D1C96BDC-805A-253C-DB2C-62DD212FD4F2}"/>
                </a:ext>
              </a:extLst>
            </p:cNvPr>
            <p:cNvSpPr/>
            <p:nvPr/>
          </p:nvSpPr>
          <p:spPr>
            <a:xfrm>
              <a:off x="1345203" y="4653136"/>
              <a:ext cx="100800" cy="173235"/>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4" name="TextBox 73">
              <a:extLst>
                <a:ext uri="{FF2B5EF4-FFF2-40B4-BE49-F238E27FC236}">
                  <a16:creationId xmlns:a16="http://schemas.microsoft.com/office/drawing/2014/main" id="{ADC9551A-E5B3-4B6D-045D-82E979FFAE1D}"/>
                </a:ext>
              </a:extLst>
            </p:cNvPr>
            <p:cNvSpPr txBox="1"/>
            <p:nvPr/>
          </p:nvSpPr>
          <p:spPr>
            <a:xfrm>
              <a:off x="3006013" y="4678574"/>
              <a:ext cx="224420" cy="124650"/>
            </a:xfrm>
            <a:prstGeom prst="rect">
              <a:avLst/>
            </a:prstGeom>
            <a:noFill/>
          </p:spPr>
          <p:txBody>
            <a:bodyPr wrap="none" lIns="0" tIns="0" rIns="0" bIns="0" rtlCol="0">
              <a:spAutoFit/>
            </a:bodyPr>
            <a:lstStyle/>
            <a:p>
              <a:pPr>
                <a:lnSpc>
                  <a:spcPct val="90000"/>
                </a:lnSpc>
              </a:pPr>
              <a:r>
                <a:rPr lang="en-GB" sz="900" dirty="0">
                  <a:latin typeface="Arial" panose="020B0604020202020204" pitchFamily="34" charset="0"/>
                  <a:ea typeface="Aileron" charset="0"/>
                  <a:cs typeface="Arial" panose="020B0604020202020204" pitchFamily="34" charset="0"/>
                </a:rPr>
                <a:t>24.3</a:t>
              </a:r>
            </a:p>
          </p:txBody>
        </p:sp>
        <p:sp>
          <p:nvSpPr>
            <p:cNvPr id="75" name="TextBox 74">
              <a:extLst>
                <a:ext uri="{FF2B5EF4-FFF2-40B4-BE49-F238E27FC236}">
                  <a16:creationId xmlns:a16="http://schemas.microsoft.com/office/drawing/2014/main" id="{ECEEB0AD-6265-9789-2CDA-A7692FF598AB}"/>
                </a:ext>
              </a:extLst>
            </p:cNvPr>
            <p:cNvSpPr txBox="1"/>
            <p:nvPr/>
          </p:nvSpPr>
          <p:spPr>
            <a:xfrm>
              <a:off x="1483343" y="4678574"/>
              <a:ext cx="160300" cy="124650"/>
            </a:xfrm>
            <a:prstGeom prst="rect">
              <a:avLst/>
            </a:prstGeom>
            <a:noFill/>
          </p:spPr>
          <p:txBody>
            <a:bodyPr wrap="none" lIns="0" tIns="0" rIns="0" bIns="0" rtlCol="0">
              <a:spAutoFit/>
            </a:bodyPr>
            <a:lstStyle/>
            <a:p>
              <a:pPr>
                <a:lnSpc>
                  <a:spcPct val="90000"/>
                </a:lnSpc>
              </a:pPr>
              <a:r>
                <a:rPr lang="en-GB" sz="900" dirty="0">
                  <a:solidFill>
                    <a:schemeClr val="bg1"/>
                  </a:solidFill>
                  <a:latin typeface="Arial" panose="020B0604020202020204" pitchFamily="34" charset="0"/>
                  <a:ea typeface="Aileron" charset="0"/>
                  <a:cs typeface="Arial" panose="020B0604020202020204" pitchFamily="34" charset="0"/>
                </a:rPr>
                <a:t>1.5</a:t>
              </a:r>
            </a:p>
          </p:txBody>
        </p:sp>
      </p:grpSp>
      <p:grpSp>
        <p:nvGrpSpPr>
          <p:cNvPr id="76" name="Group 75">
            <a:extLst>
              <a:ext uri="{FF2B5EF4-FFF2-40B4-BE49-F238E27FC236}">
                <a16:creationId xmlns:a16="http://schemas.microsoft.com/office/drawing/2014/main" id="{D154C6E0-C336-804A-ECC6-E202F5C31FCB}"/>
              </a:ext>
            </a:extLst>
          </p:cNvPr>
          <p:cNvGrpSpPr/>
          <p:nvPr/>
        </p:nvGrpSpPr>
        <p:grpSpPr>
          <a:xfrm>
            <a:off x="1345204" y="3928656"/>
            <a:ext cx="1372969" cy="173235"/>
            <a:chOff x="1345204" y="4653136"/>
            <a:chExt cx="1372969" cy="173235"/>
          </a:xfrm>
        </p:grpSpPr>
        <p:sp>
          <p:nvSpPr>
            <p:cNvPr id="77" name="Rectangle 76">
              <a:extLst>
                <a:ext uri="{FF2B5EF4-FFF2-40B4-BE49-F238E27FC236}">
                  <a16:creationId xmlns:a16="http://schemas.microsoft.com/office/drawing/2014/main" id="{81D7901D-EF4E-66EB-E920-0B62F60F743F}"/>
                </a:ext>
              </a:extLst>
            </p:cNvPr>
            <p:cNvSpPr/>
            <p:nvPr/>
          </p:nvSpPr>
          <p:spPr>
            <a:xfrm>
              <a:off x="1345204" y="4653136"/>
              <a:ext cx="1109764" cy="173235"/>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06B66FA3-B000-C5A0-7E72-3C89335332F5}"/>
                </a:ext>
              </a:extLst>
            </p:cNvPr>
            <p:cNvSpPr/>
            <p:nvPr/>
          </p:nvSpPr>
          <p:spPr>
            <a:xfrm>
              <a:off x="1345204" y="4653136"/>
              <a:ext cx="99421" cy="173235"/>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9" name="TextBox 78">
              <a:extLst>
                <a:ext uri="{FF2B5EF4-FFF2-40B4-BE49-F238E27FC236}">
                  <a16:creationId xmlns:a16="http://schemas.microsoft.com/office/drawing/2014/main" id="{55361EC0-8C44-2CAA-2BD2-E3EC4B9A0168}"/>
                </a:ext>
              </a:extLst>
            </p:cNvPr>
            <p:cNvSpPr txBox="1"/>
            <p:nvPr/>
          </p:nvSpPr>
          <p:spPr>
            <a:xfrm>
              <a:off x="2493753" y="4678574"/>
              <a:ext cx="224420" cy="124650"/>
            </a:xfrm>
            <a:prstGeom prst="rect">
              <a:avLst/>
            </a:prstGeom>
            <a:noFill/>
          </p:spPr>
          <p:txBody>
            <a:bodyPr wrap="none" lIns="0" tIns="0" rIns="0" bIns="0" rtlCol="0">
              <a:spAutoFit/>
            </a:bodyPr>
            <a:lstStyle/>
            <a:p>
              <a:pPr>
                <a:lnSpc>
                  <a:spcPct val="90000"/>
                </a:lnSpc>
              </a:pPr>
              <a:r>
                <a:rPr lang="en-GB" sz="900" dirty="0">
                  <a:latin typeface="Arial" panose="020B0604020202020204" pitchFamily="34" charset="0"/>
                  <a:ea typeface="Aileron" charset="0"/>
                  <a:cs typeface="Arial" panose="020B0604020202020204" pitchFamily="34" charset="0"/>
                </a:rPr>
                <a:t>16.5</a:t>
              </a:r>
            </a:p>
          </p:txBody>
        </p:sp>
        <p:sp>
          <p:nvSpPr>
            <p:cNvPr id="80" name="TextBox 79">
              <a:extLst>
                <a:ext uri="{FF2B5EF4-FFF2-40B4-BE49-F238E27FC236}">
                  <a16:creationId xmlns:a16="http://schemas.microsoft.com/office/drawing/2014/main" id="{D7E114F3-9309-ABFC-13EC-C6B26D88072D}"/>
                </a:ext>
              </a:extLst>
            </p:cNvPr>
            <p:cNvSpPr txBox="1"/>
            <p:nvPr/>
          </p:nvSpPr>
          <p:spPr>
            <a:xfrm>
              <a:off x="1487409" y="4678574"/>
              <a:ext cx="160300" cy="124650"/>
            </a:xfrm>
            <a:prstGeom prst="rect">
              <a:avLst/>
            </a:prstGeom>
            <a:noFill/>
          </p:spPr>
          <p:txBody>
            <a:bodyPr wrap="none" lIns="0" tIns="0" rIns="0" bIns="0" rtlCol="0">
              <a:spAutoFit/>
            </a:bodyPr>
            <a:lstStyle/>
            <a:p>
              <a:pPr>
                <a:lnSpc>
                  <a:spcPct val="90000"/>
                </a:lnSpc>
              </a:pPr>
              <a:r>
                <a:rPr lang="en-GB" sz="900" dirty="0">
                  <a:solidFill>
                    <a:schemeClr val="bg1"/>
                  </a:solidFill>
                  <a:latin typeface="Arial" panose="020B0604020202020204" pitchFamily="34" charset="0"/>
                  <a:ea typeface="Aileron" charset="0"/>
                  <a:cs typeface="Arial" panose="020B0604020202020204" pitchFamily="34" charset="0"/>
                </a:rPr>
                <a:t>1.5</a:t>
              </a:r>
            </a:p>
          </p:txBody>
        </p:sp>
      </p:grpSp>
      <p:grpSp>
        <p:nvGrpSpPr>
          <p:cNvPr id="81" name="Group 80">
            <a:extLst>
              <a:ext uri="{FF2B5EF4-FFF2-40B4-BE49-F238E27FC236}">
                <a16:creationId xmlns:a16="http://schemas.microsoft.com/office/drawing/2014/main" id="{9254AD21-4006-3ED9-87E6-16BF16AFA88C}"/>
              </a:ext>
            </a:extLst>
          </p:cNvPr>
          <p:cNvGrpSpPr/>
          <p:nvPr/>
        </p:nvGrpSpPr>
        <p:grpSpPr>
          <a:xfrm>
            <a:off x="1345203" y="4172290"/>
            <a:ext cx="1370314" cy="173235"/>
            <a:chOff x="1345203" y="4653136"/>
            <a:chExt cx="1370314" cy="173235"/>
          </a:xfrm>
        </p:grpSpPr>
        <p:sp>
          <p:nvSpPr>
            <p:cNvPr id="82" name="Rectangle 81">
              <a:extLst>
                <a:ext uri="{FF2B5EF4-FFF2-40B4-BE49-F238E27FC236}">
                  <a16:creationId xmlns:a16="http://schemas.microsoft.com/office/drawing/2014/main" id="{053FC2A3-F0CE-EACD-45ED-A11A5656500D}"/>
                </a:ext>
              </a:extLst>
            </p:cNvPr>
            <p:cNvSpPr/>
            <p:nvPr/>
          </p:nvSpPr>
          <p:spPr>
            <a:xfrm>
              <a:off x="1345203" y="4653136"/>
              <a:ext cx="1109765" cy="173235"/>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29DB8D80-9F8F-0A87-7C82-BBCDF0194DD8}"/>
                </a:ext>
              </a:extLst>
            </p:cNvPr>
            <p:cNvSpPr/>
            <p:nvPr/>
          </p:nvSpPr>
          <p:spPr>
            <a:xfrm>
              <a:off x="1345204" y="4653136"/>
              <a:ext cx="334340" cy="173235"/>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4" name="TextBox 83">
              <a:extLst>
                <a:ext uri="{FF2B5EF4-FFF2-40B4-BE49-F238E27FC236}">
                  <a16:creationId xmlns:a16="http://schemas.microsoft.com/office/drawing/2014/main" id="{C8B11539-D87A-1897-8CA1-C04FBB304F73}"/>
                </a:ext>
              </a:extLst>
            </p:cNvPr>
            <p:cNvSpPr txBox="1"/>
            <p:nvPr/>
          </p:nvSpPr>
          <p:spPr>
            <a:xfrm>
              <a:off x="2491097" y="4678574"/>
              <a:ext cx="224420" cy="124650"/>
            </a:xfrm>
            <a:prstGeom prst="rect">
              <a:avLst/>
            </a:prstGeom>
            <a:noFill/>
          </p:spPr>
          <p:txBody>
            <a:bodyPr wrap="none" lIns="0" tIns="0" rIns="0" bIns="0" rtlCol="0">
              <a:spAutoFit/>
            </a:bodyPr>
            <a:lstStyle/>
            <a:p>
              <a:pPr>
                <a:lnSpc>
                  <a:spcPct val="90000"/>
                </a:lnSpc>
              </a:pPr>
              <a:r>
                <a:rPr lang="en-GB" sz="900" dirty="0">
                  <a:latin typeface="Arial" panose="020B0604020202020204" pitchFamily="34" charset="0"/>
                  <a:ea typeface="Aileron" charset="0"/>
                  <a:cs typeface="Arial" panose="020B0604020202020204" pitchFamily="34" charset="0"/>
                </a:rPr>
                <a:t>16.5</a:t>
              </a:r>
            </a:p>
          </p:txBody>
        </p:sp>
        <p:sp>
          <p:nvSpPr>
            <p:cNvPr id="85" name="TextBox 84">
              <a:extLst>
                <a:ext uri="{FF2B5EF4-FFF2-40B4-BE49-F238E27FC236}">
                  <a16:creationId xmlns:a16="http://schemas.microsoft.com/office/drawing/2014/main" id="{386BA485-AF7C-A557-64D6-9D4FC0AE9AEE}"/>
                </a:ext>
              </a:extLst>
            </p:cNvPr>
            <p:cNvSpPr txBox="1"/>
            <p:nvPr/>
          </p:nvSpPr>
          <p:spPr>
            <a:xfrm>
              <a:off x="1724092" y="4678574"/>
              <a:ext cx="160300" cy="124650"/>
            </a:xfrm>
            <a:prstGeom prst="rect">
              <a:avLst/>
            </a:prstGeom>
            <a:noFill/>
          </p:spPr>
          <p:txBody>
            <a:bodyPr wrap="none" lIns="0" tIns="0" rIns="0" bIns="0" rtlCol="0">
              <a:spAutoFit/>
            </a:bodyPr>
            <a:lstStyle/>
            <a:p>
              <a:pPr>
                <a:lnSpc>
                  <a:spcPct val="90000"/>
                </a:lnSpc>
              </a:pPr>
              <a:r>
                <a:rPr lang="en-GB" sz="900" dirty="0">
                  <a:solidFill>
                    <a:schemeClr val="bg1"/>
                  </a:solidFill>
                  <a:latin typeface="Arial" panose="020B0604020202020204" pitchFamily="34" charset="0"/>
                  <a:ea typeface="Aileron" charset="0"/>
                  <a:cs typeface="Arial" panose="020B0604020202020204" pitchFamily="34" charset="0"/>
                </a:rPr>
                <a:t>5.2</a:t>
              </a:r>
            </a:p>
          </p:txBody>
        </p:sp>
      </p:grpSp>
      <p:grpSp>
        <p:nvGrpSpPr>
          <p:cNvPr id="86" name="Group 85">
            <a:extLst>
              <a:ext uri="{FF2B5EF4-FFF2-40B4-BE49-F238E27FC236}">
                <a16:creationId xmlns:a16="http://schemas.microsoft.com/office/drawing/2014/main" id="{EAE9CA77-BED4-A776-A437-72C14C03D46E}"/>
              </a:ext>
            </a:extLst>
          </p:cNvPr>
          <p:cNvGrpSpPr/>
          <p:nvPr/>
        </p:nvGrpSpPr>
        <p:grpSpPr>
          <a:xfrm>
            <a:off x="1345203" y="4415924"/>
            <a:ext cx="1334188" cy="173235"/>
            <a:chOff x="1345203" y="4653136"/>
            <a:chExt cx="1334188" cy="173235"/>
          </a:xfrm>
        </p:grpSpPr>
        <p:sp>
          <p:nvSpPr>
            <p:cNvPr id="87" name="Rectangle 86">
              <a:extLst>
                <a:ext uri="{FF2B5EF4-FFF2-40B4-BE49-F238E27FC236}">
                  <a16:creationId xmlns:a16="http://schemas.microsoft.com/office/drawing/2014/main" id="{4C5A768C-1611-5383-21CD-EA2C3C0EA4C8}"/>
                </a:ext>
              </a:extLst>
            </p:cNvPr>
            <p:cNvSpPr/>
            <p:nvPr/>
          </p:nvSpPr>
          <p:spPr>
            <a:xfrm>
              <a:off x="1345203" y="4653136"/>
              <a:ext cx="1078379" cy="173235"/>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9" name="TextBox 88">
              <a:extLst>
                <a:ext uri="{FF2B5EF4-FFF2-40B4-BE49-F238E27FC236}">
                  <a16:creationId xmlns:a16="http://schemas.microsoft.com/office/drawing/2014/main" id="{E35A0FCD-6685-3A86-F030-9509B58FA6DF}"/>
                </a:ext>
              </a:extLst>
            </p:cNvPr>
            <p:cNvSpPr txBox="1"/>
            <p:nvPr/>
          </p:nvSpPr>
          <p:spPr>
            <a:xfrm>
              <a:off x="2454971" y="4678574"/>
              <a:ext cx="224420" cy="124650"/>
            </a:xfrm>
            <a:prstGeom prst="rect">
              <a:avLst/>
            </a:prstGeom>
            <a:noFill/>
          </p:spPr>
          <p:txBody>
            <a:bodyPr wrap="none" lIns="0" tIns="0" rIns="0" bIns="0" rtlCol="0">
              <a:spAutoFit/>
            </a:bodyPr>
            <a:lstStyle/>
            <a:p>
              <a:pPr>
                <a:lnSpc>
                  <a:spcPct val="90000"/>
                </a:lnSpc>
              </a:pPr>
              <a:r>
                <a:rPr lang="en-GB" sz="900" dirty="0">
                  <a:latin typeface="Arial" panose="020B0604020202020204" pitchFamily="34" charset="0"/>
                  <a:ea typeface="Aileron" charset="0"/>
                  <a:cs typeface="Arial" panose="020B0604020202020204" pitchFamily="34" charset="0"/>
                </a:rPr>
                <a:t>16.1</a:t>
              </a:r>
            </a:p>
          </p:txBody>
        </p:sp>
        <p:sp>
          <p:nvSpPr>
            <p:cNvPr id="90" name="TextBox 89">
              <a:extLst>
                <a:ext uri="{FF2B5EF4-FFF2-40B4-BE49-F238E27FC236}">
                  <a16:creationId xmlns:a16="http://schemas.microsoft.com/office/drawing/2014/main" id="{E1323B4C-D38C-E9BE-1EEF-4CE533394181}"/>
                </a:ext>
              </a:extLst>
            </p:cNvPr>
            <p:cNvSpPr txBox="1"/>
            <p:nvPr/>
          </p:nvSpPr>
          <p:spPr>
            <a:xfrm>
              <a:off x="1398891" y="4678574"/>
              <a:ext cx="160300" cy="124650"/>
            </a:xfrm>
            <a:prstGeom prst="rect">
              <a:avLst/>
            </a:prstGeom>
            <a:noFill/>
          </p:spPr>
          <p:txBody>
            <a:bodyPr wrap="none" lIns="0" tIns="0" rIns="0" bIns="0" rtlCol="0">
              <a:spAutoFit/>
            </a:bodyPr>
            <a:lstStyle/>
            <a:p>
              <a:pPr>
                <a:lnSpc>
                  <a:spcPct val="90000"/>
                </a:lnSpc>
              </a:pPr>
              <a:r>
                <a:rPr lang="en-GB" sz="900" dirty="0">
                  <a:solidFill>
                    <a:schemeClr val="bg1"/>
                  </a:solidFill>
                  <a:latin typeface="Arial" panose="020B0604020202020204" pitchFamily="34" charset="0"/>
                  <a:ea typeface="Aileron" charset="0"/>
                  <a:cs typeface="Arial" panose="020B0604020202020204" pitchFamily="34" charset="0"/>
                </a:rPr>
                <a:t>0.0</a:t>
              </a:r>
            </a:p>
          </p:txBody>
        </p:sp>
      </p:grpSp>
      <p:grpSp>
        <p:nvGrpSpPr>
          <p:cNvPr id="91" name="Group 90">
            <a:extLst>
              <a:ext uri="{FF2B5EF4-FFF2-40B4-BE49-F238E27FC236}">
                <a16:creationId xmlns:a16="http://schemas.microsoft.com/office/drawing/2014/main" id="{AF643592-A8B9-469C-2BBB-072CFF9AC5BC}"/>
              </a:ext>
            </a:extLst>
          </p:cNvPr>
          <p:cNvGrpSpPr/>
          <p:nvPr/>
        </p:nvGrpSpPr>
        <p:grpSpPr>
          <a:xfrm>
            <a:off x="1345204" y="2466852"/>
            <a:ext cx="3938883" cy="173235"/>
            <a:chOff x="1345204" y="4653136"/>
            <a:chExt cx="3938883" cy="173235"/>
          </a:xfrm>
        </p:grpSpPr>
        <p:sp>
          <p:nvSpPr>
            <p:cNvPr id="92" name="Rectangle 91">
              <a:extLst>
                <a:ext uri="{FF2B5EF4-FFF2-40B4-BE49-F238E27FC236}">
                  <a16:creationId xmlns:a16="http://schemas.microsoft.com/office/drawing/2014/main" id="{464930D1-B80D-3F24-F5F9-0F54808E4E34}"/>
                </a:ext>
              </a:extLst>
            </p:cNvPr>
            <p:cNvSpPr/>
            <p:nvPr/>
          </p:nvSpPr>
          <p:spPr>
            <a:xfrm>
              <a:off x="1345204" y="4653136"/>
              <a:ext cx="3671296" cy="173235"/>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3" name="Rectangle 92">
              <a:extLst>
                <a:ext uri="{FF2B5EF4-FFF2-40B4-BE49-F238E27FC236}">
                  <a16:creationId xmlns:a16="http://schemas.microsoft.com/office/drawing/2014/main" id="{75ABC8F7-1B33-C34B-1739-405E9149CDA4}"/>
                </a:ext>
              </a:extLst>
            </p:cNvPr>
            <p:cNvSpPr/>
            <p:nvPr/>
          </p:nvSpPr>
          <p:spPr>
            <a:xfrm>
              <a:off x="1345204" y="4653136"/>
              <a:ext cx="226421" cy="173235"/>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8" name="TextBox 107">
              <a:extLst>
                <a:ext uri="{FF2B5EF4-FFF2-40B4-BE49-F238E27FC236}">
                  <a16:creationId xmlns:a16="http://schemas.microsoft.com/office/drawing/2014/main" id="{DBC90E37-88E6-B4D9-59E9-7B95742520A4}"/>
                </a:ext>
              </a:extLst>
            </p:cNvPr>
            <p:cNvSpPr txBox="1"/>
            <p:nvPr/>
          </p:nvSpPr>
          <p:spPr>
            <a:xfrm>
              <a:off x="5059667" y="4678574"/>
              <a:ext cx="224420" cy="124650"/>
            </a:xfrm>
            <a:prstGeom prst="rect">
              <a:avLst/>
            </a:prstGeom>
            <a:noFill/>
          </p:spPr>
          <p:txBody>
            <a:bodyPr wrap="none" lIns="0" tIns="0" rIns="0" bIns="0" rtlCol="0">
              <a:spAutoFit/>
            </a:bodyPr>
            <a:lstStyle/>
            <a:p>
              <a:pPr>
                <a:lnSpc>
                  <a:spcPct val="90000"/>
                </a:lnSpc>
              </a:pPr>
              <a:r>
                <a:rPr lang="en-GB" sz="900" dirty="0">
                  <a:latin typeface="Arial" panose="020B0604020202020204" pitchFamily="34" charset="0"/>
                  <a:ea typeface="Aileron" charset="0"/>
                  <a:cs typeface="Arial" panose="020B0604020202020204" pitchFamily="34" charset="0"/>
                </a:rPr>
                <a:t>54.3</a:t>
              </a:r>
            </a:p>
          </p:txBody>
        </p:sp>
        <p:sp>
          <p:nvSpPr>
            <p:cNvPr id="110" name="TextBox 109">
              <a:extLst>
                <a:ext uri="{FF2B5EF4-FFF2-40B4-BE49-F238E27FC236}">
                  <a16:creationId xmlns:a16="http://schemas.microsoft.com/office/drawing/2014/main" id="{288B5D0A-9844-8503-D9B7-34887C45350E}"/>
                </a:ext>
              </a:extLst>
            </p:cNvPr>
            <p:cNvSpPr txBox="1"/>
            <p:nvPr/>
          </p:nvSpPr>
          <p:spPr>
            <a:xfrm>
              <a:off x="1617967" y="4678574"/>
              <a:ext cx="160300" cy="124650"/>
            </a:xfrm>
            <a:prstGeom prst="rect">
              <a:avLst/>
            </a:prstGeom>
            <a:noFill/>
          </p:spPr>
          <p:txBody>
            <a:bodyPr wrap="none" lIns="0" tIns="0" rIns="0" bIns="0" rtlCol="0">
              <a:spAutoFit/>
            </a:bodyPr>
            <a:lstStyle/>
            <a:p>
              <a:pPr>
                <a:lnSpc>
                  <a:spcPct val="90000"/>
                </a:lnSpc>
              </a:pPr>
              <a:r>
                <a:rPr lang="en-GB" sz="900" dirty="0">
                  <a:solidFill>
                    <a:schemeClr val="bg1"/>
                  </a:solidFill>
                  <a:latin typeface="Arial" panose="020B0604020202020204" pitchFamily="34" charset="0"/>
                  <a:ea typeface="Aileron" charset="0"/>
                  <a:cs typeface="Arial" panose="020B0604020202020204" pitchFamily="34" charset="0"/>
                </a:rPr>
                <a:t>3.4</a:t>
              </a:r>
            </a:p>
          </p:txBody>
        </p:sp>
      </p:grpSp>
      <p:grpSp>
        <p:nvGrpSpPr>
          <p:cNvPr id="96" name="Group 95">
            <a:extLst>
              <a:ext uri="{FF2B5EF4-FFF2-40B4-BE49-F238E27FC236}">
                <a16:creationId xmlns:a16="http://schemas.microsoft.com/office/drawing/2014/main" id="{0021C2EB-4BA9-0270-B81D-E29E818D7247}"/>
              </a:ext>
            </a:extLst>
          </p:cNvPr>
          <p:cNvGrpSpPr/>
          <p:nvPr/>
        </p:nvGrpSpPr>
        <p:grpSpPr>
          <a:xfrm>
            <a:off x="1345203" y="2710486"/>
            <a:ext cx="2830809" cy="173235"/>
            <a:chOff x="1345203" y="4653136"/>
            <a:chExt cx="2830809" cy="173235"/>
          </a:xfrm>
        </p:grpSpPr>
        <p:sp>
          <p:nvSpPr>
            <p:cNvPr id="97" name="Rectangle 96">
              <a:extLst>
                <a:ext uri="{FF2B5EF4-FFF2-40B4-BE49-F238E27FC236}">
                  <a16:creationId xmlns:a16="http://schemas.microsoft.com/office/drawing/2014/main" id="{819BF2F9-CF96-042B-0A48-6E300E3C81FA}"/>
                </a:ext>
              </a:extLst>
            </p:cNvPr>
            <p:cNvSpPr/>
            <p:nvPr/>
          </p:nvSpPr>
          <p:spPr>
            <a:xfrm>
              <a:off x="1345203" y="4653136"/>
              <a:ext cx="2550521" cy="173235"/>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E3A38EA9-4335-FEDC-1852-4165F8C4DAB1}"/>
                </a:ext>
              </a:extLst>
            </p:cNvPr>
            <p:cNvSpPr/>
            <p:nvPr/>
          </p:nvSpPr>
          <p:spPr>
            <a:xfrm>
              <a:off x="1345204" y="4653136"/>
              <a:ext cx="401046" cy="173235"/>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0" name="TextBox 99">
              <a:extLst>
                <a:ext uri="{FF2B5EF4-FFF2-40B4-BE49-F238E27FC236}">
                  <a16:creationId xmlns:a16="http://schemas.microsoft.com/office/drawing/2014/main" id="{9FA876A2-01DC-5EAB-92C1-4E41C4485F5F}"/>
                </a:ext>
              </a:extLst>
            </p:cNvPr>
            <p:cNvSpPr txBox="1"/>
            <p:nvPr/>
          </p:nvSpPr>
          <p:spPr>
            <a:xfrm>
              <a:off x="1795609" y="4678574"/>
              <a:ext cx="160300" cy="124650"/>
            </a:xfrm>
            <a:prstGeom prst="rect">
              <a:avLst/>
            </a:prstGeom>
            <a:noFill/>
          </p:spPr>
          <p:txBody>
            <a:bodyPr wrap="none" lIns="0" tIns="0" rIns="0" bIns="0" rtlCol="0">
              <a:spAutoFit/>
            </a:bodyPr>
            <a:lstStyle/>
            <a:p>
              <a:pPr>
                <a:lnSpc>
                  <a:spcPct val="90000"/>
                </a:lnSpc>
              </a:pPr>
              <a:r>
                <a:rPr lang="en-GB" sz="900" dirty="0">
                  <a:solidFill>
                    <a:schemeClr val="bg1"/>
                  </a:solidFill>
                  <a:latin typeface="Arial" panose="020B0604020202020204" pitchFamily="34" charset="0"/>
                  <a:ea typeface="Aileron" charset="0"/>
                  <a:cs typeface="Arial" panose="020B0604020202020204" pitchFamily="34" charset="0"/>
                </a:rPr>
                <a:t>6.0</a:t>
              </a:r>
            </a:p>
          </p:txBody>
        </p:sp>
        <p:sp>
          <p:nvSpPr>
            <p:cNvPr id="111" name="TextBox 110">
              <a:extLst>
                <a:ext uri="{FF2B5EF4-FFF2-40B4-BE49-F238E27FC236}">
                  <a16:creationId xmlns:a16="http://schemas.microsoft.com/office/drawing/2014/main" id="{6A22B5DD-CE1C-F0A1-4562-BB404A02AE19}"/>
                </a:ext>
              </a:extLst>
            </p:cNvPr>
            <p:cNvSpPr txBox="1"/>
            <p:nvPr/>
          </p:nvSpPr>
          <p:spPr>
            <a:xfrm>
              <a:off x="3951592" y="4678574"/>
              <a:ext cx="224420" cy="124650"/>
            </a:xfrm>
            <a:prstGeom prst="rect">
              <a:avLst/>
            </a:prstGeom>
            <a:noFill/>
          </p:spPr>
          <p:txBody>
            <a:bodyPr wrap="none" lIns="0" tIns="0" rIns="0" bIns="0" rtlCol="0">
              <a:spAutoFit/>
            </a:bodyPr>
            <a:lstStyle/>
            <a:p>
              <a:pPr>
                <a:lnSpc>
                  <a:spcPct val="90000"/>
                </a:lnSpc>
              </a:pPr>
              <a:r>
                <a:rPr lang="en-GB" sz="900" dirty="0">
                  <a:latin typeface="Arial" panose="020B0604020202020204" pitchFamily="34" charset="0"/>
                  <a:ea typeface="Aileron" charset="0"/>
                  <a:cs typeface="Arial" panose="020B0604020202020204" pitchFamily="34" charset="0"/>
                </a:rPr>
                <a:t>37.8</a:t>
              </a:r>
            </a:p>
          </p:txBody>
        </p:sp>
      </p:grpSp>
      <p:grpSp>
        <p:nvGrpSpPr>
          <p:cNvPr id="101" name="Group 100">
            <a:extLst>
              <a:ext uri="{FF2B5EF4-FFF2-40B4-BE49-F238E27FC236}">
                <a16:creationId xmlns:a16="http://schemas.microsoft.com/office/drawing/2014/main" id="{A3386B18-EFE9-DBA4-0217-B9911661DB14}"/>
              </a:ext>
            </a:extLst>
          </p:cNvPr>
          <p:cNvGrpSpPr/>
          <p:nvPr/>
        </p:nvGrpSpPr>
        <p:grpSpPr>
          <a:xfrm>
            <a:off x="1345203" y="2954120"/>
            <a:ext cx="2442491" cy="173235"/>
            <a:chOff x="1345203" y="4653136"/>
            <a:chExt cx="2442491" cy="173235"/>
          </a:xfrm>
        </p:grpSpPr>
        <p:sp>
          <p:nvSpPr>
            <p:cNvPr id="102" name="Rectangle 101">
              <a:extLst>
                <a:ext uri="{FF2B5EF4-FFF2-40B4-BE49-F238E27FC236}">
                  <a16:creationId xmlns:a16="http://schemas.microsoft.com/office/drawing/2014/main" id="{848E8800-92FE-3DCE-1104-6B6AAE2D44B1}"/>
                </a:ext>
              </a:extLst>
            </p:cNvPr>
            <p:cNvSpPr/>
            <p:nvPr/>
          </p:nvSpPr>
          <p:spPr>
            <a:xfrm>
              <a:off x="1345203" y="4653136"/>
              <a:ext cx="2201271" cy="173235"/>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3" name="Rectangle 102">
              <a:extLst>
                <a:ext uri="{FF2B5EF4-FFF2-40B4-BE49-F238E27FC236}">
                  <a16:creationId xmlns:a16="http://schemas.microsoft.com/office/drawing/2014/main" id="{D1B725D4-8AC8-0240-590E-EDECD1460F1D}"/>
                </a:ext>
              </a:extLst>
            </p:cNvPr>
            <p:cNvSpPr/>
            <p:nvPr/>
          </p:nvSpPr>
          <p:spPr>
            <a:xfrm>
              <a:off x="1345204" y="4653136"/>
              <a:ext cx="1293221" cy="173235"/>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4" name="TextBox 103">
              <a:extLst>
                <a:ext uri="{FF2B5EF4-FFF2-40B4-BE49-F238E27FC236}">
                  <a16:creationId xmlns:a16="http://schemas.microsoft.com/office/drawing/2014/main" id="{28607B99-9B76-B8EE-3953-2BA84E87DBED}"/>
                </a:ext>
              </a:extLst>
            </p:cNvPr>
            <p:cNvSpPr txBox="1"/>
            <p:nvPr/>
          </p:nvSpPr>
          <p:spPr>
            <a:xfrm>
              <a:off x="3563274" y="4678574"/>
              <a:ext cx="224420" cy="124650"/>
            </a:xfrm>
            <a:prstGeom prst="rect">
              <a:avLst/>
            </a:prstGeom>
            <a:noFill/>
          </p:spPr>
          <p:txBody>
            <a:bodyPr wrap="none" lIns="0" tIns="0" rIns="0" bIns="0" rtlCol="0">
              <a:spAutoFit/>
            </a:bodyPr>
            <a:lstStyle/>
            <a:p>
              <a:pPr>
                <a:lnSpc>
                  <a:spcPct val="90000"/>
                </a:lnSpc>
              </a:pPr>
              <a:r>
                <a:rPr lang="en-GB" sz="900" dirty="0">
                  <a:latin typeface="Arial" panose="020B0604020202020204" pitchFamily="34" charset="0"/>
                  <a:ea typeface="Aileron" charset="0"/>
                  <a:cs typeface="Arial" panose="020B0604020202020204" pitchFamily="34" charset="0"/>
                </a:rPr>
                <a:t>32.6</a:t>
              </a:r>
            </a:p>
          </p:txBody>
        </p:sp>
        <p:sp>
          <p:nvSpPr>
            <p:cNvPr id="105" name="TextBox 104">
              <a:extLst>
                <a:ext uri="{FF2B5EF4-FFF2-40B4-BE49-F238E27FC236}">
                  <a16:creationId xmlns:a16="http://schemas.microsoft.com/office/drawing/2014/main" id="{1AFBD64B-A67E-C5CC-7D59-D078F0D071AE}"/>
                </a:ext>
              </a:extLst>
            </p:cNvPr>
            <p:cNvSpPr txBox="1"/>
            <p:nvPr/>
          </p:nvSpPr>
          <p:spPr>
            <a:xfrm>
              <a:off x="2682535" y="4678574"/>
              <a:ext cx="224420" cy="124650"/>
            </a:xfrm>
            <a:prstGeom prst="rect">
              <a:avLst/>
            </a:prstGeom>
            <a:noFill/>
          </p:spPr>
          <p:txBody>
            <a:bodyPr wrap="none" lIns="0" tIns="0" rIns="0" bIns="0" rtlCol="0">
              <a:spAutoFit/>
            </a:bodyPr>
            <a:lstStyle/>
            <a:p>
              <a:pPr>
                <a:lnSpc>
                  <a:spcPct val="90000"/>
                </a:lnSpc>
              </a:pPr>
              <a:r>
                <a:rPr lang="en-GB" sz="900" dirty="0">
                  <a:solidFill>
                    <a:schemeClr val="bg1"/>
                  </a:solidFill>
                  <a:latin typeface="Arial" panose="020B0604020202020204" pitchFamily="34" charset="0"/>
                  <a:ea typeface="Aileron" charset="0"/>
                  <a:cs typeface="Arial" panose="020B0604020202020204" pitchFamily="34" charset="0"/>
                </a:rPr>
                <a:t>19.1</a:t>
              </a:r>
            </a:p>
          </p:txBody>
        </p:sp>
      </p:grpSp>
      <p:cxnSp>
        <p:nvCxnSpPr>
          <p:cNvPr id="35" name="Straight Connector 34">
            <a:extLst>
              <a:ext uri="{FF2B5EF4-FFF2-40B4-BE49-F238E27FC236}">
                <a16:creationId xmlns:a16="http://schemas.microsoft.com/office/drawing/2014/main" id="{223E8338-2D8C-741D-148E-F2436A5D4486}"/>
              </a:ext>
            </a:extLst>
          </p:cNvPr>
          <p:cNvCxnSpPr>
            <a:cxnSpLocks/>
          </p:cNvCxnSpPr>
          <p:nvPr/>
        </p:nvCxnSpPr>
        <p:spPr>
          <a:xfrm flipV="1">
            <a:off x="1343472" y="2425700"/>
            <a:ext cx="0" cy="249629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2AD31063-9C6D-DE93-9C5D-7D8D14B74CBF}"/>
              </a:ext>
            </a:extLst>
          </p:cNvPr>
          <p:cNvSpPr txBox="1"/>
          <p:nvPr/>
        </p:nvSpPr>
        <p:spPr>
          <a:xfrm>
            <a:off x="2629830" y="4932783"/>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20</a:t>
            </a:r>
          </a:p>
        </p:txBody>
      </p:sp>
      <p:sp>
        <p:nvSpPr>
          <p:cNvPr id="113" name="TextBox 112">
            <a:extLst>
              <a:ext uri="{FF2B5EF4-FFF2-40B4-BE49-F238E27FC236}">
                <a16:creationId xmlns:a16="http://schemas.microsoft.com/office/drawing/2014/main" id="{54972DA5-9F36-534A-D57D-216CB173AC42}"/>
              </a:ext>
            </a:extLst>
          </p:cNvPr>
          <p:cNvSpPr txBox="1"/>
          <p:nvPr/>
        </p:nvSpPr>
        <p:spPr>
          <a:xfrm>
            <a:off x="3318805" y="4932783"/>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30</a:t>
            </a:r>
          </a:p>
        </p:txBody>
      </p:sp>
      <p:sp>
        <p:nvSpPr>
          <p:cNvPr id="114" name="TextBox 113">
            <a:extLst>
              <a:ext uri="{FF2B5EF4-FFF2-40B4-BE49-F238E27FC236}">
                <a16:creationId xmlns:a16="http://schemas.microsoft.com/office/drawing/2014/main" id="{3A439D2F-E3DE-D257-5B54-3345CE380513}"/>
              </a:ext>
            </a:extLst>
          </p:cNvPr>
          <p:cNvSpPr txBox="1"/>
          <p:nvPr/>
        </p:nvSpPr>
        <p:spPr>
          <a:xfrm>
            <a:off x="3985555" y="4932783"/>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40</a:t>
            </a:r>
          </a:p>
        </p:txBody>
      </p:sp>
      <p:sp>
        <p:nvSpPr>
          <p:cNvPr id="115" name="TextBox 114">
            <a:extLst>
              <a:ext uri="{FF2B5EF4-FFF2-40B4-BE49-F238E27FC236}">
                <a16:creationId xmlns:a16="http://schemas.microsoft.com/office/drawing/2014/main" id="{8CF4DC99-F3D8-68C7-1C5D-0EC35EDA9B13}"/>
              </a:ext>
            </a:extLst>
          </p:cNvPr>
          <p:cNvSpPr txBox="1"/>
          <p:nvPr/>
        </p:nvSpPr>
        <p:spPr>
          <a:xfrm>
            <a:off x="4665005" y="4932783"/>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50</a:t>
            </a:r>
          </a:p>
        </p:txBody>
      </p:sp>
      <p:sp>
        <p:nvSpPr>
          <p:cNvPr id="116" name="TextBox 115">
            <a:extLst>
              <a:ext uri="{FF2B5EF4-FFF2-40B4-BE49-F238E27FC236}">
                <a16:creationId xmlns:a16="http://schemas.microsoft.com/office/drawing/2014/main" id="{8FD8A553-027B-D874-A374-79BC26511AE0}"/>
              </a:ext>
            </a:extLst>
          </p:cNvPr>
          <p:cNvSpPr txBox="1"/>
          <p:nvPr/>
        </p:nvSpPr>
        <p:spPr>
          <a:xfrm>
            <a:off x="5338105" y="4932783"/>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60</a:t>
            </a:r>
          </a:p>
        </p:txBody>
      </p:sp>
      <p:sp>
        <p:nvSpPr>
          <p:cNvPr id="117" name="TextBox 116">
            <a:extLst>
              <a:ext uri="{FF2B5EF4-FFF2-40B4-BE49-F238E27FC236}">
                <a16:creationId xmlns:a16="http://schemas.microsoft.com/office/drawing/2014/main" id="{1A4C8541-19E1-7AC9-155F-C0C76A86F28B}"/>
              </a:ext>
            </a:extLst>
          </p:cNvPr>
          <p:cNvSpPr txBox="1"/>
          <p:nvPr/>
        </p:nvSpPr>
        <p:spPr>
          <a:xfrm>
            <a:off x="6030255" y="4932783"/>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70</a:t>
            </a:r>
          </a:p>
        </p:txBody>
      </p:sp>
      <p:sp>
        <p:nvSpPr>
          <p:cNvPr id="121" name="TextBox 120">
            <a:extLst>
              <a:ext uri="{FF2B5EF4-FFF2-40B4-BE49-F238E27FC236}">
                <a16:creationId xmlns:a16="http://schemas.microsoft.com/office/drawing/2014/main" id="{713AE620-B784-E822-017A-7AC03F98C665}"/>
              </a:ext>
            </a:extLst>
          </p:cNvPr>
          <p:cNvSpPr txBox="1"/>
          <p:nvPr/>
        </p:nvSpPr>
        <p:spPr>
          <a:xfrm>
            <a:off x="5507935" y="4394177"/>
            <a:ext cx="525785" cy="124650"/>
          </a:xfrm>
          <a:prstGeom prst="rect">
            <a:avLst/>
          </a:prstGeom>
          <a:noFill/>
        </p:spPr>
        <p:txBody>
          <a:bodyPr wrap="none" lIns="0" tIns="0" rIns="0" bIns="0" rtlCol="0">
            <a:spAutoFit/>
          </a:bodyPr>
          <a:lstStyle/>
          <a:p>
            <a:pPr>
              <a:lnSpc>
                <a:spcPct val="90000"/>
              </a:lnSpc>
            </a:pPr>
            <a:r>
              <a:rPr lang="en-GB" sz="900" dirty="0">
                <a:latin typeface="Arial" panose="020B0604020202020204" pitchFamily="34" charset="0"/>
                <a:ea typeface="Aileron" charset="0"/>
                <a:cs typeface="Arial" panose="020B0604020202020204" pitchFamily="34" charset="0"/>
              </a:rPr>
              <a:t>Any grade</a:t>
            </a:r>
          </a:p>
        </p:txBody>
      </p:sp>
      <p:sp>
        <p:nvSpPr>
          <p:cNvPr id="123" name="Rectangle 122">
            <a:extLst>
              <a:ext uri="{FF2B5EF4-FFF2-40B4-BE49-F238E27FC236}">
                <a16:creationId xmlns:a16="http://schemas.microsoft.com/office/drawing/2014/main" id="{B6D5C49A-660A-D23F-3DF8-3DA570B68968}"/>
              </a:ext>
            </a:extLst>
          </p:cNvPr>
          <p:cNvSpPr/>
          <p:nvPr/>
        </p:nvSpPr>
        <p:spPr>
          <a:xfrm>
            <a:off x="5277821" y="4378312"/>
            <a:ext cx="156380" cy="156380"/>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4" name="TextBox 123">
            <a:extLst>
              <a:ext uri="{FF2B5EF4-FFF2-40B4-BE49-F238E27FC236}">
                <a16:creationId xmlns:a16="http://schemas.microsoft.com/office/drawing/2014/main" id="{2B9370A1-5E21-420A-BA84-838143A34F9E}"/>
              </a:ext>
            </a:extLst>
          </p:cNvPr>
          <p:cNvSpPr txBox="1"/>
          <p:nvPr/>
        </p:nvSpPr>
        <p:spPr>
          <a:xfrm>
            <a:off x="5507935" y="4601211"/>
            <a:ext cx="480901" cy="124650"/>
          </a:xfrm>
          <a:prstGeom prst="rect">
            <a:avLst/>
          </a:prstGeom>
          <a:noFill/>
        </p:spPr>
        <p:txBody>
          <a:bodyPr wrap="none" lIns="0" tIns="0" rIns="0" bIns="0" rtlCol="0">
            <a:spAutoFit/>
          </a:bodyPr>
          <a:lstStyle/>
          <a:p>
            <a:pPr>
              <a:lnSpc>
                <a:spcPct val="90000"/>
              </a:lnSpc>
            </a:pPr>
            <a:r>
              <a:rPr lang="en-GB" sz="900" dirty="0">
                <a:latin typeface="Arial" panose="020B0604020202020204" pitchFamily="34" charset="0"/>
                <a:ea typeface="Aileron" charset="0"/>
                <a:cs typeface="Arial" panose="020B0604020202020204" pitchFamily="34" charset="0"/>
              </a:rPr>
              <a:t>Grade ≥3</a:t>
            </a:r>
          </a:p>
        </p:txBody>
      </p:sp>
      <p:sp>
        <p:nvSpPr>
          <p:cNvPr id="125" name="Rectangle 124">
            <a:extLst>
              <a:ext uri="{FF2B5EF4-FFF2-40B4-BE49-F238E27FC236}">
                <a16:creationId xmlns:a16="http://schemas.microsoft.com/office/drawing/2014/main" id="{066A28DF-FC76-FDE0-5422-31855EBFC8C1}"/>
              </a:ext>
            </a:extLst>
          </p:cNvPr>
          <p:cNvSpPr/>
          <p:nvPr/>
        </p:nvSpPr>
        <p:spPr>
          <a:xfrm>
            <a:off x="5277821" y="4585346"/>
            <a:ext cx="156380" cy="156380"/>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49810853"/>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5207</TotalTime>
  <Words>5567</Words>
  <Application>Microsoft Office PowerPoint</Application>
  <PresentationFormat>Widescreen</PresentationFormat>
  <Paragraphs>866</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Aileron</vt:lpstr>
      <vt:lpstr>Arial</vt:lpstr>
      <vt:lpstr>Calibri</vt:lpstr>
      <vt:lpstr>Helvetica</vt:lpstr>
      <vt:lpstr>Lucida Grande</vt:lpstr>
      <vt:lpstr>PT Sans Narrow</vt:lpstr>
      <vt:lpstr>Roboto</vt:lpstr>
      <vt:lpstr>System Font Regular</vt:lpstr>
      <vt:lpstr>Thème Office</vt:lpstr>
      <vt:lpstr>PowerPoint Presentation</vt:lpstr>
      <vt:lpstr>Precision oncology connect  meeting highlights from asco  and wcigc 2023</vt:lpstr>
      <vt:lpstr>Developed by PRECISION ONCOLOGY COnnect</vt:lpstr>
      <vt:lpstr>Clinical takeaways</vt:lpstr>
      <vt:lpstr>Educational objectives</vt:lpstr>
      <vt:lpstr> Efficacy and safety of trastuzumab deruxtecan in patients with  HER2-expressing solid tumours:  DESTINY-PanTumor02 interim results </vt:lpstr>
      <vt:lpstr>Destiny-pantumour02: background and study design</vt:lpstr>
      <vt:lpstr>Destiny-pantumour02: efficacy results</vt:lpstr>
      <vt:lpstr>Destiny-pantumour02: safety results</vt:lpstr>
      <vt:lpstr>Destiny-pantumour02: summary</vt:lpstr>
      <vt:lpstr> KontRASt-01 update: Safety and efficacy of JDQ443 in KRAS G12C-mutated solid tumours including NSCLC </vt:lpstr>
      <vt:lpstr>KontRASt-01: background study design</vt:lpstr>
      <vt:lpstr>KontRASt-01: baseline characteristics</vt:lpstr>
      <vt:lpstr>KontRASt-01: safety results</vt:lpstr>
      <vt:lpstr>KontRASt-01: efficacy results</vt:lpstr>
      <vt:lpstr>KontRASt-01: summary</vt:lpstr>
      <vt:lpstr> Phase 2 study of larotrectinib in children with newly diagnosed infantile fibrosarcoma: Children’s Oncology Group ADVL1823 cohort A </vt:lpstr>
      <vt:lpstr>ADVL1823: background and study design</vt:lpstr>
      <vt:lpstr>ADVL1823: efficacy results</vt:lpstr>
      <vt:lpstr>ADVL1823: safety results</vt:lpstr>
      <vt:lpstr>ADVL1823: summary</vt:lpstr>
      <vt:lpstr> Impact of molecular profiling on survival in patients with advanced biliary tract cancers</vt:lpstr>
      <vt:lpstr>Background and study design</vt:lpstr>
      <vt:lpstr>results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Ros Bilton</cp:lastModifiedBy>
  <cp:revision>404</cp:revision>
  <cp:lastPrinted>2017-02-15T09:54:46Z</cp:lastPrinted>
  <dcterms:created xsi:type="dcterms:W3CDTF">2016-10-14T09:38:18Z</dcterms:created>
  <dcterms:modified xsi:type="dcterms:W3CDTF">2023-07-14T14:07:55Z</dcterms:modified>
</cp:coreProperties>
</file>