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charts/chart3.xml" ContentType="application/vnd.openxmlformats-officedocument.drawingml.chart+xml"/>
  <Override PartName="/ppt/notesSlides/notesSlide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47"/>
  </p:notesMasterIdLst>
  <p:handoutMasterIdLst>
    <p:handoutMasterId r:id="rId48"/>
  </p:handoutMasterIdLst>
  <p:sldIdLst>
    <p:sldId id="12537" r:id="rId5"/>
    <p:sldId id="12540" r:id="rId6"/>
    <p:sldId id="12293" r:id="rId7"/>
    <p:sldId id="2147470731" r:id="rId8"/>
    <p:sldId id="2147470733" r:id="rId9"/>
    <p:sldId id="2147470730" r:id="rId10"/>
    <p:sldId id="2147470736" r:id="rId11"/>
    <p:sldId id="2147470737" r:id="rId12"/>
    <p:sldId id="345" r:id="rId13"/>
    <p:sldId id="1037" r:id="rId14"/>
    <p:sldId id="2147470740" r:id="rId15"/>
    <p:sldId id="1040" r:id="rId16"/>
    <p:sldId id="2147470749" r:id="rId17"/>
    <p:sldId id="2147470750" r:id="rId18"/>
    <p:sldId id="2147470752" r:id="rId19"/>
    <p:sldId id="1054" r:id="rId20"/>
    <p:sldId id="2146848126" r:id="rId21"/>
    <p:sldId id="2147470739" r:id="rId22"/>
    <p:sldId id="2147470746" r:id="rId23"/>
    <p:sldId id="13228" r:id="rId24"/>
    <p:sldId id="2322" r:id="rId25"/>
    <p:sldId id="13229" r:id="rId26"/>
    <p:sldId id="13246" r:id="rId27"/>
    <p:sldId id="13245" r:id="rId28"/>
    <p:sldId id="2147470755" r:id="rId29"/>
    <p:sldId id="2147470753" r:id="rId30"/>
    <p:sldId id="2147470758" r:id="rId31"/>
    <p:sldId id="2147470759" r:id="rId32"/>
    <p:sldId id="2147470754" r:id="rId33"/>
    <p:sldId id="2147470743" r:id="rId34"/>
    <p:sldId id="1051" r:id="rId35"/>
    <p:sldId id="2147470744" r:id="rId36"/>
    <p:sldId id="2147470757" r:id="rId37"/>
    <p:sldId id="2147470756" r:id="rId38"/>
    <p:sldId id="2147470742" r:id="rId39"/>
    <p:sldId id="349" r:id="rId40"/>
    <p:sldId id="316" r:id="rId41"/>
    <p:sldId id="1030" r:id="rId42"/>
    <p:sldId id="1043" r:id="rId43"/>
    <p:sldId id="353" r:id="rId44"/>
    <p:sldId id="2147470760" r:id="rId45"/>
    <p:sldId id="12539" r:id="rId46"/>
  </p:sldIdLst>
  <p:sldSz cx="12192000" cy="6858000"/>
  <p:notesSz cx="7010400" cy="92964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52" userDrawn="1">
          <p15:clr>
            <a:srgbClr val="A4A3A4"/>
          </p15:clr>
        </p15:guide>
        <p15:guide id="2" pos="5700" userDrawn="1">
          <p15:clr>
            <a:srgbClr val="A4A3A4"/>
          </p15:clr>
        </p15:guide>
        <p15:guide id="3" pos="1906" userDrawn="1">
          <p15:clr>
            <a:srgbClr val="A4A3A4"/>
          </p15:clr>
        </p15:guide>
        <p15:guide id="4" orient="horz" pos="3048" userDrawn="1">
          <p15:clr>
            <a:srgbClr val="A4A3A4"/>
          </p15:clr>
        </p15:guide>
        <p15:guide id="5" orient="horz" pos="3706" userDrawn="1">
          <p15:clr>
            <a:srgbClr val="A4A3A4"/>
          </p15:clr>
        </p15:guide>
        <p15:guide id="6" orient="horz" pos="3803" userDrawn="1">
          <p15:clr>
            <a:srgbClr val="A4A3A4"/>
          </p15:clr>
        </p15:guide>
        <p15:guide id="7" orient="horz" pos="4222" userDrawn="1">
          <p15:clr>
            <a:srgbClr val="A4A3A4"/>
          </p15:clr>
        </p15:guide>
        <p15:guide id="8" orient="horz" pos="1706" userDrawn="1">
          <p15:clr>
            <a:srgbClr val="A4A3A4"/>
          </p15:clr>
        </p15:guide>
        <p15:guide id="9" orient="horz" pos="1808" userDrawn="1">
          <p15:clr>
            <a:srgbClr val="A4A3A4"/>
          </p15:clr>
        </p15:guide>
        <p15:guide id="10" orient="horz" pos="1979" userDrawn="1">
          <p15:clr>
            <a:srgbClr val="A4A3A4"/>
          </p15:clr>
        </p15:guide>
        <p15:guide id="11" orient="horz" pos="2049" userDrawn="1">
          <p15:clr>
            <a:srgbClr val="A4A3A4"/>
          </p15:clr>
        </p15:guide>
        <p15:guide id="12" orient="horz" pos="2195" userDrawn="1">
          <p15:clr>
            <a:srgbClr val="A4A3A4"/>
          </p15:clr>
        </p15:guide>
        <p15:guide id="13" orient="horz" pos="2297" userDrawn="1">
          <p15:clr>
            <a:srgbClr val="A4A3A4"/>
          </p15:clr>
        </p15:guide>
        <p15:guide id="14" orient="horz" pos="3449" userDrawn="1">
          <p15:clr>
            <a:srgbClr val="A4A3A4"/>
          </p15:clr>
        </p15:guide>
        <p15:guide id="15" orient="horz" pos="3303" userDrawn="1">
          <p15:clr>
            <a:srgbClr val="A4A3A4"/>
          </p15:clr>
        </p15:guide>
        <p15:guide id="16" orient="horz" pos="3201" userDrawn="1">
          <p15:clr>
            <a:srgbClr val="A4A3A4"/>
          </p15:clr>
        </p15:guide>
        <p15:guide id="17" orient="horz" pos="2953" userDrawn="1">
          <p15:clr>
            <a:srgbClr val="A4A3A4"/>
          </p15:clr>
        </p15:guide>
        <p15:guide id="18" orient="horz" pos="2800" userDrawn="1">
          <p15:clr>
            <a:srgbClr val="A4A3A4"/>
          </p15:clr>
        </p15:guide>
        <p15:guide id="19" orient="horz" pos="2705" userDrawn="1">
          <p15:clr>
            <a:srgbClr val="A4A3A4"/>
          </p15:clr>
        </p15:guide>
        <p15:guide id="20" orient="horz" pos="2457" userDrawn="1">
          <p15:clr>
            <a:srgbClr val="A4A3A4"/>
          </p15:clr>
        </p15:guide>
        <p15:guide id="21" orient="horz" pos="2552" userDrawn="1">
          <p15:clr>
            <a:srgbClr val="A4A3A4"/>
          </p15:clr>
        </p15:guide>
        <p15:guide id="22" pos="4589" userDrawn="1">
          <p15:clr>
            <a:srgbClr val="A4A3A4"/>
          </p15:clr>
        </p15:guide>
        <p15:guide id="23" pos="5967"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3395A1D-3E6F-0247-B4BB-0A6614CE7E1F}" name="Anja Schmall" initials="AS" userId="S::anja.schmall@bayer.com::a1949c6c-b663-4ea1-9416-0313b99dd8b3" providerId="AD"/>
  <p188:author id="{40954871-AE84-3B1B-B7A7-4DE4E0F69DD2}" name="Cara U" initials="CU" userId="S::cara.u@bayer.com::7de760d5-5a5a-4a5d-9eb1-b5c42c8eab2b" providerId="AD"/>
  <p188:author id="{BA203774-26AF-7DC6-696C-D1D6181E9F23}" name="Howard Donohue" initials="HD" userId="4648ce945642090e" providerId="Windows Live"/>
  <p188:author id="{55097E77-8609-A26C-3815-DF4009F9C585}" name="Kelsey Lee" initials="KL" userId="Kelsey Lee" providerId="None"/>
  <p188:author id="{65A45EB9-4E88-DB81-A262-C1EA472C1AEC}" name="Darria Zangari" initials="DZ" userId="S::darria.zangari@bayer.com::4c468bea-73f1-405b-837e-3db70f1d31e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YARON Michal" initials="YM" lastIdx="36" clrIdx="0">
    <p:extLst>
      <p:ext uri="{19B8F6BF-5375-455C-9EA6-DF929625EA0E}">
        <p15:presenceInfo xmlns:p15="http://schemas.microsoft.com/office/powerpoint/2012/main" userId="S-1-5-21-1292428093-1123561945-1801674531-38465" providerId="AD"/>
      </p:ext>
    </p:extLst>
  </p:cmAuthor>
  <p:cmAuthor id="2" name="Patty Cason" initials="PC" lastIdx="23" clrIdx="1">
    <p:extLst>
      <p:ext uri="{19B8F6BF-5375-455C-9EA6-DF929625EA0E}">
        <p15:presenceInfo xmlns:p15="http://schemas.microsoft.com/office/powerpoint/2012/main" userId="24469888d1861777" providerId="Windows Live"/>
      </p:ext>
    </p:extLst>
  </p:cmAuthor>
  <p:cmAuthor id="3" name="Kim Grootscholten" initials="KG" lastIdx="1" clrIdx="2">
    <p:extLst>
      <p:ext uri="{19B8F6BF-5375-455C-9EA6-DF929625EA0E}">
        <p15:presenceInfo xmlns:p15="http://schemas.microsoft.com/office/powerpoint/2012/main" userId="e7084306cf78657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EAE8"/>
    <a:srgbClr val="0000FF"/>
    <a:srgbClr val="FFD4FF"/>
    <a:srgbClr val="FF7892"/>
    <a:srgbClr val="FF85FF"/>
    <a:srgbClr val="FF2F92"/>
    <a:srgbClr val="FF3F0D"/>
    <a:srgbClr val="03C750"/>
    <a:srgbClr val="C6573B"/>
    <a:srgbClr val="5D82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ijl, gemiddeld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C2FFA5D-87B4-456A-9821-1D502468CF0F}" styleName="Stijl, thema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0A15C55-8517-42AA-B614-E9B94910E393}" styleName="Stijl, gemiddeld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139" autoAdjust="0"/>
    <p:restoredTop sz="95597" autoAdjust="0"/>
  </p:normalViewPr>
  <p:slideViewPr>
    <p:cSldViewPr snapToObjects="1">
      <p:cViewPr varScale="1">
        <p:scale>
          <a:sx n="102" d="100"/>
          <a:sy n="102" d="100"/>
        </p:scale>
        <p:origin x="1266" y="108"/>
      </p:cViewPr>
      <p:guideLst>
        <p:guide orient="horz" pos="1152"/>
        <p:guide pos="5700"/>
        <p:guide pos="1906"/>
        <p:guide orient="horz" pos="3048"/>
        <p:guide orient="horz" pos="3706"/>
        <p:guide orient="horz" pos="3803"/>
        <p:guide orient="horz" pos="4222"/>
        <p:guide orient="horz" pos="1706"/>
        <p:guide orient="horz" pos="1808"/>
        <p:guide orient="horz" pos="1979"/>
        <p:guide orient="horz" pos="2049"/>
        <p:guide orient="horz" pos="2195"/>
        <p:guide orient="horz" pos="2297"/>
        <p:guide orient="horz" pos="3449"/>
        <p:guide orient="horz" pos="3303"/>
        <p:guide orient="horz" pos="3201"/>
        <p:guide orient="horz" pos="2953"/>
        <p:guide orient="horz" pos="2800"/>
        <p:guide orient="horz" pos="2705"/>
        <p:guide orient="horz" pos="2457"/>
        <p:guide orient="horz" pos="2552"/>
        <p:guide pos="4589"/>
        <p:guide pos="5967"/>
      </p:guideLst>
    </p:cSldViewPr>
  </p:slideViewPr>
  <p:outlineViewPr>
    <p:cViewPr>
      <p:scale>
        <a:sx n="33" d="100"/>
        <a:sy n="33" d="100"/>
      </p:scale>
      <p:origin x="0" y="-39773"/>
    </p:cViewPr>
  </p:outlineViewPr>
  <p:notesTextViewPr>
    <p:cViewPr>
      <p:scale>
        <a:sx n="100" d="100"/>
        <a:sy n="100" d="100"/>
      </p:scale>
      <p:origin x="0" y="0"/>
    </p:cViewPr>
  </p:notesTextViewPr>
  <p:sorterViewPr>
    <p:cViewPr varScale="1">
      <p:scale>
        <a:sx n="1" d="1"/>
        <a:sy n="1" d="1"/>
      </p:scale>
      <p:origin x="0" y="0"/>
    </p:cViewPr>
  </p:sorterViewPr>
  <p:notesViewPr>
    <p:cSldViewPr snapToObjects="1" showGuides="1">
      <p:cViewPr varScale="1">
        <p:scale>
          <a:sx n="120" d="100"/>
          <a:sy n="120" d="100"/>
        </p:scale>
        <p:origin x="3896" y="192"/>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NULL"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NULL"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Ra-223 + BSoC</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FACT-P total score</c:v>
                </c:pt>
                <c:pt idx="1">
                  <c:v>EQ-5D utility score</c:v>
                </c:pt>
              </c:strCache>
            </c:strRef>
          </c:cat>
          <c:val>
            <c:numRef>
              <c:f>Sheet1!$B$2:$B$3</c:f>
              <c:numCache>
                <c:formatCode>General</c:formatCode>
                <c:ptCount val="2"/>
                <c:pt idx="0">
                  <c:v>24.6</c:v>
                </c:pt>
                <c:pt idx="1">
                  <c:v>29.2</c:v>
                </c:pt>
              </c:numCache>
            </c:numRef>
          </c:val>
          <c:extLst>
            <c:ext xmlns:c16="http://schemas.microsoft.com/office/drawing/2014/chart" uri="{C3380CC4-5D6E-409C-BE32-E72D297353CC}">
              <c16:uniqueId val="{00000000-3951-4944-88C9-8A91D3A54DB3}"/>
            </c:ext>
          </c:extLst>
        </c:ser>
        <c:ser>
          <c:idx val="1"/>
          <c:order val="1"/>
          <c:tx>
            <c:strRef>
              <c:f>Sheet1!$C$1</c:f>
              <c:strCache>
                <c:ptCount val="1"/>
                <c:pt idx="0">
                  <c:v>Placebo + BSoC</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FACT-P total score</c:v>
                </c:pt>
                <c:pt idx="1">
                  <c:v>EQ-5D utility score</c:v>
                </c:pt>
              </c:strCache>
            </c:strRef>
          </c:cat>
          <c:val>
            <c:numRef>
              <c:f>Sheet1!$C$2:$C$3</c:f>
              <c:numCache>
                <c:formatCode>General</c:formatCode>
                <c:ptCount val="2"/>
                <c:pt idx="0">
                  <c:v>16.100000000000001</c:v>
                </c:pt>
                <c:pt idx="1">
                  <c:v>18.5</c:v>
                </c:pt>
              </c:numCache>
            </c:numRef>
          </c:val>
          <c:extLst>
            <c:ext xmlns:c16="http://schemas.microsoft.com/office/drawing/2014/chart" uri="{C3380CC4-5D6E-409C-BE32-E72D297353CC}">
              <c16:uniqueId val="{00000001-3951-4944-88C9-8A91D3A54DB3}"/>
            </c:ext>
          </c:extLst>
        </c:ser>
        <c:dLbls>
          <c:dLblPos val="inEnd"/>
          <c:showLegendKey val="0"/>
          <c:showVal val="1"/>
          <c:showCatName val="0"/>
          <c:showSerName val="0"/>
          <c:showPercent val="0"/>
          <c:showBubbleSize val="0"/>
        </c:dLbls>
        <c:gapWidth val="219"/>
        <c:overlap val="-27"/>
        <c:axId val="788095567"/>
        <c:axId val="513004879"/>
      </c:barChart>
      <c:catAx>
        <c:axId val="788095567"/>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13004879"/>
        <c:crosses val="autoZero"/>
        <c:auto val="1"/>
        <c:lblAlgn val="ctr"/>
        <c:lblOffset val="100"/>
        <c:noMultiLvlLbl val="0"/>
      </c:catAx>
      <c:valAx>
        <c:axId val="513004879"/>
        <c:scaling>
          <c:orientation val="minMax"/>
        </c:scaling>
        <c:delete val="0"/>
        <c:axPos val="l"/>
        <c:numFmt formatCode="General" sourceLinked="1"/>
        <c:majorTickMark val="out"/>
        <c:minorTickMark val="none"/>
        <c:tickLblPos val="nextTo"/>
        <c:spPr>
          <a:noFill/>
          <a:ln>
            <a:solidFill>
              <a:srgbClr val="000000"/>
            </a:solidFill>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88095567"/>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xMode val="edge"/>
          <c:yMode val="edge"/>
          <c:x val="0"/>
          <c:y val="0"/>
          <c:w val="0.93121452436082586"/>
          <c:h val="0.93831061159045137"/>
        </c:manualLayout>
      </c:layout>
      <c:barChart>
        <c:barDir val="col"/>
        <c:grouping val="clustered"/>
        <c:varyColors val="0"/>
        <c:ser>
          <c:idx val="0"/>
          <c:order val="0"/>
          <c:tx>
            <c:v>No ADT (n=20,035)</c:v>
          </c:tx>
          <c:spPr>
            <a:solidFill>
              <a:srgbClr val="03C74F"/>
            </a:solidFill>
            <a:ln>
              <a:noFill/>
            </a:ln>
          </c:spPr>
          <c:invertIfNegative val="0"/>
          <c:cat>
            <c:strLit>
              <c:ptCount val="2"/>
              <c:pt idx="0">
                <c:v>Any fracture</c:v>
              </c:pt>
              <c:pt idx="1">
                <c:v>Fracture resulting in hospitalization</c:v>
              </c:pt>
            </c:strLit>
          </c:cat>
          <c:val>
            <c:numLit>
              <c:formatCode>General</c:formatCode>
              <c:ptCount val="2"/>
              <c:pt idx="0">
                <c:v>12.6</c:v>
              </c:pt>
              <c:pt idx="1">
                <c:v>2.4</c:v>
              </c:pt>
            </c:numLit>
          </c:val>
          <c:extLst>
            <c:ext xmlns:c16="http://schemas.microsoft.com/office/drawing/2014/chart" uri="{C3380CC4-5D6E-409C-BE32-E72D297353CC}">
              <c16:uniqueId val="{00000000-6D18-8A44-AA9C-8E8D0D689A0A}"/>
            </c:ext>
          </c:extLst>
        </c:ser>
        <c:ser>
          <c:idx val="1"/>
          <c:order val="1"/>
          <c:tx>
            <c:v>ADT (n=6,650)</c:v>
          </c:tx>
          <c:spPr>
            <a:solidFill>
              <a:srgbClr val="5D8298"/>
            </a:solidFill>
            <a:ln>
              <a:noFill/>
            </a:ln>
          </c:spPr>
          <c:invertIfNegative val="0"/>
          <c:cat>
            <c:strLit>
              <c:ptCount val="2"/>
              <c:pt idx="0">
                <c:v>Any fracture</c:v>
              </c:pt>
              <c:pt idx="1">
                <c:v>Fracture resulting in hospitalization</c:v>
              </c:pt>
            </c:strLit>
          </c:cat>
          <c:val>
            <c:numLit>
              <c:formatCode>General</c:formatCode>
              <c:ptCount val="2"/>
              <c:pt idx="0">
                <c:v>19.399999999999999</c:v>
              </c:pt>
              <c:pt idx="1">
                <c:v>5.2</c:v>
              </c:pt>
            </c:numLit>
          </c:val>
          <c:extLst>
            <c:ext xmlns:c16="http://schemas.microsoft.com/office/drawing/2014/chart" uri="{C3380CC4-5D6E-409C-BE32-E72D297353CC}">
              <c16:uniqueId val="{00000001-6D18-8A44-AA9C-8E8D0D689A0A}"/>
            </c:ext>
          </c:extLst>
        </c:ser>
        <c:dLbls>
          <c:showLegendKey val="0"/>
          <c:showVal val="0"/>
          <c:showCatName val="0"/>
          <c:showSerName val="0"/>
          <c:showPercent val="0"/>
          <c:showBubbleSize val="0"/>
        </c:dLbls>
        <c:gapWidth val="219"/>
        <c:overlap val="-27"/>
        <c:axId val="629673496"/>
        <c:axId val="629670976"/>
      </c:barChart>
      <c:valAx>
        <c:axId val="629670976"/>
        <c:scaling>
          <c:orientation val="minMax"/>
        </c:scaling>
        <c:delete val="0"/>
        <c:axPos val="l"/>
        <c:numFmt formatCode="General" sourceLinked="0"/>
        <c:majorTickMark val="out"/>
        <c:minorTickMark val="none"/>
        <c:tickLblPos val="nextTo"/>
        <c:spPr>
          <a:noFill/>
          <a:ln w="9528" cap="flat">
            <a:solidFill>
              <a:srgbClr val="000000"/>
            </a:solidFill>
            <a:prstDash val="solid"/>
            <a:round/>
          </a:ln>
        </c:spPr>
        <c:txPr>
          <a:bodyPr lIns="0" tIns="0" rIns="0" bIns="0"/>
          <a:lstStyle/>
          <a:p>
            <a:pPr marL="0" marR="0" indent="0" defTabSz="914400" fontAlgn="auto" hangingPunct="1">
              <a:lnSpc>
                <a:spcPct val="100000"/>
              </a:lnSpc>
              <a:spcBef>
                <a:spcPts val="0"/>
              </a:spcBef>
              <a:spcAft>
                <a:spcPts val="0"/>
              </a:spcAft>
              <a:tabLst/>
              <a:defRPr sz="1400" b="0" i="0" u="none" strike="noStrike" kern="1200" baseline="0">
                <a:solidFill>
                  <a:schemeClr val="tx1"/>
                </a:solidFill>
                <a:latin typeface="Arial" panose="020B0604020202020204" pitchFamily="34" charset="0"/>
                <a:cs typeface="Arial" panose="020B0604020202020204" pitchFamily="34" charset="0"/>
              </a:defRPr>
            </a:pPr>
            <a:endParaRPr lang="en-US"/>
          </a:p>
        </c:txPr>
        <c:crossAx val="629673496"/>
        <c:crosses val="autoZero"/>
        <c:crossBetween val="between"/>
      </c:valAx>
      <c:catAx>
        <c:axId val="629673496"/>
        <c:scaling>
          <c:orientation val="minMax"/>
        </c:scaling>
        <c:delete val="0"/>
        <c:axPos val="b"/>
        <c:numFmt formatCode="General" sourceLinked="0"/>
        <c:majorTickMark val="out"/>
        <c:minorTickMark val="none"/>
        <c:tickLblPos val="nextTo"/>
        <c:spPr>
          <a:noFill/>
          <a:ln w="9528" cap="flat">
            <a:solidFill>
              <a:srgbClr val="000000"/>
            </a:solidFill>
            <a:prstDash val="solid"/>
            <a:round/>
          </a:ln>
        </c:spPr>
        <c:txPr>
          <a:bodyPr lIns="0" tIns="0" rIns="0" bIns="0"/>
          <a:lstStyle/>
          <a:p>
            <a:pPr marL="0" marR="0" indent="0" defTabSz="914400" fontAlgn="auto" hangingPunct="1">
              <a:lnSpc>
                <a:spcPct val="100000"/>
              </a:lnSpc>
              <a:spcBef>
                <a:spcPts val="0"/>
              </a:spcBef>
              <a:spcAft>
                <a:spcPts val="0"/>
              </a:spcAft>
              <a:tabLst/>
              <a:defRPr sz="1600" b="1" i="0" u="none" strike="noStrike" kern="1200" baseline="0">
                <a:solidFill>
                  <a:schemeClr val="tx1"/>
                </a:solidFill>
                <a:latin typeface="Arial" panose="020B0604020202020204" pitchFamily="34" charset="0"/>
                <a:cs typeface="Arial" panose="020B0604020202020204" pitchFamily="34" charset="0"/>
              </a:defRPr>
            </a:pPr>
            <a:endParaRPr lang="en-US"/>
          </a:p>
        </c:txPr>
        <c:crossAx val="629670976"/>
        <c:crosses val="autoZero"/>
        <c:auto val="1"/>
        <c:lblAlgn val="ctr"/>
        <c:lblOffset val="100"/>
        <c:noMultiLvlLbl val="0"/>
      </c:catAx>
      <c:spPr>
        <a:noFill/>
        <a:ln>
          <a:noFill/>
        </a:ln>
      </c:spPr>
    </c:plotArea>
    <c:legend>
      <c:legendPos val="r"/>
      <c:layout>
        <c:manualLayout>
          <c:xMode val="edge"/>
          <c:yMode val="edge"/>
          <c:x val="0.78458141619280675"/>
          <c:y val="6.168938840954865E-2"/>
          <c:w val="0.18866669674979381"/>
          <c:h val="0.10788003555640339"/>
        </c:manualLayout>
      </c:layout>
      <c:overlay val="0"/>
      <c:spPr>
        <a:noFill/>
        <a:ln>
          <a:noFill/>
        </a:ln>
      </c:spPr>
      <c:txPr>
        <a:bodyPr lIns="0" tIns="0" rIns="0" bIns="0"/>
        <a:lstStyle/>
        <a:p>
          <a:pPr marL="0" marR="0" indent="0" defTabSz="914400" fontAlgn="auto" hangingPunct="1">
            <a:lnSpc>
              <a:spcPct val="100000"/>
            </a:lnSpc>
            <a:spcBef>
              <a:spcPts val="0"/>
            </a:spcBef>
            <a:spcAft>
              <a:spcPts val="0"/>
            </a:spcAft>
            <a:tabLst/>
            <a:defRPr sz="1197" b="0" i="0" u="none" strike="noStrike" kern="1200" baseline="0">
              <a:solidFill>
                <a:schemeClr val="tx1"/>
              </a:solidFill>
              <a:latin typeface="Arial" panose="020B0604020202020204" pitchFamily="34" charset="0"/>
              <a:cs typeface="Arial" panose="020B0604020202020204" pitchFamily="34" charset="0"/>
            </a:defRPr>
          </a:pPr>
          <a:endParaRPr lang="en-US"/>
        </a:p>
      </c:txPr>
    </c:legend>
    <c:plotVisOnly val="1"/>
    <c:dispBlanksAs val="gap"/>
    <c:showDLblsOverMax val="0"/>
  </c:chart>
  <c:spPr>
    <a:noFill/>
    <a:ln>
      <a:noFill/>
    </a:ln>
  </c:spPr>
  <c:txPr>
    <a:bodyPr lIns="0" tIns="0" rIns="0" bIns="0"/>
    <a:lstStyle/>
    <a:p>
      <a:pPr marL="0" marR="0" indent="0" defTabSz="914400" fontAlgn="auto" hangingPunct="1">
        <a:lnSpc>
          <a:spcPct val="100000"/>
        </a:lnSpc>
        <a:spcBef>
          <a:spcPts val="0"/>
        </a:spcBef>
        <a:spcAft>
          <a:spcPts val="0"/>
        </a:spcAft>
        <a:tabLst/>
        <a:defRPr lang="en-GB" sz="1330" b="0" i="0" u="none" strike="noStrike" kern="1200" baseline="0">
          <a:solidFill>
            <a:srgbClr val="000000"/>
          </a:solidFill>
          <a:latin typeface="Calibri"/>
        </a:defRPr>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c:style val="2"/>
  <c:chart>
    <c:autoTitleDeleted val="1"/>
    <c:plotArea>
      <c:layout/>
      <c:barChart>
        <c:barDir val="bar"/>
        <c:grouping val="clustered"/>
        <c:varyColors val="0"/>
        <c:ser>
          <c:idx val="0"/>
          <c:order val="0"/>
          <c:tx>
            <c:v>Series 1</c:v>
          </c:tx>
          <c:spPr>
            <a:solidFill>
              <a:schemeClr val="accent1"/>
            </a:solidFill>
            <a:ln>
              <a:noFill/>
            </a:ln>
          </c:spPr>
          <c:invertIfNegative val="0"/>
          <c:cat>
            <c:strLit>
              <c:ptCount val="5"/>
              <c:pt idx="0">
                <c:v>Radiation therapy</c:v>
              </c:pt>
              <c:pt idx="1">
                <c:v>Fracture</c:v>
              </c:pt>
              <c:pt idx="2">
                <c:v>Spinal cord compression</c:v>
              </c:pt>
              <c:pt idx="3">
                <c:v>Bone surgery</c:v>
              </c:pt>
              <c:pt idx="4">
                <c:v>Total (All sites)</c:v>
              </c:pt>
            </c:strLit>
          </c:cat>
          <c:val>
            <c:numLit>
              <c:formatCode>General</c:formatCode>
              <c:ptCount val="5"/>
              <c:pt idx="0">
                <c:v>27.3</c:v>
              </c:pt>
              <c:pt idx="1">
                <c:v>11.9</c:v>
              </c:pt>
              <c:pt idx="2">
                <c:v>1.7</c:v>
              </c:pt>
              <c:pt idx="3">
                <c:v>1</c:v>
              </c:pt>
              <c:pt idx="4">
                <c:v>40.1</c:v>
              </c:pt>
            </c:numLit>
          </c:val>
          <c:extLst>
            <c:ext xmlns:c16="http://schemas.microsoft.com/office/drawing/2014/chart" uri="{C3380CC4-5D6E-409C-BE32-E72D297353CC}">
              <c16:uniqueId val="{00000000-A157-4F33-8A90-E4F7D1068D4D}"/>
            </c:ext>
          </c:extLst>
        </c:ser>
        <c:dLbls>
          <c:showLegendKey val="0"/>
          <c:showVal val="0"/>
          <c:showCatName val="0"/>
          <c:showSerName val="0"/>
          <c:showPercent val="0"/>
          <c:showBubbleSize val="0"/>
        </c:dLbls>
        <c:gapWidth val="110"/>
        <c:axId val="629670256"/>
        <c:axId val="629677096"/>
      </c:barChart>
      <c:valAx>
        <c:axId val="629677096"/>
        <c:scaling>
          <c:orientation val="minMax"/>
          <c:max val="50"/>
        </c:scaling>
        <c:delete val="0"/>
        <c:axPos val="b"/>
        <c:numFmt formatCode="General" sourceLinked="0"/>
        <c:majorTickMark val="out"/>
        <c:minorTickMark val="none"/>
        <c:tickLblPos val="nextTo"/>
        <c:spPr>
          <a:noFill/>
          <a:ln w="9528" cap="flat">
            <a:solidFill>
              <a:srgbClr val="000000"/>
            </a:solidFill>
            <a:prstDash val="solid"/>
            <a:round/>
          </a:ln>
        </c:spPr>
        <c:txPr>
          <a:bodyPr lIns="0" tIns="0" rIns="0" bIns="0"/>
          <a:lstStyle/>
          <a:p>
            <a:pPr marL="0" marR="0" indent="0" defTabSz="914400" fontAlgn="auto" hangingPunct="1">
              <a:lnSpc>
                <a:spcPct val="100000"/>
              </a:lnSpc>
              <a:spcBef>
                <a:spcPts val="0"/>
              </a:spcBef>
              <a:spcAft>
                <a:spcPts val="0"/>
              </a:spcAft>
              <a:tabLst/>
              <a:defRPr sz="1400" b="0" i="0" u="none" strike="noStrike" kern="1200" baseline="0">
                <a:solidFill>
                  <a:schemeClr val="tx1"/>
                </a:solidFill>
                <a:latin typeface="Arial" panose="020B0604020202020204" pitchFamily="34" charset="0"/>
                <a:cs typeface="Arial" panose="020B0604020202020204" pitchFamily="34" charset="0"/>
              </a:defRPr>
            </a:pPr>
            <a:endParaRPr lang="en-US"/>
          </a:p>
        </c:txPr>
        <c:crossAx val="629670256"/>
        <c:crosses val="autoZero"/>
        <c:crossBetween val="between"/>
        <c:majorUnit val="10"/>
      </c:valAx>
      <c:catAx>
        <c:axId val="629670256"/>
        <c:scaling>
          <c:orientation val="minMax"/>
        </c:scaling>
        <c:delete val="0"/>
        <c:axPos val="l"/>
        <c:numFmt formatCode="General" sourceLinked="0"/>
        <c:majorTickMark val="out"/>
        <c:minorTickMark val="none"/>
        <c:tickLblPos val="nextTo"/>
        <c:spPr>
          <a:noFill/>
          <a:ln w="9528" cap="flat">
            <a:solidFill>
              <a:srgbClr val="000000"/>
            </a:solidFill>
            <a:prstDash val="solid"/>
            <a:round/>
          </a:ln>
        </c:spPr>
        <c:txPr>
          <a:bodyPr lIns="0" tIns="0" rIns="0" bIns="0"/>
          <a:lstStyle/>
          <a:p>
            <a:pPr marL="0" marR="0" indent="0" defTabSz="914400" fontAlgn="auto" hangingPunct="1">
              <a:lnSpc>
                <a:spcPct val="100000"/>
              </a:lnSpc>
              <a:spcBef>
                <a:spcPts val="0"/>
              </a:spcBef>
              <a:spcAft>
                <a:spcPts val="0"/>
              </a:spcAft>
              <a:tabLst/>
              <a:defRPr sz="1600" b="0" i="0" u="none" strike="noStrike" kern="1200" baseline="0">
                <a:solidFill>
                  <a:schemeClr val="tx1"/>
                </a:solidFill>
                <a:latin typeface="Arial" panose="020B0604020202020204" pitchFamily="34" charset="0"/>
                <a:cs typeface="Arial" panose="020B0604020202020204" pitchFamily="34" charset="0"/>
              </a:defRPr>
            </a:pPr>
            <a:endParaRPr lang="en-US"/>
          </a:p>
        </c:txPr>
        <c:crossAx val="629677096"/>
        <c:crosses val="autoZero"/>
        <c:auto val="1"/>
        <c:lblAlgn val="ctr"/>
        <c:lblOffset val="100"/>
        <c:noMultiLvlLbl val="0"/>
      </c:catAx>
      <c:spPr>
        <a:noFill/>
        <a:ln>
          <a:noFill/>
        </a:ln>
      </c:spPr>
    </c:plotArea>
    <c:plotVisOnly val="1"/>
    <c:dispBlanksAs val="gap"/>
    <c:showDLblsOverMax val="0"/>
  </c:chart>
  <c:spPr>
    <a:noFill/>
    <a:ln>
      <a:noFill/>
    </a:ln>
  </c:spPr>
  <c:txPr>
    <a:bodyPr lIns="0" tIns="0" rIns="0" bIns="0"/>
    <a:lstStyle/>
    <a:p>
      <a:pPr marL="0" marR="0" indent="0" defTabSz="914400" fontAlgn="auto" hangingPunct="1">
        <a:lnSpc>
          <a:spcPct val="100000"/>
        </a:lnSpc>
        <a:spcBef>
          <a:spcPts val="0"/>
        </a:spcBef>
        <a:spcAft>
          <a:spcPts val="0"/>
        </a:spcAft>
        <a:tabLst/>
        <a:defRPr lang="en-GB" sz="1330" b="0" i="0" u="none" strike="noStrike" kern="1200" baseline="0">
          <a:solidFill>
            <a:srgbClr val="000000"/>
          </a:solidFill>
          <a:latin typeface="Calibri"/>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0.482</cdr:x>
      <cdr:y>0.88487</cdr:y>
    </cdr:from>
    <cdr:to>
      <cdr:x>0.92931</cdr:x>
      <cdr:y>0.95962</cdr:y>
    </cdr:to>
    <cdr:sp macro="" textlink="">
      <cdr:nvSpPr>
        <cdr:cNvPr id="2" name="TextBox 1">
          <a:extLst xmlns:a="http://schemas.openxmlformats.org/drawingml/2006/main">
            <a:ext uri="{FF2B5EF4-FFF2-40B4-BE49-F238E27FC236}">
              <a16:creationId xmlns:a16="http://schemas.microsoft.com/office/drawing/2014/main" id="{A6419F9C-FD20-0327-E6AA-B6B454DD12AB}"/>
            </a:ext>
          </a:extLst>
        </cdr:cNvPr>
        <cdr:cNvSpPr txBox="1"/>
      </cdr:nvSpPr>
      <cdr:spPr>
        <a:xfrm xmlns:a="http://schemas.openxmlformats.org/drawingml/2006/main">
          <a:off x="3962844" y="4007714"/>
          <a:ext cx="3677610" cy="338554"/>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none" rtlCol="0">
          <a:spAutoFit/>
        </a:bodyPr>
        <a:lstStyle xmlns:a="http://schemas.openxmlformats.org/drawingml/2006/main"/>
        <a:p xmlns:a="http://schemas.openxmlformats.org/drawingml/2006/main">
          <a:r>
            <a:rPr lang="en-GB" sz="1600" b="1" dirty="0">
              <a:solidFill>
                <a:schemeClr val="tx1"/>
              </a:solidFill>
              <a:latin typeface="Arial" panose="020B0604020202020204" pitchFamily="34" charset="0"/>
              <a:ea typeface="Aileron" charset="0"/>
              <a:cs typeface="Arial" panose="020B0604020202020204" pitchFamily="34" charset="0"/>
            </a:rPr>
            <a:t>Fracture resulting in hospitalisation</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fr-FR" dirty="0"/>
          </a:p>
        </p:txBody>
      </p:sp>
      <p:sp>
        <p:nvSpPr>
          <p:cNvPr id="3" name="Espace réservé de la date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B3104895-A7AF-EB49-BC80-D77792D61F32}" type="datetime1">
              <a:rPr lang="en-US" smtClean="0"/>
              <a:pPr/>
              <a:t>7/17/2023</a:t>
            </a:fld>
            <a:endParaRPr lang="fr-FR" dirty="0"/>
          </a:p>
        </p:txBody>
      </p:sp>
      <p:sp>
        <p:nvSpPr>
          <p:cNvPr id="4" name="Espace réservé du pied de page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fr-FR" dirty="0"/>
          </a:p>
        </p:txBody>
      </p:sp>
      <p:sp>
        <p:nvSpPr>
          <p:cNvPr id="5" name="Espace réservé du numéro de diapositive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AD780E35-D53F-A543-ACCF-E1BBCCF01F3F}" type="slidenum">
              <a:rPr lang="fr-FR" smtClean="0"/>
              <a:pPr/>
              <a:t>‹#›</a:t>
            </a:fld>
            <a:endParaRPr lang="fr-FR" dirty="0"/>
          </a:p>
        </p:txBody>
      </p:sp>
    </p:spTree>
    <p:extLst>
      <p:ext uri="{BB962C8B-B14F-4D97-AF65-F5344CB8AC3E}">
        <p14:creationId xmlns:p14="http://schemas.microsoft.com/office/powerpoint/2010/main" val="94511727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fr-FR" dirty="0"/>
          </a:p>
        </p:txBody>
      </p:sp>
      <p:sp>
        <p:nvSpPr>
          <p:cNvPr id="3" name="Espace réservé de la date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DA2D364-CD50-1942-A8D0-558BD1BC24CC}" type="datetime1">
              <a:rPr lang="en-US" smtClean="0"/>
              <a:pPr/>
              <a:t>7/17/2023</a:t>
            </a:fld>
            <a:endParaRPr lang="fr-FR" dirty="0"/>
          </a:p>
        </p:txBody>
      </p:sp>
      <p:sp>
        <p:nvSpPr>
          <p:cNvPr id="4" name="Espace réservé de l'image des diapositives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fr-FR" dirty="0"/>
          </a:p>
        </p:txBody>
      </p:sp>
      <p:sp>
        <p:nvSpPr>
          <p:cNvPr id="5" name="Espace réservé des commentaires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3C53626E-BC0F-674C-9570-A9D62C09EB52}" type="slidenum">
              <a:rPr lang="fr-FR" smtClean="0"/>
              <a:pPr/>
              <a:t>‹#›</a:t>
            </a:fld>
            <a:endParaRPr lang="fr-FR" dirty="0"/>
          </a:p>
        </p:txBody>
      </p:sp>
    </p:spTree>
    <p:extLst>
      <p:ext uri="{BB962C8B-B14F-4D97-AF65-F5344CB8AC3E}">
        <p14:creationId xmlns:p14="http://schemas.microsoft.com/office/powerpoint/2010/main" val="1477171087"/>
      </p:ext>
    </p:extLst>
  </p:cSld>
  <p:clrMap bg1="lt1" tx1="dk1" bg2="lt2" tx2="dk2" accent1="accent1" accent2="accent2" accent3="accent3" accent4="accent4" accent5="accent5" accent6="accent6" hlink="hlink" folHlink="folHlink"/>
  <p:hf hd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3</a:t>
            </a:fld>
            <a:endParaRPr lang="fr-FR" dirty="0"/>
          </a:p>
        </p:txBody>
      </p:sp>
    </p:spTree>
    <p:extLst>
      <p:ext uri="{BB962C8B-B14F-4D97-AF65-F5344CB8AC3E}">
        <p14:creationId xmlns:p14="http://schemas.microsoft.com/office/powerpoint/2010/main" val="3949038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defTabSz="465887">
              <a:defRPr/>
            </a:pPr>
            <a:fld id="{552C339E-80F6-4EA8-AA20-F93029FA9F9E}" type="slidenum">
              <a:rPr lang="en-CA">
                <a:solidFill>
                  <a:prstClr val="black"/>
                </a:solidFill>
                <a:latin typeface="Calibri"/>
              </a:rPr>
              <a:pPr defTabSz="465887">
                <a:defRPr/>
              </a:pPr>
              <a:t>6</a:t>
            </a:fld>
            <a:endParaRPr lang="en-CA" dirty="0">
              <a:solidFill>
                <a:prstClr val="black"/>
              </a:solidFill>
              <a:latin typeface="Calibri"/>
            </a:endParaRPr>
          </a:p>
        </p:txBody>
      </p:sp>
    </p:spTree>
    <p:extLst>
      <p:ext uri="{BB962C8B-B14F-4D97-AF65-F5344CB8AC3E}">
        <p14:creationId xmlns:p14="http://schemas.microsoft.com/office/powerpoint/2010/main" val="1569069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79ED01-486F-0FF4-CA2D-6F0E3130C0A8}"/>
              </a:ext>
            </a:extLst>
          </p:cNvPr>
          <p:cNvSpPr>
            <a:spLocks noGrp="1" noRot="1" noChangeAspect="1"/>
          </p:cNvSpPr>
          <p:nvPr>
            <p:ph type="sldImg"/>
          </p:nvPr>
        </p:nvSpPr>
        <p:spPr>
          <a:ln w="12701">
            <a:solidFill>
              <a:srgbClr val="000000"/>
            </a:solidFill>
            <a:prstDash val="solid"/>
            <a:miter/>
          </a:ln>
        </p:spPr>
      </p:sp>
      <p:sp>
        <p:nvSpPr>
          <p:cNvPr id="3" name="Notes Placeholder 2">
            <a:extLst>
              <a:ext uri="{FF2B5EF4-FFF2-40B4-BE49-F238E27FC236}">
                <a16:creationId xmlns:a16="http://schemas.microsoft.com/office/drawing/2014/main" id="{1875BECC-80DF-421B-20EB-D2AE36D9AB67}"/>
              </a:ext>
            </a:extLst>
          </p:cNvPr>
          <p:cNvSpPr txBox="1">
            <a:spLocks noGrp="1"/>
          </p:cNvSpPr>
          <p:nvPr>
            <p:ph type="body" sz="quarter" idx="1"/>
          </p:nvPr>
        </p:nvSpPr>
        <p:spPr/>
        <p:txBody>
          <a:bodyPr/>
          <a:lstStyle/>
          <a:p>
            <a:endParaRPr lang="en-GB" dirty="0"/>
          </a:p>
        </p:txBody>
      </p:sp>
      <p:sp>
        <p:nvSpPr>
          <p:cNvPr id="4" name="Slide Number Placeholder 3">
            <a:extLst>
              <a:ext uri="{FF2B5EF4-FFF2-40B4-BE49-F238E27FC236}">
                <a16:creationId xmlns:a16="http://schemas.microsoft.com/office/drawing/2014/main" id="{6E0360AB-721A-56A1-4B7F-D7ECC6690286}"/>
              </a:ext>
            </a:extLst>
          </p:cNvPr>
          <p:cNvSpPr txBox="1"/>
          <p:nvPr/>
        </p:nvSpPr>
        <p:spPr>
          <a:xfrm>
            <a:off x="3970933" y="8829962"/>
            <a:ext cx="3037840" cy="466438"/>
          </a:xfrm>
          <a:prstGeom prst="rect">
            <a:avLst/>
          </a:prstGeom>
          <a:noFill/>
          <a:ln cap="flat">
            <a:noFill/>
          </a:ln>
        </p:spPr>
        <p:txBody>
          <a:bodyPr vert="horz" wrap="square" lIns="93177" tIns="46589" rIns="93177" bIns="46589" anchor="b" anchorCtr="0" compatLnSpc="1">
            <a:noAutofit/>
          </a:bodyPr>
          <a:lstStyle/>
          <a:p>
            <a:pPr algn="r" defTabSz="931774">
              <a:defRPr sz="1800" b="0" i="0" u="none" strike="noStrike" kern="0" cap="none" spc="0" baseline="0">
                <a:solidFill>
                  <a:srgbClr val="000000"/>
                </a:solidFill>
                <a:uFillTx/>
              </a:defRPr>
            </a:pPr>
            <a:fld id="{9727BA2F-C9C0-47AD-832A-FE0F25CD337B}" type="slidenum">
              <a:pPr algn="r" defTabSz="931774">
                <a:defRPr sz="1800" b="0" i="0" u="none" strike="noStrike" kern="0" cap="none" spc="0" baseline="0">
                  <a:solidFill>
                    <a:srgbClr val="000000"/>
                  </a:solidFill>
                  <a:uFillTx/>
                </a:defRPr>
              </a:pPr>
              <a:t>9</a:t>
            </a:fld>
            <a:endParaRPr lang="en-GB" sz="1200" dirty="0">
              <a:solidFill>
                <a:srgbClr val="000000"/>
              </a:solidFill>
              <a:latin typeface="Calibri" pitchFamily="34"/>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17</a:t>
            </a:fld>
            <a:endParaRPr lang="fr-FR" dirty="0"/>
          </a:p>
        </p:txBody>
      </p:sp>
    </p:spTree>
    <p:extLst>
      <p:ext uri="{BB962C8B-B14F-4D97-AF65-F5344CB8AC3E}">
        <p14:creationId xmlns:p14="http://schemas.microsoft.com/office/powerpoint/2010/main" val="33980907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p12:notes"/>
          <p:cNvSpPr txBox="1">
            <a:spLocks noGrp="1"/>
          </p:cNvSpPr>
          <p:nvPr>
            <p:ph type="body" idx="1"/>
          </p:nvPr>
        </p:nvSpPr>
        <p:spPr>
          <a:xfrm>
            <a:off x="701040" y="4415790"/>
            <a:ext cx="5608320" cy="4183380"/>
          </a:xfrm>
          <a:prstGeom prst="rect">
            <a:avLst/>
          </a:prstGeom>
        </p:spPr>
        <p:txBody>
          <a:bodyPr spcFirstLastPara="1" wrap="square" lIns="93162" tIns="46568" rIns="93162" bIns="46568" anchor="t" anchorCtr="0">
            <a:noAutofit/>
          </a:bodyPr>
          <a:lstStyle/>
          <a:p>
            <a:endParaRPr dirty="0"/>
          </a:p>
        </p:txBody>
      </p:sp>
      <p:sp>
        <p:nvSpPr>
          <p:cNvPr id="411" name="Google Shape;411;p1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189794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25</a:t>
            </a:fld>
            <a:endParaRPr lang="fr-FR" dirty="0"/>
          </a:p>
        </p:txBody>
      </p:sp>
    </p:spTree>
    <p:extLst>
      <p:ext uri="{BB962C8B-B14F-4D97-AF65-F5344CB8AC3E}">
        <p14:creationId xmlns:p14="http://schemas.microsoft.com/office/powerpoint/2010/main" val="19044048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a:extLst>
              <a:ext uri="{FF2B5EF4-FFF2-40B4-BE49-F238E27FC236}">
                <a16:creationId xmlns:a16="http://schemas.microsoft.com/office/drawing/2014/main" id="{63CDFBB4-5FEF-3B47-9ED7-4017F3E180F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6" name="Notes Placeholder 2">
            <a:extLst>
              <a:ext uri="{FF2B5EF4-FFF2-40B4-BE49-F238E27FC236}">
                <a16:creationId xmlns:a16="http://schemas.microsoft.com/office/drawing/2014/main" id="{D317C09D-DCEC-144D-8A18-2039C1DB81F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p>
        </p:txBody>
      </p:sp>
      <p:sp>
        <p:nvSpPr>
          <p:cNvPr id="67587" name="Footer Placeholder 3">
            <a:extLst>
              <a:ext uri="{FF2B5EF4-FFF2-40B4-BE49-F238E27FC236}">
                <a16:creationId xmlns:a16="http://schemas.microsoft.com/office/drawing/2014/main" id="{110BC07E-7F54-0145-8965-1F344066FA59}"/>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57066" indent="-291179">
              <a:defRPr sz="2400">
                <a:solidFill>
                  <a:schemeClr val="tx1"/>
                </a:solidFill>
                <a:latin typeface="Calibri" panose="020F0502020204030204" pitchFamily="34" charset="0"/>
                <a:ea typeface="MS PGothic" panose="020B0600070205080204" pitchFamily="34" charset="-128"/>
              </a:defRPr>
            </a:lvl2pPr>
            <a:lvl3pPr marL="1164717" indent="-232943">
              <a:defRPr sz="2400">
                <a:solidFill>
                  <a:schemeClr val="tx1"/>
                </a:solidFill>
                <a:latin typeface="Calibri" panose="020F0502020204030204" pitchFamily="34" charset="0"/>
                <a:ea typeface="MS PGothic" panose="020B0600070205080204" pitchFamily="34" charset="-128"/>
              </a:defRPr>
            </a:lvl3pPr>
            <a:lvl4pPr marL="1630604" indent="-232943">
              <a:defRPr sz="2400">
                <a:solidFill>
                  <a:schemeClr val="tx1"/>
                </a:solidFill>
                <a:latin typeface="Calibri" panose="020F0502020204030204" pitchFamily="34" charset="0"/>
                <a:ea typeface="MS PGothic" panose="020B0600070205080204" pitchFamily="34" charset="-128"/>
              </a:defRPr>
            </a:lvl4pPr>
            <a:lvl5pPr marL="2096491" indent="-232943">
              <a:defRPr sz="2400">
                <a:solidFill>
                  <a:schemeClr val="tx1"/>
                </a:solidFill>
                <a:latin typeface="Calibri" panose="020F0502020204030204" pitchFamily="34" charset="0"/>
                <a:ea typeface="MS PGothic" panose="020B0600070205080204" pitchFamily="34" charset="-128"/>
              </a:defRPr>
            </a:lvl5pPr>
            <a:lvl6pPr marL="2562377" indent="-232943" defTabSz="465887"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3028264" indent="-232943" defTabSz="465887"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94151" indent="-232943" defTabSz="465887"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960038" indent="-232943" defTabSz="465887"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endParaRPr lang="en-GB" altLang="en-US" sz="1200" dirty="0"/>
          </a:p>
        </p:txBody>
      </p:sp>
      <p:sp>
        <p:nvSpPr>
          <p:cNvPr id="67588" name="Slide Number Placeholder 4">
            <a:extLst>
              <a:ext uri="{FF2B5EF4-FFF2-40B4-BE49-F238E27FC236}">
                <a16:creationId xmlns:a16="http://schemas.microsoft.com/office/drawing/2014/main" id="{CC97B9F2-7B6A-B442-8581-6E3644EA9DB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57066" indent="-291179">
              <a:defRPr sz="2400">
                <a:solidFill>
                  <a:schemeClr val="tx1"/>
                </a:solidFill>
                <a:latin typeface="Calibri" panose="020F0502020204030204" pitchFamily="34" charset="0"/>
                <a:ea typeface="MS PGothic" panose="020B0600070205080204" pitchFamily="34" charset="-128"/>
              </a:defRPr>
            </a:lvl2pPr>
            <a:lvl3pPr marL="1164717" indent="-232943">
              <a:defRPr sz="2400">
                <a:solidFill>
                  <a:schemeClr val="tx1"/>
                </a:solidFill>
                <a:latin typeface="Calibri" panose="020F0502020204030204" pitchFamily="34" charset="0"/>
                <a:ea typeface="MS PGothic" panose="020B0600070205080204" pitchFamily="34" charset="-128"/>
              </a:defRPr>
            </a:lvl3pPr>
            <a:lvl4pPr marL="1630604" indent="-232943">
              <a:defRPr sz="2400">
                <a:solidFill>
                  <a:schemeClr val="tx1"/>
                </a:solidFill>
                <a:latin typeface="Calibri" panose="020F0502020204030204" pitchFamily="34" charset="0"/>
                <a:ea typeface="MS PGothic" panose="020B0600070205080204" pitchFamily="34" charset="-128"/>
              </a:defRPr>
            </a:lvl4pPr>
            <a:lvl5pPr marL="2096491" indent="-232943">
              <a:defRPr sz="2400">
                <a:solidFill>
                  <a:schemeClr val="tx1"/>
                </a:solidFill>
                <a:latin typeface="Calibri" panose="020F0502020204030204" pitchFamily="34" charset="0"/>
                <a:ea typeface="MS PGothic" panose="020B0600070205080204" pitchFamily="34" charset="-128"/>
              </a:defRPr>
            </a:lvl5pPr>
            <a:lvl6pPr marL="2562377" indent="-232943" defTabSz="465887"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3028264" indent="-232943" defTabSz="465887"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94151" indent="-232943" defTabSz="465887"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960038" indent="-232943" defTabSz="465887"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E597EBF8-C25E-5747-B608-611B37692F4F}" type="slidenum">
              <a:rPr lang="fr-FR" altLang="en-US" sz="1200"/>
              <a:pPr/>
              <a:t>42</a:t>
            </a:fld>
            <a:endParaRPr lang="fr-FR" altLang="en-US" sz="1200" dirty="0"/>
          </a:p>
        </p:txBody>
      </p:sp>
    </p:spTree>
    <p:extLst>
      <p:ext uri="{BB962C8B-B14F-4D97-AF65-F5344CB8AC3E}">
        <p14:creationId xmlns:p14="http://schemas.microsoft.com/office/powerpoint/2010/main" val="23523817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1.png"/><Relationship Id="rId13" Type="http://schemas.openxmlformats.org/officeDocument/2006/relationships/image" Target="../media/image9.png"/><Relationship Id="rId18" Type="http://schemas.openxmlformats.org/officeDocument/2006/relationships/hyperlink" Target="mailto:info@cor2ed" TargetMode="External"/><Relationship Id="rId26" Type="http://schemas.openxmlformats.org/officeDocument/2006/relationships/image" Target="../media/image20.svg"/><Relationship Id="rId3" Type="http://schemas.openxmlformats.org/officeDocument/2006/relationships/image" Target="../media/image3.svg"/><Relationship Id="rId21" Type="http://schemas.openxmlformats.org/officeDocument/2006/relationships/image" Target="../media/image15.png"/><Relationship Id="rId7" Type="http://schemas.openxmlformats.org/officeDocument/2006/relationships/image" Target="../media/image7.svg"/><Relationship Id="rId12" Type="http://schemas.openxmlformats.org/officeDocument/2006/relationships/hyperlink" Target="https://cor2ed.com/" TargetMode="External"/><Relationship Id="rId17" Type="http://schemas.openxmlformats.org/officeDocument/2006/relationships/image" Target="../media/image12.svg"/><Relationship Id="rId25" Type="http://schemas.openxmlformats.org/officeDocument/2006/relationships/image" Target="../media/image19.png"/><Relationship Id="rId2" Type="http://schemas.openxmlformats.org/officeDocument/2006/relationships/image" Target="../media/image2.png"/><Relationship Id="rId16" Type="http://schemas.openxmlformats.org/officeDocument/2006/relationships/image" Target="../media/image11.png"/><Relationship Id="rId20" Type="http://schemas.openxmlformats.org/officeDocument/2006/relationships/image" Target="../media/image14.sv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hyperlink" Target="https://youtu.be/-frXH01_UXY" TargetMode="External"/><Relationship Id="rId24" Type="http://schemas.openxmlformats.org/officeDocument/2006/relationships/image" Target="../media/image18.svg"/><Relationship Id="rId5" Type="http://schemas.openxmlformats.org/officeDocument/2006/relationships/image" Target="../media/image5.svg"/><Relationship Id="rId15" Type="http://schemas.openxmlformats.org/officeDocument/2006/relationships/hyperlink" Target="https://twitter.com/gunursesconnect" TargetMode="External"/><Relationship Id="rId23" Type="http://schemas.openxmlformats.org/officeDocument/2006/relationships/image" Target="../media/image17.png"/><Relationship Id="rId28" Type="http://schemas.openxmlformats.org/officeDocument/2006/relationships/image" Target="../media/image21.png"/><Relationship Id="rId10" Type="http://schemas.openxmlformats.org/officeDocument/2006/relationships/hyperlink" Target="https://www.linkedin.com/company/69005103" TargetMode="External"/><Relationship Id="rId19" Type="http://schemas.openxmlformats.org/officeDocument/2006/relationships/image" Target="../media/image13.png"/><Relationship Id="rId4" Type="http://schemas.openxmlformats.org/officeDocument/2006/relationships/image" Target="../media/image4.png"/><Relationship Id="rId9" Type="http://schemas.openxmlformats.org/officeDocument/2006/relationships/image" Target="../media/image8.png"/><Relationship Id="rId14" Type="http://schemas.openxmlformats.org/officeDocument/2006/relationships/image" Target="../media/image10.svg"/><Relationship Id="rId22" Type="http://schemas.openxmlformats.org/officeDocument/2006/relationships/image" Target="../media/image16.svg"/><Relationship Id="rId27" Type="http://schemas.openxmlformats.org/officeDocument/2006/relationships/hyperlink" Target="https://gunursesconnect.cor2ed.com/" TargetMode="Externa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Disposition personnalisée">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dirty="0"/>
          </a:p>
        </p:txBody>
      </p:sp>
      <p:pic>
        <p:nvPicPr>
          <p:cNvPr id="7" name="Picture 6">
            <a:extLst>
              <a:ext uri="{FF2B5EF4-FFF2-40B4-BE49-F238E27FC236}">
                <a16:creationId xmlns:a16="http://schemas.microsoft.com/office/drawing/2014/main" id="{7857E139-C270-754F-B59D-15903DDAF379}"/>
              </a:ext>
            </a:extLst>
          </p:cNvPr>
          <p:cNvPicPr>
            <a:picLocks noChangeAspect="1"/>
          </p:cNvPicPr>
          <p:nvPr userDrawn="1"/>
        </p:nvPicPr>
        <p:blipFill>
          <a:blip r:embed="rId2"/>
          <a:stretch>
            <a:fillRect/>
          </a:stretch>
        </p:blipFill>
        <p:spPr>
          <a:xfrm>
            <a:off x="3574661" y="2758363"/>
            <a:ext cx="5042678" cy="1341275"/>
          </a:xfrm>
          <a:prstGeom prst="rect">
            <a:avLst/>
          </a:prstGeom>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Image avec légende">
    <p:spTree>
      <p:nvGrpSpPr>
        <p:cNvPr id="1" name=""/>
        <p:cNvGrpSpPr/>
        <p:nvPr/>
      </p:nvGrpSpPr>
      <p:grpSpPr>
        <a:xfrm>
          <a:off x="0" y="0"/>
          <a:ext cx="0" cy="0"/>
          <a:chOff x="0" y="0"/>
          <a:chExt cx="0" cy="0"/>
        </a:xfrm>
      </p:grpSpPr>
      <p:sp>
        <p:nvSpPr>
          <p:cNvPr id="9" name="Espace réservé du texte 4"/>
          <p:cNvSpPr>
            <a:spLocks noGrp="1"/>
          </p:cNvSpPr>
          <p:nvPr>
            <p:ph type="body" sz="half" idx="12" hasCustomPrompt="1"/>
          </p:nvPr>
        </p:nvSpPr>
        <p:spPr>
          <a:xfrm>
            <a:off x="6158414" y="1270566"/>
            <a:ext cx="5423985" cy="4618263"/>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mn-lt"/>
                <a:ea typeface="Calibri" charset="0"/>
                <a:cs typeface="Calibri" charset="0"/>
              </a:defRPr>
            </a:lvl2pPr>
            <a:lvl3pPr marL="1257300" indent="-342900">
              <a:buFont typeface="Arial" charset="0"/>
              <a:buChar char="•"/>
              <a:defRPr sz="2000" baseline="0">
                <a:solidFill>
                  <a:srgbClr val="5D8298"/>
                </a:solidFill>
                <a:latin typeface="+mn-lt"/>
                <a:ea typeface="Calibri" charset="0"/>
                <a:cs typeface="Calibri" charset="0"/>
              </a:defRPr>
            </a:lvl3pPr>
            <a:lvl4pPr marL="1714500" indent="-342900">
              <a:buFont typeface="Arial" charset="0"/>
              <a:buChar char="•"/>
              <a:defRPr sz="2000">
                <a:latin typeface="+mn-lt"/>
                <a:ea typeface="Calibri" charset="0"/>
                <a:cs typeface="Calibri" charset="0"/>
              </a:defRPr>
            </a:lvl4pPr>
            <a:lvl5pPr marL="2171700" indent="-342900">
              <a:buFont typeface="Arial" charset="0"/>
              <a:buChar char="•"/>
              <a:defRPr>
                <a:latin typeface="+mn-lt"/>
                <a:ea typeface="Calibri" charset="0"/>
                <a:cs typeface="Calibri" charset="0"/>
              </a:defRPr>
            </a:lvl5pPr>
          </a:lstStyle>
          <a:p>
            <a:r>
              <a:rPr lang="en-GB" noProof="0" dirty="0"/>
              <a:t>Add text</a:t>
            </a:r>
          </a:p>
        </p:txBody>
      </p:sp>
      <p:sp>
        <p:nvSpPr>
          <p:cNvPr id="15" name="Espace réservé du texte 4"/>
          <p:cNvSpPr>
            <a:spLocks noGrp="1"/>
          </p:cNvSpPr>
          <p:nvPr>
            <p:ph type="body" sz="half" idx="13" hasCustomPrompt="1"/>
          </p:nvPr>
        </p:nvSpPr>
        <p:spPr>
          <a:xfrm>
            <a:off x="621213" y="1270565"/>
            <a:ext cx="5186755" cy="4618263"/>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mj-lt"/>
              </a:defRPr>
            </a:lvl2pPr>
            <a:lvl3pPr marL="1257300" indent="-342900">
              <a:buFont typeface="Arial" charset="0"/>
              <a:buChar char="•"/>
              <a:defRPr sz="2000" baseline="0">
                <a:solidFill>
                  <a:srgbClr val="5D8298"/>
                </a:solidFill>
                <a:latin typeface="+mj-lt"/>
              </a:defRPr>
            </a:lvl3pPr>
            <a:lvl4pPr marL="1714500" indent="-342900">
              <a:buFont typeface="Arial" charset="0"/>
              <a:buChar char="•"/>
              <a:defRPr sz="2000">
                <a:latin typeface="+mj-lt"/>
              </a:defRPr>
            </a:lvl4pPr>
            <a:lvl5pPr marL="2171700" indent="-342900">
              <a:buFont typeface="Arial" charset="0"/>
              <a:buChar char="•"/>
              <a:defRPr>
                <a:latin typeface="+mj-lt"/>
              </a:defRPr>
            </a:lvl5pPr>
          </a:lstStyle>
          <a:p>
            <a:r>
              <a:rPr lang="en-GB" noProof="0" dirty="0"/>
              <a:t>Add text</a:t>
            </a:r>
          </a:p>
        </p:txBody>
      </p:sp>
      <p:sp>
        <p:nvSpPr>
          <p:cNvPr id="20" name="Titre 1"/>
          <p:cNvSpPr>
            <a:spLocks noGrp="1"/>
          </p:cNvSpPr>
          <p:nvPr>
            <p:ph type="title" hasCustomPrompt="1"/>
          </p:nvPr>
        </p:nvSpPr>
        <p:spPr>
          <a:xfrm>
            <a:off x="621215" y="284704"/>
            <a:ext cx="10961184" cy="552008"/>
          </a:xfrm>
          <a:prstGeom prst="rect">
            <a:avLst/>
          </a:prstGeom>
        </p:spPr>
        <p:txBody>
          <a:bodyPr lIns="0" tIns="0" rIns="0" bIns="0" anchor="t"/>
          <a:lstStyle>
            <a:lvl1pPr algn="l">
              <a:defRPr sz="2000" b="1"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add text</a:t>
            </a:r>
          </a:p>
        </p:txBody>
      </p:sp>
      <p:sp>
        <p:nvSpPr>
          <p:cNvPr id="7"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8" name="Content Placeholder 5">
            <a:extLst>
              <a:ext uri="{FF2B5EF4-FFF2-40B4-BE49-F238E27FC236}">
                <a16:creationId xmlns:a16="http://schemas.microsoft.com/office/drawing/2014/main" id="{24C57E3B-0ABB-774B-B376-C8D0F23077FF}"/>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extLst>
      <p:ext uri="{BB962C8B-B14F-4D97-AF65-F5344CB8AC3E}">
        <p14:creationId xmlns:p14="http://schemas.microsoft.com/office/powerpoint/2010/main" val="1156541312"/>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Image avec légend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21214" y="1403491"/>
            <a:ext cx="5186755" cy="715202"/>
          </a:xfrm>
          <a:prstGeom prst="rect">
            <a:avLst/>
          </a:prstGeom>
        </p:spPr>
        <p:txBody>
          <a:bodyPr lIns="0" tIns="0" rIns="0" bIns="0" anchor="t"/>
          <a:lstStyle>
            <a:lvl1pPr algn="l">
              <a:defRPr sz="2000" b="1"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add text</a:t>
            </a:r>
          </a:p>
        </p:txBody>
      </p:sp>
      <p:sp>
        <p:nvSpPr>
          <p:cNvPr id="9" name="Espace réservé du texte 4"/>
          <p:cNvSpPr>
            <a:spLocks noGrp="1"/>
          </p:cNvSpPr>
          <p:nvPr>
            <p:ph type="body" sz="half" idx="12" hasCustomPrompt="1"/>
          </p:nvPr>
        </p:nvSpPr>
        <p:spPr>
          <a:xfrm>
            <a:off x="6158414" y="2348880"/>
            <a:ext cx="5423985" cy="3539949"/>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Calibri" charset="0"/>
                <a:ea typeface="Calibri" charset="0"/>
                <a:cs typeface="Calibri" charset="0"/>
              </a:defRPr>
            </a:lvl2pPr>
            <a:lvl3pPr marL="1257300" indent="-342900">
              <a:buFont typeface="Arial" charset="0"/>
              <a:buChar char="•"/>
              <a:defRPr sz="2000" baseline="0">
                <a:solidFill>
                  <a:srgbClr val="5D8298"/>
                </a:solidFill>
                <a:latin typeface="Calibri" charset="0"/>
                <a:ea typeface="Calibri" charset="0"/>
                <a:cs typeface="Calibri" charset="0"/>
              </a:defRPr>
            </a:lvl3pPr>
            <a:lvl4pPr marL="1714500" indent="-342900">
              <a:buFont typeface="Arial" charset="0"/>
              <a:buChar char="•"/>
              <a:defRPr sz="2000">
                <a:latin typeface="Calibri" charset="0"/>
                <a:ea typeface="Calibri" charset="0"/>
                <a:cs typeface="Calibri" charset="0"/>
              </a:defRPr>
            </a:lvl4pPr>
            <a:lvl5pPr marL="2171700" indent="-342900">
              <a:buFont typeface="Arial" charset="0"/>
              <a:buChar char="•"/>
              <a:defRPr>
                <a:latin typeface="Calibri" charset="0"/>
                <a:ea typeface="Calibri" charset="0"/>
                <a:cs typeface="Calibri" charset="0"/>
              </a:defRPr>
            </a:lvl5pPr>
          </a:lstStyle>
          <a:p>
            <a:r>
              <a:rPr lang="en-GB" noProof="0" dirty="0"/>
              <a:t>Add text</a:t>
            </a:r>
          </a:p>
          <a:p>
            <a:endParaRPr lang="en-GB" noProof="0" dirty="0"/>
          </a:p>
        </p:txBody>
      </p:sp>
      <p:sp>
        <p:nvSpPr>
          <p:cNvPr id="15" name="Espace réservé du texte 4"/>
          <p:cNvSpPr>
            <a:spLocks noGrp="1"/>
          </p:cNvSpPr>
          <p:nvPr>
            <p:ph type="body" sz="half" idx="13" hasCustomPrompt="1"/>
          </p:nvPr>
        </p:nvSpPr>
        <p:spPr>
          <a:xfrm>
            <a:off x="621213" y="2348880"/>
            <a:ext cx="5186755" cy="3539949"/>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defRPr>
            </a:lvl2pPr>
            <a:lvl3pPr marL="1257300" indent="-342900">
              <a:buFont typeface="Arial" charset="0"/>
              <a:buChar char="•"/>
              <a:defRPr sz="2000" baseline="0">
                <a:solidFill>
                  <a:srgbClr val="5D8298"/>
                </a:solidFill>
              </a:defRPr>
            </a:lvl3pPr>
            <a:lvl4pPr marL="1714500" indent="-342900">
              <a:buFont typeface="Arial" charset="0"/>
              <a:buChar char="•"/>
              <a:defRPr sz="2000"/>
            </a:lvl4pPr>
            <a:lvl5pPr marL="2171700" indent="-342900">
              <a:buFont typeface="Arial" charset="0"/>
              <a:buChar char="•"/>
              <a:defRPr/>
            </a:lvl5pPr>
          </a:lstStyle>
          <a:p>
            <a:r>
              <a:rPr lang="en-GB" noProof="0" dirty="0"/>
              <a:t>Add text</a:t>
            </a:r>
          </a:p>
        </p:txBody>
      </p:sp>
      <p:sp>
        <p:nvSpPr>
          <p:cNvPr id="12" name="Espace réservé du texte 16"/>
          <p:cNvSpPr>
            <a:spLocks noGrp="1"/>
          </p:cNvSpPr>
          <p:nvPr>
            <p:ph type="body" sz="quarter" idx="11" hasCustomPrompt="1"/>
          </p:nvPr>
        </p:nvSpPr>
        <p:spPr>
          <a:xfrm>
            <a:off x="621215" y="260350"/>
            <a:ext cx="10961184" cy="865188"/>
          </a:xfrm>
          <a:prstGeom prst="rect">
            <a:avLst/>
          </a:prstGeom>
        </p:spPr>
        <p:txBody>
          <a:bodyPr lIns="0" tIns="0" rIns="0" bIns="0"/>
          <a:lstStyle>
            <a:lvl1pPr marL="0" indent="0">
              <a:buNone/>
              <a:defRPr sz="3200" b="1" spc="1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stStyle>
          <a:p>
            <a:pPr lvl="0"/>
            <a:r>
              <a:rPr lang="en-GB" noProof="0" dirty="0"/>
              <a:t>ADD TEXT</a:t>
            </a:r>
          </a:p>
        </p:txBody>
      </p:sp>
      <p:sp>
        <p:nvSpPr>
          <p:cNvPr id="21" name="Espace réservé du texte 16"/>
          <p:cNvSpPr>
            <a:spLocks noGrp="1"/>
          </p:cNvSpPr>
          <p:nvPr>
            <p:ph type="body" sz="quarter" idx="14" hasCustomPrompt="1"/>
          </p:nvPr>
        </p:nvSpPr>
        <p:spPr>
          <a:xfrm>
            <a:off x="6158414" y="1408029"/>
            <a:ext cx="5423985" cy="710664"/>
          </a:xfrm>
          <a:prstGeom prst="rect">
            <a:avLst/>
          </a:prstGeom>
        </p:spPr>
        <p:txBody>
          <a:bodyPr lIns="0" tIns="0" rIns="0" bIns="0"/>
          <a:lstStyle>
            <a:lvl1pPr marL="0" indent="0">
              <a:buNone/>
              <a:defRPr sz="2000" b="1" cap="all"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pPr lvl="0"/>
            <a:r>
              <a:rPr lang="en-GB" noProof="0" dirty="0"/>
              <a:t>ADD TEXT</a:t>
            </a:r>
          </a:p>
        </p:txBody>
      </p:sp>
      <p:sp>
        <p:nvSpPr>
          <p:cNvPr id="10"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11" name="Content Placeholder 5">
            <a:extLst>
              <a:ext uri="{FF2B5EF4-FFF2-40B4-BE49-F238E27FC236}">
                <a16:creationId xmlns:a16="http://schemas.microsoft.com/office/drawing/2014/main" id="{CE3E2C06-97AD-9943-860F-21FF17408A81}"/>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extLst>
      <p:ext uri="{BB962C8B-B14F-4D97-AF65-F5344CB8AC3E}">
        <p14:creationId xmlns:p14="http://schemas.microsoft.com/office/powerpoint/2010/main" val="1369356620"/>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3_Disposition personnalisée">
    <p:spTree>
      <p:nvGrpSpPr>
        <p:cNvPr id="1" name=""/>
        <p:cNvGrpSpPr/>
        <p:nvPr/>
      </p:nvGrpSpPr>
      <p:grpSpPr>
        <a:xfrm>
          <a:off x="0" y="0"/>
          <a:ext cx="0" cy="0"/>
          <a:chOff x="0" y="0"/>
          <a:chExt cx="0" cy="0"/>
        </a:xfrm>
      </p:grpSpPr>
      <p:pic>
        <p:nvPicPr>
          <p:cNvPr id="100" name="Graphic 99">
            <a:extLst>
              <a:ext uri="{FF2B5EF4-FFF2-40B4-BE49-F238E27FC236}">
                <a16:creationId xmlns:a16="http://schemas.microsoft.com/office/drawing/2014/main" id="{2F3A2604-104A-FB47-A605-A2C0FA154AD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837204" y="810930"/>
            <a:ext cx="9306370" cy="4471395"/>
          </a:xfrm>
          <a:prstGeom prst="rect">
            <a:avLst/>
          </a:prstGeom>
        </p:spPr>
      </p:pic>
      <p:sp>
        <p:nvSpPr>
          <p:cNvPr id="39" name="Titre 1">
            <a:extLst>
              <a:ext uri="{FF2B5EF4-FFF2-40B4-BE49-F238E27FC236}">
                <a16:creationId xmlns:a16="http://schemas.microsoft.com/office/drawing/2014/main" id="{F09C896A-B4EB-0F4C-96F4-8F31B99B4C0A}"/>
              </a:ext>
            </a:extLst>
          </p:cNvPr>
          <p:cNvSpPr txBox="1">
            <a:spLocks/>
          </p:cNvSpPr>
          <p:nvPr userDrawn="1"/>
        </p:nvSpPr>
        <p:spPr>
          <a:xfrm>
            <a:off x="323528" y="3978378"/>
            <a:ext cx="4536504" cy="709423"/>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1" noProof="0" dirty="0">
                <a:solidFill>
                  <a:srgbClr val="C6573B"/>
                </a:solidFill>
                <a:latin typeface="Arial" panose="020B0604020202020204" pitchFamily="34" charset="0"/>
                <a:ea typeface="Calibri" charset="0"/>
                <a:cs typeface="Arial" panose="020B0604020202020204" pitchFamily="34" charset="0"/>
              </a:rPr>
              <a:t>Dr. Antoine Lacombe </a:t>
            </a:r>
            <a:r>
              <a:rPr lang="en-GB" sz="1100" b="1" noProof="0" dirty="0">
                <a:solidFill>
                  <a:srgbClr val="C6573B"/>
                </a:solidFill>
                <a:latin typeface="Arial" panose="020B0604020202020204" pitchFamily="34" charset="0"/>
                <a:ea typeface="Calibri" charset="0"/>
                <a:cs typeface="Arial" panose="020B0604020202020204" pitchFamily="34" charset="0"/>
              </a:rPr>
              <a:t>Pharm D, MBA</a:t>
            </a:r>
            <a:endParaRPr kumimoji="0" lang="en-GB" sz="1100" b="0" i="0" u="sng" strike="noStrike" kern="1200" cap="none" spc="0" normalizeH="0" baseline="0" noProof="0" dirty="0">
              <a:ln>
                <a:noFill/>
              </a:ln>
              <a:solidFill>
                <a:srgbClr val="C6573B"/>
              </a:solidFill>
              <a:effectLst/>
              <a:uLnTx/>
              <a:uFillTx/>
              <a:latin typeface="Arial" panose="020B0604020202020204" pitchFamily="34" charset="0"/>
              <a:ea typeface="Calibri" charset="0"/>
              <a:cs typeface="Arial" panose="020B0604020202020204" pitchFamily="34" charset="0"/>
            </a:endParaRPr>
          </a:p>
        </p:txBody>
      </p:sp>
      <p:sp>
        <p:nvSpPr>
          <p:cNvPr id="40" name="Titre 1">
            <a:extLst>
              <a:ext uri="{FF2B5EF4-FFF2-40B4-BE49-F238E27FC236}">
                <a16:creationId xmlns:a16="http://schemas.microsoft.com/office/drawing/2014/main" id="{A8E7D5AF-6FD1-7040-B008-F83A2A24EA4D}"/>
              </a:ext>
            </a:extLst>
          </p:cNvPr>
          <p:cNvSpPr txBox="1">
            <a:spLocks/>
          </p:cNvSpPr>
          <p:nvPr userDrawn="1"/>
        </p:nvSpPr>
        <p:spPr>
          <a:xfrm>
            <a:off x="787828" y="4475570"/>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+41 79 529 42 79</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sp>
        <p:nvSpPr>
          <p:cNvPr id="41" name="Titre 1">
            <a:extLst>
              <a:ext uri="{FF2B5EF4-FFF2-40B4-BE49-F238E27FC236}">
                <a16:creationId xmlns:a16="http://schemas.microsoft.com/office/drawing/2014/main" id="{73745878-0F7C-304D-845D-4B21028F25EB}"/>
              </a:ext>
            </a:extLst>
          </p:cNvPr>
          <p:cNvSpPr txBox="1">
            <a:spLocks/>
          </p:cNvSpPr>
          <p:nvPr userDrawn="1"/>
        </p:nvSpPr>
        <p:spPr>
          <a:xfrm>
            <a:off x="348739" y="1556792"/>
            <a:ext cx="4797678" cy="1030504"/>
          </a:xfrm>
          <a:prstGeom prst="rect">
            <a:avLst/>
          </a:prstGeom>
        </p:spPr>
        <p:txBody>
          <a:bodyPr vert="horz" lIns="91440" tIns="45720" rIns="91440" bIns="45720" rtlCol="0" anchor="t">
            <a:normAutofit fontScale="92500" lnSpcReduction="10000"/>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COR2ED</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Bodenackerstrasse 17</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4103 Bottmingen </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SWITZERLAND</a:t>
            </a:r>
          </a:p>
        </p:txBody>
      </p:sp>
      <p:sp>
        <p:nvSpPr>
          <p:cNvPr id="44" name="Titre 1">
            <a:extLst>
              <a:ext uri="{FF2B5EF4-FFF2-40B4-BE49-F238E27FC236}">
                <a16:creationId xmlns:a16="http://schemas.microsoft.com/office/drawing/2014/main" id="{F7C54033-9E09-284F-8683-746A9AA872EC}"/>
              </a:ext>
            </a:extLst>
          </p:cNvPr>
          <p:cNvSpPr txBox="1">
            <a:spLocks/>
          </p:cNvSpPr>
          <p:nvPr userDrawn="1"/>
        </p:nvSpPr>
        <p:spPr>
          <a:xfrm>
            <a:off x="323528" y="2628273"/>
            <a:ext cx="4536504" cy="709423"/>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1" noProof="0" dirty="0">
                <a:solidFill>
                  <a:srgbClr val="C6573B"/>
                </a:solidFill>
                <a:latin typeface="Arial" panose="020B0604020202020204" pitchFamily="34" charset="0"/>
                <a:ea typeface="Calibri" charset="0"/>
                <a:cs typeface="Arial" panose="020B0604020202020204" pitchFamily="34" charset="0"/>
              </a:rPr>
              <a:t>Dr. Froukje Sosef </a:t>
            </a:r>
            <a:r>
              <a:rPr lang="en-GB" sz="1100" b="1" noProof="0" dirty="0">
                <a:solidFill>
                  <a:srgbClr val="C6573B"/>
                </a:solidFill>
                <a:latin typeface="Arial" panose="020B0604020202020204" pitchFamily="34" charset="0"/>
                <a:ea typeface="Calibri" charset="0"/>
                <a:cs typeface="Arial" panose="020B0604020202020204" pitchFamily="34" charset="0"/>
              </a:rPr>
              <a:t>MD</a:t>
            </a:r>
            <a:endParaRPr kumimoji="0" lang="en-GB" sz="1100" b="0" i="0" u="sng" strike="noStrike" kern="1200" cap="none" spc="0" normalizeH="0" baseline="0" noProof="0" dirty="0">
              <a:ln>
                <a:noFill/>
              </a:ln>
              <a:solidFill>
                <a:srgbClr val="C6573B"/>
              </a:solidFill>
              <a:effectLst/>
              <a:uLnTx/>
              <a:uFillTx/>
              <a:latin typeface="Arial" panose="020B0604020202020204" pitchFamily="34" charset="0"/>
              <a:ea typeface="Calibri" charset="0"/>
              <a:cs typeface="Arial" panose="020B0604020202020204" pitchFamily="34" charset="0"/>
            </a:endParaRPr>
          </a:p>
        </p:txBody>
      </p:sp>
      <p:sp>
        <p:nvSpPr>
          <p:cNvPr id="45" name="Titre 1">
            <a:extLst>
              <a:ext uri="{FF2B5EF4-FFF2-40B4-BE49-F238E27FC236}">
                <a16:creationId xmlns:a16="http://schemas.microsoft.com/office/drawing/2014/main" id="{84FD7633-899B-3848-83B9-1E3BDDF4FDEE}"/>
              </a:ext>
            </a:extLst>
          </p:cNvPr>
          <p:cNvSpPr txBox="1">
            <a:spLocks/>
          </p:cNvSpPr>
          <p:nvPr userDrawn="1"/>
        </p:nvSpPr>
        <p:spPr>
          <a:xfrm>
            <a:off x="787828" y="3114282"/>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+31 6 2324 3636</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grpSp>
        <p:nvGrpSpPr>
          <p:cNvPr id="46" name="Group 45">
            <a:extLst>
              <a:ext uri="{FF2B5EF4-FFF2-40B4-BE49-F238E27FC236}">
                <a16:creationId xmlns:a16="http://schemas.microsoft.com/office/drawing/2014/main" id="{D79F12A3-F14C-5840-B136-EC73E318C109}"/>
              </a:ext>
            </a:extLst>
          </p:cNvPr>
          <p:cNvGrpSpPr/>
          <p:nvPr userDrawn="1"/>
        </p:nvGrpSpPr>
        <p:grpSpPr>
          <a:xfrm>
            <a:off x="418902" y="3063588"/>
            <a:ext cx="356400" cy="356400"/>
            <a:chOff x="761970" y="3386221"/>
            <a:chExt cx="356400" cy="356400"/>
          </a:xfrm>
        </p:grpSpPr>
        <p:sp>
          <p:nvSpPr>
            <p:cNvPr id="47" name="Oval 46">
              <a:extLst>
                <a:ext uri="{FF2B5EF4-FFF2-40B4-BE49-F238E27FC236}">
                  <a16:creationId xmlns:a16="http://schemas.microsoft.com/office/drawing/2014/main" id="{FE4F17C8-19D7-C040-A304-FDDCE818C189}"/>
                </a:ext>
              </a:extLst>
            </p:cNvPr>
            <p:cNvSpPr/>
            <p:nvPr userDrawn="1"/>
          </p:nvSpPr>
          <p:spPr>
            <a:xfrm>
              <a:off x="761970" y="3386221"/>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pic>
          <p:nvPicPr>
            <p:cNvPr id="48" name="Graphic 47" descr="Speaker Phone">
              <a:extLst>
                <a:ext uri="{FF2B5EF4-FFF2-40B4-BE49-F238E27FC236}">
                  <a16:creationId xmlns:a16="http://schemas.microsoft.com/office/drawing/2014/main" id="{751B5200-FBC9-5C4E-8A34-90C2075D5CC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83725" y="3406712"/>
              <a:ext cx="310320" cy="310320"/>
            </a:xfrm>
            <a:prstGeom prst="rect">
              <a:avLst/>
            </a:prstGeom>
          </p:spPr>
        </p:pic>
      </p:grpSp>
      <p:sp>
        <p:nvSpPr>
          <p:cNvPr id="49" name="Oval 48">
            <a:extLst>
              <a:ext uri="{FF2B5EF4-FFF2-40B4-BE49-F238E27FC236}">
                <a16:creationId xmlns:a16="http://schemas.microsoft.com/office/drawing/2014/main" id="{FE71A723-9BA9-F044-A53D-ADF05AFC5AA2}"/>
              </a:ext>
            </a:extLst>
          </p:cNvPr>
          <p:cNvSpPr/>
          <p:nvPr userDrawn="1"/>
        </p:nvSpPr>
        <p:spPr>
          <a:xfrm>
            <a:off x="417732" y="3496009"/>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pic>
        <p:nvPicPr>
          <p:cNvPr id="50" name="Graphic 49" descr="Envelope">
            <a:extLst>
              <a:ext uri="{FF2B5EF4-FFF2-40B4-BE49-F238E27FC236}">
                <a16:creationId xmlns:a16="http://schemas.microsoft.com/office/drawing/2014/main" id="{F8C200D7-7974-0049-910F-515EB075DEE9}"/>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75066" y="3552712"/>
            <a:ext cx="239704" cy="239704"/>
          </a:xfrm>
          <a:prstGeom prst="rect">
            <a:avLst/>
          </a:prstGeom>
        </p:spPr>
      </p:pic>
      <p:grpSp>
        <p:nvGrpSpPr>
          <p:cNvPr id="51" name="Group 50">
            <a:extLst>
              <a:ext uri="{FF2B5EF4-FFF2-40B4-BE49-F238E27FC236}">
                <a16:creationId xmlns:a16="http://schemas.microsoft.com/office/drawing/2014/main" id="{3A2C2405-5B2D-6F40-8BBF-34FEF76A5D69}"/>
              </a:ext>
            </a:extLst>
          </p:cNvPr>
          <p:cNvGrpSpPr/>
          <p:nvPr userDrawn="1"/>
        </p:nvGrpSpPr>
        <p:grpSpPr>
          <a:xfrm>
            <a:off x="423995" y="4414481"/>
            <a:ext cx="356400" cy="356400"/>
            <a:chOff x="761970" y="3386221"/>
            <a:chExt cx="356400" cy="356400"/>
          </a:xfrm>
        </p:grpSpPr>
        <p:sp>
          <p:nvSpPr>
            <p:cNvPr id="52" name="Oval 51">
              <a:extLst>
                <a:ext uri="{FF2B5EF4-FFF2-40B4-BE49-F238E27FC236}">
                  <a16:creationId xmlns:a16="http://schemas.microsoft.com/office/drawing/2014/main" id="{D89D4FEE-DF12-7C4D-B567-B229BFAFD4AE}"/>
                </a:ext>
              </a:extLst>
            </p:cNvPr>
            <p:cNvSpPr/>
            <p:nvPr userDrawn="1"/>
          </p:nvSpPr>
          <p:spPr>
            <a:xfrm>
              <a:off x="761970" y="3386221"/>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pic>
          <p:nvPicPr>
            <p:cNvPr id="53" name="Graphic 52" descr="Speaker Phone">
              <a:extLst>
                <a:ext uri="{FF2B5EF4-FFF2-40B4-BE49-F238E27FC236}">
                  <a16:creationId xmlns:a16="http://schemas.microsoft.com/office/drawing/2014/main" id="{650C6CBF-1D07-FD40-84AC-64417780DC1D}"/>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83725" y="3406712"/>
              <a:ext cx="310320" cy="310320"/>
            </a:xfrm>
            <a:prstGeom prst="rect">
              <a:avLst/>
            </a:prstGeom>
          </p:spPr>
        </p:pic>
      </p:grpSp>
      <p:sp>
        <p:nvSpPr>
          <p:cNvPr id="54" name="Oval 53">
            <a:extLst>
              <a:ext uri="{FF2B5EF4-FFF2-40B4-BE49-F238E27FC236}">
                <a16:creationId xmlns:a16="http://schemas.microsoft.com/office/drawing/2014/main" id="{64B298E5-A30A-CC47-9E10-2137C71F83BA}"/>
              </a:ext>
            </a:extLst>
          </p:cNvPr>
          <p:cNvSpPr/>
          <p:nvPr userDrawn="1"/>
        </p:nvSpPr>
        <p:spPr>
          <a:xfrm>
            <a:off x="422825" y="4846902"/>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pic>
        <p:nvPicPr>
          <p:cNvPr id="55" name="Graphic 54" descr="Envelope">
            <a:extLst>
              <a:ext uri="{FF2B5EF4-FFF2-40B4-BE49-F238E27FC236}">
                <a16:creationId xmlns:a16="http://schemas.microsoft.com/office/drawing/2014/main" id="{DBF0C6DA-DD89-E246-9F87-ECB01B87D414}"/>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82343" y="4902641"/>
            <a:ext cx="239704" cy="239704"/>
          </a:xfrm>
          <a:prstGeom prst="rect">
            <a:avLst/>
          </a:prstGeom>
        </p:spPr>
      </p:pic>
      <p:sp>
        <p:nvSpPr>
          <p:cNvPr id="56" name="Titre 1">
            <a:extLst>
              <a:ext uri="{FF2B5EF4-FFF2-40B4-BE49-F238E27FC236}">
                <a16:creationId xmlns:a16="http://schemas.microsoft.com/office/drawing/2014/main" id="{C9664B77-FEC8-A64D-9402-16DF0F5288C1}"/>
              </a:ext>
            </a:extLst>
          </p:cNvPr>
          <p:cNvSpPr txBox="1">
            <a:spLocks/>
          </p:cNvSpPr>
          <p:nvPr userDrawn="1"/>
        </p:nvSpPr>
        <p:spPr>
          <a:xfrm>
            <a:off x="787828" y="4885348"/>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antoine.lacombe@cor2ed.com</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sp>
        <p:nvSpPr>
          <p:cNvPr id="57" name="Titre 1">
            <a:extLst>
              <a:ext uri="{FF2B5EF4-FFF2-40B4-BE49-F238E27FC236}">
                <a16:creationId xmlns:a16="http://schemas.microsoft.com/office/drawing/2014/main" id="{C72A4E22-E601-2041-8DFB-7B91BDD401EB}"/>
              </a:ext>
            </a:extLst>
          </p:cNvPr>
          <p:cNvSpPr txBox="1">
            <a:spLocks/>
          </p:cNvSpPr>
          <p:nvPr userDrawn="1"/>
        </p:nvSpPr>
        <p:spPr>
          <a:xfrm>
            <a:off x="787828" y="3557513"/>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froukje.sosef@cor2ed.com</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pic>
        <p:nvPicPr>
          <p:cNvPr id="3" name="Picture 2">
            <a:extLst>
              <a:ext uri="{FF2B5EF4-FFF2-40B4-BE49-F238E27FC236}">
                <a16:creationId xmlns:a16="http://schemas.microsoft.com/office/drawing/2014/main" id="{D3F2175B-6FCA-AB4B-BB07-12AFD9A7158E}"/>
              </a:ext>
            </a:extLst>
          </p:cNvPr>
          <p:cNvPicPr>
            <a:picLocks noChangeAspect="1"/>
          </p:cNvPicPr>
          <p:nvPr userDrawn="1"/>
        </p:nvPicPr>
        <p:blipFill>
          <a:blip r:embed="rId8"/>
          <a:stretch>
            <a:fillRect/>
          </a:stretch>
        </p:blipFill>
        <p:spPr>
          <a:xfrm>
            <a:off x="429164" y="951062"/>
            <a:ext cx="1914541" cy="509238"/>
          </a:xfrm>
          <a:prstGeom prst="rect">
            <a:avLst/>
          </a:prstGeom>
        </p:spPr>
      </p:pic>
      <p:sp>
        <p:nvSpPr>
          <p:cNvPr id="23" name="Titre 1">
            <a:extLst>
              <a:ext uri="{FF2B5EF4-FFF2-40B4-BE49-F238E27FC236}">
                <a16:creationId xmlns:a16="http://schemas.microsoft.com/office/drawing/2014/main" id="{C320DC0B-ABBC-0A49-B4AE-127E4E3B626C}"/>
              </a:ext>
            </a:extLst>
          </p:cNvPr>
          <p:cNvSpPr txBox="1">
            <a:spLocks/>
          </p:cNvSpPr>
          <p:nvPr userDrawn="1"/>
        </p:nvSpPr>
        <p:spPr>
          <a:xfrm>
            <a:off x="5087888" y="6404238"/>
            <a:ext cx="6959903" cy="453762"/>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r>
              <a:rPr lang="en-GB" sz="1600" b="1" spc="-30" baseline="0" noProof="0" dirty="0">
                <a:solidFill>
                  <a:schemeClr val="accent1"/>
                </a:solidFill>
                <a:latin typeface="Arial" panose="020B0604020202020204" pitchFamily="34" charset="0"/>
                <a:ea typeface="Calibri" charset="0"/>
                <a:cs typeface="Arial" panose="020B0604020202020204" pitchFamily="34" charset="0"/>
              </a:rPr>
              <a:t>Heading to the heart of Independent Medical Education Since 2012</a:t>
            </a:r>
            <a:endParaRPr kumimoji="0" lang="en-GB" sz="1600" b="1" i="0" u="sng" strike="noStrike" kern="1200" cap="none" spc="-30" normalizeH="0" baseline="0" noProof="0" dirty="0">
              <a:ln>
                <a:noFill/>
              </a:ln>
              <a:solidFill>
                <a:schemeClr val="accent1"/>
              </a:solidFill>
              <a:effectLst/>
              <a:uLnTx/>
              <a:uFillTx/>
              <a:latin typeface="Arial" panose="020B0604020202020204" pitchFamily="34" charset="0"/>
              <a:ea typeface="Calibri" charset="0"/>
              <a:cs typeface="Arial" panose="020B0604020202020204" pitchFamily="34" charset="0"/>
            </a:endParaRPr>
          </a:p>
        </p:txBody>
      </p:sp>
      <p:pic>
        <p:nvPicPr>
          <p:cNvPr id="22" name="Picture 21">
            <a:extLst>
              <a:ext uri="{FF2B5EF4-FFF2-40B4-BE49-F238E27FC236}">
                <a16:creationId xmlns:a16="http://schemas.microsoft.com/office/drawing/2014/main" id="{2F79982A-8AC7-B74E-9EA1-C749F4937718}"/>
              </a:ext>
            </a:extLst>
          </p:cNvPr>
          <p:cNvPicPr>
            <a:picLocks noChangeAspect="1"/>
          </p:cNvPicPr>
          <p:nvPr userDrawn="1"/>
        </p:nvPicPr>
        <p:blipFill rotWithShape="1">
          <a:blip r:embed="rId9"/>
          <a:srcRect r="65695"/>
          <a:stretch/>
        </p:blipFill>
        <p:spPr>
          <a:xfrm>
            <a:off x="300854" y="1562275"/>
            <a:ext cx="3012116" cy="3756787"/>
          </a:xfrm>
          <a:prstGeom prst="rect">
            <a:avLst/>
          </a:prstGeom>
        </p:spPr>
      </p:pic>
      <p:sp>
        <p:nvSpPr>
          <p:cNvPr id="24" name="TextBox 23">
            <a:extLst>
              <a:ext uri="{FF2B5EF4-FFF2-40B4-BE49-F238E27FC236}">
                <a16:creationId xmlns:a16="http://schemas.microsoft.com/office/drawing/2014/main" id="{427872BE-4EBB-BA49-A46A-FC3A5E900913}"/>
              </a:ext>
            </a:extLst>
          </p:cNvPr>
          <p:cNvSpPr txBox="1"/>
          <p:nvPr userDrawn="1"/>
        </p:nvSpPr>
        <p:spPr>
          <a:xfrm>
            <a:off x="787049" y="5497848"/>
            <a:ext cx="3125044" cy="424732"/>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Connect on</a:t>
            </a:r>
          </a:p>
          <a:p>
            <a:pPr>
              <a:lnSpc>
                <a:spcPct val="90000"/>
              </a:lnSpc>
            </a:pPr>
            <a:r>
              <a:rPr lang="en-GB" sz="1400" dirty="0">
                <a:solidFill>
                  <a:schemeClr val="tx2"/>
                </a:solidFill>
                <a:latin typeface="Arial" panose="020B0604020202020204" pitchFamily="34" charset="0"/>
                <a:ea typeface="Aileron" charset="0"/>
                <a:cs typeface="Arial" panose="020B0604020202020204" pitchFamily="34" charset="0"/>
              </a:rPr>
              <a:t>LinkedIn </a:t>
            </a:r>
            <a:r>
              <a:rPr lang="en-GB" sz="1400" dirty="0">
                <a:solidFill>
                  <a:schemeClr val="tx2"/>
                </a:solidFill>
                <a:latin typeface="Arial" panose="020B0604020202020204" pitchFamily="34" charset="0"/>
                <a:ea typeface="Aileron" charset="0"/>
                <a:cs typeface="Arial" panose="020B0604020202020204" pitchFamily="34" charset="0"/>
                <a:hlinkClick r:id="rId10"/>
              </a:rPr>
              <a:t>@GU NURSES CONNECT</a:t>
            </a:r>
            <a:endParaRPr lang="en-GB" sz="1400" dirty="0">
              <a:solidFill>
                <a:schemeClr val="tx2"/>
              </a:solidFill>
              <a:latin typeface="Arial" panose="020B0604020202020204" pitchFamily="34" charset="0"/>
              <a:ea typeface="Aileron" charset="0"/>
              <a:cs typeface="Arial" panose="020B0604020202020204" pitchFamily="34" charset="0"/>
            </a:endParaRPr>
          </a:p>
        </p:txBody>
      </p:sp>
      <p:sp>
        <p:nvSpPr>
          <p:cNvPr id="25" name="TextBox 24">
            <a:extLst>
              <a:ext uri="{FF2B5EF4-FFF2-40B4-BE49-F238E27FC236}">
                <a16:creationId xmlns:a16="http://schemas.microsoft.com/office/drawing/2014/main" id="{EA444874-C0B0-C74D-BD78-708C15438149}"/>
              </a:ext>
            </a:extLst>
          </p:cNvPr>
          <p:cNvSpPr txBox="1"/>
          <p:nvPr userDrawn="1"/>
        </p:nvSpPr>
        <p:spPr>
          <a:xfrm>
            <a:off x="4323985" y="5497848"/>
            <a:ext cx="1862964" cy="431657"/>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Watch on</a:t>
            </a:r>
          </a:p>
          <a:p>
            <a:pPr>
              <a:lnSpc>
                <a:spcPct val="90000"/>
              </a:lnSpc>
            </a:pPr>
            <a:r>
              <a:rPr lang="en-GB" sz="1400" dirty="0">
                <a:solidFill>
                  <a:schemeClr val="tx2"/>
                </a:solidFill>
                <a:latin typeface="Arial" panose="020B0604020202020204" pitchFamily="34" charset="0"/>
                <a:ea typeface="Aileron" charset="0"/>
                <a:cs typeface="Arial" panose="020B0604020202020204" pitchFamily="34" charset="0"/>
              </a:rPr>
              <a:t>YouTube </a:t>
            </a:r>
            <a:r>
              <a:rPr lang="en-GB" sz="1400" dirty="0">
                <a:solidFill>
                  <a:schemeClr val="tx2"/>
                </a:solidFill>
                <a:latin typeface="Arial" panose="020B0604020202020204" pitchFamily="34" charset="0"/>
                <a:ea typeface="Aileron" charset="0"/>
                <a:cs typeface="Arial" panose="020B0604020202020204" pitchFamily="34" charset="0"/>
                <a:hlinkClick r:id="rId11"/>
              </a:rPr>
              <a:t>@COR2ED</a:t>
            </a:r>
            <a:endParaRPr lang="en-GB" sz="1400" dirty="0">
              <a:solidFill>
                <a:schemeClr val="tx2"/>
              </a:solidFill>
              <a:latin typeface="Arial" panose="020B0604020202020204" pitchFamily="34" charset="0"/>
              <a:ea typeface="Aileron" charset="0"/>
              <a:cs typeface="Arial" panose="020B0604020202020204" pitchFamily="34" charset="0"/>
            </a:endParaRPr>
          </a:p>
        </p:txBody>
      </p:sp>
      <p:sp>
        <p:nvSpPr>
          <p:cNvPr id="26" name="Rounded Rectangle 25">
            <a:extLst>
              <a:ext uri="{FF2B5EF4-FFF2-40B4-BE49-F238E27FC236}">
                <a16:creationId xmlns:a16="http://schemas.microsoft.com/office/drawing/2014/main" id="{A99807B1-5B76-A64B-B52A-94C02C13D7AB}"/>
              </a:ext>
            </a:extLst>
          </p:cNvPr>
          <p:cNvSpPr/>
          <p:nvPr userDrawn="1"/>
        </p:nvSpPr>
        <p:spPr>
          <a:xfrm>
            <a:off x="416331" y="6033094"/>
            <a:ext cx="369911" cy="369769"/>
          </a:xfrm>
          <a:prstGeom prst="roundRect">
            <a:avLst>
              <a:gd name="adj" fmla="val 11151"/>
            </a:avLst>
          </a:prstGeom>
          <a:solidFill>
            <a:srgbClr val="C6573B"/>
          </a:solidFill>
          <a:ln>
            <a:solidFill>
              <a:srgbClr val="C6573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FF8A156A-6630-CA4A-B512-E1F50F476DD1}"/>
              </a:ext>
            </a:extLst>
          </p:cNvPr>
          <p:cNvSpPr txBox="1"/>
          <p:nvPr userDrawn="1"/>
        </p:nvSpPr>
        <p:spPr>
          <a:xfrm>
            <a:off x="805458" y="6013567"/>
            <a:ext cx="1756693" cy="446276"/>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Visit us at</a:t>
            </a:r>
          </a:p>
          <a:p>
            <a:r>
              <a:rPr lang="en-US" sz="1400" dirty="0">
                <a:solidFill>
                  <a:schemeClr val="tx2"/>
                </a:solidFill>
                <a:latin typeface="Arial" panose="020B0604020202020204" pitchFamily="34" charset="0"/>
                <a:cs typeface="Arial" panose="020B0604020202020204" pitchFamily="34" charset="0"/>
                <a:hlinkClick r:id="rId12"/>
              </a:rPr>
              <a:t>https://cor2ed.com/</a:t>
            </a:r>
            <a:endParaRPr lang="en-GB" sz="1400" dirty="0">
              <a:solidFill>
                <a:schemeClr val="tx2"/>
              </a:solidFill>
              <a:latin typeface="Arial" panose="020B0604020202020204" pitchFamily="34" charset="0"/>
              <a:cs typeface="Arial" panose="020B0604020202020204" pitchFamily="34" charset="0"/>
            </a:endParaRPr>
          </a:p>
        </p:txBody>
      </p:sp>
      <p:sp>
        <p:nvSpPr>
          <p:cNvPr id="28" name="Rectangle 27">
            <a:hlinkClick r:id="rId12"/>
            <a:extLst>
              <a:ext uri="{FF2B5EF4-FFF2-40B4-BE49-F238E27FC236}">
                <a16:creationId xmlns:a16="http://schemas.microsoft.com/office/drawing/2014/main" id="{F02AE768-D7AB-A94B-80FA-A6650544CC9B}"/>
              </a:ext>
            </a:extLst>
          </p:cNvPr>
          <p:cNvSpPr/>
          <p:nvPr userDrawn="1"/>
        </p:nvSpPr>
        <p:spPr>
          <a:xfrm>
            <a:off x="391317" y="6016204"/>
            <a:ext cx="2170834"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29" name="Graphic 28" descr="World">
            <a:extLst>
              <a:ext uri="{FF2B5EF4-FFF2-40B4-BE49-F238E27FC236}">
                <a16:creationId xmlns:a16="http://schemas.microsoft.com/office/drawing/2014/main" id="{06F46356-6D1C-1A49-AFB9-876266891BA3}"/>
              </a:ext>
            </a:extLst>
          </p:cNvPr>
          <p:cNvPicPr>
            <a:picLocks noChangeAspect="1"/>
          </p:cNvPicPr>
          <p:nvPr userDrawn="1"/>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447989" y="6070903"/>
            <a:ext cx="306593" cy="306593"/>
          </a:xfrm>
          <a:prstGeom prst="rect">
            <a:avLst/>
          </a:prstGeom>
        </p:spPr>
      </p:pic>
      <p:sp>
        <p:nvSpPr>
          <p:cNvPr id="30" name="TextBox 29">
            <a:extLst>
              <a:ext uri="{FF2B5EF4-FFF2-40B4-BE49-F238E27FC236}">
                <a16:creationId xmlns:a16="http://schemas.microsoft.com/office/drawing/2014/main" id="{65C03111-CAAB-3D43-A9E6-ADA046B67BBD}"/>
              </a:ext>
            </a:extLst>
          </p:cNvPr>
          <p:cNvSpPr txBox="1"/>
          <p:nvPr userDrawn="1"/>
        </p:nvSpPr>
        <p:spPr>
          <a:xfrm>
            <a:off x="4333943" y="6033094"/>
            <a:ext cx="2566517" cy="424732"/>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Follow us on</a:t>
            </a:r>
          </a:p>
          <a:p>
            <a:pPr>
              <a:lnSpc>
                <a:spcPct val="90000"/>
              </a:lnSpc>
            </a:pPr>
            <a:r>
              <a:rPr lang="en-GB" sz="1400" dirty="0">
                <a:solidFill>
                  <a:schemeClr val="tx2"/>
                </a:solidFill>
                <a:latin typeface="Arial" panose="020B0604020202020204" pitchFamily="34" charset="0"/>
                <a:ea typeface="Aileron" charset="0"/>
                <a:cs typeface="Arial" panose="020B0604020202020204" pitchFamily="34" charset="0"/>
              </a:rPr>
              <a:t>Twitter </a:t>
            </a:r>
            <a:r>
              <a:rPr lang="en-GB" sz="1400" u="sng" dirty="0">
                <a:solidFill>
                  <a:schemeClr val="accent1"/>
                </a:solidFill>
                <a:latin typeface="Arial" panose="020B0604020202020204" pitchFamily="34" charset="0"/>
                <a:ea typeface="Aileron" charset="0"/>
                <a:cs typeface="Arial" panose="020B0604020202020204" pitchFamily="34" charset="0"/>
                <a:hlinkClick r:id="rId15">
                  <a:extLst>
                    <a:ext uri="{A12FA001-AC4F-418D-AE19-62706E023703}">
                      <ahyp:hlinkClr xmlns:ahyp="http://schemas.microsoft.com/office/drawing/2018/hyperlinkcolor" val="tx"/>
                    </a:ext>
                  </a:extLst>
                </a:hlinkClick>
              </a:rPr>
              <a:t>@gunursesconnect</a:t>
            </a:r>
            <a:endParaRPr lang="en-GB" sz="1400" u="sng" dirty="0">
              <a:solidFill>
                <a:schemeClr val="accent1"/>
              </a:solidFill>
              <a:latin typeface="Arial" panose="020B0604020202020204" pitchFamily="34" charset="0"/>
              <a:ea typeface="Aileron" charset="0"/>
              <a:cs typeface="Arial" panose="020B0604020202020204" pitchFamily="34" charset="0"/>
            </a:endParaRPr>
          </a:p>
        </p:txBody>
      </p:sp>
      <p:sp>
        <p:nvSpPr>
          <p:cNvPr id="31" name="Rectangle 30">
            <a:hlinkClick r:id="rId15"/>
            <a:extLst>
              <a:ext uri="{FF2B5EF4-FFF2-40B4-BE49-F238E27FC236}">
                <a16:creationId xmlns:a16="http://schemas.microsoft.com/office/drawing/2014/main" id="{9A0346C0-EC87-3C4C-A17B-08C8B6C59587}"/>
              </a:ext>
            </a:extLst>
          </p:cNvPr>
          <p:cNvSpPr/>
          <p:nvPr userDrawn="1"/>
        </p:nvSpPr>
        <p:spPr>
          <a:xfrm>
            <a:off x="3915561" y="5997558"/>
            <a:ext cx="2619761"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33" name="Graphic 32" descr="Marker with solid fill">
            <a:extLst>
              <a:ext uri="{FF2B5EF4-FFF2-40B4-BE49-F238E27FC236}">
                <a16:creationId xmlns:a16="http://schemas.microsoft.com/office/drawing/2014/main" id="{53807611-342D-8C4A-A14C-80E0271B4401}"/>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389006" y="1949574"/>
            <a:ext cx="313184" cy="313184"/>
          </a:xfrm>
          <a:prstGeom prst="rect">
            <a:avLst/>
          </a:prstGeom>
        </p:spPr>
      </p:pic>
      <p:pic>
        <p:nvPicPr>
          <p:cNvPr id="34" name="Graphic 33" descr="Marker with solid fill">
            <a:extLst>
              <a:ext uri="{FF2B5EF4-FFF2-40B4-BE49-F238E27FC236}">
                <a16:creationId xmlns:a16="http://schemas.microsoft.com/office/drawing/2014/main" id="{6FBCB460-E274-5A4F-BEBD-A1EDEA7DDE7B}"/>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149789" y="2084249"/>
            <a:ext cx="313184" cy="313184"/>
          </a:xfrm>
          <a:prstGeom prst="rect">
            <a:avLst/>
          </a:prstGeom>
        </p:spPr>
      </p:pic>
      <p:pic>
        <p:nvPicPr>
          <p:cNvPr id="35" name="Graphic 34" descr="Marker with solid fill">
            <a:extLst>
              <a:ext uri="{FF2B5EF4-FFF2-40B4-BE49-F238E27FC236}">
                <a16:creationId xmlns:a16="http://schemas.microsoft.com/office/drawing/2014/main" id="{BE7BD657-C4E9-D14E-9C9B-7066503C4FAE}"/>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787336" y="1753300"/>
            <a:ext cx="313184" cy="313184"/>
          </a:xfrm>
          <a:prstGeom prst="rect">
            <a:avLst/>
          </a:prstGeom>
        </p:spPr>
      </p:pic>
      <p:pic>
        <p:nvPicPr>
          <p:cNvPr id="36" name="Graphic 35" descr="Marker with solid fill">
            <a:extLst>
              <a:ext uri="{FF2B5EF4-FFF2-40B4-BE49-F238E27FC236}">
                <a16:creationId xmlns:a16="http://schemas.microsoft.com/office/drawing/2014/main" id="{BDEFE239-A452-7F45-96CC-738EA07C4E25}"/>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900460" y="1561745"/>
            <a:ext cx="313184" cy="313184"/>
          </a:xfrm>
          <a:prstGeom prst="rect">
            <a:avLst/>
          </a:prstGeom>
        </p:spPr>
      </p:pic>
      <p:pic>
        <p:nvPicPr>
          <p:cNvPr id="37" name="Graphic 36" descr="Marker with solid fill">
            <a:extLst>
              <a:ext uri="{FF2B5EF4-FFF2-40B4-BE49-F238E27FC236}">
                <a16:creationId xmlns:a16="http://schemas.microsoft.com/office/drawing/2014/main" id="{70D4C4DD-9DED-FD4E-9EC5-1439CD310DD2}"/>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665606" y="1405153"/>
            <a:ext cx="313184" cy="313184"/>
          </a:xfrm>
          <a:prstGeom prst="rect">
            <a:avLst/>
          </a:prstGeom>
        </p:spPr>
      </p:pic>
      <p:pic>
        <p:nvPicPr>
          <p:cNvPr id="38" name="Graphic 37" descr="Marker with solid fill">
            <a:extLst>
              <a:ext uri="{FF2B5EF4-FFF2-40B4-BE49-F238E27FC236}">
                <a16:creationId xmlns:a16="http://schemas.microsoft.com/office/drawing/2014/main" id="{C70E79C7-0DD0-0649-B7D7-16788D730856}"/>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688933" y="1753300"/>
            <a:ext cx="313184" cy="313184"/>
          </a:xfrm>
          <a:prstGeom prst="rect">
            <a:avLst/>
          </a:prstGeom>
        </p:spPr>
      </p:pic>
      <p:pic>
        <p:nvPicPr>
          <p:cNvPr id="42" name="Graphic 41" descr="Marker with solid fill">
            <a:extLst>
              <a:ext uri="{FF2B5EF4-FFF2-40B4-BE49-F238E27FC236}">
                <a16:creationId xmlns:a16="http://schemas.microsoft.com/office/drawing/2014/main" id="{5F338712-0256-3043-9E4D-B5213DEBD345}"/>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535322" y="1877944"/>
            <a:ext cx="313184" cy="313184"/>
          </a:xfrm>
          <a:prstGeom prst="rect">
            <a:avLst/>
          </a:prstGeom>
        </p:spPr>
      </p:pic>
      <p:pic>
        <p:nvPicPr>
          <p:cNvPr id="43" name="Graphic 42" descr="Marker with solid fill">
            <a:extLst>
              <a:ext uri="{FF2B5EF4-FFF2-40B4-BE49-F238E27FC236}">
                <a16:creationId xmlns:a16="http://schemas.microsoft.com/office/drawing/2014/main" id="{4C8C9780-47C8-6444-9F3C-9763F8B6A4BA}"/>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662927" y="1796720"/>
            <a:ext cx="313184" cy="313184"/>
          </a:xfrm>
          <a:prstGeom prst="rect">
            <a:avLst/>
          </a:prstGeom>
        </p:spPr>
      </p:pic>
      <p:pic>
        <p:nvPicPr>
          <p:cNvPr id="58" name="Graphic 57" descr="Marker with solid fill">
            <a:extLst>
              <a:ext uri="{FF2B5EF4-FFF2-40B4-BE49-F238E27FC236}">
                <a16:creationId xmlns:a16="http://schemas.microsoft.com/office/drawing/2014/main" id="{5A7CCE59-0164-7446-8E77-FB9851A146F1}"/>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010495" y="1154147"/>
            <a:ext cx="313184" cy="313184"/>
          </a:xfrm>
          <a:prstGeom prst="rect">
            <a:avLst/>
          </a:prstGeom>
        </p:spPr>
      </p:pic>
      <p:pic>
        <p:nvPicPr>
          <p:cNvPr id="59" name="Graphic 58" descr="Marker with solid fill">
            <a:extLst>
              <a:ext uri="{FF2B5EF4-FFF2-40B4-BE49-F238E27FC236}">
                <a16:creationId xmlns:a16="http://schemas.microsoft.com/office/drawing/2014/main" id="{CFF3714E-FE18-FC41-A7DE-211879EBE7BF}"/>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10275599" y="1962644"/>
            <a:ext cx="313184" cy="313184"/>
          </a:xfrm>
          <a:prstGeom prst="rect">
            <a:avLst/>
          </a:prstGeom>
        </p:spPr>
      </p:pic>
      <p:pic>
        <p:nvPicPr>
          <p:cNvPr id="60" name="Graphic 59" descr="Marker with solid fill">
            <a:extLst>
              <a:ext uri="{FF2B5EF4-FFF2-40B4-BE49-F238E27FC236}">
                <a16:creationId xmlns:a16="http://schemas.microsoft.com/office/drawing/2014/main" id="{EFAC734C-8D96-0F4A-ACC0-45B8EFDEE938}"/>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147911" y="1824071"/>
            <a:ext cx="313184" cy="313184"/>
          </a:xfrm>
          <a:prstGeom prst="rect">
            <a:avLst/>
          </a:prstGeom>
        </p:spPr>
      </p:pic>
      <p:pic>
        <p:nvPicPr>
          <p:cNvPr id="61" name="Graphic 60" descr="Marker with solid fill">
            <a:extLst>
              <a:ext uri="{FF2B5EF4-FFF2-40B4-BE49-F238E27FC236}">
                <a16:creationId xmlns:a16="http://schemas.microsoft.com/office/drawing/2014/main" id="{DCC46285-97AF-2C41-A4D0-0F4EBC8FFEE6}"/>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9723932" y="3054706"/>
            <a:ext cx="313184" cy="313184"/>
          </a:xfrm>
          <a:prstGeom prst="rect">
            <a:avLst/>
          </a:prstGeom>
        </p:spPr>
      </p:pic>
      <p:sp>
        <p:nvSpPr>
          <p:cNvPr id="62" name="TextBox 61">
            <a:extLst>
              <a:ext uri="{FF2B5EF4-FFF2-40B4-BE49-F238E27FC236}">
                <a16:creationId xmlns:a16="http://schemas.microsoft.com/office/drawing/2014/main" id="{C00B0601-CB6B-5749-B122-5A714818F535}"/>
              </a:ext>
            </a:extLst>
          </p:cNvPr>
          <p:cNvSpPr txBox="1"/>
          <p:nvPr userDrawn="1"/>
        </p:nvSpPr>
        <p:spPr>
          <a:xfrm>
            <a:off x="243413" y="4275367"/>
            <a:ext cx="2351584" cy="307777"/>
          </a:xfrm>
          <a:prstGeom prst="rect">
            <a:avLst/>
          </a:prstGeom>
          <a:noFill/>
        </p:spPr>
        <p:txBody>
          <a:bodyPr wrap="square" rtlCol="0">
            <a:spAutoFit/>
          </a:bodyPr>
          <a:lstStyle/>
          <a:p>
            <a:r>
              <a:rPr lang="en-GB" sz="1400" dirty="0">
                <a:solidFill>
                  <a:schemeClr val="tx2"/>
                </a:solidFill>
                <a:latin typeface="Arial" panose="020B0604020202020204" pitchFamily="34" charset="0"/>
                <a:ea typeface="Aileron" charset="0"/>
                <a:cs typeface="Arial" panose="020B0604020202020204" pitchFamily="34" charset="0"/>
              </a:rPr>
              <a:t>For more information visit</a:t>
            </a:r>
          </a:p>
        </p:txBody>
      </p:sp>
      <p:sp>
        <p:nvSpPr>
          <p:cNvPr id="64" name="TextBox 63">
            <a:extLst>
              <a:ext uri="{FF2B5EF4-FFF2-40B4-BE49-F238E27FC236}">
                <a16:creationId xmlns:a16="http://schemas.microsoft.com/office/drawing/2014/main" id="{5D6AD5DF-CDEC-4D4F-96AF-0D0CB3B81506}"/>
              </a:ext>
            </a:extLst>
          </p:cNvPr>
          <p:cNvSpPr txBox="1"/>
          <p:nvPr userDrawn="1"/>
        </p:nvSpPr>
        <p:spPr>
          <a:xfrm>
            <a:off x="6785547" y="5495567"/>
            <a:ext cx="1388522" cy="446276"/>
          </a:xfrm>
          <a:prstGeom prst="rect">
            <a:avLst/>
          </a:prstGeom>
          <a:noFill/>
        </p:spPr>
        <p:txBody>
          <a:bodyPr wrap="none" rtlCol="0">
            <a:spAutoFit/>
          </a:bodyPr>
          <a:lstStyle/>
          <a:p>
            <a:r>
              <a:rPr lang="en-GB" sz="1100" b="1" dirty="0">
                <a:solidFill>
                  <a:schemeClr val="tx2"/>
                </a:solidFill>
                <a:latin typeface="Arial" panose="020B0604020202020204" pitchFamily="34" charset="0"/>
                <a:ea typeface="Aileron" charset="0"/>
                <a:cs typeface="Arial" panose="020B0604020202020204" pitchFamily="34" charset="0"/>
              </a:rPr>
              <a:t>Email</a:t>
            </a:r>
          </a:p>
          <a:p>
            <a:r>
              <a:rPr lang="en-GB" sz="1200" dirty="0">
                <a:solidFill>
                  <a:schemeClr val="accent1"/>
                </a:solidFill>
                <a:latin typeface="Arial" panose="020B0604020202020204" pitchFamily="34" charset="0"/>
                <a:ea typeface="Aileron" charset="0"/>
                <a:cs typeface="Arial" panose="020B0604020202020204" pitchFamily="34" charset="0"/>
                <a:hlinkClick r:id="rId18"/>
              </a:rPr>
              <a:t>info@cor2ed</a:t>
            </a:r>
            <a:r>
              <a:rPr lang="en-GB" sz="1200" u="sng" dirty="0">
                <a:solidFill>
                  <a:schemeClr val="accent1"/>
                </a:solidFill>
                <a:latin typeface="Arial" panose="020B0604020202020204" pitchFamily="34" charset="0"/>
                <a:ea typeface="Aileron" charset="0"/>
                <a:cs typeface="Arial" panose="020B0604020202020204" pitchFamily="34" charset="0"/>
              </a:rPr>
              <a:t>.com</a:t>
            </a:r>
          </a:p>
        </p:txBody>
      </p:sp>
      <p:pic>
        <p:nvPicPr>
          <p:cNvPr id="66" name="Graphic 65">
            <a:extLst>
              <a:ext uri="{FF2B5EF4-FFF2-40B4-BE49-F238E27FC236}">
                <a16:creationId xmlns:a16="http://schemas.microsoft.com/office/drawing/2014/main" id="{9DA24A0E-A7B5-0F43-9CEB-3AB37F65AB39}"/>
              </a:ext>
            </a:extLst>
          </p:cNvPr>
          <p:cNvPicPr>
            <a:picLocks noChangeAspect="1"/>
          </p:cNvPicPr>
          <p:nvPr userDrawn="1"/>
        </p:nvPicPr>
        <p:blipFill>
          <a:blip r:embed="rId19">
            <a:extLst>
              <a:ext uri="{96DAC541-7B7A-43D3-8B79-37D633B846F1}">
                <asvg:svgBlip xmlns:asvg="http://schemas.microsoft.com/office/drawing/2016/SVG/main" r:embed="rId20"/>
              </a:ext>
            </a:extLst>
          </a:blip>
          <a:stretch>
            <a:fillRect/>
          </a:stretch>
        </p:blipFill>
        <p:spPr>
          <a:xfrm>
            <a:off x="6415992" y="5510213"/>
            <a:ext cx="371377" cy="371377"/>
          </a:xfrm>
          <a:prstGeom prst="rect">
            <a:avLst/>
          </a:prstGeom>
        </p:spPr>
      </p:pic>
      <p:pic>
        <p:nvPicPr>
          <p:cNvPr id="67" name="Graphic 66">
            <a:extLst>
              <a:ext uri="{FF2B5EF4-FFF2-40B4-BE49-F238E27FC236}">
                <a16:creationId xmlns:a16="http://schemas.microsoft.com/office/drawing/2014/main" id="{7AC80E8D-BB58-544E-93AC-E1DD6BDB2718}"/>
              </a:ext>
            </a:extLst>
          </p:cNvPr>
          <p:cNvPicPr>
            <a:picLocks noChangeAspect="1"/>
          </p:cNvPicPr>
          <p:nvPr userDrawn="1"/>
        </p:nvPicPr>
        <p:blipFill>
          <a:blip r:embed="rId21">
            <a:extLst>
              <a:ext uri="{96DAC541-7B7A-43D3-8B79-37D633B846F1}">
                <asvg:svgBlip xmlns:asvg="http://schemas.microsoft.com/office/drawing/2016/SVG/main" r:embed="rId22"/>
              </a:ext>
            </a:extLst>
          </a:blip>
          <a:stretch>
            <a:fillRect/>
          </a:stretch>
        </p:blipFill>
        <p:spPr>
          <a:xfrm>
            <a:off x="3975824" y="6035310"/>
            <a:ext cx="373380" cy="373380"/>
          </a:xfrm>
          <a:prstGeom prst="rect">
            <a:avLst/>
          </a:prstGeom>
        </p:spPr>
      </p:pic>
      <p:pic>
        <p:nvPicPr>
          <p:cNvPr id="68" name="Graphic 67">
            <a:extLst>
              <a:ext uri="{FF2B5EF4-FFF2-40B4-BE49-F238E27FC236}">
                <a16:creationId xmlns:a16="http://schemas.microsoft.com/office/drawing/2014/main" id="{199899B4-83C2-3F41-8722-47C88C99BFC3}"/>
              </a:ext>
            </a:extLst>
          </p:cNvPr>
          <p:cNvPicPr>
            <a:picLocks noChangeAspect="1"/>
          </p:cNvPicPr>
          <p:nvPr userDrawn="1"/>
        </p:nvPicPr>
        <p:blipFill>
          <a:blip r:embed="rId23">
            <a:extLst>
              <a:ext uri="{96DAC541-7B7A-43D3-8B79-37D633B846F1}">
                <asvg:svgBlip xmlns:asvg="http://schemas.microsoft.com/office/drawing/2016/SVG/main" r:embed="rId24"/>
              </a:ext>
            </a:extLst>
          </a:blip>
          <a:stretch>
            <a:fillRect/>
          </a:stretch>
        </p:blipFill>
        <p:spPr>
          <a:xfrm>
            <a:off x="3975824" y="5510213"/>
            <a:ext cx="373380" cy="373380"/>
          </a:xfrm>
          <a:prstGeom prst="rect">
            <a:avLst/>
          </a:prstGeom>
        </p:spPr>
      </p:pic>
      <p:pic>
        <p:nvPicPr>
          <p:cNvPr id="69" name="Graphic 68">
            <a:extLst>
              <a:ext uri="{FF2B5EF4-FFF2-40B4-BE49-F238E27FC236}">
                <a16:creationId xmlns:a16="http://schemas.microsoft.com/office/drawing/2014/main" id="{21E4A76C-336D-8543-93D3-D9B76F4C2087}"/>
              </a:ext>
            </a:extLst>
          </p:cNvPr>
          <p:cNvPicPr>
            <a:picLocks noChangeAspect="1"/>
          </p:cNvPicPr>
          <p:nvPr userDrawn="1"/>
        </p:nvPicPr>
        <p:blipFill>
          <a:blip r:embed="rId25">
            <a:extLst>
              <a:ext uri="{96DAC541-7B7A-43D3-8B79-37D633B846F1}">
                <asvg:svgBlip xmlns:asvg="http://schemas.microsoft.com/office/drawing/2016/SVG/main" r:embed="rId26"/>
              </a:ext>
            </a:extLst>
          </a:blip>
          <a:stretch>
            <a:fillRect/>
          </a:stretch>
        </p:blipFill>
        <p:spPr>
          <a:xfrm>
            <a:off x="416331" y="5510213"/>
            <a:ext cx="373380" cy="373380"/>
          </a:xfrm>
          <a:prstGeom prst="rect">
            <a:avLst/>
          </a:prstGeom>
        </p:spPr>
      </p:pic>
      <p:pic>
        <p:nvPicPr>
          <p:cNvPr id="71" name="Graphic 70" descr="Marker with solid fill">
            <a:extLst>
              <a:ext uri="{FF2B5EF4-FFF2-40B4-BE49-F238E27FC236}">
                <a16:creationId xmlns:a16="http://schemas.microsoft.com/office/drawing/2014/main" id="{8B0E120F-318A-8F48-A635-416307D2FCC9}"/>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9966693" y="2391159"/>
            <a:ext cx="313184" cy="313184"/>
          </a:xfrm>
          <a:prstGeom prst="rect">
            <a:avLst/>
          </a:prstGeom>
        </p:spPr>
      </p:pic>
      <p:pic>
        <p:nvPicPr>
          <p:cNvPr id="72" name="Graphic 71" descr="Marker with solid fill">
            <a:extLst>
              <a:ext uri="{FF2B5EF4-FFF2-40B4-BE49-F238E27FC236}">
                <a16:creationId xmlns:a16="http://schemas.microsoft.com/office/drawing/2014/main" id="{F77A31C7-37D0-4C4E-8D6D-8858270DD3E0}"/>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9960009" y="1792711"/>
            <a:ext cx="313184" cy="313184"/>
          </a:xfrm>
          <a:prstGeom prst="rect">
            <a:avLst/>
          </a:prstGeom>
        </p:spPr>
      </p:pic>
      <p:pic>
        <p:nvPicPr>
          <p:cNvPr id="73" name="Graphic 72" descr="Marker with solid fill">
            <a:extLst>
              <a:ext uri="{FF2B5EF4-FFF2-40B4-BE49-F238E27FC236}">
                <a16:creationId xmlns:a16="http://schemas.microsoft.com/office/drawing/2014/main" id="{FA88A190-D239-A34C-9D1C-33E408F39979}"/>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10575004" y="1970736"/>
            <a:ext cx="313184" cy="313184"/>
          </a:xfrm>
          <a:prstGeom prst="rect">
            <a:avLst/>
          </a:prstGeom>
        </p:spPr>
      </p:pic>
      <p:pic>
        <p:nvPicPr>
          <p:cNvPr id="74" name="Graphic 73" descr="Marker with solid fill">
            <a:extLst>
              <a:ext uri="{FF2B5EF4-FFF2-40B4-BE49-F238E27FC236}">
                <a16:creationId xmlns:a16="http://schemas.microsoft.com/office/drawing/2014/main" id="{762A8524-C9D8-4044-B5CF-732D93973EBE}"/>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676647" y="2164582"/>
            <a:ext cx="313184" cy="313184"/>
          </a:xfrm>
          <a:prstGeom prst="rect">
            <a:avLst/>
          </a:prstGeom>
        </p:spPr>
      </p:pic>
      <p:pic>
        <p:nvPicPr>
          <p:cNvPr id="75" name="Graphic 74" descr="Marker with solid fill">
            <a:extLst>
              <a:ext uri="{FF2B5EF4-FFF2-40B4-BE49-F238E27FC236}">
                <a16:creationId xmlns:a16="http://schemas.microsoft.com/office/drawing/2014/main" id="{47185421-2870-3548-A12E-0BDC8DA4BC7D}"/>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961794" y="1306180"/>
            <a:ext cx="313184" cy="313184"/>
          </a:xfrm>
          <a:prstGeom prst="rect">
            <a:avLst/>
          </a:prstGeom>
        </p:spPr>
      </p:pic>
      <p:pic>
        <p:nvPicPr>
          <p:cNvPr id="76" name="Graphic 75" descr="Marker with solid fill">
            <a:extLst>
              <a:ext uri="{FF2B5EF4-FFF2-40B4-BE49-F238E27FC236}">
                <a16:creationId xmlns:a16="http://schemas.microsoft.com/office/drawing/2014/main" id="{313D09C2-EF20-2145-B8BE-FB08ACB1F36F}"/>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498622" y="1897545"/>
            <a:ext cx="313184" cy="313184"/>
          </a:xfrm>
          <a:prstGeom prst="rect">
            <a:avLst/>
          </a:prstGeom>
        </p:spPr>
      </p:pic>
      <p:pic>
        <p:nvPicPr>
          <p:cNvPr id="77" name="Graphic 76" descr="Marker with solid fill">
            <a:extLst>
              <a:ext uri="{FF2B5EF4-FFF2-40B4-BE49-F238E27FC236}">
                <a16:creationId xmlns:a16="http://schemas.microsoft.com/office/drawing/2014/main" id="{F0A2E466-2A1B-144F-AE56-4946394E7FFB}"/>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5484975" y="3540815"/>
            <a:ext cx="313184" cy="313184"/>
          </a:xfrm>
          <a:prstGeom prst="rect">
            <a:avLst/>
          </a:prstGeom>
        </p:spPr>
      </p:pic>
      <p:pic>
        <p:nvPicPr>
          <p:cNvPr id="78" name="Graphic 77" descr="Marker with solid fill">
            <a:extLst>
              <a:ext uri="{FF2B5EF4-FFF2-40B4-BE49-F238E27FC236}">
                <a16:creationId xmlns:a16="http://schemas.microsoft.com/office/drawing/2014/main" id="{CCA7587C-5F96-3B41-A33E-7EE2DD0033AE}"/>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5289497" y="3912462"/>
            <a:ext cx="313184" cy="313184"/>
          </a:xfrm>
          <a:prstGeom prst="rect">
            <a:avLst/>
          </a:prstGeom>
        </p:spPr>
      </p:pic>
      <p:pic>
        <p:nvPicPr>
          <p:cNvPr id="79" name="Graphic 78" descr="Marker with solid fill">
            <a:extLst>
              <a:ext uri="{FF2B5EF4-FFF2-40B4-BE49-F238E27FC236}">
                <a16:creationId xmlns:a16="http://schemas.microsoft.com/office/drawing/2014/main" id="{48E62363-E642-804D-9BEF-D71E76830B3E}"/>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982000" y="4300880"/>
            <a:ext cx="313184" cy="313184"/>
          </a:xfrm>
          <a:prstGeom prst="rect">
            <a:avLst/>
          </a:prstGeom>
        </p:spPr>
      </p:pic>
      <p:pic>
        <p:nvPicPr>
          <p:cNvPr id="80" name="Graphic 79" descr="Marker with solid fill">
            <a:extLst>
              <a:ext uri="{FF2B5EF4-FFF2-40B4-BE49-F238E27FC236}">
                <a16:creationId xmlns:a16="http://schemas.microsoft.com/office/drawing/2014/main" id="{3006D2C4-8855-514E-AD29-8CFB220EE882}"/>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545030" y="3200363"/>
            <a:ext cx="313184" cy="313184"/>
          </a:xfrm>
          <a:prstGeom prst="rect">
            <a:avLst/>
          </a:prstGeom>
        </p:spPr>
      </p:pic>
      <p:pic>
        <p:nvPicPr>
          <p:cNvPr id="81" name="Graphic 80" descr="Marker with solid fill">
            <a:extLst>
              <a:ext uri="{FF2B5EF4-FFF2-40B4-BE49-F238E27FC236}">
                <a16:creationId xmlns:a16="http://schemas.microsoft.com/office/drawing/2014/main" id="{D75F734C-D443-4B46-93DA-AF0CF31FBF3A}"/>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687274" y="2439712"/>
            <a:ext cx="313184" cy="313184"/>
          </a:xfrm>
          <a:prstGeom prst="rect">
            <a:avLst/>
          </a:prstGeom>
        </p:spPr>
      </p:pic>
      <p:pic>
        <p:nvPicPr>
          <p:cNvPr id="82" name="Graphic 81" descr="Marker with solid fill">
            <a:extLst>
              <a:ext uri="{FF2B5EF4-FFF2-40B4-BE49-F238E27FC236}">
                <a16:creationId xmlns:a16="http://schemas.microsoft.com/office/drawing/2014/main" id="{C7AE84ED-8422-DC4E-B175-CC5C8F704B8F}"/>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319722" y="2262274"/>
            <a:ext cx="313184" cy="313184"/>
          </a:xfrm>
          <a:prstGeom prst="rect">
            <a:avLst/>
          </a:prstGeom>
        </p:spPr>
      </p:pic>
      <p:pic>
        <p:nvPicPr>
          <p:cNvPr id="83" name="Graphic 82" descr="Marker with solid fill">
            <a:extLst>
              <a:ext uri="{FF2B5EF4-FFF2-40B4-BE49-F238E27FC236}">
                <a16:creationId xmlns:a16="http://schemas.microsoft.com/office/drawing/2014/main" id="{2532B885-263B-9047-A78D-9A81683C9B79}"/>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458162" y="1573864"/>
            <a:ext cx="313184" cy="313184"/>
          </a:xfrm>
          <a:prstGeom prst="rect">
            <a:avLst/>
          </a:prstGeom>
        </p:spPr>
      </p:pic>
      <p:pic>
        <p:nvPicPr>
          <p:cNvPr id="84" name="Graphic 83" descr="Marker with solid fill">
            <a:extLst>
              <a:ext uri="{FF2B5EF4-FFF2-40B4-BE49-F238E27FC236}">
                <a16:creationId xmlns:a16="http://schemas.microsoft.com/office/drawing/2014/main" id="{34D460A1-4807-2542-A643-4A069172EFB1}"/>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328690" y="1598140"/>
            <a:ext cx="313184" cy="313184"/>
          </a:xfrm>
          <a:prstGeom prst="rect">
            <a:avLst/>
          </a:prstGeom>
        </p:spPr>
      </p:pic>
      <p:pic>
        <p:nvPicPr>
          <p:cNvPr id="85" name="Graphic 84" descr="Marker with solid fill">
            <a:extLst>
              <a:ext uri="{FF2B5EF4-FFF2-40B4-BE49-F238E27FC236}">
                <a16:creationId xmlns:a16="http://schemas.microsoft.com/office/drawing/2014/main" id="{A74ED9DC-6688-634F-A250-243C66A93ED4}"/>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385334" y="1679060"/>
            <a:ext cx="313184" cy="313184"/>
          </a:xfrm>
          <a:prstGeom prst="rect">
            <a:avLst/>
          </a:prstGeom>
        </p:spPr>
      </p:pic>
      <p:pic>
        <p:nvPicPr>
          <p:cNvPr id="86" name="Graphic 85" descr="Marker with solid fill">
            <a:extLst>
              <a:ext uri="{FF2B5EF4-FFF2-40B4-BE49-F238E27FC236}">
                <a16:creationId xmlns:a16="http://schemas.microsoft.com/office/drawing/2014/main" id="{AEE635D7-DEC7-0148-A210-028FEA359B33}"/>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875536" y="1670968"/>
            <a:ext cx="313184" cy="313184"/>
          </a:xfrm>
          <a:prstGeom prst="rect">
            <a:avLst/>
          </a:prstGeom>
        </p:spPr>
      </p:pic>
      <p:pic>
        <p:nvPicPr>
          <p:cNvPr id="87" name="Graphic 86" descr="Marker with solid fill">
            <a:extLst>
              <a:ext uri="{FF2B5EF4-FFF2-40B4-BE49-F238E27FC236}">
                <a16:creationId xmlns:a16="http://schemas.microsoft.com/office/drawing/2014/main" id="{7554E447-FE87-C54B-8B21-57EF933B125E}"/>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094021" y="1565772"/>
            <a:ext cx="313184" cy="313184"/>
          </a:xfrm>
          <a:prstGeom prst="rect">
            <a:avLst/>
          </a:prstGeom>
        </p:spPr>
      </p:pic>
      <p:pic>
        <p:nvPicPr>
          <p:cNvPr id="88" name="Graphic 87" descr="Marker with solid fill">
            <a:extLst>
              <a:ext uri="{FF2B5EF4-FFF2-40B4-BE49-F238E27FC236}">
                <a16:creationId xmlns:a16="http://schemas.microsoft.com/office/drawing/2014/main" id="{443C4B3F-A327-814A-838B-1304A4D2BD7E}"/>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215401" y="1598140"/>
            <a:ext cx="313184" cy="313184"/>
          </a:xfrm>
          <a:prstGeom prst="rect">
            <a:avLst/>
          </a:prstGeom>
        </p:spPr>
      </p:pic>
      <p:pic>
        <p:nvPicPr>
          <p:cNvPr id="89" name="Graphic 88" descr="Marker with solid fill">
            <a:extLst>
              <a:ext uri="{FF2B5EF4-FFF2-40B4-BE49-F238E27FC236}">
                <a16:creationId xmlns:a16="http://schemas.microsoft.com/office/drawing/2014/main" id="{0DC73A53-C4DE-4445-B167-0D121CD52721}"/>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481562" y="1987144"/>
            <a:ext cx="313184" cy="313184"/>
          </a:xfrm>
          <a:prstGeom prst="rect">
            <a:avLst/>
          </a:prstGeom>
        </p:spPr>
      </p:pic>
      <p:pic>
        <p:nvPicPr>
          <p:cNvPr id="90" name="Graphic 89" descr="Marker with solid fill">
            <a:extLst>
              <a:ext uri="{FF2B5EF4-FFF2-40B4-BE49-F238E27FC236}">
                <a16:creationId xmlns:a16="http://schemas.microsoft.com/office/drawing/2014/main" id="{AF39396C-6A5A-FA42-986E-C13F19F631DA}"/>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376366" y="1946684"/>
            <a:ext cx="313184" cy="313184"/>
          </a:xfrm>
          <a:prstGeom prst="rect">
            <a:avLst/>
          </a:prstGeom>
        </p:spPr>
      </p:pic>
      <p:pic>
        <p:nvPicPr>
          <p:cNvPr id="91" name="Graphic 90" descr="Marker with solid fill">
            <a:extLst>
              <a:ext uri="{FF2B5EF4-FFF2-40B4-BE49-F238E27FC236}">
                <a16:creationId xmlns:a16="http://schemas.microsoft.com/office/drawing/2014/main" id="{ADA742A8-F8A3-C34A-B42B-1DC158290AFD}"/>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085053" y="1623003"/>
            <a:ext cx="313184" cy="313184"/>
          </a:xfrm>
          <a:prstGeom prst="rect">
            <a:avLst/>
          </a:prstGeom>
        </p:spPr>
      </p:pic>
      <p:pic>
        <p:nvPicPr>
          <p:cNvPr id="92" name="Graphic 91" descr="Marker with solid fill">
            <a:extLst>
              <a:ext uri="{FF2B5EF4-FFF2-40B4-BE49-F238E27FC236}">
                <a16:creationId xmlns:a16="http://schemas.microsoft.com/office/drawing/2014/main" id="{461D264F-BF20-1F41-8FCE-E4D7FA9A13E3}"/>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182157" y="1720107"/>
            <a:ext cx="313184" cy="313184"/>
          </a:xfrm>
          <a:prstGeom prst="rect">
            <a:avLst/>
          </a:prstGeom>
        </p:spPr>
      </p:pic>
      <p:pic>
        <p:nvPicPr>
          <p:cNvPr id="93" name="Graphic 92" descr="Marker with solid fill">
            <a:extLst>
              <a:ext uri="{FF2B5EF4-FFF2-40B4-BE49-F238E27FC236}">
                <a16:creationId xmlns:a16="http://schemas.microsoft.com/office/drawing/2014/main" id="{01505620-15B1-1A4D-A195-EB87809CBA79}"/>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165973" y="1792935"/>
            <a:ext cx="313184" cy="313184"/>
          </a:xfrm>
          <a:prstGeom prst="rect">
            <a:avLst/>
          </a:prstGeom>
        </p:spPr>
      </p:pic>
      <p:pic>
        <p:nvPicPr>
          <p:cNvPr id="94" name="Graphic 93" descr="Marker with solid fill">
            <a:extLst>
              <a:ext uri="{FF2B5EF4-FFF2-40B4-BE49-F238E27FC236}">
                <a16:creationId xmlns:a16="http://schemas.microsoft.com/office/drawing/2014/main" id="{BD6E3A08-1566-B845-979E-76E658A5C7DD}"/>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712820" y="1703922"/>
            <a:ext cx="313184" cy="313184"/>
          </a:xfrm>
          <a:prstGeom prst="rect">
            <a:avLst/>
          </a:prstGeom>
        </p:spPr>
      </p:pic>
      <p:pic>
        <p:nvPicPr>
          <p:cNvPr id="95" name="Graphic 94" descr="Marker with solid fill">
            <a:extLst>
              <a:ext uri="{FF2B5EF4-FFF2-40B4-BE49-F238E27FC236}">
                <a16:creationId xmlns:a16="http://schemas.microsoft.com/office/drawing/2014/main" id="{A2C3FACD-9BE7-DD4C-8D35-EB2BEAD9FBD5}"/>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777555" y="1970961"/>
            <a:ext cx="313184" cy="313184"/>
          </a:xfrm>
          <a:prstGeom prst="rect">
            <a:avLst/>
          </a:prstGeom>
        </p:spPr>
      </p:pic>
      <p:pic>
        <p:nvPicPr>
          <p:cNvPr id="96" name="Graphic 95" descr="Marker with solid fill">
            <a:extLst>
              <a:ext uri="{FF2B5EF4-FFF2-40B4-BE49-F238E27FC236}">
                <a16:creationId xmlns:a16="http://schemas.microsoft.com/office/drawing/2014/main" id="{46E87B89-E78F-A14C-99F2-0421570F16BC}"/>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842291" y="2084249"/>
            <a:ext cx="313184" cy="313184"/>
          </a:xfrm>
          <a:prstGeom prst="rect">
            <a:avLst/>
          </a:prstGeom>
        </p:spPr>
      </p:pic>
      <p:pic>
        <p:nvPicPr>
          <p:cNvPr id="97" name="Graphic 96" descr="Marker with solid fill">
            <a:extLst>
              <a:ext uri="{FF2B5EF4-FFF2-40B4-BE49-F238E27FC236}">
                <a16:creationId xmlns:a16="http://schemas.microsoft.com/office/drawing/2014/main" id="{21971F66-27DB-C94C-A121-37F50845B811}"/>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389137" y="2148985"/>
            <a:ext cx="313184" cy="313184"/>
          </a:xfrm>
          <a:prstGeom prst="rect">
            <a:avLst/>
          </a:prstGeom>
        </p:spPr>
      </p:pic>
      <p:pic>
        <p:nvPicPr>
          <p:cNvPr id="98" name="Graphic 97" descr="Marker with solid fill">
            <a:extLst>
              <a:ext uri="{FF2B5EF4-FFF2-40B4-BE49-F238E27FC236}">
                <a16:creationId xmlns:a16="http://schemas.microsoft.com/office/drawing/2014/main" id="{F9EF303E-5F8A-5841-B5FB-7215092D7199}"/>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324401" y="1987144"/>
            <a:ext cx="313184" cy="313184"/>
          </a:xfrm>
          <a:prstGeom prst="rect">
            <a:avLst/>
          </a:prstGeom>
        </p:spPr>
      </p:pic>
      <p:sp>
        <p:nvSpPr>
          <p:cNvPr id="99" name="Rectangle 98">
            <a:hlinkClick r:id="rId18"/>
            <a:extLst>
              <a:ext uri="{FF2B5EF4-FFF2-40B4-BE49-F238E27FC236}">
                <a16:creationId xmlns:a16="http://schemas.microsoft.com/office/drawing/2014/main" id="{2A6480F3-532C-6543-85E7-0BC80B7701C0}"/>
              </a:ext>
            </a:extLst>
          </p:cNvPr>
          <p:cNvSpPr/>
          <p:nvPr userDrawn="1"/>
        </p:nvSpPr>
        <p:spPr>
          <a:xfrm>
            <a:off x="6391370" y="5464311"/>
            <a:ext cx="1862964" cy="45292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1" name="Rectangle 100">
            <a:hlinkClick r:id="rId10"/>
            <a:extLst>
              <a:ext uri="{FF2B5EF4-FFF2-40B4-BE49-F238E27FC236}">
                <a16:creationId xmlns:a16="http://schemas.microsoft.com/office/drawing/2014/main" id="{271C9EA2-037E-9447-9A8A-CC48EEAF6E57}"/>
              </a:ext>
            </a:extLst>
          </p:cNvPr>
          <p:cNvSpPr/>
          <p:nvPr userDrawn="1"/>
        </p:nvSpPr>
        <p:spPr>
          <a:xfrm>
            <a:off x="358737" y="5479400"/>
            <a:ext cx="3494806"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02" name="Rectangle 101">
            <a:hlinkClick r:id="rId11"/>
            <a:extLst>
              <a:ext uri="{FF2B5EF4-FFF2-40B4-BE49-F238E27FC236}">
                <a16:creationId xmlns:a16="http://schemas.microsoft.com/office/drawing/2014/main" id="{6F45FC3A-EC6D-074D-B1BD-EB183B8127E8}"/>
              </a:ext>
            </a:extLst>
          </p:cNvPr>
          <p:cNvSpPr/>
          <p:nvPr userDrawn="1"/>
        </p:nvSpPr>
        <p:spPr>
          <a:xfrm>
            <a:off x="3915562" y="5484635"/>
            <a:ext cx="2271388"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103" name="Picture 102">
            <a:hlinkClick r:id="rId27"/>
            <a:extLst>
              <a:ext uri="{FF2B5EF4-FFF2-40B4-BE49-F238E27FC236}">
                <a16:creationId xmlns:a16="http://schemas.microsoft.com/office/drawing/2014/main" id="{1419A243-8B8E-434A-BAEE-ED2D266523EA}"/>
              </a:ext>
            </a:extLst>
          </p:cNvPr>
          <p:cNvPicPr>
            <a:picLocks noChangeAspect="1"/>
          </p:cNvPicPr>
          <p:nvPr userDrawn="1"/>
        </p:nvPicPr>
        <p:blipFill>
          <a:blip r:embed="rId28"/>
          <a:stretch>
            <a:fillRect/>
          </a:stretch>
        </p:blipFill>
        <p:spPr>
          <a:xfrm>
            <a:off x="323168" y="4677124"/>
            <a:ext cx="1859035" cy="720376"/>
          </a:xfrm>
          <a:prstGeom prst="rect">
            <a:avLst/>
          </a:prstGeom>
        </p:spPr>
      </p:pic>
    </p:spTree>
  </p:cSld>
  <p:clrMapOvr>
    <a:masterClrMapping/>
  </p:clrMapOvr>
  <p:transition>
    <p:fade/>
  </p:transition>
  <p:extLst>
    <p:ext uri="{DCECCB84-F9BA-43D5-87BE-67443E8EF086}">
      <p15:sldGuideLst xmlns:p15="http://schemas.microsoft.com/office/powerpoint/2012/main">
        <p15:guide id="1" pos="274" userDrawn="1">
          <p15:clr>
            <a:srgbClr val="FBAE40"/>
          </p15:clr>
        </p15:guide>
        <p15:guide id="2" orient="horz" pos="548" userDrawn="1">
          <p15:clr>
            <a:srgbClr val="FBAE40"/>
          </p15:clr>
        </p15:guide>
        <p15:guide id="3" pos="1471"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sz="quarter" idx="12"/>
          </p:nvPr>
        </p:nvSpPr>
        <p:spPr>
          <a:xfrm>
            <a:off x="620184" y="1425600"/>
            <a:ext cx="10963200" cy="4525200"/>
          </a:xfrm>
        </p:spPr>
        <p:txBody>
          <a:bodyPr>
            <a:noAutofit/>
          </a:bodyPr>
          <a:lstStyle>
            <a:lvl1pPr>
              <a:buClr>
                <a:schemeClr val="accent1"/>
              </a:buCl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itle 4"/>
          <p:cNvSpPr>
            <a:spLocks noGrp="1"/>
          </p:cNvSpPr>
          <p:nvPr>
            <p:ph type="title"/>
          </p:nvPr>
        </p:nvSpPr>
        <p:spPr/>
        <p:txBody>
          <a:bodyPr anchor="t"/>
          <a:lstStyle>
            <a:lvl1pPr>
              <a:lnSpc>
                <a:spcPct val="100000"/>
              </a:lnSpc>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8"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7" name="Content Placeholder 5">
            <a:extLst>
              <a:ext uri="{FF2B5EF4-FFF2-40B4-BE49-F238E27FC236}">
                <a16:creationId xmlns:a16="http://schemas.microsoft.com/office/drawing/2014/main" id="{A9B8AF02-8DFA-0F48-AD52-63D63C30E8AB}"/>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extLst>
      <p:ext uri="{BB962C8B-B14F-4D97-AF65-F5344CB8AC3E}">
        <p14:creationId xmlns:p14="http://schemas.microsoft.com/office/powerpoint/2010/main" val="3717787317"/>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NO LOGO">
    <p:spTree>
      <p:nvGrpSpPr>
        <p:cNvPr id="1" name=""/>
        <p:cNvGrpSpPr/>
        <p:nvPr/>
      </p:nvGrpSpPr>
      <p:grpSpPr>
        <a:xfrm>
          <a:off x="0" y="0"/>
          <a:ext cx="0" cy="0"/>
          <a:chOff x="0" y="0"/>
          <a:chExt cx="0" cy="0"/>
        </a:xfrm>
      </p:grpSpPr>
      <p:sp>
        <p:nvSpPr>
          <p:cNvPr id="3" name="Content Placeholder 2"/>
          <p:cNvSpPr>
            <a:spLocks noGrp="1"/>
          </p:cNvSpPr>
          <p:nvPr>
            <p:ph sz="quarter" idx="12"/>
          </p:nvPr>
        </p:nvSpPr>
        <p:spPr>
          <a:xfrm>
            <a:off x="620184" y="1425600"/>
            <a:ext cx="10963200" cy="4525200"/>
          </a:xfrm>
        </p:spPr>
        <p:txBody>
          <a:bodyPr>
            <a:noAutofit/>
          </a:bodyPr>
          <a:lstStyle>
            <a:lvl1pPr>
              <a:buClr>
                <a:schemeClr val="accent1"/>
              </a:buCl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itle 4"/>
          <p:cNvSpPr>
            <a:spLocks noGrp="1"/>
          </p:cNvSpPr>
          <p:nvPr>
            <p:ph type="title"/>
          </p:nvPr>
        </p:nvSpPr>
        <p:spPr/>
        <p:txBody>
          <a:bodyPr anchor="t"/>
          <a:lstStyle>
            <a:lvl1pPr>
              <a:lnSpc>
                <a:spcPct val="100000"/>
              </a:lnSpc>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8"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7" name="Content Placeholder 5">
            <a:extLst>
              <a:ext uri="{FF2B5EF4-FFF2-40B4-BE49-F238E27FC236}">
                <a16:creationId xmlns:a16="http://schemas.microsoft.com/office/drawing/2014/main" id="{A9B8AF02-8DFA-0F48-AD52-63D63C30E8AB}"/>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2" name="Rectangle 1">
            <a:extLst>
              <a:ext uri="{FF2B5EF4-FFF2-40B4-BE49-F238E27FC236}">
                <a16:creationId xmlns:a16="http://schemas.microsoft.com/office/drawing/2014/main" id="{E95B24BC-BC56-FD4E-B9E0-A07C7B8EBB54}"/>
              </a:ext>
            </a:extLst>
          </p:cNvPr>
          <p:cNvSpPr/>
          <p:nvPr userDrawn="1"/>
        </p:nvSpPr>
        <p:spPr>
          <a:xfrm>
            <a:off x="9984432" y="259200"/>
            <a:ext cx="1872208" cy="6495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98796100"/>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948B6-E490-C4B7-080F-6902B8CBE38E}"/>
              </a:ext>
            </a:extLst>
          </p:cNvPr>
          <p:cNvSpPr txBox="1">
            <a:spLocks noGrp="1"/>
          </p:cNvSpPr>
          <p:nvPr>
            <p:ph type="title"/>
          </p:nvPr>
        </p:nvSpPr>
        <p:spPr>
          <a:xfrm>
            <a:off x="831847" y="1709735"/>
            <a:ext cx="10515600" cy="2852735"/>
          </a:xfrm>
        </p:spPr>
        <p:txBody>
          <a:bodyPr anchor="b"/>
          <a:lstStyle>
            <a:lvl1pPr>
              <a:defRPr sz="6000"/>
            </a:lvl1pPr>
          </a:lstStyle>
          <a:p>
            <a:pPr lvl="0"/>
            <a:r>
              <a:rPr lang="en-US"/>
              <a:t>Click to edit Master title style</a:t>
            </a:r>
            <a:endParaRPr lang="en-GB"/>
          </a:p>
        </p:txBody>
      </p:sp>
      <p:sp>
        <p:nvSpPr>
          <p:cNvPr id="3" name="Text Placeholder 2">
            <a:extLst>
              <a:ext uri="{FF2B5EF4-FFF2-40B4-BE49-F238E27FC236}">
                <a16:creationId xmlns:a16="http://schemas.microsoft.com/office/drawing/2014/main" id="{4578D5E1-7BF8-6ABA-31B8-B0ABAE1324F3}"/>
              </a:ext>
            </a:extLst>
          </p:cNvPr>
          <p:cNvSpPr txBox="1">
            <a:spLocks noGrp="1"/>
          </p:cNvSpPr>
          <p:nvPr>
            <p:ph type="body" idx="1"/>
          </p:nvPr>
        </p:nvSpPr>
        <p:spPr>
          <a:xfrm>
            <a:off x="831847" y="4589465"/>
            <a:ext cx="10515600" cy="1500182"/>
          </a:xfrm>
        </p:spPr>
        <p:txBody>
          <a:bodyPr/>
          <a:lstStyle>
            <a:lvl1pPr marL="0" indent="0">
              <a:buNone/>
              <a:defRPr sz="2400">
                <a:solidFill>
                  <a:srgbClr val="898989"/>
                </a:solidFill>
              </a:defRPr>
            </a:lvl1pPr>
          </a:lstStyle>
          <a:p>
            <a:pPr lvl="0"/>
            <a:r>
              <a:rPr lang="en-US"/>
              <a:t>Click to edit Master text styles</a:t>
            </a:r>
          </a:p>
        </p:txBody>
      </p:sp>
      <p:sp>
        <p:nvSpPr>
          <p:cNvPr id="4" name="Date Placeholder 3">
            <a:extLst>
              <a:ext uri="{FF2B5EF4-FFF2-40B4-BE49-F238E27FC236}">
                <a16:creationId xmlns:a16="http://schemas.microsoft.com/office/drawing/2014/main" id="{C69F1D05-F254-2CEB-2006-DB66B6659C2F}"/>
              </a:ext>
            </a:extLst>
          </p:cNvPr>
          <p:cNvSpPr txBox="1">
            <a:spLocks noGrp="1"/>
          </p:cNvSpPr>
          <p:nvPr>
            <p:ph type="dt" sz="half" idx="7"/>
          </p:nvPr>
        </p:nvSpPr>
        <p:spPr/>
        <p:txBody>
          <a:bodyPr/>
          <a:lstStyle>
            <a:lvl1pPr>
              <a:defRPr/>
            </a:lvl1pPr>
          </a:lstStyle>
          <a:p>
            <a:pPr lvl="0"/>
            <a:fld id="{85DA59A7-2E72-4E18-BEE6-DCD45421A08B}" type="datetime1">
              <a:rPr lang="en-GB"/>
              <a:pPr lvl="0"/>
              <a:t>17/07/2023</a:t>
            </a:fld>
            <a:endParaRPr lang="en-GB" dirty="0"/>
          </a:p>
        </p:txBody>
      </p:sp>
      <p:sp>
        <p:nvSpPr>
          <p:cNvPr id="5" name="Footer Placeholder 4">
            <a:extLst>
              <a:ext uri="{FF2B5EF4-FFF2-40B4-BE49-F238E27FC236}">
                <a16:creationId xmlns:a16="http://schemas.microsoft.com/office/drawing/2014/main" id="{8C432E9B-E5CC-F13A-DFE2-A134FCEFC388}"/>
              </a:ext>
            </a:extLst>
          </p:cNvPr>
          <p:cNvSpPr txBox="1">
            <a:spLocks noGrp="1"/>
          </p:cNvSpPr>
          <p:nvPr>
            <p:ph type="ftr" sz="quarter" idx="9"/>
          </p:nvPr>
        </p:nvSpPr>
        <p:spPr/>
        <p:txBody>
          <a:bodyPr/>
          <a:lstStyle>
            <a:lvl1pPr>
              <a:defRPr/>
            </a:lvl1pPr>
          </a:lstStyle>
          <a:p>
            <a:pPr lvl="0"/>
            <a:endParaRPr lang="en-GB" dirty="0"/>
          </a:p>
        </p:txBody>
      </p:sp>
      <p:sp>
        <p:nvSpPr>
          <p:cNvPr id="6" name="Slide Number Placeholder 5">
            <a:extLst>
              <a:ext uri="{FF2B5EF4-FFF2-40B4-BE49-F238E27FC236}">
                <a16:creationId xmlns:a16="http://schemas.microsoft.com/office/drawing/2014/main" id="{48DE4AD3-F390-C83B-AD7A-DFCC1F7A6F87}"/>
              </a:ext>
            </a:extLst>
          </p:cNvPr>
          <p:cNvSpPr txBox="1">
            <a:spLocks noGrp="1"/>
          </p:cNvSpPr>
          <p:nvPr>
            <p:ph type="sldNum" sz="quarter" idx="8"/>
          </p:nvPr>
        </p:nvSpPr>
        <p:spPr/>
        <p:txBody>
          <a:bodyPr/>
          <a:lstStyle>
            <a:lvl1pPr>
              <a:defRPr/>
            </a:lvl1pPr>
          </a:lstStyle>
          <a:p>
            <a:pPr lvl="0"/>
            <a:fld id="{1C7C55A6-6B66-4C66-8315-858447FBE3CE}" type="slidenum">
              <a:t>‹#›</a:t>
            </a:fld>
            <a:endParaRPr lang="en-GB" dirty="0"/>
          </a:p>
        </p:txBody>
      </p:sp>
    </p:spTree>
    <p:extLst>
      <p:ext uri="{BB962C8B-B14F-4D97-AF65-F5344CB8AC3E}">
        <p14:creationId xmlns:p14="http://schemas.microsoft.com/office/powerpoint/2010/main" val="3808657747"/>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594DE-4F48-A794-23DD-7B26C9B46815}"/>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Content Placeholder 2">
            <a:extLst>
              <a:ext uri="{FF2B5EF4-FFF2-40B4-BE49-F238E27FC236}">
                <a16:creationId xmlns:a16="http://schemas.microsoft.com/office/drawing/2014/main" id="{26DE2FAA-DFC9-849E-BADE-5654F46A4B8A}"/>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13251BE-8FC8-2C89-BAFA-1E51579BDBF3}"/>
              </a:ext>
            </a:extLst>
          </p:cNvPr>
          <p:cNvSpPr txBox="1">
            <a:spLocks noGrp="1"/>
          </p:cNvSpPr>
          <p:nvPr>
            <p:ph type="dt" sz="half" idx="7"/>
          </p:nvPr>
        </p:nvSpPr>
        <p:spPr/>
        <p:txBody>
          <a:bodyPr/>
          <a:lstStyle>
            <a:lvl1pPr>
              <a:defRPr/>
            </a:lvl1pPr>
          </a:lstStyle>
          <a:p>
            <a:pPr lvl="0"/>
            <a:fld id="{A077C272-B127-49AF-9BCF-D8E0B70D2FA9}" type="datetime1">
              <a:rPr lang="en-GB"/>
              <a:pPr lvl="0"/>
              <a:t>17/07/2023</a:t>
            </a:fld>
            <a:endParaRPr lang="en-GB" dirty="0"/>
          </a:p>
        </p:txBody>
      </p:sp>
      <p:sp>
        <p:nvSpPr>
          <p:cNvPr id="5" name="Footer Placeholder 4">
            <a:extLst>
              <a:ext uri="{FF2B5EF4-FFF2-40B4-BE49-F238E27FC236}">
                <a16:creationId xmlns:a16="http://schemas.microsoft.com/office/drawing/2014/main" id="{E897B9B3-6DEF-DF6F-A44A-99A039E4CD04}"/>
              </a:ext>
            </a:extLst>
          </p:cNvPr>
          <p:cNvSpPr txBox="1">
            <a:spLocks noGrp="1"/>
          </p:cNvSpPr>
          <p:nvPr>
            <p:ph type="ftr" sz="quarter" idx="9"/>
          </p:nvPr>
        </p:nvSpPr>
        <p:spPr/>
        <p:txBody>
          <a:bodyPr/>
          <a:lstStyle>
            <a:lvl1pPr>
              <a:defRPr/>
            </a:lvl1pPr>
          </a:lstStyle>
          <a:p>
            <a:pPr lvl="0"/>
            <a:endParaRPr lang="en-GB" dirty="0"/>
          </a:p>
        </p:txBody>
      </p:sp>
      <p:sp>
        <p:nvSpPr>
          <p:cNvPr id="6" name="Slide Number Placeholder 5">
            <a:extLst>
              <a:ext uri="{FF2B5EF4-FFF2-40B4-BE49-F238E27FC236}">
                <a16:creationId xmlns:a16="http://schemas.microsoft.com/office/drawing/2014/main" id="{C898EE07-5E1A-DCE8-EBD8-FA30D055DB16}"/>
              </a:ext>
            </a:extLst>
          </p:cNvPr>
          <p:cNvSpPr txBox="1">
            <a:spLocks noGrp="1"/>
          </p:cNvSpPr>
          <p:nvPr>
            <p:ph type="sldNum" sz="quarter" idx="8"/>
          </p:nvPr>
        </p:nvSpPr>
        <p:spPr/>
        <p:txBody>
          <a:bodyPr/>
          <a:lstStyle>
            <a:lvl1pPr>
              <a:defRPr/>
            </a:lvl1pPr>
          </a:lstStyle>
          <a:p>
            <a:pPr lvl="0"/>
            <a:fld id="{5F082A7C-5123-46CA-AB82-47CB6D10818E}" type="slidenum">
              <a:t>‹#›</a:t>
            </a:fld>
            <a:endParaRPr lang="en-GB" dirty="0"/>
          </a:p>
        </p:txBody>
      </p:sp>
    </p:spTree>
    <p:extLst>
      <p:ext uri="{BB962C8B-B14F-4D97-AF65-F5344CB8AC3E}">
        <p14:creationId xmlns:p14="http://schemas.microsoft.com/office/powerpoint/2010/main" val="2902681353"/>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Title &amp; sub separator dark">
    <p:bg>
      <p:bgPr>
        <a:solidFill>
          <a:schemeClr val="accent1"/>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09600" y="274638"/>
            <a:ext cx="10972800" cy="4162474"/>
          </a:xfrm>
          <a:prstGeom prst="rect">
            <a:avLst/>
          </a:prstGeom>
        </p:spPr>
        <p:txBody>
          <a:bodyPr anchor="ctr">
            <a:normAutofit/>
          </a:bodyPr>
          <a:lstStyle>
            <a:lvl1pPr algn="ctr">
              <a:defRPr sz="40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r>
              <a:rPr lang="en-GB" noProof="0" dirty="0"/>
              <a:t>Click and Modify the text</a:t>
            </a:r>
          </a:p>
        </p:txBody>
      </p:sp>
      <p:sp>
        <p:nvSpPr>
          <p:cNvPr id="3" name="Sous-titre 2"/>
          <p:cNvSpPr>
            <a:spLocks noGrp="1"/>
          </p:cNvSpPr>
          <p:nvPr>
            <p:ph type="subTitle" idx="1"/>
          </p:nvPr>
        </p:nvSpPr>
        <p:spPr>
          <a:xfrm>
            <a:off x="609600" y="4653136"/>
            <a:ext cx="10972800" cy="1655762"/>
          </a:xfrm>
          <a:prstGeom prst="rect">
            <a:avLst/>
          </a:prstGeom>
        </p:spPr>
        <p:txBody>
          <a:bodyPr>
            <a:normAutofit/>
          </a:bodyPr>
          <a:lstStyle>
            <a:lvl1pPr marL="0" indent="0" algn="ctr">
              <a:buNone/>
              <a:defRPr sz="3200">
                <a:solidFill>
                  <a:schemeClr val="bg1"/>
                </a:solidFill>
                <a:latin typeface="+mj-lt"/>
                <a:ea typeface="Verdana" panose="020B0604030504040204" pitchFamily="34" charset="0"/>
              </a:defRPr>
            </a:lvl1pPr>
          </a:lstStyle>
          <a:p>
            <a:endParaRPr lang="en-GB" noProof="0" dirty="0"/>
          </a:p>
        </p:txBody>
      </p:sp>
      <p:sp>
        <p:nvSpPr>
          <p:cNvPr id="4"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793993526"/>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6" name="Espace réservé du numéro de diapositive 6">
            <a:extLst>
              <a:ext uri="{FF2B5EF4-FFF2-40B4-BE49-F238E27FC236}">
                <a16:creationId xmlns:a16="http://schemas.microsoft.com/office/drawing/2014/main" id="{F046E0A4-E965-4C18-8444-05C49D8DD6B9}"/>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sp>
        <p:nvSpPr>
          <p:cNvPr id="7" name="Title 4">
            <a:extLst>
              <a:ext uri="{FF2B5EF4-FFF2-40B4-BE49-F238E27FC236}">
                <a16:creationId xmlns:a16="http://schemas.microsoft.com/office/drawing/2014/main" id="{DE0BFF55-A527-48E6-AAD6-78DF86EF1158}"/>
              </a:ext>
            </a:extLst>
          </p:cNvPr>
          <p:cNvSpPr>
            <a:spLocks noGrp="1"/>
          </p:cNvSpPr>
          <p:nvPr>
            <p:ph type="title"/>
          </p:nvPr>
        </p:nvSpPr>
        <p:spPr>
          <a:xfrm>
            <a:off x="619200" y="246566"/>
            <a:ext cx="8740800" cy="807285"/>
          </a:xfrm>
        </p:spPr>
        <p:txBody>
          <a:bodyPr anchor="t"/>
          <a:lstStyle>
            <a:lvl1pPr>
              <a:lnSpc>
                <a:spcPts val="3000"/>
              </a:lnSpc>
              <a:defRPr>
                <a:latin typeface="+mj-lt"/>
              </a:defRPr>
            </a:lvl1pPr>
          </a:lstStyle>
          <a:p>
            <a:r>
              <a:rPr lang="en-GB" dirty="0"/>
              <a:t>Click to edit Master title style</a:t>
            </a:r>
            <a:endParaRPr lang="en-US" dirty="0"/>
          </a:p>
        </p:txBody>
      </p:sp>
      <p:sp>
        <p:nvSpPr>
          <p:cNvPr id="5" name="Content Placeholder 5">
            <a:extLst>
              <a:ext uri="{FF2B5EF4-FFF2-40B4-BE49-F238E27FC236}">
                <a16:creationId xmlns:a16="http://schemas.microsoft.com/office/drawing/2014/main" id="{C98DCE08-41C6-754C-8B94-1E817D13B56F}"/>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buNone/>
              <a:defRPr sz="12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extLst>
      <p:ext uri="{BB962C8B-B14F-4D97-AF65-F5344CB8AC3E}">
        <p14:creationId xmlns:p14="http://schemas.microsoft.com/office/powerpoint/2010/main" val="1936986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subtitle content">
    <p:spTree>
      <p:nvGrpSpPr>
        <p:cNvPr id="1" name=""/>
        <p:cNvGrpSpPr/>
        <p:nvPr/>
      </p:nvGrpSpPr>
      <p:grpSpPr>
        <a:xfrm>
          <a:off x="0" y="0"/>
          <a:ext cx="0" cy="0"/>
          <a:chOff x="0" y="0"/>
          <a:chExt cx="0" cy="0"/>
        </a:xfrm>
      </p:grpSpPr>
      <p:sp>
        <p:nvSpPr>
          <p:cNvPr id="9" name="Espace réservé du texte 2"/>
          <p:cNvSpPr>
            <a:spLocks noGrp="1"/>
          </p:cNvSpPr>
          <p:nvPr>
            <p:ph type="body" idx="1" hasCustomPrompt="1"/>
          </p:nvPr>
        </p:nvSpPr>
        <p:spPr>
          <a:xfrm>
            <a:off x="609600" y="1430386"/>
            <a:ext cx="10972800" cy="702470"/>
          </a:xfrm>
          <a:prstGeom prst="rect">
            <a:avLst/>
          </a:prstGeom>
        </p:spPr>
        <p:txBody>
          <a:bodyPr wrap="square" lIns="0" tIns="0" rIns="0" bIns="0" anchor="t"/>
          <a:lstStyle>
            <a:lvl1pPr marL="0" indent="0" algn="l">
              <a:buNone/>
              <a:defRPr sz="2000" b="1" i="0" cap="all" spc="100" baseline="0">
                <a:solidFill>
                  <a:schemeClr val="accent1"/>
                </a:solidFill>
                <a:latin typeface="+mj-lt"/>
                <a:ea typeface="Verdana" panose="020B0604030504040204" pitchFamily="34" charset="0"/>
                <a:cs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AND ADD TEXT</a:t>
            </a:r>
          </a:p>
        </p:txBody>
      </p:sp>
      <p:sp>
        <p:nvSpPr>
          <p:cNvPr id="3" name="Content Placeholder 2"/>
          <p:cNvSpPr>
            <a:spLocks noGrp="1"/>
          </p:cNvSpPr>
          <p:nvPr>
            <p:ph sz="quarter" idx="12"/>
          </p:nvPr>
        </p:nvSpPr>
        <p:spPr>
          <a:xfrm>
            <a:off x="620184" y="2132856"/>
            <a:ext cx="10963200" cy="3816424"/>
          </a:xfrm>
        </p:spPr>
        <p:txBody>
          <a:bodyPr>
            <a:no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Title 4">
            <a:extLst>
              <a:ext uri="{FF2B5EF4-FFF2-40B4-BE49-F238E27FC236}">
                <a16:creationId xmlns:a16="http://schemas.microsoft.com/office/drawing/2014/main" id="{E7BED270-F252-40E9-B649-31059F163421}"/>
              </a:ext>
            </a:extLst>
          </p:cNvPr>
          <p:cNvSpPr>
            <a:spLocks noGrp="1"/>
          </p:cNvSpPr>
          <p:nvPr>
            <p:ph type="title"/>
          </p:nvPr>
        </p:nvSpPr>
        <p:spPr>
          <a:xfrm>
            <a:off x="619200" y="246566"/>
            <a:ext cx="8740800" cy="807285"/>
          </a:xfrm>
        </p:spPr>
        <p:txBody>
          <a:bodyPr anchor="t"/>
          <a:lstStyle>
            <a:lvl1pPr>
              <a:lnSpc>
                <a:spcPts val="3000"/>
              </a:lnSpc>
              <a:defRPr>
                <a:latin typeface="+mj-lt"/>
              </a:defRPr>
            </a:lvl1pPr>
          </a:lstStyle>
          <a:p>
            <a:r>
              <a:rPr lang="en-GB" dirty="0"/>
              <a:t>Click to edit Master title style</a:t>
            </a:r>
            <a:endParaRPr lang="en-US" dirty="0"/>
          </a:p>
        </p:txBody>
      </p:sp>
      <p:sp>
        <p:nvSpPr>
          <p:cNvPr id="13" name="Espace réservé du numéro de diapositive 6">
            <a:extLst>
              <a:ext uri="{FF2B5EF4-FFF2-40B4-BE49-F238E27FC236}">
                <a16:creationId xmlns:a16="http://schemas.microsoft.com/office/drawing/2014/main" id="{2C97B588-8F7E-484F-9C45-CC6F089B2D56}"/>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sp>
        <p:nvSpPr>
          <p:cNvPr id="10" name="Content Placeholder 5">
            <a:extLst>
              <a:ext uri="{FF2B5EF4-FFF2-40B4-BE49-F238E27FC236}">
                <a16:creationId xmlns:a16="http://schemas.microsoft.com/office/drawing/2014/main" id="{B671EB7F-1F36-3C4C-BEFF-8B7AD564F59B}"/>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spcBef>
                <a:spcPts val="300"/>
              </a:spcBef>
              <a:buNone/>
              <a:defRPr sz="12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extLst>
      <p:ext uri="{BB962C8B-B14F-4D97-AF65-F5344CB8AC3E}">
        <p14:creationId xmlns:p14="http://schemas.microsoft.com/office/powerpoint/2010/main" val="849518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2_Disposition personnalisée">
    <p:bg>
      <p:bgPr>
        <a:solidFill>
          <a:srgbClr val="5D8298"/>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Modify the text</a:t>
            </a:r>
          </a:p>
        </p:txBody>
      </p:sp>
      <p:sp>
        <p:nvSpPr>
          <p:cNvPr id="3"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fld id="{FCE43C0F-8A7B-3A4B-9DB5-B3472E36E833}" type="slidenum">
              <a:rPr lang="en-GB" smtClean="0"/>
              <a:pPr/>
              <a:t>‹#›</a:t>
            </a:fld>
            <a:endParaRPr lang="en-GB"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5_Disposition personnalisée">
    <p:spTree>
      <p:nvGrpSpPr>
        <p:cNvPr id="1" name=""/>
        <p:cNvGrpSpPr/>
        <p:nvPr/>
      </p:nvGrpSpPr>
      <p:grpSpPr>
        <a:xfrm>
          <a:off x="0" y="0"/>
          <a:ext cx="0" cy="0"/>
          <a:chOff x="0" y="0"/>
          <a:chExt cx="0" cy="0"/>
        </a:xfrm>
      </p:grpSpPr>
      <p:sp>
        <p:nvSpPr>
          <p:cNvPr id="9"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b="1" i="0" spc="0">
                <a:solidFill>
                  <a:srgbClr val="5D8298"/>
                </a:solidFill>
                <a:latin typeface="Arial" panose="020B0604020202020204" pitchFamily="34" charset="0"/>
                <a:ea typeface="Arial" panose="020B0604020202020204" pitchFamily="34" charset="0"/>
                <a:cs typeface="Arial" panose="020B0604020202020204" pitchFamily="34" charset="0"/>
              </a:defRPr>
            </a:lvl1pPr>
          </a:lstStyle>
          <a:p>
            <a:r>
              <a:rPr lang="fr-FR" dirty="0"/>
              <a:t>Click and </a:t>
            </a:r>
            <a:r>
              <a:rPr lang="fr-FR" dirty="0" err="1"/>
              <a:t>Modify</a:t>
            </a:r>
            <a:r>
              <a:rPr lang="fr-FR" dirty="0"/>
              <a:t> </a:t>
            </a:r>
            <a:br>
              <a:rPr lang="fr-FR" dirty="0"/>
            </a:br>
            <a:r>
              <a:rPr lang="fr-FR" dirty="0"/>
              <a:t>the </a:t>
            </a:r>
            <a:r>
              <a:rPr lang="fr-FR" dirty="0" err="1"/>
              <a:t>text</a:t>
            </a:r>
            <a:endParaRPr lang="fr-FR" dirty="0"/>
          </a:p>
        </p:txBody>
      </p:sp>
      <p:sp>
        <p:nvSpPr>
          <p:cNvPr id="10" name="Rectangle 9"/>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dirty="0">
              <a:latin typeface="Arial" panose="020B0604020202020204" pitchFamily="34" charset="0"/>
              <a:cs typeface="Arial" panose="020B0604020202020204" pitchFamily="34" charset="0"/>
            </a:endParaRPr>
          </a:p>
        </p:txBody>
      </p:sp>
      <p:sp>
        <p:nvSpPr>
          <p:cNvPr id="5"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13794990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6_Disposition personnalisée">
    <p:bg>
      <p:bgPr>
        <a:solidFill>
          <a:srgbClr val="5D8298"/>
        </a:solidFill>
        <a:effectLst/>
      </p:bgPr>
    </p:bg>
    <p:spTree>
      <p:nvGrpSpPr>
        <p:cNvPr id="1" name=""/>
        <p:cNvGrpSpPr/>
        <p:nvPr/>
      </p:nvGrpSpPr>
      <p:grpSpPr>
        <a:xfrm>
          <a:off x="0" y="0"/>
          <a:ext cx="0" cy="0"/>
          <a:chOff x="0" y="0"/>
          <a:chExt cx="0" cy="0"/>
        </a:xfrm>
      </p:grpSpPr>
      <p:sp>
        <p:nvSpPr>
          <p:cNvPr id="2"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3" name="Titre 1"/>
          <p:cNvSpPr>
            <a:spLocks noGrp="1"/>
          </p:cNvSpPr>
          <p:nvPr>
            <p:ph type="title" hasCustomPrompt="1"/>
          </p:nvPr>
        </p:nvSpPr>
        <p:spPr>
          <a:xfrm>
            <a:off x="609600" y="274638"/>
            <a:ext cx="10972800" cy="4162474"/>
          </a:xfrm>
          <a:prstGeom prst="rect">
            <a:avLst/>
          </a:prstGeom>
        </p:spPr>
        <p:txBody>
          <a:bodyPr anchor="ctr">
            <a:normAutofit/>
          </a:bodyPr>
          <a:lstStyle>
            <a:lvl1pPr algn="ctr">
              <a:defRPr sz="40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r>
              <a:rPr lang="en-GB" noProof="0" dirty="0"/>
              <a:t>Click and Modify the text</a:t>
            </a:r>
          </a:p>
        </p:txBody>
      </p:sp>
      <p:sp>
        <p:nvSpPr>
          <p:cNvPr id="4" name="Sous-titre 2"/>
          <p:cNvSpPr>
            <a:spLocks noGrp="1"/>
          </p:cNvSpPr>
          <p:nvPr>
            <p:ph type="subTitle" idx="1"/>
          </p:nvPr>
        </p:nvSpPr>
        <p:spPr>
          <a:xfrm>
            <a:off x="609600" y="4653136"/>
            <a:ext cx="10972800" cy="1655762"/>
          </a:xfrm>
          <a:prstGeom prst="rect">
            <a:avLst/>
          </a:prstGeom>
        </p:spPr>
        <p:txBody>
          <a:bodyPr>
            <a:normAutofit/>
          </a:bodyPr>
          <a:lstStyle>
            <a:lvl1pPr marL="0" indent="0" algn="ctr">
              <a:buNone/>
              <a:defRPr sz="32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endParaRPr lang="en-GB" noProof="0" dirty="0"/>
          </a:p>
        </p:txBody>
      </p:sp>
      <p:sp>
        <p:nvSpPr>
          <p:cNvPr id="5" name="Content Placeholder 5">
            <a:extLst>
              <a:ext uri="{FF2B5EF4-FFF2-40B4-BE49-F238E27FC236}">
                <a16:creationId xmlns:a16="http://schemas.microsoft.com/office/drawing/2014/main" id="{CB0892A3-AA32-4643-922B-907261114EE2}"/>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chemeClr val="bg1"/>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extLst>
      <p:ext uri="{BB962C8B-B14F-4D97-AF65-F5344CB8AC3E}">
        <p14:creationId xmlns:p14="http://schemas.microsoft.com/office/powerpoint/2010/main" val="1756915667"/>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4_Disposition personnalisée">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GB" sz="1800" noProof="0" dirty="0">
              <a:latin typeface="Arial" panose="020B0604020202020204" pitchFamily="34" charset="0"/>
              <a:cs typeface="Arial" panose="020B0604020202020204" pitchFamily="34" charset="0"/>
            </a:endParaRPr>
          </a:p>
        </p:txBody>
      </p:sp>
      <p:sp>
        <p:nvSpPr>
          <p:cNvPr id="4"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3" name="Title 2">
            <a:extLst>
              <a:ext uri="{FF2B5EF4-FFF2-40B4-BE49-F238E27FC236}">
                <a16:creationId xmlns:a16="http://schemas.microsoft.com/office/drawing/2014/main" id="{C886629B-70FD-5844-A852-AA84E9AB03FD}"/>
              </a:ext>
            </a:extLst>
          </p:cNvPr>
          <p:cNvSpPr>
            <a:spLocks noGrp="1"/>
          </p:cNvSpPr>
          <p:nvPr>
            <p:ph type="title" hasCustomPrompt="1"/>
          </p:nvPr>
        </p:nvSpPr>
        <p:spPr>
          <a:xfrm>
            <a:off x="431371" y="1052832"/>
            <a:ext cx="11247039" cy="647976"/>
          </a:xfrm>
        </p:spPr>
        <p:txBody>
          <a:bodyPr>
            <a:noAutofit/>
          </a:bodyPr>
          <a:lstStyle>
            <a:lvl1pPr algn="ctr">
              <a:defRPr sz="4000" spc="0">
                <a:latin typeface="Arial" panose="020B0604020202020204" pitchFamily="34" charset="0"/>
                <a:cs typeface="Arial" panose="020B0604020202020204" pitchFamily="34" charset="0"/>
              </a:defRPr>
            </a:lvl1pPr>
          </a:lstStyle>
          <a:p>
            <a:r>
              <a:rPr lang="en-GB" dirty="0"/>
              <a:t>Click AND MODIFY THE TEXT</a:t>
            </a:r>
            <a:endParaRPr lang="en-US" dirty="0"/>
          </a:p>
        </p:txBody>
      </p:sp>
      <p:sp>
        <p:nvSpPr>
          <p:cNvPr id="17" name="Text Placeholder 16">
            <a:extLst>
              <a:ext uri="{FF2B5EF4-FFF2-40B4-BE49-F238E27FC236}">
                <a16:creationId xmlns:a16="http://schemas.microsoft.com/office/drawing/2014/main" id="{29E1BEE5-34CE-E34C-BCFB-D7083C34B8C5}"/>
              </a:ext>
            </a:extLst>
          </p:cNvPr>
          <p:cNvSpPr>
            <a:spLocks noGrp="1"/>
          </p:cNvSpPr>
          <p:nvPr>
            <p:ph type="body" sz="quarter" idx="10" hasCustomPrompt="1"/>
          </p:nvPr>
        </p:nvSpPr>
        <p:spPr>
          <a:xfrm>
            <a:off x="1968499" y="2580900"/>
            <a:ext cx="8255959" cy="416053"/>
          </a:xfrm>
        </p:spPr>
        <p:txBody>
          <a:bodyPr>
            <a:normAutofit/>
          </a:bodyPr>
          <a:lstStyle>
            <a:lvl1pPr marL="0" indent="0" algn="ctr">
              <a:buNone/>
              <a:defRPr sz="2400" b="1">
                <a:latin typeface="Arial" panose="020B0604020202020204" pitchFamily="34" charset="0"/>
                <a:cs typeface="Arial" panose="020B0604020202020204" pitchFamily="34" charset="0"/>
              </a:defRPr>
            </a:lvl1pPr>
            <a:lvl2pPr marL="457200" indent="0">
              <a:buNone/>
              <a:defRPr/>
            </a:lvl2pPr>
          </a:lstStyle>
          <a:p>
            <a:pPr lvl="0"/>
            <a:r>
              <a:rPr lang="en-GB" dirty="0"/>
              <a:t>CLICK AND MODIFY THE TEXT</a:t>
            </a:r>
          </a:p>
        </p:txBody>
      </p:sp>
      <p:sp>
        <p:nvSpPr>
          <p:cNvPr id="18" name="Text Placeholder 16">
            <a:extLst>
              <a:ext uri="{FF2B5EF4-FFF2-40B4-BE49-F238E27FC236}">
                <a16:creationId xmlns:a16="http://schemas.microsoft.com/office/drawing/2014/main" id="{5E89AE6E-09E9-A04C-9CFE-768FC4130566}"/>
              </a:ext>
            </a:extLst>
          </p:cNvPr>
          <p:cNvSpPr>
            <a:spLocks noGrp="1"/>
          </p:cNvSpPr>
          <p:nvPr>
            <p:ph type="body" sz="quarter" idx="11" hasCustomPrompt="1"/>
          </p:nvPr>
        </p:nvSpPr>
        <p:spPr>
          <a:xfrm>
            <a:off x="1967542" y="3877044"/>
            <a:ext cx="8255959" cy="416053"/>
          </a:xfrm>
        </p:spPr>
        <p:txBody>
          <a:bodyPr>
            <a:normAutofit/>
          </a:bodyPr>
          <a:lstStyle>
            <a:lvl1pPr marL="0" indent="0" algn="ctr">
              <a:buNone/>
              <a:defRPr sz="2400" b="1">
                <a:latin typeface="Arial" panose="020B0604020202020204" pitchFamily="34" charset="0"/>
                <a:cs typeface="Arial" panose="020B0604020202020204" pitchFamily="34" charset="0"/>
              </a:defRPr>
            </a:lvl1pPr>
            <a:lvl2pPr marL="457200" indent="0">
              <a:buNone/>
              <a:defRPr/>
            </a:lvl2pPr>
          </a:lstStyle>
          <a:p>
            <a:pPr lvl="0"/>
            <a:r>
              <a:rPr lang="en-GB" dirty="0"/>
              <a:t>CLICK AND MODIFY THE TEXT</a:t>
            </a:r>
          </a:p>
        </p:txBody>
      </p:sp>
      <p:sp>
        <p:nvSpPr>
          <p:cNvPr id="19" name="Text Placeholder 16">
            <a:extLst>
              <a:ext uri="{FF2B5EF4-FFF2-40B4-BE49-F238E27FC236}">
                <a16:creationId xmlns:a16="http://schemas.microsoft.com/office/drawing/2014/main" id="{FEC0F67F-0294-3044-9A92-E4F9BE84511E}"/>
              </a:ext>
            </a:extLst>
          </p:cNvPr>
          <p:cNvSpPr>
            <a:spLocks noGrp="1"/>
          </p:cNvSpPr>
          <p:nvPr>
            <p:ph type="body" sz="quarter" idx="12" hasCustomPrompt="1"/>
          </p:nvPr>
        </p:nvSpPr>
        <p:spPr>
          <a:xfrm>
            <a:off x="1967542" y="5125192"/>
            <a:ext cx="8255959" cy="536057"/>
          </a:xfrm>
        </p:spPr>
        <p:txBody>
          <a:bodyPr>
            <a:noAutofit/>
          </a:bodyPr>
          <a:lstStyle>
            <a:lvl1pPr marL="0" indent="0" algn="ctr">
              <a:buNone/>
              <a:defRPr sz="3200" b="1">
                <a:latin typeface="Arial" panose="020B0604020202020204" pitchFamily="34" charset="0"/>
                <a:cs typeface="Arial" panose="020B0604020202020204" pitchFamily="34" charset="0"/>
              </a:defRPr>
            </a:lvl1pPr>
            <a:lvl2pPr marL="457200" indent="0">
              <a:buNone/>
              <a:defRPr/>
            </a:lvl2pPr>
          </a:lstStyle>
          <a:p>
            <a:pPr lvl="0"/>
            <a:r>
              <a:rPr lang="en-GB" dirty="0"/>
              <a:t>CLICK AND MODIFY THE TEXT</a:t>
            </a:r>
          </a:p>
        </p:txBody>
      </p:sp>
      <p:sp>
        <p:nvSpPr>
          <p:cNvPr id="8" name="Content Placeholder 5">
            <a:extLst>
              <a:ext uri="{FF2B5EF4-FFF2-40B4-BE49-F238E27FC236}">
                <a16:creationId xmlns:a16="http://schemas.microsoft.com/office/drawing/2014/main" id="{9DAE90F2-0D99-4E4A-B2F6-79682983F674}"/>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extLst>
      <p:ext uri="{BB962C8B-B14F-4D97-AF65-F5344CB8AC3E}">
        <p14:creationId xmlns:p14="http://schemas.microsoft.com/office/powerpoint/2010/main" val="1398295499"/>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6" name="Content Placeholder 5"/>
          <p:cNvSpPr>
            <a:spLocks noGrp="1"/>
          </p:cNvSpPr>
          <p:nvPr>
            <p:ph sz="quarter" idx="14"/>
          </p:nvPr>
        </p:nvSpPr>
        <p:spPr>
          <a:xfrm>
            <a:off x="620184" y="1425600"/>
            <a:ext cx="10962216" cy="45252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8" name="Content Placeholder 5">
            <a:extLst>
              <a:ext uri="{FF2B5EF4-FFF2-40B4-BE49-F238E27FC236}">
                <a16:creationId xmlns:a16="http://schemas.microsoft.com/office/drawing/2014/main" id="{1C800C48-4F96-3047-964F-933FF318046D}"/>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9" name="Espace réservé du texte 2"/>
          <p:cNvSpPr>
            <a:spLocks noGrp="1"/>
          </p:cNvSpPr>
          <p:nvPr>
            <p:ph type="body" idx="1" hasCustomPrompt="1"/>
          </p:nvPr>
        </p:nvSpPr>
        <p:spPr>
          <a:xfrm>
            <a:off x="609600" y="1214362"/>
            <a:ext cx="10972800" cy="702470"/>
          </a:xfrm>
          <a:prstGeom prst="rect">
            <a:avLst/>
          </a:prstGeom>
        </p:spPr>
        <p:txBody>
          <a:bodyPr wrap="square" lIns="0" tIns="0" rIns="0" bIns="0" anchor="t"/>
          <a:lstStyle>
            <a:lvl1pPr marL="0" indent="0" algn="l">
              <a:buNone/>
              <a:defRPr sz="2000" b="1" i="0" cap="all"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AND ADD TEXT</a:t>
            </a:r>
          </a:p>
        </p:txBody>
      </p:sp>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4" name="Content Placeholder 3"/>
          <p:cNvSpPr>
            <a:spLocks noGrp="1"/>
          </p:cNvSpPr>
          <p:nvPr>
            <p:ph sz="quarter" idx="14"/>
          </p:nvPr>
        </p:nvSpPr>
        <p:spPr>
          <a:xfrm>
            <a:off x="619200" y="1987200"/>
            <a:ext cx="10963200" cy="39600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8" name="Content Placeholder 5">
            <a:extLst>
              <a:ext uri="{FF2B5EF4-FFF2-40B4-BE49-F238E27FC236}">
                <a16:creationId xmlns:a16="http://schemas.microsoft.com/office/drawing/2014/main" id="{8E9715FD-800D-EC4B-B5EC-4EF7DCBD08D6}"/>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extLst>
      <p:ext uri="{BB962C8B-B14F-4D97-AF65-F5344CB8AC3E}">
        <p14:creationId xmlns:p14="http://schemas.microsoft.com/office/powerpoint/2010/main" val="2145174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
        <p:nvSpPr>
          <p:cNvPr id="3" name="Espace réservé pour une image  2"/>
          <p:cNvSpPr>
            <a:spLocks noGrp="1"/>
          </p:cNvSpPr>
          <p:nvPr>
            <p:ph type="pic" idx="1" hasCustomPrompt="1"/>
          </p:nvPr>
        </p:nvSpPr>
        <p:spPr>
          <a:xfrm>
            <a:off x="621216" y="239346"/>
            <a:ext cx="8931169" cy="4465706"/>
          </a:xfrm>
          <a:prstGeom prst="rect">
            <a:avLst/>
          </a:prstGeom>
        </p:spPr>
        <p:txBody>
          <a:bodyPr/>
          <a:lstStyle>
            <a:lvl1pPr marL="0" indent="0">
              <a:buNone/>
              <a:defRPr sz="3200" baseline="0">
                <a:latin typeface="Arial" panose="020B0604020202020204" pitchFamily="34" charset="0"/>
                <a:ea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Drop an image or click on the </a:t>
            </a:r>
            <a:r>
              <a:rPr lang="en-GB" noProof="0" dirty="0"/>
              <a:t>icon</a:t>
            </a:r>
            <a:r>
              <a:rPr lang="en-GB" dirty="0"/>
              <a:t> to add one </a:t>
            </a:r>
          </a:p>
        </p:txBody>
      </p:sp>
      <p:sp>
        <p:nvSpPr>
          <p:cNvPr id="4" name="Espace réservé du texte 3"/>
          <p:cNvSpPr>
            <a:spLocks noGrp="1"/>
          </p:cNvSpPr>
          <p:nvPr>
            <p:ph type="body" sz="half" idx="2" hasCustomPrompt="1"/>
          </p:nvPr>
        </p:nvSpPr>
        <p:spPr>
          <a:xfrm>
            <a:off x="609600" y="5013176"/>
            <a:ext cx="8942784" cy="804862"/>
          </a:xfrm>
          <a:prstGeom prst="rect">
            <a:avLst/>
          </a:prstGeom>
        </p:spPr>
        <p:txBody>
          <a:bodyPr lIns="0" tIns="0" rIns="0" bIns="0">
            <a:normAutofit/>
          </a:bodyPr>
          <a:lstStyle>
            <a:lvl1pPr marL="0" indent="0" algn="l">
              <a:buNone/>
              <a:defRPr sz="2000" b="0" i="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and add text</a:t>
            </a:r>
          </a:p>
        </p:txBody>
      </p:sp>
      <p:sp>
        <p:nvSpPr>
          <p:cNvPr id="6"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7" name="Content Placeholder 5">
            <a:extLst>
              <a:ext uri="{FF2B5EF4-FFF2-40B4-BE49-F238E27FC236}">
                <a16:creationId xmlns:a16="http://schemas.microsoft.com/office/drawing/2014/main" id="{48F82FB2-1400-8B4D-AF68-7358C7D763C7}"/>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Image avec légend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21215" y="284704"/>
            <a:ext cx="10961184" cy="552008"/>
          </a:xfrm>
          <a:prstGeom prst="rect">
            <a:avLst/>
          </a:prstGeom>
        </p:spPr>
        <p:txBody>
          <a:bodyPr lIns="0" tIns="0" rIns="0" bIns="0" anchor="t"/>
          <a:lstStyle>
            <a:lvl1pPr algn="l">
              <a:defRPr sz="2000" b="1"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add text</a:t>
            </a:r>
          </a:p>
        </p:txBody>
      </p:sp>
      <p:sp>
        <p:nvSpPr>
          <p:cNvPr id="3" name="Espace réservé pour une image  2"/>
          <p:cNvSpPr>
            <a:spLocks noGrp="1"/>
          </p:cNvSpPr>
          <p:nvPr>
            <p:ph type="pic" idx="1" hasCustomPrompt="1"/>
          </p:nvPr>
        </p:nvSpPr>
        <p:spPr>
          <a:xfrm>
            <a:off x="609600" y="1228609"/>
            <a:ext cx="5181600" cy="4657047"/>
          </a:xfrm>
          <a:prstGeom prst="rect">
            <a:avLst/>
          </a:prstGeo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noProof="0" dirty="0"/>
              <a:t>Drop an image or click on the icon to add one </a:t>
            </a:r>
          </a:p>
        </p:txBody>
      </p:sp>
      <p:sp>
        <p:nvSpPr>
          <p:cNvPr id="10" name="Espace réservé du texte 4"/>
          <p:cNvSpPr>
            <a:spLocks noGrp="1"/>
          </p:cNvSpPr>
          <p:nvPr>
            <p:ph type="body" sz="half" idx="12" hasCustomPrompt="1"/>
          </p:nvPr>
        </p:nvSpPr>
        <p:spPr>
          <a:xfrm>
            <a:off x="6158414" y="1270567"/>
            <a:ext cx="5423985" cy="4618263"/>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mj-lt"/>
                <a:ea typeface="Calibri" charset="0"/>
                <a:cs typeface="Calibri" charset="0"/>
              </a:defRPr>
            </a:lvl2pPr>
            <a:lvl3pPr marL="1257300" indent="-342900">
              <a:buFont typeface="Arial" charset="0"/>
              <a:buChar char="•"/>
              <a:defRPr sz="2000" baseline="0">
                <a:solidFill>
                  <a:srgbClr val="5D8298"/>
                </a:solidFill>
                <a:latin typeface="+mj-lt"/>
                <a:ea typeface="Calibri" charset="0"/>
                <a:cs typeface="Calibri" charset="0"/>
              </a:defRPr>
            </a:lvl3pPr>
            <a:lvl4pPr marL="1714500" indent="-342900">
              <a:buFont typeface="Arial" charset="0"/>
              <a:buChar char="•"/>
              <a:defRPr sz="2000">
                <a:latin typeface="+mj-lt"/>
                <a:ea typeface="Calibri" charset="0"/>
                <a:cs typeface="Calibri" charset="0"/>
              </a:defRPr>
            </a:lvl4pPr>
            <a:lvl5pPr marL="2171700" indent="-342900">
              <a:buFont typeface="Arial" charset="0"/>
              <a:buChar char="•"/>
              <a:defRPr>
                <a:latin typeface="+mj-lt"/>
                <a:ea typeface="Calibri" charset="0"/>
                <a:cs typeface="Calibri" charset="0"/>
              </a:defRPr>
            </a:lvl5pPr>
          </a:lstStyle>
          <a:p>
            <a:r>
              <a:rPr lang="en-GB" noProof="0" dirty="0"/>
              <a:t>Add text</a:t>
            </a:r>
          </a:p>
        </p:txBody>
      </p:sp>
      <p:sp>
        <p:nvSpPr>
          <p:cNvPr id="7"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8" name="Content Placeholder 5">
            <a:extLst>
              <a:ext uri="{FF2B5EF4-FFF2-40B4-BE49-F238E27FC236}">
                <a16:creationId xmlns:a16="http://schemas.microsoft.com/office/drawing/2014/main" id="{4A6F5460-BA6D-C940-BFC5-F19A378019C6}"/>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dirty="0">
              <a:latin typeface="Arial" panose="020B0604020202020204" pitchFamily="34" charset="0"/>
              <a:cs typeface="Arial" panose="020B0604020202020204" pitchFamily="34" charset="0"/>
            </a:endParaRPr>
          </a:p>
        </p:txBody>
      </p:sp>
      <p:sp>
        <p:nvSpPr>
          <p:cNvPr id="2" name="Title Placeholder 1"/>
          <p:cNvSpPr>
            <a:spLocks noGrp="1"/>
          </p:cNvSpPr>
          <p:nvPr>
            <p:ph type="title"/>
          </p:nvPr>
        </p:nvSpPr>
        <p:spPr>
          <a:xfrm>
            <a:off x="619201" y="259200"/>
            <a:ext cx="10963199" cy="864000"/>
          </a:xfrm>
          <a:prstGeom prst="rect">
            <a:avLst/>
          </a:prstGeom>
        </p:spPr>
        <p:txBody>
          <a:bodyPr vert="horz" lIns="0" tIns="0" rIns="0" bIns="0" rtlCol="0" anchor="t" anchorCtr="0">
            <a:normAutofit/>
          </a:bodyPr>
          <a:lstStyle/>
          <a:p>
            <a:r>
              <a:rPr lang="en-GB" dirty="0"/>
              <a:t>Click to edit Master title style</a:t>
            </a:r>
            <a:endParaRPr lang="en-US" dirty="0"/>
          </a:p>
        </p:txBody>
      </p:sp>
      <p:sp>
        <p:nvSpPr>
          <p:cNvPr id="6" name="Text Placeholder 4"/>
          <p:cNvSpPr>
            <a:spLocks noGrp="1"/>
          </p:cNvSpPr>
          <p:nvPr>
            <p:ph type="body" idx="1"/>
          </p:nvPr>
        </p:nvSpPr>
        <p:spPr>
          <a:xfrm>
            <a:off x="619200" y="1425600"/>
            <a:ext cx="10963200" cy="4525200"/>
          </a:xfrm>
          <a:prstGeom prst="rect">
            <a:avLst/>
          </a:prstGeom>
        </p:spPr>
        <p:txBody>
          <a:bodyPr vert="horz" lIns="0" tIns="0" rIns="0" bIns="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61" r:id="rId4"/>
    <p:sldLayoutId id="2147483658" r:id="rId5"/>
    <p:sldLayoutId id="2147483652" r:id="rId6"/>
    <p:sldLayoutId id="2147483657" r:id="rId7"/>
    <p:sldLayoutId id="2147483654" r:id="rId8"/>
    <p:sldLayoutId id="2147483655" r:id="rId9"/>
    <p:sldLayoutId id="2147483675" r:id="rId10"/>
    <p:sldLayoutId id="2147483676" r:id="rId11"/>
    <p:sldLayoutId id="2147483656" r:id="rId12"/>
    <p:sldLayoutId id="2147483678" r:id="rId13"/>
    <p:sldLayoutId id="2147483679" r:id="rId14"/>
    <p:sldLayoutId id="2147483680" r:id="rId15"/>
    <p:sldLayoutId id="2147483681" r:id="rId16"/>
    <p:sldLayoutId id="2147483683" r:id="rId17"/>
    <p:sldLayoutId id="2147483698" r:id="rId18"/>
    <p:sldLayoutId id="2147483699" r:id="rId19"/>
  </p:sldLayoutIdLst>
  <p:hf hdr="0" ftr="0" dt="0"/>
  <p:txStyles>
    <p:titleStyle>
      <a:lvl1pPr algn="l" defTabSz="457200" rtl="0" eaLnBrk="1" latinLnBrk="0" hangingPunct="1">
        <a:spcBef>
          <a:spcPct val="0"/>
        </a:spcBef>
        <a:buNone/>
        <a:defRPr sz="2800" b="1" i="0" kern="1200" cap="all" spc="0" baseline="0">
          <a:solidFill>
            <a:srgbClr val="5D8298"/>
          </a:solidFill>
          <a:latin typeface="Arial" panose="020B0604020202020204" pitchFamily="34" charset="0"/>
          <a:ea typeface="Arial" panose="020B0604020202020204" pitchFamily="34" charset="0"/>
          <a:cs typeface="Arial" panose="020B0604020202020204" pitchFamily="34" charset="0"/>
        </a:defRPr>
      </a:lvl1pPr>
    </p:titleStyle>
    <p:bodyStyle>
      <a:lvl1pPr marL="357188" indent="-357188" algn="l" defTabSz="457200" rtl="0" eaLnBrk="1" latinLnBrk="0" hangingPunct="1">
        <a:spcBef>
          <a:spcPts val="1200"/>
        </a:spcBef>
        <a:buClr>
          <a:schemeClr val="accent2"/>
        </a:buClr>
        <a:buFont typeface="Arial"/>
        <a:buChar char="•"/>
        <a:defRPr sz="2000" b="0" i="0" kern="120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23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hyperlink" Target="https://gunursesconnect.cor2ed.com/" TargetMode="External"/><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hyperlink" Target="https://www.esmo.org/oncology-news/ema-recommends-granting-a-marketing-authorisation-for-akeega-fixed-dose-combinations-of-niraparib-abiraterone-acetate"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0368376"/>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FE7E3665-5615-FE4C-B92E-798BEB98C98E}"/>
              </a:ext>
            </a:extLst>
          </p:cNvPr>
          <p:cNvSpPr>
            <a:spLocks noGrp="1"/>
          </p:cNvSpPr>
          <p:nvPr>
            <p:ph sz="quarter" idx="12"/>
          </p:nvPr>
        </p:nvSpPr>
        <p:spPr>
          <a:xfrm>
            <a:off x="620184" y="1425600"/>
            <a:ext cx="10963200" cy="4525200"/>
          </a:xfrm>
        </p:spPr>
        <p:txBody>
          <a:bodyPr/>
          <a:lstStyle/>
          <a:p>
            <a:r>
              <a:rPr lang="en-GB" dirty="0"/>
              <a:t>Ra-223 should be administered only by persons authorised to handle radiopharmaceuticals in designated clinical settings and after evaluation of the patient by a qualified physician</a:t>
            </a:r>
          </a:p>
          <a:p>
            <a:endParaRPr lang="en-GB" dirty="0"/>
          </a:p>
          <a:p>
            <a:endParaRPr lang="en-GB" dirty="0"/>
          </a:p>
          <a:p>
            <a:r>
              <a:rPr lang="en-GB" dirty="0"/>
              <a:t>The dose is 55 </a:t>
            </a:r>
            <a:r>
              <a:rPr lang="en-GB" dirty="0" err="1"/>
              <a:t>kBq</a:t>
            </a:r>
            <a:r>
              <a:rPr lang="en-GB" dirty="0"/>
              <a:t> (1.49 microcurie) per kg body weight</a:t>
            </a:r>
          </a:p>
          <a:p>
            <a:pPr marL="0" indent="0">
              <a:spcAft>
                <a:spcPts val="7400"/>
              </a:spcAft>
              <a:buNone/>
            </a:pPr>
            <a:r>
              <a:rPr lang="en-GB" b="1" dirty="0"/>
              <a:t>The volume to be administered to a given patient is calculated as follows:</a:t>
            </a:r>
          </a:p>
          <a:p>
            <a:pPr>
              <a:spcBef>
                <a:spcPts val="600"/>
              </a:spcBef>
            </a:pPr>
            <a:r>
              <a:rPr lang="en-GB" sz="2000" dirty="0"/>
              <a:t>Patient treated as an outpatient</a:t>
            </a:r>
          </a:p>
        </p:txBody>
      </p:sp>
      <p:sp>
        <p:nvSpPr>
          <p:cNvPr id="2" name="Title 1">
            <a:extLst>
              <a:ext uri="{FF2B5EF4-FFF2-40B4-BE49-F238E27FC236}">
                <a16:creationId xmlns:a16="http://schemas.microsoft.com/office/drawing/2014/main" id="{BE318F23-C2D4-4961-A830-C3ED9713F093}"/>
              </a:ext>
            </a:extLst>
          </p:cNvPr>
          <p:cNvSpPr>
            <a:spLocks noGrp="1"/>
          </p:cNvSpPr>
          <p:nvPr>
            <p:ph type="title"/>
          </p:nvPr>
        </p:nvSpPr>
        <p:spPr>
          <a:xfrm>
            <a:off x="619201" y="259200"/>
            <a:ext cx="10963199" cy="864000"/>
          </a:xfrm>
        </p:spPr>
        <p:txBody>
          <a:bodyPr/>
          <a:lstStyle/>
          <a:p>
            <a:r>
              <a:rPr lang="en-GB" dirty="0"/>
              <a:t>Radium-223 Administration and Dose</a:t>
            </a:r>
          </a:p>
        </p:txBody>
      </p:sp>
      <p:sp>
        <p:nvSpPr>
          <p:cNvPr id="3" name="Slide Number Placeholder 2">
            <a:extLst>
              <a:ext uri="{FF2B5EF4-FFF2-40B4-BE49-F238E27FC236}">
                <a16:creationId xmlns:a16="http://schemas.microsoft.com/office/drawing/2014/main" id="{6256B1D0-0328-1F48-944A-B6FD433A8481}"/>
              </a:ext>
            </a:extLst>
          </p:cNvPr>
          <p:cNvSpPr>
            <a:spLocks noGrp="1"/>
          </p:cNvSpPr>
          <p:nvPr>
            <p:ph type="sldNum" sz="quarter" idx="4"/>
          </p:nvPr>
        </p:nvSpPr>
        <p:spPr>
          <a:xfrm>
            <a:off x="10800523" y="6428359"/>
            <a:ext cx="781877" cy="365125"/>
          </a:xfrm>
        </p:spPr>
        <p:txBody>
          <a:bodyPr/>
          <a:lstStyle/>
          <a:p>
            <a:fld id="{0A780081-4753-4731-B999-91969501B6FB}" type="slidenum">
              <a:rPr lang="en-GB" smtClean="0"/>
              <a:pPr/>
              <a:t>10</a:t>
            </a:fld>
            <a:endParaRPr lang="en-GB" dirty="0"/>
          </a:p>
        </p:txBody>
      </p:sp>
      <p:sp>
        <p:nvSpPr>
          <p:cNvPr id="17" name="Content Placeholder 16">
            <a:extLst>
              <a:ext uri="{FF2B5EF4-FFF2-40B4-BE49-F238E27FC236}">
                <a16:creationId xmlns:a16="http://schemas.microsoft.com/office/drawing/2014/main" id="{7ED8F8F9-7FB1-1F4C-934A-E0ED63166335}"/>
              </a:ext>
            </a:extLst>
          </p:cNvPr>
          <p:cNvSpPr>
            <a:spLocks noGrp="1"/>
          </p:cNvSpPr>
          <p:nvPr>
            <p:ph sz="quarter" idx="15"/>
          </p:nvPr>
        </p:nvSpPr>
        <p:spPr>
          <a:xfrm>
            <a:off x="620183" y="6356351"/>
            <a:ext cx="10180339" cy="365125"/>
          </a:xfrm>
        </p:spPr>
        <p:txBody>
          <a:bodyPr/>
          <a:lstStyle/>
          <a:p>
            <a:r>
              <a:rPr lang="en-GB" dirty="0">
                <a:solidFill>
                  <a:schemeClr val="tx2"/>
                </a:solidFill>
              </a:rPr>
              <a:t>kBq, kilobecquerel; mCi, microcurie; Ra-233, radium-233</a:t>
            </a:r>
          </a:p>
          <a:p>
            <a:r>
              <a:rPr lang="en-GB" dirty="0">
                <a:solidFill>
                  <a:schemeClr val="tx2"/>
                </a:solidFill>
              </a:rPr>
              <a:t>Radium-223 US Prescribing Information (Dec 2019); Radium-223 SmPC</a:t>
            </a:r>
          </a:p>
        </p:txBody>
      </p:sp>
      <p:grpSp>
        <p:nvGrpSpPr>
          <p:cNvPr id="29" name="Group 28">
            <a:extLst>
              <a:ext uri="{FF2B5EF4-FFF2-40B4-BE49-F238E27FC236}">
                <a16:creationId xmlns:a16="http://schemas.microsoft.com/office/drawing/2014/main" id="{707E849B-0904-0A49-B9A3-B03BCA30DD2B}"/>
              </a:ext>
            </a:extLst>
          </p:cNvPr>
          <p:cNvGrpSpPr/>
          <p:nvPr/>
        </p:nvGrpSpPr>
        <p:grpSpPr>
          <a:xfrm>
            <a:off x="2963652" y="3985201"/>
            <a:ext cx="6264696" cy="667935"/>
            <a:chOff x="1187624" y="2204864"/>
            <a:chExt cx="6264696" cy="667935"/>
          </a:xfrm>
        </p:grpSpPr>
        <p:sp>
          <p:nvSpPr>
            <p:cNvPr id="18" name="Rectangle 17">
              <a:extLst>
                <a:ext uri="{FF2B5EF4-FFF2-40B4-BE49-F238E27FC236}">
                  <a16:creationId xmlns:a16="http://schemas.microsoft.com/office/drawing/2014/main" id="{78FCD2A2-659E-6246-9912-1BABB8F91DD6}"/>
                </a:ext>
              </a:extLst>
            </p:cNvPr>
            <p:cNvSpPr/>
            <p:nvPr/>
          </p:nvSpPr>
          <p:spPr>
            <a:xfrm>
              <a:off x="1187624" y="2204864"/>
              <a:ext cx="6264696" cy="648072"/>
            </a:xfrm>
            <a:prstGeom prst="rect">
              <a:avLst/>
            </a:prstGeom>
            <a:noFill/>
            <a:ln w="2857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03230744-5481-4C45-937E-C7C8E7C1FB27}"/>
                </a:ext>
              </a:extLst>
            </p:cNvPr>
            <p:cNvSpPr/>
            <p:nvPr/>
          </p:nvSpPr>
          <p:spPr>
            <a:xfrm>
              <a:off x="1344074" y="2395379"/>
              <a:ext cx="1187103" cy="318449"/>
            </a:xfrm>
            <a:prstGeom prst="rect">
              <a:avLst/>
            </a:prstGeom>
            <a:noFill/>
            <a:ln w="6350" cap="flat" cmpd="sng" algn="ctr">
              <a:no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defTabSz="914400">
                <a:lnSpc>
                  <a:spcPct val="90000"/>
                </a:lnSpc>
                <a:defRPr/>
              </a:pPr>
              <a:r>
                <a:rPr lang="en-GB" sz="1100" kern="0" dirty="0">
                  <a:solidFill>
                    <a:schemeClr val="tx1">
                      <a:lumMod val="65000"/>
                      <a:lumOff val="35000"/>
                    </a:schemeClr>
                  </a:solidFill>
                  <a:latin typeface="Arial" panose="020B0604020202020204" pitchFamily="34" charset="0"/>
                  <a:cs typeface="Arial" panose="020B0604020202020204" pitchFamily="34" charset="0"/>
                </a:rPr>
                <a:t>Volume to be</a:t>
              </a:r>
              <a:br>
                <a:rPr lang="en-GB" sz="1100" kern="0" dirty="0">
                  <a:solidFill>
                    <a:schemeClr val="tx1">
                      <a:lumMod val="65000"/>
                      <a:lumOff val="35000"/>
                    </a:schemeClr>
                  </a:solidFill>
                  <a:latin typeface="Arial" panose="020B0604020202020204" pitchFamily="34" charset="0"/>
                  <a:cs typeface="Arial" panose="020B0604020202020204" pitchFamily="34" charset="0"/>
                </a:rPr>
              </a:br>
              <a:r>
                <a:rPr lang="en-GB" sz="1100" kern="0" dirty="0">
                  <a:solidFill>
                    <a:schemeClr val="tx1">
                      <a:lumMod val="65000"/>
                      <a:lumOff val="35000"/>
                    </a:schemeClr>
                  </a:solidFill>
                  <a:latin typeface="Arial" panose="020B0604020202020204" pitchFamily="34" charset="0"/>
                  <a:cs typeface="Arial" panose="020B0604020202020204" pitchFamily="34" charset="0"/>
                </a:rPr>
                <a:t>administered (mL) </a:t>
              </a:r>
            </a:p>
          </p:txBody>
        </p:sp>
        <p:sp>
          <p:nvSpPr>
            <p:cNvPr id="20" name="Rectangle 19">
              <a:extLst>
                <a:ext uri="{FF2B5EF4-FFF2-40B4-BE49-F238E27FC236}">
                  <a16:creationId xmlns:a16="http://schemas.microsoft.com/office/drawing/2014/main" id="{C22B32F3-3A5B-6141-A828-947DF7518328}"/>
                </a:ext>
              </a:extLst>
            </p:cNvPr>
            <p:cNvSpPr/>
            <p:nvPr/>
          </p:nvSpPr>
          <p:spPr>
            <a:xfrm>
              <a:off x="3012667" y="2249550"/>
              <a:ext cx="1709371" cy="318449"/>
            </a:xfrm>
            <a:prstGeom prst="rect">
              <a:avLst/>
            </a:prstGeom>
            <a:noFill/>
            <a:ln w="6350" cap="flat" cmpd="sng" algn="ctr">
              <a:no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400">
                <a:lnSpc>
                  <a:spcPct val="90000"/>
                </a:lnSpc>
                <a:defRPr/>
              </a:pPr>
              <a:r>
                <a:rPr lang="en-GB" sz="1100" kern="0" dirty="0">
                  <a:solidFill>
                    <a:schemeClr val="tx1">
                      <a:lumMod val="65000"/>
                      <a:lumOff val="35000"/>
                    </a:schemeClr>
                  </a:solidFill>
                  <a:latin typeface="Arial" panose="020B0604020202020204" pitchFamily="34" charset="0"/>
                  <a:cs typeface="Arial" panose="020B0604020202020204" pitchFamily="34" charset="0"/>
                </a:rPr>
                <a:t>Body weight in kg</a:t>
              </a:r>
              <a:br>
                <a:rPr lang="en-GB" sz="1100" kern="0" dirty="0">
                  <a:solidFill>
                    <a:schemeClr val="tx1">
                      <a:lumMod val="65000"/>
                      <a:lumOff val="35000"/>
                    </a:schemeClr>
                  </a:solidFill>
                  <a:latin typeface="Arial" panose="020B0604020202020204" pitchFamily="34" charset="0"/>
                  <a:cs typeface="Arial" panose="020B0604020202020204" pitchFamily="34" charset="0"/>
                </a:rPr>
              </a:br>
              <a:r>
                <a:rPr lang="en-GB" sz="1100" kern="0" dirty="0">
                  <a:solidFill>
                    <a:schemeClr val="tx1">
                      <a:lumMod val="65000"/>
                      <a:lumOff val="35000"/>
                    </a:schemeClr>
                  </a:solidFill>
                  <a:latin typeface="Arial" panose="020B0604020202020204" pitchFamily="34" charset="0"/>
                  <a:cs typeface="Arial" panose="020B0604020202020204" pitchFamily="34" charset="0"/>
                </a:rPr>
                <a:t>× 55 kBq/kg body weight</a:t>
              </a:r>
            </a:p>
          </p:txBody>
        </p:sp>
        <p:sp>
          <p:nvSpPr>
            <p:cNvPr id="21" name="Rectangle 20">
              <a:extLst>
                <a:ext uri="{FF2B5EF4-FFF2-40B4-BE49-F238E27FC236}">
                  <a16:creationId xmlns:a16="http://schemas.microsoft.com/office/drawing/2014/main" id="{9DF628C3-4943-B442-A326-B4B774D6BDDD}"/>
                </a:ext>
              </a:extLst>
            </p:cNvPr>
            <p:cNvSpPr/>
            <p:nvPr/>
          </p:nvSpPr>
          <p:spPr>
            <a:xfrm>
              <a:off x="2967252" y="2554350"/>
              <a:ext cx="1800200" cy="318449"/>
            </a:xfrm>
            <a:prstGeom prst="rect">
              <a:avLst/>
            </a:prstGeom>
            <a:noFill/>
            <a:ln w="6350" cap="flat" cmpd="sng" algn="ctr">
              <a:no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400">
                <a:defRPr/>
              </a:pPr>
              <a:r>
                <a:rPr lang="en-GB" sz="1100" kern="0" dirty="0">
                  <a:solidFill>
                    <a:schemeClr val="tx1">
                      <a:lumMod val="65000"/>
                      <a:lumOff val="35000"/>
                    </a:schemeClr>
                  </a:solidFill>
                  <a:latin typeface="Arial" panose="020B0604020202020204" pitchFamily="34" charset="0"/>
                  <a:cs typeface="Arial" panose="020B0604020202020204" pitchFamily="34" charset="0"/>
                </a:rPr>
                <a:t>Decay factor × 1100 kBq/mL</a:t>
              </a:r>
            </a:p>
          </p:txBody>
        </p:sp>
        <p:sp>
          <p:nvSpPr>
            <p:cNvPr id="22" name="Rectangle 21">
              <a:extLst>
                <a:ext uri="{FF2B5EF4-FFF2-40B4-BE49-F238E27FC236}">
                  <a16:creationId xmlns:a16="http://schemas.microsoft.com/office/drawing/2014/main" id="{D4FDC3F2-D1B1-F543-B792-D7F8ED7431BD}"/>
                </a:ext>
              </a:extLst>
            </p:cNvPr>
            <p:cNvSpPr/>
            <p:nvPr/>
          </p:nvSpPr>
          <p:spPr>
            <a:xfrm>
              <a:off x="4872518" y="2381169"/>
              <a:ext cx="408772" cy="318449"/>
            </a:xfrm>
            <a:prstGeom prst="rect">
              <a:avLst/>
            </a:prstGeom>
            <a:noFill/>
            <a:ln w="6350" cap="flat" cmpd="sng" algn="ctr">
              <a:no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400">
                <a:defRPr/>
              </a:pPr>
              <a:r>
                <a:rPr lang="en-GB" b="1" kern="0" dirty="0">
                  <a:solidFill>
                    <a:schemeClr val="accent1"/>
                  </a:solidFill>
                  <a:latin typeface="Arial" panose="020B0604020202020204" pitchFamily="34" charset="0"/>
                  <a:cs typeface="Arial" panose="020B0604020202020204" pitchFamily="34" charset="0"/>
                </a:rPr>
                <a:t>OR</a:t>
              </a:r>
            </a:p>
          </p:txBody>
        </p:sp>
        <p:sp>
          <p:nvSpPr>
            <p:cNvPr id="23" name="Rectangle 22">
              <a:extLst>
                <a:ext uri="{FF2B5EF4-FFF2-40B4-BE49-F238E27FC236}">
                  <a16:creationId xmlns:a16="http://schemas.microsoft.com/office/drawing/2014/main" id="{5AB26831-AFA6-1846-A1F8-214C3CA8F911}"/>
                </a:ext>
              </a:extLst>
            </p:cNvPr>
            <p:cNvSpPr/>
            <p:nvPr/>
          </p:nvSpPr>
          <p:spPr>
            <a:xfrm>
              <a:off x="2571208" y="2381169"/>
              <a:ext cx="281283" cy="318449"/>
            </a:xfrm>
            <a:prstGeom prst="rect">
              <a:avLst/>
            </a:prstGeom>
            <a:noFill/>
            <a:ln w="6350" cap="flat" cmpd="sng" algn="ctr">
              <a:no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400">
                <a:defRPr/>
              </a:pPr>
              <a:r>
                <a:rPr lang="en-GB" b="1" kern="0" dirty="0">
                  <a:solidFill>
                    <a:schemeClr val="accent1"/>
                  </a:solidFill>
                  <a:latin typeface="Arial" panose="020B0604020202020204" pitchFamily="34" charset="0"/>
                  <a:cs typeface="Arial" panose="020B0604020202020204" pitchFamily="34" charset="0"/>
                </a:rPr>
                <a:t>=</a:t>
              </a:r>
            </a:p>
          </p:txBody>
        </p:sp>
        <p:cxnSp>
          <p:nvCxnSpPr>
            <p:cNvPr id="25" name="Straight Connector 24">
              <a:extLst>
                <a:ext uri="{FF2B5EF4-FFF2-40B4-BE49-F238E27FC236}">
                  <a16:creationId xmlns:a16="http://schemas.microsoft.com/office/drawing/2014/main" id="{93FBA012-9FBB-2F4F-AF59-EA7613103945}"/>
                </a:ext>
              </a:extLst>
            </p:cNvPr>
            <p:cNvCxnSpPr/>
            <p:nvPr/>
          </p:nvCxnSpPr>
          <p:spPr>
            <a:xfrm>
              <a:off x="2943735" y="2609590"/>
              <a:ext cx="1847234" cy="0"/>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6" name="Rectangle 25">
              <a:extLst>
                <a:ext uri="{FF2B5EF4-FFF2-40B4-BE49-F238E27FC236}">
                  <a16:creationId xmlns:a16="http://schemas.microsoft.com/office/drawing/2014/main" id="{AFAF7262-A864-0143-80EE-2A7C328FD8EA}"/>
                </a:ext>
              </a:extLst>
            </p:cNvPr>
            <p:cNvSpPr/>
            <p:nvPr/>
          </p:nvSpPr>
          <p:spPr>
            <a:xfrm>
              <a:off x="5457994" y="2249550"/>
              <a:ext cx="1709371" cy="318449"/>
            </a:xfrm>
            <a:prstGeom prst="rect">
              <a:avLst/>
            </a:prstGeom>
            <a:noFill/>
            <a:ln w="6350" cap="flat" cmpd="sng" algn="ctr">
              <a:no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400">
                <a:lnSpc>
                  <a:spcPct val="90000"/>
                </a:lnSpc>
                <a:defRPr/>
              </a:pPr>
              <a:r>
                <a:rPr lang="en-GB" sz="1100" kern="0" dirty="0">
                  <a:solidFill>
                    <a:schemeClr val="tx1">
                      <a:lumMod val="65000"/>
                      <a:lumOff val="35000"/>
                    </a:schemeClr>
                  </a:solidFill>
                  <a:latin typeface="Arial" panose="020B0604020202020204" pitchFamily="34" charset="0"/>
                  <a:cs typeface="Arial" panose="020B0604020202020204" pitchFamily="34" charset="0"/>
                </a:rPr>
                <a:t>Body weight in kg</a:t>
              </a:r>
              <a:br>
                <a:rPr lang="en-GB" sz="1100" kern="0" dirty="0">
                  <a:solidFill>
                    <a:schemeClr val="tx1">
                      <a:lumMod val="65000"/>
                      <a:lumOff val="35000"/>
                    </a:schemeClr>
                  </a:solidFill>
                  <a:latin typeface="Arial" panose="020B0604020202020204" pitchFamily="34" charset="0"/>
                  <a:cs typeface="Arial" panose="020B0604020202020204" pitchFamily="34" charset="0"/>
                </a:rPr>
              </a:br>
              <a:r>
                <a:rPr lang="en-GB" sz="1100" kern="0" dirty="0">
                  <a:solidFill>
                    <a:schemeClr val="tx1">
                      <a:lumMod val="65000"/>
                      <a:lumOff val="35000"/>
                    </a:schemeClr>
                  </a:solidFill>
                  <a:latin typeface="Arial" panose="020B0604020202020204" pitchFamily="34" charset="0"/>
                  <a:cs typeface="Arial" panose="020B0604020202020204" pitchFamily="34" charset="0"/>
                </a:rPr>
                <a:t>× 1.49 mCi/kg body weight</a:t>
              </a:r>
            </a:p>
          </p:txBody>
        </p:sp>
        <p:sp>
          <p:nvSpPr>
            <p:cNvPr id="27" name="Rectangle 26">
              <a:extLst>
                <a:ext uri="{FF2B5EF4-FFF2-40B4-BE49-F238E27FC236}">
                  <a16:creationId xmlns:a16="http://schemas.microsoft.com/office/drawing/2014/main" id="{BEE4A034-65C0-6E4B-A5F1-71E29BF30EE4}"/>
                </a:ext>
              </a:extLst>
            </p:cNvPr>
            <p:cNvSpPr/>
            <p:nvPr/>
          </p:nvSpPr>
          <p:spPr>
            <a:xfrm>
              <a:off x="5412579" y="2554350"/>
              <a:ext cx="1800200" cy="318449"/>
            </a:xfrm>
            <a:prstGeom prst="rect">
              <a:avLst/>
            </a:prstGeom>
            <a:noFill/>
            <a:ln w="6350" cap="flat" cmpd="sng" algn="ctr">
              <a:no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400">
                <a:defRPr/>
              </a:pPr>
              <a:r>
                <a:rPr lang="en-GB" sz="1100" kern="0" dirty="0">
                  <a:solidFill>
                    <a:schemeClr val="tx1">
                      <a:lumMod val="65000"/>
                      <a:lumOff val="35000"/>
                    </a:schemeClr>
                  </a:solidFill>
                  <a:latin typeface="Arial" panose="020B0604020202020204" pitchFamily="34" charset="0"/>
                  <a:cs typeface="Arial" panose="020B0604020202020204" pitchFamily="34" charset="0"/>
                </a:rPr>
                <a:t>Decay factor × 30 mCi/mL</a:t>
              </a:r>
            </a:p>
          </p:txBody>
        </p:sp>
        <p:cxnSp>
          <p:nvCxnSpPr>
            <p:cNvPr id="28" name="Straight Connector 27">
              <a:extLst>
                <a:ext uri="{FF2B5EF4-FFF2-40B4-BE49-F238E27FC236}">
                  <a16:creationId xmlns:a16="http://schemas.microsoft.com/office/drawing/2014/main" id="{BB62BCA7-5405-AC4D-A91A-725360FA7112}"/>
                </a:ext>
              </a:extLst>
            </p:cNvPr>
            <p:cNvCxnSpPr/>
            <p:nvPr/>
          </p:nvCxnSpPr>
          <p:spPr>
            <a:xfrm>
              <a:off x="5389062" y="2609590"/>
              <a:ext cx="1847234" cy="0"/>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grpSp>
      <p:pic>
        <p:nvPicPr>
          <p:cNvPr id="30" name="Content Placeholder 4" descr="A screenshot of a social media post&#10;&#10;Description automatically generated">
            <a:extLst>
              <a:ext uri="{FF2B5EF4-FFF2-40B4-BE49-F238E27FC236}">
                <a16:creationId xmlns:a16="http://schemas.microsoft.com/office/drawing/2014/main" id="{998AF0C3-4BE8-9643-8C70-1C5E93EA55AA}"/>
              </a:ext>
            </a:extLst>
          </p:cNvPr>
          <p:cNvPicPr>
            <a:picLocks noChangeAspect="1"/>
          </p:cNvPicPr>
          <p:nvPr/>
        </p:nvPicPr>
        <p:blipFill rotWithShape="1">
          <a:blip r:embed="rId2">
            <a:extLst>
              <a:ext uri="{28A0092B-C50C-407E-A947-70E740481C1C}">
                <a14:useLocalDpi xmlns:a14="http://schemas.microsoft.com/office/drawing/2010/main" val="0"/>
              </a:ext>
            </a:extLst>
          </a:blip>
          <a:srcRect l="5099" t="22385" r="42187" b="65379"/>
          <a:stretch/>
        </p:blipFill>
        <p:spPr>
          <a:xfrm>
            <a:off x="3075709" y="2204864"/>
            <a:ext cx="4244427" cy="554180"/>
          </a:xfrm>
          <a:prstGeom prst="rect">
            <a:avLst/>
          </a:prstGeom>
          <a:ln w="28575">
            <a:solidFill>
              <a:schemeClr val="accent1"/>
            </a:solidFill>
          </a:ln>
        </p:spPr>
      </p:pic>
    </p:spTree>
    <p:extLst>
      <p:ext uri="{BB962C8B-B14F-4D97-AF65-F5344CB8AC3E}">
        <p14:creationId xmlns:p14="http://schemas.microsoft.com/office/powerpoint/2010/main" val="1679560037"/>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AA3B56F-3B66-7B45-1CC7-59F5DADDDC72}"/>
              </a:ext>
            </a:extLst>
          </p:cNvPr>
          <p:cNvSpPr>
            <a:spLocks noGrp="1"/>
          </p:cNvSpPr>
          <p:nvPr>
            <p:ph sz="quarter" idx="12"/>
          </p:nvPr>
        </p:nvSpPr>
        <p:spPr>
          <a:xfrm>
            <a:off x="620713" y="1425575"/>
            <a:ext cx="10963275" cy="635273"/>
          </a:xfrm>
        </p:spPr>
        <p:txBody>
          <a:bodyPr/>
          <a:lstStyle/>
          <a:p>
            <a:r>
              <a:rPr lang="en-GB" dirty="0"/>
              <a:t>Phase 3 study in mCRPC patients with symptomatic bone metastases and no known </a:t>
            </a:r>
            <a:br>
              <a:rPr lang="en-GB" dirty="0"/>
            </a:br>
            <a:r>
              <a:rPr lang="en-GB" dirty="0"/>
              <a:t>visceral mets</a:t>
            </a:r>
          </a:p>
          <a:p>
            <a:endParaRPr lang="en-GB" dirty="0"/>
          </a:p>
        </p:txBody>
      </p:sp>
      <p:sp>
        <p:nvSpPr>
          <p:cNvPr id="2" name="Title 1">
            <a:extLst>
              <a:ext uri="{FF2B5EF4-FFF2-40B4-BE49-F238E27FC236}">
                <a16:creationId xmlns:a16="http://schemas.microsoft.com/office/drawing/2014/main" id="{4AA3DE14-FFAA-FD39-3458-ACF0898EB9FB}"/>
              </a:ext>
            </a:extLst>
          </p:cNvPr>
          <p:cNvSpPr>
            <a:spLocks noGrp="1"/>
          </p:cNvSpPr>
          <p:nvPr>
            <p:ph type="title"/>
          </p:nvPr>
        </p:nvSpPr>
        <p:spPr>
          <a:xfrm>
            <a:off x="619201" y="259200"/>
            <a:ext cx="10963199" cy="864000"/>
          </a:xfrm>
        </p:spPr>
        <p:txBody>
          <a:bodyPr/>
          <a:lstStyle/>
          <a:p>
            <a:r>
              <a:rPr lang="en-GB" dirty="0"/>
              <a:t>Alsympca study</a:t>
            </a:r>
          </a:p>
        </p:txBody>
      </p:sp>
      <p:sp>
        <p:nvSpPr>
          <p:cNvPr id="7" name="Content Placeholder 6">
            <a:extLst>
              <a:ext uri="{FF2B5EF4-FFF2-40B4-BE49-F238E27FC236}">
                <a16:creationId xmlns:a16="http://schemas.microsoft.com/office/drawing/2014/main" id="{9848E3EC-EDDE-591A-8A0E-F60FAC68417A}"/>
              </a:ext>
            </a:extLst>
          </p:cNvPr>
          <p:cNvSpPr>
            <a:spLocks noGrp="1"/>
          </p:cNvSpPr>
          <p:nvPr>
            <p:ph sz="quarter" idx="15"/>
          </p:nvPr>
        </p:nvSpPr>
        <p:spPr>
          <a:xfrm>
            <a:off x="620183" y="6356351"/>
            <a:ext cx="10180339" cy="365125"/>
          </a:xfrm>
        </p:spPr>
        <p:txBody>
          <a:bodyPr/>
          <a:lstStyle/>
          <a:p>
            <a:r>
              <a:rPr lang="en-GB" dirty="0">
                <a:solidFill>
                  <a:schemeClr val="tx2"/>
                </a:solidFill>
              </a:rPr>
              <a:t>ALP, alkaline phosphatase; kBq, kilobecquerel; (m)CRPC, (metastatic) castrate resistant prostate cancer; mets, metastases; R, randomisation</a:t>
            </a:r>
          </a:p>
          <a:p>
            <a:r>
              <a:rPr lang="en-GB" dirty="0">
                <a:solidFill>
                  <a:schemeClr val="tx2"/>
                </a:solidFill>
              </a:rPr>
              <a:t>Parker C, et al. N Engl J Med. 2013;369:213-23 (inc. protocol)</a:t>
            </a:r>
          </a:p>
        </p:txBody>
      </p:sp>
      <p:cxnSp>
        <p:nvCxnSpPr>
          <p:cNvPr id="14" name="Google Shape;384;p10">
            <a:extLst>
              <a:ext uri="{FF2B5EF4-FFF2-40B4-BE49-F238E27FC236}">
                <a16:creationId xmlns:a16="http://schemas.microsoft.com/office/drawing/2014/main" id="{9A7278EB-B05B-4B6C-8350-63AB1515B38F}"/>
              </a:ext>
            </a:extLst>
          </p:cNvPr>
          <p:cNvCxnSpPr/>
          <p:nvPr/>
        </p:nvCxnSpPr>
        <p:spPr>
          <a:xfrm>
            <a:off x="7343979" y="3628397"/>
            <a:ext cx="288000" cy="0"/>
          </a:xfrm>
          <a:prstGeom prst="straightConnector1">
            <a:avLst/>
          </a:prstGeom>
          <a:noFill/>
          <a:ln w="19050" cap="flat" cmpd="sng">
            <a:solidFill>
              <a:schemeClr val="dk1"/>
            </a:solidFill>
            <a:prstDash val="solid"/>
            <a:round/>
            <a:headEnd type="none" w="sm" len="sm"/>
            <a:tailEnd type="triangle" w="med" len="med"/>
          </a:ln>
        </p:spPr>
      </p:cxnSp>
      <p:cxnSp>
        <p:nvCxnSpPr>
          <p:cNvPr id="15" name="Google Shape;385;p10">
            <a:extLst>
              <a:ext uri="{FF2B5EF4-FFF2-40B4-BE49-F238E27FC236}">
                <a16:creationId xmlns:a16="http://schemas.microsoft.com/office/drawing/2014/main" id="{0CD4C114-ED79-F57F-1C95-165707044B39}"/>
              </a:ext>
            </a:extLst>
          </p:cNvPr>
          <p:cNvCxnSpPr/>
          <p:nvPr/>
        </p:nvCxnSpPr>
        <p:spPr>
          <a:xfrm>
            <a:off x="7334446" y="4546249"/>
            <a:ext cx="288000" cy="0"/>
          </a:xfrm>
          <a:prstGeom prst="straightConnector1">
            <a:avLst/>
          </a:prstGeom>
          <a:noFill/>
          <a:ln w="19050" cap="flat" cmpd="sng">
            <a:solidFill>
              <a:schemeClr val="dk1"/>
            </a:solidFill>
            <a:prstDash val="solid"/>
            <a:round/>
            <a:headEnd type="none" w="sm" len="sm"/>
            <a:tailEnd type="triangle" w="med" len="med"/>
          </a:ln>
        </p:spPr>
      </p:cxnSp>
      <p:cxnSp>
        <p:nvCxnSpPr>
          <p:cNvPr id="16" name="Google Shape;386;p10">
            <a:extLst>
              <a:ext uri="{FF2B5EF4-FFF2-40B4-BE49-F238E27FC236}">
                <a16:creationId xmlns:a16="http://schemas.microsoft.com/office/drawing/2014/main" id="{BF00095C-94F7-935F-858F-5828C05B81AD}"/>
              </a:ext>
            </a:extLst>
          </p:cNvPr>
          <p:cNvCxnSpPr>
            <a:cxnSpLocks/>
          </p:cNvCxnSpPr>
          <p:nvPr/>
        </p:nvCxnSpPr>
        <p:spPr>
          <a:xfrm flipV="1">
            <a:off x="7341568" y="3622228"/>
            <a:ext cx="0" cy="935702"/>
          </a:xfrm>
          <a:prstGeom prst="straightConnector1">
            <a:avLst/>
          </a:prstGeom>
          <a:noFill/>
          <a:ln w="19050" cap="flat" cmpd="sng">
            <a:solidFill>
              <a:schemeClr val="dk1"/>
            </a:solidFill>
            <a:prstDash val="solid"/>
            <a:round/>
            <a:headEnd type="none" w="sm" len="sm"/>
            <a:tailEnd type="none" w="sm" len="sm"/>
          </a:ln>
        </p:spPr>
      </p:cxnSp>
      <p:sp>
        <p:nvSpPr>
          <p:cNvPr id="22" name="Google Shape;396;p10">
            <a:extLst>
              <a:ext uri="{FF2B5EF4-FFF2-40B4-BE49-F238E27FC236}">
                <a16:creationId xmlns:a16="http://schemas.microsoft.com/office/drawing/2014/main" id="{B8B388F5-4BDD-42B4-B034-6C8D0CE7BA25}"/>
              </a:ext>
            </a:extLst>
          </p:cNvPr>
          <p:cNvSpPr/>
          <p:nvPr/>
        </p:nvSpPr>
        <p:spPr>
          <a:xfrm>
            <a:off x="7629568" y="3232854"/>
            <a:ext cx="2556000" cy="772210"/>
          </a:xfrm>
          <a:prstGeom prst="roundRect">
            <a:avLst>
              <a:gd name="adj" fmla="val 16667"/>
            </a:avLst>
          </a:prstGeom>
          <a:solidFill>
            <a:schemeClr val="accent1"/>
          </a:solidFill>
          <a:ln>
            <a:noFill/>
          </a:ln>
        </p:spPr>
        <p:txBody>
          <a:bodyPr spcFirstLastPara="1" wrap="square" lIns="36000" tIns="36000" rIns="36000" bIns="36000" anchor="ctr" anchorCtr="0">
            <a:noAutofit/>
          </a:bodyPr>
          <a:lstStyle/>
          <a:p>
            <a:pPr algn="ctr"/>
            <a:r>
              <a:rPr lang="en-GB" sz="1400" b="1" dirty="0">
                <a:solidFill>
                  <a:schemeClr val="lt1"/>
                </a:solidFill>
                <a:latin typeface="Arial" panose="020B0604020202020204" pitchFamily="34" charset="0"/>
                <a:ea typeface="Calibri"/>
                <a:cs typeface="Arial" panose="020B0604020202020204" pitchFamily="34" charset="0"/>
                <a:sym typeface="Calibri"/>
              </a:rPr>
              <a:t>Radium-223 (50 kBq/kg)</a:t>
            </a:r>
            <a:br>
              <a:rPr lang="en-GB" sz="1400" b="1" dirty="0">
                <a:solidFill>
                  <a:schemeClr val="lt1"/>
                </a:solidFill>
                <a:latin typeface="Arial" panose="020B0604020202020204" pitchFamily="34" charset="0"/>
                <a:ea typeface="Calibri"/>
                <a:cs typeface="Arial" panose="020B0604020202020204" pitchFamily="34" charset="0"/>
                <a:sym typeface="Calibri"/>
              </a:rPr>
            </a:br>
            <a:r>
              <a:rPr lang="en-GB" sz="1400" b="1" dirty="0">
                <a:solidFill>
                  <a:schemeClr val="lt1"/>
                </a:solidFill>
                <a:latin typeface="Arial" panose="020B0604020202020204" pitchFamily="34" charset="0"/>
                <a:ea typeface="Calibri"/>
                <a:cs typeface="Arial" panose="020B0604020202020204" pitchFamily="34" charset="0"/>
                <a:sym typeface="Calibri"/>
              </a:rPr>
              <a:t>+ best standard of care</a:t>
            </a:r>
            <a:endParaRPr lang="en-GB" sz="1400" dirty="0">
              <a:latin typeface="Arial" panose="020B0604020202020204" pitchFamily="34" charset="0"/>
              <a:cs typeface="Arial" panose="020B0604020202020204" pitchFamily="34" charset="0"/>
            </a:endParaRPr>
          </a:p>
        </p:txBody>
      </p:sp>
      <p:sp>
        <p:nvSpPr>
          <p:cNvPr id="23" name="Google Shape;390;p10">
            <a:extLst>
              <a:ext uri="{FF2B5EF4-FFF2-40B4-BE49-F238E27FC236}">
                <a16:creationId xmlns:a16="http://schemas.microsoft.com/office/drawing/2014/main" id="{BC1EF9AD-5D70-39A0-F140-6ED0226CDF5A}"/>
              </a:ext>
            </a:extLst>
          </p:cNvPr>
          <p:cNvSpPr/>
          <p:nvPr/>
        </p:nvSpPr>
        <p:spPr>
          <a:xfrm>
            <a:off x="7629568" y="4168958"/>
            <a:ext cx="2556000" cy="772210"/>
          </a:xfrm>
          <a:prstGeom prst="roundRect">
            <a:avLst>
              <a:gd name="adj" fmla="val 16667"/>
            </a:avLst>
          </a:prstGeom>
          <a:solidFill>
            <a:schemeClr val="accent6"/>
          </a:solidFill>
          <a:ln>
            <a:noFill/>
          </a:ln>
        </p:spPr>
        <p:txBody>
          <a:bodyPr spcFirstLastPara="1" wrap="square" lIns="36000" tIns="36000" rIns="36000" bIns="36000" anchor="ctr" anchorCtr="0">
            <a:noAutofit/>
          </a:bodyPr>
          <a:lstStyle/>
          <a:p>
            <a:pPr algn="ctr"/>
            <a:r>
              <a:rPr lang="en-GB" sz="1400" b="1" dirty="0">
                <a:solidFill>
                  <a:schemeClr val="lt1"/>
                </a:solidFill>
                <a:latin typeface="Arial" panose="020B0604020202020204" pitchFamily="34" charset="0"/>
                <a:ea typeface="Calibri"/>
                <a:cs typeface="Arial" panose="020B0604020202020204" pitchFamily="34" charset="0"/>
                <a:sym typeface="Calibri"/>
              </a:rPr>
              <a:t>Placebo (saline)</a:t>
            </a:r>
            <a:br>
              <a:rPr lang="en-GB" sz="1400" b="1" dirty="0">
                <a:solidFill>
                  <a:schemeClr val="lt1"/>
                </a:solidFill>
                <a:latin typeface="Arial" panose="020B0604020202020204" pitchFamily="34" charset="0"/>
                <a:ea typeface="Calibri"/>
                <a:cs typeface="Arial" panose="020B0604020202020204" pitchFamily="34" charset="0"/>
                <a:sym typeface="Calibri"/>
              </a:rPr>
            </a:br>
            <a:r>
              <a:rPr lang="en-GB" sz="1400" b="1" dirty="0">
                <a:solidFill>
                  <a:schemeClr val="lt1"/>
                </a:solidFill>
                <a:latin typeface="Arial" panose="020B0604020202020204" pitchFamily="34" charset="0"/>
                <a:ea typeface="Calibri"/>
                <a:cs typeface="Arial" panose="020B0604020202020204" pitchFamily="34" charset="0"/>
                <a:sym typeface="Calibri"/>
              </a:rPr>
              <a:t>+ best standard of care</a:t>
            </a:r>
            <a:endParaRPr lang="en-GB" sz="1400" dirty="0">
              <a:latin typeface="Arial" panose="020B0604020202020204" pitchFamily="34" charset="0"/>
              <a:cs typeface="Arial" panose="020B0604020202020204" pitchFamily="34" charset="0"/>
            </a:endParaRPr>
          </a:p>
        </p:txBody>
      </p:sp>
      <p:cxnSp>
        <p:nvCxnSpPr>
          <p:cNvPr id="26" name="Google Shape;385;p10">
            <a:extLst>
              <a:ext uri="{FF2B5EF4-FFF2-40B4-BE49-F238E27FC236}">
                <a16:creationId xmlns:a16="http://schemas.microsoft.com/office/drawing/2014/main" id="{921B6276-EDE7-C6E9-E242-3D337A0AF624}"/>
              </a:ext>
            </a:extLst>
          </p:cNvPr>
          <p:cNvCxnSpPr>
            <a:cxnSpLocks/>
          </p:cNvCxnSpPr>
          <p:nvPr/>
        </p:nvCxnSpPr>
        <p:spPr>
          <a:xfrm>
            <a:off x="3456477" y="4092237"/>
            <a:ext cx="438662" cy="0"/>
          </a:xfrm>
          <a:prstGeom prst="straightConnector1">
            <a:avLst/>
          </a:prstGeom>
          <a:noFill/>
          <a:ln w="19050" cap="flat" cmpd="sng">
            <a:solidFill>
              <a:schemeClr val="dk1"/>
            </a:solidFill>
            <a:prstDash val="solid"/>
            <a:round/>
            <a:headEnd type="none" w="sm" len="sm"/>
            <a:tailEnd type="triangle" w="med" len="med"/>
          </a:ln>
        </p:spPr>
      </p:cxnSp>
      <p:sp>
        <p:nvSpPr>
          <p:cNvPr id="27" name="Rectangle 26">
            <a:extLst>
              <a:ext uri="{FF2B5EF4-FFF2-40B4-BE49-F238E27FC236}">
                <a16:creationId xmlns:a16="http://schemas.microsoft.com/office/drawing/2014/main" id="{104AB2D9-F72B-4A20-BDEC-86472EEED2F8}"/>
              </a:ext>
            </a:extLst>
          </p:cNvPr>
          <p:cNvSpPr/>
          <p:nvPr/>
        </p:nvSpPr>
        <p:spPr>
          <a:xfrm>
            <a:off x="8008074" y="2385602"/>
            <a:ext cx="1798988" cy="754053"/>
          </a:xfrm>
          <a:prstGeom prst="rect">
            <a:avLst/>
          </a:prstGeom>
          <a:noFill/>
          <a:ln w="6350" cap="flat" cmpd="sng" algn="ctr">
            <a:no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algn="ctr" defTabSz="914400">
              <a:defRPr/>
            </a:pPr>
            <a:r>
              <a:rPr lang="en-GB" sz="1400" b="1" kern="0" dirty="0">
                <a:solidFill>
                  <a:schemeClr val="accent1"/>
                </a:solidFill>
                <a:latin typeface="Arial" panose="020B0604020202020204" pitchFamily="34" charset="0"/>
                <a:cs typeface="Arial" panose="020B0604020202020204" pitchFamily="34" charset="0"/>
              </a:rPr>
              <a:t>TREATMENT</a:t>
            </a:r>
          </a:p>
          <a:p>
            <a:pPr algn="ctr" defTabSz="914400">
              <a:defRPr/>
            </a:pPr>
            <a:endParaRPr lang="en-GB" sz="700" kern="0" dirty="0">
              <a:latin typeface="Arial" panose="020B0604020202020204" pitchFamily="34" charset="0"/>
              <a:cs typeface="Arial" panose="020B0604020202020204" pitchFamily="34" charset="0"/>
            </a:endParaRPr>
          </a:p>
          <a:p>
            <a:pPr algn="ctr" defTabSz="914400">
              <a:defRPr/>
            </a:pPr>
            <a:r>
              <a:rPr lang="en-GB" sz="1400" kern="0" dirty="0">
                <a:latin typeface="Arial" panose="020B0604020202020204" pitchFamily="34" charset="0"/>
                <a:cs typeface="Arial" panose="020B0604020202020204" pitchFamily="34" charset="0"/>
              </a:rPr>
              <a:t>6 injections at</a:t>
            </a:r>
            <a:br>
              <a:rPr lang="en-GB" sz="1400" kern="0" dirty="0">
                <a:latin typeface="Arial" panose="020B0604020202020204" pitchFamily="34" charset="0"/>
                <a:cs typeface="Arial" panose="020B0604020202020204" pitchFamily="34" charset="0"/>
              </a:rPr>
            </a:br>
            <a:r>
              <a:rPr lang="en-GB" sz="1400" kern="0" dirty="0">
                <a:latin typeface="Arial" panose="020B0604020202020204" pitchFamily="34" charset="0"/>
                <a:cs typeface="Arial" panose="020B0604020202020204" pitchFamily="34" charset="0"/>
              </a:rPr>
              <a:t>4-week intervals</a:t>
            </a:r>
          </a:p>
        </p:txBody>
      </p:sp>
      <p:sp>
        <p:nvSpPr>
          <p:cNvPr id="21" name="Google Shape;392;p10">
            <a:extLst>
              <a:ext uri="{FF2B5EF4-FFF2-40B4-BE49-F238E27FC236}">
                <a16:creationId xmlns:a16="http://schemas.microsoft.com/office/drawing/2014/main" id="{5B0C57BA-3D97-8E52-B7C5-04372EA92A38}"/>
              </a:ext>
            </a:extLst>
          </p:cNvPr>
          <p:cNvSpPr/>
          <p:nvPr/>
        </p:nvSpPr>
        <p:spPr>
          <a:xfrm>
            <a:off x="1670618" y="2774764"/>
            <a:ext cx="1874887" cy="2634947"/>
          </a:xfrm>
          <a:prstGeom prst="roundRect">
            <a:avLst>
              <a:gd name="adj" fmla="val 6645"/>
            </a:avLst>
          </a:prstGeom>
          <a:solidFill>
            <a:schemeClr val="lt1"/>
          </a:solidFill>
          <a:ln w="25400" cap="flat" cmpd="sng">
            <a:solidFill>
              <a:schemeClr val="tx2"/>
            </a:solidFill>
            <a:prstDash val="solid"/>
            <a:round/>
            <a:headEnd type="none" w="sm" len="sm"/>
            <a:tailEnd type="none" w="sm" len="sm"/>
          </a:ln>
        </p:spPr>
        <p:txBody>
          <a:bodyPr spcFirstLastPara="1" wrap="square" lIns="91425" tIns="45700" rIns="91425" bIns="45700" anchor="ctr" anchorCtr="0">
            <a:noAutofit/>
          </a:bodyPr>
          <a:lstStyle/>
          <a:p>
            <a:pPr>
              <a:spcAft>
                <a:spcPts val="300"/>
              </a:spcAft>
            </a:pPr>
            <a:r>
              <a:rPr lang="en-GB" sz="1400" b="1" dirty="0">
                <a:solidFill>
                  <a:schemeClr val="accent1"/>
                </a:solidFill>
                <a:latin typeface="Arial" panose="020B0604020202020204" pitchFamily="34" charset="0"/>
                <a:ea typeface="Calibri"/>
                <a:cs typeface="Arial" panose="020B0604020202020204" pitchFamily="34" charset="0"/>
                <a:sym typeface="Calibri"/>
              </a:rPr>
              <a:t>PATIENTS</a:t>
            </a:r>
            <a:endParaRPr lang="en-GB" sz="1400" dirty="0">
              <a:latin typeface="Arial" panose="020B0604020202020204" pitchFamily="34" charset="0"/>
              <a:cs typeface="Arial" panose="020B0604020202020204" pitchFamily="34" charset="0"/>
            </a:endParaRPr>
          </a:p>
          <a:p>
            <a:pPr marL="179388" indent="-179388">
              <a:spcAft>
                <a:spcPts val="300"/>
              </a:spcAft>
              <a:buClr>
                <a:schemeClr val="accent1"/>
              </a:buClr>
              <a:buSzPts val="1100"/>
              <a:buFont typeface="Arial"/>
              <a:buChar char="•"/>
            </a:pPr>
            <a:r>
              <a:rPr lang="en-GB" sz="1400" dirty="0">
                <a:solidFill>
                  <a:schemeClr val="dk1"/>
                </a:solidFill>
                <a:latin typeface="Arial" panose="020B0604020202020204" pitchFamily="34" charset="0"/>
                <a:ea typeface="Calibri"/>
                <a:cs typeface="Arial" panose="020B0604020202020204" pitchFamily="34" charset="0"/>
                <a:sym typeface="Calibri"/>
              </a:rPr>
              <a:t>Confirmed symptomatic CRPC</a:t>
            </a:r>
          </a:p>
          <a:p>
            <a:pPr marL="179388" indent="-179388">
              <a:spcAft>
                <a:spcPts val="300"/>
              </a:spcAft>
              <a:buClr>
                <a:schemeClr val="accent1"/>
              </a:buClr>
              <a:buSzPts val="1100"/>
              <a:buFont typeface="Arial"/>
              <a:buChar char="•"/>
            </a:pPr>
            <a:r>
              <a:rPr lang="en-GB" sz="1400" dirty="0">
                <a:solidFill>
                  <a:schemeClr val="dk1"/>
                </a:solidFill>
                <a:latin typeface="Arial" panose="020B0604020202020204" pitchFamily="34" charset="0"/>
                <a:ea typeface="Calibri"/>
                <a:cs typeface="Arial" panose="020B0604020202020204" pitchFamily="34" charset="0"/>
                <a:sym typeface="Calibri"/>
              </a:rPr>
              <a:t>≥2 bone metastases</a:t>
            </a:r>
          </a:p>
          <a:p>
            <a:pPr marL="179388" indent="-179388">
              <a:spcAft>
                <a:spcPts val="300"/>
              </a:spcAft>
              <a:buClr>
                <a:schemeClr val="accent1"/>
              </a:buClr>
              <a:buSzPts val="1100"/>
              <a:buFont typeface="Arial"/>
              <a:buChar char="•"/>
            </a:pPr>
            <a:r>
              <a:rPr lang="en-GB" sz="1400" dirty="0">
                <a:solidFill>
                  <a:schemeClr val="dk1"/>
                </a:solidFill>
                <a:latin typeface="Arial" panose="020B0604020202020204" pitchFamily="34" charset="0"/>
                <a:ea typeface="Calibri"/>
                <a:cs typeface="Arial" panose="020B0604020202020204" pitchFamily="34" charset="0"/>
                <a:sym typeface="Calibri"/>
              </a:rPr>
              <a:t>No known visceral metastases</a:t>
            </a:r>
          </a:p>
          <a:p>
            <a:pPr marL="179388" indent="-179388">
              <a:spcAft>
                <a:spcPts val="300"/>
              </a:spcAft>
              <a:buClr>
                <a:schemeClr val="accent1"/>
              </a:buClr>
              <a:buSzPts val="1100"/>
              <a:buFont typeface="Arial"/>
              <a:buChar char="•"/>
            </a:pPr>
            <a:r>
              <a:rPr lang="en-GB" sz="1400" dirty="0">
                <a:solidFill>
                  <a:schemeClr val="dk1"/>
                </a:solidFill>
                <a:latin typeface="Arial" panose="020B0604020202020204" pitchFamily="34" charset="0"/>
                <a:ea typeface="Calibri"/>
                <a:cs typeface="Arial" panose="020B0604020202020204" pitchFamily="34" charset="0"/>
                <a:sym typeface="Calibri"/>
              </a:rPr>
              <a:t>Post-docetaxel or unfit for docetaxel</a:t>
            </a:r>
          </a:p>
        </p:txBody>
      </p:sp>
      <p:cxnSp>
        <p:nvCxnSpPr>
          <p:cNvPr id="29" name="Google Shape;385;p10">
            <a:extLst>
              <a:ext uri="{FF2B5EF4-FFF2-40B4-BE49-F238E27FC236}">
                <a16:creationId xmlns:a16="http://schemas.microsoft.com/office/drawing/2014/main" id="{205F9467-8F3B-5C8B-CC34-A118EF4D2BEE}"/>
              </a:ext>
            </a:extLst>
          </p:cNvPr>
          <p:cNvCxnSpPr>
            <a:cxnSpLocks/>
          </p:cNvCxnSpPr>
          <p:nvPr/>
        </p:nvCxnSpPr>
        <p:spPr>
          <a:xfrm>
            <a:off x="6048848" y="4092237"/>
            <a:ext cx="438662" cy="0"/>
          </a:xfrm>
          <a:prstGeom prst="straightConnector1">
            <a:avLst/>
          </a:prstGeom>
          <a:noFill/>
          <a:ln w="19050" cap="flat" cmpd="sng">
            <a:solidFill>
              <a:schemeClr val="dk1"/>
            </a:solidFill>
            <a:prstDash val="solid"/>
            <a:round/>
            <a:headEnd type="none" w="sm" len="sm"/>
            <a:tailEnd type="triangle" w="med" len="med"/>
          </a:ln>
        </p:spPr>
      </p:cxnSp>
      <p:sp>
        <p:nvSpPr>
          <p:cNvPr id="25" name="Google Shape;392;p10">
            <a:extLst>
              <a:ext uri="{FF2B5EF4-FFF2-40B4-BE49-F238E27FC236}">
                <a16:creationId xmlns:a16="http://schemas.microsoft.com/office/drawing/2014/main" id="{4C4C7719-5CD4-5CDF-95ED-0D1A6887B242}"/>
              </a:ext>
            </a:extLst>
          </p:cNvPr>
          <p:cNvSpPr/>
          <p:nvPr/>
        </p:nvSpPr>
        <p:spPr>
          <a:xfrm>
            <a:off x="3904771" y="3228237"/>
            <a:ext cx="2229759" cy="1728000"/>
          </a:xfrm>
          <a:prstGeom prst="roundRect">
            <a:avLst>
              <a:gd name="adj" fmla="val 6645"/>
            </a:avLst>
          </a:prstGeom>
          <a:solidFill>
            <a:schemeClr val="lt1"/>
          </a:solidFill>
          <a:ln w="25400" cap="flat" cmpd="sng">
            <a:solidFill>
              <a:schemeClr val="tx2"/>
            </a:solidFill>
            <a:prstDash val="solid"/>
            <a:round/>
            <a:headEnd type="none" w="sm" len="sm"/>
            <a:tailEnd type="none" w="sm" len="sm"/>
          </a:ln>
        </p:spPr>
        <p:txBody>
          <a:bodyPr spcFirstLastPara="1" wrap="square" lIns="91425" tIns="45700" rIns="91425" bIns="45700" anchor="ctr" anchorCtr="0">
            <a:noAutofit/>
          </a:bodyPr>
          <a:lstStyle/>
          <a:p>
            <a:pPr>
              <a:spcAft>
                <a:spcPts val="300"/>
              </a:spcAft>
            </a:pPr>
            <a:r>
              <a:rPr lang="en-GB" sz="1400" b="1" dirty="0">
                <a:solidFill>
                  <a:schemeClr val="accent1"/>
                </a:solidFill>
                <a:latin typeface="Arial" panose="020B0604020202020204" pitchFamily="34" charset="0"/>
                <a:ea typeface="Calibri"/>
                <a:cs typeface="Arial" panose="020B0604020202020204" pitchFamily="34" charset="0"/>
                <a:sym typeface="Calibri"/>
              </a:rPr>
              <a:t>STRATIFICATION</a:t>
            </a:r>
            <a:endParaRPr lang="en-GB" sz="1400" dirty="0">
              <a:latin typeface="Arial" panose="020B0604020202020204" pitchFamily="34" charset="0"/>
              <a:cs typeface="Arial" panose="020B0604020202020204" pitchFamily="34" charset="0"/>
            </a:endParaRPr>
          </a:p>
          <a:p>
            <a:pPr marL="179388" indent="-179388">
              <a:spcAft>
                <a:spcPts val="300"/>
              </a:spcAft>
              <a:buClr>
                <a:schemeClr val="accent1"/>
              </a:buClr>
              <a:buSzPts val="1100"/>
              <a:buFont typeface="Arial"/>
              <a:buChar char="•"/>
            </a:pPr>
            <a:r>
              <a:rPr lang="en-GB" sz="1400" dirty="0">
                <a:solidFill>
                  <a:schemeClr val="dk1"/>
                </a:solidFill>
                <a:latin typeface="Arial" panose="020B0604020202020204" pitchFamily="34" charset="0"/>
                <a:ea typeface="Calibri"/>
                <a:cs typeface="Arial" panose="020B0604020202020204" pitchFamily="34" charset="0"/>
                <a:sym typeface="Calibri"/>
              </a:rPr>
              <a:t>Total ALP:</a:t>
            </a:r>
            <a:br>
              <a:rPr lang="en-GB" sz="1400" dirty="0">
                <a:solidFill>
                  <a:schemeClr val="dk1"/>
                </a:solidFill>
                <a:latin typeface="Arial" panose="020B0604020202020204" pitchFamily="34" charset="0"/>
                <a:ea typeface="Calibri"/>
                <a:cs typeface="Arial" panose="020B0604020202020204" pitchFamily="34" charset="0"/>
                <a:sym typeface="Calibri"/>
              </a:rPr>
            </a:br>
            <a:r>
              <a:rPr lang="en-GB" sz="1400" dirty="0">
                <a:solidFill>
                  <a:schemeClr val="dk1"/>
                </a:solidFill>
                <a:latin typeface="Arial" panose="020B0604020202020204" pitchFamily="34" charset="0"/>
                <a:ea typeface="Calibri"/>
                <a:cs typeface="Arial" panose="020B0604020202020204" pitchFamily="34" charset="0"/>
                <a:sym typeface="Calibri"/>
              </a:rPr>
              <a:t>&lt;220 U/L vs ≥220 U/L</a:t>
            </a:r>
          </a:p>
          <a:p>
            <a:pPr marL="179388" indent="-179388">
              <a:spcAft>
                <a:spcPts val="300"/>
              </a:spcAft>
              <a:buClr>
                <a:schemeClr val="accent1"/>
              </a:buClr>
              <a:buSzPts val="1100"/>
              <a:buFont typeface="Arial"/>
              <a:buChar char="•"/>
            </a:pPr>
            <a:r>
              <a:rPr lang="en-GB" sz="1400" dirty="0">
                <a:solidFill>
                  <a:schemeClr val="dk1"/>
                </a:solidFill>
                <a:latin typeface="Arial" panose="020B0604020202020204" pitchFamily="34" charset="0"/>
                <a:ea typeface="Calibri"/>
                <a:cs typeface="Arial" panose="020B0604020202020204" pitchFamily="34" charset="0"/>
                <a:sym typeface="Calibri"/>
              </a:rPr>
              <a:t>Bisphosphonate use:</a:t>
            </a:r>
            <a:br>
              <a:rPr lang="en-GB" sz="1400" dirty="0">
                <a:solidFill>
                  <a:schemeClr val="dk1"/>
                </a:solidFill>
                <a:latin typeface="Arial" panose="020B0604020202020204" pitchFamily="34" charset="0"/>
                <a:ea typeface="Calibri"/>
                <a:cs typeface="Arial" panose="020B0604020202020204" pitchFamily="34" charset="0"/>
                <a:sym typeface="Calibri"/>
              </a:rPr>
            </a:br>
            <a:r>
              <a:rPr lang="en-GB" sz="1400" dirty="0">
                <a:solidFill>
                  <a:schemeClr val="dk1"/>
                </a:solidFill>
                <a:latin typeface="Arial" panose="020B0604020202020204" pitchFamily="34" charset="0"/>
                <a:ea typeface="Calibri"/>
                <a:cs typeface="Arial" panose="020B0604020202020204" pitchFamily="34" charset="0"/>
                <a:sym typeface="Calibri"/>
              </a:rPr>
              <a:t>Yes vs No</a:t>
            </a:r>
          </a:p>
          <a:p>
            <a:pPr marL="179388" indent="-179388">
              <a:spcAft>
                <a:spcPts val="300"/>
              </a:spcAft>
              <a:buClr>
                <a:schemeClr val="accent1"/>
              </a:buClr>
              <a:buSzPts val="1100"/>
              <a:buFont typeface="Arial"/>
              <a:buChar char="•"/>
            </a:pPr>
            <a:r>
              <a:rPr lang="en-GB" sz="1400" dirty="0">
                <a:solidFill>
                  <a:schemeClr val="dk1"/>
                </a:solidFill>
                <a:latin typeface="Arial" panose="020B0604020202020204" pitchFamily="34" charset="0"/>
                <a:ea typeface="Calibri"/>
                <a:cs typeface="Arial" panose="020B0604020202020204" pitchFamily="34" charset="0"/>
                <a:sym typeface="Calibri"/>
              </a:rPr>
              <a:t>Prior docetaxel:</a:t>
            </a:r>
            <a:br>
              <a:rPr lang="en-GB" sz="1400" dirty="0">
                <a:solidFill>
                  <a:schemeClr val="dk1"/>
                </a:solidFill>
                <a:latin typeface="Arial" panose="020B0604020202020204" pitchFamily="34" charset="0"/>
                <a:ea typeface="Calibri"/>
                <a:cs typeface="Arial" panose="020B0604020202020204" pitchFamily="34" charset="0"/>
                <a:sym typeface="Calibri"/>
              </a:rPr>
            </a:br>
            <a:r>
              <a:rPr lang="en-GB" sz="1400" dirty="0">
                <a:solidFill>
                  <a:schemeClr val="dk1"/>
                </a:solidFill>
                <a:latin typeface="Arial" panose="020B0604020202020204" pitchFamily="34" charset="0"/>
                <a:ea typeface="Calibri"/>
                <a:cs typeface="Arial" panose="020B0604020202020204" pitchFamily="34" charset="0"/>
                <a:sym typeface="Calibri"/>
              </a:rPr>
              <a:t>Yes vs No</a:t>
            </a:r>
          </a:p>
        </p:txBody>
      </p:sp>
      <p:cxnSp>
        <p:nvCxnSpPr>
          <p:cNvPr id="30" name="Google Shape;385;p10">
            <a:extLst>
              <a:ext uri="{FF2B5EF4-FFF2-40B4-BE49-F238E27FC236}">
                <a16:creationId xmlns:a16="http://schemas.microsoft.com/office/drawing/2014/main" id="{7110A049-2A24-06F3-E008-8968E6058D22}"/>
              </a:ext>
            </a:extLst>
          </p:cNvPr>
          <p:cNvCxnSpPr>
            <a:cxnSpLocks/>
          </p:cNvCxnSpPr>
          <p:nvPr/>
        </p:nvCxnSpPr>
        <p:spPr>
          <a:xfrm>
            <a:off x="6916114" y="4092237"/>
            <a:ext cx="438662" cy="0"/>
          </a:xfrm>
          <a:prstGeom prst="straightConnector1">
            <a:avLst/>
          </a:prstGeom>
          <a:noFill/>
          <a:ln w="19050" cap="flat" cmpd="sng">
            <a:solidFill>
              <a:schemeClr val="dk1"/>
            </a:solidFill>
            <a:prstDash val="solid"/>
            <a:round/>
            <a:headEnd type="none" w="sm" len="sm"/>
            <a:tailEnd type="none" w="med" len="med"/>
          </a:ln>
        </p:spPr>
      </p:cxnSp>
      <p:sp>
        <p:nvSpPr>
          <p:cNvPr id="28" name="Oval 27">
            <a:extLst>
              <a:ext uri="{FF2B5EF4-FFF2-40B4-BE49-F238E27FC236}">
                <a16:creationId xmlns:a16="http://schemas.microsoft.com/office/drawing/2014/main" id="{3B6269A5-C6E3-158F-8BFD-13EDFDB60155}"/>
              </a:ext>
            </a:extLst>
          </p:cNvPr>
          <p:cNvSpPr/>
          <p:nvPr/>
        </p:nvSpPr>
        <p:spPr>
          <a:xfrm>
            <a:off x="6485820" y="3774608"/>
            <a:ext cx="635259" cy="635259"/>
          </a:xfrm>
          <a:prstGeom prst="ellipse">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90000"/>
              </a:lnSpc>
            </a:pPr>
            <a:r>
              <a:rPr lang="en-GB" sz="2000" b="1" dirty="0">
                <a:solidFill>
                  <a:schemeClr val="lt1"/>
                </a:solidFill>
                <a:latin typeface="Arial" panose="020B0604020202020204" pitchFamily="34" charset="0"/>
                <a:ea typeface="Calibri"/>
                <a:cs typeface="Arial" panose="020B0604020202020204" pitchFamily="34" charset="0"/>
                <a:sym typeface="Calibri"/>
              </a:rPr>
              <a:t>R</a:t>
            </a:r>
            <a:br>
              <a:rPr lang="en-GB" sz="2000" b="1" dirty="0">
                <a:solidFill>
                  <a:schemeClr val="lt1"/>
                </a:solidFill>
                <a:latin typeface="Arial" panose="020B0604020202020204" pitchFamily="34" charset="0"/>
                <a:ea typeface="Calibri"/>
                <a:cs typeface="Arial" panose="020B0604020202020204" pitchFamily="34" charset="0"/>
                <a:sym typeface="Calibri"/>
              </a:rPr>
            </a:br>
            <a:r>
              <a:rPr lang="en-GB" sz="1200" b="1" dirty="0">
                <a:solidFill>
                  <a:schemeClr val="lt1"/>
                </a:solidFill>
                <a:latin typeface="Arial" panose="020B0604020202020204" pitchFamily="34" charset="0"/>
                <a:ea typeface="Calibri"/>
                <a:cs typeface="Arial" panose="020B0604020202020204" pitchFamily="34" charset="0"/>
                <a:sym typeface="Calibri"/>
              </a:rPr>
              <a:t>2:1</a:t>
            </a:r>
            <a:endParaRPr lang="en-GB" sz="1200" dirty="0">
              <a:solidFill>
                <a:schemeClr val="lt1"/>
              </a:solidFill>
              <a:latin typeface="Arial" panose="020B0604020202020204" pitchFamily="34" charset="0"/>
              <a:ea typeface="Calibri"/>
              <a:cs typeface="Arial" panose="020B0604020202020204" pitchFamily="34" charset="0"/>
              <a:sym typeface="Calibri"/>
            </a:endParaRPr>
          </a:p>
        </p:txBody>
      </p:sp>
      <p:sp>
        <p:nvSpPr>
          <p:cNvPr id="31" name="Rectangle 30">
            <a:extLst>
              <a:ext uri="{FF2B5EF4-FFF2-40B4-BE49-F238E27FC236}">
                <a16:creationId xmlns:a16="http://schemas.microsoft.com/office/drawing/2014/main" id="{F51C15E8-F619-2DDB-2E14-E09118AC77E3}"/>
              </a:ext>
            </a:extLst>
          </p:cNvPr>
          <p:cNvSpPr/>
          <p:nvPr/>
        </p:nvSpPr>
        <p:spPr>
          <a:xfrm>
            <a:off x="6443449" y="4447341"/>
            <a:ext cx="720000" cy="215444"/>
          </a:xfrm>
          <a:prstGeom prst="rect">
            <a:avLst/>
          </a:prstGeom>
          <a:noFill/>
          <a:ln w="6350" cap="flat" cmpd="sng" algn="ctr">
            <a:no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algn="ctr" defTabSz="914400">
              <a:defRPr/>
            </a:pPr>
            <a:r>
              <a:rPr lang="en-GB" sz="1400" b="1" kern="0" dirty="0">
                <a:latin typeface="Arial" panose="020B0604020202020204" pitchFamily="34" charset="0"/>
                <a:cs typeface="Arial" panose="020B0604020202020204" pitchFamily="34" charset="0"/>
              </a:rPr>
              <a:t>N=921</a:t>
            </a:r>
            <a:endParaRPr lang="en-GB" sz="1400" kern="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66080272"/>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E7299D-40E3-4558-8528-6ECF91D55608}"/>
              </a:ext>
            </a:extLst>
          </p:cNvPr>
          <p:cNvSpPr>
            <a:spLocks noGrp="1"/>
          </p:cNvSpPr>
          <p:nvPr>
            <p:ph sz="quarter" idx="12"/>
          </p:nvPr>
        </p:nvSpPr>
        <p:spPr>
          <a:xfrm>
            <a:off x="620713" y="1185882"/>
            <a:ext cx="10963275" cy="597999"/>
          </a:xfrm>
        </p:spPr>
        <p:txBody>
          <a:bodyPr/>
          <a:lstStyle/>
          <a:p>
            <a:r>
              <a:rPr lang="en-GB" dirty="0"/>
              <a:t>Radium-223 significantly improved overall survival compared to placebo in mCRPC patients with symptomatic bone metastases</a:t>
            </a:r>
          </a:p>
        </p:txBody>
      </p:sp>
      <p:sp>
        <p:nvSpPr>
          <p:cNvPr id="2" name="Title 1">
            <a:extLst>
              <a:ext uri="{FF2B5EF4-FFF2-40B4-BE49-F238E27FC236}">
                <a16:creationId xmlns:a16="http://schemas.microsoft.com/office/drawing/2014/main" id="{B18926CA-9813-43B3-A68D-DED8008BE2EB}"/>
              </a:ext>
            </a:extLst>
          </p:cNvPr>
          <p:cNvSpPr>
            <a:spLocks noGrp="1"/>
          </p:cNvSpPr>
          <p:nvPr>
            <p:ph type="title"/>
          </p:nvPr>
        </p:nvSpPr>
        <p:spPr>
          <a:xfrm>
            <a:off x="619201" y="259200"/>
            <a:ext cx="10963199" cy="864000"/>
          </a:xfrm>
        </p:spPr>
        <p:txBody>
          <a:bodyPr/>
          <a:lstStyle/>
          <a:p>
            <a:r>
              <a:rPr lang="en-GB" dirty="0"/>
              <a:t>ALsyMPCA: R</a:t>
            </a:r>
            <a:r>
              <a:rPr lang="en-GB" cap="none" dirty="0"/>
              <a:t>a</a:t>
            </a:r>
            <a:r>
              <a:rPr lang="en-GB" dirty="0"/>
              <a:t>-223 prolongs Overall survival</a:t>
            </a:r>
          </a:p>
        </p:txBody>
      </p:sp>
      <p:sp>
        <p:nvSpPr>
          <p:cNvPr id="7" name="Slide Number Placeholder 6">
            <a:extLst>
              <a:ext uri="{FF2B5EF4-FFF2-40B4-BE49-F238E27FC236}">
                <a16:creationId xmlns:a16="http://schemas.microsoft.com/office/drawing/2014/main" id="{32FD9E1B-4275-DC45-A0C0-E5F5B4DF38AE}"/>
              </a:ext>
            </a:extLst>
          </p:cNvPr>
          <p:cNvSpPr>
            <a:spLocks noGrp="1"/>
          </p:cNvSpPr>
          <p:nvPr>
            <p:ph type="sldNum" sz="quarter" idx="4"/>
          </p:nvPr>
        </p:nvSpPr>
        <p:spPr>
          <a:xfrm>
            <a:off x="10800523" y="6428359"/>
            <a:ext cx="781877" cy="365125"/>
          </a:xfrm>
        </p:spPr>
        <p:txBody>
          <a:bodyPr/>
          <a:lstStyle/>
          <a:p>
            <a:fld id="{0A780081-4753-4731-B999-91969501B6FB}" type="slidenum">
              <a:rPr lang="en-GB" smtClean="0"/>
              <a:pPr/>
              <a:t>12</a:t>
            </a:fld>
            <a:endParaRPr lang="en-GB" dirty="0"/>
          </a:p>
        </p:txBody>
      </p:sp>
      <p:sp>
        <p:nvSpPr>
          <p:cNvPr id="12" name="Content Placeholder 11">
            <a:extLst>
              <a:ext uri="{FF2B5EF4-FFF2-40B4-BE49-F238E27FC236}">
                <a16:creationId xmlns:a16="http://schemas.microsoft.com/office/drawing/2014/main" id="{946E5448-EA80-BC4A-944C-33DB098145FC}"/>
              </a:ext>
            </a:extLst>
          </p:cNvPr>
          <p:cNvSpPr>
            <a:spLocks noGrp="1"/>
          </p:cNvSpPr>
          <p:nvPr>
            <p:ph sz="quarter" idx="15"/>
          </p:nvPr>
        </p:nvSpPr>
        <p:spPr>
          <a:xfrm>
            <a:off x="620183" y="6356351"/>
            <a:ext cx="10180339" cy="365125"/>
          </a:xfrm>
        </p:spPr>
        <p:txBody>
          <a:bodyPr/>
          <a:lstStyle/>
          <a:p>
            <a:r>
              <a:rPr lang="en-GB" dirty="0">
                <a:solidFill>
                  <a:schemeClr val="tx2"/>
                </a:solidFill>
              </a:rPr>
              <a:t>CI, confidence interval; HR, hazard ratio; mCRPC, metastatic castrate resistant prostate cancer; OS, overall survival; Ra-223, radium-223</a:t>
            </a:r>
          </a:p>
          <a:p>
            <a:r>
              <a:rPr lang="en-GB" dirty="0">
                <a:solidFill>
                  <a:schemeClr val="tx2"/>
                </a:solidFill>
              </a:rPr>
              <a:t>Parker C, et al. N Engl J Med. 2013;369:213-23</a:t>
            </a:r>
          </a:p>
        </p:txBody>
      </p:sp>
      <p:sp>
        <p:nvSpPr>
          <p:cNvPr id="35" name="Rectangle 34">
            <a:extLst>
              <a:ext uri="{FF2B5EF4-FFF2-40B4-BE49-F238E27FC236}">
                <a16:creationId xmlns:a16="http://schemas.microsoft.com/office/drawing/2014/main" id="{DAFB0E8B-D358-1DB1-6E49-413C6D2BB77C}"/>
              </a:ext>
            </a:extLst>
          </p:cNvPr>
          <p:cNvSpPr/>
          <p:nvPr/>
        </p:nvSpPr>
        <p:spPr>
          <a:xfrm rot="16200000">
            <a:off x="991373" y="3384844"/>
            <a:ext cx="3212758" cy="215444"/>
          </a:xfrm>
          <a:prstGeom prst="rect">
            <a:avLst/>
          </a:prstGeom>
          <a:noFill/>
          <a:ln w="6350" cap="flat" cmpd="sng" algn="ctr">
            <a:no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algn="ctr" defTabSz="914400">
              <a:defRPr/>
            </a:pPr>
            <a:r>
              <a:rPr lang="en-GB" sz="1400" b="1" kern="0" dirty="0">
                <a:latin typeface="Arial" panose="020B0604020202020204" pitchFamily="34" charset="0"/>
                <a:cs typeface="Arial" panose="020B0604020202020204" pitchFamily="34" charset="0"/>
              </a:rPr>
              <a:t>Survival (%)</a:t>
            </a:r>
          </a:p>
        </p:txBody>
      </p:sp>
      <p:sp>
        <p:nvSpPr>
          <p:cNvPr id="36" name="Rectangle 35">
            <a:extLst>
              <a:ext uri="{FF2B5EF4-FFF2-40B4-BE49-F238E27FC236}">
                <a16:creationId xmlns:a16="http://schemas.microsoft.com/office/drawing/2014/main" id="{7D930053-8704-1EE5-C680-FEF7CD52F83D}"/>
              </a:ext>
            </a:extLst>
          </p:cNvPr>
          <p:cNvSpPr/>
          <p:nvPr/>
        </p:nvSpPr>
        <p:spPr>
          <a:xfrm>
            <a:off x="5134182" y="5361699"/>
            <a:ext cx="3196986" cy="269133"/>
          </a:xfrm>
          <a:prstGeom prst="rect">
            <a:avLst/>
          </a:prstGeom>
          <a:noFill/>
          <a:ln w="6350" cap="flat" cmpd="sng" algn="ctr">
            <a:no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400">
              <a:defRPr/>
            </a:pPr>
            <a:r>
              <a:rPr lang="en-GB" sz="1400" b="1" kern="0" dirty="0">
                <a:latin typeface="Arial" panose="020B0604020202020204" pitchFamily="34" charset="0"/>
                <a:cs typeface="Arial" panose="020B0604020202020204" pitchFamily="34" charset="0"/>
              </a:rPr>
              <a:t>Time since randomisation (months)</a:t>
            </a:r>
          </a:p>
        </p:txBody>
      </p:sp>
      <p:cxnSp>
        <p:nvCxnSpPr>
          <p:cNvPr id="37" name="Straight Connector 36">
            <a:extLst>
              <a:ext uri="{FF2B5EF4-FFF2-40B4-BE49-F238E27FC236}">
                <a16:creationId xmlns:a16="http://schemas.microsoft.com/office/drawing/2014/main" id="{6B6C96DE-9860-61DF-488A-6F0CDDB1F0E2}"/>
              </a:ext>
            </a:extLst>
          </p:cNvPr>
          <p:cNvCxnSpPr>
            <a:cxnSpLocks/>
          </p:cNvCxnSpPr>
          <p:nvPr/>
        </p:nvCxnSpPr>
        <p:spPr>
          <a:xfrm>
            <a:off x="3302634" y="2068914"/>
            <a:ext cx="0" cy="299293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8D386F5D-C63C-AB19-B035-4B48A8394A12}"/>
              </a:ext>
            </a:extLst>
          </p:cNvPr>
          <p:cNvCxnSpPr>
            <a:cxnSpLocks/>
          </p:cNvCxnSpPr>
          <p:nvPr/>
        </p:nvCxnSpPr>
        <p:spPr>
          <a:xfrm flipH="1">
            <a:off x="3230007" y="2068914"/>
            <a:ext cx="75133"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7EB5A219-E3F9-6961-A298-7D5874F20D47}"/>
              </a:ext>
            </a:extLst>
          </p:cNvPr>
          <p:cNvCxnSpPr>
            <a:cxnSpLocks/>
          </p:cNvCxnSpPr>
          <p:nvPr/>
        </p:nvCxnSpPr>
        <p:spPr>
          <a:xfrm flipH="1">
            <a:off x="3230007" y="3275169"/>
            <a:ext cx="75133"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2FDC87C3-6B7E-8787-DFD5-B7840148F8F5}"/>
              </a:ext>
            </a:extLst>
          </p:cNvPr>
          <p:cNvCxnSpPr>
            <a:cxnSpLocks/>
          </p:cNvCxnSpPr>
          <p:nvPr/>
        </p:nvCxnSpPr>
        <p:spPr>
          <a:xfrm rot="16200000" flipH="1">
            <a:off x="3265069" y="5097638"/>
            <a:ext cx="75133"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1" name="Rectangle 40">
            <a:extLst>
              <a:ext uri="{FF2B5EF4-FFF2-40B4-BE49-F238E27FC236}">
                <a16:creationId xmlns:a16="http://schemas.microsoft.com/office/drawing/2014/main" id="{FB493574-562B-BAD5-BC82-3C69C8A7505F}"/>
              </a:ext>
            </a:extLst>
          </p:cNvPr>
          <p:cNvSpPr/>
          <p:nvPr/>
        </p:nvSpPr>
        <p:spPr>
          <a:xfrm>
            <a:off x="3179375" y="5117705"/>
            <a:ext cx="250999" cy="318449"/>
          </a:xfrm>
          <a:prstGeom prst="rect">
            <a:avLst/>
          </a:prstGeom>
          <a:noFill/>
          <a:ln w="6350" cap="flat" cmpd="sng" algn="ctr">
            <a:no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400">
              <a:defRPr/>
            </a:pPr>
            <a:r>
              <a:rPr lang="en-GB" sz="1400" kern="0" dirty="0">
                <a:latin typeface="Arial" panose="020B0604020202020204" pitchFamily="34" charset="0"/>
                <a:cs typeface="Arial" panose="020B0604020202020204" pitchFamily="34" charset="0"/>
              </a:rPr>
              <a:t>0</a:t>
            </a:r>
          </a:p>
        </p:txBody>
      </p:sp>
      <p:sp>
        <p:nvSpPr>
          <p:cNvPr id="46" name="Rectangle 45">
            <a:extLst>
              <a:ext uri="{FF2B5EF4-FFF2-40B4-BE49-F238E27FC236}">
                <a16:creationId xmlns:a16="http://schemas.microsoft.com/office/drawing/2014/main" id="{15F45450-E746-4815-D346-D67EB905FE2A}"/>
              </a:ext>
            </a:extLst>
          </p:cNvPr>
          <p:cNvSpPr/>
          <p:nvPr/>
        </p:nvSpPr>
        <p:spPr>
          <a:xfrm>
            <a:off x="2898268" y="4919317"/>
            <a:ext cx="250999" cy="318449"/>
          </a:xfrm>
          <a:prstGeom prst="rect">
            <a:avLst/>
          </a:prstGeom>
          <a:noFill/>
          <a:ln w="6350" cap="flat" cmpd="sng" algn="ctr">
            <a:no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r" defTabSz="914400">
              <a:defRPr/>
            </a:pPr>
            <a:r>
              <a:rPr lang="en-GB" sz="1400" kern="0" dirty="0">
                <a:latin typeface="Arial" panose="020B0604020202020204" pitchFamily="34" charset="0"/>
                <a:cs typeface="Arial" panose="020B0604020202020204" pitchFamily="34" charset="0"/>
              </a:rPr>
              <a:t>0</a:t>
            </a:r>
          </a:p>
        </p:txBody>
      </p:sp>
      <p:sp>
        <p:nvSpPr>
          <p:cNvPr id="59" name="Rectangle 58">
            <a:extLst>
              <a:ext uri="{FF2B5EF4-FFF2-40B4-BE49-F238E27FC236}">
                <a16:creationId xmlns:a16="http://schemas.microsoft.com/office/drawing/2014/main" id="{F3CF2F10-34FB-F857-C62A-A9114D298E75}"/>
              </a:ext>
            </a:extLst>
          </p:cNvPr>
          <p:cNvSpPr/>
          <p:nvPr/>
        </p:nvSpPr>
        <p:spPr>
          <a:xfrm>
            <a:off x="2783393" y="3110541"/>
            <a:ext cx="365874" cy="318449"/>
          </a:xfrm>
          <a:prstGeom prst="rect">
            <a:avLst/>
          </a:prstGeom>
          <a:noFill/>
          <a:ln w="6350" cap="flat" cmpd="sng" algn="ctr">
            <a:no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r" defTabSz="914400">
              <a:defRPr/>
            </a:pPr>
            <a:r>
              <a:rPr lang="en-GB" sz="1400" kern="0" dirty="0">
                <a:latin typeface="Arial" panose="020B0604020202020204" pitchFamily="34" charset="0"/>
                <a:cs typeface="Arial" panose="020B0604020202020204" pitchFamily="34" charset="0"/>
              </a:rPr>
              <a:t>60</a:t>
            </a:r>
          </a:p>
        </p:txBody>
      </p:sp>
      <p:sp>
        <p:nvSpPr>
          <p:cNvPr id="60" name="Rectangle 59">
            <a:extLst>
              <a:ext uri="{FF2B5EF4-FFF2-40B4-BE49-F238E27FC236}">
                <a16:creationId xmlns:a16="http://schemas.microsoft.com/office/drawing/2014/main" id="{A688C44E-900B-004E-C8D3-8522FAF7E284}"/>
              </a:ext>
            </a:extLst>
          </p:cNvPr>
          <p:cNvSpPr/>
          <p:nvPr/>
        </p:nvSpPr>
        <p:spPr>
          <a:xfrm>
            <a:off x="2783393" y="1923336"/>
            <a:ext cx="365874" cy="318449"/>
          </a:xfrm>
          <a:prstGeom prst="rect">
            <a:avLst/>
          </a:prstGeom>
          <a:noFill/>
          <a:ln w="6350" cap="flat" cmpd="sng" algn="ctr">
            <a:no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r" defTabSz="914400">
              <a:defRPr/>
            </a:pPr>
            <a:r>
              <a:rPr lang="en-GB" sz="1400" kern="0" dirty="0">
                <a:latin typeface="Arial" panose="020B0604020202020204" pitchFamily="34" charset="0"/>
                <a:cs typeface="Arial" panose="020B0604020202020204" pitchFamily="34" charset="0"/>
              </a:rPr>
              <a:t>100</a:t>
            </a:r>
          </a:p>
        </p:txBody>
      </p:sp>
      <p:cxnSp>
        <p:nvCxnSpPr>
          <p:cNvPr id="72" name="Straight Connector 71">
            <a:extLst>
              <a:ext uri="{FF2B5EF4-FFF2-40B4-BE49-F238E27FC236}">
                <a16:creationId xmlns:a16="http://schemas.microsoft.com/office/drawing/2014/main" id="{29BC4D64-DE04-4EB4-7B1E-EC677CFE6BE9}"/>
              </a:ext>
            </a:extLst>
          </p:cNvPr>
          <p:cNvCxnSpPr>
            <a:cxnSpLocks/>
          </p:cNvCxnSpPr>
          <p:nvPr/>
        </p:nvCxnSpPr>
        <p:spPr>
          <a:xfrm flipH="1">
            <a:off x="3300167" y="5068070"/>
            <a:ext cx="6684907"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BA70DD2D-0EFB-5975-7AA3-AD3ED1C2418C}"/>
              </a:ext>
            </a:extLst>
          </p:cNvPr>
          <p:cNvCxnSpPr>
            <a:cxnSpLocks/>
          </p:cNvCxnSpPr>
          <p:nvPr/>
        </p:nvCxnSpPr>
        <p:spPr>
          <a:xfrm flipH="1">
            <a:off x="3230007" y="3867546"/>
            <a:ext cx="75133"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6" name="Rectangle 85">
            <a:extLst>
              <a:ext uri="{FF2B5EF4-FFF2-40B4-BE49-F238E27FC236}">
                <a16:creationId xmlns:a16="http://schemas.microsoft.com/office/drawing/2014/main" id="{26444B9F-5570-FCAB-4B2E-3273E13A5ACA}"/>
              </a:ext>
            </a:extLst>
          </p:cNvPr>
          <p:cNvSpPr/>
          <p:nvPr/>
        </p:nvSpPr>
        <p:spPr>
          <a:xfrm>
            <a:off x="2783393" y="3702918"/>
            <a:ext cx="365874" cy="318449"/>
          </a:xfrm>
          <a:prstGeom prst="rect">
            <a:avLst/>
          </a:prstGeom>
          <a:noFill/>
          <a:ln w="6350" cap="flat" cmpd="sng" algn="ctr">
            <a:no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r" defTabSz="914400">
              <a:defRPr/>
            </a:pPr>
            <a:r>
              <a:rPr lang="en-GB" sz="1400" kern="0" dirty="0">
                <a:latin typeface="Arial" panose="020B0604020202020204" pitchFamily="34" charset="0"/>
                <a:cs typeface="Arial" panose="020B0604020202020204" pitchFamily="34" charset="0"/>
              </a:rPr>
              <a:t>40</a:t>
            </a:r>
          </a:p>
        </p:txBody>
      </p:sp>
      <p:cxnSp>
        <p:nvCxnSpPr>
          <p:cNvPr id="87" name="Straight Connector 86">
            <a:extLst>
              <a:ext uri="{FF2B5EF4-FFF2-40B4-BE49-F238E27FC236}">
                <a16:creationId xmlns:a16="http://schemas.microsoft.com/office/drawing/2014/main" id="{68E8390F-7E45-2190-6711-1FEC2B6B048C}"/>
              </a:ext>
            </a:extLst>
          </p:cNvPr>
          <p:cNvCxnSpPr>
            <a:cxnSpLocks/>
          </p:cNvCxnSpPr>
          <p:nvPr/>
        </p:nvCxnSpPr>
        <p:spPr>
          <a:xfrm rot="16200000" flipH="1">
            <a:off x="3779103" y="5097638"/>
            <a:ext cx="75133"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8" name="Rectangle 87">
            <a:extLst>
              <a:ext uri="{FF2B5EF4-FFF2-40B4-BE49-F238E27FC236}">
                <a16:creationId xmlns:a16="http://schemas.microsoft.com/office/drawing/2014/main" id="{183CF264-E3F2-EB7F-9B5D-711FE3304FDD}"/>
              </a:ext>
            </a:extLst>
          </p:cNvPr>
          <p:cNvSpPr/>
          <p:nvPr/>
        </p:nvSpPr>
        <p:spPr>
          <a:xfrm>
            <a:off x="3683156" y="5117705"/>
            <a:ext cx="250999" cy="318449"/>
          </a:xfrm>
          <a:prstGeom prst="rect">
            <a:avLst/>
          </a:prstGeom>
          <a:noFill/>
          <a:ln w="6350" cap="flat" cmpd="sng" algn="ctr">
            <a:no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400">
              <a:defRPr/>
            </a:pPr>
            <a:r>
              <a:rPr lang="en-GB" sz="1400" kern="0" dirty="0">
                <a:latin typeface="Arial" panose="020B0604020202020204" pitchFamily="34" charset="0"/>
                <a:cs typeface="Arial" panose="020B0604020202020204" pitchFamily="34" charset="0"/>
              </a:rPr>
              <a:t>3</a:t>
            </a:r>
          </a:p>
        </p:txBody>
      </p:sp>
      <p:cxnSp>
        <p:nvCxnSpPr>
          <p:cNvPr id="93" name="Straight Connector 92">
            <a:extLst>
              <a:ext uri="{FF2B5EF4-FFF2-40B4-BE49-F238E27FC236}">
                <a16:creationId xmlns:a16="http://schemas.microsoft.com/office/drawing/2014/main" id="{1B494760-BCA6-D977-C382-CA939DBF7FD0}"/>
              </a:ext>
            </a:extLst>
          </p:cNvPr>
          <p:cNvCxnSpPr>
            <a:cxnSpLocks/>
          </p:cNvCxnSpPr>
          <p:nvPr/>
        </p:nvCxnSpPr>
        <p:spPr>
          <a:xfrm rot="16200000" flipH="1">
            <a:off x="4293137" y="5097638"/>
            <a:ext cx="75133"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4" name="Rectangle 93">
            <a:extLst>
              <a:ext uri="{FF2B5EF4-FFF2-40B4-BE49-F238E27FC236}">
                <a16:creationId xmlns:a16="http://schemas.microsoft.com/office/drawing/2014/main" id="{C0522201-E16F-3986-AED1-F8A20C29707F}"/>
              </a:ext>
            </a:extLst>
          </p:cNvPr>
          <p:cNvSpPr/>
          <p:nvPr/>
        </p:nvSpPr>
        <p:spPr>
          <a:xfrm>
            <a:off x="4202190" y="5117705"/>
            <a:ext cx="250999" cy="318449"/>
          </a:xfrm>
          <a:prstGeom prst="rect">
            <a:avLst/>
          </a:prstGeom>
          <a:noFill/>
          <a:ln w="6350" cap="flat" cmpd="sng" algn="ctr">
            <a:no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400">
              <a:defRPr/>
            </a:pPr>
            <a:r>
              <a:rPr lang="en-GB" sz="1400" kern="0" dirty="0">
                <a:latin typeface="Arial" panose="020B0604020202020204" pitchFamily="34" charset="0"/>
                <a:cs typeface="Arial" panose="020B0604020202020204" pitchFamily="34" charset="0"/>
              </a:rPr>
              <a:t>6</a:t>
            </a:r>
          </a:p>
        </p:txBody>
      </p:sp>
      <p:cxnSp>
        <p:nvCxnSpPr>
          <p:cNvPr id="105" name="Straight Connector 104">
            <a:extLst>
              <a:ext uri="{FF2B5EF4-FFF2-40B4-BE49-F238E27FC236}">
                <a16:creationId xmlns:a16="http://schemas.microsoft.com/office/drawing/2014/main" id="{907AC58A-C304-B0BB-2A48-D07666523DA0}"/>
              </a:ext>
            </a:extLst>
          </p:cNvPr>
          <p:cNvCxnSpPr>
            <a:cxnSpLocks/>
          </p:cNvCxnSpPr>
          <p:nvPr/>
        </p:nvCxnSpPr>
        <p:spPr>
          <a:xfrm rot="16200000" flipH="1">
            <a:off x="4807171" y="5097638"/>
            <a:ext cx="75133"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6" name="Rectangle 105">
            <a:extLst>
              <a:ext uri="{FF2B5EF4-FFF2-40B4-BE49-F238E27FC236}">
                <a16:creationId xmlns:a16="http://schemas.microsoft.com/office/drawing/2014/main" id="{17E1156B-8865-F93E-9C93-AE3F23F17014}"/>
              </a:ext>
            </a:extLst>
          </p:cNvPr>
          <p:cNvSpPr/>
          <p:nvPr/>
        </p:nvSpPr>
        <p:spPr>
          <a:xfrm>
            <a:off x="4731760" y="5117705"/>
            <a:ext cx="250999" cy="318449"/>
          </a:xfrm>
          <a:prstGeom prst="rect">
            <a:avLst/>
          </a:prstGeom>
          <a:noFill/>
          <a:ln w="6350" cap="flat" cmpd="sng" algn="ctr">
            <a:no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400">
              <a:defRPr/>
            </a:pPr>
            <a:r>
              <a:rPr lang="en-GB" sz="1400" kern="0" dirty="0">
                <a:latin typeface="Arial" panose="020B0604020202020204" pitchFamily="34" charset="0"/>
                <a:cs typeface="Arial" panose="020B0604020202020204" pitchFamily="34" charset="0"/>
              </a:rPr>
              <a:t>9</a:t>
            </a:r>
          </a:p>
        </p:txBody>
      </p:sp>
      <p:cxnSp>
        <p:nvCxnSpPr>
          <p:cNvPr id="107" name="Straight Connector 106">
            <a:extLst>
              <a:ext uri="{FF2B5EF4-FFF2-40B4-BE49-F238E27FC236}">
                <a16:creationId xmlns:a16="http://schemas.microsoft.com/office/drawing/2014/main" id="{615F2C9A-AD28-F28A-0DE0-15B5647AFB02}"/>
              </a:ext>
            </a:extLst>
          </p:cNvPr>
          <p:cNvCxnSpPr>
            <a:cxnSpLocks/>
          </p:cNvCxnSpPr>
          <p:nvPr/>
        </p:nvCxnSpPr>
        <p:spPr>
          <a:xfrm rot="16200000" flipH="1">
            <a:off x="8919443" y="5097638"/>
            <a:ext cx="75133"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8" name="Rectangle 107">
            <a:extLst>
              <a:ext uri="{FF2B5EF4-FFF2-40B4-BE49-F238E27FC236}">
                <a16:creationId xmlns:a16="http://schemas.microsoft.com/office/drawing/2014/main" id="{CEA8EF28-60A1-5045-85A4-DC26AF4D87E3}"/>
              </a:ext>
            </a:extLst>
          </p:cNvPr>
          <p:cNvSpPr/>
          <p:nvPr/>
        </p:nvSpPr>
        <p:spPr>
          <a:xfrm>
            <a:off x="7803268" y="5117705"/>
            <a:ext cx="250999" cy="318449"/>
          </a:xfrm>
          <a:prstGeom prst="rect">
            <a:avLst/>
          </a:prstGeom>
          <a:noFill/>
          <a:ln w="6350" cap="flat" cmpd="sng" algn="ctr">
            <a:no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400">
              <a:defRPr/>
            </a:pPr>
            <a:r>
              <a:rPr lang="en-GB" sz="1400" kern="0" dirty="0">
                <a:latin typeface="Arial" panose="020B0604020202020204" pitchFamily="34" charset="0"/>
                <a:cs typeface="Arial" panose="020B0604020202020204" pitchFamily="34" charset="0"/>
              </a:rPr>
              <a:t>27</a:t>
            </a:r>
          </a:p>
        </p:txBody>
      </p:sp>
      <p:cxnSp>
        <p:nvCxnSpPr>
          <p:cNvPr id="109" name="Straight Connector 108">
            <a:extLst>
              <a:ext uri="{FF2B5EF4-FFF2-40B4-BE49-F238E27FC236}">
                <a16:creationId xmlns:a16="http://schemas.microsoft.com/office/drawing/2014/main" id="{4A47BE6D-F8A2-1B22-2E31-8B38D7552789}"/>
              </a:ext>
            </a:extLst>
          </p:cNvPr>
          <p:cNvCxnSpPr>
            <a:cxnSpLocks/>
          </p:cNvCxnSpPr>
          <p:nvPr/>
        </p:nvCxnSpPr>
        <p:spPr>
          <a:xfrm flipH="1">
            <a:off x="3230007" y="2376625"/>
            <a:ext cx="75133"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0" name="Rectangle 109">
            <a:extLst>
              <a:ext uri="{FF2B5EF4-FFF2-40B4-BE49-F238E27FC236}">
                <a16:creationId xmlns:a16="http://schemas.microsoft.com/office/drawing/2014/main" id="{65E9FC91-25B3-011F-CD53-4FE02B574732}"/>
              </a:ext>
            </a:extLst>
          </p:cNvPr>
          <p:cNvSpPr/>
          <p:nvPr/>
        </p:nvSpPr>
        <p:spPr>
          <a:xfrm>
            <a:off x="2783393" y="2231047"/>
            <a:ext cx="365874" cy="318449"/>
          </a:xfrm>
          <a:prstGeom prst="rect">
            <a:avLst/>
          </a:prstGeom>
          <a:noFill/>
          <a:ln w="6350" cap="flat" cmpd="sng" algn="ctr">
            <a:no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r" defTabSz="914400">
              <a:defRPr/>
            </a:pPr>
            <a:r>
              <a:rPr lang="en-GB" sz="1400" kern="0" dirty="0">
                <a:latin typeface="Arial" panose="020B0604020202020204" pitchFamily="34" charset="0"/>
                <a:cs typeface="Arial" panose="020B0604020202020204" pitchFamily="34" charset="0"/>
              </a:rPr>
              <a:t>90</a:t>
            </a:r>
          </a:p>
        </p:txBody>
      </p:sp>
      <p:cxnSp>
        <p:nvCxnSpPr>
          <p:cNvPr id="111" name="Straight Connector 110">
            <a:extLst>
              <a:ext uri="{FF2B5EF4-FFF2-40B4-BE49-F238E27FC236}">
                <a16:creationId xmlns:a16="http://schemas.microsoft.com/office/drawing/2014/main" id="{0505D3D7-E052-9F25-4572-40985356C705}"/>
              </a:ext>
            </a:extLst>
          </p:cNvPr>
          <p:cNvCxnSpPr>
            <a:cxnSpLocks/>
          </p:cNvCxnSpPr>
          <p:nvPr/>
        </p:nvCxnSpPr>
        <p:spPr>
          <a:xfrm flipH="1">
            <a:off x="3230007" y="2668085"/>
            <a:ext cx="75133"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2" name="Rectangle 111">
            <a:extLst>
              <a:ext uri="{FF2B5EF4-FFF2-40B4-BE49-F238E27FC236}">
                <a16:creationId xmlns:a16="http://schemas.microsoft.com/office/drawing/2014/main" id="{086EFFAA-DD76-CBDC-AC5F-A7C38479125D}"/>
              </a:ext>
            </a:extLst>
          </p:cNvPr>
          <p:cNvSpPr/>
          <p:nvPr/>
        </p:nvSpPr>
        <p:spPr>
          <a:xfrm>
            <a:off x="2783393" y="2522507"/>
            <a:ext cx="365874" cy="318449"/>
          </a:xfrm>
          <a:prstGeom prst="rect">
            <a:avLst/>
          </a:prstGeom>
          <a:noFill/>
          <a:ln w="6350" cap="flat" cmpd="sng" algn="ctr">
            <a:no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r" defTabSz="914400">
              <a:defRPr/>
            </a:pPr>
            <a:r>
              <a:rPr lang="en-GB" sz="1400" kern="0" dirty="0">
                <a:latin typeface="Arial" panose="020B0604020202020204" pitchFamily="34" charset="0"/>
                <a:cs typeface="Arial" panose="020B0604020202020204" pitchFamily="34" charset="0"/>
              </a:rPr>
              <a:t>80</a:t>
            </a:r>
          </a:p>
        </p:txBody>
      </p:sp>
      <p:cxnSp>
        <p:nvCxnSpPr>
          <p:cNvPr id="113" name="Straight Connector 112">
            <a:extLst>
              <a:ext uri="{FF2B5EF4-FFF2-40B4-BE49-F238E27FC236}">
                <a16:creationId xmlns:a16="http://schemas.microsoft.com/office/drawing/2014/main" id="{BB851627-4D05-7FC4-BB66-A0E520FB518E}"/>
              </a:ext>
            </a:extLst>
          </p:cNvPr>
          <p:cNvCxnSpPr>
            <a:cxnSpLocks/>
          </p:cNvCxnSpPr>
          <p:nvPr/>
        </p:nvCxnSpPr>
        <p:spPr>
          <a:xfrm flipH="1">
            <a:off x="3230007" y="2972293"/>
            <a:ext cx="75133"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4" name="Rectangle 113">
            <a:extLst>
              <a:ext uri="{FF2B5EF4-FFF2-40B4-BE49-F238E27FC236}">
                <a16:creationId xmlns:a16="http://schemas.microsoft.com/office/drawing/2014/main" id="{CF3369D3-F3D9-46D3-43E6-8EFB94B7CC23}"/>
              </a:ext>
            </a:extLst>
          </p:cNvPr>
          <p:cNvSpPr/>
          <p:nvPr/>
        </p:nvSpPr>
        <p:spPr>
          <a:xfrm>
            <a:off x="2783393" y="2826715"/>
            <a:ext cx="365874" cy="318449"/>
          </a:xfrm>
          <a:prstGeom prst="rect">
            <a:avLst/>
          </a:prstGeom>
          <a:noFill/>
          <a:ln w="6350" cap="flat" cmpd="sng" algn="ctr">
            <a:no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r" defTabSz="914400">
              <a:defRPr/>
            </a:pPr>
            <a:r>
              <a:rPr lang="en-GB" sz="1400" kern="0" dirty="0">
                <a:latin typeface="Arial" panose="020B0604020202020204" pitchFamily="34" charset="0"/>
                <a:cs typeface="Arial" panose="020B0604020202020204" pitchFamily="34" charset="0"/>
              </a:rPr>
              <a:t>70</a:t>
            </a:r>
          </a:p>
        </p:txBody>
      </p:sp>
      <p:cxnSp>
        <p:nvCxnSpPr>
          <p:cNvPr id="115" name="Straight Connector 114">
            <a:extLst>
              <a:ext uri="{FF2B5EF4-FFF2-40B4-BE49-F238E27FC236}">
                <a16:creationId xmlns:a16="http://schemas.microsoft.com/office/drawing/2014/main" id="{6247E9C8-9B97-8EDE-AB3D-C0A4F5A77D4D}"/>
              </a:ext>
            </a:extLst>
          </p:cNvPr>
          <p:cNvCxnSpPr>
            <a:cxnSpLocks/>
          </p:cNvCxnSpPr>
          <p:nvPr/>
        </p:nvCxnSpPr>
        <p:spPr>
          <a:xfrm flipH="1">
            <a:off x="3230007" y="3564670"/>
            <a:ext cx="75133"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6" name="Rectangle 115">
            <a:extLst>
              <a:ext uri="{FF2B5EF4-FFF2-40B4-BE49-F238E27FC236}">
                <a16:creationId xmlns:a16="http://schemas.microsoft.com/office/drawing/2014/main" id="{CD3FF209-C6F7-A497-AAE8-217966B98028}"/>
              </a:ext>
            </a:extLst>
          </p:cNvPr>
          <p:cNvSpPr/>
          <p:nvPr/>
        </p:nvSpPr>
        <p:spPr>
          <a:xfrm>
            <a:off x="2783393" y="3419092"/>
            <a:ext cx="365874" cy="318449"/>
          </a:xfrm>
          <a:prstGeom prst="rect">
            <a:avLst/>
          </a:prstGeom>
          <a:noFill/>
          <a:ln w="6350" cap="flat" cmpd="sng" algn="ctr">
            <a:no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r" defTabSz="914400">
              <a:defRPr/>
            </a:pPr>
            <a:r>
              <a:rPr lang="en-GB" sz="1400" kern="0" dirty="0">
                <a:latin typeface="Arial" panose="020B0604020202020204" pitchFamily="34" charset="0"/>
                <a:cs typeface="Arial" panose="020B0604020202020204" pitchFamily="34" charset="0"/>
              </a:rPr>
              <a:t>50</a:t>
            </a:r>
          </a:p>
        </p:txBody>
      </p:sp>
      <p:cxnSp>
        <p:nvCxnSpPr>
          <p:cNvPr id="117" name="Straight Connector 116">
            <a:extLst>
              <a:ext uri="{FF2B5EF4-FFF2-40B4-BE49-F238E27FC236}">
                <a16:creationId xmlns:a16="http://schemas.microsoft.com/office/drawing/2014/main" id="{6D8A0F07-906C-AC8A-C878-AFC3073376BC}"/>
              </a:ext>
            </a:extLst>
          </p:cNvPr>
          <p:cNvCxnSpPr>
            <a:cxnSpLocks/>
          </p:cNvCxnSpPr>
          <p:nvPr/>
        </p:nvCxnSpPr>
        <p:spPr>
          <a:xfrm flipH="1">
            <a:off x="3230007" y="4168855"/>
            <a:ext cx="75133"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8" name="Rectangle 117">
            <a:extLst>
              <a:ext uri="{FF2B5EF4-FFF2-40B4-BE49-F238E27FC236}">
                <a16:creationId xmlns:a16="http://schemas.microsoft.com/office/drawing/2014/main" id="{BE7B44CB-0C62-BB1A-B0F7-32031A7469DC}"/>
              </a:ext>
            </a:extLst>
          </p:cNvPr>
          <p:cNvSpPr/>
          <p:nvPr/>
        </p:nvSpPr>
        <p:spPr>
          <a:xfrm>
            <a:off x="2783393" y="4004227"/>
            <a:ext cx="365874" cy="318449"/>
          </a:xfrm>
          <a:prstGeom prst="rect">
            <a:avLst/>
          </a:prstGeom>
          <a:noFill/>
          <a:ln w="6350" cap="flat" cmpd="sng" algn="ctr">
            <a:no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r" defTabSz="914400">
              <a:defRPr/>
            </a:pPr>
            <a:r>
              <a:rPr lang="en-GB" sz="1400" kern="0" dirty="0">
                <a:latin typeface="Arial" panose="020B0604020202020204" pitchFamily="34" charset="0"/>
                <a:cs typeface="Arial" panose="020B0604020202020204" pitchFamily="34" charset="0"/>
              </a:rPr>
              <a:t>30</a:t>
            </a:r>
          </a:p>
        </p:txBody>
      </p:sp>
      <p:cxnSp>
        <p:nvCxnSpPr>
          <p:cNvPr id="119" name="Straight Connector 118">
            <a:extLst>
              <a:ext uri="{FF2B5EF4-FFF2-40B4-BE49-F238E27FC236}">
                <a16:creationId xmlns:a16="http://schemas.microsoft.com/office/drawing/2014/main" id="{CF4DE846-2900-27A9-47CD-32C12DC0AA5E}"/>
              </a:ext>
            </a:extLst>
          </p:cNvPr>
          <p:cNvCxnSpPr>
            <a:cxnSpLocks/>
          </p:cNvCxnSpPr>
          <p:nvPr/>
        </p:nvCxnSpPr>
        <p:spPr>
          <a:xfrm flipH="1">
            <a:off x="3230007" y="4469872"/>
            <a:ext cx="75133"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0" name="Rectangle 119">
            <a:extLst>
              <a:ext uri="{FF2B5EF4-FFF2-40B4-BE49-F238E27FC236}">
                <a16:creationId xmlns:a16="http://schemas.microsoft.com/office/drawing/2014/main" id="{FE1BDA9E-90E3-0F6A-3431-79AAA2D7F53F}"/>
              </a:ext>
            </a:extLst>
          </p:cNvPr>
          <p:cNvSpPr/>
          <p:nvPr/>
        </p:nvSpPr>
        <p:spPr>
          <a:xfrm>
            <a:off x="2783393" y="4305244"/>
            <a:ext cx="365874" cy="318449"/>
          </a:xfrm>
          <a:prstGeom prst="rect">
            <a:avLst/>
          </a:prstGeom>
          <a:noFill/>
          <a:ln w="6350" cap="flat" cmpd="sng" algn="ctr">
            <a:no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r" defTabSz="914400">
              <a:defRPr/>
            </a:pPr>
            <a:r>
              <a:rPr lang="en-GB" sz="1400" kern="0" dirty="0">
                <a:latin typeface="Arial" panose="020B0604020202020204" pitchFamily="34" charset="0"/>
                <a:cs typeface="Arial" panose="020B0604020202020204" pitchFamily="34" charset="0"/>
              </a:rPr>
              <a:t>20</a:t>
            </a:r>
          </a:p>
        </p:txBody>
      </p:sp>
      <p:cxnSp>
        <p:nvCxnSpPr>
          <p:cNvPr id="121" name="Straight Connector 120">
            <a:extLst>
              <a:ext uri="{FF2B5EF4-FFF2-40B4-BE49-F238E27FC236}">
                <a16:creationId xmlns:a16="http://schemas.microsoft.com/office/drawing/2014/main" id="{0D99CC79-857C-99D2-0880-85D69BA70307}"/>
              </a:ext>
            </a:extLst>
          </p:cNvPr>
          <p:cNvCxnSpPr>
            <a:cxnSpLocks/>
          </p:cNvCxnSpPr>
          <p:nvPr/>
        </p:nvCxnSpPr>
        <p:spPr>
          <a:xfrm flipH="1">
            <a:off x="3230007" y="4772337"/>
            <a:ext cx="75133"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2" name="Rectangle 121">
            <a:extLst>
              <a:ext uri="{FF2B5EF4-FFF2-40B4-BE49-F238E27FC236}">
                <a16:creationId xmlns:a16="http://schemas.microsoft.com/office/drawing/2014/main" id="{ADB82BAC-21F4-5BF9-5CCE-6B84509342F5}"/>
              </a:ext>
            </a:extLst>
          </p:cNvPr>
          <p:cNvSpPr/>
          <p:nvPr/>
        </p:nvSpPr>
        <p:spPr>
          <a:xfrm>
            <a:off x="2783393" y="4607709"/>
            <a:ext cx="365874" cy="318449"/>
          </a:xfrm>
          <a:prstGeom prst="rect">
            <a:avLst/>
          </a:prstGeom>
          <a:noFill/>
          <a:ln w="6350" cap="flat" cmpd="sng" algn="ctr">
            <a:no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r" defTabSz="914400">
              <a:defRPr/>
            </a:pPr>
            <a:r>
              <a:rPr lang="en-GB" sz="1400" kern="0" dirty="0">
                <a:latin typeface="Arial" panose="020B0604020202020204" pitchFamily="34" charset="0"/>
                <a:cs typeface="Arial" panose="020B0604020202020204" pitchFamily="34" charset="0"/>
              </a:rPr>
              <a:t>10</a:t>
            </a:r>
          </a:p>
        </p:txBody>
      </p:sp>
      <p:cxnSp>
        <p:nvCxnSpPr>
          <p:cNvPr id="123" name="Straight Connector 122">
            <a:extLst>
              <a:ext uri="{FF2B5EF4-FFF2-40B4-BE49-F238E27FC236}">
                <a16:creationId xmlns:a16="http://schemas.microsoft.com/office/drawing/2014/main" id="{CBB1120E-FB20-87EB-2F76-439555932C74}"/>
              </a:ext>
            </a:extLst>
          </p:cNvPr>
          <p:cNvCxnSpPr>
            <a:cxnSpLocks/>
          </p:cNvCxnSpPr>
          <p:nvPr/>
        </p:nvCxnSpPr>
        <p:spPr>
          <a:xfrm flipH="1">
            <a:off x="3230007" y="5068070"/>
            <a:ext cx="75133"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4" name="Straight Connector 123">
            <a:extLst>
              <a:ext uri="{FF2B5EF4-FFF2-40B4-BE49-F238E27FC236}">
                <a16:creationId xmlns:a16="http://schemas.microsoft.com/office/drawing/2014/main" id="{D540E67C-2A8D-570A-2E71-BA4B0F326B57}"/>
              </a:ext>
            </a:extLst>
          </p:cNvPr>
          <p:cNvCxnSpPr>
            <a:cxnSpLocks/>
          </p:cNvCxnSpPr>
          <p:nvPr/>
        </p:nvCxnSpPr>
        <p:spPr>
          <a:xfrm rot="16200000" flipH="1">
            <a:off x="7891375" y="5097638"/>
            <a:ext cx="75133"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5" name="Rectangle 124">
            <a:extLst>
              <a:ext uri="{FF2B5EF4-FFF2-40B4-BE49-F238E27FC236}">
                <a16:creationId xmlns:a16="http://schemas.microsoft.com/office/drawing/2014/main" id="{4ACB3BD2-AE14-8FAB-A37D-2B4AE6035A76}"/>
              </a:ext>
            </a:extLst>
          </p:cNvPr>
          <p:cNvSpPr/>
          <p:nvPr/>
        </p:nvSpPr>
        <p:spPr>
          <a:xfrm>
            <a:off x="7298443" y="5117705"/>
            <a:ext cx="250999" cy="318449"/>
          </a:xfrm>
          <a:prstGeom prst="rect">
            <a:avLst/>
          </a:prstGeom>
          <a:noFill/>
          <a:ln w="6350" cap="flat" cmpd="sng" algn="ctr">
            <a:no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400">
              <a:defRPr/>
            </a:pPr>
            <a:r>
              <a:rPr lang="en-GB" sz="1400" kern="0" dirty="0">
                <a:latin typeface="Arial" panose="020B0604020202020204" pitchFamily="34" charset="0"/>
                <a:cs typeface="Arial" panose="020B0604020202020204" pitchFamily="34" charset="0"/>
              </a:rPr>
              <a:t>24</a:t>
            </a:r>
          </a:p>
        </p:txBody>
      </p:sp>
      <p:cxnSp>
        <p:nvCxnSpPr>
          <p:cNvPr id="126" name="Straight Connector 125">
            <a:extLst>
              <a:ext uri="{FF2B5EF4-FFF2-40B4-BE49-F238E27FC236}">
                <a16:creationId xmlns:a16="http://schemas.microsoft.com/office/drawing/2014/main" id="{14F4255A-A760-5941-5874-CDD95EF524AB}"/>
              </a:ext>
            </a:extLst>
          </p:cNvPr>
          <p:cNvCxnSpPr>
            <a:cxnSpLocks/>
          </p:cNvCxnSpPr>
          <p:nvPr/>
        </p:nvCxnSpPr>
        <p:spPr>
          <a:xfrm rot="16200000" flipH="1">
            <a:off x="6863307" y="5097638"/>
            <a:ext cx="75133"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7" name="Rectangle 126">
            <a:extLst>
              <a:ext uri="{FF2B5EF4-FFF2-40B4-BE49-F238E27FC236}">
                <a16:creationId xmlns:a16="http://schemas.microsoft.com/office/drawing/2014/main" id="{C1B24EBD-AB95-1183-6071-EA595AD80265}"/>
              </a:ext>
            </a:extLst>
          </p:cNvPr>
          <p:cNvSpPr/>
          <p:nvPr/>
        </p:nvSpPr>
        <p:spPr>
          <a:xfrm>
            <a:off x="6773245" y="5117705"/>
            <a:ext cx="250999" cy="318449"/>
          </a:xfrm>
          <a:prstGeom prst="rect">
            <a:avLst/>
          </a:prstGeom>
          <a:noFill/>
          <a:ln w="6350" cap="flat" cmpd="sng" algn="ctr">
            <a:no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400">
              <a:defRPr/>
            </a:pPr>
            <a:r>
              <a:rPr lang="en-GB" sz="1400" kern="0" dirty="0">
                <a:latin typeface="Arial" panose="020B0604020202020204" pitchFamily="34" charset="0"/>
                <a:cs typeface="Arial" panose="020B0604020202020204" pitchFamily="34" charset="0"/>
              </a:rPr>
              <a:t>21</a:t>
            </a:r>
          </a:p>
        </p:txBody>
      </p:sp>
      <p:cxnSp>
        <p:nvCxnSpPr>
          <p:cNvPr id="128" name="Straight Connector 127">
            <a:extLst>
              <a:ext uri="{FF2B5EF4-FFF2-40B4-BE49-F238E27FC236}">
                <a16:creationId xmlns:a16="http://schemas.microsoft.com/office/drawing/2014/main" id="{E05E5C90-382C-4AC0-84BC-5CC585800D55}"/>
              </a:ext>
            </a:extLst>
          </p:cNvPr>
          <p:cNvCxnSpPr>
            <a:cxnSpLocks/>
          </p:cNvCxnSpPr>
          <p:nvPr/>
        </p:nvCxnSpPr>
        <p:spPr>
          <a:xfrm rot="16200000" flipH="1">
            <a:off x="6349273" y="5097638"/>
            <a:ext cx="75133"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9" name="Rectangle 128">
            <a:extLst>
              <a:ext uri="{FF2B5EF4-FFF2-40B4-BE49-F238E27FC236}">
                <a16:creationId xmlns:a16="http://schemas.microsoft.com/office/drawing/2014/main" id="{B533BEEA-9D84-BF76-35C5-B0DCAADDA7FF}"/>
              </a:ext>
            </a:extLst>
          </p:cNvPr>
          <p:cNvSpPr/>
          <p:nvPr/>
        </p:nvSpPr>
        <p:spPr>
          <a:xfrm>
            <a:off x="6267374" y="5117705"/>
            <a:ext cx="250999" cy="318449"/>
          </a:xfrm>
          <a:prstGeom prst="rect">
            <a:avLst/>
          </a:prstGeom>
          <a:noFill/>
          <a:ln w="6350" cap="flat" cmpd="sng" algn="ctr">
            <a:no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400">
              <a:defRPr/>
            </a:pPr>
            <a:r>
              <a:rPr lang="en-GB" sz="1400" kern="0" dirty="0">
                <a:latin typeface="Arial" panose="020B0604020202020204" pitchFamily="34" charset="0"/>
                <a:cs typeface="Arial" panose="020B0604020202020204" pitchFamily="34" charset="0"/>
              </a:rPr>
              <a:t>18</a:t>
            </a:r>
          </a:p>
        </p:txBody>
      </p:sp>
      <p:cxnSp>
        <p:nvCxnSpPr>
          <p:cNvPr id="130" name="Straight Connector 129">
            <a:extLst>
              <a:ext uri="{FF2B5EF4-FFF2-40B4-BE49-F238E27FC236}">
                <a16:creationId xmlns:a16="http://schemas.microsoft.com/office/drawing/2014/main" id="{9B4A3B6A-815D-81A9-CFA6-1EE616AA35FE}"/>
              </a:ext>
            </a:extLst>
          </p:cNvPr>
          <p:cNvCxnSpPr>
            <a:cxnSpLocks/>
          </p:cNvCxnSpPr>
          <p:nvPr/>
        </p:nvCxnSpPr>
        <p:spPr>
          <a:xfrm rot="16200000" flipH="1">
            <a:off x="5835239" y="5097638"/>
            <a:ext cx="75133"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31" name="Rectangle 130">
            <a:extLst>
              <a:ext uri="{FF2B5EF4-FFF2-40B4-BE49-F238E27FC236}">
                <a16:creationId xmlns:a16="http://schemas.microsoft.com/office/drawing/2014/main" id="{4F46B6B5-E1F8-B17F-95E5-E67656318441}"/>
              </a:ext>
            </a:extLst>
          </p:cNvPr>
          <p:cNvSpPr/>
          <p:nvPr/>
        </p:nvSpPr>
        <p:spPr>
          <a:xfrm>
            <a:off x="5747303" y="5117705"/>
            <a:ext cx="250999" cy="318449"/>
          </a:xfrm>
          <a:prstGeom prst="rect">
            <a:avLst/>
          </a:prstGeom>
          <a:noFill/>
          <a:ln w="6350" cap="flat" cmpd="sng" algn="ctr">
            <a:no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400">
              <a:defRPr/>
            </a:pPr>
            <a:r>
              <a:rPr lang="en-GB" sz="1400" kern="0" dirty="0">
                <a:latin typeface="Arial" panose="020B0604020202020204" pitchFamily="34" charset="0"/>
                <a:cs typeface="Arial" panose="020B0604020202020204" pitchFamily="34" charset="0"/>
              </a:rPr>
              <a:t>15</a:t>
            </a:r>
          </a:p>
        </p:txBody>
      </p:sp>
      <p:cxnSp>
        <p:nvCxnSpPr>
          <p:cNvPr id="132" name="Straight Connector 131">
            <a:extLst>
              <a:ext uri="{FF2B5EF4-FFF2-40B4-BE49-F238E27FC236}">
                <a16:creationId xmlns:a16="http://schemas.microsoft.com/office/drawing/2014/main" id="{EB21FC3E-5ECF-469C-4F70-D847F33E6755}"/>
              </a:ext>
            </a:extLst>
          </p:cNvPr>
          <p:cNvCxnSpPr>
            <a:cxnSpLocks/>
          </p:cNvCxnSpPr>
          <p:nvPr/>
        </p:nvCxnSpPr>
        <p:spPr>
          <a:xfrm rot="16200000" flipH="1">
            <a:off x="5321205" y="5097638"/>
            <a:ext cx="75133"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33" name="Rectangle 132">
            <a:extLst>
              <a:ext uri="{FF2B5EF4-FFF2-40B4-BE49-F238E27FC236}">
                <a16:creationId xmlns:a16="http://schemas.microsoft.com/office/drawing/2014/main" id="{2026881A-7C60-8B8F-D9EF-D9C6DDE72777}"/>
              </a:ext>
            </a:extLst>
          </p:cNvPr>
          <p:cNvSpPr/>
          <p:nvPr/>
        </p:nvSpPr>
        <p:spPr>
          <a:xfrm>
            <a:off x="5219816" y="5117705"/>
            <a:ext cx="250999" cy="318449"/>
          </a:xfrm>
          <a:prstGeom prst="rect">
            <a:avLst/>
          </a:prstGeom>
          <a:noFill/>
          <a:ln w="6350" cap="flat" cmpd="sng" algn="ctr">
            <a:no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400">
              <a:defRPr/>
            </a:pPr>
            <a:r>
              <a:rPr lang="en-GB" sz="1400" kern="0" dirty="0">
                <a:latin typeface="Arial" panose="020B0604020202020204" pitchFamily="34" charset="0"/>
                <a:cs typeface="Arial" panose="020B0604020202020204" pitchFamily="34" charset="0"/>
              </a:rPr>
              <a:t>12</a:t>
            </a:r>
          </a:p>
        </p:txBody>
      </p:sp>
      <p:cxnSp>
        <p:nvCxnSpPr>
          <p:cNvPr id="134" name="Straight Connector 133">
            <a:extLst>
              <a:ext uri="{FF2B5EF4-FFF2-40B4-BE49-F238E27FC236}">
                <a16:creationId xmlns:a16="http://schemas.microsoft.com/office/drawing/2014/main" id="{690DF835-1D1F-4DF1-CA37-50553E24E6D7}"/>
              </a:ext>
            </a:extLst>
          </p:cNvPr>
          <p:cNvCxnSpPr>
            <a:cxnSpLocks/>
          </p:cNvCxnSpPr>
          <p:nvPr/>
        </p:nvCxnSpPr>
        <p:spPr>
          <a:xfrm rot="16200000" flipH="1">
            <a:off x="9947508" y="5097638"/>
            <a:ext cx="75133"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35" name="Rectangle 134">
            <a:extLst>
              <a:ext uri="{FF2B5EF4-FFF2-40B4-BE49-F238E27FC236}">
                <a16:creationId xmlns:a16="http://schemas.microsoft.com/office/drawing/2014/main" id="{4A5B9722-BF72-DE1F-7A5B-E8DD9C0DE627}"/>
              </a:ext>
            </a:extLst>
          </p:cNvPr>
          <p:cNvSpPr/>
          <p:nvPr/>
        </p:nvSpPr>
        <p:spPr>
          <a:xfrm>
            <a:off x="9859575" y="5117705"/>
            <a:ext cx="250999" cy="318449"/>
          </a:xfrm>
          <a:prstGeom prst="rect">
            <a:avLst/>
          </a:prstGeom>
          <a:noFill/>
          <a:ln w="6350" cap="flat" cmpd="sng" algn="ctr">
            <a:no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400">
              <a:defRPr/>
            </a:pPr>
            <a:r>
              <a:rPr lang="en-GB" sz="1400" kern="0" dirty="0">
                <a:latin typeface="Arial" panose="020B0604020202020204" pitchFamily="34" charset="0"/>
                <a:cs typeface="Arial" panose="020B0604020202020204" pitchFamily="34" charset="0"/>
              </a:rPr>
              <a:t>39</a:t>
            </a:r>
          </a:p>
        </p:txBody>
      </p:sp>
      <p:sp>
        <p:nvSpPr>
          <p:cNvPr id="136" name="Rectangle 135">
            <a:extLst>
              <a:ext uri="{FF2B5EF4-FFF2-40B4-BE49-F238E27FC236}">
                <a16:creationId xmlns:a16="http://schemas.microsoft.com/office/drawing/2014/main" id="{98ABD59D-5440-3BE2-CC40-BEB1EE7EDEF0}"/>
              </a:ext>
            </a:extLst>
          </p:cNvPr>
          <p:cNvSpPr/>
          <p:nvPr/>
        </p:nvSpPr>
        <p:spPr>
          <a:xfrm>
            <a:off x="3120860" y="5702840"/>
            <a:ext cx="359039" cy="318449"/>
          </a:xfrm>
          <a:prstGeom prst="rect">
            <a:avLst/>
          </a:prstGeom>
          <a:noFill/>
          <a:ln w="6350" cap="flat" cmpd="sng" algn="ctr">
            <a:no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400">
              <a:lnSpc>
                <a:spcPct val="85000"/>
              </a:lnSpc>
              <a:defRPr/>
            </a:pPr>
            <a:r>
              <a:rPr lang="en-GB" sz="1400" kern="0" dirty="0">
                <a:latin typeface="Arial" panose="020B0604020202020204" pitchFamily="34" charset="0"/>
                <a:cs typeface="Arial" panose="020B0604020202020204" pitchFamily="34" charset="0"/>
              </a:rPr>
              <a:t>614</a:t>
            </a:r>
          </a:p>
          <a:p>
            <a:pPr algn="ctr" defTabSz="914400">
              <a:lnSpc>
                <a:spcPct val="85000"/>
              </a:lnSpc>
              <a:defRPr/>
            </a:pPr>
            <a:r>
              <a:rPr lang="en-GB" sz="1400" kern="0" dirty="0">
                <a:latin typeface="Arial" panose="020B0604020202020204" pitchFamily="34" charset="0"/>
                <a:cs typeface="Arial" panose="020B0604020202020204" pitchFamily="34" charset="0"/>
              </a:rPr>
              <a:t>307</a:t>
            </a:r>
          </a:p>
        </p:txBody>
      </p:sp>
      <p:sp>
        <p:nvSpPr>
          <p:cNvPr id="137" name="Rectangle 136">
            <a:extLst>
              <a:ext uri="{FF2B5EF4-FFF2-40B4-BE49-F238E27FC236}">
                <a16:creationId xmlns:a16="http://schemas.microsoft.com/office/drawing/2014/main" id="{00E88EA8-5140-AA3A-3A02-BA397B8F0B62}"/>
              </a:ext>
            </a:extLst>
          </p:cNvPr>
          <p:cNvSpPr/>
          <p:nvPr/>
        </p:nvSpPr>
        <p:spPr>
          <a:xfrm>
            <a:off x="9358728" y="5702840"/>
            <a:ext cx="250999" cy="318449"/>
          </a:xfrm>
          <a:prstGeom prst="rect">
            <a:avLst/>
          </a:prstGeom>
          <a:noFill/>
          <a:ln w="6350" cap="flat" cmpd="sng" algn="ctr">
            <a:no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400">
              <a:lnSpc>
                <a:spcPct val="85000"/>
              </a:lnSpc>
              <a:defRPr/>
            </a:pPr>
            <a:r>
              <a:rPr lang="en-GB" sz="1400" kern="0" dirty="0">
                <a:latin typeface="Arial" panose="020B0604020202020204" pitchFamily="34" charset="0"/>
                <a:cs typeface="Arial" panose="020B0604020202020204" pitchFamily="34" charset="0"/>
              </a:rPr>
              <a:t>0</a:t>
            </a:r>
          </a:p>
          <a:p>
            <a:pPr algn="ctr" defTabSz="914400">
              <a:lnSpc>
                <a:spcPct val="85000"/>
              </a:lnSpc>
              <a:defRPr/>
            </a:pPr>
            <a:r>
              <a:rPr lang="en-GB" sz="1400" kern="0" dirty="0">
                <a:latin typeface="Arial" panose="020B0604020202020204" pitchFamily="34" charset="0"/>
                <a:cs typeface="Arial" panose="020B0604020202020204" pitchFamily="34" charset="0"/>
              </a:rPr>
              <a:t>1</a:t>
            </a:r>
          </a:p>
        </p:txBody>
      </p:sp>
      <p:sp>
        <p:nvSpPr>
          <p:cNvPr id="138" name="Rectangle 137">
            <a:extLst>
              <a:ext uri="{FF2B5EF4-FFF2-40B4-BE49-F238E27FC236}">
                <a16:creationId xmlns:a16="http://schemas.microsoft.com/office/drawing/2014/main" id="{2211F1DA-0964-C3EB-6A52-50ED601B9BD3}"/>
              </a:ext>
            </a:extLst>
          </p:cNvPr>
          <p:cNvSpPr/>
          <p:nvPr/>
        </p:nvSpPr>
        <p:spPr>
          <a:xfrm>
            <a:off x="8856240" y="5702840"/>
            <a:ext cx="250999" cy="318449"/>
          </a:xfrm>
          <a:prstGeom prst="rect">
            <a:avLst/>
          </a:prstGeom>
          <a:noFill/>
          <a:ln w="6350" cap="flat" cmpd="sng" algn="ctr">
            <a:no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400">
              <a:lnSpc>
                <a:spcPct val="85000"/>
              </a:lnSpc>
              <a:defRPr/>
            </a:pPr>
            <a:r>
              <a:rPr lang="en-GB" sz="1400" kern="0" dirty="0">
                <a:latin typeface="Arial" panose="020B0604020202020204" pitchFamily="34" charset="0"/>
                <a:cs typeface="Arial" panose="020B0604020202020204" pitchFamily="34" charset="0"/>
              </a:rPr>
              <a:t>1</a:t>
            </a:r>
          </a:p>
          <a:p>
            <a:pPr algn="ctr" defTabSz="914400">
              <a:lnSpc>
                <a:spcPct val="85000"/>
              </a:lnSpc>
              <a:defRPr/>
            </a:pPr>
            <a:r>
              <a:rPr lang="en-GB" sz="1400" kern="0" dirty="0">
                <a:latin typeface="Arial" panose="020B0604020202020204" pitchFamily="34" charset="0"/>
                <a:cs typeface="Arial" panose="020B0604020202020204" pitchFamily="34" charset="0"/>
              </a:rPr>
              <a:t>2</a:t>
            </a:r>
          </a:p>
        </p:txBody>
      </p:sp>
      <p:sp>
        <p:nvSpPr>
          <p:cNvPr id="139" name="Rectangle 138">
            <a:extLst>
              <a:ext uri="{FF2B5EF4-FFF2-40B4-BE49-F238E27FC236}">
                <a16:creationId xmlns:a16="http://schemas.microsoft.com/office/drawing/2014/main" id="{C7C21519-C76E-5DBD-9D6C-4E6CB0068C09}"/>
              </a:ext>
            </a:extLst>
          </p:cNvPr>
          <p:cNvSpPr/>
          <p:nvPr/>
        </p:nvSpPr>
        <p:spPr>
          <a:xfrm>
            <a:off x="8331168" y="5702840"/>
            <a:ext cx="250999" cy="318449"/>
          </a:xfrm>
          <a:prstGeom prst="rect">
            <a:avLst/>
          </a:prstGeom>
          <a:noFill/>
          <a:ln w="6350" cap="flat" cmpd="sng" algn="ctr">
            <a:no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400">
              <a:lnSpc>
                <a:spcPct val="85000"/>
              </a:lnSpc>
              <a:defRPr/>
            </a:pPr>
            <a:r>
              <a:rPr lang="en-GB" sz="1400" kern="0" dirty="0">
                <a:latin typeface="Arial" panose="020B0604020202020204" pitchFamily="34" charset="0"/>
                <a:cs typeface="Arial" panose="020B0604020202020204" pitchFamily="34" charset="0"/>
              </a:rPr>
              <a:t>7</a:t>
            </a:r>
          </a:p>
          <a:p>
            <a:pPr algn="ctr" defTabSz="914400">
              <a:lnSpc>
                <a:spcPct val="85000"/>
              </a:lnSpc>
              <a:defRPr/>
            </a:pPr>
            <a:r>
              <a:rPr lang="en-GB" sz="1400" kern="0" dirty="0">
                <a:latin typeface="Arial" panose="020B0604020202020204" pitchFamily="34" charset="0"/>
                <a:cs typeface="Arial" panose="020B0604020202020204" pitchFamily="34" charset="0"/>
              </a:rPr>
              <a:t>4</a:t>
            </a:r>
          </a:p>
        </p:txBody>
      </p:sp>
      <p:sp>
        <p:nvSpPr>
          <p:cNvPr id="140" name="Rectangle 139">
            <a:extLst>
              <a:ext uri="{FF2B5EF4-FFF2-40B4-BE49-F238E27FC236}">
                <a16:creationId xmlns:a16="http://schemas.microsoft.com/office/drawing/2014/main" id="{93422011-4601-ACC5-B79F-2859683DB458}"/>
              </a:ext>
            </a:extLst>
          </p:cNvPr>
          <p:cNvSpPr/>
          <p:nvPr/>
        </p:nvSpPr>
        <p:spPr>
          <a:xfrm>
            <a:off x="7699984" y="5702840"/>
            <a:ext cx="343164" cy="318449"/>
          </a:xfrm>
          <a:prstGeom prst="rect">
            <a:avLst/>
          </a:prstGeom>
          <a:noFill/>
          <a:ln w="6350" cap="flat" cmpd="sng" algn="ctr">
            <a:no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400">
              <a:lnSpc>
                <a:spcPct val="85000"/>
              </a:lnSpc>
              <a:defRPr/>
            </a:pPr>
            <a:r>
              <a:rPr lang="en-GB" sz="1400" kern="0" dirty="0">
                <a:latin typeface="Arial" panose="020B0604020202020204" pitchFamily="34" charset="0"/>
                <a:cs typeface="Arial" panose="020B0604020202020204" pitchFamily="34" charset="0"/>
              </a:rPr>
              <a:t>18</a:t>
            </a:r>
          </a:p>
          <a:p>
            <a:pPr algn="ctr" defTabSz="914400">
              <a:lnSpc>
                <a:spcPct val="85000"/>
              </a:lnSpc>
              <a:defRPr/>
            </a:pPr>
            <a:r>
              <a:rPr lang="en-GB" sz="1400" kern="0" dirty="0">
                <a:latin typeface="Arial" panose="020B0604020202020204" pitchFamily="34" charset="0"/>
                <a:cs typeface="Arial" panose="020B0604020202020204" pitchFamily="34" charset="0"/>
              </a:rPr>
              <a:t>7</a:t>
            </a:r>
          </a:p>
        </p:txBody>
      </p:sp>
      <p:sp>
        <p:nvSpPr>
          <p:cNvPr id="141" name="Rectangle 140">
            <a:extLst>
              <a:ext uri="{FF2B5EF4-FFF2-40B4-BE49-F238E27FC236}">
                <a16:creationId xmlns:a16="http://schemas.microsoft.com/office/drawing/2014/main" id="{F87F2882-E176-A68D-F257-8DA2C5A8610D}"/>
              </a:ext>
            </a:extLst>
          </p:cNvPr>
          <p:cNvSpPr/>
          <p:nvPr/>
        </p:nvSpPr>
        <p:spPr>
          <a:xfrm>
            <a:off x="9859575" y="5702840"/>
            <a:ext cx="250999" cy="318449"/>
          </a:xfrm>
          <a:prstGeom prst="rect">
            <a:avLst/>
          </a:prstGeom>
          <a:noFill/>
          <a:ln w="6350" cap="flat" cmpd="sng" algn="ctr">
            <a:no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400">
              <a:lnSpc>
                <a:spcPct val="85000"/>
              </a:lnSpc>
              <a:defRPr/>
            </a:pPr>
            <a:r>
              <a:rPr lang="en-GB" sz="1400" kern="0" dirty="0">
                <a:latin typeface="Arial" panose="020B0604020202020204" pitchFamily="34" charset="0"/>
                <a:cs typeface="Arial" panose="020B0604020202020204" pitchFamily="34" charset="0"/>
              </a:rPr>
              <a:t>0</a:t>
            </a:r>
          </a:p>
          <a:p>
            <a:pPr algn="ctr" defTabSz="914400">
              <a:lnSpc>
                <a:spcPct val="85000"/>
              </a:lnSpc>
              <a:defRPr/>
            </a:pPr>
            <a:r>
              <a:rPr lang="en-GB" sz="1400" kern="0" dirty="0">
                <a:latin typeface="Arial" panose="020B0604020202020204" pitchFamily="34" charset="0"/>
                <a:cs typeface="Arial" panose="020B0604020202020204" pitchFamily="34" charset="0"/>
              </a:rPr>
              <a:t>0</a:t>
            </a:r>
          </a:p>
        </p:txBody>
      </p:sp>
      <p:sp>
        <p:nvSpPr>
          <p:cNvPr id="142" name="Rectangle 141">
            <a:extLst>
              <a:ext uri="{FF2B5EF4-FFF2-40B4-BE49-F238E27FC236}">
                <a16:creationId xmlns:a16="http://schemas.microsoft.com/office/drawing/2014/main" id="{9A960421-2B38-E412-AA39-DABC29483C6C}"/>
              </a:ext>
            </a:extLst>
          </p:cNvPr>
          <p:cNvSpPr/>
          <p:nvPr/>
        </p:nvSpPr>
        <p:spPr>
          <a:xfrm>
            <a:off x="3618702" y="5702840"/>
            <a:ext cx="359039" cy="318449"/>
          </a:xfrm>
          <a:prstGeom prst="rect">
            <a:avLst/>
          </a:prstGeom>
          <a:noFill/>
          <a:ln w="6350" cap="flat" cmpd="sng" algn="ctr">
            <a:no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400">
              <a:lnSpc>
                <a:spcPct val="85000"/>
              </a:lnSpc>
              <a:defRPr/>
            </a:pPr>
            <a:r>
              <a:rPr lang="en-GB" sz="1400" kern="0" dirty="0">
                <a:latin typeface="Arial" panose="020B0604020202020204" pitchFamily="34" charset="0"/>
                <a:cs typeface="Arial" panose="020B0604020202020204" pitchFamily="34" charset="0"/>
              </a:rPr>
              <a:t>578</a:t>
            </a:r>
          </a:p>
          <a:p>
            <a:pPr algn="ctr" defTabSz="914400">
              <a:lnSpc>
                <a:spcPct val="85000"/>
              </a:lnSpc>
              <a:defRPr/>
            </a:pPr>
            <a:r>
              <a:rPr lang="en-GB" sz="1400" kern="0" dirty="0">
                <a:latin typeface="Arial" panose="020B0604020202020204" pitchFamily="34" charset="0"/>
                <a:cs typeface="Arial" panose="020B0604020202020204" pitchFamily="34" charset="0"/>
              </a:rPr>
              <a:t>288</a:t>
            </a:r>
          </a:p>
        </p:txBody>
      </p:sp>
      <p:sp>
        <p:nvSpPr>
          <p:cNvPr id="143" name="Rectangle 142">
            <a:extLst>
              <a:ext uri="{FF2B5EF4-FFF2-40B4-BE49-F238E27FC236}">
                <a16:creationId xmlns:a16="http://schemas.microsoft.com/office/drawing/2014/main" id="{02C68A57-26CB-64C5-43E6-7ED06ECB3473}"/>
              </a:ext>
            </a:extLst>
          </p:cNvPr>
          <p:cNvSpPr/>
          <p:nvPr/>
        </p:nvSpPr>
        <p:spPr>
          <a:xfrm>
            <a:off x="5166659" y="5702840"/>
            <a:ext cx="359039" cy="318449"/>
          </a:xfrm>
          <a:prstGeom prst="rect">
            <a:avLst/>
          </a:prstGeom>
          <a:noFill/>
          <a:ln w="6350" cap="flat" cmpd="sng" algn="ctr">
            <a:no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400">
              <a:lnSpc>
                <a:spcPct val="85000"/>
              </a:lnSpc>
              <a:defRPr/>
            </a:pPr>
            <a:r>
              <a:rPr lang="en-GB" sz="1400" kern="0" dirty="0">
                <a:latin typeface="Arial" panose="020B0604020202020204" pitchFamily="34" charset="0"/>
                <a:cs typeface="Arial" panose="020B0604020202020204" pitchFamily="34" charset="0"/>
              </a:rPr>
              <a:t>274</a:t>
            </a:r>
          </a:p>
          <a:p>
            <a:pPr algn="ctr" defTabSz="914400">
              <a:lnSpc>
                <a:spcPct val="85000"/>
              </a:lnSpc>
              <a:defRPr/>
            </a:pPr>
            <a:r>
              <a:rPr lang="en-GB" sz="1400" kern="0" dirty="0">
                <a:latin typeface="Arial" panose="020B0604020202020204" pitchFamily="34" charset="0"/>
                <a:cs typeface="Arial" panose="020B0604020202020204" pitchFamily="34" charset="0"/>
              </a:rPr>
              <a:t>103</a:t>
            </a:r>
          </a:p>
        </p:txBody>
      </p:sp>
      <p:sp>
        <p:nvSpPr>
          <p:cNvPr id="144" name="Rectangle 143">
            <a:extLst>
              <a:ext uri="{FF2B5EF4-FFF2-40B4-BE49-F238E27FC236}">
                <a16:creationId xmlns:a16="http://schemas.microsoft.com/office/drawing/2014/main" id="{265A525E-44E2-26CA-D4DA-8EBFEB2835F4}"/>
              </a:ext>
            </a:extLst>
          </p:cNvPr>
          <p:cNvSpPr/>
          <p:nvPr/>
        </p:nvSpPr>
        <p:spPr>
          <a:xfrm>
            <a:off x="5684492" y="5702840"/>
            <a:ext cx="359039" cy="318449"/>
          </a:xfrm>
          <a:prstGeom prst="rect">
            <a:avLst/>
          </a:prstGeom>
          <a:noFill/>
          <a:ln w="6350" cap="flat" cmpd="sng" algn="ctr">
            <a:no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400">
              <a:lnSpc>
                <a:spcPct val="85000"/>
              </a:lnSpc>
              <a:defRPr/>
            </a:pPr>
            <a:r>
              <a:rPr lang="en-GB" sz="1400" kern="0" dirty="0">
                <a:latin typeface="Arial" panose="020B0604020202020204" pitchFamily="34" charset="0"/>
                <a:cs typeface="Arial" panose="020B0604020202020204" pitchFamily="34" charset="0"/>
              </a:rPr>
              <a:t>178</a:t>
            </a:r>
          </a:p>
          <a:p>
            <a:pPr algn="ctr" defTabSz="914400">
              <a:lnSpc>
                <a:spcPct val="85000"/>
              </a:lnSpc>
              <a:defRPr/>
            </a:pPr>
            <a:r>
              <a:rPr lang="en-GB" sz="1400" kern="0" dirty="0">
                <a:latin typeface="Arial" panose="020B0604020202020204" pitchFamily="34" charset="0"/>
                <a:cs typeface="Arial" panose="020B0604020202020204" pitchFamily="34" charset="0"/>
              </a:rPr>
              <a:t>67</a:t>
            </a:r>
          </a:p>
        </p:txBody>
      </p:sp>
      <p:sp>
        <p:nvSpPr>
          <p:cNvPr id="145" name="Rectangle 144">
            <a:extLst>
              <a:ext uri="{FF2B5EF4-FFF2-40B4-BE49-F238E27FC236}">
                <a16:creationId xmlns:a16="http://schemas.microsoft.com/office/drawing/2014/main" id="{50A6D981-B551-6785-8F0F-9D31E3E8DD42}"/>
              </a:ext>
            </a:extLst>
          </p:cNvPr>
          <p:cNvSpPr/>
          <p:nvPr/>
        </p:nvSpPr>
        <p:spPr>
          <a:xfrm>
            <a:off x="6202453" y="5702840"/>
            <a:ext cx="359039" cy="318449"/>
          </a:xfrm>
          <a:prstGeom prst="rect">
            <a:avLst/>
          </a:prstGeom>
          <a:noFill/>
          <a:ln w="6350" cap="flat" cmpd="sng" algn="ctr">
            <a:no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400">
              <a:lnSpc>
                <a:spcPct val="85000"/>
              </a:lnSpc>
              <a:defRPr/>
            </a:pPr>
            <a:r>
              <a:rPr lang="en-GB" sz="1400" kern="0" dirty="0">
                <a:latin typeface="Arial" panose="020B0604020202020204" pitchFamily="34" charset="0"/>
                <a:cs typeface="Arial" panose="020B0604020202020204" pitchFamily="34" charset="0"/>
              </a:rPr>
              <a:t>105</a:t>
            </a:r>
          </a:p>
          <a:p>
            <a:pPr algn="ctr" defTabSz="914400">
              <a:lnSpc>
                <a:spcPct val="85000"/>
              </a:lnSpc>
              <a:defRPr/>
            </a:pPr>
            <a:r>
              <a:rPr lang="en-GB" sz="1400" kern="0" dirty="0">
                <a:latin typeface="Arial" panose="020B0604020202020204" pitchFamily="34" charset="0"/>
                <a:cs typeface="Arial" panose="020B0604020202020204" pitchFamily="34" charset="0"/>
              </a:rPr>
              <a:t>39</a:t>
            </a:r>
          </a:p>
        </p:txBody>
      </p:sp>
      <p:sp>
        <p:nvSpPr>
          <p:cNvPr id="146" name="Rectangle 145">
            <a:extLst>
              <a:ext uri="{FF2B5EF4-FFF2-40B4-BE49-F238E27FC236}">
                <a16:creationId xmlns:a16="http://schemas.microsoft.com/office/drawing/2014/main" id="{E014B505-62C0-EF74-F365-08A85A4086EE}"/>
              </a:ext>
            </a:extLst>
          </p:cNvPr>
          <p:cNvSpPr/>
          <p:nvPr/>
        </p:nvSpPr>
        <p:spPr>
          <a:xfrm>
            <a:off x="6710017" y="5702840"/>
            <a:ext cx="359039" cy="318449"/>
          </a:xfrm>
          <a:prstGeom prst="rect">
            <a:avLst/>
          </a:prstGeom>
          <a:noFill/>
          <a:ln w="6350" cap="flat" cmpd="sng" algn="ctr">
            <a:no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400">
              <a:lnSpc>
                <a:spcPct val="85000"/>
              </a:lnSpc>
              <a:defRPr/>
            </a:pPr>
            <a:r>
              <a:rPr lang="en-GB" sz="1400" kern="0" dirty="0">
                <a:latin typeface="Arial" panose="020B0604020202020204" pitchFamily="34" charset="0"/>
                <a:cs typeface="Arial" panose="020B0604020202020204" pitchFamily="34" charset="0"/>
              </a:rPr>
              <a:t>60</a:t>
            </a:r>
          </a:p>
          <a:p>
            <a:pPr algn="ctr" defTabSz="914400">
              <a:lnSpc>
                <a:spcPct val="85000"/>
              </a:lnSpc>
              <a:defRPr/>
            </a:pPr>
            <a:r>
              <a:rPr lang="en-GB" sz="1400" kern="0" dirty="0">
                <a:latin typeface="Arial" panose="020B0604020202020204" pitchFamily="34" charset="0"/>
                <a:cs typeface="Arial" panose="020B0604020202020204" pitchFamily="34" charset="0"/>
              </a:rPr>
              <a:t>24</a:t>
            </a:r>
          </a:p>
        </p:txBody>
      </p:sp>
      <p:sp>
        <p:nvSpPr>
          <p:cNvPr id="147" name="Rectangle 146">
            <a:extLst>
              <a:ext uri="{FF2B5EF4-FFF2-40B4-BE49-F238E27FC236}">
                <a16:creationId xmlns:a16="http://schemas.microsoft.com/office/drawing/2014/main" id="{20BFF07B-34CB-44A1-F9BB-93419E28A409}"/>
              </a:ext>
            </a:extLst>
          </p:cNvPr>
          <p:cNvSpPr/>
          <p:nvPr/>
        </p:nvSpPr>
        <p:spPr>
          <a:xfrm>
            <a:off x="1914437" y="5503750"/>
            <a:ext cx="1239528" cy="318449"/>
          </a:xfrm>
          <a:prstGeom prst="rect">
            <a:avLst/>
          </a:prstGeom>
          <a:noFill/>
          <a:ln w="6350" cap="flat" cmpd="sng" algn="ctr">
            <a:noFill/>
            <a:prstDash val="solid"/>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defTabSz="914400">
              <a:lnSpc>
                <a:spcPct val="85000"/>
              </a:lnSpc>
              <a:defRPr/>
            </a:pPr>
            <a:r>
              <a:rPr lang="en-GB" sz="1400" b="1" kern="0" dirty="0">
                <a:latin typeface="Arial" panose="020B0604020202020204" pitchFamily="34" charset="0"/>
                <a:cs typeface="Arial" panose="020B0604020202020204" pitchFamily="34" charset="0"/>
              </a:rPr>
              <a:t>No. at risk</a:t>
            </a:r>
          </a:p>
          <a:p>
            <a:pPr defTabSz="914400">
              <a:lnSpc>
                <a:spcPct val="85000"/>
              </a:lnSpc>
              <a:defRPr/>
            </a:pPr>
            <a:r>
              <a:rPr lang="en-GB" sz="1400" b="1" kern="0" dirty="0">
                <a:solidFill>
                  <a:schemeClr val="accent1"/>
                </a:solidFill>
                <a:latin typeface="Arial" panose="020B0604020202020204" pitchFamily="34" charset="0"/>
                <a:cs typeface="Arial" panose="020B0604020202020204" pitchFamily="34" charset="0"/>
              </a:rPr>
              <a:t>Radium-223</a:t>
            </a:r>
          </a:p>
          <a:p>
            <a:pPr defTabSz="914400">
              <a:lnSpc>
                <a:spcPct val="85000"/>
              </a:lnSpc>
              <a:defRPr/>
            </a:pPr>
            <a:r>
              <a:rPr lang="en-GB" sz="1400" b="1" kern="0" dirty="0">
                <a:solidFill>
                  <a:schemeClr val="accent6"/>
                </a:solidFill>
                <a:latin typeface="Arial" panose="020B0604020202020204" pitchFamily="34" charset="0"/>
                <a:cs typeface="Arial" panose="020B0604020202020204" pitchFamily="34" charset="0"/>
              </a:rPr>
              <a:t>Placebo</a:t>
            </a:r>
          </a:p>
        </p:txBody>
      </p:sp>
      <p:sp>
        <p:nvSpPr>
          <p:cNvPr id="148" name="Rectangle 147">
            <a:extLst>
              <a:ext uri="{FF2B5EF4-FFF2-40B4-BE49-F238E27FC236}">
                <a16:creationId xmlns:a16="http://schemas.microsoft.com/office/drawing/2014/main" id="{BB816842-C7FE-2AEE-83BE-E6A027E7EACF}"/>
              </a:ext>
            </a:extLst>
          </p:cNvPr>
          <p:cNvSpPr/>
          <p:nvPr/>
        </p:nvSpPr>
        <p:spPr>
          <a:xfrm>
            <a:off x="5981944" y="2046237"/>
            <a:ext cx="3216843" cy="492443"/>
          </a:xfrm>
          <a:prstGeom prst="rect">
            <a:avLst/>
          </a:prstGeom>
          <a:noFill/>
          <a:ln w="6350" cap="flat" cmpd="sng" algn="ctr">
            <a:no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defTabSz="914400">
              <a:defRPr/>
            </a:pPr>
            <a:r>
              <a:rPr lang="en-GB" sz="1600" kern="0" dirty="0">
                <a:latin typeface="Arial" panose="020B0604020202020204" pitchFamily="34" charset="0"/>
                <a:cs typeface="Arial" panose="020B0604020202020204" pitchFamily="34" charset="0"/>
              </a:rPr>
              <a:t>HR: 0.70 (95% CI: 0.58-0.83) </a:t>
            </a:r>
            <a:br>
              <a:rPr lang="en-GB" sz="1600" kern="0" dirty="0">
                <a:latin typeface="Arial" panose="020B0604020202020204" pitchFamily="34" charset="0"/>
                <a:cs typeface="Arial" panose="020B0604020202020204" pitchFamily="34" charset="0"/>
              </a:rPr>
            </a:br>
            <a:r>
              <a:rPr lang="en-GB" sz="1600" kern="0" dirty="0">
                <a:latin typeface="Arial" panose="020B0604020202020204" pitchFamily="34" charset="0"/>
                <a:cs typeface="Arial" panose="020B0604020202020204" pitchFamily="34" charset="0"/>
              </a:rPr>
              <a:t>p&lt;0.001</a:t>
            </a:r>
          </a:p>
        </p:txBody>
      </p:sp>
      <p:sp>
        <p:nvSpPr>
          <p:cNvPr id="149" name="Rectangle 148">
            <a:extLst>
              <a:ext uri="{FF2B5EF4-FFF2-40B4-BE49-F238E27FC236}">
                <a16:creationId xmlns:a16="http://schemas.microsoft.com/office/drawing/2014/main" id="{7495AA07-B084-3729-DA1B-20EBB64F1E31}"/>
              </a:ext>
            </a:extLst>
          </p:cNvPr>
          <p:cNvSpPr/>
          <p:nvPr/>
        </p:nvSpPr>
        <p:spPr>
          <a:xfrm>
            <a:off x="6726681" y="3316465"/>
            <a:ext cx="2924543" cy="504056"/>
          </a:xfrm>
          <a:prstGeom prst="rect">
            <a:avLst/>
          </a:prstGeom>
          <a:noFill/>
          <a:ln w="6350" cap="flat" cmpd="sng" algn="ctr">
            <a:no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defTabSz="914400">
              <a:defRPr/>
            </a:pPr>
            <a:r>
              <a:rPr lang="en-GB" sz="1400" b="1" kern="0" dirty="0">
                <a:solidFill>
                  <a:schemeClr val="accent1"/>
                </a:solidFill>
                <a:latin typeface="Arial" panose="020B0604020202020204" pitchFamily="34" charset="0"/>
                <a:cs typeface="Arial" panose="020B0604020202020204" pitchFamily="34" charset="0"/>
              </a:rPr>
              <a:t>Radium-223</a:t>
            </a:r>
            <a:br>
              <a:rPr lang="en-GB" sz="1400" b="1" kern="0" dirty="0">
                <a:solidFill>
                  <a:schemeClr val="accent1"/>
                </a:solidFill>
                <a:latin typeface="Arial" panose="020B0604020202020204" pitchFamily="34" charset="0"/>
                <a:cs typeface="Arial" panose="020B0604020202020204" pitchFamily="34" charset="0"/>
              </a:rPr>
            </a:br>
            <a:r>
              <a:rPr lang="en-GB" sz="1400" b="1" kern="0" dirty="0">
                <a:solidFill>
                  <a:schemeClr val="accent1"/>
                </a:solidFill>
                <a:latin typeface="Arial" panose="020B0604020202020204" pitchFamily="34" charset="0"/>
                <a:cs typeface="Arial" panose="020B0604020202020204" pitchFamily="34" charset="0"/>
              </a:rPr>
              <a:t>Median OS: 14.9 months</a:t>
            </a:r>
          </a:p>
        </p:txBody>
      </p:sp>
      <p:sp>
        <p:nvSpPr>
          <p:cNvPr id="150" name="Rectangle 149">
            <a:extLst>
              <a:ext uri="{FF2B5EF4-FFF2-40B4-BE49-F238E27FC236}">
                <a16:creationId xmlns:a16="http://schemas.microsoft.com/office/drawing/2014/main" id="{5AE72AE7-67DC-E618-1FF2-149EA8BA037D}"/>
              </a:ext>
            </a:extLst>
          </p:cNvPr>
          <p:cNvSpPr/>
          <p:nvPr/>
        </p:nvSpPr>
        <p:spPr>
          <a:xfrm>
            <a:off x="4982759" y="4318258"/>
            <a:ext cx="2924543" cy="504056"/>
          </a:xfrm>
          <a:prstGeom prst="rect">
            <a:avLst/>
          </a:prstGeom>
          <a:noFill/>
          <a:ln w="6350" cap="flat" cmpd="sng" algn="ctr">
            <a:no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defTabSz="914400">
              <a:defRPr/>
            </a:pPr>
            <a:r>
              <a:rPr lang="en-GB" sz="1400" b="1" kern="0" dirty="0">
                <a:solidFill>
                  <a:schemeClr val="accent6"/>
                </a:solidFill>
                <a:latin typeface="Arial" panose="020B0604020202020204" pitchFamily="34" charset="0"/>
                <a:cs typeface="Arial" panose="020B0604020202020204" pitchFamily="34" charset="0"/>
              </a:rPr>
              <a:t>Placebo</a:t>
            </a:r>
            <a:br>
              <a:rPr lang="en-GB" sz="1400" b="1" kern="0" dirty="0">
                <a:solidFill>
                  <a:schemeClr val="accent6"/>
                </a:solidFill>
                <a:latin typeface="Arial" panose="020B0604020202020204" pitchFamily="34" charset="0"/>
                <a:cs typeface="Arial" panose="020B0604020202020204" pitchFamily="34" charset="0"/>
              </a:rPr>
            </a:br>
            <a:r>
              <a:rPr lang="en-GB" sz="1400" b="1" kern="0" dirty="0">
                <a:solidFill>
                  <a:schemeClr val="accent6"/>
                </a:solidFill>
                <a:latin typeface="Arial" panose="020B0604020202020204" pitchFamily="34" charset="0"/>
                <a:cs typeface="Arial" panose="020B0604020202020204" pitchFamily="34" charset="0"/>
              </a:rPr>
              <a:t>Median OS: 11.3 months</a:t>
            </a:r>
          </a:p>
        </p:txBody>
      </p:sp>
      <p:cxnSp>
        <p:nvCxnSpPr>
          <p:cNvPr id="153" name="Straight Connector 152">
            <a:extLst>
              <a:ext uri="{FF2B5EF4-FFF2-40B4-BE49-F238E27FC236}">
                <a16:creationId xmlns:a16="http://schemas.microsoft.com/office/drawing/2014/main" id="{E946D770-51EC-7A47-B666-D8A0DFBB878B}"/>
              </a:ext>
            </a:extLst>
          </p:cNvPr>
          <p:cNvCxnSpPr>
            <a:cxnSpLocks/>
          </p:cNvCxnSpPr>
          <p:nvPr/>
        </p:nvCxnSpPr>
        <p:spPr>
          <a:xfrm rot="16200000" flipH="1">
            <a:off x="9433477" y="5097639"/>
            <a:ext cx="75133"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5" name="Straight Connector 154">
            <a:extLst>
              <a:ext uri="{FF2B5EF4-FFF2-40B4-BE49-F238E27FC236}">
                <a16:creationId xmlns:a16="http://schemas.microsoft.com/office/drawing/2014/main" id="{5145CE85-3AFE-9B5B-42E4-52490FA21AF3}"/>
              </a:ext>
            </a:extLst>
          </p:cNvPr>
          <p:cNvCxnSpPr>
            <a:cxnSpLocks/>
          </p:cNvCxnSpPr>
          <p:nvPr/>
        </p:nvCxnSpPr>
        <p:spPr>
          <a:xfrm rot="16200000" flipH="1">
            <a:off x="8405409" y="5097640"/>
            <a:ext cx="75133"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6" name="Straight Connector 155">
            <a:extLst>
              <a:ext uri="{FF2B5EF4-FFF2-40B4-BE49-F238E27FC236}">
                <a16:creationId xmlns:a16="http://schemas.microsoft.com/office/drawing/2014/main" id="{FD8CF41D-EFA7-23DA-E2DA-A7A7952D13E9}"/>
              </a:ext>
            </a:extLst>
          </p:cNvPr>
          <p:cNvCxnSpPr>
            <a:cxnSpLocks/>
          </p:cNvCxnSpPr>
          <p:nvPr/>
        </p:nvCxnSpPr>
        <p:spPr>
          <a:xfrm rot="16200000" flipH="1">
            <a:off x="7377341" y="5097640"/>
            <a:ext cx="75133"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57" name="Rectangle 156">
            <a:extLst>
              <a:ext uri="{FF2B5EF4-FFF2-40B4-BE49-F238E27FC236}">
                <a16:creationId xmlns:a16="http://schemas.microsoft.com/office/drawing/2014/main" id="{D99CE734-C14D-F70B-AC3B-8B961A35AC7E}"/>
              </a:ext>
            </a:extLst>
          </p:cNvPr>
          <p:cNvSpPr/>
          <p:nvPr/>
        </p:nvSpPr>
        <p:spPr>
          <a:xfrm>
            <a:off x="8331169" y="5117705"/>
            <a:ext cx="250999" cy="318449"/>
          </a:xfrm>
          <a:prstGeom prst="rect">
            <a:avLst/>
          </a:prstGeom>
          <a:noFill/>
          <a:ln w="6350" cap="flat" cmpd="sng" algn="ctr">
            <a:no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400">
              <a:defRPr/>
            </a:pPr>
            <a:r>
              <a:rPr lang="en-GB" sz="1400" kern="0" dirty="0">
                <a:latin typeface="Arial" panose="020B0604020202020204" pitchFamily="34" charset="0"/>
                <a:cs typeface="Arial" panose="020B0604020202020204" pitchFamily="34" charset="0"/>
              </a:rPr>
              <a:t>30</a:t>
            </a:r>
          </a:p>
        </p:txBody>
      </p:sp>
      <p:sp>
        <p:nvSpPr>
          <p:cNvPr id="158" name="Rectangle 157">
            <a:extLst>
              <a:ext uri="{FF2B5EF4-FFF2-40B4-BE49-F238E27FC236}">
                <a16:creationId xmlns:a16="http://schemas.microsoft.com/office/drawing/2014/main" id="{CEFB7855-AE3F-9B08-77E0-3C3C0414FA07}"/>
              </a:ext>
            </a:extLst>
          </p:cNvPr>
          <p:cNvSpPr/>
          <p:nvPr/>
        </p:nvSpPr>
        <p:spPr>
          <a:xfrm>
            <a:off x="8849643" y="5117705"/>
            <a:ext cx="250999" cy="318449"/>
          </a:xfrm>
          <a:prstGeom prst="rect">
            <a:avLst/>
          </a:prstGeom>
          <a:noFill/>
          <a:ln w="6350" cap="flat" cmpd="sng" algn="ctr">
            <a:no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400">
              <a:defRPr/>
            </a:pPr>
            <a:r>
              <a:rPr lang="en-GB" sz="1400" kern="0" dirty="0">
                <a:latin typeface="Arial" panose="020B0604020202020204" pitchFamily="34" charset="0"/>
                <a:cs typeface="Arial" panose="020B0604020202020204" pitchFamily="34" charset="0"/>
              </a:rPr>
              <a:t>33</a:t>
            </a:r>
          </a:p>
        </p:txBody>
      </p:sp>
      <p:sp>
        <p:nvSpPr>
          <p:cNvPr id="159" name="Rectangle 158">
            <a:extLst>
              <a:ext uri="{FF2B5EF4-FFF2-40B4-BE49-F238E27FC236}">
                <a16:creationId xmlns:a16="http://schemas.microsoft.com/office/drawing/2014/main" id="{5A35524B-28F8-908B-7417-08FBF4E4B77F}"/>
              </a:ext>
            </a:extLst>
          </p:cNvPr>
          <p:cNvSpPr/>
          <p:nvPr/>
        </p:nvSpPr>
        <p:spPr>
          <a:xfrm>
            <a:off x="9358690" y="5117705"/>
            <a:ext cx="250999" cy="318449"/>
          </a:xfrm>
          <a:prstGeom prst="rect">
            <a:avLst/>
          </a:prstGeom>
          <a:noFill/>
          <a:ln w="6350" cap="flat" cmpd="sng" algn="ctr">
            <a:no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400">
              <a:defRPr/>
            </a:pPr>
            <a:r>
              <a:rPr lang="en-GB" sz="1400" kern="0" dirty="0">
                <a:latin typeface="Arial" panose="020B0604020202020204" pitchFamily="34" charset="0"/>
                <a:cs typeface="Arial" panose="020B0604020202020204" pitchFamily="34" charset="0"/>
              </a:rPr>
              <a:t>36</a:t>
            </a:r>
          </a:p>
        </p:txBody>
      </p:sp>
      <p:sp>
        <p:nvSpPr>
          <p:cNvPr id="160" name="Rectangle 159">
            <a:extLst>
              <a:ext uri="{FF2B5EF4-FFF2-40B4-BE49-F238E27FC236}">
                <a16:creationId xmlns:a16="http://schemas.microsoft.com/office/drawing/2014/main" id="{BC6BED38-9FCE-5B85-ECD0-0762AFDAB3C6}"/>
              </a:ext>
            </a:extLst>
          </p:cNvPr>
          <p:cNvSpPr/>
          <p:nvPr/>
        </p:nvSpPr>
        <p:spPr>
          <a:xfrm>
            <a:off x="7247250" y="5702840"/>
            <a:ext cx="359039" cy="318449"/>
          </a:xfrm>
          <a:prstGeom prst="rect">
            <a:avLst/>
          </a:prstGeom>
          <a:noFill/>
          <a:ln w="6350" cap="flat" cmpd="sng" algn="ctr">
            <a:no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400">
              <a:lnSpc>
                <a:spcPct val="85000"/>
              </a:lnSpc>
              <a:defRPr/>
            </a:pPr>
            <a:r>
              <a:rPr lang="en-GB" sz="1400" kern="0" dirty="0">
                <a:latin typeface="Arial" panose="020B0604020202020204" pitchFamily="34" charset="0"/>
                <a:cs typeface="Arial" panose="020B0604020202020204" pitchFamily="34" charset="0"/>
              </a:rPr>
              <a:t>41</a:t>
            </a:r>
          </a:p>
          <a:p>
            <a:pPr algn="ctr" defTabSz="914400">
              <a:lnSpc>
                <a:spcPct val="85000"/>
              </a:lnSpc>
              <a:defRPr/>
            </a:pPr>
            <a:r>
              <a:rPr lang="en-GB" sz="1400" kern="0" dirty="0">
                <a:latin typeface="Arial" panose="020B0604020202020204" pitchFamily="34" charset="0"/>
                <a:cs typeface="Arial" panose="020B0604020202020204" pitchFamily="34" charset="0"/>
              </a:rPr>
              <a:t>14</a:t>
            </a:r>
          </a:p>
        </p:txBody>
      </p:sp>
      <p:sp>
        <p:nvSpPr>
          <p:cNvPr id="161" name="Rectangle 160">
            <a:extLst>
              <a:ext uri="{FF2B5EF4-FFF2-40B4-BE49-F238E27FC236}">
                <a16:creationId xmlns:a16="http://schemas.microsoft.com/office/drawing/2014/main" id="{2F2A92F3-94DD-6661-217B-E17C8FE05717}"/>
              </a:ext>
            </a:extLst>
          </p:cNvPr>
          <p:cNvSpPr/>
          <p:nvPr/>
        </p:nvSpPr>
        <p:spPr>
          <a:xfrm>
            <a:off x="4676465" y="5702840"/>
            <a:ext cx="359039" cy="318449"/>
          </a:xfrm>
          <a:prstGeom prst="rect">
            <a:avLst/>
          </a:prstGeom>
          <a:noFill/>
          <a:ln w="6350" cap="flat" cmpd="sng" algn="ctr">
            <a:no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400">
              <a:lnSpc>
                <a:spcPct val="85000"/>
              </a:lnSpc>
              <a:defRPr/>
            </a:pPr>
            <a:r>
              <a:rPr lang="en-GB" sz="1400" kern="0" dirty="0">
                <a:latin typeface="Arial" panose="020B0604020202020204" pitchFamily="34" charset="0"/>
                <a:cs typeface="Arial" panose="020B0604020202020204" pitchFamily="34" charset="0"/>
              </a:rPr>
              <a:t>369</a:t>
            </a:r>
          </a:p>
          <a:p>
            <a:pPr algn="ctr" defTabSz="914400">
              <a:lnSpc>
                <a:spcPct val="85000"/>
              </a:lnSpc>
              <a:defRPr/>
            </a:pPr>
            <a:r>
              <a:rPr lang="en-GB" sz="1400" kern="0" dirty="0">
                <a:latin typeface="Arial" panose="020B0604020202020204" pitchFamily="34" charset="0"/>
                <a:cs typeface="Arial" panose="020B0604020202020204" pitchFamily="34" charset="0"/>
              </a:rPr>
              <a:t>157</a:t>
            </a:r>
          </a:p>
        </p:txBody>
      </p:sp>
      <p:sp>
        <p:nvSpPr>
          <p:cNvPr id="162" name="Rectangle 161">
            <a:extLst>
              <a:ext uri="{FF2B5EF4-FFF2-40B4-BE49-F238E27FC236}">
                <a16:creationId xmlns:a16="http://schemas.microsoft.com/office/drawing/2014/main" id="{0FDF7C6C-ACAD-F174-6EEF-9D3C97246DE3}"/>
              </a:ext>
            </a:extLst>
          </p:cNvPr>
          <p:cNvSpPr/>
          <p:nvPr/>
        </p:nvSpPr>
        <p:spPr>
          <a:xfrm>
            <a:off x="4156030" y="5702840"/>
            <a:ext cx="359039" cy="318449"/>
          </a:xfrm>
          <a:prstGeom prst="rect">
            <a:avLst/>
          </a:prstGeom>
          <a:noFill/>
          <a:ln w="6350" cap="flat" cmpd="sng" algn="ctr">
            <a:no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400">
              <a:lnSpc>
                <a:spcPct val="85000"/>
              </a:lnSpc>
              <a:defRPr/>
            </a:pPr>
            <a:r>
              <a:rPr lang="en-GB" sz="1400" kern="0" dirty="0">
                <a:latin typeface="Arial" panose="020B0604020202020204" pitchFamily="34" charset="0"/>
                <a:cs typeface="Arial" panose="020B0604020202020204" pitchFamily="34" charset="0"/>
              </a:rPr>
              <a:t>504</a:t>
            </a:r>
          </a:p>
          <a:p>
            <a:pPr algn="ctr" defTabSz="914400">
              <a:lnSpc>
                <a:spcPct val="85000"/>
              </a:lnSpc>
              <a:defRPr/>
            </a:pPr>
            <a:r>
              <a:rPr lang="en-GB" sz="1400" kern="0" dirty="0">
                <a:latin typeface="Arial" panose="020B0604020202020204" pitchFamily="34" charset="0"/>
                <a:cs typeface="Arial" panose="020B0604020202020204" pitchFamily="34" charset="0"/>
              </a:rPr>
              <a:t>228</a:t>
            </a:r>
          </a:p>
        </p:txBody>
      </p:sp>
      <p:sp>
        <p:nvSpPr>
          <p:cNvPr id="168" name="Freeform 167">
            <a:extLst>
              <a:ext uri="{FF2B5EF4-FFF2-40B4-BE49-F238E27FC236}">
                <a16:creationId xmlns:a16="http://schemas.microsoft.com/office/drawing/2014/main" id="{05CB79BF-4E47-A810-EE2B-10455F4E0C8F}"/>
              </a:ext>
            </a:extLst>
          </p:cNvPr>
          <p:cNvSpPr/>
          <p:nvPr/>
        </p:nvSpPr>
        <p:spPr>
          <a:xfrm>
            <a:off x="3293443" y="2074779"/>
            <a:ext cx="6284246" cy="2617101"/>
          </a:xfrm>
          <a:custGeom>
            <a:avLst/>
            <a:gdLst>
              <a:gd name="connsiteX0" fmla="*/ 6284247 w 6284246"/>
              <a:gd name="connsiteY0" fmla="*/ 2617102 h 2617101"/>
              <a:gd name="connsiteX1" fmla="*/ 4981120 w 6284246"/>
              <a:gd name="connsiteY1" fmla="*/ 2617102 h 2617101"/>
              <a:gd name="connsiteX2" fmla="*/ 4981120 w 6284246"/>
              <a:gd name="connsiteY2" fmla="*/ 2565843 h 2617101"/>
              <a:gd name="connsiteX3" fmla="*/ 4959100 w 6284246"/>
              <a:gd name="connsiteY3" fmla="*/ 2565843 h 2617101"/>
              <a:gd name="connsiteX4" fmla="*/ 4959100 w 6284246"/>
              <a:gd name="connsiteY4" fmla="*/ 2546819 h 2617101"/>
              <a:gd name="connsiteX5" fmla="*/ 4208269 w 6284246"/>
              <a:gd name="connsiteY5" fmla="*/ 2546819 h 2617101"/>
              <a:gd name="connsiteX6" fmla="*/ 4208269 w 6284246"/>
              <a:gd name="connsiteY6" fmla="*/ 2465968 h 2617101"/>
              <a:gd name="connsiteX7" fmla="*/ 4040414 w 6284246"/>
              <a:gd name="connsiteY7" fmla="*/ 2465968 h 2617101"/>
              <a:gd name="connsiteX8" fmla="*/ 4040414 w 6284246"/>
              <a:gd name="connsiteY8" fmla="*/ 2338085 h 2617101"/>
              <a:gd name="connsiteX9" fmla="*/ 3728891 w 6284246"/>
              <a:gd name="connsiteY9" fmla="*/ 2338085 h 2617101"/>
              <a:gd name="connsiteX10" fmla="*/ 3728891 w 6284246"/>
              <a:gd name="connsiteY10" fmla="*/ 2321175 h 2617101"/>
              <a:gd name="connsiteX11" fmla="*/ 3708677 w 6284246"/>
              <a:gd name="connsiteY11" fmla="*/ 2321175 h 2617101"/>
              <a:gd name="connsiteX12" fmla="*/ 3708677 w 6284246"/>
              <a:gd name="connsiteY12" fmla="*/ 2308228 h 2617101"/>
              <a:gd name="connsiteX13" fmla="*/ 3676189 w 6284246"/>
              <a:gd name="connsiteY13" fmla="*/ 2308228 h 2617101"/>
              <a:gd name="connsiteX14" fmla="*/ 3676189 w 6284246"/>
              <a:gd name="connsiteY14" fmla="*/ 2274144 h 2617101"/>
              <a:gd name="connsiteX15" fmla="*/ 3417368 w 6284246"/>
              <a:gd name="connsiteY15" fmla="*/ 2274144 h 2617101"/>
              <a:gd name="connsiteX16" fmla="*/ 3417368 w 6284246"/>
              <a:gd name="connsiteY16" fmla="*/ 2246665 h 2617101"/>
              <a:gd name="connsiteX17" fmla="*/ 3311963 w 6284246"/>
              <a:gd name="connsiteY17" fmla="*/ 2246665 h 2617101"/>
              <a:gd name="connsiteX18" fmla="*/ 3311963 w 6284246"/>
              <a:gd name="connsiteY18" fmla="*/ 2218922 h 2617101"/>
              <a:gd name="connsiteX19" fmla="*/ 3243377 w 6284246"/>
              <a:gd name="connsiteY19" fmla="*/ 2218922 h 2617101"/>
              <a:gd name="connsiteX20" fmla="*/ 3243377 w 6284246"/>
              <a:gd name="connsiteY20" fmla="*/ 2189065 h 2617101"/>
              <a:gd name="connsiteX21" fmla="*/ 3227133 w 6284246"/>
              <a:gd name="connsiteY21" fmla="*/ 2189065 h 2617101"/>
              <a:gd name="connsiteX22" fmla="*/ 3227133 w 6284246"/>
              <a:gd name="connsiteY22" fmla="*/ 2161322 h 2617101"/>
              <a:gd name="connsiteX23" fmla="*/ 3123894 w 6284246"/>
              <a:gd name="connsiteY23" fmla="*/ 2161322 h 2617101"/>
              <a:gd name="connsiteX24" fmla="*/ 3123894 w 6284246"/>
              <a:gd name="connsiteY24" fmla="*/ 2129351 h 2617101"/>
              <a:gd name="connsiteX25" fmla="*/ 3050977 w 6284246"/>
              <a:gd name="connsiteY25" fmla="*/ 2129351 h 2617101"/>
              <a:gd name="connsiteX26" fmla="*/ 3050977 w 6284246"/>
              <a:gd name="connsiteY26" fmla="*/ 2097381 h 2617101"/>
              <a:gd name="connsiteX27" fmla="*/ 2935825 w 6284246"/>
              <a:gd name="connsiteY27" fmla="*/ 2097381 h 2617101"/>
              <a:gd name="connsiteX28" fmla="*/ 2935825 w 6284246"/>
              <a:gd name="connsiteY28" fmla="*/ 2044272 h 2617101"/>
              <a:gd name="connsiteX29" fmla="*/ 2818508 w 6284246"/>
              <a:gd name="connsiteY29" fmla="*/ 2044272 h 2617101"/>
              <a:gd name="connsiteX30" fmla="*/ 2818508 w 6284246"/>
              <a:gd name="connsiteY30" fmla="*/ 2012302 h 2617101"/>
              <a:gd name="connsiteX31" fmla="*/ 2753893 w 6284246"/>
              <a:gd name="connsiteY31" fmla="*/ 2012302 h 2617101"/>
              <a:gd name="connsiteX32" fmla="*/ 2753893 w 6284246"/>
              <a:gd name="connsiteY32" fmla="*/ 1948360 h 2617101"/>
              <a:gd name="connsiteX33" fmla="*/ 2711297 w 6284246"/>
              <a:gd name="connsiteY33" fmla="*/ 1948360 h 2617101"/>
              <a:gd name="connsiteX34" fmla="*/ 2711297 w 6284246"/>
              <a:gd name="connsiteY34" fmla="*/ 1884683 h 2617101"/>
              <a:gd name="connsiteX35" fmla="*/ 2535141 w 6284246"/>
              <a:gd name="connsiteY35" fmla="*/ 1884683 h 2617101"/>
              <a:gd name="connsiteX36" fmla="*/ 2535141 w 6284246"/>
              <a:gd name="connsiteY36" fmla="*/ 1856940 h 2617101"/>
              <a:gd name="connsiteX37" fmla="*/ 2436233 w 6284246"/>
              <a:gd name="connsiteY37" fmla="*/ 1856940 h 2617101"/>
              <a:gd name="connsiteX38" fmla="*/ 2436233 w 6284246"/>
              <a:gd name="connsiteY38" fmla="*/ 1827083 h 2617101"/>
              <a:gd name="connsiteX39" fmla="*/ 2371257 w 6284246"/>
              <a:gd name="connsiteY39" fmla="*/ 1827083 h 2617101"/>
              <a:gd name="connsiteX40" fmla="*/ 2371257 w 6284246"/>
              <a:gd name="connsiteY40" fmla="*/ 1788771 h 2617101"/>
              <a:gd name="connsiteX41" fmla="*/ 2310613 w 6284246"/>
              <a:gd name="connsiteY41" fmla="*/ 1788771 h 2617101"/>
              <a:gd name="connsiteX42" fmla="*/ 2310613 w 6284246"/>
              <a:gd name="connsiteY42" fmla="*/ 1765256 h 2617101"/>
              <a:gd name="connsiteX43" fmla="*/ 2282457 w 6284246"/>
              <a:gd name="connsiteY43" fmla="*/ 1765256 h 2617101"/>
              <a:gd name="connsiteX44" fmla="*/ 2282457 w 6284246"/>
              <a:gd name="connsiteY44" fmla="*/ 1735399 h 2617101"/>
              <a:gd name="connsiteX45" fmla="*/ 2201237 w 6284246"/>
              <a:gd name="connsiteY45" fmla="*/ 1735399 h 2617101"/>
              <a:gd name="connsiteX46" fmla="*/ 2201237 w 6284246"/>
              <a:gd name="connsiteY46" fmla="*/ 1705806 h 2617101"/>
              <a:gd name="connsiteX47" fmla="*/ 2201237 w 6284246"/>
              <a:gd name="connsiteY47" fmla="*/ 1643979 h 2617101"/>
              <a:gd name="connsiteX48" fmla="*/ 2159003 w 6284246"/>
              <a:gd name="connsiteY48" fmla="*/ 1643979 h 2617101"/>
              <a:gd name="connsiteX49" fmla="*/ 2159003 w 6284246"/>
              <a:gd name="connsiteY49" fmla="*/ 1622577 h 2617101"/>
              <a:gd name="connsiteX50" fmla="*/ 2128681 w 6284246"/>
              <a:gd name="connsiteY50" fmla="*/ 1622577 h 2617101"/>
              <a:gd name="connsiteX51" fmla="*/ 2128681 w 6284246"/>
              <a:gd name="connsiteY51" fmla="*/ 1588492 h 2617101"/>
              <a:gd name="connsiteX52" fmla="*/ 2045656 w 6284246"/>
              <a:gd name="connsiteY52" fmla="*/ 1588492 h 2617101"/>
              <a:gd name="connsiteX53" fmla="*/ 2045656 w 6284246"/>
              <a:gd name="connsiteY53" fmla="*/ 1554408 h 2617101"/>
              <a:gd name="connsiteX54" fmla="*/ 1996924 w 6284246"/>
              <a:gd name="connsiteY54" fmla="*/ 1554408 h 2617101"/>
              <a:gd name="connsiteX55" fmla="*/ 1996924 w 6284246"/>
              <a:gd name="connsiteY55" fmla="*/ 1526929 h 2617101"/>
              <a:gd name="connsiteX56" fmla="*/ 1966602 w 6284246"/>
              <a:gd name="connsiteY56" fmla="*/ 1526929 h 2617101"/>
              <a:gd name="connsiteX57" fmla="*/ 1966602 w 6284246"/>
              <a:gd name="connsiteY57" fmla="*/ 1499186 h 2617101"/>
              <a:gd name="connsiteX58" fmla="*/ 1924368 w 6284246"/>
              <a:gd name="connsiteY58" fmla="*/ 1499186 h 2617101"/>
              <a:gd name="connsiteX59" fmla="*/ 1924368 w 6284246"/>
              <a:gd name="connsiteY59" fmla="*/ 1465101 h 2617101"/>
              <a:gd name="connsiteX60" fmla="*/ 1889714 w 6284246"/>
              <a:gd name="connsiteY60" fmla="*/ 1465101 h 2617101"/>
              <a:gd name="connsiteX61" fmla="*/ 1889714 w 6284246"/>
              <a:gd name="connsiteY61" fmla="*/ 1443699 h 2617101"/>
              <a:gd name="connsiteX62" fmla="*/ 1863363 w 6284246"/>
              <a:gd name="connsiteY62" fmla="*/ 1443699 h 2617101"/>
              <a:gd name="connsiteX63" fmla="*/ 1863363 w 6284246"/>
              <a:gd name="connsiteY63" fmla="*/ 1405388 h 2617101"/>
              <a:gd name="connsiteX64" fmla="*/ 1839177 w 6284246"/>
              <a:gd name="connsiteY64" fmla="*/ 1405388 h 2617101"/>
              <a:gd name="connsiteX65" fmla="*/ 1839177 w 6284246"/>
              <a:gd name="connsiteY65" fmla="*/ 1380022 h 2617101"/>
              <a:gd name="connsiteX66" fmla="*/ 1796582 w 6284246"/>
              <a:gd name="connsiteY66" fmla="*/ 1380022 h 2617101"/>
              <a:gd name="connsiteX67" fmla="*/ 1796582 w 6284246"/>
              <a:gd name="connsiteY67" fmla="*/ 1350166 h 2617101"/>
              <a:gd name="connsiteX68" fmla="*/ 1784670 w 6284246"/>
              <a:gd name="connsiteY68" fmla="*/ 1350166 h 2617101"/>
              <a:gd name="connsiteX69" fmla="*/ 1784670 w 6284246"/>
              <a:gd name="connsiteY69" fmla="*/ 1324536 h 2617101"/>
              <a:gd name="connsiteX70" fmla="*/ 1721860 w 6284246"/>
              <a:gd name="connsiteY70" fmla="*/ 1324536 h 2617101"/>
              <a:gd name="connsiteX71" fmla="*/ 1721860 w 6284246"/>
              <a:gd name="connsiteY71" fmla="*/ 1286224 h 2617101"/>
              <a:gd name="connsiteX72" fmla="*/ 1648942 w 6284246"/>
              <a:gd name="connsiteY72" fmla="*/ 1286224 h 2617101"/>
              <a:gd name="connsiteX73" fmla="*/ 1648942 w 6284246"/>
              <a:gd name="connsiteY73" fmla="*/ 1226511 h 2617101"/>
              <a:gd name="connsiteX74" fmla="*/ 1564113 w 6284246"/>
              <a:gd name="connsiteY74" fmla="*/ 1226511 h 2617101"/>
              <a:gd name="connsiteX75" fmla="*/ 1564113 w 6284246"/>
              <a:gd name="connsiteY75" fmla="*/ 1169175 h 2617101"/>
              <a:gd name="connsiteX76" fmla="*/ 1509605 w 6284246"/>
              <a:gd name="connsiteY76" fmla="*/ 1169175 h 2617101"/>
              <a:gd name="connsiteX77" fmla="*/ 1509605 w 6284246"/>
              <a:gd name="connsiteY77" fmla="*/ 1145659 h 2617101"/>
              <a:gd name="connsiteX78" fmla="*/ 1497332 w 6284246"/>
              <a:gd name="connsiteY78" fmla="*/ 1145659 h 2617101"/>
              <a:gd name="connsiteX79" fmla="*/ 1497332 w 6284246"/>
              <a:gd name="connsiteY79" fmla="*/ 1107347 h 2617101"/>
              <a:gd name="connsiteX80" fmla="*/ 1463039 w 6284246"/>
              <a:gd name="connsiteY80" fmla="*/ 1107347 h 2617101"/>
              <a:gd name="connsiteX81" fmla="*/ 1438493 w 6284246"/>
              <a:gd name="connsiteY81" fmla="*/ 1107347 h 2617101"/>
              <a:gd name="connsiteX82" fmla="*/ 1438493 w 6284246"/>
              <a:gd name="connsiteY82" fmla="*/ 1079604 h 2617101"/>
              <a:gd name="connsiteX83" fmla="*/ 1424415 w 6284246"/>
              <a:gd name="connsiteY83" fmla="*/ 1079604 h 2617101"/>
              <a:gd name="connsiteX84" fmla="*/ 1424415 w 6284246"/>
              <a:gd name="connsiteY84" fmla="*/ 1051861 h 2617101"/>
              <a:gd name="connsiteX85" fmla="*/ 1371712 w 6284246"/>
              <a:gd name="connsiteY85" fmla="*/ 1051861 h 2617101"/>
              <a:gd name="connsiteX86" fmla="*/ 1371712 w 6284246"/>
              <a:gd name="connsiteY86" fmla="*/ 1018041 h 2617101"/>
              <a:gd name="connsiteX87" fmla="*/ 1339585 w 6284246"/>
              <a:gd name="connsiteY87" fmla="*/ 1018041 h 2617101"/>
              <a:gd name="connsiteX88" fmla="*/ 1339585 w 6284246"/>
              <a:gd name="connsiteY88" fmla="*/ 990298 h 2617101"/>
              <a:gd name="connsiteX89" fmla="*/ 1286883 w 6284246"/>
              <a:gd name="connsiteY89" fmla="*/ 990298 h 2617101"/>
              <a:gd name="connsiteX90" fmla="*/ 1286883 w 6284246"/>
              <a:gd name="connsiteY90" fmla="*/ 960441 h 2617101"/>
              <a:gd name="connsiteX91" fmla="*/ 1230209 w 6284246"/>
              <a:gd name="connsiteY91" fmla="*/ 960441 h 2617101"/>
              <a:gd name="connsiteX92" fmla="*/ 1230209 w 6284246"/>
              <a:gd name="connsiteY92" fmla="*/ 924242 h 2617101"/>
              <a:gd name="connsiteX93" fmla="*/ 1217936 w 6284246"/>
              <a:gd name="connsiteY93" fmla="*/ 924242 h 2617101"/>
              <a:gd name="connsiteX94" fmla="*/ 1217936 w 6284246"/>
              <a:gd name="connsiteY94" fmla="*/ 896499 h 2617101"/>
              <a:gd name="connsiteX95" fmla="*/ 1187614 w 6284246"/>
              <a:gd name="connsiteY95" fmla="*/ 896499 h 2617101"/>
              <a:gd name="connsiteX96" fmla="*/ 1187614 w 6284246"/>
              <a:gd name="connsiteY96" fmla="*/ 864529 h 2617101"/>
              <a:gd name="connsiteX97" fmla="*/ 1147185 w 6284246"/>
              <a:gd name="connsiteY97" fmla="*/ 864529 h 2617101"/>
              <a:gd name="connsiteX98" fmla="*/ 1147185 w 6284246"/>
              <a:gd name="connsiteY98" fmla="*/ 841277 h 2617101"/>
              <a:gd name="connsiteX99" fmla="*/ 1116862 w 6284246"/>
              <a:gd name="connsiteY99" fmla="*/ 841277 h 2617101"/>
              <a:gd name="connsiteX100" fmla="*/ 1116862 w 6284246"/>
              <a:gd name="connsiteY100" fmla="*/ 813534 h 2617101"/>
              <a:gd name="connsiteX101" fmla="*/ 1116862 w 6284246"/>
              <a:gd name="connsiteY101" fmla="*/ 785791 h 2617101"/>
              <a:gd name="connsiteX102" fmla="*/ 1096648 w 6284246"/>
              <a:gd name="connsiteY102" fmla="*/ 785791 h 2617101"/>
              <a:gd name="connsiteX103" fmla="*/ 1096648 w 6284246"/>
              <a:gd name="connsiteY103" fmla="*/ 755934 h 2617101"/>
              <a:gd name="connsiteX104" fmla="*/ 1025896 w 6284246"/>
              <a:gd name="connsiteY104" fmla="*/ 755934 h 2617101"/>
              <a:gd name="connsiteX105" fmla="*/ 1025896 w 6284246"/>
              <a:gd name="connsiteY105" fmla="*/ 690143 h 2617101"/>
              <a:gd name="connsiteX106" fmla="*/ 995574 w 6284246"/>
              <a:gd name="connsiteY106" fmla="*/ 690143 h 2617101"/>
              <a:gd name="connsiteX107" fmla="*/ 995574 w 6284246"/>
              <a:gd name="connsiteY107" fmla="*/ 634657 h 2617101"/>
              <a:gd name="connsiteX108" fmla="*/ 882228 w 6284246"/>
              <a:gd name="connsiteY108" fmla="*/ 634657 h 2617101"/>
              <a:gd name="connsiteX109" fmla="*/ 882228 w 6284246"/>
              <a:gd name="connsiteY109" fmla="*/ 581285 h 2617101"/>
              <a:gd name="connsiteX110" fmla="*/ 837827 w 6284246"/>
              <a:gd name="connsiteY110" fmla="*/ 581285 h 2617101"/>
              <a:gd name="connsiteX111" fmla="*/ 837827 w 6284246"/>
              <a:gd name="connsiteY111" fmla="*/ 534518 h 2617101"/>
              <a:gd name="connsiteX112" fmla="*/ 805339 w 6284246"/>
              <a:gd name="connsiteY112" fmla="*/ 534518 h 2617101"/>
              <a:gd name="connsiteX113" fmla="*/ 805339 w 6284246"/>
              <a:gd name="connsiteY113" fmla="*/ 489864 h 2617101"/>
              <a:gd name="connsiteX114" fmla="*/ 782959 w 6284246"/>
              <a:gd name="connsiteY114" fmla="*/ 489864 h 2617101"/>
              <a:gd name="connsiteX115" fmla="*/ 782959 w 6284246"/>
              <a:gd name="connsiteY115" fmla="*/ 466349 h 2617101"/>
              <a:gd name="connsiteX116" fmla="*/ 746861 w 6284246"/>
              <a:gd name="connsiteY116" fmla="*/ 466349 h 2617101"/>
              <a:gd name="connsiteX117" fmla="*/ 746861 w 6284246"/>
              <a:gd name="connsiteY117" fmla="*/ 428037 h 2617101"/>
              <a:gd name="connsiteX118" fmla="*/ 714373 w 6284246"/>
              <a:gd name="connsiteY118" fmla="*/ 428037 h 2617101"/>
              <a:gd name="connsiteX119" fmla="*/ 714373 w 6284246"/>
              <a:gd name="connsiteY119" fmla="*/ 389725 h 2617101"/>
              <a:gd name="connsiteX120" fmla="*/ 675749 w 6284246"/>
              <a:gd name="connsiteY120" fmla="*/ 389725 h 2617101"/>
              <a:gd name="connsiteX121" fmla="*/ 675749 w 6284246"/>
              <a:gd name="connsiteY121" fmla="*/ 304646 h 2617101"/>
              <a:gd name="connsiteX122" fmla="*/ 607163 w 6284246"/>
              <a:gd name="connsiteY122" fmla="*/ 304646 h 2617101"/>
              <a:gd name="connsiteX123" fmla="*/ 594890 w 6284246"/>
              <a:gd name="connsiteY123" fmla="*/ 304646 h 2617101"/>
              <a:gd name="connsiteX124" fmla="*/ 594890 w 6284246"/>
              <a:gd name="connsiteY124" fmla="*/ 249160 h 2617101"/>
              <a:gd name="connsiteX125" fmla="*/ 572509 w 6284246"/>
              <a:gd name="connsiteY125" fmla="*/ 249160 h 2617101"/>
              <a:gd name="connsiteX126" fmla="*/ 554461 w 6284246"/>
              <a:gd name="connsiteY126" fmla="*/ 249160 h 2617101"/>
              <a:gd name="connsiteX127" fmla="*/ 554461 w 6284246"/>
              <a:gd name="connsiteY127" fmla="*/ 210848 h 2617101"/>
              <a:gd name="connsiteX128" fmla="*/ 516197 w 6284246"/>
              <a:gd name="connsiteY128" fmla="*/ 210848 h 2617101"/>
              <a:gd name="connsiteX129" fmla="*/ 516197 w 6284246"/>
              <a:gd name="connsiteY129" fmla="*/ 170422 h 2617101"/>
              <a:gd name="connsiteX130" fmla="*/ 485875 w 6284246"/>
              <a:gd name="connsiteY130" fmla="*/ 170422 h 2617101"/>
              <a:gd name="connsiteX131" fmla="*/ 485875 w 6284246"/>
              <a:gd name="connsiteY131" fmla="*/ 146906 h 2617101"/>
              <a:gd name="connsiteX132" fmla="*/ 423065 w 6284246"/>
              <a:gd name="connsiteY132" fmla="*/ 146906 h 2617101"/>
              <a:gd name="connsiteX133" fmla="*/ 423065 w 6284246"/>
              <a:gd name="connsiteY133" fmla="*/ 127883 h 2617101"/>
              <a:gd name="connsiteX134" fmla="*/ 390577 w 6284246"/>
              <a:gd name="connsiteY134" fmla="*/ 127883 h 2617101"/>
              <a:gd name="connsiteX135" fmla="*/ 390577 w 6284246"/>
              <a:gd name="connsiteY135" fmla="*/ 106745 h 2617101"/>
              <a:gd name="connsiteX136" fmla="*/ 390577 w 6284246"/>
              <a:gd name="connsiteY136" fmla="*/ 91684 h 2617101"/>
              <a:gd name="connsiteX137" fmla="*/ 307552 w 6284246"/>
              <a:gd name="connsiteY137" fmla="*/ 91684 h 2617101"/>
              <a:gd name="connsiteX138" fmla="*/ 307552 w 6284246"/>
              <a:gd name="connsiteY138" fmla="*/ 76888 h 2617101"/>
              <a:gd name="connsiteX139" fmla="*/ 267123 w 6284246"/>
              <a:gd name="connsiteY139" fmla="*/ 76888 h 2617101"/>
              <a:gd name="connsiteX140" fmla="*/ 267123 w 6284246"/>
              <a:gd name="connsiteY140" fmla="*/ 55486 h 2617101"/>
              <a:gd name="connsiteX141" fmla="*/ 240772 w 6284246"/>
              <a:gd name="connsiteY141" fmla="*/ 55486 h 2617101"/>
              <a:gd name="connsiteX142" fmla="*/ 240772 w 6284246"/>
              <a:gd name="connsiteY142" fmla="*/ 27743 h 2617101"/>
              <a:gd name="connsiteX143" fmla="*/ 172186 w 6284246"/>
              <a:gd name="connsiteY143" fmla="*/ 27743 h 2617101"/>
              <a:gd name="connsiteX144" fmla="*/ 172186 w 6284246"/>
              <a:gd name="connsiteY144" fmla="*/ 0 h 2617101"/>
              <a:gd name="connsiteX145" fmla="*/ 0 w 6284246"/>
              <a:gd name="connsiteY145" fmla="*/ 0 h 2617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6284246" h="2617101">
                <a:moveTo>
                  <a:pt x="6284247" y="2617102"/>
                </a:moveTo>
                <a:lnTo>
                  <a:pt x="4981120" y="2617102"/>
                </a:lnTo>
                <a:lnTo>
                  <a:pt x="4981120" y="2565843"/>
                </a:lnTo>
                <a:lnTo>
                  <a:pt x="4959100" y="2565843"/>
                </a:lnTo>
                <a:lnTo>
                  <a:pt x="4959100" y="2546819"/>
                </a:lnTo>
                <a:lnTo>
                  <a:pt x="4208269" y="2546819"/>
                </a:lnTo>
                <a:lnTo>
                  <a:pt x="4208269" y="2465968"/>
                </a:lnTo>
                <a:lnTo>
                  <a:pt x="4040414" y="2465968"/>
                </a:lnTo>
                <a:lnTo>
                  <a:pt x="4040414" y="2338085"/>
                </a:lnTo>
                <a:lnTo>
                  <a:pt x="3728891" y="2338085"/>
                </a:lnTo>
                <a:lnTo>
                  <a:pt x="3728891" y="2321175"/>
                </a:lnTo>
                <a:lnTo>
                  <a:pt x="3708677" y="2321175"/>
                </a:lnTo>
                <a:lnTo>
                  <a:pt x="3708677" y="2308228"/>
                </a:lnTo>
                <a:lnTo>
                  <a:pt x="3676189" y="2308228"/>
                </a:lnTo>
                <a:lnTo>
                  <a:pt x="3676189" y="2274144"/>
                </a:lnTo>
                <a:lnTo>
                  <a:pt x="3417368" y="2274144"/>
                </a:lnTo>
                <a:lnTo>
                  <a:pt x="3417368" y="2246665"/>
                </a:lnTo>
                <a:lnTo>
                  <a:pt x="3311963" y="2246665"/>
                </a:lnTo>
                <a:lnTo>
                  <a:pt x="3311963" y="2218922"/>
                </a:lnTo>
                <a:lnTo>
                  <a:pt x="3243377" y="2218922"/>
                </a:lnTo>
                <a:lnTo>
                  <a:pt x="3243377" y="2189065"/>
                </a:lnTo>
                <a:lnTo>
                  <a:pt x="3227133" y="2189065"/>
                </a:lnTo>
                <a:lnTo>
                  <a:pt x="3227133" y="2161322"/>
                </a:lnTo>
                <a:lnTo>
                  <a:pt x="3123894" y="2161322"/>
                </a:lnTo>
                <a:lnTo>
                  <a:pt x="3123894" y="2129351"/>
                </a:lnTo>
                <a:lnTo>
                  <a:pt x="3050977" y="2129351"/>
                </a:lnTo>
                <a:lnTo>
                  <a:pt x="3050977" y="2097381"/>
                </a:lnTo>
                <a:lnTo>
                  <a:pt x="2935825" y="2097381"/>
                </a:lnTo>
                <a:lnTo>
                  <a:pt x="2935825" y="2044272"/>
                </a:lnTo>
                <a:lnTo>
                  <a:pt x="2818508" y="2044272"/>
                </a:lnTo>
                <a:lnTo>
                  <a:pt x="2818508" y="2012302"/>
                </a:lnTo>
                <a:lnTo>
                  <a:pt x="2753893" y="2012302"/>
                </a:lnTo>
                <a:lnTo>
                  <a:pt x="2753893" y="1948360"/>
                </a:lnTo>
                <a:lnTo>
                  <a:pt x="2711297" y="1948360"/>
                </a:lnTo>
                <a:lnTo>
                  <a:pt x="2711297" y="1884683"/>
                </a:lnTo>
                <a:lnTo>
                  <a:pt x="2535141" y="1884683"/>
                </a:lnTo>
                <a:lnTo>
                  <a:pt x="2535141" y="1856940"/>
                </a:lnTo>
                <a:lnTo>
                  <a:pt x="2436233" y="1856940"/>
                </a:lnTo>
                <a:lnTo>
                  <a:pt x="2436233" y="1827083"/>
                </a:lnTo>
                <a:lnTo>
                  <a:pt x="2371257" y="1827083"/>
                </a:lnTo>
                <a:lnTo>
                  <a:pt x="2371257" y="1788771"/>
                </a:lnTo>
                <a:lnTo>
                  <a:pt x="2310613" y="1788771"/>
                </a:lnTo>
                <a:lnTo>
                  <a:pt x="2310613" y="1765256"/>
                </a:lnTo>
                <a:lnTo>
                  <a:pt x="2282457" y="1765256"/>
                </a:lnTo>
                <a:lnTo>
                  <a:pt x="2282457" y="1735399"/>
                </a:lnTo>
                <a:lnTo>
                  <a:pt x="2201237" y="1735399"/>
                </a:lnTo>
                <a:lnTo>
                  <a:pt x="2201237" y="1705806"/>
                </a:lnTo>
                <a:lnTo>
                  <a:pt x="2201237" y="1643979"/>
                </a:lnTo>
                <a:lnTo>
                  <a:pt x="2159003" y="1643979"/>
                </a:lnTo>
                <a:lnTo>
                  <a:pt x="2159003" y="1622577"/>
                </a:lnTo>
                <a:lnTo>
                  <a:pt x="2128681" y="1622577"/>
                </a:lnTo>
                <a:lnTo>
                  <a:pt x="2128681" y="1588492"/>
                </a:lnTo>
                <a:lnTo>
                  <a:pt x="2045656" y="1588492"/>
                </a:lnTo>
                <a:lnTo>
                  <a:pt x="2045656" y="1554408"/>
                </a:lnTo>
                <a:lnTo>
                  <a:pt x="1996924" y="1554408"/>
                </a:lnTo>
                <a:lnTo>
                  <a:pt x="1996924" y="1526929"/>
                </a:lnTo>
                <a:lnTo>
                  <a:pt x="1966602" y="1526929"/>
                </a:lnTo>
                <a:lnTo>
                  <a:pt x="1966602" y="1499186"/>
                </a:lnTo>
                <a:lnTo>
                  <a:pt x="1924368" y="1499186"/>
                </a:lnTo>
                <a:lnTo>
                  <a:pt x="1924368" y="1465101"/>
                </a:lnTo>
                <a:lnTo>
                  <a:pt x="1889714" y="1465101"/>
                </a:lnTo>
                <a:lnTo>
                  <a:pt x="1889714" y="1443699"/>
                </a:lnTo>
                <a:lnTo>
                  <a:pt x="1863363" y="1443699"/>
                </a:lnTo>
                <a:lnTo>
                  <a:pt x="1863363" y="1405388"/>
                </a:lnTo>
                <a:lnTo>
                  <a:pt x="1839177" y="1405388"/>
                </a:lnTo>
                <a:lnTo>
                  <a:pt x="1839177" y="1380022"/>
                </a:lnTo>
                <a:lnTo>
                  <a:pt x="1796582" y="1380022"/>
                </a:lnTo>
                <a:lnTo>
                  <a:pt x="1796582" y="1350166"/>
                </a:lnTo>
                <a:lnTo>
                  <a:pt x="1784670" y="1350166"/>
                </a:lnTo>
                <a:lnTo>
                  <a:pt x="1784670" y="1324536"/>
                </a:lnTo>
                <a:lnTo>
                  <a:pt x="1721860" y="1324536"/>
                </a:lnTo>
                <a:lnTo>
                  <a:pt x="1721860" y="1286224"/>
                </a:lnTo>
                <a:lnTo>
                  <a:pt x="1648942" y="1286224"/>
                </a:lnTo>
                <a:lnTo>
                  <a:pt x="1648942" y="1226511"/>
                </a:lnTo>
                <a:lnTo>
                  <a:pt x="1564113" y="1226511"/>
                </a:lnTo>
                <a:lnTo>
                  <a:pt x="1564113" y="1169175"/>
                </a:lnTo>
                <a:lnTo>
                  <a:pt x="1509605" y="1169175"/>
                </a:lnTo>
                <a:lnTo>
                  <a:pt x="1509605" y="1145659"/>
                </a:lnTo>
                <a:lnTo>
                  <a:pt x="1497332" y="1145659"/>
                </a:lnTo>
                <a:lnTo>
                  <a:pt x="1497332" y="1107347"/>
                </a:lnTo>
                <a:lnTo>
                  <a:pt x="1463039" y="1107347"/>
                </a:lnTo>
                <a:lnTo>
                  <a:pt x="1438493" y="1107347"/>
                </a:lnTo>
                <a:lnTo>
                  <a:pt x="1438493" y="1079604"/>
                </a:lnTo>
                <a:lnTo>
                  <a:pt x="1424415" y="1079604"/>
                </a:lnTo>
                <a:lnTo>
                  <a:pt x="1424415" y="1051861"/>
                </a:lnTo>
                <a:lnTo>
                  <a:pt x="1371712" y="1051861"/>
                </a:lnTo>
                <a:lnTo>
                  <a:pt x="1371712" y="1018041"/>
                </a:lnTo>
                <a:lnTo>
                  <a:pt x="1339585" y="1018041"/>
                </a:lnTo>
                <a:lnTo>
                  <a:pt x="1339585" y="990298"/>
                </a:lnTo>
                <a:lnTo>
                  <a:pt x="1286883" y="990298"/>
                </a:lnTo>
                <a:lnTo>
                  <a:pt x="1286883" y="960441"/>
                </a:lnTo>
                <a:lnTo>
                  <a:pt x="1230209" y="960441"/>
                </a:lnTo>
                <a:lnTo>
                  <a:pt x="1230209" y="924242"/>
                </a:lnTo>
                <a:lnTo>
                  <a:pt x="1217936" y="924242"/>
                </a:lnTo>
                <a:lnTo>
                  <a:pt x="1217936" y="896499"/>
                </a:lnTo>
                <a:lnTo>
                  <a:pt x="1187614" y="896499"/>
                </a:lnTo>
                <a:lnTo>
                  <a:pt x="1187614" y="864529"/>
                </a:lnTo>
                <a:lnTo>
                  <a:pt x="1147185" y="864529"/>
                </a:lnTo>
                <a:lnTo>
                  <a:pt x="1147185" y="841277"/>
                </a:lnTo>
                <a:lnTo>
                  <a:pt x="1116862" y="841277"/>
                </a:lnTo>
                <a:lnTo>
                  <a:pt x="1116862" y="813534"/>
                </a:lnTo>
                <a:lnTo>
                  <a:pt x="1116862" y="785791"/>
                </a:lnTo>
                <a:lnTo>
                  <a:pt x="1096648" y="785791"/>
                </a:lnTo>
                <a:lnTo>
                  <a:pt x="1096648" y="755934"/>
                </a:lnTo>
                <a:lnTo>
                  <a:pt x="1025896" y="755934"/>
                </a:lnTo>
                <a:lnTo>
                  <a:pt x="1025896" y="690143"/>
                </a:lnTo>
                <a:lnTo>
                  <a:pt x="995574" y="690143"/>
                </a:lnTo>
                <a:lnTo>
                  <a:pt x="995574" y="634657"/>
                </a:lnTo>
                <a:lnTo>
                  <a:pt x="882228" y="634657"/>
                </a:lnTo>
                <a:lnTo>
                  <a:pt x="882228" y="581285"/>
                </a:lnTo>
                <a:lnTo>
                  <a:pt x="837827" y="581285"/>
                </a:lnTo>
                <a:lnTo>
                  <a:pt x="837827" y="534518"/>
                </a:lnTo>
                <a:lnTo>
                  <a:pt x="805339" y="534518"/>
                </a:lnTo>
                <a:lnTo>
                  <a:pt x="805339" y="489864"/>
                </a:lnTo>
                <a:lnTo>
                  <a:pt x="782959" y="489864"/>
                </a:lnTo>
                <a:lnTo>
                  <a:pt x="782959" y="466349"/>
                </a:lnTo>
                <a:lnTo>
                  <a:pt x="746861" y="466349"/>
                </a:lnTo>
                <a:lnTo>
                  <a:pt x="746861" y="428037"/>
                </a:lnTo>
                <a:lnTo>
                  <a:pt x="714373" y="428037"/>
                </a:lnTo>
                <a:lnTo>
                  <a:pt x="714373" y="389725"/>
                </a:lnTo>
                <a:lnTo>
                  <a:pt x="675749" y="389725"/>
                </a:lnTo>
                <a:lnTo>
                  <a:pt x="675749" y="304646"/>
                </a:lnTo>
                <a:lnTo>
                  <a:pt x="607163" y="304646"/>
                </a:lnTo>
                <a:lnTo>
                  <a:pt x="594890" y="304646"/>
                </a:lnTo>
                <a:lnTo>
                  <a:pt x="594890" y="249160"/>
                </a:lnTo>
                <a:lnTo>
                  <a:pt x="572509" y="249160"/>
                </a:lnTo>
                <a:lnTo>
                  <a:pt x="554461" y="249160"/>
                </a:lnTo>
                <a:lnTo>
                  <a:pt x="554461" y="210848"/>
                </a:lnTo>
                <a:lnTo>
                  <a:pt x="516197" y="210848"/>
                </a:lnTo>
                <a:lnTo>
                  <a:pt x="516197" y="170422"/>
                </a:lnTo>
                <a:lnTo>
                  <a:pt x="485875" y="170422"/>
                </a:lnTo>
                <a:lnTo>
                  <a:pt x="485875" y="146906"/>
                </a:lnTo>
                <a:lnTo>
                  <a:pt x="423065" y="146906"/>
                </a:lnTo>
                <a:lnTo>
                  <a:pt x="423065" y="127883"/>
                </a:lnTo>
                <a:lnTo>
                  <a:pt x="390577" y="127883"/>
                </a:lnTo>
                <a:lnTo>
                  <a:pt x="390577" y="106745"/>
                </a:lnTo>
                <a:lnTo>
                  <a:pt x="390577" y="91684"/>
                </a:lnTo>
                <a:lnTo>
                  <a:pt x="307552" y="91684"/>
                </a:lnTo>
                <a:lnTo>
                  <a:pt x="307552" y="76888"/>
                </a:lnTo>
                <a:lnTo>
                  <a:pt x="267123" y="76888"/>
                </a:lnTo>
                <a:lnTo>
                  <a:pt x="267123" y="55486"/>
                </a:lnTo>
                <a:lnTo>
                  <a:pt x="240772" y="55486"/>
                </a:lnTo>
                <a:lnTo>
                  <a:pt x="240772" y="27743"/>
                </a:lnTo>
                <a:lnTo>
                  <a:pt x="172186" y="27743"/>
                </a:lnTo>
                <a:lnTo>
                  <a:pt x="172186" y="0"/>
                </a:lnTo>
                <a:lnTo>
                  <a:pt x="0" y="0"/>
                </a:lnTo>
              </a:path>
            </a:pathLst>
          </a:custGeom>
          <a:noFill/>
          <a:ln w="34925" cap="flat">
            <a:solidFill>
              <a:srgbClr val="8B878B"/>
            </a:solidFill>
            <a:prstDash val="solid"/>
            <a:miter/>
          </a:ln>
        </p:spPr>
        <p:txBody>
          <a:bodyPr rtlCol="0" anchor="ctr"/>
          <a:lstStyle/>
          <a:p>
            <a:endParaRPr lang="en-GB" dirty="0"/>
          </a:p>
        </p:txBody>
      </p:sp>
      <p:sp>
        <p:nvSpPr>
          <p:cNvPr id="169" name="Freeform 168">
            <a:extLst>
              <a:ext uri="{FF2B5EF4-FFF2-40B4-BE49-F238E27FC236}">
                <a16:creationId xmlns:a16="http://schemas.microsoft.com/office/drawing/2014/main" id="{8FA33C7C-BCA6-9C39-F595-351048B7842F}"/>
              </a:ext>
            </a:extLst>
          </p:cNvPr>
          <p:cNvSpPr/>
          <p:nvPr/>
        </p:nvSpPr>
        <p:spPr>
          <a:xfrm>
            <a:off x="3293443" y="2075043"/>
            <a:ext cx="5802703" cy="2993615"/>
          </a:xfrm>
          <a:custGeom>
            <a:avLst/>
            <a:gdLst>
              <a:gd name="connsiteX0" fmla="*/ 5802704 w 5802703"/>
              <a:gd name="connsiteY0" fmla="*/ 2993616 h 2993615"/>
              <a:gd name="connsiteX1" fmla="*/ 5802704 w 5802703"/>
              <a:gd name="connsiteY1" fmla="*/ 2787260 h 2993615"/>
              <a:gd name="connsiteX2" fmla="*/ 5596225 w 5802703"/>
              <a:gd name="connsiteY2" fmla="*/ 2787260 h 2993615"/>
              <a:gd name="connsiteX3" fmla="*/ 5596225 w 5802703"/>
              <a:gd name="connsiteY3" fmla="*/ 2580639 h 2993615"/>
              <a:gd name="connsiteX4" fmla="*/ 5187599 w 5802703"/>
              <a:gd name="connsiteY4" fmla="*/ 2580639 h 2993615"/>
              <a:gd name="connsiteX5" fmla="*/ 5187599 w 5802703"/>
              <a:gd name="connsiteY5" fmla="*/ 2516698 h 2993615"/>
              <a:gd name="connsiteX6" fmla="*/ 5009637 w 5802703"/>
              <a:gd name="connsiteY6" fmla="*/ 2516698 h 2993615"/>
              <a:gd name="connsiteX7" fmla="*/ 5009637 w 5802703"/>
              <a:gd name="connsiteY7" fmla="*/ 2459098 h 2993615"/>
              <a:gd name="connsiteX8" fmla="*/ 4858027 w 5802703"/>
              <a:gd name="connsiteY8" fmla="*/ 2459098 h 2993615"/>
              <a:gd name="connsiteX9" fmla="*/ 4858027 w 5802703"/>
              <a:gd name="connsiteY9" fmla="*/ 2393307 h 2993615"/>
              <a:gd name="connsiteX10" fmla="*/ 4722300 w 5802703"/>
              <a:gd name="connsiteY10" fmla="*/ 2393307 h 2993615"/>
              <a:gd name="connsiteX11" fmla="*/ 4722300 w 5802703"/>
              <a:gd name="connsiteY11" fmla="*/ 2361337 h 2993615"/>
              <a:gd name="connsiteX12" fmla="*/ 4706056 w 5802703"/>
              <a:gd name="connsiteY12" fmla="*/ 2361337 h 2993615"/>
              <a:gd name="connsiteX13" fmla="*/ 4706056 w 5802703"/>
              <a:gd name="connsiteY13" fmla="*/ 2305850 h 2993615"/>
              <a:gd name="connsiteX14" fmla="*/ 4633138 w 5802703"/>
              <a:gd name="connsiteY14" fmla="*/ 2305850 h 2993615"/>
              <a:gd name="connsiteX15" fmla="*/ 4633138 w 5802703"/>
              <a:gd name="connsiteY15" fmla="*/ 2275993 h 2993615"/>
              <a:gd name="connsiteX16" fmla="*/ 4623031 w 5802703"/>
              <a:gd name="connsiteY16" fmla="*/ 2275993 h 2993615"/>
              <a:gd name="connsiteX17" fmla="*/ 4623031 w 5802703"/>
              <a:gd name="connsiteY17" fmla="*/ 2252742 h 2993615"/>
              <a:gd name="connsiteX18" fmla="*/ 4612924 w 5802703"/>
              <a:gd name="connsiteY18" fmla="*/ 2252742 h 2993615"/>
              <a:gd name="connsiteX19" fmla="*/ 4612924 w 5802703"/>
              <a:gd name="connsiteY19" fmla="*/ 2235568 h 2993615"/>
              <a:gd name="connsiteX20" fmla="*/ 4447235 w 5802703"/>
              <a:gd name="connsiteY20" fmla="*/ 2235568 h 2993615"/>
              <a:gd name="connsiteX21" fmla="*/ 4447235 w 5802703"/>
              <a:gd name="connsiteY21" fmla="*/ 2216544 h 2993615"/>
              <a:gd name="connsiteX22" fmla="*/ 4273245 w 5802703"/>
              <a:gd name="connsiteY22" fmla="*/ 2216544 h 2993615"/>
              <a:gd name="connsiteX23" fmla="*/ 4273245 w 5802703"/>
              <a:gd name="connsiteY23" fmla="*/ 2184573 h 2993615"/>
              <a:gd name="connsiteX24" fmla="*/ 4184083 w 5802703"/>
              <a:gd name="connsiteY24" fmla="*/ 2184573 h 2993615"/>
              <a:gd name="connsiteX25" fmla="*/ 4184083 w 5802703"/>
              <a:gd name="connsiteY25" fmla="*/ 2156830 h 2993615"/>
              <a:gd name="connsiteX26" fmla="*/ 4170005 w 5802703"/>
              <a:gd name="connsiteY26" fmla="*/ 2156830 h 2993615"/>
              <a:gd name="connsiteX27" fmla="*/ 4170005 w 5802703"/>
              <a:gd name="connsiteY27" fmla="*/ 2099230 h 2993615"/>
              <a:gd name="connsiteX28" fmla="*/ 4103224 w 5802703"/>
              <a:gd name="connsiteY28" fmla="*/ 2099230 h 2993615"/>
              <a:gd name="connsiteX29" fmla="*/ 4103224 w 5802703"/>
              <a:gd name="connsiteY29" fmla="*/ 2069637 h 2993615"/>
              <a:gd name="connsiteX30" fmla="*/ 3999985 w 5802703"/>
              <a:gd name="connsiteY30" fmla="*/ 2069637 h 2993615"/>
              <a:gd name="connsiteX31" fmla="*/ 3999985 w 5802703"/>
              <a:gd name="connsiteY31" fmla="*/ 2041894 h 2993615"/>
              <a:gd name="connsiteX32" fmla="*/ 3931038 w 5802703"/>
              <a:gd name="connsiteY32" fmla="*/ 2041894 h 2993615"/>
              <a:gd name="connsiteX33" fmla="*/ 3931038 w 5802703"/>
              <a:gd name="connsiteY33" fmla="*/ 2012037 h 2993615"/>
              <a:gd name="connsiteX34" fmla="*/ 3726725 w 5802703"/>
              <a:gd name="connsiteY34" fmla="*/ 2012037 h 2993615"/>
              <a:gd name="connsiteX35" fmla="*/ 3726725 w 5802703"/>
              <a:gd name="connsiteY35" fmla="*/ 1980067 h 2993615"/>
              <a:gd name="connsiteX36" fmla="*/ 3548764 w 5802703"/>
              <a:gd name="connsiteY36" fmla="*/ 1980067 h 2993615"/>
              <a:gd name="connsiteX37" fmla="*/ 3548764 w 5802703"/>
              <a:gd name="connsiteY37" fmla="*/ 1950210 h 2993615"/>
              <a:gd name="connsiteX38" fmla="*/ 3340480 w 5802703"/>
              <a:gd name="connsiteY38" fmla="*/ 1950210 h 2993615"/>
              <a:gd name="connsiteX39" fmla="*/ 3340480 w 5802703"/>
              <a:gd name="connsiteY39" fmla="*/ 1914012 h 2993615"/>
              <a:gd name="connsiteX40" fmla="*/ 3316295 w 5802703"/>
              <a:gd name="connsiteY40" fmla="*/ 1914012 h 2993615"/>
              <a:gd name="connsiteX41" fmla="*/ 3316295 w 5802703"/>
              <a:gd name="connsiteY41" fmla="*/ 1882305 h 2993615"/>
              <a:gd name="connsiteX42" fmla="*/ 3190675 w 5802703"/>
              <a:gd name="connsiteY42" fmla="*/ 1882305 h 2993615"/>
              <a:gd name="connsiteX43" fmla="*/ 3190675 w 5802703"/>
              <a:gd name="connsiteY43" fmla="*/ 1856676 h 2993615"/>
              <a:gd name="connsiteX44" fmla="*/ 3071191 w 5802703"/>
              <a:gd name="connsiteY44" fmla="*/ 1856676 h 2993615"/>
              <a:gd name="connsiteX45" fmla="*/ 3071191 w 5802703"/>
              <a:gd name="connsiteY45" fmla="*/ 1799076 h 2993615"/>
              <a:gd name="connsiteX46" fmla="*/ 3004772 w 5802703"/>
              <a:gd name="connsiteY46" fmla="*/ 1799076 h 2993615"/>
              <a:gd name="connsiteX47" fmla="*/ 3004772 w 5802703"/>
              <a:gd name="connsiteY47" fmla="*/ 1769219 h 2993615"/>
              <a:gd name="connsiteX48" fmla="*/ 2968313 w 5802703"/>
              <a:gd name="connsiteY48" fmla="*/ 1769219 h 2993615"/>
              <a:gd name="connsiteX49" fmla="*/ 2968313 w 5802703"/>
              <a:gd name="connsiteY49" fmla="*/ 1741740 h 2993615"/>
              <a:gd name="connsiteX50" fmla="*/ 2899367 w 5802703"/>
              <a:gd name="connsiteY50" fmla="*/ 1741740 h 2993615"/>
              <a:gd name="connsiteX51" fmla="*/ 2899367 w 5802703"/>
              <a:gd name="connsiteY51" fmla="*/ 1709769 h 2993615"/>
              <a:gd name="connsiteX52" fmla="*/ 2830781 w 5802703"/>
              <a:gd name="connsiteY52" fmla="*/ 1709769 h 2993615"/>
              <a:gd name="connsiteX53" fmla="*/ 2830781 w 5802703"/>
              <a:gd name="connsiteY53" fmla="*/ 1677799 h 2993615"/>
              <a:gd name="connsiteX54" fmla="*/ 2759668 w 5802703"/>
              <a:gd name="connsiteY54" fmla="*/ 1677799 h 2993615"/>
              <a:gd name="connsiteX55" fmla="*/ 2759668 w 5802703"/>
              <a:gd name="connsiteY55" fmla="*/ 1620199 h 2993615"/>
              <a:gd name="connsiteX56" fmla="*/ 2711297 w 5802703"/>
              <a:gd name="connsiteY56" fmla="*/ 1620199 h 2993615"/>
              <a:gd name="connsiteX57" fmla="*/ 2711297 w 5802703"/>
              <a:gd name="connsiteY57" fmla="*/ 1588228 h 2993615"/>
              <a:gd name="connsiteX58" fmla="*/ 2662566 w 5802703"/>
              <a:gd name="connsiteY58" fmla="*/ 1588228 h 2993615"/>
              <a:gd name="connsiteX59" fmla="*/ 2662566 w 5802703"/>
              <a:gd name="connsiteY59" fmla="*/ 1556522 h 2993615"/>
              <a:gd name="connsiteX60" fmla="*/ 2624302 w 5802703"/>
              <a:gd name="connsiteY60" fmla="*/ 1556522 h 2993615"/>
              <a:gd name="connsiteX61" fmla="*/ 2624302 w 5802703"/>
              <a:gd name="connsiteY61" fmla="*/ 1526665 h 2993615"/>
              <a:gd name="connsiteX62" fmla="*/ 2553551 w 5802703"/>
              <a:gd name="connsiteY62" fmla="*/ 1526665 h 2993615"/>
              <a:gd name="connsiteX63" fmla="*/ 2553551 w 5802703"/>
              <a:gd name="connsiteY63" fmla="*/ 1496808 h 2993615"/>
              <a:gd name="connsiteX64" fmla="*/ 2537306 w 5802703"/>
              <a:gd name="connsiteY64" fmla="*/ 1496808 h 2993615"/>
              <a:gd name="connsiteX65" fmla="*/ 2537306 w 5802703"/>
              <a:gd name="connsiteY65" fmla="*/ 1469065 h 2993615"/>
              <a:gd name="connsiteX66" fmla="*/ 2484604 w 5802703"/>
              <a:gd name="connsiteY66" fmla="*/ 1469065 h 2993615"/>
              <a:gd name="connsiteX67" fmla="*/ 2484604 w 5802703"/>
              <a:gd name="connsiteY67" fmla="*/ 1439208 h 2993615"/>
              <a:gd name="connsiteX68" fmla="*/ 2417823 w 5802703"/>
              <a:gd name="connsiteY68" fmla="*/ 1439208 h 2993615"/>
              <a:gd name="connsiteX69" fmla="*/ 2417823 w 5802703"/>
              <a:gd name="connsiteY69" fmla="*/ 1407237 h 2993615"/>
              <a:gd name="connsiteX70" fmla="*/ 2401579 w 5802703"/>
              <a:gd name="connsiteY70" fmla="*/ 1407237 h 2993615"/>
              <a:gd name="connsiteX71" fmla="*/ 2401579 w 5802703"/>
              <a:gd name="connsiteY71" fmla="*/ 1381872 h 2993615"/>
              <a:gd name="connsiteX72" fmla="*/ 2373423 w 5802703"/>
              <a:gd name="connsiteY72" fmla="*/ 1381872 h 2993615"/>
              <a:gd name="connsiteX73" fmla="*/ 2373423 w 5802703"/>
              <a:gd name="connsiteY73" fmla="*/ 1347788 h 2993615"/>
              <a:gd name="connsiteX74" fmla="*/ 2357179 w 5802703"/>
              <a:gd name="connsiteY74" fmla="*/ 1347788 h 2993615"/>
              <a:gd name="connsiteX75" fmla="*/ 2357179 w 5802703"/>
              <a:gd name="connsiteY75" fmla="*/ 1317931 h 2993615"/>
              <a:gd name="connsiteX76" fmla="*/ 2264047 w 5802703"/>
              <a:gd name="connsiteY76" fmla="*/ 1317931 h 2993615"/>
              <a:gd name="connsiteX77" fmla="*/ 2264047 w 5802703"/>
              <a:gd name="connsiteY77" fmla="*/ 1288074 h 2993615"/>
              <a:gd name="connsiteX78" fmla="*/ 2197266 w 5802703"/>
              <a:gd name="connsiteY78" fmla="*/ 1288074 h 2993615"/>
              <a:gd name="connsiteX79" fmla="*/ 2197266 w 5802703"/>
              <a:gd name="connsiteY79" fmla="*/ 1258217 h 2993615"/>
              <a:gd name="connsiteX80" fmla="*/ 2144564 w 5802703"/>
              <a:gd name="connsiteY80" fmla="*/ 1258217 h 2993615"/>
              <a:gd name="connsiteX81" fmla="*/ 2144564 w 5802703"/>
              <a:gd name="connsiteY81" fmla="*/ 1224132 h 2993615"/>
              <a:gd name="connsiteX82" fmla="*/ 2077783 w 5802703"/>
              <a:gd name="connsiteY82" fmla="*/ 1224132 h 2993615"/>
              <a:gd name="connsiteX83" fmla="*/ 2077783 w 5802703"/>
              <a:gd name="connsiteY83" fmla="*/ 1200881 h 2993615"/>
              <a:gd name="connsiteX84" fmla="*/ 2021471 w 5802703"/>
              <a:gd name="connsiteY84" fmla="*/ 1200881 h 2993615"/>
              <a:gd name="connsiteX85" fmla="*/ 2021471 w 5802703"/>
              <a:gd name="connsiteY85" fmla="*/ 1171024 h 2993615"/>
              <a:gd name="connsiteX86" fmla="*/ 2005227 w 5802703"/>
              <a:gd name="connsiteY86" fmla="*/ 1171024 h 2993615"/>
              <a:gd name="connsiteX87" fmla="*/ 2005227 w 5802703"/>
              <a:gd name="connsiteY87" fmla="*/ 1141167 h 2993615"/>
              <a:gd name="connsiteX88" fmla="*/ 1974905 w 5802703"/>
              <a:gd name="connsiteY88" fmla="*/ 1141167 h 2993615"/>
              <a:gd name="connsiteX89" fmla="*/ 1974905 w 5802703"/>
              <a:gd name="connsiteY89" fmla="*/ 1109197 h 2993615"/>
              <a:gd name="connsiteX90" fmla="*/ 1936280 w 5802703"/>
              <a:gd name="connsiteY90" fmla="*/ 1109197 h 2993615"/>
              <a:gd name="connsiteX91" fmla="*/ 1936280 w 5802703"/>
              <a:gd name="connsiteY91" fmla="*/ 1081454 h 2993615"/>
              <a:gd name="connsiteX92" fmla="*/ 1818963 w 5802703"/>
              <a:gd name="connsiteY92" fmla="*/ 1081454 h 2993615"/>
              <a:gd name="connsiteX93" fmla="*/ 1818963 w 5802703"/>
              <a:gd name="connsiteY93" fmla="*/ 1049747 h 2993615"/>
              <a:gd name="connsiteX94" fmla="*/ 1752182 w 5802703"/>
              <a:gd name="connsiteY94" fmla="*/ 1049747 h 2993615"/>
              <a:gd name="connsiteX95" fmla="*/ 1752182 w 5802703"/>
              <a:gd name="connsiteY95" fmla="*/ 1015663 h 2993615"/>
              <a:gd name="connsiteX96" fmla="*/ 1721860 w 5802703"/>
              <a:gd name="connsiteY96" fmla="*/ 1015663 h 2993615"/>
              <a:gd name="connsiteX97" fmla="*/ 1721860 w 5802703"/>
              <a:gd name="connsiteY97" fmla="*/ 985806 h 2993615"/>
              <a:gd name="connsiteX98" fmla="*/ 1651108 w 5802703"/>
              <a:gd name="connsiteY98" fmla="*/ 985806 h 2993615"/>
              <a:gd name="connsiteX99" fmla="*/ 1651108 w 5802703"/>
              <a:gd name="connsiteY99" fmla="*/ 960176 h 2993615"/>
              <a:gd name="connsiteX100" fmla="*/ 1612484 w 5802703"/>
              <a:gd name="connsiteY100" fmla="*/ 960176 h 2993615"/>
              <a:gd name="connsiteX101" fmla="*/ 1612484 w 5802703"/>
              <a:gd name="connsiteY101" fmla="*/ 926092 h 2993615"/>
              <a:gd name="connsiteX102" fmla="*/ 1588298 w 5802703"/>
              <a:gd name="connsiteY102" fmla="*/ 926092 h 2993615"/>
              <a:gd name="connsiteX103" fmla="*/ 1588298 w 5802703"/>
              <a:gd name="connsiteY103" fmla="*/ 898349 h 2993615"/>
              <a:gd name="connsiteX104" fmla="*/ 1564113 w 5802703"/>
              <a:gd name="connsiteY104" fmla="*/ 898349 h 2993615"/>
              <a:gd name="connsiteX105" fmla="*/ 1564113 w 5802703"/>
              <a:gd name="connsiteY105" fmla="*/ 860037 h 2993615"/>
              <a:gd name="connsiteX106" fmla="*/ 1525488 w 5802703"/>
              <a:gd name="connsiteY106" fmla="*/ 860037 h 2993615"/>
              <a:gd name="connsiteX107" fmla="*/ 1525488 w 5802703"/>
              <a:gd name="connsiteY107" fmla="*/ 841013 h 2993615"/>
              <a:gd name="connsiteX108" fmla="*/ 1452932 w 5802703"/>
              <a:gd name="connsiteY108" fmla="*/ 841013 h 2993615"/>
              <a:gd name="connsiteX109" fmla="*/ 1452932 w 5802703"/>
              <a:gd name="connsiteY109" fmla="*/ 811156 h 2993615"/>
              <a:gd name="connsiteX110" fmla="*/ 1412142 w 5802703"/>
              <a:gd name="connsiteY110" fmla="*/ 811156 h 2993615"/>
              <a:gd name="connsiteX111" fmla="*/ 1412142 w 5802703"/>
              <a:gd name="connsiteY111" fmla="*/ 781299 h 2993615"/>
              <a:gd name="connsiteX112" fmla="*/ 1390122 w 5802703"/>
              <a:gd name="connsiteY112" fmla="*/ 781299 h 2993615"/>
              <a:gd name="connsiteX113" fmla="*/ 1390122 w 5802703"/>
              <a:gd name="connsiteY113" fmla="*/ 747215 h 2993615"/>
              <a:gd name="connsiteX114" fmla="*/ 1355829 w 5802703"/>
              <a:gd name="connsiteY114" fmla="*/ 747215 h 2993615"/>
              <a:gd name="connsiteX115" fmla="*/ 1355829 w 5802703"/>
              <a:gd name="connsiteY115" fmla="*/ 717358 h 2993615"/>
              <a:gd name="connsiteX116" fmla="*/ 1317205 w 5802703"/>
              <a:gd name="connsiteY116" fmla="*/ 717358 h 2993615"/>
              <a:gd name="connsiteX117" fmla="*/ 1317205 w 5802703"/>
              <a:gd name="connsiteY117" fmla="*/ 691993 h 2993615"/>
              <a:gd name="connsiteX118" fmla="*/ 1289048 w 5802703"/>
              <a:gd name="connsiteY118" fmla="*/ 691993 h 2993615"/>
              <a:gd name="connsiteX119" fmla="*/ 1289048 w 5802703"/>
              <a:gd name="connsiteY119" fmla="*/ 630165 h 2993615"/>
              <a:gd name="connsiteX120" fmla="*/ 1232375 w 5802703"/>
              <a:gd name="connsiteY120" fmla="*/ 630165 h 2993615"/>
              <a:gd name="connsiteX121" fmla="*/ 1232375 w 5802703"/>
              <a:gd name="connsiteY121" fmla="*/ 568338 h 2993615"/>
              <a:gd name="connsiteX122" fmla="*/ 1135272 w 5802703"/>
              <a:gd name="connsiteY122" fmla="*/ 568338 h 2993615"/>
              <a:gd name="connsiteX123" fmla="*/ 1135272 w 5802703"/>
              <a:gd name="connsiteY123" fmla="*/ 538481 h 2993615"/>
              <a:gd name="connsiteX124" fmla="*/ 1092677 w 5802703"/>
              <a:gd name="connsiteY124" fmla="*/ 538481 h 2993615"/>
              <a:gd name="connsiteX125" fmla="*/ 1092677 w 5802703"/>
              <a:gd name="connsiteY125" fmla="*/ 508888 h 2993615"/>
              <a:gd name="connsiteX126" fmla="*/ 1068492 w 5802703"/>
              <a:gd name="connsiteY126" fmla="*/ 508888 h 2993615"/>
              <a:gd name="connsiteX127" fmla="*/ 1068492 w 5802703"/>
              <a:gd name="connsiteY127" fmla="*/ 483259 h 2993615"/>
              <a:gd name="connsiteX128" fmla="*/ 1023730 w 5802703"/>
              <a:gd name="connsiteY128" fmla="*/ 483259 h 2993615"/>
              <a:gd name="connsiteX129" fmla="*/ 1023730 w 5802703"/>
              <a:gd name="connsiteY129" fmla="*/ 447061 h 2993615"/>
              <a:gd name="connsiteX130" fmla="*/ 995574 w 5802703"/>
              <a:gd name="connsiteY130" fmla="*/ 447061 h 2993615"/>
              <a:gd name="connsiteX131" fmla="*/ 995574 w 5802703"/>
              <a:gd name="connsiteY131" fmla="*/ 419318 h 2993615"/>
              <a:gd name="connsiteX132" fmla="*/ 981496 w 5802703"/>
              <a:gd name="connsiteY132" fmla="*/ 419318 h 2993615"/>
              <a:gd name="connsiteX133" fmla="*/ 981496 w 5802703"/>
              <a:gd name="connsiteY133" fmla="*/ 391574 h 2993615"/>
              <a:gd name="connsiteX134" fmla="*/ 942872 w 5802703"/>
              <a:gd name="connsiteY134" fmla="*/ 391574 h 2993615"/>
              <a:gd name="connsiteX135" fmla="*/ 942872 w 5802703"/>
              <a:gd name="connsiteY135" fmla="*/ 353262 h 2993615"/>
              <a:gd name="connsiteX136" fmla="*/ 890169 w 5802703"/>
              <a:gd name="connsiteY136" fmla="*/ 353262 h 2993615"/>
              <a:gd name="connsiteX137" fmla="*/ 890169 w 5802703"/>
              <a:gd name="connsiteY137" fmla="*/ 330011 h 2993615"/>
              <a:gd name="connsiteX138" fmla="*/ 841798 w 5802703"/>
              <a:gd name="connsiteY138" fmla="*/ 330011 h 2993615"/>
              <a:gd name="connsiteX139" fmla="*/ 841798 w 5802703"/>
              <a:gd name="connsiteY139" fmla="*/ 291699 h 2993615"/>
              <a:gd name="connsiteX140" fmla="*/ 775017 w 5802703"/>
              <a:gd name="connsiteY140" fmla="*/ 291699 h 2993615"/>
              <a:gd name="connsiteX141" fmla="*/ 775017 w 5802703"/>
              <a:gd name="connsiteY141" fmla="*/ 268184 h 2993615"/>
              <a:gd name="connsiteX142" fmla="*/ 736754 w 5802703"/>
              <a:gd name="connsiteY142" fmla="*/ 268184 h 2993615"/>
              <a:gd name="connsiteX143" fmla="*/ 736754 w 5802703"/>
              <a:gd name="connsiteY143" fmla="*/ 242554 h 2993615"/>
              <a:gd name="connsiteX144" fmla="*/ 688022 w 5802703"/>
              <a:gd name="connsiteY144" fmla="*/ 242554 h 2993615"/>
              <a:gd name="connsiteX145" fmla="*/ 688022 w 5802703"/>
              <a:gd name="connsiteY145" fmla="*/ 204242 h 2993615"/>
              <a:gd name="connsiteX146" fmla="*/ 629183 w 5802703"/>
              <a:gd name="connsiteY146" fmla="*/ 204242 h 2993615"/>
              <a:gd name="connsiteX147" fmla="*/ 629183 w 5802703"/>
              <a:gd name="connsiteY147" fmla="*/ 180991 h 2993615"/>
              <a:gd name="connsiteX148" fmla="*/ 568539 w 5802703"/>
              <a:gd name="connsiteY148" fmla="*/ 180991 h 2993615"/>
              <a:gd name="connsiteX149" fmla="*/ 568539 w 5802703"/>
              <a:gd name="connsiteY149" fmla="*/ 144793 h 2993615"/>
              <a:gd name="connsiteX150" fmla="*/ 485875 w 5802703"/>
              <a:gd name="connsiteY150" fmla="*/ 144793 h 2993615"/>
              <a:gd name="connsiteX151" fmla="*/ 485875 w 5802703"/>
              <a:gd name="connsiteY151" fmla="*/ 117050 h 2993615"/>
              <a:gd name="connsiteX152" fmla="*/ 463494 w 5802703"/>
              <a:gd name="connsiteY152" fmla="*/ 117050 h 2993615"/>
              <a:gd name="connsiteX153" fmla="*/ 463494 w 5802703"/>
              <a:gd name="connsiteY153" fmla="*/ 91420 h 2993615"/>
              <a:gd name="connsiteX154" fmla="*/ 374333 w 5802703"/>
              <a:gd name="connsiteY154" fmla="*/ 91420 h 2993615"/>
              <a:gd name="connsiteX155" fmla="*/ 374333 w 5802703"/>
              <a:gd name="connsiteY155" fmla="*/ 57336 h 2993615"/>
              <a:gd name="connsiteX156" fmla="*/ 287338 w 5802703"/>
              <a:gd name="connsiteY156" fmla="*/ 57336 h 2993615"/>
              <a:gd name="connsiteX157" fmla="*/ 287338 w 5802703"/>
              <a:gd name="connsiteY157" fmla="*/ 31706 h 2993615"/>
              <a:gd name="connsiteX158" fmla="*/ 220557 w 5802703"/>
              <a:gd name="connsiteY158" fmla="*/ 31706 h 2993615"/>
              <a:gd name="connsiteX159" fmla="*/ 220557 w 5802703"/>
              <a:gd name="connsiteY159" fmla="*/ 0 h 2993615"/>
              <a:gd name="connsiteX160" fmla="*/ 0 w 5802703"/>
              <a:gd name="connsiteY160" fmla="*/ 0 h 2993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5802703" h="2993615">
                <a:moveTo>
                  <a:pt x="5802704" y="2993616"/>
                </a:moveTo>
                <a:lnTo>
                  <a:pt x="5802704" y="2787260"/>
                </a:lnTo>
                <a:lnTo>
                  <a:pt x="5596225" y="2787260"/>
                </a:lnTo>
                <a:lnTo>
                  <a:pt x="5596225" y="2580639"/>
                </a:lnTo>
                <a:lnTo>
                  <a:pt x="5187599" y="2580639"/>
                </a:lnTo>
                <a:lnTo>
                  <a:pt x="5187599" y="2516698"/>
                </a:lnTo>
                <a:lnTo>
                  <a:pt x="5009637" y="2516698"/>
                </a:lnTo>
                <a:lnTo>
                  <a:pt x="5009637" y="2459098"/>
                </a:lnTo>
                <a:lnTo>
                  <a:pt x="4858027" y="2459098"/>
                </a:lnTo>
                <a:lnTo>
                  <a:pt x="4858027" y="2393307"/>
                </a:lnTo>
                <a:lnTo>
                  <a:pt x="4722300" y="2393307"/>
                </a:lnTo>
                <a:lnTo>
                  <a:pt x="4722300" y="2361337"/>
                </a:lnTo>
                <a:lnTo>
                  <a:pt x="4706056" y="2361337"/>
                </a:lnTo>
                <a:lnTo>
                  <a:pt x="4706056" y="2305850"/>
                </a:lnTo>
                <a:lnTo>
                  <a:pt x="4633138" y="2305850"/>
                </a:lnTo>
                <a:lnTo>
                  <a:pt x="4633138" y="2275993"/>
                </a:lnTo>
                <a:lnTo>
                  <a:pt x="4623031" y="2275993"/>
                </a:lnTo>
                <a:lnTo>
                  <a:pt x="4623031" y="2252742"/>
                </a:lnTo>
                <a:lnTo>
                  <a:pt x="4612924" y="2252742"/>
                </a:lnTo>
                <a:lnTo>
                  <a:pt x="4612924" y="2235568"/>
                </a:lnTo>
                <a:lnTo>
                  <a:pt x="4447235" y="2235568"/>
                </a:lnTo>
                <a:lnTo>
                  <a:pt x="4447235" y="2216544"/>
                </a:lnTo>
                <a:lnTo>
                  <a:pt x="4273245" y="2216544"/>
                </a:lnTo>
                <a:lnTo>
                  <a:pt x="4273245" y="2184573"/>
                </a:lnTo>
                <a:lnTo>
                  <a:pt x="4184083" y="2184573"/>
                </a:lnTo>
                <a:lnTo>
                  <a:pt x="4184083" y="2156830"/>
                </a:lnTo>
                <a:lnTo>
                  <a:pt x="4170005" y="2156830"/>
                </a:lnTo>
                <a:lnTo>
                  <a:pt x="4170005" y="2099230"/>
                </a:lnTo>
                <a:lnTo>
                  <a:pt x="4103224" y="2099230"/>
                </a:lnTo>
                <a:lnTo>
                  <a:pt x="4103224" y="2069637"/>
                </a:lnTo>
                <a:lnTo>
                  <a:pt x="3999985" y="2069637"/>
                </a:lnTo>
                <a:lnTo>
                  <a:pt x="3999985" y="2041894"/>
                </a:lnTo>
                <a:lnTo>
                  <a:pt x="3931038" y="2041894"/>
                </a:lnTo>
                <a:lnTo>
                  <a:pt x="3931038" y="2012037"/>
                </a:lnTo>
                <a:lnTo>
                  <a:pt x="3726725" y="2012037"/>
                </a:lnTo>
                <a:lnTo>
                  <a:pt x="3726725" y="1980067"/>
                </a:lnTo>
                <a:lnTo>
                  <a:pt x="3548764" y="1980067"/>
                </a:lnTo>
                <a:lnTo>
                  <a:pt x="3548764" y="1950210"/>
                </a:lnTo>
                <a:lnTo>
                  <a:pt x="3340480" y="1950210"/>
                </a:lnTo>
                <a:lnTo>
                  <a:pt x="3340480" y="1914012"/>
                </a:lnTo>
                <a:lnTo>
                  <a:pt x="3316295" y="1914012"/>
                </a:lnTo>
                <a:lnTo>
                  <a:pt x="3316295" y="1882305"/>
                </a:lnTo>
                <a:lnTo>
                  <a:pt x="3190675" y="1882305"/>
                </a:lnTo>
                <a:lnTo>
                  <a:pt x="3190675" y="1856676"/>
                </a:lnTo>
                <a:lnTo>
                  <a:pt x="3071191" y="1856676"/>
                </a:lnTo>
                <a:lnTo>
                  <a:pt x="3071191" y="1799076"/>
                </a:lnTo>
                <a:lnTo>
                  <a:pt x="3004772" y="1799076"/>
                </a:lnTo>
                <a:lnTo>
                  <a:pt x="3004772" y="1769219"/>
                </a:lnTo>
                <a:lnTo>
                  <a:pt x="2968313" y="1769219"/>
                </a:lnTo>
                <a:lnTo>
                  <a:pt x="2968313" y="1741740"/>
                </a:lnTo>
                <a:lnTo>
                  <a:pt x="2899367" y="1741740"/>
                </a:lnTo>
                <a:lnTo>
                  <a:pt x="2899367" y="1709769"/>
                </a:lnTo>
                <a:lnTo>
                  <a:pt x="2830781" y="1709769"/>
                </a:lnTo>
                <a:lnTo>
                  <a:pt x="2830781" y="1677799"/>
                </a:lnTo>
                <a:lnTo>
                  <a:pt x="2759668" y="1677799"/>
                </a:lnTo>
                <a:lnTo>
                  <a:pt x="2759668" y="1620199"/>
                </a:lnTo>
                <a:lnTo>
                  <a:pt x="2711297" y="1620199"/>
                </a:lnTo>
                <a:lnTo>
                  <a:pt x="2711297" y="1588228"/>
                </a:lnTo>
                <a:lnTo>
                  <a:pt x="2662566" y="1588228"/>
                </a:lnTo>
                <a:lnTo>
                  <a:pt x="2662566" y="1556522"/>
                </a:lnTo>
                <a:lnTo>
                  <a:pt x="2624302" y="1556522"/>
                </a:lnTo>
                <a:lnTo>
                  <a:pt x="2624302" y="1526665"/>
                </a:lnTo>
                <a:lnTo>
                  <a:pt x="2553551" y="1526665"/>
                </a:lnTo>
                <a:lnTo>
                  <a:pt x="2553551" y="1496808"/>
                </a:lnTo>
                <a:lnTo>
                  <a:pt x="2537306" y="1496808"/>
                </a:lnTo>
                <a:lnTo>
                  <a:pt x="2537306" y="1469065"/>
                </a:lnTo>
                <a:lnTo>
                  <a:pt x="2484604" y="1469065"/>
                </a:lnTo>
                <a:lnTo>
                  <a:pt x="2484604" y="1439208"/>
                </a:lnTo>
                <a:lnTo>
                  <a:pt x="2417823" y="1439208"/>
                </a:lnTo>
                <a:lnTo>
                  <a:pt x="2417823" y="1407237"/>
                </a:lnTo>
                <a:lnTo>
                  <a:pt x="2401579" y="1407237"/>
                </a:lnTo>
                <a:lnTo>
                  <a:pt x="2401579" y="1381872"/>
                </a:lnTo>
                <a:lnTo>
                  <a:pt x="2373423" y="1381872"/>
                </a:lnTo>
                <a:lnTo>
                  <a:pt x="2373423" y="1347788"/>
                </a:lnTo>
                <a:lnTo>
                  <a:pt x="2357179" y="1347788"/>
                </a:lnTo>
                <a:lnTo>
                  <a:pt x="2357179" y="1317931"/>
                </a:lnTo>
                <a:lnTo>
                  <a:pt x="2264047" y="1317931"/>
                </a:lnTo>
                <a:lnTo>
                  <a:pt x="2264047" y="1288074"/>
                </a:lnTo>
                <a:lnTo>
                  <a:pt x="2197266" y="1288074"/>
                </a:lnTo>
                <a:lnTo>
                  <a:pt x="2197266" y="1258217"/>
                </a:lnTo>
                <a:lnTo>
                  <a:pt x="2144564" y="1258217"/>
                </a:lnTo>
                <a:lnTo>
                  <a:pt x="2144564" y="1224132"/>
                </a:lnTo>
                <a:lnTo>
                  <a:pt x="2077783" y="1224132"/>
                </a:lnTo>
                <a:lnTo>
                  <a:pt x="2077783" y="1200881"/>
                </a:lnTo>
                <a:lnTo>
                  <a:pt x="2021471" y="1200881"/>
                </a:lnTo>
                <a:lnTo>
                  <a:pt x="2021471" y="1171024"/>
                </a:lnTo>
                <a:lnTo>
                  <a:pt x="2005227" y="1171024"/>
                </a:lnTo>
                <a:lnTo>
                  <a:pt x="2005227" y="1141167"/>
                </a:lnTo>
                <a:lnTo>
                  <a:pt x="1974905" y="1141167"/>
                </a:lnTo>
                <a:lnTo>
                  <a:pt x="1974905" y="1109197"/>
                </a:lnTo>
                <a:lnTo>
                  <a:pt x="1936280" y="1109197"/>
                </a:lnTo>
                <a:lnTo>
                  <a:pt x="1936280" y="1081454"/>
                </a:lnTo>
                <a:lnTo>
                  <a:pt x="1818963" y="1081454"/>
                </a:lnTo>
                <a:lnTo>
                  <a:pt x="1818963" y="1049747"/>
                </a:lnTo>
                <a:lnTo>
                  <a:pt x="1752182" y="1049747"/>
                </a:lnTo>
                <a:lnTo>
                  <a:pt x="1752182" y="1015663"/>
                </a:lnTo>
                <a:lnTo>
                  <a:pt x="1721860" y="1015663"/>
                </a:lnTo>
                <a:lnTo>
                  <a:pt x="1721860" y="985806"/>
                </a:lnTo>
                <a:lnTo>
                  <a:pt x="1651108" y="985806"/>
                </a:lnTo>
                <a:lnTo>
                  <a:pt x="1651108" y="960176"/>
                </a:lnTo>
                <a:lnTo>
                  <a:pt x="1612484" y="960176"/>
                </a:lnTo>
                <a:lnTo>
                  <a:pt x="1612484" y="926092"/>
                </a:lnTo>
                <a:lnTo>
                  <a:pt x="1588298" y="926092"/>
                </a:lnTo>
                <a:lnTo>
                  <a:pt x="1588298" y="898349"/>
                </a:lnTo>
                <a:lnTo>
                  <a:pt x="1564113" y="898349"/>
                </a:lnTo>
                <a:lnTo>
                  <a:pt x="1564113" y="860037"/>
                </a:lnTo>
                <a:lnTo>
                  <a:pt x="1525488" y="860037"/>
                </a:lnTo>
                <a:lnTo>
                  <a:pt x="1525488" y="841013"/>
                </a:lnTo>
                <a:lnTo>
                  <a:pt x="1452932" y="841013"/>
                </a:lnTo>
                <a:lnTo>
                  <a:pt x="1452932" y="811156"/>
                </a:lnTo>
                <a:lnTo>
                  <a:pt x="1412142" y="811156"/>
                </a:lnTo>
                <a:lnTo>
                  <a:pt x="1412142" y="781299"/>
                </a:lnTo>
                <a:lnTo>
                  <a:pt x="1390122" y="781299"/>
                </a:lnTo>
                <a:lnTo>
                  <a:pt x="1390122" y="747215"/>
                </a:lnTo>
                <a:lnTo>
                  <a:pt x="1355829" y="747215"/>
                </a:lnTo>
                <a:lnTo>
                  <a:pt x="1355829" y="717358"/>
                </a:lnTo>
                <a:lnTo>
                  <a:pt x="1317205" y="717358"/>
                </a:lnTo>
                <a:lnTo>
                  <a:pt x="1317205" y="691993"/>
                </a:lnTo>
                <a:lnTo>
                  <a:pt x="1289048" y="691993"/>
                </a:lnTo>
                <a:lnTo>
                  <a:pt x="1289048" y="630165"/>
                </a:lnTo>
                <a:lnTo>
                  <a:pt x="1232375" y="630165"/>
                </a:lnTo>
                <a:lnTo>
                  <a:pt x="1232375" y="568338"/>
                </a:lnTo>
                <a:lnTo>
                  <a:pt x="1135272" y="568338"/>
                </a:lnTo>
                <a:lnTo>
                  <a:pt x="1135272" y="538481"/>
                </a:lnTo>
                <a:lnTo>
                  <a:pt x="1092677" y="538481"/>
                </a:lnTo>
                <a:lnTo>
                  <a:pt x="1092677" y="508888"/>
                </a:lnTo>
                <a:lnTo>
                  <a:pt x="1068492" y="508888"/>
                </a:lnTo>
                <a:lnTo>
                  <a:pt x="1068492" y="483259"/>
                </a:lnTo>
                <a:lnTo>
                  <a:pt x="1023730" y="483259"/>
                </a:lnTo>
                <a:lnTo>
                  <a:pt x="1023730" y="447061"/>
                </a:lnTo>
                <a:lnTo>
                  <a:pt x="995574" y="447061"/>
                </a:lnTo>
                <a:lnTo>
                  <a:pt x="995574" y="419318"/>
                </a:lnTo>
                <a:lnTo>
                  <a:pt x="981496" y="419318"/>
                </a:lnTo>
                <a:lnTo>
                  <a:pt x="981496" y="391574"/>
                </a:lnTo>
                <a:lnTo>
                  <a:pt x="942872" y="391574"/>
                </a:lnTo>
                <a:lnTo>
                  <a:pt x="942872" y="353262"/>
                </a:lnTo>
                <a:lnTo>
                  <a:pt x="890169" y="353262"/>
                </a:lnTo>
                <a:lnTo>
                  <a:pt x="890169" y="330011"/>
                </a:lnTo>
                <a:lnTo>
                  <a:pt x="841798" y="330011"/>
                </a:lnTo>
                <a:lnTo>
                  <a:pt x="841798" y="291699"/>
                </a:lnTo>
                <a:lnTo>
                  <a:pt x="775017" y="291699"/>
                </a:lnTo>
                <a:lnTo>
                  <a:pt x="775017" y="268184"/>
                </a:lnTo>
                <a:lnTo>
                  <a:pt x="736754" y="268184"/>
                </a:lnTo>
                <a:lnTo>
                  <a:pt x="736754" y="242554"/>
                </a:lnTo>
                <a:lnTo>
                  <a:pt x="688022" y="242554"/>
                </a:lnTo>
                <a:lnTo>
                  <a:pt x="688022" y="204242"/>
                </a:lnTo>
                <a:lnTo>
                  <a:pt x="629183" y="204242"/>
                </a:lnTo>
                <a:lnTo>
                  <a:pt x="629183" y="180991"/>
                </a:lnTo>
                <a:lnTo>
                  <a:pt x="568539" y="180991"/>
                </a:lnTo>
                <a:lnTo>
                  <a:pt x="568539" y="144793"/>
                </a:lnTo>
                <a:lnTo>
                  <a:pt x="485875" y="144793"/>
                </a:lnTo>
                <a:lnTo>
                  <a:pt x="485875" y="117050"/>
                </a:lnTo>
                <a:lnTo>
                  <a:pt x="463494" y="117050"/>
                </a:lnTo>
                <a:lnTo>
                  <a:pt x="463494" y="91420"/>
                </a:lnTo>
                <a:lnTo>
                  <a:pt x="374333" y="91420"/>
                </a:lnTo>
                <a:lnTo>
                  <a:pt x="374333" y="57336"/>
                </a:lnTo>
                <a:lnTo>
                  <a:pt x="287338" y="57336"/>
                </a:lnTo>
                <a:lnTo>
                  <a:pt x="287338" y="31706"/>
                </a:lnTo>
                <a:lnTo>
                  <a:pt x="220557" y="31706"/>
                </a:lnTo>
                <a:lnTo>
                  <a:pt x="220557" y="0"/>
                </a:lnTo>
                <a:lnTo>
                  <a:pt x="0" y="0"/>
                </a:lnTo>
              </a:path>
            </a:pathLst>
          </a:custGeom>
          <a:noFill/>
          <a:ln w="34925" cap="flat">
            <a:solidFill>
              <a:srgbClr val="C6573B"/>
            </a:solidFill>
            <a:prstDash val="solid"/>
            <a:miter/>
          </a:ln>
        </p:spPr>
        <p:txBody>
          <a:bodyPr rtlCol="0" anchor="ctr"/>
          <a:lstStyle/>
          <a:p>
            <a:endParaRPr lang="en-GB" dirty="0"/>
          </a:p>
        </p:txBody>
      </p:sp>
    </p:spTree>
    <p:extLst>
      <p:ext uri="{BB962C8B-B14F-4D97-AF65-F5344CB8AC3E}">
        <p14:creationId xmlns:p14="http://schemas.microsoft.com/office/powerpoint/2010/main" val="2558494983"/>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Text Placeholder 79">
            <a:extLst>
              <a:ext uri="{FF2B5EF4-FFF2-40B4-BE49-F238E27FC236}">
                <a16:creationId xmlns:a16="http://schemas.microsoft.com/office/drawing/2014/main" id="{46922CCF-A2E7-23F1-0606-8D179FF3A5DC}"/>
              </a:ext>
            </a:extLst>
          </p:cNvPr>
          <p:cNvSpPr>
            <a:spLocks noGrp="1"/>
          </p:cNvSpPr>
          <p:nvPr>
            <p:ph type="body" idx="1"/>
          </p:nvPr>
        </p:nvSpPr>
        <p:spPr/>
        <p:txBody>
          <a:bodyPr/>
          <a:lstStyle/>
          <a:p>
            <a:r>
              <a:rPr lang="en-GB" dirty="0"/>
              <a:t>Time to first symptomatic sKeletal event</a:t>
            </a:r>
          </a:p>
        </p:txBody>
      </p:sp>
      <p:sp>
        <p:nvSpPr>
          <p:cNvPr id="3" name="Title 2">
            <a:extLst>
              <a:ext uri="{FF2B5EF4-FFF2-40B4-BE49-F238E27FC236}">
                <a16:creationId xmlns:a16="http://schemas.microsoft.com/office/drawing/2014/main" id="{B4199D3D-27DE-150D-9C3E-F7EFAFB6FAA9}"/>
              </a:ext>
            </a:extLst>
          </p:cNvPr>
          <p:cNvSpPr>
            <a:spLocks noGrp="1"/>
          </p:cNvSpPr>
          <p:nvPr>
            <p:ph type="title"/>
          </p:nvPr>
        </p:nvSpPr>
        <p:spPr/>
        <p:txBody>
          <a:bodyPr/>
          <a:lstStyle/>
          <a:p>
            <a:r>
              <a:rPr lang="en-GB" dirty="0"/>
              <a:t>ALSYMPCA: R</a:t>
            </a:r>
            <a:r>
              <a:rPr lang="en-GB" cap="none" dirty="0"/>
              <a:t>a</a:t>
            </a:r>
            <a:r>
              <a:rPr lang="en-GB" dirty="0"/>
              <a:t>-223 delays Time to first SSE</a:t>
            </a:r>
          </a:p>
        </p:txBody>
      </p:sp>
      <p:sp>
        <p:nvSpPr>
          <p:cNvPr id="4" name="Slide Number Placeholder 3">
            <a:extLst>
              <a:ext uri="{FF2B5EF4-FFF2-40B4-BE49-F238E27FC236}">
                <a16:creationId xmlns:a16="http://schemas.microsoft.com/office/drawing/2014/main" id="{DD3187CD-BE37-08BE-504A-31539520B8C2}"/>
              </a:ext>
            </a:extLst>
          </p:cNvPr>
          <p:cNvSpPr>
            <a:spLocks noGrp="1"/>
          </p:cNvSpPr>
          <p:nvPr>
            <p:ph type="sldNum" sz="quarter" idx="4"/>
          </p:nvPr>
        </p:nvSpPr>
        <p:spPr/>
        <p:txBody>
          <a:bodyPr/>
          <a:lstStyle/>
          <a:p>
            <a:fld id="{FCE43C0F-8A7B-3A4B-9DB5-B3472E36E833}" type="slidenum">
              <a:rPr lang="en-GB" smtClean="0"/>
              <a:pPr/>
              <a:t>13</a:t>
            </a:fld>
            <a:endParaRPr lang="en-GB" dirty="0"/>
          </a:p>
        </p:txBody>
      </p:sp>
      <p:sp>
        <p:nvSpPr>
          <p:cNvPr id="81" name="Content Placeholder 80">
            <a:extLst>
              <a:ext uri="{FF2B5EF4-FFF2-40B4-BE49-F238E27FC236}">
                <a16:creationId xmlns:a16="http://schemas.microsoft.com/office/drawing/2014/main" id="{97053CA9-FED7-453D-0CD5-AE01DD31434D}"/>
              </a:ext>
            </a:extLst>
          </p:cNvPr>
          <p:cNvSpPr>
            <a:spLocks noGrp="1"/>
          </p:cNvSpPr>
          <p:nvPr>
            <p:ph sz="quarter" idx="15"/>
          </p:nvPr>
        </p:nvSpPr>
        <p:spPr/>
        <p:txBody>
          <a:bodyPr/>
          <a:lstStyle/>
          <a:p>
            <a:r>
              <a:rPr lang="en-GB" b="0" i="0" dirty="0">
                <a:solidFill>
                  <a:schemeClr val="tx2"/>
                </a:solidFill>
                <a:effectLst/>
              </a:rPr>
              <a:t>CI, confidence interval; HR, hazard ratio; Ra-223, radium-223; SSE, symptomatic skeletal event</a:t>
            </a:r>
          </a:p>
          <a:p>
            <a:r>
              <a:rPr lang="en-GB" b="0" i="0" dirty="0">
                <a:solidFill>
                  <a:schemeClr val="tx2"/>
                </a:solidFill>
                <a:effectLst/>
              </a:rPr>
              <a:t>Parker C, et al. N Engl J Med. 2013;369:213-23</a:t>
            </a:r>
            <a:endParaRPr lang="en-GB" dirty="0">
              <a:solidFill>
                <a:schemeClr val="tx2"/>
              </a:solidFill>
            </a:endParaRPr>
          </a:p>
        </p:txBody>
      </p:sp>
      <p:sp>
        <p:nvSpPr>
          <p:cNvPr id="6" name="Rectangle 5">
            <a:extLst>
              <a:ext uri="{FF2B5EF4-FFF2-40B4-BE49-F238E27FC236}">
                <a16:creationId xmlns:a16="http://schemas.microsoft.com/office/drawing/2014/main" id="{64E8767D-C86B-AC95-AEF7-BA1CEECDF65D}"/>
              </a:ext>
            </a:extLst>
          </p:cNvPr>
          <p:cNvSpPr/>
          <p:nvPr/>
        </p:nvSpPr>
        <p:spPr>
          <a:xfrm rot="16200000">
            <a:off x="991373" y="3277123"/>
            <a:ext cx="3212758" cy="430887"/>
          </a:xfrm>
          <a:prstGeom prst="rect">
            <a:avLst/>
          </a:prstGeom>
          <a:noFill/>
          <a:ln w="6350" cap="flat" cmpd="sng" algn="ctr">
            <a:no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algn="ctr" defTabSz="914400">
              <a:defRPr/>
            </a:pPr>
            <a:r>
              <a:rPr lang="en-GB" sz="1400" b="1" kern="0" dirty="0">
                <a:latin typeface="Arial" panose="020B0604020202020204" pitchFamily="34" charset="0"/>
                <a:cs typeface="Arial" panose="020B0604020202020204" pitchFamily="34" charset="0"/>
              </a:rPr>
              <a:t>Patients without symptomatic </a:t>
            </a:r>
            <a:br>
              <a:rPr lang="en-GB" sz="1400" b="1" kern="0" dirty="0">
                <a:latin typeface="Arial" panose="020B0604020202020204" pitchFamily="34" charset="0"/>
                <a:cs typeface="Arial" panose="020B0604020202020204" pitchFamily="34" charset="0"/>
              </a:rPr>
            </a:br>
            <a:r>
              <a:rPr lang="en-GB" sz="1400" b="1" kern="0" dirty="0">
                <a:latin typeface="Arial" panose="020B0604020202020204" pitchFamily="34" charset="0"/>
                <a:cs typeface="Arial" panose="020B0604020202020204" pitchFamily="34" charset="0"/>
              </a:rPr>
              <a:t>skeletal event (%)</a:t>
            </a:r>
          </a:p>
        </p:txBody>
      </p:sp>
      <p:sp>
        <p:nvSpPr>
          <p:cNvPr id="8" name="Rectangle 7">
            <a:extLst>
              <a:ext uri="{FF2B5EF4-FFF2-40B4-BE49-F238E27FC236}">
                <a16:creationId xmlns:a16="http://schemas.microsoft.com/office/drawing/2014/main" id="{1B92CD3F-3456-8231-95B4-D054442BBD07}"/>
              </a:ext>
            </a:extLst>
          </p:cNvPr>
          <p:cNvSpPr/>
          <p:nvPr/>
        </p:nvSpPr>
        <p:spPr>
          <a:xfrm>
            <a:off x="4811641" y="5361699"/>
            <a:ext cx="3379499" cy="240524"/>
          </a:xfrm>
          <a:prstGeom prst="rect">
            <a:avLst/>
          </a:prstGeom>
          <a:noFill/>
          <a:ln w="6350" cap="flat" cmpd="sng" algn="ctr">
            <a:no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400">
              <a:defRPr/>
            </a:pPr>
            <a:r>
              <a:rPr lang="en-GB" sz="1400" b="1" kern="0" dirty="0">
                <a:latin typeface="Arial" panose="020B0604020202020204" pitchFamily="34" charset="0"/>
                <a:cs typeface="Arial" panose="020B0604020202020204" pitchFamily="34" charset="0"/>
              </a:rPr>
              <a:t>Time since randomisation (months)</a:t>
            </a:r>
          </a:p>
        </p:txBody>
      </p:sp>
      <p:cxnSp>
        <p:nvCxnSpPr>
          <p:cNvPr id="9" name="Straight Connector 8">
            <a:extLst>
              <a:ext uri="{FF2B5EF4-FFF2-40B4-BE49-F238E27FC236}">
                <a16:creationId xmlns:a16="http://schemas.microsoft.com/office/drawing/2014/main" id="{F58E6A13-731A-C107-1A9F-29A45D6EBBB3}"/>
              </a:ext>
            </a:extLst>
          </p:cNvPr>
          <p:cNvCxnSpPr>
            <a:cxnSpLocks/>
          </p:cNvCxnSpPr>
          <p:nvPr/>
        </p:nvCxnSpPr>
        <p:spPr>
          <a:xfrm>
            <a:off x="3302634" y="2068914"/>
            <a:ext cx="0" cy="299293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0EE15E13-16D1-7C5D-CEB7-413842EE41C5}"/>
              </a:ext>
            </a:extLst>
          </p:cNvPr>
          <p:cNvCxnSpPr>
            <a:cxnSpLocks/>
          </p:cNvCxnSpPr>
          <p:nvPr/>
        </p:nvCxnSpPr>
        <p:spPr>
          <a:xfrm flipH="1">
            <a:off x="3230007" y="2068914"/>
            <a:ext cx="75133"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ED599D57-534A-40AF-FD06-1EB0FC3F1E52}"/>
              </a:ext>
            </a:extLst>
          </p:cNvPr>
          <p:cNvCxnSpPr>
            <a:cxnSpLocks/>
          </p:cNvCxnSpPr>
          <p:nvPr/>
        </p:nvCxnSpPr>
        <p:spPr>
          <a:xfrm flipH="1">
            <a:off x="3230007" y="3275169"/>
            <a:ext cx="75133"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5C43390C-0809-1680-CF8B-BF46C95DAC8F}"/>
              </a:ext>
            </a:extLst>
          </p:cNvPr>
          <p:cNvCxnSpPr>
            <a:cxnSpLocks/>
          </p:cNvCxnSpPr>
          <p:nvPr/>
        </p:nvCxnSpPr>
        <p:spPr>
          <a:xfrm rot="16200000" flipH="1">
            <a:off x="3265069" y="5097638"/>
            <a:ext cx="75133"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3" name="Rectangle 12">
            <a:extLst>
              <a:ext uri="{FF2B5EF4-FFF2-40B4-BE49-F238E27FC236}">
                <a16:creationId xmlns:a16="http://schemas.microsoft.com/office/drawing/2014/main" id="{53632B79-AE35-C204-10D3-11A2C0C97DA8}"/>
              </a:ext>
            </a:extLst>
          </p:cNvPr>
          <p:cNvSpPr/>
          <p:nvPr/>
        </p:nvSpPr>
        <p:spPr>
          <a:xfrm>
            <a:off x="3179375" y="5117705"/>
            <a:ext cx="250999" cy="318449"/>
          </a:xfrm>
          <a:prstGeom prst="rect">
            <a:avLst/>
          </a:prstGeom>
          <a:noFill/>
          <a:ln w="6350" cap="flat" cmpd="sng" algn="ctr">
            <a:no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400">
              <a:defRPr/>
            </a:pPr>
            <a:r>
              <a:rPr lang="en-GB" sz="1400" kern="0" dirty="0">
                <a:latin typeface="Arial" panose="020B0604020202020204" pitchFamily="34" charset="0"/>
                <a:cs typeface="Arial" panose="020B0604020202020204" pitchFamily="34" charset="0"/>
              </a:rPr>
              <a:t>0</a:t>
            </a:r>
          </a:p>
        </p:txBody>
      </p:sp>
      <p:sp>
        <p:nvSpPr>
          <p:cNvPr id="14" name="Rectangle 13">
            <a:extLst>
              <a:ext uri="{FF2B5EF4-FFF2-40B4-BE49-F238E27FC236}">
                <a16:creationId xmlns:a16="http://schemas.microsoft.com/office/drawing/2014/main" id="{DA896C20-4B4A-A573-6FD9-EAFCF201C1DF}"/>
              </a:ext>
            </a:extLst>
          </p:cNvPr>
          <p:cNvSpPr/>
          <p:nvPr/>
        </p:nvSpPr>
        <p:spPr>
          <a:xfrm>
            <a:off x="2898268" y="4919317"/>
            <a:ext cx="250999" cy="318449"/>
          </a:xfrm>
          <a:prstGeom prst="rect">
            <a:avLst/>
          </a:prstGeom>
          <a:noFill/>
          <a:ln w="6350" cap="flat" cmpd="sng" algn="ctr">
            <a:no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r" defTabSz="914400">
              <a:defRPr/>
            </a:pPr>
            <a:r>
              <a:rPr lang="en-GB" sz="1400" kern="0" dirty="0">
                <a:latin typeface="Arial" panose="020B0604020202020204" pitchFamily="34" charset="0"/>
                <a:cs typeface="Arial" panose="020B0604020202020204" pitchFamily="34" charset="0"/>
              </a:rPr>
              <a:t>0</a:t>
            </a:r>
          </a:p>
        </p:txBody>
      </p:sp>
      <p:sp>
        <p:nvSpPr>
          <p:cNvPr id="15" name="Rectangle 14">
            <a:extLst>
              <a:ext uri="{FF2B5EF4-FFF2-40B4-BE49-F238E27FC236}">
                <a16:creationId xmlns:a16="http://schemas.microsoft.com/office/drawing/2014/main" id="{9495F92E-1E9B-F5F9-4D8B-59CAC662DB36}"/>
              </a:ext>
            </a:extLst>
          </p:cNvPr>
          <p:cNvSpPr/>
          <p:nvPr/>
        </p:nvSpPr>
        <p:spPr>
          <a:xfrm>
            <a:off x="2783393" y="3110541"/>
            <a:ext cx="365874" cy="318449"/>
          </a:xfrm>
          <a:prstGeom prst="rect">
            <a:avLst/>
          </a:prstGeom>
          <a:noFill/>
          <a:ln w="6350" cap="flat" cmpd="sng" algn="ctr">
            <a:no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r" defTabSz="914400">
              <a:defRPr/>
            </a:pPr>
            <a:r>
              <a:rPr lang="en-GB" sz="1400" kern="0" dirty="0">
                <a:latin typeface="Arial" panose="020B0604020202020204" pitchFamily="34" charset="0"/>
                <a:cs typeface="Arial" panose="020B0604020202020204" pitchFamily="34" charset="0"/>
              </a:rPr>
              <a:t>60</a:t>
            </a:r>
          </a:p>
        </p:txBody>
      </p:sp>
      <p:sp>
        <p:nvSpPr>
          <p:cNvPr id="16" name="Rectangle 15">
            <a:extLst>
              <a:ext uri="{FF2B5EF4-FFF2-40B4-BE49-F238E27FC236}">
                <a16:creationId xmlns:a16="http://schemas.microsoft.com/office/drawing/2014/main" id="{780680AF-7EF5-1EF1-25C3-88BF8F8B7341}"/>
              </a:ext>
            </a:extLst>
          </p:cNvPr>
          <p:cNvSpPr/>
          <p:nvPr/>
        </p:nvSpPr>
        <p:spPr>
          <a:xfrm>
            <a:off x="2783393" y="1923336"/>
            <a:ext cx="365874" cy="318449"/>
          </a:xfrm>
          <a:prstGeom prst="rect">
            <a:avLst/>
          </a:prstGeom>
          <a:noFill/>
          <a:ln w="6350" cap="flat" cmpd="sng" algn="ctr">
            <a:no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r" defTabSz="914400">
              <a:defRPr/>
            </a:pPr>
            <a:r>
              <a:rPr lang="en-GB" sz="1400" kern="0" dirty="0">
                <a:latin typeface="Arial" panose="020B0604020202020204" pitchFamily="34" charset="0"/>
                <a:cs typeface="Arial" panose="020B0604020202020204" pitchFamily="34" charset="0"/>
              </a:rPr>
              <a:t>100</a:t>
            </a:r>
          </a:p>
        </p:txBody>
      </p:sp>
      <p:cxnSp>
        <p:nvCxnSpPr>
          <p:cNvPr id="17" name="Straight Connector 16">
            <a:extLst>
              <a:ext uri="{FF2B5EF4-FFF2-40B4-BE49-F238E27FC236}">
                <a16:creationId xmlns:a16="http://schemas.microsoft.com/office/drawing/2014/main" id="{CBFB2CCB-F072-4099-B22E-6AD52387B520}"/>
              </a:ext>
            </a:extLst>
          </p:cNvPr>
          <p:cNvCxnSpPr>
            <a:cxnSpLocks/>
          </p:cNvCxnSpPr>
          <p:nvPr/>
        </p:nvCxnSpPr>
        <p:spPr>
          <a:xfrm flipH="1">
            <a:off x="3300167" y="5068070"/>
            <a:ext cx="6684907"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9F62F9EE-1AEA-400B-7AD3-5FD45F2196D1}"/>
              </a:ext>
            </a:extLst>
          </p:cNvPr>
          <p:cNvCxnSpPr>
            <a:cxnSpLocks/>
          </p:cNvCxnSpPr>
          <p:nvPr/>
        </p:nvCxnSpPr>
        <p:spPr>
          <a:xfrm flipH="1">
            <a:off x="3230007" y="3867546"/>
            <a:ext cx="75133"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9" name="Rectangle 18">
            <a:extLst>
              <a:ext uri="{FF2B5EF4-FFF2-40B4-BE49-F238E27FC236}">
                <a16:creationId xmlns:a16="http://schemas.microsoft.com/office/drawing/2014/main" id="{F0E693A6-263D-62F7-92F1-CD25BD3592BE}"/>
              </a:ext>
            </a:extLst>
          </p:cNvPr>
          <p:cNvSpPr/>
          <p:nvPr/>
        </p:nvSpPr>
        <p:spPr>
          <a:xfrm>
            <a:off x="2783393" y="3702918"/>
            <a:ext cx="365874" cy="318449"/>
          </a:xfrm>
          <a:prstGeom prst="rect">
            <a:avLst/>
          </a:prstGeom>
          <a:noFill/>
          <a:ln w="6350" cap="flat" cmpd="sng" algn="ctr">
            <a:no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r" defTabSz="914400">
              <a:defRPr/>
            </a:pPr>
            <a:r>
              <a:rPr lang="en-GB" sz="1400" kern="0" dirty="0">
                <a:latin typeface="Arial" panose="020B0604020202020204" pitchFamily="34" charset="0"/>
                <a:cs typeface="Arial" panose="020B0604020202020204" pitchFamily="34" charset="0"/>
              </a:rPr>
              <a:t>40</a:t>
            </a:r>
          </a:p>
        </p:txBody>
      </p:sp>
      <p:cxnSp>
        <p:nvCxnSpPr>
          <p:cNvPr id="20" name="Straight Connector 19">
            <a:extLst>
              <a:ext uri="{FF2B5EF4-FFF2-40B4-BE49-F238E27FC236}">
                <a16:creationId xmlns:a16="http://schemas.microsoft.com/office/drawing/2014/main" id="{BE50FBB2-D190-B39E-EBBC-EF0D0D342E73}"/>
              </a:ext>
            </a:extLst>
          </p:cNvPr>
          <p:cNvCxnSpPr>
            <a:cxnSpLocks/>
          </p:cNvCxnSpPr>
          <p:nvPr/>
        </p:nvCxnSpPr>
        <p:spPr>
          <a:xfrm rot="16200000" flipH="1">
            <a:off x="3939241" y="5097638"/>
            <a:ext cx="75133"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1" name="Rectangle 20">
            <a:extLst>
              <a:ext uri="{FF2B5EF4-FFF2-40B4-BE49-F238E27FC236}">
                <a16:creationId xmlns:a16="http://schemas.microsoft.com/office/drawing/2014/main" id="{6BC89B07-88C9-DC2B-6952-D628D8A5433B}"/>
              </a:ext>
            </a:extLst>
          </p:cNvPr>
          <p:cNvSpPr/>
          <p:nvPr/>
        </p:nvSpPr>
        <p:spPr>
          <a:xfrm>
            <a:off x="3851308" y="5117705"/>
            <a:ext cx="250999" cy="318449"/>
          </a:xfrm>
          <a:prstGeom prst="rect">
            <a:avLst/>
          </a:prstGeom>
          <a:noFill/>
          <a:ln w="6350" cap="flat" cmpd="sng" algn="ctr">
            <a:no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400">
              <a:defRPr/>
            </a:pPr>
            <a:r>
              <a:rPr lang="en-GB" sz="1400" kern="0" dirty="0">
                <a:latin typeface="Arial" panose="020B0604020202020204" pitchFamily="34" charset="0"/>
                <a:cs typeface="Arial" panose="020B0604020202020204" pitchFamily="34" charset="0"/>
              </a:rPr>
              <a:t>3</a:t>
            </a:r>
          </a:p>
        </p:txBody>
      </p:sp>
      <p:cxnSp>
        <p:nvCxnSpPr>
          <p:cNvPr id="22" name="Straight Connector 21">
            <a:extLst>
              <a:ext uri="{FF2B5EF4-FFF2-40B4-BE49-F238E27FC236}">
                <a16:creationId xmlns:a16="http://schemas.microsoft.com/office/drawing/2014/main" id="{5E953EFD-A2F9-D926-4B20-11764B465BEE}"/>
              </a:ext>
            </a:extLst>
          </p:cNvPr>
          <p:cNvCxnSpPr>
            <a:cxnSpLocks/>
          </p:cNvCxnSpPr>
          <p:nvPr/>
        </p:nvCxnSpPr>
        <p:spPr>
          <a:xfrm rot="16200000" flipH="1">
            <a:off x="4610908" y="5097638"/>
            <a:ext cx="75133"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3" name="Rectangle 22">
            <a:extLst>
              <a:ext uri="{FF2B5EF4-FFF2-40B4-BE49-F238E27FC236}">
                <a16:creationId xmlns:a16="http://schemas.microsoft.com/office/drawing/2014/main" id="{6C575C03-FBFA-D281-2BB5-C0364CA4964B}"/>
              </a:ext>
            </a:extLst>
          </p:cNvPr>
          <p:cNvSpPr/>
          <p:nvPr/>
        </p:nvSpPr>
        <p:spPr>
          <a:xfrm>
            <a:off x="4522975" y="5117705"/>
            <a:ext cx="250999" cy="318449"/>
          </a:xfrm>
          <a:prstGeom prst="rect">
            <a:avLst/>
          </a:prstGeom>
          <a:noFill/>
          <a:ln w="6350" cap="flat" cmpd="sng" algn="ctr">
            <a:no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400">
              <a:defRPr/>
            </a:pPr>
            <a:r>
              <a:rPr lang="en-GB" sz="1400" kern="0" dirty="0">
                <a:latin typeface="Arial" panose="020B0604020202020204" pitchFamily="34" charset="0"/>
                <a:cs typeface="Arial" panose="020B0604020202020204" pitchFamily="34" charset="0"/>
              </a:rPr>
              <a:t>6</a:t>
            </a:r>
          </a:p>
        </p:txBody>
      </p:sp>
      <p:cxnSp>
        <p:nvCxnSpPr>
          <p:cNvPr id="24" name="Straight Connector 23">
            <a:extLst>
              <a:ext uri="{FF2B5EF4-FFF2-40B4-BE49-F238E27FC236}">
                <a16:creationId xmlns:a16="http://schemas.microsoft.com/office/drawing/2014/main" id="{E333E66C-DA9F-702E-6C97-154A41D09E25}"/>
              </a:ext>
            </a:extLst>
          </p:cNvPr>
          <p:cNvCxnSpPr>
            <a:cxnSpLocks/>
          </p:cNvCxnSpPr>
          <p:nvPr/>
        </p:nvCxnSpPr>
        <p:spPr>
          <a:xfrm rot="16200000" flipH="1">
            <a:off x="5271694" y="5097638"/>
            <a:ext cx="75133"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5" name="Rectangle 24">
            <a:extLst>
              <a:ext uri="{FF2B5EF4-FFF2-40B4-BE49-F238E27FC236}">
                <a16:creationId xmlns:a16="http://schemas.microsoft.com/office/drawing/2014/main" id="{ADDB8CA2-4C22-5745-98C6-33B6512504D9}"/>
              </a:ext>
            </a:extLst>
          </p:cNvPr>
          <p:cNvSpPr/>
          <p:nvPr/>
        </p:nvSpPr>
        <p:spPr>
          <a:xfrm>
            <a:off x="5183761" y="5117705"/>
            <a:ext cx="250999" cy="318449"/>
          </a:xfrm>
          <a:prstGeom prst="rect">
            <a:avLst/>
          </a:prstGeom>
          <a:noFill/>
          <a:ln w="6350" cap="flat" cmpd="sng" algn="ctr">
            <a:no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400">
              <a:defRPr/>
            </a:pPr>
            <a:r>
              <a:rPr lang="en-GB" sz="1400" kern="0" dirty="0">
                <a:latin typeface="Arial" panose="020B0604020202020204" pitchFamily="34" charset="0"/>
                <a:cs typeface="Arial" panose="020B0604020202020204" pitchFamily="34" charset="0"/>
              </a:rPr>
              <a:t>9</a:t>
            </a:r>
          </a:p>
        </p:txBody>
      </p:sp>
      <p:cxnSp>
        <p:nvCxnSpPr>
          <p:cNvPr id="26" name="Straight Connector 25">
            <a:extLst>
              <a:ext uri="{FF2B5EF4-FFF2-40B4-BE49-F238E27FC236}">
                <a16:creationId xmlns:a16="http://schemas.microsoft.com/office/drawing/2014/main" id="{DED98871-705A-3CF5-C268-033315C54506}"/>
              </a:ext>
            </a:extLst>
          </p:cNvPr>
          <p:cNvCxnSpPr>
            <a:cxnSpLocks/>
          </p:cNvCxnSpPr>
          <p:nvPr/>
        </p:nvCxnSpPr>
        <p:spPr>
          <a:xfrm rot="16200000" flipH="1">
            <a:off x="9286721" y="5097638"/>
            <a:ext cx="75133"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7" name="Rectangle 26">
            <a:extLst>
              <a:ext uri="{FF2B5EF4-FFF2-40B4-BE49-F238E27FC236}">
                <a16:creationId xmlns:a16="http://schemas.microsoft.com/office/drawing/2014/main" id="{8966A66A-89DB-1D17-4FD5-C65D9561F1B6}"/>
              </a:ext>
            </a:extLst>
          </p:cNvPr>
          <p:cNvSpPr/>
          <p:nvPr/>
        </p:nvSpPr>
        <p:spPr>
          <a:xfrm>
            <a:off x="9198788" y="5117705"/>
            <a:ext cx="250999" cy="318449"/>
          </a:xfrm>
          <a:prstGeom prst="rect">
            <a:avLst/>
          </a:prstGeom>
          <a:noFill/>
          <a:ln w="6350" cap="flat" cmpd="sng" algn="ctr">
            <a:no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400">
              <a:defRPr/>
            </a:pPr>
            <a:r>
              <a:rPr lang="en-GB" sz="1400" kern="0" dirty="0">
                <a:latin typeface="Arial" panose="020B0604020202020204" pitchFamily="34" charset="0"/>
                <a:cs typeface="Arial" panose="020B0604020202020204" pitchFamily="34" charset="0"/>
              </a:rPr>
              <a:t>27</a:t>
            </a:r>
          </a:p>
        </p:txBody>
      </p:sp>
      <p:cxnSp>
        <p:nvCxnSpPr>
          <p:cNvPr id="28" name="Straight Connector 27">
            <a:extLst>
              <a:ext uri="{FF2B5EF4-FFF2-40B4-BE49-F238E27FC236}">
                <a16:creationId xmlns:a16="http://schemas.microsoft.com/office/drawing/2014/main" id="{4B934A22-3A0A-DA78-FFFC-CD533BA869FD}"/>
              </a:ext>
            </a:extLst>
          </p:cNvPr>
          <p:cNvCxnSpPr>
            <a:cxnSpLocks/>
          </p:cNvCxnSpPr>
          <p:nvPr/>
        </p:nvCxnSpPr>
        <p:spPr>
          <a:xfrm flipH="1">
            <a:off x="3230007" y="2376625"/>
            <a:ext cx="75133"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9" name="Rectangle 28">
            <a:extLst>
              <a:ext uri="{FF2B5EF4-FFF2-40B4-BE49-F238E27FC236}">
                <a16:creationId xmlns:a16="http://schemas.microsoft.com/office/drawing/2014/main" id="{85096301-77FF-2C9B-DD7F-92E133600711}"/>
              </a:ext>
            </a:extLst>
          </p:cNvPr>
          <p:cNvSpPr/>
          <p:nvPr/>
        </p:nvSpPr>
        <p:spPr>
          <a:xfrm>
            <a:off x="2783393" y="2231047"/>
            <a:ext cx="365874" cy="318449"/>
          </a:xfrm>
          <a:prstGeom prst="rect">
            <a:avLst/>
          </a:prstGeom>
          <a:noFill/>
          <a:ln w="6350" cap="flat" cmpd="sng" algn="ctr">
            <a:no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r" defTabSz="914400">
              <a:defRPr/>
            </a:pPr>
            <a:r>
              <a:rPr lang="en-GB" sz="1400" kern="0" dirty="0">
                <a:latin typeface="Arial" panose="020B0604020202020204" pitchFamily="34" charset="0"/>
                <a:cs typeface="Arial" panose="020B0604020202020204" pitchFamily="34" charset="0"/>
              </a:rPr>
              <a:t>90</a:t>
            </a:r>
          </a:p>
        </p:txBody>
      </p:sp>
      <p:cxnSp>
        <p:nvCxnSpPr>
          <p:cNvPr id="30" name="Straight Connector 29">
            <a:extLst>
              <a:ext uri="{FF2B5EF4-FFF2-40B4-BE49-F238E27FC236}">
                <a16:creationId xmlns:a16="http://schemas.microsoft.com/office/drawing/2014/main" id="{6D50B0A5-AFEA-98CC-57C6-9C31E36BF576}"/>
              </a:ext>
            </a:extLst>
          </p:cNvPr>
          <p:cNvCxnSpPr>
            <a:cxnSpLocks/>
          </p:cNvCxnSpPr>
          <p:nvPr/>
        </p:nvCxnSpPr>
        <p:spPr>
          <a:xfrm flipH="1">
            <a:off x="3230007" y="2668085"/>
            <a:ext cx="75133"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1" name="Rectangle 30">
            <a:extLst>
              <a:ext uri="{FF2B5EF4-FFF2-40B4-BE49-F238E27FC236}">
                <a16:creationId xmlns:a16="http://schemas.microsoft.com/office/drawing/2014/main" id="{9EACFE08-4611-3AF6-B8B9-0BB68C0D53D5}"/>
              </a:ext>
            </a:extLst>
          </p:cNvPr>
          <p:cNvSpPr/>
          <p:nvPr/>
        </p:nvSpPr>
        <p:spPr>
          <a:xfrm>
            <a:off x="2783393" y="2522507"/>
            <a:ext cx="365874" cy="318449"/>
          </a:xfrm>
          <a:prstGeom prst="rect">
            <a:avLst/>
          </a:prstGeom>
          <a:noFill/>
          <a:ln w="6350" cap="flat" cmpd="sng" algn="ctr">
            <a:no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r" defTabSz="914400">
              <a:defRPr/>
            </a:pPr>
            <a:r>
              <a:rPr lang="en-GB" sz="1400" kern="0" dirty="0">
                <a:latin typeface="Arial" panose="020B0604020202020204" pitchFamily="34" charset="0"/>
                <a:cs typeface="Arial" panose="020B0604020202020204" pitchFamily="34" charset="0"/>
              </a:rPr>
              <a:t>80</a:t>
            </a:r>
          </a:p>
        </p:txBody>
      </p:sp>
      <p:cxnSp>
        <p:nvCxnSpPr>
          <p:cNvPr id="32" name="Straight Connector 31">
            <a:extLst>
              <a:ext uri="{FF2B5EF4-FFF2-40B4-BE49-F238E27FC236}">
                <a16:creationId xmlns:a16="http://schemas.microsoft.com/office/drawing/2014/main" id="{252C3A5D-2954-6F54-C646-CF4A806520A1}"/>
              </a:ext>
            </a:extLst>
          </p:cNvPr>
          <p:cNvCxnSpPr>
            <a:cxnSpLocks/>
          </p:cNvCxnSpPr>
          <p:nvPr/>
        </p:nvCxnSpPr>
        <p:spPr>
          <a:xfrm flipH="1">
            <a:off x="3230007" y="2972293"/>
            <a:ext cx="75133"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3" name="Rectangle 32">
            <a:extLst>
              <a:ext uri="{FF2B5EF4-FFF2-40B4-BE49-F238E27FC236}">
                <a16:creationId xmlns:a16="http://schemas.microsoft.com/office/drawing/2014/main" id="{5A86E298-E32B-6CC2-EAA9-3B239881AA13}"/>
              </a:ext>
            </a:extLst>
          </p:cNvPr>
          <p:cNvSpPr/>
          <p:nvPr/>
        </p:nvSpPr>
        <p:spPr>
          <a:xfrm>
            <a:off x="2783393" y="2826715"/>
            <a:ext cx="365874" cy="318449"/>
          </a:xfrm>
          <a:prstGeom prst="rect">
            <a:avLst/>
          </a:prstGeom>
          <a:noFill/>
          <a:ln w="6350" cap="flat" cmpd="sng" algn="ctr">
            <a:no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r" defTabSz="914400">
              <a:defRPr/>
            </a:pPr>
            <a:r>
              <a:rPr lang="en-GB" sz="1400" kern="0" dirty="0">
                <a:latin typeface="Arial" panose="020B0604020202020204" pitchFamily="34" charset="0"/>
                <a:cs typeface="Arial" panose="020B0604020202020204" pitchFamily="34" charset="0"/>
              </a:rPr>
              <a:t>70</a:t>
            </a:r>
          </a:p>
        </p:txBody>
      </p:sp>
      <p:cxnSp>
        <p:nvCxnSpPr>
          <p:cNvPr id="34" name="Straight Connector 33">
            <a:extLst>
              <a:ext uri="{FF2B5EF4-FFF2-40B4-BE49-F238E27FC236}">
                <a16:creationId xmlns:a16="http://schemas.microsoft.com/office/drawing/2014/main" id="{E0B044B6-389E-3E11-C780-4E35814C1FA0}"/>
              </a:ext>
            </a:extLst>
          </p:cNvPr>
          <p:cNvCxnSpPr>
            <a:cxnSpLocks/>
          </p:cNvCxnSpPr>
          <p:nvPr/>
        </p:nvCxnSpPr>
        <p:spPr>
          <a:xfrm flipH="1">
            <a:off x="3230007" y="3564670"/>
            <a:ext cx="75133"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5" name="Rectangle 34">
            <a:extLst>
              <a:ext uri="{FF2B5EF4-FFF2-40B4-BE49-F238E27FC236}">
                <a16:creationId xmlns:a16="http://schemas.microsoft.com/office/drawing/2014/main" id="{69EABE3B-095A-D51A-CB56-979C2D9B68AF}"/>
              </a:ext>
            </a:extLst>
          </p:cNvPr>
          <p:cNvSpPr/>
          <p:nvPr/>
        </p:nvSpPr>
        <p:spPr>
          <a:xfrm>
            <a:off x="2783393" y="3419092"/>
            <a:ext cx="365874" cy="318449"/>
          </a:xfrm>
          <a:prstGeom prst="rect">
            <a:avLst/>
          </a:prstGeom>
          <a:noFill/>
          <a:ln w="6350" cap="flat" cmpd="sng" algn="ctr">
            <a:no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r" defTabSz="914400">
              <a:defRPr/>
            </a:pPr>
            <a:r>
              <a:rPr lang="en-GB" sz="1400" kern="0" dirty="0">
                <a:latin typeface="Arial" panose="020B0604020202020204" pitchFamily="34" charset="0"/>
                <a:cs typeface="Arial" panose="020B0604020202020204" pitchFamily="34" charset="0"/>
              </a:rPr>
              <a:t>50</a:t>
            </a:r>
          </a:p>
        </p:txBody>
      </p:sp>
      <p:cxnSp>
        <p:nvCxnSpPr>
          <p:cNvPr id="36" name="Straight Connector 35">
            <a:extLst>
              <a:ext uri="{FF2B5EF4-FFF2-40B4-BE49-F238E27FC236}">
                <a16:creationId xmlns:a16="http://schemas.microsoft.com/office/drawing/2014/main" id="{784CDFE7-C6EA-4B90-0D8A-424555CB4E26}"/>
              </a:ext>
            </a:extLst>
          </p:cNvPr>
          <p:cNvCxnSpPr>
            <a:cxnSpLocks/>
          </p:cNvCxnSpPr>
          <p:nvPr/>
        </p:nvCxnSpPr>
        <p:spPr>
          <a:xfrm flipH="1">
            <a:off x="3230007" y="4168855"/>
            <a:ext cx="75133"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7" name="Rectangle 36">
            <a:extLst>
              <a:ext uri="{FF2B5EF4-FFF2-40B4-BE49-F238E27FC236}">
                <a16:creationId xmlns:a16="http://schemas.microsoft.com/office/drawing/2014/main" id="{FB1A3A5E-39A8-EBB7-33FF-4B948EACB019}"/>
              </a:ext>
            </a:extLst>
          </p:cNvPr>
          <p:cNvSpPr/>
          <p:nvPr/>
        </p:nvSpPr>
        <p:spPr>
          <a:xfrm>
            <a:off x="2783393" y="4004227"/>
            <a:ext cx="365874" cy="318449"/>
          </a:xfrm>
          <a:prstGeom prst="rect">
            <a:avLst/>
          </a:prstGeom>
          <a:noFill/>
          <a:ln w="6350" cap="flat" cmpd="sng" algn="ctr">
            <a:no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r" defTabSz="914400">
              <a:defRPr/>
            </a:pPr>
            <a:r>
              <a:rPr lang="en-GB" sz="1400" kern="0" dirty="0">
                <a:latin typeface="Arial" panose="020B0604020202020204" pitchFamily="34" charset="0"/>
                <a:cs typeface="Arial" panose="020B0604020202020204" pitchFamily="34" charset="0"/>
              </a:rPr>
              <a:t>30</a:t>
            </a:r>
          </a:p>
        </p:txBody>
      </p:sp>
      <p:cxnSp>
        <p:nvCxnSpPr>
          <p:cNvPr id="38" name="Straight Connector 37">
            <a:extLst>
              <a:ext uri="{FF2B5EF4-FFF2-40B4-BE49-F238E27FC236}">
                <a16:creationId xmlns:a16="http://schemas.microsoft.com/office/drawing/2014/main" id="{69CAD12C-702B-AFAB-3B22-F6F6DB1EEC17}"/>
              </a:ext>
            </a:extLst>
          </p:cNvPr>
          <p:cNvCxnSpPr>
            <a:cxnSpLocks/>
          </p:cNvCxnSpPr>
          <p:nvPr/>
        </p:nvCxnSpPr>
        <p:spPr>
          <a:xfrm flipH="1">
            <a:off x="3230007" y="4469872"/>
            <a:ext cx="75133"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9" name="Rectangle 38">
            <a:extLst>
              <a:ext uri="{FF2B5EF4-FFF2-40B4-BE49-F238E27FC236}">
                <a16:creationId xmlns:a16="http://schemas.microsoft.com/office/drawing/2014/main" id="{F7EC8CA4-2C76-D837-DC2F-97702CC93E73}"/>
              </a:ext>
            </a:extLst>
          </p:cNvPr>
          <p:cNvSpPr/>
          <p:nvPr/>
        </p:nvSpPr>
        <p:spPr>
          <a:xfrm>
            <a:off x="2783393" y="4305244"/>
            <a:ext cx="365874" cy="318449"/>
          </a:xfrm>
          <a:prstGeom prst="rect">
            <a:avLst/>
          </a:prstGeom>
          <a:noFill/>
          <a:ln w="6350" cap="flat" cmpd="sng" algn="ctr">
            <a:no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r" defTabSz="914400">
              <a:defRPr/>
            </a:pPr>
            <a:r>
              <a:rPr lang="en-GB" sz="1400" kern="0" dirty="0">
                <a:latin typeface="Arial" panose="020B0604020202020204" pitchFamily="34" charset="0"/>
                <a:cs typeface="Arial" panose="020B0604020202020204" pitchFamily="34" charset="0"/>
              </a:rPr>
              <a:t>20</a:t>
            </a:r>
          </a:p>
        </p:txBody>
      </p:sp>
      <p:cxnSp>
        <p:nvCxnSpPr>
          <p:cNvPr id="40" name="Straight Connector 39">
            <a:extLst>
              <a:ext uri="{FF2B5EF4-FFF2-40B4-BE49-F238E27FC236}">
                <a16:creationId xmlns:a16="http://schemas.microsoft.com/office/drawing/2014/main" id="{45AEA004-79CF-AA9B-5B4D-7961B5C98E7B}"/>
              </a:ext>
            </a:extLst>
          </p:cNvPr>
          <p:cNvCxnSpPr>
            <a:cxnSpLocks/>
          </p:cNvCxnSpPr>
          <p:nvPr/>
        </p:nvCxnSpPr>
        <p:spPr>
          <a:xfrm flipH="1">
            <a:off x="3230007" y="4772337"/>
            <a:ext cx="75133"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1" name="Rectangle 40">
            <a:extLst>
              <a:ext uri="{FF2B5EF4-FFF2-40B4-BE49-F238E27FC236}">
                <a16:creationId xmlns:a16="http://schemas.microsoft.com/office/drawing/2014/main" id="{3D8025A8-CF39-CE8E-EC5C-5DECDC56EA96}"/>
              </a:ext>
            </a:extLst>
          </p:cNvPr>
          <p:cNvSpPr/>
          <p:nvPr/>
        </p:nvSpPr>
        <p:spPr>
          <a:xfrm>
            <a:off x="2783393" y="4607709"/>
            <a:ext cx="365874" cy="318449"/>
          </a:xfrm>
          <a:prstGeom prst="rect">
            <a:avLst/>
          </a:prstGeom>
          <a:noFill/>
          <a:ln w="6350" cap="flat" cmpd="sng" algn="ctr">
            <a:no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r" defTabSz="914400">
              <a:defRPr/>
            </a:pPr>
            <a:r>
              <a:rPr lang="en-GB" sz="1400" kern="0" dirty="0">
                <a:latin typeface="Arial" panose="020B0604020202020204" pitchFamily="34" charset="0"/>
                <a:cs typeface="Arial" panose="020B0604020202020204" pitchFamily="34" charset="0"/>
              </a:rPr>
              <a:t>10</a:t>
            </a:r>
          </a:p>
        </p:txBody>
      </p:sp>
      <p:cxnSp>
        <p:nvCxnSpPr>
          <p:cNvPr id="42" name="Straight Connector 41">
            <a:extLst>
              <a:ext uri="{FF2B5EF4-FFF2-40B4-BE49-F238E27FC236}">
                <a16:creationId xmlns:a16="http://schemas.microsoft.com/office/drawing/2014/main" id="{010AA427-1C15-74C9-C41F-D7AEA2A53D2F}"/>
              </a:ext>
            </a:extLst>
          </p:cNvPr>
          <p:cNvCxnSpPr>
            <a:cxnSpLocks/>
          </p:cNvCxnSpPr>
          <p:nvPr/>
        </p:nvCxnSpPr>
        <p:spPr>
          <a:xfrm flipH="1">
            <a:off x="3230007" y="5068070"/>
            <a:ext cx="75133"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73F03AFB-ED5B-83C9-9DFC-258387E450B6}"/>
              </a:ext>
            </a:extLst>
          </p:cNvPr>
          <p:cNvCxnSpPr>
            <a:cxnSpLocks/>
          </p:cNvCxnSpPr>
          <p:nvPr/>
        </p:nvCxnSpPr>
        <p:spPr>
          <a:xfrm rot="16200000" flipH="1">
            <a:off x="8601614" y="5097638"/>
            <a:ext cx="75133"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4" name="Rectangle 43">
            <a:extLst>
              <a:ext uri="{FF2B5EF4-FFF2-40B4-BE49-F238E27FC236}">
                <a16:creationId xmlns:a16="http://schemas.microsoft.com/office/drawing/2014/main" id="{484FA113-56FD-8835-8E02-D7698861702D}"/>
              </a:ext>
            </a:extLst>
          </p:cNvPr>
          <p:cNvSpPr/>
          <p:nvPr/>
        </p:nvSpPr>
        <p:spPr>
          <a:xfrm>
            <a:off x="8513681" y="5117705"/>
            <a:ext cx="250999" cy="318449"/>
          </a:xfrm>
          <a:prstGeom prst="rect">
            <a:avLst/>
          </a:prstGeom>
          <a:noFill/>
          <a:ln w="6350" cap="flat" cmpd="sng" algn="ctr">
            <a:no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400">
              <a:defRPr/>
            </a:pPr>
            <a:r>
              <a:rPr lang="en-GB" sz="1400" kern="0" dirty="0">
                <a:latin typeface="Arial" panose="020B0604020202020204" pitchFamily="34" charset="0"/>
                <a:cs typeface="Arial" panose="020B0604020202020204" pitchFamily="34" charset="0"/>
              </a:rPr>
              <a:t>24</a:t>
            </a:r>
          </a:p>
        </p:txBody>
      </p:sp>
      <p:cxnSp>
        <p:nvCxnSpPr>
          <p:cNvPr id="45" name="Straight Connector 44">
            <a:extLst>
              <a:ext uri="{FF2B5EF4-FFF2-40B4-BE49-F238E27FC236}">
                <a16:creationId xmlns:a16="http://schemas.microsoft.com/office/drawing/2014/main" id="{96EAC0DE-7916-A9B0-A6B7-5F9AC9F39BE1}"/>
              </a:ext>
            </a:extLst>
          </p:cNvPr>
          <p:cNvCxnSpPr>
            <a:cxnSpLocks/>
          </p:cNvCxnSpPr>
          <p:nvPr/>
        </p:nvCxnSpPr>
        <p:spPr>
          <a:xfrm rot="16200000" flipH="1">
            <a:off x="7945376" y="5097638"/>
            <a:ext cx="75133"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6" name="Rectangle 45">
            <a:extLst>
              <a:ext uri="{FF2B5EF4-FFF2-40B4-BE49-F238E27FC236}">
                <a16:creationId xmlns:a16="http://schemas.microsoft.com/office/drawing/2014/main" id="{2F7BFC1C-F422-EF33-16E8-5DD35E133168}"/>
              </a:ext>
            </a:extLst>
          </p:cNvPr>
          <p:cNvSpPr/>
          <p:nvPr/>
        </p:nvSpPr>
        <p:spPr>
          <a:xfrm>
            <a:off x="7857443" y="5117705"/>
            <a:ext cx="250999" cy="318449"/>
          </a:xfrm>
          <a:prstGeom prst="rect">
            <a:avLst/>
          </a:prstGeom>
          <a:noFill/>
          <a:ln w="6350" cap="flat" cmpd="sng" algn="ctr">
            <a:no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400">
              <a:defRPr/>
            </a:pPr>
            <a:r>
              <a:rPr lang="en-GB" sz="1400" kern="0" dirty="0">
                <a:latin typeface="Arial" panose="020B0604020202020204" pitchFamily="34" charset="0"/>
                <a:cs typeface="Arial" panose="020B0604020202020204" pitchFamily="34" charset="0"/>
              </a:rPr>
              <a:t>21</a:t>
            </a:r>
          </a:p>
        </p:txBody>
      </p:sp>
      <p:cxnSp>
        <p:nvCxnSpPr>
          <p:cNvPr id="47" name="Straight Connector 46">
            <a:extLst>
              <a:ext uri="{FF2B5EF4-FFF2-40B4-BE49-F238E27FC236}">
                <a16:creationId xmlns:a16="http://schemas.microsoft.com/office/drawing/2014/main" id="{1AAC01F9-4EB7-4E5C-C60B-203C26D18E60}"/>
              </a:ext>
            </a:extLst>
          </p:cNvPr>
          <p:cNvCxnSpPr>
            <a:cxnSpLocks/>
          </p:cNvCxnSpPr>
          <p:nvPr/>
        </p:nvCxnSpPr>
        <p:spPr>
          <a:xfrm rot="16200000" flipH="1">
            <a:off x="7276340" y="5097638"/>
            <a:ext cx="75133"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8" name="Rectangle 47">
            <a:extLst>
              <a:ext uri="{FF2B5EF4-FFF2-40B4-BE49-F238E27FC236}">
                <a16:creationId xmlns:a16="http://schemas.microsoft.com/office/drawing/2014/main" id="{8C415CB5-5BC9-0841-F8F5-27E951230E6D}"/>
              </a:ext>
            </a:extLst>
          </p:cNvPr>
          <p:cNvSpPr/>
          <p:nvPr/>
        </p:nvSpPr>
        <p:spPr>
          <a:xfrm>
            <a:off x="7188407" y="5117705"/>
            <a:ext cx="250999" cy="318449"/>
          </a:xfrm>
          <a:prstGeom prst="rect">
            <a:avLst/>
          </a:prstGeom>
          <a:noFill/>
          <a:ln w="6350" cap="flat" cmpd="sng" algn="ctr">
            <a:no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400">
              <a:defRPr/>
            </a:pPr>
            <a:r>
              <a:rPr lang="en-GB" sz="1400" kern="0" dirty="0">
                <a:latin typeface="Arial" panose="020B0604020202020204" pitchFamily="34" charset="0"/>
                <a:cs typeface="Arial" panose="020B0604020202020204" pitchFamily="34" charset="0"/>
              </a:rPr>
              <a:t>18</a:t>
            </a:r>
          </a:p>
        </p:txBody>
      </p:sp>
      <p:cxnSp>
        <p:nvCxnSpPr>
          <p:cNvPr id="49" name="Straight Connector 48">
            <a:extLst>
              <a:ext uri="{FF2B5EF4-FFF2-40B4-BE49-F238E27FC236}">
                <a16:creationId xmlns:a16="http://schemas.microsoft.com/office/drawing/2014/main" id="{AD804B1C-995F-D725-915A-F3EE25F7A34E}"/>
              </a:ext>
            </a:extLst>
          </p:cNvPr>
          <p:cNvCxnSpPr>
            <a:cxnSpLocks/>
          </p:cNvCxnSpPr>
          <p:nvPr/>
        </p:nvCxnSpPr>
        <p:spPr>
          <a:xfrm rot="16200000" flipH="1">
            <a:off x="6608370" y="5097638"/>
            <a:ext cx="75133"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0" name="Rectangle 49">
            <a:extLst>
              <a:ext uri="{FF2B5EF4-FFF2-40B4-BE49-F238E27FC236}">
                <a16:creationId xmlns:a16="http://schemas.microsoft.com/office/drawing/2014/main" id="{9CBD7498-6ED8-F1F0-8F6A-8F4FD2A0AA47}"/>
              </a:ext>
            </a:extLst>
          </p:cNvPr>
          <p:cNvSpPr/>
          <p:nvPr/>
        </p:nvSpPr>
        <p:spPr>
          <a:xfrm>
            <a:off x="6520437" y="5117705"/>
            <a:ext cx="250999" cy="318449"/>
          </a:xfrm>
          <a:prstGeom prst="rect">
            <a:avLst/>
          </a:prstGeom>
          <a:noFill/>
          <a:ln w="6350" cap="flat" cmpd="sng" algn="ctr">
            <a:no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400">
              <a:defRPr/>
            </a:pPr>
            <a:r>
              <a:rPr lang="en-GB" sz="1400" kern="0" dirty="0">
                <a:latin typeface="Arial" panose="020B0604020202020204" pitchFamily="34" charset="0"/>
                <a:cs typeface="Arial" panose="020B0604020202020204" pitchFamily="34" charset="0"/>
              </a:rPr>
              <a:t>15</a:t>
            </a:r>
          </a:p>
        </p:txBody>
      </p:sp>
      <p:cxnSp>
        <p:nvCxnSpPr>
          <p:cNvPr id="51" name="Straight Connector 50">
            <a:extLst>
              <a:ext uri="{FF2B5EF4-FFF2-40B4-BE49-F238E27FC236}">
                <a16:creationId xmlns:a16="http://schemas.microsoft.com/office/drawing/2014/main" id="{130FCEA9-6958-AE6A-FD8A-7E92CF7BC30E}"/>
              </a:ext>
            </a:extLst>
          </p:cNvPr>
          <p:cNvCxnSpPr>
            <a:cxnSpLocks/>
          </p:cNvCxnSpPr>
          <p:nvPr/>
        </p:nvCxnSpPr>
        <p:spPr>
          <a:xfrm rot="16200000" flipH="1">
            <a:off x="5947583" y="5097638"/>
            <a:ext cx="75133"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2" name="Rectangle 51">
            <a:extLst>
              <a:ext uri="{FF2B5EF4-FFF2-40B4-BE49-F238E27FC236}">
                <a16:creationId xmlns:a16="http://schemas.microsoft.com/office/drawing/2014/main" id="{12C706E9-86D9-746E-7858-BD76A52D613C}"/>
              </a:ext>
            </a:extLst>
          </p:cNvPr>
          <p:cNvSpPr/>
          <p:nvPr/>
        </p:nvSpPr>
        <p:spPr>
          <a:xfrm>
            <a:off x="5859650" y="5117705"/>
            <a:ext cx="250999" cy="318449"/>
          </a:xfrm>
          <a:prstGeom prst="rect">
            <a:avLst/>
          </a:prstGeom>
          <a:noFill/>
          <a:ln w="6350" cap="flat" cmpd="sng" algn="ctr">
            <a:no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400">
              <a:defRPr/>
            </a:pPr>
            <a:r>
              <a:rPr lang="en-GB" sz="1400" kern="0" dirty="0">
                <a:latin typeface="Arial" panose="020B0604020202020204" pitchFamily="34" charset="0"/>
                <a:cs typeface="Arial" panose="020B0604020202020204" pitchFamily="34" charset="0"/>
              </a:rPr>
              <a:t>12</a:t>
            </a:r>
          </a:p>
        </p:txBody>
      </p:sp>
      <p:cxnSp>
        <p:nvCxnSpPr>
          <p:cNvPr id="53" name="Straight Connector 52">
            <a:extLst>
              <a:ext uri="{FF2B5EF4-FFF2-40B4-BE49-F238E27FC236}">
                <a16:creationId xmlns:a16="http://schemas.microsoft.com/office/drawing/2014/main" id="{F6F94C9B-0533-6345-4FF5-EE9617A8FC39}"/>
              </a:ext>
            </a:extLst>
          </p:cNvPr>
          <p:cNvCxnSpPr>
            <a:cxnSpLocks/>
          </p:cNvCxnSpPr>
          <p:nvPr/>
        </p:nvCxnSpPr>
        <p:spPr>
          <a:xfrm rot="16200000" flipH="1">
            <a:off x="9947508" y="5097638"/>
            <a:ext cx="75133"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4" name="Rectangle 53">
            <a:extLst>
              <a:ext uri="{FF2B5EF4-FFF2-40B4-BE49-F238E27FC236}">
                <a16:creationId xmlns:a16="http://schemas.microsoft.com/office/drawing/2014/main" id="{58FB71A2-8FBF-E5C4-AB8E-8AE3D65AC3E7}"/>
              </a:ext>
            </a:extLst>
          </p:cNvPr>
          <p:cNvSpPr/>
          <p:nvPr/>
        </p:nvSpPr>
        <p:spPr>
          <a:xfrm>
            <a:off x="9859575" y="5117705"/>
            <a:ext cx="250999" cy="318449"/>
          </a:xfrm>
          <a:prstGeom prst="rect">
            <a:avLst/>
          </a:prstGeom>
          <a:noFill/>
          <a:ln w="6350" cap="flat" cmpd="sng" algn="ctr">
            <a:no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400">
              <a:defRPr/>
            </a:pPr>
            <a:r>
              <a:rPr lang="en-GB" sz="1400" kern="0" dirty="0">
                <a:latin typeface="Arial" panose="020B0604020202020204" pitchFamily="34" charset="0"/>
                <a:cs typeface="Arial" panose="020B0604020202020204" pitchFamily="34" charset="0"/>
              </a:rPr>
              <a:t>30</a:t>
            </a:r>
          </a:p>
        </p:txBody>
      </p:sp>
      <p:sp>
        <p:nvSpPr>
          <p:cNvPr id="61" name="Rectangle 60">
            <a:extLst>
              <a:ext uri="{FF2B5EF4-FFF2-40B4-BE49-F238E27FC236}">
                <a16:creationId xmlns:a16="http://schemas.microsoft.com/office/drawing/2014/main" id="{D96241E6-CC00-79BB-C82E-EEB75D2FD844}"/>
              </a:ext>
            </a:extLst>
          </p:cNvPr>
          <p:cNvSpPr/>
          <p:nvPr/>
        </p:nvSpPr>
        <p:spPr>
          <a:xfrm>
            <a:off x="3120860" y="5702840"/>
            <a:ext cx="359039" cy="318449"/>
          </a:xfrm>
          <a:prstGeom prst="rect">
            <a:avLst/>
          </a:prstGeom>
          <a:noFill/>
          <a:ln w="6350" cap="flat" cmpd="sng" algn="ctr">
            <a:no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400">
              <a:lnSpc>
                <a:spcPct val="85000"/>
              </a:lnSpc>
              <a:defRPr/>
            </a:pPr>
            <a:r>
              <a:rPr lang="en-GB" sz="1400" kern="0" dirty="0">
                <a:latin typeface="Arial" panose="020B0604020202020204" pitchFamily="34" charset="0"/>
                <a:cs typeface="Arial" panose="020B0604020202020204" pitchFamily="34" charset="0"/>
              </a:rPr>
              <a:t>614</a:t>
            </a:r>
          </a:p>
          <a:p>
            <a:pPr algn="ctr" defTabSz="914400">
              <a:lnSpc>
                <a:spcPct val="85000"/>
              </a:lnSpc>
              <a:defRPr/>
            </a:pPr>
            <a:r>
              <a:rPr lang="en-GB" sz="1400" kern="0" dirty="0">
                <a:latin typeface="Arial" panose="020B0604020202020204" pitchFamily="34" charset="0"/>
                <a:cs typeface="Arial" panose="020B0604020202020204" pitchFamily="34" charset="0"/>
              </a:rPr>
              <a:t>307</a:t>
            </a:r>
          </a:p>
        </p:txBody>
      </p:sp>
      <p:sp>
        <p:nvSpPr>
          <p:cNvPr id="62" name="Rectangle 61">
            <a:extLst>
              <a:ext uri="{FF2B5EF4-FFF2-40B4-BE49-F238E27FC236}">
                <a16:creationId xmlns:a16="http://schemas.microsoft.com/office/drawing/2014/main" id="{39109434-3DD5-FE14-1E5A-898C4E1FF2D7}"/>
              </a:ext>
            </a:extLst>
          </p:cNvPr>
          <p:cNvSpPr/>
          <p:nvPr/>
        </p:nvSpPr>
        <p:spPr>
          <a:xfrm>
            <a:off x="9198787" y="5702840"/>
            <a:ext cx="250999" cy="318449"/>
          </a:xfrm>
          <a:prstGeom prst="rect">
            <a:avLst/>
          </a:prstGeom>
          <a:noFill/>
          <a:ln w="6350" cap="flat" cmpd="sng" algn="ctr">
            <a:no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400">
              <a:lnSpc>
                <a:spcPct val="85000"/>
              </a:lnSpc>
              <a:defRPr/>
            </a:pPr>
            <a:r>
              <a:rPr lang="en-GB" sz="1400" kern="0" dirty="0">
                <a:latin typeface="Arial" panose="020B0604020202020204" pitchFamily="34" charset="0"/>
                <a:cs typeface="Arial" panose="020B0604020202020204" pitchFamily="34" charset="0"/>
              </a:rPr>
              <a:t>1</a:t>
            </a:r>
          </a:p>
          <a:p>
            <a:pPr algn="ctr" defTabSz="914400">
              <a:lnSpc>
                <a:spcPct val="85000"/>
              </a:lnSpc>
              <a:defRPr/>
            </a:pPr>
            <a:r>
              <a:rPr lang="en-GB" sz="1400" kern="0" dirty="0">
                <a:latin typeface="Arial" panose="020B0604020202020204" pitchFamily="34" charset="0"/>
                <a:cs typeface="Arial" panose="020B0604020202020204" pitchFamily="34" charset="0"/>
              </a:rPr>
              <a:t>1</a:t>
            </a:r>
          </a:p>
        </p:txBody>
      </p:sp>
      <p:sp>
        <p:nvSpPr>
          <p:cNvPr id="63" name="Rectangle 62">
            <a:extLst>
              <a:ext uri="{FF2B5EF4-FFF2-40B4-BE49-F238E27FC236}">
                <a16:creationId xmlns:a16="http://schemas.microsoft.com/office/drawing/2014/main" id="{CE18FD95-55E8-895B-786F-93FA3C17B1CE}"/>
              </a:ext>
            </a:extLst>
          </p:cNvPr>
          <p:cNvSpPr/>
          <p:nvPr/>
        </p:nvSpPr>
        <p:spPr>
          <a:xfrm>
            <a:off x="8537999" y="5702840"/>
            <a:ext cx="250999" cy="318449"/>
          </a:xfrm>
          <a:prstGeom prst="rect">
            <a:avLst/>
          </a:prstGeom>
          <a:noFill/>
          <a:ln w="6350" cap="flat" cmpd="sng" algn="ctr">
            <a:no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400">
              <a:lnSpc>
                <a:spcPct val="85000"/>
              </a:lnSpc>
              <a:defRPr/>
            </a:pPr>
            <a:r>
              <a:rPr lang="en-GB" sz="1400" kern="0" dirty="0">
                <a:latin typeface="Arial" panose="020B0604020202020204" pitchFamily="34" charset="0"/>
                <a:cs typeface="Arial" panose="020B0604020202020204" pitchFamily="34" charset="0"/>
              </a:rPr>
              <a:t>8</a:t>
            </a:r>
          </a:p>
          <a:p>
            <a:pPr algn="ctr" defTabSz="914400">
              <a:lnSpc>
                <a:spcPct val="85000"/>
              </a:lnSpc>
              <a:defRPr/>
            </a:pPr>
            <a:r>
              <a:rPr lang="en-GB" sz="1400" kern="0" dirty="0">
                <a:latin typeface="Arial" panose="020B0604020202020204" pitchFamily="34" charset="0"/>
                <a:cs typeface="Arial" panose="020B0604020202020204" pitchFamily="34" charset="0"/>
              </a:rPr>
              <a:t>4</a:t>
            </a:r>
          </a:p>
        </p:txBody>
      </p:sp>
      <p:sp>
        <p:nvSpPr>
          <p:cNvPr id="64" name="Rectangle 63">
            <a:extLst>
              <a:ext uri="{FF2B5EF4-FFF2-40B4-BE49-F238E27FC236}">
                <a16:creationId xmlns:a16="http://schemas.microsoft.com/office/drawing/2014/main" id="{A35BA03C-43A7-3C86-47E1-F3FB97B7C8B2}"/>
              </a:ext>
            </a:extLst>
          </p:cNvPr>
          <p:cNvSpPr/>
          <p:nvPr/>
        </p:nvSpPr>
        <p:spPr>
          <a:xfrm>
            <a:off x="7857442" y="5702840"/>
            <a:ext cx="250999" cy="318449"/>
          </a:xfrm>
          <a:prstGeom prst="rect">
            <a:avLst/>
          </a:prstGeom>
          <a:noFill/>
          <a:ln w="6350" cap="flat" cmpd="sng" algn="ctr">
            <a:no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400">
              <a:lnSpc>
                <a:spcPct val="85000"/>
              </a:lnSpc>
              <a:defRPr/>
            </a:pPr>
            <a:r>
              <a:rPr lang="en-GB" sz="1400" kern="0" dirty="0">
                <a:latin typeface="Arial" panose="020B0604020202020204" pitchFamily="34" charset="0"/>
                <a:cs typeface="Arial" panose="020B0604020202020204" pitchFamily="34" charset="0"/>
              </a:rPr>
              <a:t>8</a:t>
            </a:r>
          </a:p>
          <a:p>
            <a:pPr algn="ctr" defTabSz="914400">
              <a:lnSpc>
                <a:spcPct val="85000"/>
              </a:lnSpc>
              <a:defRPr/>
            </a:pPr>
            <a:r>
              <a:rPr lang="en-GB" sz="1400" kern="0" dirty="0">
                <a:latin typeface="Arial" panose="020B0604020202020204" pitchFamily="34" charset="0"/>
                <a:cs typeface="Arial" panose="020B0604020202020204" pitchFamily="34" charset="0"/>
              </a:rPr>
              <a:t>7</a:t>
            </a:r>
          </a:p>
        </p:txBody>
      </p:sp>
      <p:sp>
        <p:nvSpPr>
          <p:cNvPr id="65" name="Rectangle 64">
            <a:extLst>
              <a:ext uri="{FF2B5EF4-FFF2-40B4-BE49-F238E27FC236}">
                <a16:creationId xmlns:a16="http://schemas.microsoft.com/office/drawing/2014/main" id="{DEB5C6CA-A0B7-2DF9-66A1-1A393ABCE77A}"/>
              </a:ext>
            </a:extLst>
          </p:cNvPr>
          <p:cNvSpPr/>
          <p:nvPr/>
        </p:nvSpPr>
        <p:spPr>
          <a:xfrm>
            <a:off x="7076833" y="5702840"/>
            <a:ext cx="343164" cy="318449"/>
          </a:xfrm>
          <a:prstGeom prst="rect">
            <a:avLst/>
          </a:prstGeom>
          <a:noFill/>
          <a:ln w="6350" cap="flat" cmpd="sng" algn="ctr">
            <a:no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r" defTabSz="914400">
              <a:lnSpc>
                <a:spcPct val="85000"/>
              </a:lnSpc>
              <a:defRPr/>
            </a:pPr>
            <a:r>
              <a:rPr lang="en-GB" sz="1400" kern="0" dirty="0">
                <a:latin typeface="Arial" panose="020B0604020202020204" pitchFamily="34" charset="0"/>
                <a:cs typeface="Arial" panose="020B0604020202020204" pitchFamily="34" charset="0"/>
              </a:rPr>
              <a:t>31</a:t>
            </a:r>
          </a:p>
          <a:p>
            <a:pPr algn="r" defTabSz="914400">
              <a:lnSpc>
                <a:spcPct val="85000"/>
              </a:lnSpc>
              <a:defRPr/>
            </a:pPr>
            <a:r>
              <a:rPr lang="en-GB" sz="1400" kern="0" dirty="0">
                <a:latin typeface="Arial" panose="020B0604020202020204" pitchFamily="34" charset="0"/>
                <a:cs typeface="Arial" panose="020B0604020202020204" pitchFamily="34" charset="0"/>
              </a:rPr>
              <a:t>9</a:t>
            </a:r>
          </a:p>
        </p:txBody>
      </p:sp>
      <p:sp>
        <p:nvSpPr>
          <p:cNvPr id="66" name="Rectangle 65">
            <a:extLst>
              <a:ext uri="{FF2B5EF4-FFF2-40B4-BE49-F238E27FC236}">
                <a16:creationId xmlns:a16="http://schemas.microsoft.com/office/drawing/2014/main" id="{603525B3-D102-766E-C335-FE4401A92EB0}"/>
              </a:ext>
            </a:extLst>
          </p:cNvPr>
          <p:cNvSpPr/>
          <p:nvPr/>
        </p:nvSpPr>
        <p:spPr>
          <a:xfrm>
            <a:off x="9859575" y="5702840"/>
            <a:ext cx="250999" cy="318449"/>
          </a:xfrm>
          <a:prstGeom prst="rect">
            <a:avLst/>
          </a:prstGeom>
          <a:noFill/>
          <a:ln w="6350" cap="flat" cmpd="sng" algn="ctr">
            <a:no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400">
              <a:lnSpc>
                <a:spcPct val="85000"/>
              </a:lnSpc>
              <a:defRPr/>
            </a:pPr>
            <a:r>
              <a:rPr lang="en-GB" sz="1400" kern="0" dirty="0">
                <a:latin typeface="Arial" panose="020B0604020202020204" pitchFamily="34" charset="0"/>
                <a:cs typeface="Arial" panose="020B0604020202020204" pitchFamily="34" charset="0"/>
              </a:rPr>
              <a:t>0</a:t>
            </a:r>
          </a:p>
          <a:p>
            <a:pPr algn="ctr" defTabSz="914400">
              <a:lnSpc>
                <a:spcPct val="85000"/>
              </a:lnSpc>
              <a:defRPr/>
            </a:pPr>
            <a:r>
              <a:rPr lang="en-GB" sz="1400" kern="0" dirty="0">
                <a:latin typeface="Arial" panose="020B0604020202020204" pitchFamily="34" charset="0"/>
                <a:cs typeface="Arial" panose="020B0604020202020204" pitchFamily="34" charset="0"/>
              </a:rPr>
              <a:t>0</a:t>
            </a:r>
          </a:p>
        </p:txBody>
      </p:sp>
      <p:sp>
        <p:nvSpPr>
          <p:cNvPr id="70" name="Rectangle 69">
            <a:extLst>
              <a:ext uri="{FF2B5EF4-FFF2-40B4-BE49-F238E27FC236}">
                <a16:creationId xmlns:a16="http://schemas.microsoft.com/office/drawing/2014/main" id="{B6D90440-4ED9-7837-F391-D8E1D50E5A9B}"/>
              </a:ext>
            </a:extLst>
          </p:cNvPr>
          <p:cNvSpPr/>
          <p:nvPr/>
        </p:nvSpPr>
        <p:spPr>
          <a:xfrm>
            <a:off x="3826294" y="5702840"/>
            <a:ext cx="359039" cy="318449"/>
          </a:xfrm>
          <a:prstGeom prst="rect">
            <a:avLst/>
          </a:prstGeom>
          <a:noFill/>
          <a:ln w="6350" cap="flat" cmpd="sng" algn="ctr">
            <a:no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400">
              <a:lnSpc>
                <a:spcPct val="85000"/>
              </a:lnSpc>
              <a:defRPr/>
            </a:pPr>
            <a:r>
              <a:rPr lang="en-GB" sz="1400" kern="0" dirty="0">
                <a:latin typeface="Arial" panose="020B0604020202020204" pitchFamily="34" charset="0"/>
                <a:cs typeface="Arial" panose="020B0604020202020204" pitchFamily="34" charset="0"/>
              </a:rPr>
              <a:t>496</a:t>
            </a:r>
          </a:p>
          <a:p>
            <a:pPr algn="ctr" defTabSz="914400">
              <a:lnSpc>
                <a:spcPct val="85000"/>
              </a:lnSpc>
              <a:defRPr/>
            </a:pPr>
            <a:r>
              <a:rPr lang="en-GB" sz="1400" kern="0" dirty="0">
                <a:latin typeface="Arial" panose="020B0604020202020204" pitchFamily="34" charset="0"/>
                <a:cs typeface="Arial" panose="020B0604020202020204" pitchFamily="34" charset="0"/>
              </a:rPr>
              <a:t>211</a:t>
            </a:r>
          </a:p>
        </p:txBody>
      </p:sp>
      <p:sp>
        <p:nvSpPr>
          <p:cNvPr id="71" name="Rectangle 70">
            <a:extLst>
              <a:ext uri="{FF2B5EF4-FFF2-40B4-BE49-F238E27FC236}">
                <a16:creationId xmlns:a16="http://schemas.microsoft.com/office/drawing/2014/main" id="{B60F4C33-7E55-F11F-EBBF-4E5871E605F1}"/>
              </a:ext>
            </a:extLst>
          </p:cNvPr>
          <p:cNvSpPr/>
          <p:nvPr/>
        </p:nvSpPr>
        <p:spPr>
          <a:xfrm>
            <a:off x="4469350" y="5702840"/>
            <a:ext cx="359039" cy="318449"/>
          </a:xfrm>
          <a:prstGeom prst="rect">
            <a:avLst/>
          </a:prstGeom>
          <a:noFill/>
          <a:ln w="6350" cap="flat" cmpd="sng" algn="ctr">
            <a:no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400">
              <a:lnSpc>
                <a:spcPct val="85000"/>
              </a:lnSpc>
              <a:defRPr/>
            </a:pPr>
            <a:r>
              <a:rPr lang="en-GB" sz="1400" kern="0" dirty="0">
                <a:latin typeface="Arial" panose="020B0604020202020204" pitchFamily="34" charset="0"/>
                <a:cs typeface="Arial" panose="020B0604020202020204" pitchFamily="34" charset="0"/>
              </a:rPr>
              <a:t>342</a:t>
            </a:r>
          </a:p>
          <a:p>
            <a:pPr algn="ctr" defTabSz="914400">
              <a:lnSpc>
                <a:spcPct val="85000"/>
              </a:lnSpc>
              <a:defRPr/>
            </a:pPr>
            <a:r>
              <a:rPr lang="en-GB" sz="1400" kern="0" dirty="0">
                <a:latin typeface="Arial" panose="020B0604020202020204" pitchFamily="34" charset="0"/>
                <a:cs typeface="Arial" panose="020B0604020202020204" pitchFamily="34" charset="0"/>
              </a:rPr>
              <a:t>117</a:t>
            </a:r>
          </a:p>
        </p:txBody>
      </p:sp>
      <p:sp>
        <p:nvSpPr>
          <p:cNvPr id="72" name="Rectangle 71">
            <a:extLst>
              <a:ext uri="{FF2B5EF4-FFF2-40B4-BE49-F238E27FC236}">
                <a16:creationId xmlns:a16="http://schemas.microsoft.com/office/drawing/2014/main" id="{5C7D6BBF-586C-8E4C-A587-678D28AC401A}"/>
              </a:ext>
            </a:extLst>
          </p:cNvPr>
          <p:cNvSpPr/>
          <p:nvPr/>
        </p:nvSpPr>
        <p:spPr>
          <a:xfrm>
            <a:off x="5156909" y="5702840"/>
            <a:ext cx="359039" cy="318449"/>
          </a:xfrm>
          <a:prstGeom prst="rect">
            <a:avLst/>
          </a:prstGeom>
          <a:noFill/>
          <a:ln w="6350" cap="flat" cmpd="sng" algn="ctr">
            <a:no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400">
              <a:lnSpc>
                <a:spcPct val="85000"/>
              </a:lnSpc>
              <a:defRPr/>
            </a:pPr>
            <a:r>
              <a:rPr lang="en-GB" sz="1400" kern="0" dirty="0">
                <a:latin typeface="Arial" panose="020B0604020202020204" pitchFamily="34" charset="0"/>
                <a:cs typeface="Arial" panose="020B0604020202020204" pitchFamily="34" charset="0"/>
              </a:rPr>
              <a:t>199</a:t>
            </a:r>
          </a:p>
          <a:p>
            <a:pPr algn="ctr" defTabSz="914400">
              <a:lnSpc>
                <a:spcPct val="85000"/>
              </a:lnSpc>
              <a:defRPr/>
            </a:pPr>
            <a:r>
              <a:rPr lang="en-GB" sz="1400" kern="0" dirty="0">
                <a:latin typeface="Arial" panose="020B0604020202020204" pitchFamily="34" charset="0"/>
                <a:cs typeface="Arial" panose="020B0604020202020204" pitchFamily="34" charset="0"/>
              </a:rPr>
              <a:t>56</a:t>
            </a:r>
          </a:p>
        </p:txBody>
      </p:sp>
      <p:sp>
        <p:nvSpPr>
          <p:cNvPr id="73" name="Rectangle 72">
            <a:extLst>
              <a:ext uri="{FF2B5EF4-FFF2-40B4-BE49-F238E27FC236}">
                <a16:creationId xmlns:a16="http://schemas.microsoft.com/office/drawing/2014/main" id="{9FD8EBBE-E171-88BB-9B2E-8ABE6D453539}"/>
              </a:ext>
            </a:extLst>
          </p:cNvPr>
          <p:cNvSpPr/>
          <p:nvPr/>
        </p:nvSpPr>
        <p:spPr>
          <a:xfrm>
            <a:off x="5834904" y="5702840"/>
            <a:ext cx="359039" cy="318449"/>
          </a:xfrm>
          <a:prstGeom prst="rect">
            <a:avLst/>
          </a:prstGeom>
          <a:noFill/>
          <a:ln w="6350" cap="flat" cmpd="sng" algn="ctr">
            <a:no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400">
              <a:lnSpc>
                <a:spcPct val="85000"/>
              </a:lnSpc>
              <a:defRPr/>
            </a:pPr>
            <a:r>
              <a:rPr lang="en-GB" sz="1400" kern="0" dirty="0">
                <a:latin typeface="Arial" panose="020B0604020202020204" pitchFamily="34" charset="0"/>
                <a:cs typeface="Arial" panose="020B0604020202020204" pitchFamily="34" charset="0"/>
              </a:rPr>
              <a:t>129</a:t>
            </a:r>
          </a:p>
          <a:p>
            <a:pPr algn="ctr" defTabSz="914400">
              <a:lnSpc>
                <a:spcPct val="85000"/>
              </a:lnSpc>
              <a:defRPr/>
            </a:pPr>
            <a:r>
              <a:rPr lang="en-GB" sz="1400" kern="0" dirty="0">
                <a:latin typeface="Arial" panose="020B0604020202020204" pitchFamily="34" charset="0"/>
                <a:cs typeface="Arial" panose="020B0604020202020204" pitchFamily="34" charset="0"/>
              </a:rPr>
              <a:t>36</a:t>
            </a:r>
          </a:p>
        </p:txBody>
      </p:sp>
      <p:sp>
        <p:nvSpPr>
          <p:cNvPr id="74" name="Rectangle 73">
            <a:extLst>
              <a:ext uri="{FF2B5EF4-FFF2-40B4-BE49-F238E27FC236}">
                <a16:creationId xmlns:a16="http://schemas.microsoft.com/office/drawing/2014/main" id="{2177B7BB-1625-AB14-88E9-8461F47E4E17}"/>
              </a:ext>
            </a:extLst>
          </p:cNvPr>
          <p:cNvSpPr/>
          <p:nvPr/>
        </p:nvSpPr>
        <p:spPr>
          <a:xfrm>
            <a:off x="6398838" y="5702840"/>
            <a:ext cx="359039" cy="318449"/>
          </a:xfrm>
          <a:prstGeom prst="rect">
            <a:avLst/>
          </a:prstGeom>
          <a:noFill/>
          <a:ln w="6350" cap="flat" cmpd="sng" algn="ctr">
            <a:no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r" defTabSz="914400">
              <a:lnSpc>
                <a:spcPct val="85000"/>
              </a:lnSpc>
              <a:defRPr/>
            </a:pPr>
            <a:r>
              <a:rPr lang="en-GB" sz="1400" kern="0" dirty="0">
                <a:latin typeface="Arial" panose="020B0604020202020204" pitchFamily="34" charset="0"/>
                <a:cs typeface="Arial" panose="020B0604020202020204" pitchFamily="34" charset="0"/>
              </a:rPr>
              <a:t>63</a:t>
            </a:r>
          </a:p>
          <a:p>
            <a:pPr algn="r" defTabSz="914400">
              <a:lnSpc>
                <a:spcPct val="85000"/>
              </a:lnSpc>
              <a:defRPr/>
            </a:pPr>
            <a:r>
              <a:rPr lang="en-GB" sz="1400" kern="0" dirty="0">
                <a:latin typeface="Arial" panose="020B0604020202020204" pitchFamily="34" charset="0"/>
                <a:cs typeface="Arial" panose="020B0604020202020204" pitchFamily="34" charset="0"/>
              </a:rPr>
              <a:t>20</a:t>
            </a:r>
          </a:p>
        </p:txBody>
      </p:sp>
      <p:sp>
        <p:nvSpPr>
          <p:cNvPr id="75" name="Rectangle 74">
            <a:extLst>
              <a:ext uri="{FF2B5EF4-FFF2-40B4-BE49-F238E27FC236}">
                <a16:creationId xmlns:a16="http://schemas.microsoft.com/office/drawing/2014/main" id="{D6418164-99C2-AB90-1626-C9DB978FAAE1}"/>
              </a:ext>
            </a:extLst>
          </p:cNvPr>
          <p:cNvSpPr/>
          <p:nvPr/>
        </p:nvSpPr>
        <p:spPr>
          <a:xfrm>
            <a:off x="1914437" y="5503750"/>
            <a:ext cx="1239528" cy="318449"/>
          </a:xfrm>
          <a:prstGeom prst="rect">
            <a:avLst/>
          </a:prstGeom>
          <a:noFill/>
          <a:ln w="6350" cap="flat" cmpd="sng" algn="ctr">
            <a:noFill/>
            <a:prstDash val="solid"/>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defTabSz="914400">
              <a:lnSpc>
                <a:spcPct val="85000"/>
              </a:lnSpc>
              <a:defRPr/>
            </a:pPr>
            <a:r>
              <a:rPr lang="en-GB" sz="1400" b="1" kern="0" dirty="0">
                <a:latin typeface="Arial" panose="020B0604020202020204" pitchFamily="34" charset="0"/>
                <a:cs typeface="Arial" panose="020B0604020202020204" pitchFamily="34" charset="0"/>
              </a:rPr>
              <a:t>No. at risk</a:t>
            </a:r>
          </a:p>
          <a:p>
            <a:pPr defTabSz="914400">
              <a:lnSpc>
                <a:spcPct val="85000"/>
              </a:lnSpc>
              <a:defRPr/>
            </a:pPr>
            <a:r>
              <a:rPr lang="en-GB" sz="1400" b="1" kern="0" dirty="0">
                <a:solidFill>
                  <a:schemeClr val="accent1"/>
                </a:solidFill>
                <a:latin typeface="Arial" panose="020B0604020202020204" pitchFamily="34" charset="0"/>
                <a:cs typeface="Arial" panose="020B0604020202020204" pitchFamily="34" charset="0"/>
              </a:rPr>
              <a:t>Radium-223</a:t>
            </a:r>
          </a:p>
          <a:p>
            <a:pPr defTabSz="914400">
              <a:lnSpc>
                <a:spcPct val="85000"/>
              </a:lnSpc>
              <a:defRPr/>
            </a:pPr>
            <a:r>
              <a:rPr lang="en-GB" sz="1400" b="1" kern="0" dirty="0">
                <a:solidFill>
                  <a:schemeClr val="accent6"/>
                </a:solidFill>
                <a:latin typeface="Arial" panose="020B0604020202020204" pitchFamily="34" charset="0"/>
                <a:cs typeface="Arial" panose="020B0604020202020204" pitchFamily="34" charset="0"/>
              </a:rPr>
              <a:t>Placebo</a:t>
            </a:r>
          </a:p>
        </p:txBody>
      </p:sp>
      <p:sp>
        <p:nvSpPr>
          <p:cNvPr id="77" name="Rectangle 76">
            <a:extLst>
              <a:ext uri="{FF2B5EF4-FFF2-40B4-BE49-F238E27FC236}">
                <a16:creationId xmlns:a16="http://schemas.microsoft.com/office/drawing/2014/main" id="{3193B598-93EE-D756-2208-B1A8682E241D}"/>
              </a:ext>
            </a:extLst>
          </p:cNvPr>
          <p:cNvSpPr/>
          <p:nvPr/>
        </p:nvSpPr>
        <p:spPr>
          <a:xfrm>
            <a:off x="5981944" y="2133234"/>
            <a:ext cx="3216843" cy="318449"/>
          </a:xfrm>
          <a:prstGeom prst="rect">
            <a:avLst/>
          </a:prstGeom>
          <a:noFill/>
          <a:ln w="6350" cap="flat" cmpd="sng" algn="ctr">
            <a:no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defTabSz="914400">
              <a:defRPr/>
            </a:pPr>
            <a:r>
              <a:rPr lang="en-GB" sz="1600" kern="0" dirty="0">
                <a:latin typeface="Arial" panose="020B0604020202020204" pitchFamily="34" charset="0"/>
                <a:cs typeface="Arial" panose="020B0604020202020204" pitchFamily="34" charset="0"/>
              </a:rPr>
              <a:t>HR: 0.66 (95% CI: 0.52-0.83) </a:t>
            </a:r>
            <a:br>
              <a:rPr lang="en-GB" sz="1600" kern="0" dirty="0">
                <a:latin typeface="Arial" panose="020B0604020202020204" pitchFamily="34" charset="0"/>
                <a:cs typeface="Arial" panose="020B0604020202020204" pitchFamily="34" charset="0"/>
              </a:rPr>
            </a:br>
            <a:r>
              <a:rPr lang="en-GB" sz="1600" kern="0" dirty="0">
                <a:latin typeface="Arial" panose="020B0604020202020204" pitchFamily="34" charset="0"/>
                <a:cs typeface="Arial" panose="020B0604020202020204" pitchFamily="34" charset="0"/>
              </a:rPr>
              <a:t>p&lt;0.001</a:t>
            </a:r>
          </a:p>
        </p:txBody>
      </p:sp>
      <p:sp>
        <p:nvSpPr>
          <p:cNvPr id="79" name="Rectangle 78">
            <a:extLst>
              <a:ext uri="{FF2B5EF4-FFF2-40B4-BE49-F238E27FC236}">
                <a16:creationId xmlns:a16="http://schemas.microsoft.com/office/drawing/2014/main" id="{B2A32B81-0DC0-246E-120A-77717A4DE6D5}"/>
              </a:ext>
            </a:extLst>
          </p:cNvPr>
          <p:cNvSpPr/>
          <p:nvPr/>
        </p:nvSpPr>
        <p:spPr>
          <a:xfrm>
            <a:off x="6399743" y="2707616"/>
            <a:ext cx="2924543" cy="504056"/>
          </a:xfrm>
          <a:prstGeom prst="rect">
            <a:avLst/>
          </a:prstGeom>
          <a:noFill/>
          <a:ln w="6350" cap="flat" cmpd="sng" algn="ctr">
            <a:no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400">
              <a:defRPr/>
            </a:pPr>
            <a:r>
              <a:rPr lang="en-GB" sz="1400" b="1" kern="0" dirty="0">
                <a:solidFill>
                  <a:schemeClr val="accent1"/>
                </a:solidFill>
                <a:latin typeface="Arial" panose="020B0604020202020204" pitchFamily="34" charset="0"/>
                <a:cs typeface="Arial" panose="020B0604020202020204" pitchFamily="34" charset="0"/>
              </a:rPr>
              <a:t>Radium-223</a:t>
            </a:r>
            <a:br>
              <a:rPr lang="en-GB" sz="1400" b="1" kern="0" dirty="0">
                <a:solidFill>
                  <a:schemeClr val="accent1"/>
                </a:solidFill>
                <a:latin typeface="Arial" panose="020B0604020202020204" pitchFamily="34" charset="0"/>
                <a:cs typeface="Arial" panose="020B0604020202020204" pitchFamily="34" charset="0"/>
              </a:rPr>
            </a:br>
            <a:r>
              <a:rPr lang="en-GB" sz="1400" b="1" kern="0" dirty="0">
                <a:solidFill>
                  <a:schemeClr val="accent1"/>
                </a:solidFill>
                <a:latin typeface="Arial" panose="020B0604020202020204" pitchFamily="34" charset="0"/>
                <a:cs typeface="Arial" panose="020B0604020202020204" pitchFamily="34" charset="0"/>
              </a:rPr>
              <a:t>(median time to first symptomatic skeletal event: 15.6 months)</a:t>
            </a:r>
          </a:p>
        </p:txBody>
      </p:sp>
      <p:sp>
        <p:nvSpPr>
          <p:cNvPr id="83" name="Rectangle 82">
            <a:extLst>
              <a:ext uri="{FF2B5EF4-FFF2-40B4-BE49-F238E27FC236}">
                <a16:creationId xmlns:a16="http://schemas.microsoft.com/office/drawing/2014/main" id="{94DDA4AA-50A3-8CB3-FC0D-CF311F7B738A}"/>
              </a:ext>
            </a:extLst>
          </p:cNvPr>
          <p:cNvSpPr/>
          <p:nvPr/>
        </p:nvSpPr>
        <p:spPr>
          <a:xfrm>
            <a:off x="3719311" y="3875240"/>
            <a:ext cx="2924543" cy="504056"/>
          </a:xfrm>
          <a:prstGeom prst="rect">
            <a:avLst/>
          </a:prstGeom>
          <a:noFill/>
          <a:ln w="6350" cap="flat" cmpd="sng" algn="ctr">
            <a:no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400">
              <a:defRPr/>
            </a:pPr>
            <a:r>
              <a:rPr lang="en-GB" sz="1400" b="1" kern="0" dirty="0">
                <a:solidFill>
                  <a:schemeClr val="accent6"/>
                </a:solidFill>
                <a:latin typeface="Arial" panose="020B0604020202020204" pitchFamily="34" charset="0"/>
                <a:cs typeface="Arial" panose="020B0604020202020204" pitchFamily="34" charset="0"/>
              </a:rPr>
              <a:t>Placebo</a:t>
            </a:r>
            <a:br>
              <a:rPr lang="en-GB" sz="1400" b="1" kern="0" dirty="0">
                <a:solidFill>
                  <a:schemeClr val="accent6"/>
                </a:solidFill>
                <a:latin typeface="Arial" panose="020B0604020202020204" pitchFamily="34" charset="0"/>
                <a:cs typeface="Arial" panose="020B0604020202020204" pitchFamily="34" charset="0"/>
              </a:rPr>
            </a:br>
            <a:r>
              <a:rPr lang="en-GB" sz="1400" b="1" kern="0" dirty="0">
                <a:solidFill>
                  <a:schemeClr val="accent6"/>
                </a:solidFill>
                <a:latin typeface="Arial" panose="020B0604020202020204" pitchFamily="34" charset="0"/>
                <a:cs typeface="Arial" panose="020B0604020202020204" pitchFamily="34" charset="0"/>
              </a:rPr>
              <a:t>(median time to first symptomatic skeletal event: 9.8 months)</a:t>
            </a:r>
          </a:p>
        </p:txBody>
      </p:sp>
      <p:sp>
        <p:nvSpPr>
          <p:cNvPr id="88" name="Freeform 87">
            <a:extLst>
              <a:ext uri="{FF2B5EF4-FFF2-40B4-BE49-F238E27FC236}">
                <a16:creationId xmlns:a16="http://schemas.microsoft.com/office/drawing/2014/main" id="{93F15EE2-4DA8-C32F-BFE9-0B9A02C6DD50}"/>
              </a:ext>
            </a:extLst>
          </p:cNvPr>
          <p:cNvSpPr/>
          <p:nvPr/>
        </p:nvSpPr>
        <p:spPr>
          <a:xfrm>
            <a:off x="3306197" y="2081867"/>
            <a:ext cx="6448854" cy="2992927"/>
          </a:xfrm>
          <a:custGeom>
            <a:avLst/>
            <a:gdLst>
              <a:gd name="connsiteX0" fmla="*/ 6448854 w 6448854"/>
              <a:gd name="connsiteY0" fmla="*/ 2972793 h 2972792"/>
              <a:gd name="connsiteX1" fmla="*/ 6448854 w 6448854"/>
              <a:gd name="connsiteY1" fmla="*/ 2051125 h 2972792"/>
              <a:gd name="connsiteX2" fmla="*/ 5268306 w 6448854"/>
              <a:gd name="connsiteY2" fmla="*/ 2051125 h 2972792"/>
              <a:gd name="connsiteX3" fmla="*/ 5268306 w 6448854"/>
              <a:gd name="connsiteY3" fmla="*/ 1874294 h 2972792"/>
              <a:gd name="connsiteX4" fmla="*/ 4343040 w 6448854"/>
              <a:gd name="connsiteY4" fmla="*/ 1874294 h 2972792"/>
              <a:gd name="connsiteX5" fmla="*/ 4343040 w 6448854"/>
              <a:gd name="connsiteY5" fmla="*/ 1697464 h 2972792"/>
              <a:gd name="connsiteX6" fmla="*/ 3891358 w 6448854"/>
              <a:gd name="connsiteY6" fmla="*/ 1697464 h 2972792"/>
              <a:gd name="connsiteX7" fmla="*/ 3891358 w 6448854"/>
              <a:gd name="connsiteY7" fmla="*/ 1606950 h 2972792"/>
              <a:gd name="connsiteX8" fmla="*/ 2492509 w 6448854"/>
              <a:gd name="connsiteY8" fmla="*/ 1606950 h 2972792"/>
              <a:gd name="connsiteX9" fmla="*/ 2492509 w 6448854"/>
              <a:gd name="connsiteY9" fmla="*/ 1580452 h 2972792"/>
              <a:gd name="connsiteX10" fmla="*/ 2271335 w 6448854"/>
              <a:gd name="connsiteY10" fmla="*/ 1580452 h 2972792"/>
              <a:gd name="connsiteX11" fmla="*/ 2271335 w 6448854"/>
              <a:gd name="connsiteY11" fmla="*/ 1516174 h 2972792"/>
              <a:gd name="connsiteX12" fmla="*/ 2177983 w 6448854"/>
              <a:gd name="connsiteY12" fmla="*/ 1516174 h 2972792"/>
              <a:gd name="connsiteX13" fmla="*/ 2177983 w 6448854"/>
              <a:gd name="connsiteY13" fmla="*/ 1485216 h 2972792"/>
              <a:gd name="connsiteX14" fmla="*/ 2006358 w 6448854"/>
              <a:gd name="connsiteY14" fmla="*/ 1485216 h 2972792"/>
              <a:gd name="connsiteX15" fmla="*/ 2006358 w 6448854"/>
              <a:gd name="connsiteY15" fmla="*/ 1458717 h 2972792"/>
              <a:gd name="connsiteX16" fmla="*/ 1869561 w 6448854"/>
              <a:gd name="connsiteY16" fmla="*/ 1458717 h 2972792"/>
              <a:gd name="connsiteX17" fmla="*/ 1869561 w 6448854"/>
              <a:gd name="connsiteY17" fmla="*/ 1430120 h 2972792"/>
              <a:gd name="connsiteX18" fmla="*/ 1810318 w 6448854"/>
              <a:gd name="connsiteY18" fmla="*/ 1430120 h 2972792"/>
              <a:gd name="connsiteX19" fmla="*/ 1810318 w 6448854"/>
              <a:gd name="connsiteY19" fmla="*/ 1401261 h 2972792"/>
              <a:gd name="connsiteX20" fmla="*/ 1757179 w 6448854"/>
              <a:gd name="connsiteY20" fmla="*/ 1401261 h 2972792"/>
              <a:gd name="connsiteX21" fmla="*/ 1757179 w 6448854"/>
              <a:gd name="connsiteY21" fmla="*/ 1328325 h 2972792"/>
              <a:gd name="connsiteX22" fmla="*/ 1738509 w 6448854"/>
              <a:gd name="connsiteY22" fmla="*/ 1328325 h 2972792"/>
              <a:gd name="connsiteX23" fmla="*/ 1738509 w 6448854"/>
              <a:gd name="connsiteY23" fmla="*/ 1306287 h 2972792"/>
              <a:gd name="connsiteX24" fmla="*/ 1695064 w 6448854"/>
              <a:gd name="connsiteY24" fmla="*/ 1306287 h 2972792"/>
              <a:gd name="connsiteX25" fmla="*/ 1695064 w 6448854"/>
              <a:gd name="connsiteY25" fmla="*/ 1277690 h 2972792"/>
              <a:gd name="connsiteX26" fmla="*/ 1604584 w 6448854"/>
              <a:gd name="connsiteY26" fmla="*/ 1277690 h 2972792"/>
              <a:gd name="connsiteX27" fmla="*/ 1604584 w 6448854"/>
              <a:gd name="connsiteY27" fmla="*/ 1251191 h 2972792"/>
              <a:gd name="connsiteX28" fmla="*/ 1479994 w 6448854"/>
              <a:gd name="connsiteY28" fmla="*/ 1251191 h 2972792"/>
              <a:gd name="connsiteX29" fmla="*/ 1479994 w 6448854"/>
              <a:gd name="connsiteY29" fmla="*/ 1180354 h 2972792"/>
              <a:gd name="connsiteX30" fmla="*/ 1451989 w 6448854"/>
              <a:gd name="connsiteY30" fmla="*/ 1180354 h 2972792"/>
              <a:gd name="connsiteX31" fmla="*/ 1451989 w 6448854"/>
              <a:gd name="connsiteY31" fmla="*/ 1127358 h 2972792"/>
              <a:gd name="connsiteX32" fmla="*/ 1423983 w 6448854"/>
              <a:gd name="connsiteY32" fmla="*/ 1127358 h 2972792"/>
              <a:gd name="connsiteX33" fmla="*/ 1423983 w 6448854"/>
              <a:gd name="connsiteY33" fmla="*/ 1105320 h 2972792"/>
              <a:gd name="connsiteX34" fmla="*/ 1395977 w 6448854"/>
              <a:gd name="connsiteY34" fmla="*/ 1105320 h 2972792"/>
              <a:gd name="connsiteX35" fmla="*/ 1395977 w 6448854"/>
              <a:gd name="connsiteY35" fmla="*/ 1074361 h 2972792"/>
              <a:gd name="connsiteX36" fmla="*/ 1364740 w 6448854"/>
              <a:gd name="connsiteY36" fmla="*/ 1074361 h 2972792"/>
              <a:gd name="connsiteX37" fmla="*/ 1364740 w 6448854"/>
              <a:gd name="connsiteY37" fmla="*/ 1036581 h 2972792"/>
              <a:gd name="connsiteX38" fmla="*/ 1296162 w 6448854"/>
              <a:gd name="connsiteY38" fmla="*/ 1036581 h 2972792"/>
              <a:gd name="connsiteX39" fmla="*/ 1296162 w 6448854"/>
              <a:gd name="connsiteY39" fmla="*/ 1007984 h 2972792"/>
              <a:gd name="connsiteX40" fmla="*/ 1271388 w 6448854"/>
              <a:gd name="connsiteY40" fmla="*/ 1007984 h 2972792"/>
              <a:gd name="connsiteX41" fmla="*/ 1271388 w 6448854"/>
              <a:gd name="connsiteY41" fmla="*/ 981486 h 2972792"/>
              <a:gd name="connsiteX42" fmla="*/ 1230815 w 6448854"/>
              <a:gd name="connsiteY42" fmla="*/ 981486 h 2972792"/>
              <a:gd name="connsiteX43" fmla="*/ 1230815 w 6448854"/>
              <a:gd name="connsiteY43" fmla="*/ 946067 h 2972792"/>
              <a:gd name="connsiteX44" fmla="*/ 1208913 w 6448854"/>
              <a:gd name="connsiteY44" fmla="*/ 946067 h 2972792"/>
              <a:gd name="connsiteX45" fmla="*/ 1208913 w 6448854"/>
              <a:gd name="connsiteY45" fmla="*/ 917208 h 2972792"/>
              <a:gd name="connsiteX46" fmla="*/ 1156133 w 6448854"/>
              <a:gd name="connsiteY46" fmla="*/ 917208 h 2972792"/>
              <a:gd name="connsiteX47" fmla="*/ 1156133 w 6448854"/>
              <a:gd name="connsiteY47" fmla="*/ 884151 h 2972792"/>
              <a:gd name="connsiteX48" fmla="*/ 1124896 w 6448854"/>
              <a:gd name="connsiteY48" fmla="*/ 884151 h 2972792"/>
              <a:gd name="connsiteX49" fmla="*/ 1124896 w 6448854"/>
              <a:gd name="connsiteY49" fmla="*/ 855553 h 2972792"/>
              <a:gd name="connsiteX50" fmla="*/ 1059191 w 6448854"/>
              <a:gd name="connsiteY50" fmla="*/ 855553 h 2972792"/>
              <a:gd name="connsiteX51" fmla="*/ 1059191 w 6448854"/>
              <a:gd name="connsiteY51" fmla="*/ 831154 h 2972792"/>
              <a:gd name="connsiteX52" fmla="*/ 1031185 w 6448854"/>
              <a:gd name="connsiteY52" fmla="*/ 831154 h 2972792"/>
              <a:gd name="connsiteX53" fmla="*/ 1031185 w 6448854"/>
              <a:gd name="connsiteY53" fmla="*/ 786815 h 2972792"/>
              <a:gd name="connsiteX54" fmla="*/ 984509 w 6448854"/>
              <a:gd name="connsiteY54" fmla="*/ 786815 h 2972792"/>
              <a:gd name="connsiteX55" fmla="*/ 984509 w 6448854"/>
              <a:gd name="connsiteY55" fmla="*/ 742739 h 2972792"/>
              <a:gd name="connsiteX56" fmla="*/ 931729 w 6448854"/>
              <a:gd name="connsiteY56" fmla="*/ 742739 h 2972792"/>
              <a:gd name="connsiteX57" fmla="*/ 931729 w 6448854"/>
              <a:gd name="connsiteY57" fmla="*/ 716241 h 2972792"/>
              <a:gd name="connsiteX58" fmla="*/ 866023 w 6448854"/>
              <a:gd name="connsiteY58" fmla="*/ 716241 h 2972792"/>
              <a:gd name="connsiteX59" fmla="*/ 866023 w 6448854"/>
              <a:gd name="connsiteY59" fmla="*/ 682921 h 2972792"/>
              <a:gd name="connsiteX60" fmla="*/ 847352 w 6448854"/>
              <a:gd name="connsiteY60" fmla="*/ 682921 h 2972792"/>
              <a:gd name="connsiteX61" fmla="*/ 847352 w 6448854"/>
              <a:gd name="connsiteY61" fmla="*/ 654324 h 2972792"/>
              <a:gd name="connsiteX62" fmla="*/ 807139 w 6448854"/>
              <a:gd name="connsiteY62" fmla="*/ 654324 h 2972792"/>
              <a:gd name="connsiteX63" fmla="*/ 807139 w 6448854"/>
              <a:gd name="connsiteY63" fmla="*/ 594768 h 2972792"/>
              <a:gd name="connsiteX64" fmla="*/ 722763 w 6448854"/>
              <a:gd name="connsiteY64" fmla="*/ 594768 h 2972792"/>
              <a:gd name="connsiteX65" fmla="*/ 722763 w 6448854"/>
              <a:gd name="connsiteY65" fmla="*/ 565909 h 2972792"/>
              <a:gd name="connsiteX66" fmla="*/ 697989 w 6448854"/>
              <a:gd name="connsiteY66" fmla="*/ 565909 h 2972792"/>
              <a:gd name="connsiteX67" fmla="*/ 697989 w 6448854"/>
              <a:gd name="connsiteY67" fmla="*/ 539411 h 2972792"/>
              <a:gd name="connsiteX68" fmla="*/ 623307 w 6448854"/>
              <a:gd name="connsiteY68" fmla="*/ 539411 h 2972792"/>
              <a:gd name="connsiteX69" fmla="*/ 623307 w 6448854"/>
              <a:gd name="connsiteY69" fmla="*/ 475395 h 2972792"/>
              <a:gd name="connsiteX70" fmla="*/ 601405 w 6448854"/>
              <a:gd name="connsiteY70" fmla="*/ 475395 h 2972792"/>
              <a:gd name="connsiteX71" fmla="*/ 601405 w 6448854"/>
              <a:gd name="connsiteY71" fmla="*/ 420037 h 2972792"/>
              <a:gd name="connsiteX72" fmla="*/ 551497 w 6448854"/>
              <a:gd name="connsiteY72" fmla="*/ 420037 h 2972792"/>
              <a:gd name="connsiteX73" fmla="*/ 551497 w 6448854"/>
              <a:gd name="connsiteY73" fmla="*/ 391440 h 2972792"/>
              <a:gd name="connsiteX74" fmla="*/ 526723 w 6448854"/>
              <a:gd name="connsiteY74" fmla="*/ 391440 h 2972792"/>
              <a:gd name="connsiteX75" fmla="*/ 526723 w 6448854"/>
              <a:gd name="connsiteY75" fmla="*/ 353660 h 2972792"/>
              <a:gd name="connsiteX76" fmla="*/ 526723 w 6448854"/>
              <a:gd name="connsiteY76" fmla="*/ 307223 h 2972792"/>
              <a:gd name="connsiteX77" fmla="*/ 495486 w 6448854"/>
              <a:gd name="connsiteY77" fmla="*/ 307223 h 2972792"/>
              <a:gd name="connsiteX78" fmla="*/ 495486 w 6448854"/>
              <a:gd name="connsiteY78" fmla="*/ 267606 h 2972792"/>
              <a:gd name="connsiteX79" fmla="*/ 430139 w 6448854"/>
              <a:gd name="connsiteY79" fmla="*/ 267606 h 2972792"/>
              <a:gd name="connsiteX80" fmla="*/ 430139 w 6448854"/>
              <a:gd name="connsiteY80" fmla="*/ 201230 h 2972792"/>
              <a:gd name="connsiteX81" fmla="*/ 386335 w 6448854"/>
              <a:gd name="connsiteY81" fmla="*/ 201230 h 2972792"/>
              <a:gd name="connsiteX82" fmla="*/ 386335 w 6448854"/>
              <a:gd name="connsiteY82" fmla="*/ 174731 h 2972792"/>
              <a:gd name="connsiteX83" fmla="*/ 348994 w 6448854"/>
              <a:gd name="connsiteY83" fmla="*/ 174731 h 2972792"/>
              <a:gd name="connsiteX84" fmla="*/ 348994 w 6448854"/>
              <a:gd name="connsiteY84" fmla="*/ 148233 h 2972792"/>
              <a:gd name="connsiteX85" fmla="*/ 305550 w 6448854"/>
              <a:gd name="connsiteY85" fmla="*/ 148233 h 2972792"/>
              <a:gd name="connsiteX86" fmla="*/ 305550 w 6448854"/>
              <a:gd name="connsiteY86" fmla="*/ 115176 h 2972792"/>
              <a:gd name="connsiteX87" fmla="*/ 261746 w 6448854"/>
              <a:gd name="connsiteY87" fmla="*/ 115176 h 2972792"/>
              <a:gd name="connsiteX88" fmla="*/ 261746 w 6448854"/>
              <a:gd name="connsiteY88" fmla="*/ 59818 h 2972792"/>
              <a:gd name="connsiteX89" fmla="*/ 143260 w 6448854"/>
              <a:gd name="connsiteY89" fmla="*/ 59818 h 2972792"/>
              <a:gd name="connsiteX90" fmla="*/ 143260 w 6448854"/>
              <a:gd name="connsiteY90" fmla="*/ 28860 h 2972792"/>
              <a:gd name="connsiteX91" fmla="*/ 71810 w 6448854"/>
              <a:gd name="connsiteY91" fmla="*/ 28860 h 2972792"/>
              <a:gd name="connsiteX92" fmla="*/ 71810 w 6448854"/>
              <a:gd name="connsiteY92" fmla="*/ 0 h 2972792"/>
              <a:gd name="connsiteX93" fmla="*/ 0 w 6448854"/>
              <a:gd name="connsiteY93" fmla="*/ 0 h 2972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6448854" h="2972792">
                <a:moveTo>
                  <a:pt x="6448854" y="2972793"/>
                </a:moveTo>
                <a:lnTo>
                  <a:pt x="6448854" y="2051125"/>
                </a:lnTo>
                <a:lnTo>
                  <a:pt x="5268306" y="2051125"/>
                </a:lnTo>
                <a:lnTo>
                  <a:pt x="5268306" y="1874294"/>
                </a:lnTo>
                <a:lnTo>
                  <a:pt x="4343040" y="1874294"/>
                </a:lnTo>
                <a:lnTo>
                  <a:pt x="4343040" y="1697464"/>
                </a:lnTo>
                <a:lnTo>
                  <a:pt x="3891358" y="1697464"/>
                </a:lnTo>
                <a:lnTo>
                  <a:pt x="3891358" y="1606950"/>
                </a:lnTo>
                <a:lnTo>
                  <a:pt x="2492509" y="1606950"/>
                </a:lnTo>
                <a:lnTo>
                  <a:pt x="2492509" y="1580452"/>
                </a:lnTo>
                <a:lnTo>
                  <a:pt x="2271335" y="1580452"/>
                </a:lnTo>
                <a:lnTo>
                  <a:pt x="2271335" y="1516174"/>
                </a:lnTo>
                <a:lnTo>
                  <a:pt x="2177983" y="1516174"/>
                </a:lnTo>
                <a:lnTo>
                  <a:pt x="2177983" y="1485216"/>
                </a:lnTo>
                <a:lnTo>
                  <a:pt x="2006358" y="1485216"/>
                </a:lnTo>
                <a:lnTo>
                  <a:pt x="2006358" y="1458717"/>
                </a:lnTo>
                <a:lnTo>
                  <a:pt x="1869561" y="1458717"/>
                </a:lnTo>
                <a:lnTo>
                  <a:pt x="1869561" y="1430120"/>
                </a:lnTo>
                <a:lnTo>
                  <a:pt x="1810318" y="1430120"/>
                </a:lnTo>
                <a:lnTo>
                  <a:pt x="1810318" y="1401261"/>
                </a:lnTo>
                <a:lnTo>
                  <a:pt x="1757179" y="1401261"/>
                </a:lnTo>
                <a:lnTo>
                  <a:pt x="1757179" y="1328325"/>
                </a:lnTo>
                <a:lnTo>
                  <a:pt x="1738509" y="1328325"/>
                </a:lnTo>
                <a:lnTo>
                  <a:pt x="1738509" y="1306287"/>
                </a:lnTo>
                <a:lnTo>
                  <a:pt x="1695064" y="1306287"/>
                </a:lnTo>
                <a:lnTo>
                  <a:pt x="1695064" y="1277690"/>
                </a:lnTo>
                <a:lnTo>
                  <a:pt x="1604584" y="1277690"/>
                </a:lnTo>
                <a:lnTo>
                  <a:pt x="1604584" y="1251191"/>
                </a:lnTo>
                <a:lnTo>
                  <a:pt x="1479994" y="1251191"/>
                </a:lnTo>
                <a:lnTo>
                  <a:pt x="1479994" y="1180354"/>
                </a:lnTo>
                <a:lnTo>
                  <a:pt x="1451989" y="1180354"/>
                </a:lnTo>
                <a:lnTo>
                  <a:pt x="1451989" y="1127358"/>
                </a:lnTo>
                <a:lnTo>
                  <a:pt x="1423983" y="1127358"/>
                </a:lnTo>
                <a:lnTo>
                  <a:pt x="1423983" y="1105320"/>
                </a:lnTo>
                <a:lnTo>
                  <a:pt x="1395977" y="1105320"/>
                </a:lnTo>
                <a:lnTo>
                  <a:pt x="1395977" y="1074361"/>
                </a:lnTo>
                <a:lnTo>
                  <a:pt x="1364740" y="1074361"/>
                </a:lnTo>
                <a:lnTo>
                  <a:pt x="1364740" y="1036581"/>
                </a:lnTo>
                <a:lnTo>
                  <a:pt x="1296162" y="1036581"/>
                </a:lnTo>
                <a:lnTo>
                  <a:pt x="1296162" y="1007984"/>
                </a:lnTo>
                <a:lnTo>
                  <a:pt x="1271388" y="1007984"/>
                </a:lnTo>
                <a:lnTo>
                  <a:pt x="1271388" y="981486"/>
                </a:lnTo>
                <a:lnTo>
                  <a:pt x="1230815" y="981486"/>
                </a:lnTo>
                <a:lnTo>
                  <a:pt x="1230815" y="946067"/>
                </a:lnTo>
                <a:lnTo>
                  <a:pt x="1208913" y="946067"/>
                </a:lnTo>
                <a:lnTo>
                  <a:pt x="1208913" y="917208"/>
                </a:lnTo>
                <a:lnTo>
                  <a:pt x="1156133" y="917208"/>
                </a:lnTo>
                <a:lnTo>
                  <a:pt x="1156133" y="884151"/>
                </a:lnTo>
                <a:lnTo>
                  <a:pt x="1124896" y="884151"/>
                </a:lnTo>
                <a:lnTo>
                  <a:pt x="1124896" y="855553"/>
                </a:lnTo>
                <a:lnTo>
                  <a:pt x="1059191" y="855553"/>
                </a:lnTo>
                <a:lnTo>
                  <a:pt x="1059191" y="831154"/>
                </a:lnTo>
                <a:lnTo>
                  <a:pt x="1031185" y="831154"/>
                </a:lnTo>
                <a:lnTo>
                  <a:pt x="1031185" y="786815"/>
                </a:lnTo>
                <a:lnTo>
                  <a:pt x="984509" y="786815"/>
                </a:lnTo>
                <a:lnTo>
                  <a:pt x="984509" y="742739"/>
                </a:lnTo>
                <a:lnTo>
                  <a:pt x="931729" y="742739"/>
                </a:lnTo>
                <a:lnTo>
                  <a:pt x="931729" y="716241"/>
                </a:lnTo>
                <a:lnTo>
                  <a:pt x="866023" y="716241"/>
                </a:lnTo>
                <a:lnTo>
                  <a:pt x="866023" y="682921"/>
                </a:lnTo>
                <a:lnTo>
                  <a:pt x="847352" y="682921"/>
                </a:lnTo>
                <a:lnTo>
                  <a:pt x="847352" y="654324"/>
                </a:lnTo>
                <a:lnTo>
                  <a:pt x="807139" y="654324"/>
                </a:lnTo>
                <a:lnTo>
                  <a:pt x="807139" y="594768"/>
                </a:lnTo>
                <a:lnTo>
                  <a:pt x="722763" y="594768"/>
                </a:lnTo>
                <a:lnTo>
                  <a:pt x="722763" y="565909"/>
                </a:lnTo>
                <a:lnTo>
                  <a:pt x="697989" y="565909"/>
                </a:lnTo>
                <a:lnTo>
                  <a:pt x="697989" y="539411"/>
                </a:lnTo>
                <a:lnTo>
                  <a:pt x="623307" y="539411"/>
                </a:lnTo>
                <a:lnTo>
                  <a:pt x="623307" y="475395"/>
                </a:lnTo>
                <a:lnTo>
                  <a:pt x="601405" y="475395"/>
                </a:lnTo>
                <a:lnTo>
                  <a:pt x="601405" y="420037"/>
                </a:lnTo>
                <a:lnTo>
                  <a:pt x="551497" y="420037"/>
                </a:lnTo>
                <a:lnTo>
                  <a:pt x="551497" y="391440"/>
                </a:lnTo>
                <a:lnTo>
                  <a:pt x="526723" y="391440"/>
                </a:lnTo>
                <a:lnTo>
                  <a:pt x="526723" y="353660"/>
                </a:lnTo>
                <a:lnTo>
                  <a:pt x="526723" y="307223"/>
                </a:lnTo>
                <a:lnTo>
                  <a:pt x="495486" y="307223"/>
                </a:lnTo>
                <a:lnTo>
                  <a:pt x="495486" y="267606"/>
                </a:lnTo>
                <a:lnTo>
                  <a:pt x="430139" y="267606"/>
                </a:lnTo>
                <a:lnTo>
                  <a:pt x="430139" y="201230"/>
                </a:lnTo>
                <a:lnTo>
                  <a:pt x="386335" y="201230"/>
                </a:lnTo>
                <a:lnTo>
                  <a:pt x="386335" y="174731"/>
                </a:lnTo>
                <a:lnTo>
                  <a:pt x="348994" y="174731"/>
                </a:lnTo>
                <a:lnTo>
                  <a:pt x="348994" y="148233"/>
                </a:lnTo>
                <a:lnTo>
                  <a:pt x="305550" y="148233"/>
                </a:lnTo>
                <a:lnTo>
                  <a:pt x="305550" y="115176"/>
                </a:lnTo>
                <a:lnTo>
                  <a:pt x="261746" y="115176"/>
                </a:lnTo>
                <a:lnTo>
                  <a:pt x="261746" y="59818"/>
                </a:lnTo>
                <a:lnTo>
                  <a:pt x="143260" y="59818"/>
                </a:lnTo>
                <a:lnTo>
                  <a:pt x="143260" y="28860"/>
                </a:lnTo>
                <a:lnTo>
                  <a:pt x="71810" y="28860"/>
                </a:lnTo>
                <a:lnTo>
                  <a:pt x="71810" y="0"/>
                </a:lnTo>
                <a:lnTo>
                  <a:pt x="0" y="0"/>
                </a:lnTo>
              </a:path>
            </a:pathLst>
          </a:custGeom>
          <a:noFill/>
          <a:ln w="34925" cap="flat">
            <a:solidFill>
              <a:srgbClr val="8B878B"/>
            </a:solidFill>
            <a:prstDash val="solid"/>
            <a:miter/>
          </a:ln>
        </p:spPr>
        <p:txBody>
          <a:bodyPr rtlCol="0" anchor="ctr"/>
          <a:lstStyle/>
          <a:p>
            <a:endParaRPr lang="en-GB" dirty="0"/>
          </a:p>
        </p:txBody>
      </p:sp>
      <p:sp>
        <p:nvSpPr>
          <p:cNvPr id="89" name="Freeform 88">
            <a:extLst>
              <a:ext uri="{FF2B5EF4-FFF2-40B4-BE49-F238E27FC236}">
                <a16:creationId xmlns:a16="http://schemas.microsoft.com/office/drawing/2014/main" id="{2D92C31D-EB1A-3F08-1EB9-B6970B47F6FC}"/>
              </a:ext>
            </a:extLst>
          </p:cNvPr>
          <p:cNvSpPr/>
          <p:nvPr/>
        </p:nvSpPr>
        <p:spPr>
          <a:xfrm>
            <a:off x="3306197" y="2082392"/>
            <a:ext cx="6405050" cy="1996291"/>
          </a:xfrm>
          <a:custGeom>
            <a:avLst/>
            <a:gdLst>
              <a:gd name="connsiteX0" fmla="*/ 6405051 w 6405050"/>
              <a:gd name="connsiteY0" fmla="*/ 1996292 h 1996291"/>
              <a:gd name="connsiteX1" fmla="*/ 4581807 w 6405050"/>
              <a:gd name="connsiteY1" fmla="*/ 1996292 h 1996291"/>
              <a:gd name="connsiteX2" fmla="*/ 4581807 w 6405050"/>
              <a:gd name="connsiteY2" fmla="*/ 1909450 h 1996291"/>
              <a:gd name="connsiteX3" fmla="*/ 4362070 w 6405050"/>
              <a:gd name="connsiteY3" fmla="*/ 1909450 h 1996291"/>
              <a:gd name="connsiteX4" fmla="*/ 4362070 w 6405050"/>
              <a:gd name="connsiteY4" fmla="*/ 1843598 h 1996291"/>
              <a:gd name="connsiteX5" fmla="*/ 4203730 w 6405050"/>
              <a:gd name="connsiteY5" fmla="*/ 1843598 h 1996291"/>
              <a:gd name="connsiteX6" fmla="*/ 4203730 w 6405050"/>
              <a:gd name="connsiteY6" fmla="*/ 1816838 h 1996291"/>
              <a:gd name="connsiteX7" fmla="*/ 4117558 w 6405050"/>
              <a:gd name="connsiteY7" fmla="*/ 1816838 h 1996291"/>
              <a:gd name="connsiteX8" fmla="*/ 4117558 w 6405050"/>
              <a:gd name="connsiteY8" fmla="*/ 1758856 h 1996291"/>
              <a:gd name="connsiteX9" fmla="*/ 4073395 w 6405050"/>
              <a:gd name="connsiteY9" fmla="*/ 1758856 h 1996291"/>
              <a:gd name="connsiteX10" fmla="*/ 4073395 w 6405050"/>
              <a:gd name="connsiteY10" fmla="*/ 1728160 h 1996291"/>
              <a:gd name="connsiteX11" fmla="*/ 4009485 w 6405050"/>
              <a:gd name="connsiteY11" fmla="*/ 1728160 h 1996291"/>
              <a:gd name="connsiteX12" fmla="*/ 4009485 w 6405050"/>
              <a:gd name="connsiteY12" fmla="*/ 1667031 h 1996291"/>
              <a:gd name="connsiteX13" fmla="*/ 3883100 w 6405050"/>
              <a:gd name="connsiteY13" fmla="*/ 1667031 h 1996291"/>
              <a:gd name="connsiteX14" fmla="*/ 3883100 w 6405050"/>
              <a:gd name="connsiteY14" fmla="*/ 1632662 h 1996291"/>
              <a:gd name="connsiteX15" fmla="*/ 3802314 w 6405050"/>
              <a:gd name="connsiteY15" fmla="*/ 1632662 h 1996291"/>
              <a:gd name="connsiteX16" fmla="*/ 3802314 w 6405050"/>
              <a:gd name="connsiteY16" fmla="*/ 1605114 h 1996291"/>
              <a:gd name="connsiteX17" fmla="*/ 3782926 w 6405050"/>
              <a:gd name="connsiteY17" fmla="*/ 1605114 h 1996291"/>
              <a:gd name="connsiteX18" fmla="*/ 3782926 w 6405050"/>
              <a:gd name="connsiteY18" fmla="*/ 1548969 h 1996291"/>
              <a:gd name="connsiteX19" fmla="*/ 3673416 w 6405050"/>
              <a:gd name="connsiteY19" fmla="*/ 1548969 h 1996291"/>
              <a:gd name="connsiteX20" fmla="*/ 3673416 w 6405050"/>
              <a:gd name="connsiteY20" fmla="*/ 1515387 h 1996291"/>
              <a:gd name="connsiteX21" fmla="*/ 3609506 w 6405050"/>
              <a:gd name="connsiteY21" fmla="*/ 1515387 h 1996291"/>
              <a:gd name="connsiteX22" fmla="*/ 3609506 w 6405050"/>
              <a:gd name="connsiteY22" fmla="*/ 1486790 h 1996291"/>
              <a:gd name="connsiteX23" fmla="*/ 3473427 w 6405050"/>
              <a:gd name="connsiteY23" fmla="*/ 1486790 h 1996291"/>
              <a:gd name="connsiteX24" fmla="*/ 3473427 w 6405050"/>
              <a:gd name="connsiteY24" fmla="*/ 1458193 h 1996291"/>
              <a:gd name="connsiteX25" fmla="*/ 3254049 w 6405050"/>
              <a:gd name="connsiteY25" fmla="*/ 1458193 h 1996291"/>
              <a:gd name="connsiteX26" fmla="*/ 3254049 w 6405050"/>
              <a:gd name="connsiteY26" fmla="*/ 1431694 h 1996291"/>
              <a:gd name="connsiteX27" fmla="*/ 3139872 w 6405050"/>
              <a:gd name="connsiteY27" fmla="*/ 1431694 h 1996291"/>
              <a:gd name="connsiteX28" fmla="*/ 3139872 w 6405050"/>
              <a:gd name="connsiteY28" fmla="*/ 1398112 h 1996291"/>
              <a:gd name="connsiteX29" fmla="*/ 3072012 w 6405050"/>
              <a:gd name="connsiteY29" fmla="*/ 1398112 h 1996291"/>
              <a:gd name="connsiteX30" fmla="*/ 3072012 w 6405050"/>
              <a:gd name="connsiteY30" fmla="*/ 1368728 h 1996291"/>
              <a:gd name="connsiteX31" fmla="*/ 3028926 w 6405050"/>
              <a:gd name="connsiteY31" fmla="*/ 1368728 h 1996291"/>
              <a:gd name="connsiteX32" fmla="*/ 3028926 w 6405050"/>
              <a:gd name="connsiteY32" fmla="*/ 1339082 h 1996291"/>
              <a:gd name="connsiteX33" fmla="*/ 3009537 w 6405050"/>
              <a:gd name="connsiteY33" fmla="*/ 1339082 h 1996291"/>
              <a:gd name="connsiteX34" fmla="*/ 3009537 w 6405050"/>
              <a:gd name="connsiteY34" fmla="*/ 1306549 h 1996291"/>
              <a:gd name="connsiteX35" fmla="*/ 2870586 w 6405050"/>
              <a:gd name="connsiteY35" fmla="*/ 1306549 h 1996291"/>
              <a:gd name="connsiteX36" fmla="*/ 2870586 w 6405050"/>
              <a:gd name="connsiteY36" fmla="*/ 1280838 h 1996291"/>
              <a:gd name="connsiteX37" fmla="*/ 2823192 w 6405050"/>
              <a:gd name="connsiteY37" fmla="*/ 1280838 h 1996291"/>
              <a:gd name="connsiteX38" fmla="*/ 2823192 w 6405050"/>
              <a:gd name="connsiteY38" fmla="*/ 1252241 h 1996291"/>
              <a:gd name="connsiteX39" fmla="*/ 2719068 w 6405050"/>
              <a:gd name="connsiteY39" fmla="*/ 1252241 h 1996291"/>
              <a:gd name="connsiteX40" fmla="*/ 2719068 w 6405050"/>
              <a:gd name="connsiteY40" fmla="*/ 1222856 h 1996291"/>
              <a:gd name="connsiteX41" fmla="*/ 2673469 w 6405050"/>
              <a:gd name="connsiteY41" fmla="*/ 1222856 h 1996291"/>
              <a:gd name="connsiteX42" fmla="*/ 2673469 w 6405050"/>
              <a:gd name="connsiteY42" fmla="*/ 1194259 h 1996291"/>
              <a:gd name="connsiteX43" fmla="*/ 2489995 w 6405050"/>
              <a:gd name="connsiteY43" fmla="*/ 1194259 h 1996291"/>
              <a:gd name="connsiteX44" fmla="*/ 2489995 w 6405050"/>
              <a:gd name="connsiteY44" fmla="*/ 1159628 h 1996291"/>
              <a:gd name="connsiteX45" fmla="*/ 2426085 w 6405050"/>
              <a:gd name="connsiteY45" fmla="*/ 1159628 h 1996291"/>
              <a:gd name="connsiteX46" fmla="*/ 2426085 w 6405050"/>
              <a:gd name="connsiteY46" fmla="*/ 1131293 h 1996291"/>
              <a:gd name="connsiteX47" fmla="*/ 2347094 w 6405050"/>
              <a:gd name="connsiteY47" fmla="*/ 1131293 h 1996291"/>
              <a:gd name="connsiteX48" fmla="*/ 2347094 w 6405050"/>
              <a:gd name="connsiteY48" fmla="*/ 1103483 h 1996291"/>
              <a:gd name="connsiteX49" fmla="*/ 2159672 w 6405050"/>
              <a:gd name="connsiteY49" fmla="*/ 1103483 h 1996291"/>
              <a:gd name="connsiteX50" fmla="*/ 2159672 w 6405050"/>
              <a:gd name="connsiteY50" fmla="*/ 1074099 h 1996291"/>
              <a:gd name="connsiteX51" fmla="*/ 2073500 w 6405050"/>
              <a:gd name="connsiteY51" fmla="*/ 1074099 h 1996291"/>
              <a:gd name="connsiteX52" fmla="*/ 2073500 w 6405050"/>
              <a:gd name="connsiteY52" fmla="*/ 1043403 h 1996291"/>
              <a:gd name="connsiteX53" fmla="*/ 2011026 w 6405050"/>
              <a:gd name="connsiteY53" fmla="*/ 1043403 h 1996291"/>
              <a:gd name="connsiteX54" fmla="*/ 2011026 w 6405050"/>
              <a:gd name="connsiteY54" fmla="*/ 1010083 h 1996291"/>
              <a:gd name="connsiteX55" fmla="*/ 1966504 w 6405050"/>
              <a:gd name="connsiteY55" fmla="*/ 1010083 h 1996291"/>
              <a:gd name="connsiteX56" fmla="*/ 1966504 w 6405050"/>
              <a:gd name="connsiteY56" fmla="*/ 980436 h 1996291"/>
              <a:gd name="connsiteX57" fmla="*/ 1877460 w 6405050"/>
              <a:gd name="connsiteY57" fmla="*/ 980436 h 1996291"/>
              <a:gd name="connsiteX58" fmla="*/ 1877460 w 6405050"/>
              <a:gd name="connsiteY58" fmla="*/ 953938 h 1996291"/>
              <a:gd name="connsiteX59" fmla="*/ 1811036 w 6405050"/>
              <a:gd name="connsiteY59" fmla="*/ 953938 h 1996291"/>
              <a:gd name="connsiteX60" fmla="*/ 1811036 w 6405050"/>
              <a:gd name="connsiteY60" fmla="*/ 922193 h 1996291"/>
              <a:gd name="connsiteX61" fmla="*/ 1763642 w 6405050"/>
              <a:gd name="connsiteY61" fmla="*/ 922193 h 1996291"/>
              <a:gd name="connsiteX62" fmla="*/ 1763642 w 6405050"/>
              <a:gd name="connsiteY62" fmla="*/ 893858 h 1996291"/>
              <a:gd name="connsiteX63" fmla="*/ 1695782 w 6405050"/>
              <a:gd name="connsiteY63" fmla="*/ 893858 h 1996291"/>
              <a:gd name="connsiteX64" fmla="*/ 1695782 w 6405050"/>
              <a:gd name="connsiteY64" fmla="*/ 863162 h 1996291"/>
              <a:gd name="connsiteX65" fmla="*/ 1670649 w 6405050"/>
              <a:gd name="connsiteY65" fmla="*/ 863162 h 1996291"/>
              <a:gd name="connsiteX66" fmla="*/ 1670649 w 6405050"/>
              <a:gd name="connsiteY66" fmla="*/ 832728 h 1996291"/>
              <a:gd name="connsiteX67" fmla="*/ 1645515 w 6405050"/>
              <a:gd name="connsiteY67" fmla="*/ 832728 h 1996291"/>
              <a:gd name="connsiteX68" fmla="*/ 1645515 w 6405050"/>
              <a:gd name="connsiteY68" fmla="*/ 805181 h 1996291"/>
              <a:gd name="connsiteX69" fmla="*/ 1565089 w 6405050"/>
              <a:gd name="connsiteY69" fmla="*/ 805181 h 1996291"/>
              <a:gd name="connsiteX70" fmla="*/ 1565089 w 6405050"/>
              <a:gd name="connsiteY70" fmla="*/ 745100 h 1996291"/>
              <a:gd name="connsiteX71" fmla="*/ 1524875 w 6405050"/>
              <a:gd name="connsiteY71" fmla="*/ 745100 h 1996291"/>
              <a:gd name="connsiteX72" fmla="*/ 1524875 w 6405050"/>
              <a:gd name="connsiteY72" fmla="*/ 715454 h 1996291"/>
              <a:gd name="connsiteX73" fmla="*/ 1473531 w 6405050"/>
              <a:gd name="connsiteY73" fmla="*/ 715454 h 1996291"/>
              <a:gd name="connsiteX74" fmla="*/ 1473531 w 6405050"/>
              <a:gd name="connsiteY74" fmla="*/ 684758 h 1996291"/>
              <a:gd name="connsiteX75" fmla="*/ 1365099 w 6405050"/>
              <a:gd name="connsiteY75" fmla="*/ 684758 h 1996291"/>
              <a:gd name="connsiteX76" fmla="*/ 1365099 w 6405050"/>
              <a:gd name="connsiteY76" fmla="*/ 654324 h 1996291"/>
              <a:gd name="connsiteX77" fmla="*/ 1317705 w 6405050"/>
              <a:gd name="connsiteY77" fmla="*/ 654324 h 1996291"/>
              <a:gd name="connsiteX78" fmla="*/ 1317705 w 6405050"/>
              <a:gd name="connsiteY78" fmla="*/ 631761 h 1996291"/>
              <a:gd name="connsiteX79" fmla="*/ 1230456 w 6405050"/>
              <a:gd name="connsiteY79" fmla="*/ 631761 h 1996291"/>
              <a:gd name="connsiteX80" fmla="*/ 1230456 w 6405050"/>
              <a:gd name="connsiteY80" fmla="*/ 598179 h 1996291"/>
              <a:gd name="connsiteX81" fmla="*/ 1163673 w 6405050"/>
              <a:gd name="connsiteY81" fmla="*/ 598179 h 1996291"/>
              <a:gd name="connsiteX82" fmla="*/ 1163673 w 6405050"/>
              <a:gd name="connsiteY82" fmla="*/ 568532 h 1996291"/>
              <a:gd name="connsiteX83" fmla="*/ 1141412 w 6405050"/>
              <a:gd name="connsiteY83" fmla="*/ 568532 h 1996291"/>
              <a:gd name="connsiteX84" fmla="*/ 1141412 w 6405050"/>
              <a:gd name="connsiteY84" fmla="*/ 540985 h 1996291"/>
              <a:gd name="connsiteX85" fmla="*/ 1097250 w 6405050"/>
              <a:gd name="connsiteY85" fmla="*/ 540985 h 1996291"/>
              <a:gd name="connsiteX86" fmla="*/ 1097250 w 6405050"/>
              <a:gd name="connsiteY86" fmla="*/ 509502 h 1996291"/>
              <a:gd name="connsiteX87" fmla="*/ 1008206 w 6405050"/>
              <a:gd name="connsiteY87" fmla="*/ 509502 h 1996291"/>
              <a:gd name="connsiteX88" fmla="*/ 1008206 w 6405050"/>
              <a:gd name="connsiteY88" fmla="*/ 475920 h 1996291"/>
              <a:gd name="connsiteX89" fmla="*/ 966556 w 6405050"/>
              <a:gd name="connsiteY89" fmla="*/ 475920 h 1996291"/>
              <a:gd name="connsiteX90" fmla="*/ 966556 w 6405050"/>
              <a:gd name="connsiteY90" fmla="*/ 446535 h 1996291"/>
              <a:gd name="connsiteX91" fmla="*/ 923471 w 6405050"/>
              <a:gd name="connsiteY91" fmla="*/ 446535 h 1996291"/>
              <a:gd name="connsiteX92" fmla="*/ 923471 w 6405050"/>
              <a:gd name="connsiteY92" fmla="*/ 419775 h 1996291"/>
              <a:gd name="connsiteX93" fmla="*/ 881821 w 6405050"/>
              <a:gd name="connsiteY93" fmla="*/ 419775 h 1996291"/>
              <a:gd name="connsiteX94" fmla="*/ 881821 w 6405050"/>
              <a:gd name="connsiteY94" fmla="*/ 387242 h 1996291"/>
              <a:gd name="connsiteX95" fmla="*/ 855251 w 6405050"/>
              <a:gd name="connsiteY95" fmla="*/ 387242 h 1996291"/>
              <a:gd name="connsiteX96" fmla="*/ 855251 w 6405050"/>
              <a:gd name="connsiteY96" fmla="*/ 355759 h 1996291"/>
              <a:gd name="connsiteX97" fmla="*/ 827605 w 6405050"/>
              <a:gd name="connsiteY97" fmla="*/ 355759 h 1996291"/>
              <a:gd name="connsiteX98" fmla="*/ 827605 w 6405050"/>
              <a:gd name="connsiteY98" fmla="*/ 330048 h 1996291"/>
              <a:gd name="connsiteX99" fmla="*/ 788828 w 6405050"/>
              <a:gd name="connsiteY99" fmla="*/ 330048 h 1996291"/>
              <a:gd name="connsiteX100" fmla="*/ 788828 w 6405050"/>
              <a:gd name="connsiteY100" fmla="*/ 293580 h 1996291"/>
              <a:gd name="connsiteX101" fmla="*/ 726353 w 6405050"/>
              <a:gd name="connsiteY101" fmla="*/ 293580 h 1996291"/>
              <a:gd name="connsiteX102" fmla="*/ 726353 w 6405050"/>
              <a:gd name="connsiteY102" fmla="*/ 264196 h 1996291"/>
              <a:gd name="connsiteX103" fmla="*/ 702656 w 6405050"/>
              <a:gd name="connsiteY103" fmla="*/ 264196 h 1996291"/>
              <a:gd name="connsiteX104" fmla="*/ 702656 w 6405050"/>
              <a:gd name="connsiteY104" fmla="*/ 239534 h 1996291"/>
              <a:gd name="connsiteX105" fmla="*/ 631924 w 6405050"/>
              <a:gd name="connsiteY105" fmla="*/ 239534 h 1996291"/>
              <a:gd name="connsiteX106" fmla="*/ 631924 w 6405050"/>
              <a:gd name="connsiteY106" fmla="*/ 207001 h 1996291"/>
              <a:gd name="connsiteX107" fmla="*/ 588838 w 6405050"/>
              <a:gd name="connsiteY107" fmla="*/ 207001 h 1996291"/>
              <a:gd name="connsiteX108" fmla="*/ 588838 w 6405050"/>
              <a:gd name="connsiteY108" fmla="*/ 176568 h 1996291"/>
              <a:gd name="connsiteX109" fmla="*/ 542880 w 6405050"/>
              <a:gd name="connsiteY109" fmla="*/ 176568 h 1996291"/>
              <a:gd name="connsiteX110" fmla="*/ 542880 w 6405050"/>
              <a:gd name="connsiteY110" fmla="*/ 148758 h 1996291"/>
              <a:gd name="connsiteX111" fmla="*/ 454195 w 6405050"/>
              <a:gd name="connsiteY111" fmla="*/ 148758 h 1996291"/>
              <a:gd name="connsiteX112" fmla="*/ 454195 w 6405050"/>
              <a:gd name="connsiteY112" fmla="*/ 123309 h 1996291"/>
              <a:gd name="connsiteX113" fmla="*/ 387412 w 6405050"/>
              <a:gd name="connsiteY113" fmla="*/ 123309 h 1996291"/>
              <a:gd name="connsiteX114" fmla="*/ 387412 w 6405050"/>
              <a:gd name="connsiteY114" fmla="*/ 90776 h 1996291"/>
              <a:gd name="connsiteX115" fmla="*/ 230509 w 6405050"/>
              <a:gd name="connsiteY115" fmla="*/ 90776 h 1996291"/>
              <a:gd name="connsiteX116" fmla="*/ 230509 w 6405050"/>
              <a:gd name="connsiteY116" fmla="*/ 58244 h 1996291"/>
              <a:gd name="connsiteX117" fmla="*/ 166598 w 6405050"/>
              <a:gd name="connsiteY117" fmla="*/ 58244 h 1996291"/>
              <a:gd name="connsiteX118" fmla="*/ 151159 w 6405050"/>
              <a:gd name="connsiteY118" fmla="*/ 58244 h 1996291"/>
              <a:gd name="connsiteX119" fmla="*/ 151159 w 6405050"/>
              <a:gd name="connsiteY119" fmla="*/ 32533 h 1996291"/>
              <a:gd name="connsiteX120" fmla="*/ 61038 w 6405050"/>
              <a:gd name="connsiteY120" fmla="*/ 32533 h 1996291"/>
              <a:gd name="connsiteX121" fmla="*/ 61038 w 6405050"/>
              <a:gd name="connsiteY121" fmla="*/ 0 h 1996291"/>
              <a:gd name="connsiteX122" fmla="*/ 0 w 6405050"/>
              <a:gd name="connsiteY122" fmla="*/ 0 h 1996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6405050" h="1996291">
                <a:moveTo>
                  <a:pt x="6405051" y="1996292"/>
                </a:moveTo>
                <a:lnTo>
                  <a:pt x="4581807" y="1996292"/>
                </a:lnTo>
                <a:lnTo>
                  <a:pt x="4581807" y="1909450"/>
                </a:lnTo>
                <a:lnTo>
                  <a:pt x="4362070" y="1909450"/>
                </a:lnTo>
                <a:lnTo>
                  <a:pt x="4362070" y="1843598"/>
                </a:lnTo>
                <a:lnTo>
                  <a:pt x="4203730" y="1843598"/>
                </a:lnTo>
                <a:lnTo>
                  <a:pt x="4203730" y="1816838"/>
                </a:lnTo>
                <a:lnTo>
                  <a:pt x="4117558" y="1816838"/>
                </a:lnTo>
                <a:lnTo>
                  <a:pt x="4117558" y="1758856"/>
                </a:lnTo>
                <a:lnTo>
                  <a:pt x="4073395" y="1758856"/>
                </a:lnTo>
                <a:lnTo>
                  <a:pt x="4073395" y="1728160"/>
                </a:lnTo>
                <a:lnTo>
                  <a:pt x="4009485" y="1728160"/>
                </a:lnTo>
                <a:lnTo>
                  <a:pt x="4009485" y="1667031"/>
                </a:lnTo>
                <a:lnTo>
                  <a:pt x="3883100" y="1667031"/>
                </a:lnTo>
                <a:lnTo>
                  <a:pt x="3883100" y="1632662"/>
                </a:lnTo>
                <a:lnTo>
                  <a:pt x="3802314" y="1632662"/>
                </a:lnTo>
                <a:lnTo>
                  <a:pt x="3802314" y="1605114"/>
                </a:lnTo>
                <a:lnTo>
                  <a:pt x="3782926" y="1605114"/>
                </a:lnTo>
                <a:lnTo>
                  <a:pt x="3782926" y="1548969"/>
                </a:lnTo>
                <a:lnTo>
                  <a:pt x="3673416" y="1548969"/>
                </a:lnTo>
                <a:lnTo>
                  <a:pt x="3673416" y="1515387"/>
                </a:lnTo>
                <a:lnTo>
                  <a:pt x="3609506" y="1515387"/>
                </a:lnTo>
                <a:lnTo>
                  <a:pt x="3609506" y="1486790"/>
                </a:lnTo>
                <a:lnTo>
                  <a:pt x="3473427" y="1486790"/>
                </a:lnTo>
                <a:lnTo>
                  <a:pt x="3473427" y="1458193"/>
                </a:lnTo>
                <a:lnTo>
                  <a:pt x="3254049" y="1458193"/>
                </a:lnTo>
                <a:lnTo>
                  <a:pt x="3254049" y="1431694"/>
                </a:lnTo>
                <a:lnTo>
                  <a:pt x="3139872" y="1431694"/>
                </a:lnTo>
                <a:lnTo>
                  <a:pt x="3139872" y="1398112"/>
                </a:lnTo>
                <a:lnTo>
                  <a:pt x="3072012" y="1398112"/>
                </a:lnTo>
                <a:lnTo>
                  <a:pt x="3072012" y="1368728"/>
                </a:lnTo>
                <a:lnTo>
                  <a:pt x="3028926" y="1368728"/>
                </a:lnTo>
                <a:lnTo>
                  <a:pt x="3028926" y="1339082"/>
                </a:lnTo>
                <a:lnTo>
                  <a:pt x="3009537" y="1339082"/>
                </a:lnTo>
                <a:lnTo>
                  <a:pt x="3009537" y="1306549"/>
                </a:lnTo>
                <a:lnTo>
                  <a:pt x="2870586" y="1306549"/>
                </a:lnTo>
                <a:lnTo>
                  <a:pt x="2870586" y="1280838"/>
                </a:lnTo>
                <a:lnTo>
                  <a:pt x="2823192" y="1280838"/>
                </a:lnTo>
                <a:lnTo>
                  <a:pt x="2823192" y="1252241"/>
                </a:lnTo>
                <a:lnTo>
                  <a:pt x="2719068" y="1252241"/>
                </a:lnTo>
                <a:lnTo>
                  <a:pt x="2719068" y="1222856"/>
                </a:lnTo>
                <a:lnTo>
                  <a:pt x="2673469" y="1222856"/>
                </a:lnTo>
                <a:lnTo>
                  <a:pt x="2673469" y="1194259"/>
                </a:lnTo>
                <a:lnTo>
                  <a:pt x="2489995" y="1194259"/>
                </a:lnTo>
                <a:lnTo>
                  <a:pt x="2489995" y="1159628"/>
                </a:lnTo>
                <a:lnTo>
                  <a:pt x="2426085" y="1159628"/>
                </a:lnTo>
                <a:lnTo>
                  <a:pt x="2426085" y="1131293"/>
                </a:lnTo>
                <a:lnTo>
                  <a:pt x="2347094" y="1131293"/>
                </a:lnTo>
                <a:lnTo>
                  <a:pt x="2347094" y="1103483"/>
                </a:lnTo>
                <a:lnTo>
                  <a:pt x="2159672" y="1103483"/>
                </a:lnTo>
                <a:lnTo>
                  <a:pt x="2159672" y="1074099"/>
                </a:lnTo>
                <a:lnTo>
                  <a:pt x="2073500" y="1074099"/>
                </a:lnTo>
                <a:lnTo>
                  <a:pt x="2073500" y="1043403"/>
                </a:lnTo>
                <a:lnTo>
                  <a:pt x="2011026" y="1043403"/>
                </a:lnTo>
                <a:lnTo>
                  <a:pt x="2011026" y="1010083"/>
                </a:lnTo>
                <a:lnTo>
                  <a:pt x="1966504" y="1010083"/>
                </a:lnTo>
                <a:lnTo>
                  <a:pt x="1966504" y="980436"/>
                </a:lnTo>
                <a:lnTo>
                  <a:pt x="1877460" y="980436"/>
                </a:lnTo>
                <a:lnTo>
                  <a:pt x="1877460" y="953938"/>
                </a:lnTo>
                <a:lnTo>
                  <a:pt x="1811036" y="953938"/>
                </a:lnTo>
                <a:lnTo>
                  <a:pt x="1811036" y="922193"/>
                </a:lnTo>
                <a:lnTo>
                  <a:pt x="1763642" y="922193"/>
                </a:lnTo>
                <a:lnTo>
                  <a:pt x="1763642" y="893858"/>
                </a:lnTo>
                <a:lnTo>
                  <a:pt x="1695782" y="893858"/>
                </a:lnTo>
                <a:lnTo>
                  <a:pt x="1695782" y="863162"/>
                </a:lnTo>
                <a:lnTo>
                  <a:pt x="1670649" y="863162"/>
                </a:lnTo>
                <a:lnTo>
                  <a:pt x="1670649" y="832728"/>
                </a:lnTo>
                <a:lnTo>
                  <a:pt x="1645515" y="832728"/>
                </a:lnTo>
                <a:lnTo>
                  <a:pt x="1645515" y="805181"/>
                </a:lnTo>
                <a:lnTo>
                  <a:pt x="1565089" y="805181"/>
                </a:lnTo>
                <a:lnTo>
                  <a:pt x="1565089" y="745100"/>
                </a:lnTo>
                <a:lnTo>
                  <a:pt x="1524875" y="745100"/>
                </a:lnTo>
                <a:lnTo>
                  <a:pt x="1524875" y="715454"/>
                </a:lnTo>
                <a:lnTo>
                  <a:pt x="1473531" y="715454"/>
                </a:lnTo>
                <a:lnTo>
                  <a:pt x="1473531" y="684758"/>
                </a:lnTo>
                <a:lnTo>
                  <a:pt x="1365099" y="684758"/>
                </a:lnTo>
                <a:lnTo>
                  <a:pt x="1365099" y="654324"/>
                </a:lnTo>
                <a:lnTo>
                  <a:pt x="1317705" y="654324"/>
                </a:lnTo>
                <a:lnTo>
                  <a:pt x="1317705" y="631761"/>
                </a:lnTo>
                <a:lnTo>
                  <a:pt x="1230456" y="631761"/>
                </a:lnTo>
                <a:lnTo>
                  <a:pt x="1230456" y="598179"/>
                </a:lnTo>
                <a:lnTo>
                  <a:pt x="1163673" y="598179"/>
                </a:lnTo>
                <a:lnTo>
                  <a:pt x="1163673" y="568532"/>
                </a:lnTo>
                <a:lnTo>
                  <a:pt x="1141412" y="568532"/>
                </a:lnTo>
                <a:lnTo>
                  <a:pt x="1141412" y="540985"/>
                </a:lnTo>
                <a:lnTo>
                  <a:pt x="1097250" y="540985"/>
                </a:lnTo>
                <a:lnTo>
                  <a:pt x="1097250" y="509502"/>
                </a:lnTo>
                <a:lnTo>
                  <a:pt x="1008206" y="509502"/>
                </a:lnTo>
                <a:lnTo>
                  <a:pt x="1008206" y="475920"/>
                </a:lnTo>
                <a:lnTo>
                  <a:pt x="966556" y="475920"/>
                </a:lnTo>
                <a:lnTo>
                  <a:pt x="966556" y="446535"/>
                </a:lnTo>
                <a:lnTo>
                  <a:pt x="923471" y="446535"/>
                </a:lnTo>
                <a:lnTo>
                  <a:pt x="923471" y="419775"/>
                </a:lnTo>
                <a:lnTo>
                  <a:pt x="881821" y="419775"/>
                </a:lnTo>
                <a:lnTo>
                  <a:pt x="881821" y="387242"/>
                </a:lnTo>
                <a:lnTo>
                  <a:pt x="855251" y="387242"/>
                </a:lnTo>
                <a:lnTo>
                  <a:pt x="855251" y="355759"/>
                </a:lnTo>
                <a:lnTo>
                  <a:pt x="827605" y="355759"/>
                </a:lnTo>
                <a:lnTo>
                  <a:pt x="827605" y="330048"/>
                </a:lnTo>
                <a:lnTo>
                  <a:pt x="788828" y="330048"/>
                </a:lnTo>
                <a:lnTo>
                  <a:pt x="788828" y="293580"/>
                </a:lnTo>
                <a:lnTo>
                  <a:pt x="726353" y="293580"/>
                </a:lnTo>
                <a:lnTo>
                  <a:pt x="726353" y="264196"/>
                </a:lnTo>
                <a:lnTo>
                  <a:pt x="702656" y="264196"/>
                </a:lnTo>
                <a:lnTo>
                  <a:pt x="702656" y="239534"/>
                </a:lnTo>
                <a:lnTo>
                  <a:pt x="631924" y="239534"/>
                </a:lnTo>
                <a:lnTo>
                  <a:pt x="631924" y="207001"/>
                </a:lnTo>
                <a:lnTo>
                  <a:pt x="588838" y="207001"/>
                </a:lnTo>
                <a:lnTo>
                  <a:pt x="588838" y="176568"/>
                </a:lnTo>
                <a:lnTo>
                  <a:pt x="542880" y="176568"/>
                </a:lnTo>
                <a:lnTo>
                  <a:pt x="542880" y="148758"/>
                </a:lnTo>
                <a:lnTo>
                  <a:pt x="454195" y="148758"/>
                </a:lnTo>
                <a:lnTo>
                  <a:pt x="454195" y="123309"/>
                </a:lnTo>
                <a:lnTo>
                  <a:pt x="387412" y="123309"/>
                </a:lnTo>
                <a:lnTo>
                  <a:pt x="387412" y="90776"/>
                </a:lnTo>
                <a:lnTo>
                  <a:pt x="230509" y="90776"/>
                </a:lnTo>
                <a:lnTo>
                  <a:pt x="230509" y="58244"/>
                </a:lnTo>
                <a:lnTo>
                  <a:pt x="166598" y="58244"/>
                </a:lnTo>
                <a:lnTo>
                  <a:pt x="151159" y="58244"/>
                </a:lnTo>
                <a:lnTo>
                  <a:pt x="151159" y="32533"/>
                </a:lnTo>
                <a:lnTo>
                  <a:pt x="61038" y="32533"/>
                </a:lnTo>
                <a:lnTo>
                  <a:pt x="61038" y="0"/>
                </a:lnTo>
                <a:lnTo>
                  <a:pt x="0" y="0"/>
                </a:lnTo>
              </a:path>
            </a:pathLst>
          </a:custGeom>
          <a:noFill/>
          <a:ln w="34925" cap="flat">
            <a:solidFill>
              <a:srgbClr val="C6573B"/>
            </a:solidFill>
            <a:prstDash val="solid"/>
            <a:miter/>
          </a:ln>
        </p:spPr>
        <p:txBody>
          <a:bodyPr rtlCol="0" anchor="ctr"/>
          <a:lstStyle/>
          <a:p>
            <a:endParaRPr lang="en-GB" dirty="0"/>
          </a:p>
        </p:txBody>
      </p:sp>
    </p:spTree>
    <p:extLst>
      <p:ext uri="{BB962C8B-B14F-4D97-AF65-F5344CB8AC3E}">
        <p14:creationId xmlns:p14="http://schemas.microsoft.com/office/powerpoint/2010/main" val="23604009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E6103-ACF8-325C-80A4-6F9A18B1695E}"/>
              </a:ext>
            </a:extLst>
          </p:cNvPr>
          <p:cNvSpPr>
            <a:spLocks noGrp="1"/>
          </p:cNvSpPr>
          <p:nvPr>
            <p:ph type="title"/>
          </p:nvPr>
        </p:nvSpPr>
        <p:spPr>
          <a:xfrm>
            <a:off x="619201" y="259200"/>
            <a:ext cx="10963199" cy="864000"/>
          </a:xfrm>
        </p:spPr>
        <p:txBody>
          <a:bodyPr/>
          <a:lstStyle/>
          <a:p>
            <a:r>
              <a:rPr lang="en-GB" dirty="0"/>
              <a:t>ALSYMPCA: r</a:t>
            </a:r>
            <a:r>
              <a:rPr lang="en-GB" cap="none" dirty="0"/>
              <a:t>a</a:t>
            </a:r>
            <a:r>
              <a:rPr lang="en-GB" dirty="0"/>
              <a:t>-223 results in a meaningful improvement in Q</a:t>
            </a:r>
            <a:r>
              <a:rPr lang="en-GB" cap="none" dirty="0"/>
              <a:t>o</a:t>
            </a:r>
            <a:r>
              <a:rPr lang="en-GB" dirty="0"/>
              <a:t>L</a:t>
            </a:r>
          </a:p>
        </p:txBody>
      </p:sp>
      <p:sp>
        <p:nvSpPr>
          <p:cNvPr id="4" name="Slide Number Placeholder 3">
            <a:extLst>
              <a:ext uri="{FF2B5EF4-FFF2-40B4-BE49-F238E27FC236}">
                <a16:creationId xmlns:a16="http://schemas.microsoft.com/office/drawing/2014/main" id="{E0061EAA-D0BA-7300-2E9C-FAB7BACBD599}"/>
              </a:ext>
            </a:extLst>
          </p:cNvPr>
          <p:cNvSpPr>
            <a:spLocks noGrp="1"/>
          </p:cNvSpPr>
          <p:nvPr>
            <p:ph type="sldNum" sz="quarter" idx="4"/>
          </p:nvPr>
        </p:nvSpPr>
        <p:spPr>
          <a:xfrm>
            <a:off x="10800523" y="6428359"/>
            <a:ext cx="781877" cy="365125"/>
          </a:xfrm>
        </p:spPr>
        <p:txBody>
          <a:bodyPr/>
          <a:lstStyle/>
          <a:p>
            <a:fld id="{FCE43C0F-8A7B-3A4B-9DB5-B3472E36E833}" type="slidenum">
              <a:rPr lang="en-GB" smtClean="0"/>
              <a:pPr/>
              <a:t>14</a:t>
            </a:fld>
            <a:endParaRPr lang="en-GB" dirty="0"/>
          </a:p>
        </p:txBody>
      </p:sp>
      <p:sp>
        <p:nvSpPr>
          <p:cNvPr id="11" name="Content Placeholder 10">
            <a:extLst>
              <a:ext uri="{FF2B5EF4-FFF2-40B4-BE49-F238E27FC236}">
                <a16:creationId xmlns:a16="http://schemas.microsoft.com/office/drawing/2014/main" id="{C14AF9D9-0C15-9CC3-16B6-82C0A95899C9}"/>
              </a:ext>
            </a:extLst>
          </p:cNvPr>
          <p:cNvSpPr>
            <a:spLocks noGrp="1"/>
          </p:cNvSpPr>
          <p:nvPr>
            <p:ph sz="quarter" idx="15"/>
          </p:nvPr>
        </p:nvSpPr>
        <p:spPr>
          <a:xfrm>
            <a:off x="620183" y="6264000"/>
            <a:ext cx="10300353" cy="365125"/>
          </a:xfrm>
        </p:spPr>
        <p:txBody>
          <a:bodyPr/>
          <a:lstStyle/>
          <a:p>
            <a:pPr>
              <a:spcBef>
                <a:spcPts val="0"/>
              </a:spcBef>
              <a:spcAft>
                <a:spcPts val="600"/>
              </a:spcAft>
            </a:pPr>
            <a:r>
              <a:rPr lang="en-GB" dirty="0">
                <a:solidFill>
                  <a:schemeClr val="tx2"/>
                </a:solidFill>
              </a:rPr>
              <a:t>BSoC, best standard of care; EQ-5D, EuroQoL 5D; FACT-P, Functional Assessment of Cancer Therapy Prostate; QoL, quality of life; </a:t>
            </a:r>
            <a:r>
              <a:rPr lang="en-GB" b="0" i="0" dirty="0">
                <a:solidFill>
                  <a:schemeClr val="tx2"/>
                </a:solidFill>
                <a:effectLst/>
              </a:rPr>
              <a:t>Ra-223, radium-223</a:t>
            </a:r>
            <a:endParaRPr lang="en-GB" dirty="0">
              <a:solidFill>
                <a:schemeClr val="tx2"/>
              </a:solidFill>
              <a:highlight>
                <a:srgbClr val="FFFF00"/>
              </a:highlight>
            </a:endParaRPr>
          </a:p>
          <a:p>
            <a:pPr>
              <a:spcBef>
                <a:spcPts val="0"/>
              </a:spcBef>
              <a:spcAft>
                <a:spcPts val="600"/>
              </a:spcAft>
            </a:pPr>
            <a:r>
              <a:rPr lang="en-GB" dirty="0">
                <a:solidFill>
                  <a:schemeClr val="tx2"/>
                </a:solidFill>
              </a:rPr>
              <a:t>Adapted from Nilsson S, et al. Ann Oncol. 2016;27:868-74</a:t>
            </a:r>
          </a:p>
        </p:txBody>
      </p:sp>
      <p:graphicFrame>
        <p:nvGraphicFramePr>
          <p:cNvPr id="12" name="Chart 11">
            <a:extLst>
              <a:ext uri="{FF2B5EF4-FFF2-40B4-BE49-F238E27FC236}">
                <a16:creationId xmlns:a16="http://schemas.microsoft.com/office/drawing/2014/main" id="{BDD167B7-92EF-0575-0CCE-97F88F82858F}"/>
              </a:ext>
            </a:extLst>
          </p:cNvPr>
          <p:cNvGraphicFramePr/>
          <p:nvPr>
            <p:extLst>
              <p:ext uri="{D42A27DB-BD31-4B8C-83A1-F6EECF244321}">
                <p14:modId xmlns:p14="http://schemas.microsoft.com/office/powerpoint/2010/main" val="45969322"/>
              </p:ext>
            </p:extLst>
          </p:nvPr>
        </p:nvGraphicFramePr>
        <p:xfrm>
          <a:off x="2032000" y="1320470"/>
          <a:ext cx="8128000" cy="4293509"/>
        </p:xfrm>
        <a:graphic>
          <a:graphicData uri="http://schemas.openxmlformats.org/drawingml/2006/chart">
            <c:chart xmlns:c="http://schemas.openxmlformats.org/drawingml/2006/chart" xmlns:r="http://schemas.openxmlformats.org/officeDocument/2006/relationships" r:id="rId2"/>
          </a:graphicData>
        </a:graphic>
      </p:graphicFrame>
      <p:sp>
        <p:nvSpPr>
          <p:cNvPr id="13" name="TextBox 12">
            <a:extLst>
              <a:ext uri="{FF2B5EF4-FFF2-40B4-BE49-F238E27FC236}">
                <a16:creationId xmlns:a16="http://schemas.microsoft.com/office/drawing/2014/main" id="{B47ABD4B-20E8-1DBE-6AB6-29413B83C865}"/>
              </a:ext>
            </a:extLst>
          </p:cNvPr>
          <p:cNvSpPr txBox="1"/>
          <p:nvPr/>
        </p:nvSpPr>
        <p:spPr>
          <a:xfrm>
            <a:off x="4079776" y="2400590"/>
            <a:ext cx="575479" cy="184666"/>
          </a:xfrm>
          <a:prstGeom prst="rect">
            <a:avLst/>
          </a:prstGeom>
          <a:noFill/>
        </p:spPr>
        <p:txBody>
          <a:bodyPr wrap="none" lIns="0" tIns="0" rIns="0" bIns="0" rtlCol="0">
            <a:spAutoFit/>
          </a:bodyPr>
          <a:lstStyle/>
          <a:p>
            <a:r>
              <a:rPr lang="en-GB" sz="1200" dirty="0">
                <a:latin typeface="Arial" panose="020B0604020202020204" pitchFamily="34" charset="0"/>
                <a:ea typeface="Aileron" charset="0"/>
                <a:cs typeface="Arial" panose="020B0604020202020204" pitchFamily="34" charset="0"/>
              </a:rPr>
              <a:t>p=0.020</a:t>
            </a:r>
          </a:p>
        </p:txBody>
      </p:sp>
      <p:sp>
        <p:nvSpPr>
          <p:cNvPr id="14" name="TextBox 13">
            <a:extLst>
              <a:ext uri="{FF2B5EF4-FFF2-40B4-BE49-F238E27FC236}">
                <a16:creationId xmlns:a16="http://schemas.microsoft.com/office/drawing/2014/main" id="{DAEEB038-F0B2-0FB5-7516-32F27162AA82}"/>
              </a:ext>
            </a:extLst>
          </p:cNvPr>
          <p:cNvSpPr txBox="1"/>
          <p:nvPr/>
        </p:nvSpPr>
        <p:spPr>
          <a:xfrm>
            <a:off x="7824192" y="2070652"/>
            <a:ext cx="557845" cy="184666"/>
          </a:xfrm>
          <a:prstGeom prst="rect">
            <a:avLst/>
          </a:prstGeom>
          <a:noFill/>
        </p:spPr>
        <p:txBody>
          <a:bodyPr wrap="none" lIns="0" tIns="0" rIns="0" bIns="0" rtlCol="0">
            <a:spAutoFit/>
          </a:bodyPr>
          <a:lstStyle/>
          <a:p>
            <a:r>
              <a:rPr lang="en-GB" sz="1200" dirty="0">
                <a:latin typeface="Arial" panose="020B0604020202020204" pitchFamily="34" charset="0"/>
                <a:ea typeface="Aileron" charset="0"/>
                <a:cs typeface="Arial" panose="020B0604020202020204" pitchFamily="34" charset="0"/>
              </a:rPr>
              <a:t>p=0.004</a:t>
            </a:r>
          </a:p>
        </p:txBody>
      </p:sp>
      <p:sp>
        <p:nvSpPr>
          <p:cNvPr id="15" name="TextBox 14">
            <a:extLst>
              <a:ext uri="{FF2B5EF4-FFF2-40B4-BE49-F238E27FC236}">
                <a16:creationId xmlns:a16="http://schemas.microsoft.com/office/drawing/2014/main" id="{89D8D010-FFDA-31DB-1D4B-8DDF74C623A6}"/>
              </a:ext>
            </a:extLst>
          </p:cNvPr>
          <p:cNvSpPr txBox="1"/>
          <p:nvPr/>
        </p:nvSpPr>
        <p:spPr>
          <a:xfrm>
            <a:off x="3515963" y="5558148"/>
            <a:ext cx="553037" cy="184666"/>
          </a:xfrm>
          <a:prstGeom prst="rect">
            <a:avLst/>
          </a:prstGeom>
          <a:noFill/>
        </p:spPr>
        <p:txBody>
          <a:bodyPr wrap="none" lIns="0" tIns="0" rIns="0" bIns="0" rtlCol="0">
            <a:spAutoFit/>
          </a:bodyPr>
          <a:lstStyle/>
          <a:p>
            <a:pPr algn="ctr"/>
            <a:r>
              <a:rPr lang="en-GB" sz="1200" dirty="0">
                <a:solidFill>
                  <a:schemeClr val="accent1"/>
                </a:solidFill>
                <a:latin typeface="Arial" panose="020B0604020202020204" pitchFamily="34" charset="0"/>
                <a:ea typeface="Aileron" charset="0"/>
                <a:cs typeface="Arial" panose="020B0604020202020204" pitchFamily="34" charset="0"/>
              </a:rPr>
              <a:t>106/431</a:t>
            </a:r>
          </a:p>
        </p:txBody>
      </p:sp>
      <p:sp>
        <p:nvSpPr>
          <p:cNvPr id="16" name="TextBox 15">
            <a:extLst>
              <a:ext uri="{FF2B5EF4-FFF2-40B4-BE49-F238E27FC236}">
                <a16:creationId xmlns:a16="http://schemas.microsoft.com/office/drawing/2014/main" id="{F5CB676D-E935-F726-3D68-0B449E35EBD6}"/>
              </a:ext>
            </a:extLst>
          </p:cNvPr>
          <p:cNvSpPr txBox="1"/>
          <p:nvPr/>
        </p:nvSpPr>
        <p:spPr>
          <a:xfrm>
            <a:off x="4642525" y="5558148"/>
            <a:ext cx="468078" cy="184666"/>
          </a:xfrm>
          <a:prstGeom prst="rect">
            <a:avLst/>
          </a:prstGeom>
          <a:noFill/>
        </p:spPr>
        <p:txBody>
          <a:bodyPr wrap="none" lIns="0" tIns="0" rIns="0" bIns="0" rtlCol="0">
            <a:spAutoFit/>
          </a:bodyPr>
          <a:lstStyle/>
          <a:p>
            <a:pPr algn="ctr"/>
            <a:r>
              <a:rPr lang="en-GB" sz="1200" dirty="0">
                <a:solidFill>
                  <a:schemeClr val="tx2"/>
                </a:solidFill>
                <a:latin typeface="Arial" panose="020B0604020202020204" pitchFamily="34" charset="0"/>
                <a:ea typeface="Aileron" charset="0"/>
                <a:cs typeface="Arial" panose="020B0604020202020204" pitchFamily="34" charset="0"/>
              </a:rPr>
              <a:t>30/186</a:t>
            </a:r>
          </a:p>
        </p:txBody>
      </p:sp>
      <p:sp>
        <p:nvSpPr>
          <p:cNvPr id="17" name="TextBox 16">
            <a:extLst>
              <a:ext uri="{FF2B5EF4-FFF2-40B4-BE49-F238E27FC236}">
                <a16:creationId xmlns:a16="http://schemas.microsoft.com/office/drawing/2014/main" id="{B00728F1-F870-FF8F-9BFA-2E6277F44E2E}"/>
              </a:ext>
            </a:extLst>
          </p:cNvPr>
          <p:cNvSpPr txBox="1"/>
          <p:nvPr/>
        </p:nvSpPr>
        <p:spPr>
          <a:xfrm>
            <a:off x="2720950" y="5558148"/>
            <a:ext cx="238848" cy="184666"/>
          </a:xfrm>
          <a:prstGeom prst="rect">
            <a:avLst/>
          </a:prstGeom>
          <a:noFill/>
        </p:spPr>
        <p:txBody>
          <a:bodyPr wrap="none" lIns="0" tIns="0" rIns="0" bIns="0" rtlCol="0">
            <a:spAutoFit/>
          </a:bodyPr>
          <a:lstStyle/>
          <a:p>
            <a:pPr algn="ctr"/>
            <a:r>
              <a:rPr lang="en-GB" sz="1200" dirty="0">
                <a:latin typeface="Arial" panose="020B0604020202020204" pitchFamily="34" charset="0"/>
                <a:ea typeface="Aileron" charset="0"/>
                <a:cs typeface="Arial" panose="020B0604020202020204" pitchFamily="34" charset="0"/>
              </a:rPr>
              <a:t>n/N</a:t>
            </a:r>
          </a:p>
        </p:txBody>
      </p:sp>
      <p:sp>
        <p:nvSpPr>
          <p:cNvPr id="18" name="TextBox 17">
            <a:extLst>
              <a:ext uri="{FF2B5EF4-FFF2-40B4-BE49-F238E27FC236}">
                <a16:creationId xmlns:a16="http://schemas.microsoft.com/office/drawing/2014/main" id="{4EA7D4A3-48BF-E853-049F-5CB7044A6981}"/>
              </a:ext>
            </a:extLst>
          </p:cNvPr>
          <p:cNvSpPr txBox="1"/>
          <p:nvPr/>
        </p:nvSpPr>
        <p:spPr>
          <a:xfrm>
            <a:off x="7324392" y="5558148"/>
            <a:ext cx="553037" cy="184666"/>
          </a:xfrm>
          <a:prstGeom prst="rect">
            <a:avLst/>
          </a:prstGeom>
          <a:noFill/>
        </p:spPr>
        <p:txBody>
          <a:bodyPr wrap="none" lIns="0" tIns="0" rIns="0" bIns="0" rtlCol="0">
            <a:spAutoFit/>
          </a:bodyPr>
          <a:lstStyle/>
          <a:p>
            <a:pPr algn="ctr"/>
            <a:r>
              <a:rPr lang="en-GB" sz="1200" dirty="0">
                <a:solidFill>
                  <a:schemeClr val="accent1"/>
                </a:solidFill>
                <a:latin typeface="Arial" panose="020B0604020202020204" pitchFamily="34" charset="0"/>
                <a:ea typeface="Aileron" charset="0"/>
                <a:cs typeface="Arial" panose="020B0604020202020204" pitchFamily="34" charset="0"/>
              </a:rPr>
              <a:t>138/472</a:t>
            </a:r>
          </a:p>
        </p:txBody>
      </p:sp>
      <p:sp>
        <p:nvSpPr>
          <p:cNvPr id="19" name="TextBox 18">
            <a:extLst>
              <a:ext uri="{FF2B5EF4-FFF2-40B4-BE49-F238E27FC236}">
                <a16:creationId xmlns:a16="http://schemas.microsoft.com/office/drawing/2014/main" id="{2970D3B4-1048-E639-E57D-32B97E1CCCAF}"/>
              </a:ext>
            </a:extLst>
          </p:cNvPr>
          <p:cNvSpPr txBox="1"/>
          <p:nvPr/>
        </p:nvSpPr>
        <p:spPr>
          <a:xfrm>
            <a:off x="8410498" y="5558148"/>
            <a:ext cx="468078" cy="184666"/>
          </a:xfrm>
          <a:prstGeom prst="rect">
            <a:avLst/>
          </a:prstGeom>
          <a:noFill/>
        </p:spPr>
        <p:txBody>
          <a:bodyPr wrap="none" lIns="0" tIns="0" rIns="0" bIns="0" rtlCol="0">
            <a:spAutoFit/>
          </a:bodyPr>
          <a:lstStyle/>
          <a:p>
            <a:pPr algn="ctr"/>
            <a:r>
              <a:rPr lang="en-GB" sz="1200" dirty="0">
                <a:solidFill>
                  <a:schemeClr val="tx2"/>
                </a:solidFill>
                <a:latin typeface="Arial" panose="020B0604020202020204" pitchFamily="34" charset="0"/>
                <a:ea typeface="Aileron" charset="0"/>
                <a:cs typeface="Arial" panose="020B0604020202020204" pitchFamily="34" charset="0"/>
              </a:rPr>
              <a:t>37/200</a:t>
            </a:r>
          </a:p>
        </p:txBody>
      </p:sp>
      <p:sp>
        <p:nvSpPr>
          <p:cNvPr id="20" name="TextBox 19">
            <a:extLst>
              <a:ext uri="{FF2B5EF4-FFF2-40B4-BE49-F238E27FC236}">
                <a16:creationId xmlns:a16="http://schemas.microsoft.com/office/drawing/2014/main" id="{FE69529F-36FF-E34B-20E0-E944AAA893FE}"/>
              </a:ext>
            </a:extLst>
          </p:cNvPr>
          <p:cNvSpPr txBox="1"/>
          <p:nvPr/>
        </p:nvSpPr>
        <p:spPr>
          <a:xfrm rot="16200000">
            <a:off x="1129957" y="3359502"/>
            <a:ext cx="1362554" cy="215444"/>
          </a:xfrm>
          <a:prstGeom prst="rect">
            <a:avLst/>
          </a:prstGeom>
          <a:noFill/>
        </p:spPr>
        <p:txBody>
          <a:bodyPr wrap="none" lIns="0" tIns="0" rIns="0" bIns="0" rtlCol="0">
            <a:spAutoFit/>
          </a:bodyPr>
          <a:lstStyle/>
          <a:p>
            <a:pPr algn="ctr"/>
            <a:r>
              <a:rPr lang="en-GB" sz="1400" b="1" dirty="0">
                <a:latin typeface="Arial" panose="020B0604020202020204" pitchFamily="34" charset="0"/>
                <a:ea typeface="Aileron" charset="0"/>
                <a:cs typeface="Arial" panose="020B0604020202020204" pitchFamily="34" charset="0"/>
              </a:rPr>
              <a:t>Responders (%)</a:t>
            </a:r>
          </a:p>
        </p:txBody>
      </p:sp>
    </p:spTree>
    <p:extLst>
      <p:ext uri="{BB962C8B-B14F-4D97-AF65-F5344CB8AC3E}">
        <p14:creationId xmlns:p14="http://schemas.microsoft.com/office/powerpoint/2010/main" val="320856550"/>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6278D29-CDEE-F441-0F8B-A596D62E0872}"/>
              </a:ext>
            </a:extLst>
          </p:cNvPr>
          <p:cNvSpPr>
            <a:spLocks noGrp="1"/>
          </p:cNvSpPr>
          <p:nvPr>
            <p:ph sz="quarter" idx="12"/>
          </p:nvPr>
        </p:nvSpPr>
        <p:spPr>
          <a:xfrm>
            <a:off x="620713" y="5501207"/>
            <a:ext cx="10963275" cy="733967"/>
          </a:xfrm>
        </p:spPr>
        <p:txBody>
          <a:bodyPr/>
          <a:lstStyle/>
          <a:p>
            <a:r>
              <a:rPr lang="en-GB" dirty="0"/>
              <a:t>Final 3-year safety analysis of ALSYMPCA showed that radium-223 remained well tolerated, with low myelosuppression incidence and no new safety concern</a:t>
            </a:r>
            <a:r>
              <a:rPr lang="en-GB" baseline="30000" dirty="0"/>
              <a:t>2</a:t>
            </a:r>
          </a:p>
        </p:txBody>
      </p:sp>
      <p:sp>
        <p:nvSpPr>
          <p:cNvPr id="2" name="Title 1">
            <a:extLst>
              <a:ext uri="{FF2B5EF4-FFF2-40B4-BE49-F238E27FC236}">
                <a16:creationId xmlns:a16="http://schemas.microsoft.com/office/drawing/2014/main" id="{4C4AD365-DF5E-5B49-5F11-1A2B8DA818B2}"/>
              </a:ext>
            </a:extLst>
          </p:cNvPr>
          <p:cNvSpPr>
            <a:spLocks noGrp="1"/>
          </p:cNvSpPr>
          <p:nvPr>
            <p:ph type="title"/>
          </p:nvPr>
        </p:nvSpPr>
        <p:spPr>
          <a:xfrm>
            <a:off x="619201" y="259200"/>
            <a:ext cx="10963199" cy="864000"/>
          </a:xfrm>
        </p:spPr>
        <p:txBody>
          <a:bodyPr/>
          <a:lstStyle/>
          <a:p>
            <a:r>
              <a:rPr lang="en-GB" dirty="0"/>
              <a:t>ALSYMPCA: safety data</a:t>
            </a:r>
          </a:p>
        </p:txBody>
      </p:sp>
      <p:sp>
        <p:nvSpPr>
          <p:cNvPr id="4" name="Slide Number Placeholder 3">
            <a:extLst>
              <a:ext uri="{FF2B5EF4-FFF2-40B4-BE49-F238E27FC236}">
                <a16:creationId xmlns:a16="http://schemas.microsoft.com/office/drawing/2014/main" id="{312A0A8A-0182-DFE1-864B-0EB0A8599D9A}"/>
              </a:ext>
            </a:extLst>
          </p:cNvPr>
          <p:cNvSpPr>
            <a:spLocks noGrp="1"/>
          </p:cNvSpPr>
          <p:nvPr>
            <p:ph type="sldNum" sz="quarter" idx="4"/>
          </p:nvPr>
        </p:nvSpPr>
        <p:spPr>
          <a:xfrm>
            <a:off x="10800523" y="6428359"/>
            <a:ext cx="781877" cy="365125"/>
          </a:xfrm>
        </p:spPr>
        <p:txBody>
          <a:bodyPr/>
          <a:lstStyle/>
          <a:p>
            <a:fld id="{FCE43C0F-8A7B-3A4B-9DB5-B3472E36E833}" type="slidenum">
              <a:rPr lang="en-GB" smtClean="0"/>
              <a:pPr/>
              <a:t>15</a:t>
            </a:fld>
            <a:endParaRPr lang="en-GB" dirty="0"/>
          </a:p>
        </p:txBody>
      </p:sp>
      <p:sp>
        <p:nvSpPr>
          <p:cNvPr id="14" name="Content Placeholder 13">
            <a:extLst>
              <a:ext uri="{FF2B5EF4-FFF2-40B4-BE49-F238E27FC236}">
                <a16:creationId xmlns:a16="http://schemas.microsoft.com/office/drawing/2014/main" id="{7C14ABB3-97C2-F381-8224-FBC6EBBF36DF}"/>
              </a:ext>
            </a:extLst>
          </p:cNvPr>
          <p:cNvSpPr>
            <a:spLocks noGrp="1"/>
          </p:cNvSpPr>
          <p:nvPr>
            <p:ph sz="quarter" idx="15"/>
          </p:nvPr>
        </p:nvSpPr>
        <p:spPr>
          <a:xfrm>
            <a:off x="620183" y="6356351"/>
            <a:ext cx="10180339" cy="365125"/>
          </a:xfrm>
        </p:spPr>
        <p:txBody>
          <a:bodyPr/>
          <a:lstStyle/>
          <a:p>
            <a:r>
              <a:rPr lang="en-GB" dirty="0">
                <a:solidFill>
                  <a:schemeClr val="tx2"/>
                </a:solidFill>
              </a:rPr>
              <a:t>AE, adverse event</a:t>
            </a:r>
          </a:p>
          <a:p>
            <a:r>
              <a:rPr lang="en-GB" dirty="0">
                <a:solidFill>
                  <a:schemeClr val="tx2"/>
                </a:solidFill>
              </a:rPr>
              <a:t>1. Parker C, et al. N Engl J Med. 2013;369:213-23; 2. Parker C, et al. Eur Urol. 2018;73:427-35</a:t>
            </a:r>
          </a:p>
        </p:txBody>
      </p:sp>
      <p:graphicFrame>
        <p:nvGraphicFramePr>
          <p:cNvPr id="19" name="Content Placeholder 13">
            <a:extLst>
              <a:ext uri="{FF2B5EF4-FFF2-40B4-BE49-F238E27FC236}">
                <a16:creationId xmlns:a16="http://schemas.microsoft.com/office/drawing/2014/main" id="{32A2832F-DE23-2E57-BA19-5F999C52B79E}"/>
              </a:ext>
            </a:extLst>
          </p:cNvPr>
          <p:cNvGraphicFramePr>
            <a:graphicFrameLocks/>
          </p:cNvGraphicFramePr>
          <p:nvPr>
            <p:extLst>
              <p:ext uri="{D42A27DB-BD31-4B8C-83A1-F6EECF244321}">
                <p14:modId xmlns:p14="http://schemas.microsoft.com/office/powerpoint/2010/main" val="387220447"/>
              </p:ext>
            </p:extLst>
          </p:nvPr>
        </p:nvGraphicFramePr>
        <p:xfrm>
          <a:off x="620713" y="1196752"/>
          <a:ext cx="10963279" cy="4059828"/>
        </p:xfrm>
        <a:graphic>
          <a:graphicData uri="http://schemas.openxmlformats.org/drawingml/2006/table">
            <a:tbl>
              <a:tblPr firstRow="1" bandRow="1">
                <a:tableStyleId>{5C22544A-7EE6-4342-B048-85BDC9FD1C3A}</a:tableStyleId>
              </a:tblPr>
              <a:tblGrid>
                <a:gridCol w="3171031">
                  <a:extLst>
                    <a:ext uri="{9D8B030D-6E8A-4147-A177-3AD203B41FA5}">
                      <a16:colId xmlns:a16="http://schemas.microsoft.com/office/drawing/2014/main" val="2485078712"/>
                    </a:ext>
                  </a:extLst>
                </a:gridCol>
                <a:gridCol w="974031">
                  <a:extLst>
                    <a:ext uri="{9D8B030D-6E8A-4147-A177-3AD203B41FA5}">
                      <a16:colId xmlns:a16="http://schemas.microsoft.com/office/drawing/2014/main" val="148844750"/>
                    </a:ext>
                  </a:extLst>
                </a:gridCol>
                <a:gridCol w="974031">
                  <a:extLst>
                    <a:ext uri="{9D8B030D-6E8A-4147-A177-3AD203B41FA5}">
                      <a16:colId xmlns:a16="http://schemas.microsoft.com/office/drawing/2014/main" val="2243124830"/>
                    </a:ext>
                  </a:extLst>
                </a:gridCol>
                <a:gridCol w="974031">
                  <a:extLst>
                    <a:ext uri="{9D8B030D-6E8A-4147-A177-3AD203B41FA5}">
                      <a16:colId xmlns:a16="http://schemas.microsoft.com/office/drawing/2014/main" val="4062038506"/>
                    </a:ext>
                  </a:extLst>
                </a:gridCol>
                <a:gridCol w="974031">
                  <a:extLst>
                    <a:ext uri="{9D8B030D-6E8A-4147-A177-3AD203B41FA5}">
                      <a16:colId xmlns:a16="http://schemas.microsoft.com/office/drawing/2014/main" val="882601268"/>
                    </a:ext>
                  </a:extLst>
                </a:gridCol>
                <a:gridCol w="974031">
                  <a:extLst>
                    <a:ext uri="{9D8B030D-6E8A-4147-A177-3AD203B41FA5}">
                      <a16:colId xmlns:a16="http://schemas.microsoft.com/office/drawing/2014/main" val="3135864880"/>
                    </a:ext>
                  </a:extLst>
                </a:gridCol>
                <a:gridCol w="974031">
                  <a:extLst>
                    <a:ext uri="{9D8B030D-6E8A-4147-A177-3AD203B41FA5}">
                      <a16:colId xmlns:a16="http://schemas.microsoft.com/office/drawing/2014/main" val="3229669298"/>
                    </a:ext>
                  </a:extLst>
                </a:gridCol>
                <a:gridCol w="974031">
                  <a:extLst>
                    <a:ext uri="{9D8B030D-6E8A-4147-A177-3AD203B41FA5}">
                      <a16:colId xmlns:a16="http://schemas.microsoft.com/office/drawing/2014/main" val="2544044565"/>
                    </a:ext>
                  </a:extLst>
                </a:gridCol>
                <a:gridCol w="974031">
                  <a:extLst>
                    <a:ext uri="{9D8B030D-6E8A-4147-A177-3AD203B41FA5}">
                      <a16:colId xmlns:a16="http://schemas.microsoft.com/office/drawing/2014/main" val="1306435797"/>
                    </a:ext>
                  </a:extLst>
                </a:gridCol>
              </a:tblGrid>
              <a:tr h="128709">
                <a:tc rowSpan="2">
                  <a:txBody>
                    <a:bodyPr/>
                    <a:lstStyle/>
                    <a:p>
                      <a:pPr>
                        <a:lnSpc>
                          <a:spcPct val="90000"/>
                        </a:lnSpc>
                      </a:pPr>
                      <a:r>
                        <a:rPr lang="en-GB" sz="1300" noProof="0" dirty="0">
                          <a:latin typeface="Arial" panose="020B0604020202020204" pitchFamily="34" charset="0"/>
                          <a:cs typeface="Arial" panose="020B0604020202020204" pitchFamily="34" charset="0"/>
                        </a:rPr>
                        <a:t>Event, n (%)</a:t>
                      </a:r>
                      <a:r>
                        <a:rPr lang="en-GB" sz="1300" baseline="30000" noProof="0" dirty="0">
                          <a:latin typeface="Arial" panose="020B0604020202020204" pitchFamily="34" charset="0"/>
                          <a:cs typeface="Arial" panose="020B0604020202020204" pitchFamily="34" charset="0"/>
                        </a:rPr>
                        <a:t>1</a:t>
                      </a:r>
                    </a:p>
                  </a:txBody>
                  <a:tcPr marT="28800" marB="28800" anchor="b">
                    <a:lnB w="38100" cap="flat" cmpd="sng" algn="ctr">
                      <a:solidFill>
                        <a:schemeClr val="bg1"/>
                      </a:solidFill>
                      <a:prstDash val="solid"/>
                      <a:round/>
                      <a:headEnd type="none" w="med" len="med"/>
                      <a:tailEnd type="none" w="med" len="med"/>
                    </a:lnB>
                  </a:tcPr>
                </a:tc>
                <a:tc gridSpan="4">
                  <a:txBody>
                    <a:bodyPr/>
                    <a:lstStyle/>
                    <a:p>
                      <a:pPr algn="ctr">
                        <a:lnSpc>
                          <a:spcPct val="90000"/>
                        </a:lnSpc>
                      </a:pPr>
                      <a:r>
                        <a:rPr lang="en-GB" sz="1300" noProof="0" dirty="0">
                          <a:latin typeface="Arial" panose="020B0604020202020204" pitchFamily="34" charset="0"/>
                          <a:cs typeface="Arial" panose="020B0604020202020204" pitchFamily="34" charset="0"/>
                        </a:rPr>
                        <a:t>Radium-223 dichloride (n=600)</a:t>
                      </a:r>
                    </a:p>
                  </a:txBody>
                  <a:tcPr marT="28800" marB="28800">
                    <a:lnB w="12700" cap="flat" cmpd="sng" algn="ctr">
                      <a:solidFill>
                        <a:schemeClr val="bg1"/>
                      </a:solidFill>
                      <a:prstDash val="solid"/>
                      <a:round/>
                      <a:headEnd type="none" w="med" len="med"/>
                      <a:tailEnd type="none" w="med" len="med"/>
                    </a:lnB>
                  </a:tcPr>
                </a:tc>
                <a:tc hMerge="1">
                  <a:txBody>
                    <a:bodyPr/>
                    <a:lstStyle/>
                    <a:p>
                      <a:pPr algn="ctr"/>
                      <a:endParaRPr lang="en-US" sz="1600" dirty="0">
                        <a:latin typeface="Arial" panose="020B0604020202020204" pitchFamily="34" charset="0"/>
                        <a:cs typeface="Arial" panose="020B0604020202020204" pitchFamily="34" charset="0"/>
                      </a:endParaRPr>
                    </a:p>
                  </a:txBody>
                  <a:tcPr/>
                </a:tc>
                <a:tc hMerge="1">
                  <a:txBody>
                    <a:bodyPr/>
                    <a:lstStyle/>
                    <a:p>
                      <a:pPr algn="ctr">
                        <a:lnSpc>
                          <a:spcPct val="90000"/>
                        </a:lnSpc>
                      </a:pPr>
                      <a:endParaRPr lang="en-US" sz="1300" dirty="0">
                        <a:latin typeface="Arial" panose="020B0604020202020204" pitchFamily="34" charset="0"/>
                        <a:cs typeface="Arial" panose="020B0604020202020204" pitchFamily="34" charset="0"/>
                      </a:endParaRPr>
                    </a:p>
                  </a:txBody>
                  <a:tcPr marT="28800" marB="28800">
                    <a:lnB w="12700" cap="flat" cmpd="sng" algn="ctr">
                      <a:solidFill>
                        <a:schemeClr val="bg1"/>
                      </a:solidFill>
                      <a:prstDash val="solid"/>
                      <a:round/>
                      <a:headEnd type="none" w="med" len="med"/>
                      <a:tailEnd type="none" w="med" len="med"/>
                    </a:lnB>
                  </a:tcPr>
                </a:tc>
                <a:tc hMerge="1">
                  <a:txBody>
                    <a:bodyPr/>
                    <a:lstStyle/>
                    <a:p>
                      <a:pPr algn="ctr"/>
                      <a:endParaRPr lang="en-US" sz="1600" dirty="0">
                        <a:latin typeface="Arial" panose="020B0604020202020204" pitchFamily="34" charset="0"/>
                        <a:cs typeface="Arial" panose="020B0604020202020204" pitchFamily="34" charset="0"/>
                      </a:endParaRPr>
                    </a:p>
                  </a:txBody>
                  <a:tcPr/>
                </a:tc>
                <a:tc gridSpan="4">
                  <a:txBody>
                    <a:bodyPr/>
                    <a:lstStyle/>
                    <a:p>
                      <a:pPr algn="ctr">
                        <a:lnSpc>
                          <a:spcPct val="90000"/>
                        </a:lnSpc>
                      </a:pPr>
                      <a:r>
                        <a:rPr lang="en-GB" sz="1300" noProof="0" dirty="0">
                          <a:latin typeface="Arial" panose="020B0604020202020204" pitchFamily="34" charset="0"/>
                          <a:cs typeface="Arial" panose="020B0604020202020204" pitchFamily="34" charset="0"/>
                        </a:rPr>
                        <a:t>Placebo (n=301)</a:t>
                      </a:r>
                    </a:p>
                  </a:txBody>
                  <a:tcPr marT="28800" marB="28800">
                    <a:lnB w="12700" cap="flat" cmpd="sng" algn="ctr">
                      <a:solidFill>
                        <a:schemeClr val="bg1"/>
                      </a:solidFill>
                      <a:prstDash val="solid"/>
                      <a:round/>
                      <a:headEnd type="none" w="med" len="med"/>
                      <a:tailEnd type="none" w="med" len="med"/>
                    </a:lnB>
                  </a:tcPr>
                </a:tc>
                <a:tc hMerge="1">
                  <a:txBody>
                    <a:bodyPr/>
                    <a:lstStyle/>
                    <a:p>
                      <a:pPr algn="ctr">
                        <a:lnSpc>
                          <a:spcPct val="90000"/>
                        </a:lnSpc>
                      </a:pPr>
                      <a:endParaRPr lang="en-US" sz="1300" dirty="0">
                        <a:latin typeface="Arial" panose="020B0604020202020204" pitchFamily="34" charset="0"/>
                        <a:cs typeface="Arial" panose="020B0604020202020204" pitchFamily="34" charset="0"/>
                      </a:endParaRPr>
                    </a:p>
                  </a:txBody>
                  <a:tcPr marT="28800" marB="28800">
                    <a:lnB w="12700" cap="flat" cmpd="sng" algn="ctr">
                      <a:solidFill>
                        <a:schemeClr val="bg1"/>
                      </a:solidFill>
                      <a:prstDash val="solid"/>
                      <a:round/>
                      <a:headEnd type="none" w="med" len="med"/>
                      <a:tailEnd type="none" w="med" len="med"/>
                    </a:lnB>
                  </a:tcPr>
                </a:tc>
                <a:tc hMerge="1">
                  <a:txBody>
                    <a:bodyPr/>
                    <a:lstStyle/>
                    <a:p>
                      <a:pPr algn="ctr">
                        <a:lnSpc>
                          <a:spcPct val="90000"/>
                        </a:lnSpc>
                      </a:pPr>
                      <a:r>
                        <a:rPr lang="en-US" sz="1300" dirty="0">
                          <a:latin typeface="Arial" panose="020B0604020202020204" pitchFamily="34" charset="0"/>
                          <a:cs typeface="Arial" panose="020B0604020202020204" pitchFamily="34" charset="0"/>
                        </a:rPr>
                        <a:t>Crossover</a:t>
                      </a:r>
                      <a:br>
                        <a:rPr lang="en-US" sz="1300" dirty="0">
                          <a:latin typeface="Arial" panose="020B0604020202020204" pitchFamily="34" charset="0"/>
                          <a:cs typeface="Arial" panose="020B0604020202020204" pitchFamily="34" charset="0"/>
                        </a:rPr>
                      </a:br>
                      <a:r>
                        <a:rPr lang="en-US" sz="1300" dirty="0">
                          <a:latin typeface="Arial" panose="020B0604020202020204" pitchFamily="34" charset="0"/>
                          <a:cs typeface="Arial" panose="020B0604020202020204" pitchFamily="34" charset="0"/>
                        </a:rPr>
                        <a:t>(N=83)</a:t>
                      </a:r>
                    </a:p>
                  </a:txBody>
                  <a:tcPr marT="28800" marB="28800">
                    <a:lnB w="12700" cap="flat" cmpd="sng" algn="ctr">
                      <a:solidFill>
                        <a:schemeClr val="bg1"/>
                      </a:solidFill>
                      <a:prstDash val="solid"/>
                      <a:round/>
                      <a:headEnd type="none" w="med" len="med"/>
                      <a:tailEnd type="none" w="med" len="med"/>
                    </a:lnB>
                  </a:tcPr>
                </a:tc>
                <a:tc hMerge="1">
                  <a:txBody>
                    <a:bodyPr/>
                    <a:lstStyle/>
                    <a:p>
                      <a:pPr algn="ctr"/>
                      <a:endParaRPr lang="en-U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638122905"/>
                  </a:ext>
                </a:extLst>
              </a:tr>
              <a:tr h="0">
                <a:tc vMerge="1">
                  <a:txBody>
                    <a:bodyPr/>
                    <a:lstStyle/>
                    <a:p>
                      <a:pPr>
                        <a:lnSpc>
                          <a:spcPct val="90000"/>
                        </a:lnSpc>
                      </a:pPr>
                      <a:endParaRPr lang="en-US" sz="1300" dirty="0">
                        <a:latin typeface="Arial" panose="020B0604020202020204" pitchFamily="34" charset="0"/>
                        <a:cs typeface="Arial" panose="020B0604020202020204" pitchFamily="34" charset="0"/>
                      </a:endParaRPr>
                    </a:p>
                  </a:txBody>
                  <a:tcPr marT="28800" marB="28800">
                    <a:lnT w="127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lnSpc>
                          <a:spcPct val="90000"/>
                        </a:lnSpc>
                      </a:pPr>
                      <a:r>
                        <a:rPr lang="en-GB" sz="1300" b="1" noProof="0" dirty="0">
                          <a:solidFill>
                            <a:schemeClr val="bg1"/>
                          </a:solidFill>
                          <a:latin typeface="Arial" panose="020B0604020202020204" pitchFamily="34" charset="0"/>
                          <a:cs typeface="Arial" panose="020B0604020202020204" pitchFamily="34" charset="0"/>
                        </a:rPr>
                        <a:t>All grades</a:t>
                      </a:r>
                    </a:p>
                  </a:txBody>
                  <a:tcPr marL="0" marR="0" marT="28800" marB="28800">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lnSpc>
                          <a:spcPct val="90000"/>
                        </a:lnSpc>
                      </a:pPr>
                      <a:r>
                        <a:rPr lang="en-GB" sz="1300" b="1" noProof="0" dirty="0">
                          <a:solidFill>
                            <a:schemeClr val="bg1"/>
                          </a:solidFill>
                          <a:latin typeface="Arial" panose="020B0604020202020204" pitchFamily="34" charset="0"/>
                          <a:cs typeface="Arial" panose="020B0604020202020204" pitchFamily="34" charset="0"/>
                        </a:rPr>
                        <a:t>Grade 3</a:t>
                      </a:r>
                    </a:p>
                  </a:txBody>
                  <a:tcPr marL="0" marR="0" marT="28800" marB="28800">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lnSpc>
                          <a:spcPct val="90000"/>
                        </a:lnSpc>
                      </a:pPr>
                      <a:r>
                        <a:rPr lang="en-GB" sz="1300" b="1" noProof="0" dirty="0">
                          <a:solidFill>
                            <a:schemeClr val="bg1"/>
                          </a:solidFill>
                          <a:latin typeface="Arial" panose="020B0604020202020204" pitchFamily="34" charset="0"/>
                          <a:cs typeface="Arial" panose="020B0604020202020204" pitchFamily="34" charset="0"/>
                        </a:rPr>
                        <a:t>Grade 4</a:t>
                      </a:r>
                    </a:p>
                  </a:txBody>
                  <a:tcPr marL="0" marR="0" marT="28800" marB="28800">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lnSpc>
                          <a:spcPct val="90000"/>
                        </a:lnSpc>
                      </a:pPr>
                      <a:r>
                        <a:rPr lang="en-GB" sz="1300" b="1" noProof="0" dirty="0">
                          <a:solidFill>
                            <a:schemeClr val="bg1"/>
                          </a:solidFill>
                          <a:latin typeface="Arial" panose="020B0604020202020204" pitchFamily="34" charset="0"/>
                          <a:cs typeface="Arial" panose="020B0604020202020204" pitchFamily="34" charset="0"/>
                        </a:rPr>
                        <a:t>Grade 5</a:t>
                      </a:r>
                      <a:r>
                        <a:rPr lang="en-GB" sz="1300" b="1" baseline="30000" noProof="0" dirty="0">
                          <a:solidFill>
                            <a:schemeClr val="bg1"/>
                          </a:solidFill>
                          <a:latin typeface="Arial" panose="020B0604020202020204" pitchFamily="34" charset="0"/>
                          <a:cs typeface="Arial" panose="020B0604020202020204" pitchFamily="34" charset="0"/>
                        </a:rPr>
                        <a:t>a</a:t>
                      </a:r>
                    </a:p>
                  </a:txBody>
                  <a:tcPr marL="0" marR="0" marT="28800" marB="28800">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lnSpc>
                          <a:spcPct val="90000"/>
                        </a:lnSpc>
                      </a:pPr>
                      <a:r>
                        <a:rPr lang="en-GB" sz="1300" b="1" noProof="0" dirty="0">
                          <a:solidFill>
                            <a:schemeClr val="bg1"/>
                          </a:solidFill>
                          <a:latin typeface="Arial" panose="020B0604020202020204" pitchFamily="34" charset="0"/>
                          <a:cs typeface="Arial" panose="020B0604020202020204" pitchFamily="34" charset="0"/>
                        </a:rPr>
                        <a:t>All grades</a:t>
                      </a:r>
                    </a:p>
                  </a:txBody>
                  <a:tcPr marL="0" marR="0" marT="28800" marB="28800">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lnSpc>
                          <a:spcPct val="90000"/>
                        </a:lnSpc>
                      </a:pPr>
                      <a:r>
                        <a:rPr lang="en-GB" sz="1300" b="1" noProof="0" dirty="0">
                          <a:solidFill>
                            <a:schemeClr val="bg1"/>
                          </a:solidFill>
                          <a:latin typeface="Arial" panose="020B0604020202020204" pitchFamily="34" charset="0"/>
                          <a:cs typeface="Arial" panose="020B0604020202020204" pitchFamily="34" charset="0"/>
                        </a:rPr>
                        <a:t>Grade 3</a:t>
                      </a:r>
                    </a:p>
                  </a:txBody>
                  <a:tcPr marL="0" marR="0" marT="28800" marB="28800">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lnSpc>
                          <a:spcPct val="90000"/>
                        </a:lnSpc>
                      </a:pPr>
                      <a:r>
                        <a:rPr lang="en-GB" sz="1300" b="1" noProof="0" dirty="0">
                          <a:solidFill>
                            <a:schemeClr val="bg1"/>
                          </a:solidFill>
                          <a:latin typeface="Arial" panose="020B0604020202020204" pitchFamily="34" charset="0"/>
                          <a:cs typeface="Arial" panose="020B0604020202020204" pitchFamily="34" charset="0"/>
                        </a:rPr>
                        <a:t>Grade 4</a:t>
                      </a:r>
                    </a:p>
                  </a:txBody>
                  <a:tcPr marL="0" marR="0" marT="28800" marB="28800">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lnSpc>
                          <a:spcPct val="90000"/>
                        </a:lnSpc>
                      </a:pPr>
                      <a:r>
                        <a:rPr lang="en-GB" sz="1300" b="1" noProof="0" dirty="0">
                          <a:solidFill>
                            <a:schemeClr val="bg1"/>
                          </a:solidFill>
                          <a:latin typeface="Arial" panose="020B0604020202020204" pitchFamily="34" charset="0"/>
                          <a:cs typeface="Arial" panose="020B0604020202020204" pitchFamily="34" charset="0"/>
                        </a:rPr>
                        <a:t>Grade 5</a:t>
                      </a:r>
                      <a:r>
                        <a:rPr lang="en-GB" sz="1300" b="1" baseline="30000" noProof="0" dirty="0">
                          <a:solidFill>
                            <a:schemeClr val="bg1"/>
                          </a:solidFill>
                          <a:latin typeface="Arial" panose="020B0604020202020204" pitchFamily="34" charset="0"/>
                          <a:cs typeface="Arial" panose="020B0604020202020204" pitchFamily="34" charset="0"/>
                        </a:rPr>
                        <a:t>a</a:t>
                      </a:r>
                    </a:p>
                  </a:txBody>
                  <a:tcPr marL="0" marR="0" marT="28800" marB="28800">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429767468"/>
                  </a:ext>
                </a:extLst>
              </a:tr>
              <a:tr h="0">
                <a:tc gridSpan="9">
                  <a:txBody>
                    <a:bodyPr/>
                    <a:lstStyle/>
                    <a:p>
                      <a:pPr>
                        <a:lnSpc>
                          <a:spcPct val="90000"/>
                        </a:lnSpc>
                      </a:pPr>
                      <a:r>
                        <a:rPr lang="en-GB" sz="1300" b="1" noProof="0" dirty="0">
                          <a:latin typeface="Arial" panose="020B0604020202020204" pitchFamily="34" charset="0"/>
                          <a:cs typeface="Arial" panose="020B0604020202020204" pitchFamily="34" charset="0"/>
                        </a:rPr>
                        <a:t>Haematological AEs</a:t>
                      </a:r>
                    </a:p>
                  </a:txBody>
                  <a:tcPr marT="28800" marB="18000">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pPr algn="ctr">
                        <a:lnSpc>
                          <a:spcPct val="90000"/>
                        </a:lnSpc>
                      </a:pPr>
                      <a:endParaRPr lang="en-US" sz="1300" dirty="0">
                        <a:latin typeface="Arial" panose="020B0604020202020204" pitchFamily="34" charset="0"/>
                        <a:cs typeface="Arial" panose="020B0604020202020204" pitchFamily="34" charset="0"/>
                      </a:endParaRPr>
                    </a:p>
                  </a:txBody>
                  <a:tcPr marL="0" marR="0" marT="28800" marB="18000">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pPr algn="ctr">
                        <a:lnSpc>
                          <a:spcPct val="90000"/>
                        </a:lnSpc>
                      </a:pPr>
                      <a:endParaRPr lang="en-US" sz="1300" dirty="0">
                        <a:latin typeface="Arial" panose="020B0604020202020204" pitchFamily="34" charset="0"/>
                        <a:cs typeface="Arial" panose="020B0604020202020204" pitchFamily="34" charset="0"/>
                      </a:endParaRPr>
                    </a:p>
                  </a:txBody>
                  <a:tcPr marL="0" marR="0" marT="28800" marB="18000">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pPr algn="ctr">
                        <a:lnSpc>
                          <a:spcPct val="90000"/>
                        </a:lnSpc>
                      </a:pPr>
                      <a:endParaRPr lang="en-US" sz="1300" dirty="0">
                        <a:latin typeface="Arial" panose="020B0604020202020204" pitchFamily="34" charset="0"/>
                        <a:cs typeface="Arial" panose="020B0604020202020204" pitchFamily="34" charset="0"/>
                      </a:endParaRPr>
                    </a:p>
                  </a:txBody>
                  <a:tcPr marL="0" marR="0" marT="28800" marB="18000">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pPr algn="ctr">
                        <a:lnSpc>
                          <a:spcPct val="90000"/>
                        </a:lnSpc>
                      </a:pPr>
                      <a:endParaRPr lang="en-US" sz="1300" dirty="0">
                        <a:latin typeface="Arial" panose="020B0604020202020204" pitchFamily="34" charset="0"/>
                        <a:cs typeface="Arial" panose="020B0604020202020204" pitchFamily="34" charset="0"/>
                      </a:endParaRPr>
                    </a:p>
                  </a:txBody>
                  <a:tcPr marL="0" marR="0" marT="28800" marB="18000">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pPr algn="ctr">
                        <a:lnSpc>
                          <a:spcPct val="90000"/>
                        </a:lnSpc>
                      </a:pPr>
                      <a:endParaRPr lang="en-US" sz="1300" dirty="0">
                        <a:latin typeface="Arial" panose="020B0604020202020204" pitchFamily="34" charset="0"/>
                        <a:cs typeface="Arial" panose="020B0604020202020204" pitchFamily="34" charset="0"/>
                      </a:endParaRPr>
                    </a:p>
                  </a:txBody>
                  <a:tcPr marL="0" marR="0" marT="28800" marB="18000">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pPr algn="ctr">
                        <a:lnSpc>
                          <a:spcPct val="90000"/>
                        </a:lnSpc>
                      </a:pPr>
                      <a:endParaRPr lang="en-US" sz="1300" dirty="0">
                        <a:latin typeface="Arial" panose="020B0604020202020204" pitchFamily="34" charset="0"/>
                        <a:cs typeface="Arial" panose="020B0604020202020204" pitchFamily="34" charset="0"/>
                      </a:endParaRPr>
                    </a:p>
                  </a:txBody>
                  <a:tcPr marL="0" marR="0" marT="28800" marB="18000">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pPr algn="ctr">
                        <a:lnSpc>
                          <a:spcPct val="90000"/>
                        </a:lnSpc>
                      </a:pPr>
                      <a:endParaRPr lang="en-US" sz="1300" dirty="0">
                        <a:latin typeface="Arial" panose="020B0604020202020204" pitchFamily="34" charset="0"/>
                        <a:cs typeface="Arial" panose="020B0604020202020204" pitchFamily="34" charset="0"/>
                      </a:endParaRPr>
                    </a:p>
                  </a:txBody>
                  <a:tcPr marL="0" marR="0" marT="28800" marB="18000">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pPr algn="ctr">
                        <a:lnSpc>
                          <a:spcPct val="90000"/>
                        </a:lnSpc>
                      </a:pPr>
                      <a:endParaRPr lang="en-US" sz="1300" dirty="0">
                        <a:latin typeface="Arial" panose="020B0604020202020204" pitchFamily="34" charset="0"/>
                        <a:cs typeface="Arial" panose="020B0604020202020204" pitchFamily="34" charset="0"/>
                      </a:endParaRPr>
                    </a:p>
                  </a:txBody>
                  <a:tcPr marL="0" marR="0" marT="28800" marB="18000">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41047068"/>
                  </a:ext>
                </a:extLst>
              </a:tr>
              <a:tr h="0">
                <a:tc>
                  <a:txBody>
                    <a:bodyPr/>
                    <a:lstStyle/>
                    <a:p>
                      <a:pPr marL="0" indent="177800">
                        <a:lnSpc>
                          <a:spcPct val="90000"/>
                        </a:lnSpc>
                        <a:tabLst/>
                      </a:pPr>
                      <a:r>
                        <a:rPr lang="en-GB" sz="1300" b="0" noProof="0" dirty="0">
                          <a:latin typeface="Arial" panose="020B0604020202020204" pitchFamily="34" charset="0"/>
                          <a:cs typeface="Arial" panose="020B0604020202020204" pitchFamily="34" charset="0"/>
                        </a:rPr>
                        <a:t>Anaemia</a:t>
                      </a:r>
                    </a:p>
                  </a:txBody>
                  <a:tcPr marT="28800" marB="18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90000"/>
                        </a:lnSpc>
                      </a:pPr>
                      <a:r>
                        <a:rPr lang="en-GB" sz="1300" noProof="0" dirty="0">
                          <a:latin typeface="Arial" panose="020B0604020202020204" pitchFamily="34" charset="0"/>
                          <a:cs typeface="Arial" panose="020B0604020202020204" pitchFamily="34" charset="0"/>
                        </a:rPr>
                        <a:t>187 (31)</a:t>
                      </a:r>
                    </a:p>
                  </a:txBody>
                  <a:tcPr marL="0" marR="0" marT="28800" marB="18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90000"/>
                        </a:lnSpc>
                      </a:pPr>
                      <a:r>
                        <a:rPr lang="en-GB" sz="1300" noProof="0" dirty="0">
                          <a:latin typeface="Arial" panose="020B0604020202020204" pitchFamily="34" charset="0"/>
                          <a:cs typeface="Arial" panose="020B0604020202020204" pitchFamily="34" charset="0"/>
                        </a:rPr>
                        <a:t>65 (11)</a:t>
                      </a:r>
                    </a:p>
                  </a:txBody>
                  <a:tcPr marL="0" marR="0" marT="28800" marB="18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90000"/>
                        </a:lnSpc>
                      </a:pPr>
                      <a:r>
                        <a:rPr lang="en-GB" sz="1300" noProof="0" dirty="0">
                          <a:latin typeface="Arial" panose="020B0604020202020204" pitchFamily="34" charset="0"/>
                          <a:cs typeface="Arial" panose="020B0604020202020204" pitchFamily="34" charset="0"/>
                        </a:rPr>
                        <a:t>11 (2)</a:t>
                      </a:r>
                    </a:p>
                  </a:txBody>
                  <a:tcPr marL="0" marR="0" marT="28800" marB="18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90000"/>
                        </a:lnSpc>
                      </a:pPr>
                      <a:r>
                        <a:rPr lang="en-GB" sz="1300" noProof="0" dirty="0">
                          <a:latin typeface="Arial" panose="020B0604020202020204" pitchFamily="34" charset="0"/>
                          <a:cs typeface="Arial" panose="020B0604020202020204" pitchFamily="34" charset="0"/>
                        </a:rPr>
                        <a:t>0</a:t>
                      </a:r>
                    </a:p>
                  </a:txBody>
                  <a:tcPr marL="0" marR="0" marT="28800" marB="18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90000"/>
                        </a:lnSpc>
                      </a:pPr>
                      <a:r>
                        <a:rPr lang="en-GB" sz="1300" noProof="0" dirty="0">
                          <a:latin typeface="Arial" panose="020B0604020202020204" pitchFamily="34" charset="0"/>
                          <a:cs typeface="Arial" panose="020B0604020202020204" pitchFamily="34" charset="0"/>
                        </a:rPr>
                        <a:t>92 (31)</a:t>
                      </a:r>
                    </a:p>
                  </a:txBody>
                  <a:tcPr marL="0" marR="0" marT="28800" marB="18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90000"/>
                        </a:lnSpc>
                      </a:pPr>
                      <a:r>
                        <a:rPr lang="en-GB" sz="1300" noProof="0" dirty="0">
                          <a:latin typeface="Arial" panose="020B0604020202020204" pitchFamily="34" charset="0"/>
                          <a:cs typeface="Arial" panose="020B0604020202020204" pitchFamily="34" charset="0"/>
                        </a:rPr>
                        <a:t>37 (12)</a:t>
                      </a:r>
                    </a:p>
                  </a:txBody>
                  <a:tcPr marL="0" marR="0" marT="28800" marB="18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90000"/>
                        </a:lnSpc>
                      </a:pPr>
                      <a:r>
                        <a:rPr lang="en-GB" sz="1300" noProof="0" dirty="0">
                          <a:latin typeface="Arial" panose="020B0604020202020204" pitchFamily="34" charset="0"/>
                          <a:cs typeface="Arial" panose="020B0604020202020204" pitchFamily="34" charset="0"/>
                        </a:rPr>
                        <a:t>2 (1)</a:t>
                      </a:r>
                    </a:p>
                  </a:txBody>
                  <a:tcPr marL="0" marR="0" marT="28800" marB="18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90000"/>
                        </a:lnSpc>
                      </a:pPr>
                      <a:r>
                        <a:rPr lang="en-GB" sz="1300" noProof="0" dirty="0">
                          <a:latin typeface="Arial" panose="020B0604020202020204" pitchFamily="34" charset="0"/>
                          <a:cs typeface="Arial" panose="020B0604020202020204" pitchFamily="34" charset="0"/>
                        </a:rPr>
                        <a:t>1 (&lt;1)</a:t>
                      </a:r>
                    </a:p>
                  </a:txBody>
                  <a:tcPr marL="0" marR="0" marT="28800" marB="18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140187135"/>
                  </a:ext>
                </a:extLst>
              </a:tr>
              <a:tr h="0">
                <a:tc>
                  <a:txBody>
                    <a:bodyPr/>
                    <a:lstStyle/>
                    <a:p>
                      <a:pPr marL="0" indent="177800">
                        <a:lnSpc>
                          <a:spcPct val="90000"/>
                        </a:lnSpc>
                        <a:tabLst/>
                      </a:pPr>
                      <a:r>
                        <a:rPr lang="en-GB" sz="1300" b="0" noProof="0" dirty="0">
                          <a:latin typeface="Arial" panose="020B0604020202020204" pitchFamily="34" charset="0"/>
                          <a:cs typeface="Arial" panose="020B0604020202020204" pitchFamily="34" charset="0"/>
                        </a:rPr>
                        <a:t>Thrombocytopenia</a:t>
                      </a:r>
                    </a:p>
                  </a:txBody>
                  <a:tcPr marT="28800" marB="18000">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90000"/>
                        </a:lnSpc>
                      </a:pPr>
                      <a:r>
                        <a:rPr lang="en-GB" sz="1300" noProof="0" dirty="0">
                          <a:latin typeface="Arial" panose="020B0604020202020204" pitchFamily="34" charset="0"/>
                          <a:cs typeface="Arial" panose="020B0604020202020204" pitchFamily="34" charset="0"/>
                        </a:rPr>
                        <a:t>69 (12)</a:t>
                      </a:r>
                    </a:p>
                  </a:txBody>
                  <a:tcPr marL="0" marR="0" marT="28800" marB="18000">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90000"/>
                        </a:lnSpc>
                      </a:pPr>
                      <a:r>
                        <a:rPr lang="en-GB" sz="1300" noProof="0" dirty="0">
                          <a:latin typeface="Arial" panose="020B0604020202020204" pitchFamily="34" charset="0"/>
                          <a:cs typeface="Arial" panose="020B0604020202020204" pitchFamily="34" charset="0"/>
                        </a:rPr>
                        <a:t>20 (3)</a:t>
                      </a:r>
                    </a:p>
                  </a:txBody>
                  <a:tcPr marL="0" marR="0" marT="28800" marB="18000">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90000"/>
                        </a:lnSpc>
                      </a:pPr>
                      <a:r>
                        <a:rPr lang="en-GB" sz="1300" noProof="0" dirty="0">
                          <a:latin typeface="Arial" panose="020B0604020202020204" pitchFamily="34" charset="0"/>
                          <a:cs typeface="Arial" panose="020B0604020202020204" pitchFamily="34" charset="0"/>
                        </a:rPr>
                        <a:t>18 (3)</a:t>
                      </a:r>
                    </a:p>
                  </a:txBody>
                  <a:tcPr marL="0" marR="0" marT="28800" marB="18000">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90000"/>
                        </a:lnSpc>
                      </a:pPr>
                      <a:r>
                        <a:rPr lang="en-GB" sz="1300" noProof="0" dirty="0">
                          <a:latin typeface="Arial" panose="020B0604020202020204" pitchFamily="34" charset="0"/>
                          <a:cs typeface="Arial" panose="020B0604020202020204" pitchFamily="34" charset="0"/>
                        </a:rPr>
                        <a:t>1 (&lt;1)</a:t>
                      </a:r>
                    </a:p>
                  </a:txBody>
                  <a:tcPr marL="0" marR="0" marT="28800" marB="18000">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90000"/>
                        </a:lnSpc>
                      </a:pPr>
                      <a:r>
                        <a:rPr lang="en-GB" sz="1300" noProof="0" dirty="0">
                          <a:latin typeface="Arial" panose="020B0604020202020204" pitchFamily="34" charset="0"/>
                          <a:cs typeface="Arial" panose="020B0604020202020204" pitchFamily="34" charset="0"/>
                        </a:rPr>
                        <a:t>17 (6)</a:t>
                      </a:r>
                    </a:p>
                  </a:txBody>
                  <a:tcPr marL="0" marR="0" marT="28800" marB="18000">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90000"/>
                        </a:lnSpc>
                      </a:pPr>
                      <a:r>
                        <a:rPr lang="en-GB" sz="1300" noProof="0" dirty="0">
                          <a:latin typeface="Arial" panose="020B0604020202020204" pitchFamily="34" charset="0"/>
                          <a:cs typeface="Arial" panose="020B0604020202020204" pitchFamily="34" charset="0"/>
                        </a:rPr>
                        <a:t>5 (2)</a:t>
                      </a:r>
                    </a:p>
                  </a:txBody>
                  <a:tcPr marL="0" marR="0" marT="28800" marB="18000">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90000"/>
                        </a:lnSpc>
                      </a:pPr>
                      <a:r>
                        <a:rPr lang="en-GB" sz="1300" noProof="0" dirty="0">
                          <a:latin typeface="Arial" panose="020B0604020202020204" pitchFamily="34" charset="0"/>
                          <a:cs typeface="Arial" panose="020B0604020202020204" pitchFamily="34" charset="0"/>
                        </a:rPr>
                        <a:t>1 (&lt;1)</a:t>
                      </a:r>
                    </a:p>
                  </a:txBody>
                  <a:tcPr marL="0" marR="0" marT="28800" marB="18000">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90000"/>
                        </a:lnSpc>
                      </a:pPr>
                      <a:r>
                        <a:rPr lang="en-GB" sz="1300" noProof="0" dirty="0">
                          <a:latin typeface="Arial" panose="020B0604020202020204" pitchFamily="34" charset="0"/>
                          <a:cs typeface="Arial" panose="020B0604020202020204" pitchFamily="34" charset="0"/>
                        </a:rPr>
                        <a:t>0</a:t>
                      </a:r>
                    </a:p>
                  </a:txBody>
                  <a:tcPr marL="0" marR="0" marT="28800" marB="18000">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979487380"/>
                  </a:ext>
                </a:extLst>
              </a:tr>
              <a:tr h="0">
                <a:tc>
                  <a:txBody>
                    <a:bodyPr/>
                    <a:lstStyle/>
                    <a:p>
                      <a:pPr marL="0" indent="177800">
                        <a:lnSpc>
                          <a:spcPct val="90000"/>
                        </a:lnSpc>
                        <a:tabLst/>
                      </a:pPr>
                      <a:r>
                        <a:rPr lang="en-GB" sz="1300" b="0" noProof="0" dirty="0">
                          <a:latin typeface="Arial" panose="020B0604020202020204" pitchFamily="34" charset="0"/>
                          <a:cs typeface="Arial" panose="020B0604020202020204" pitchFamily="34" charset="0"/>
                        </a:rPr>
                        <a:t>Neutropenia</a:t>
                      </a:r>
                    </a:p>
                  </a:txBody>
                  <a:tcPr marT="28800" marB="18000">
                    <a:lnL w="12700" cmpd="sng">
                      <a:noFill/>
                    </a:lnL>
                    <a:lnR w="12700" cmpd="sng">
                      <a:noFill/>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pPr>
                      <a:r>
                        <a:rPr lang="en-GB" sz="1300" noProof="0" dirty="0">
                          <a:latin typeface="Arial" panose="020B0604020202020204" pitchFamily="34" charset="0"/>
                          <a:cs typeface="Arial" panose="020B0604020202020204" pitchFamily="34" charset="0"/>
                        </a:rPr>
                        <a:t>30 (5)</a:t>
                      </a:r>
                    </a:p>
                  </a:txBody>
                  <a:tcPr marL="0" marR="0" marT="28800" marB="18000">
                    <a:lnL w="12700" cmpd="sng">
                      <a:noFill/>
                    </a:lnL>
                    <a:lnR w="12700" cmpd="sng">
                      <a:noFill/>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pPr>
                      <a:r>
                        <a:rPr lang="en-GB" sz="1300" noProof="0" dirty="0">
                          <a:latin typeface="Arial" panose="020B0604020202020204" pitchFamily="34" charset="0"/>
                          <a:cs typeface="Arial" panose="020B0604020202020204" pitchFamily="34" charset="0"/>
                        </a:rPr>
                        <a:t>9 (2)</a:t>
                      </a:r>
                    </a:p>
                  </a:txBody>
                  <a:tcPr marL="0" marR="0" marT="28800" marB="18000">
                    <a:lnL w="12700" cmpd="sng">
                      <a:noFill/>
                    </a:lnL>
                    <a:lnR w="12700" cmpd="sng">
                      <a:noFill/>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pPr>
                      <a:r>
                        <a:rPr lang="en-GB" sz="1300" noProof="0" dirty="0">
                          <a:latin typeface="Arial" panose="020B0604020202020204" pitchFamily="34" charset="0"/>
                          <a:cs typeface="Arial" panose="020B0604020202020204" pitchFamily="34" charset="0"/>
                        </a:rPr>
                        <a:t>4 (1)</a:t>
                      </a:r>
                    </a:p>
                  </a:txBody>
                  <a:tcPr marL="0" marR="0" marT="28800" marB="18000">
                    <a:lnL w="12700" cmpd="sng">
                      <a:noFill/>
                    </a:lnL>
                    <a:lnR w="12700" cmpd="sng">
                      <a:noFill/>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pPr>
                      <a:r>
                        <a:rPr lang="en-GB" sz="1300" noProof="0" dirty="0">
                          <a:latin typeface="Arial" panose="020B0604020202020204" pitchFamily="34" charset="0"/>
                          <a:cs typeface="Arial" panose="020B0604020202020204" pitchFamily="34" charset="0"/>
                        </a:rPr>
                        <a:t>0</a:t>
                      </a:r>
                    </a:p>
                  </a:txBody>
                  <a:tcPr marL="0" marR="0" marT="28800" marB="18000">
                    <a:lnL w="12700" cmpd="sng">
                      <a:noFill/>
                    </a:lnL>
                    <a:lnR w="12700" cmpd="sng">
                      <a:noFill/>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pPr>
                      <a:r>
                        <a:rPr lang="en-GB" sz="1300" noProof="0" dirty="0">
                          <a:latin typeface="Arial" panose="020B0604020202020204" pitchFamily="34" charset="0"/>
                          <a:cs typeface="Arial" panose="020B0604020202020204" pitchFamily="34" charset="0"/>
                        </a:rPr>
                        <a:t>3 (1)</a:t>
                      </a:r>
                    </a:p>
                  </a:txBody>
                  <a:tcPr marL="0" marR="0" marT="28800" marB="18000">
                    <a:lnL w="12700" cmpd="sng">
                      <a:noFill/>
                    </a:lnL>
                    <a:lnR w="12700" cmpd="sng">
                      <a:noFill/>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pPr>
                      <a:r>
                        <a:rPr lang="en-GB" sz="1300" noProof="0" dirty="0">
                          <a:latin typeface="Arial" panose="020B0604020202020204" pitchFamily="34" charset="0"/>
                          <a:cs typeface="Arial" panose="020B0604020202020204" pitchFamily="34" charset="0"/>
                        </a:rPr>
                        <a:t>2 (1)</a:t>
                      </a:r>
                    </a:p>
                  </a:txBody>
                  <a:tcPr marL="0" marR="0" marT="28800" marB="18000">
                    <a:lnL w="12700" cmpd="sng">
                      <a:noFill/>
                    </a:lnL>
                    <a:lnR w="12700" cmpd="sng">
                      <a:noFill/>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pPr>
                      <a:r>
                        <a:rPr lang="en-GB" sz="1300" noProof="0" dirty="0">
                          <a:latin typeface="Arial" panose="020B0604020202020204" pitchFamily="34" charset="0"/>
                          <a:cs typeface="Arial" panose="020B0604020202020204" pitchFamily="34" charset="0"/>
                        </a:rPr>
                        <a:t>0</a:t>
                      </a:r>
                    </a:p>
                  </a:txBody>
                  <a:tcPr marL="0" marR="0" marT="28800" marB="18000">
                    <a:lnL w="12700" cmpd="sng">
                      <a:noFill/>
                    </a:lnL>
                    <a:lnR w="12700" cmpd="sng">
                      <a:noFill/>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pPr>
                      <a:r>
                        <a:rPr lang="en-GB" sz="1300" noProof="0" dirty="0">
                          <a:latin typeface="Arial" panose="020B0604020202020204" pitchFamily="34" charset="0"/>
                          <a:cs typeface="Arial" panose="020B0604020202020204" pitchFamily="34" charset="0"/>
                        </a:rPr>
                        <a:t>0</a:t>
                      </a:r>
                    </a:p>
                  </a:txBody>
                  <a:tcPr marL="0" marR="0" marT="28800" marB="18000">
                    <a:lnL w="12700" cmpd="sng">
                      <a:noFill/>
                    </a:lnL>
                    <a:lnR w="12700" cmpd="sng">
                      <a:noFill/>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15482299"/>
                  </a:ext>
                </a:extLst>
              </a:tr>
              <a:tr h="0">
                <a:tc gridSpan="9">
                  <a:txBody>
                    <a:bodyPr/>
                    <a:lstStyle/>
                    <a:p>
                      <a:pPr>
                        <a:lnSpc>
                          <a:spcPct val="90000"/>
                        </a:lnSpc>
                      </a:pPr>
                      <a:r>
                        <a:rPr lang="en-GB" sz="1300" b="1" noProof="0" dirty="0">
                          <a:latin typeface="Arial" panose="020B0604020202020204" pitchFamily="34" charset="0"/>
                          <a:cs typeface="Arial" panose="020B0604020202020204" pitchFamily="34" charset="0"/>
                        </a:rPr>
                        <a:t>Non-haematological AEs</a:t>
                      </a:r>
                    </a:p>
                  </a:txBody>
                  <a:tcPr marT="28800" marB="18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pPr algn="ctr">
                        <a:lnSpc>
                          <a:spcPct val="90000"/>
                        </a:lnSpc>
                      </a:pPr>
                      <a:endParaRPr lang="en-US" sz="1300" dirty="0">
                        <a:latin typeface="Arial" panose="020B0604020202020204" pitchFamily="34" charset="0"/>
                        <a:cs typeface="Arial" panose="020B0604020202020204" pitchFamily="34" charset="0"/>
                      </a:endParaRPr>
                    </a:p>
                  </a:txBody>
                  <a:tcPr marL="0" marR="0" marT="28800" marB="18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pPr algn="ctr">
                        <a:lnSpc>
                          <a:spcPct val="90000"/>
                        </a:lnSpc>
                      </a:pPr>
                      <a:endParaRPr lang="en-US" sz="1300" dirty="0">
                        <a:latin typeface="Arial" panose="020B0604020202020204" pitchFamily="34" charset="0"/>
                        <a:cs typeface="Arial" panose="020B0604020202020204" pitchFamily="34" charset="0"/>
                      </a:endParaRPr>
                    </a:p>
                  </a:txBody>
                  <a:tcPr marL="0" marR="0" marT="28800" marB="18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pPr algn="ctr">
                        <a:lnSpc>
                          <a:spcPct val="90000"/>
                        </a:lnSpc>
                      </a:pPr>
                      <a:endParaRPr lang="en-US" sz="1300" dirty="0">
                        <a:latin typeface="Arial" panose="020B0604020202020204" pitchFamily="34" charset="0"/>
                        <a:cs typeface="Arial" panose="020B0604020202020204" pitchFamily="34" charset="0"/>
                      </a:endParaRPr>
                    </a:p>
                  </a:txBody>
                  <a:tcPr marL="0" marR="0" marT="28800" marB="18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pPr algn="ctr">
                        <a:lnSpc>
                          <a:spcPct val="90000"/>
                        </a:lnSpc>
                      </a:pPr>
                      <a:endParaRPr lang="en-US" sz="1300" dirty="0">
                        <a:latin typeface="Arial" panose="020B0604020202020204" pitchFamily="34" charset="0"/>
                        <a:cs typeface="Arial" panose="020B0604020202020204" pitchFamily="34" charset="0"/>
                      </a:endParaRPr>
                    </a:p>
                  </a:txBody>
                  <a:tcPr marL="0" marR="0" marT="28800" marB="18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pPr algn="ctr">
                        <a:lnSpc>
                          <a:spcPct val="90000"/>
                        </a:lnSpc>
                      </a:pPr>
                      <a:endParaRPr lang="en-US" sz="1300" dirty="0">
                        <a:latin typeface="Arial" panose="020B0604020202020204" pitchFamily="34" charset="0"/>
                        <a:cs typeface="Arial" panose="020B0604020202020204" pitchFamily="34" charset="0"/>
                      </a:endParaRPr>
                    </a:p>
                  </a:txBody>
                  <a:tcPr marL="0" marR="0" marT="28800" marB="18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pPr algn="ctr">
                        <a:lnSpc>
                          <a:spcPct val="90000"/>
                        </a:lnSpc>
                      </a:pPr>
                      <a:endParaRPr lang="en-US" sz="1300" dirty="0">
                        <a:latin typeface="Arial" panose="020B0604020202020204" pitchFamily="34" charset="0"/>
                        <a:cs typeface="Arial" panose="020B0604020202020204" pitchFamily="34" charset="0"/>
                      </a:endParaRPr>
                    </a:p>
                  </a:txBody>
                  <a:tcPr marL="0" marR="0" marT="28800" marB="18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pPr algn="ctr">
                        <a:lnSpc>
                          <a:spcPct val="90000"/>
                        </a:lnSpc>
                      </a:pPr>
                      <a:endParaRPr lang="en-US" sz="1300" dirty="0">
                        <a:latin typeface="Arial" panose="020B0604020202020204" pitchFamily="34" charset="0"/>
                        <a:cs typeface="Arial" panose="020B0604020202020204" pitchFamily="34" charset="0"/>
                      </a:endParaRPr>
                    </a:p>
                  </a:txBody>
                  <a:tcPr marL="0" marR="0" marT="28800" marB="18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pPr algn="ctr">
                        <a:lnSpc>
                          <a:spcPct val="90000"/>
                        </a:lnSpc>
                      </a:pPr>
                      <a:endParaRPr lang="en-US" sz="1300" dirty="0">
                        <a:latin typeface="Arial" panose="020B0604020202020204" pitchFamily="34" charset="0"/>
                        <a:cs typeface="Arial" panose="020B0604020202020204" pitchFamily="34" charset="0"/>
                      </a:endParaRPr>
                    </a:p>
                  </a:txBody>
                  <a:tcPr marL="0" marR="0" marT="28800" marB="18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394524868"/>
                  </a:ext>
                </a:extLst>
              </a:tr>
              <a:tr h="0">
                <a:tc>
                  <a:txBody>
                    <a:bodyPr/>
                    <a:lstStyle/>
                    <a:p>
                      <a:pPr marL="0" indent="177800">
                        <a:lnSpc>
                          <a:spcPct val="90000"/>
                        </a:lnSpc>
                        <a:tabLst/>
                      </a:pPr>
                      <a:r>
                        <a:rPr lang="en-GB" sz="1300" b="0" noProof="0" dirty="0">
                          <a:latin typeface="Arial" panose="020B0604020202020204" pitchFamily="34" charset="0"/>
                          <a:cs typeface="Arial" panose="020B0604020202020204" pitchFamily="34" charset="0"/>
                        </a:rPr>
                        <a:t>Constipation</a:t>
                      </a:r>
                    </a:p>
                  </a:txBody>
                  <a:tcPr marT="28800" marB="18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90000"/>
                        </a:lnSpc>
                      </a:pPr>
                      <a:r>
                        <a:rPr lang="en-GB" sz="1300" noProof="0" dirty="0">
                          <a:latin typeface="Arial" panose="020B0604020202020204" pitchFamily="34" charset="0"/>
                          <a:cs typeface="Arial" panose="020B0604020202020204" pitchFamily="34" charset="0"/>
                        </a:rPr>
                        <a:t>108 (18)</a:t>
                      </a:r>
                    </a:p>
                  </a:txBody>
                  <a:tcPr marL="0" marR="0" marT="28800" marB="18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90000"/>
                        </a:lnSpc>
                      </a:pPr>
                      <a:r>
                        <a:rPr lang="en-GB" sz="1300" noProof="0" dirty="0">
                          <a:latin typeface="Arial" panose="020B0604020202020204" pitchFamily="34" charset="0"/>
                          <a:cs typeface="Arial" panose="020B0604020202020204" pitchFamily="34" charset="0"/>
                        </a:rPr>
                        <a:t>6 (1)</a:t>
                      </a:r>
                    </a:p>
                  </a:txBody>
                  <a:tcPr marL="0" marR="0" marT="28800" marB="18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90000"/>
                        </a:lnSpc>
                      </a:pPr>
                      <a:r>
                        <a:rPr lang="en-GB" sz="1300" noProof="0" dirty="0">
                          <a:latin typeface="Arial" panose="020B0604020202020204" pitchFamily="34" charset="0"/>
                          <a:cs typeface="Arial" panose="020B0604020202020204" pitchFamily="34" charset="0"/>
                        </a:rPr>
                        <a:t>0</a:t>
                      </a:r>
                    </a:p>
                  </a:txBody>
                  <a:tcPr marL="0" marR="0" marT="28800" marB="18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90000"/>
                        </a:lnSpc>
                      </a:pPr>
                      <a:r>
                        <a:rPr lang="en-GB" sz="1300" noProof="0" dirty="0">
                          <a:latin typeface="Arial" panose="020B0604020202020204" pitchFamily="34" charset="0"/>
                          <a:cs typeface="Arial" panose="020B0604020202020204" pitchFamily="34" charset="0"/>
                        </a:rPr>
                        <a:t>0</a:t>
                      </a:r>
                    </a:p>
                  </a:txBody>
                  <a:tcPr marL="0" marR="0" marT="28800" marB="18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90000"/>
                        </a:lnSpc>
                      </a:pPr>
                      <a:r>
                        <a:rPr lang="en-GB" sz="1300" noProof="0" dirty="0">
                          <a:latin typeface="Arial" panose="020B0604020202020204" pitchFamily="34" charset="0"/>
                          <a:cs typeface="Arial" panose="020B0604020202020204" pitchFamily="34" charset="0"/>
                        </a:rPr>
                        <a:t>64 (21)</a:t>
                      </a:r>
                    </a:p>
                  </a:txBody>
                  <a:tcPr marL="0" marR="0" marT="28800" marB="18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90000"/>
                        </a:lnSpc>
                      </a:pPr>
                      <a:r>
                        <a:rPr lang="en-GB" sz="1300" noProof="0" dirty="0">
                          <a:latin typeface="Arial" panose="020B0604020202020204" pitchFamily="34" charset="0"/>
                          <a:cs typeface="Arial" panose="020B0604020202020204" pitchFamily="34" charset="0"/>
                        </a:rPr>
                        <a:t>4 (1)</a:t>
                      </a:r>
                    </a:p>
                  </a:txBody>
                  <a:tcPr marL="0" marR="0" marT="28800" marB="18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90000"/>
                        </a:lnSpc>
                      </a:pPr>
                      <a:r>
                        <a:rPr lang="en-GB" sz="1300" noProof="0" dirty="0">
                          <a:latin typeface="Arial" panose="020B0604020202020204" pitchFamily="34" charset="0"/>
                          <a:cs typeface="Arial" panose="020B0604020202020204" pitchFamily="34" charset="0"/>
                        </a:rPr>
                        <a:t>0</a:t>
                      </a:r>
                    </a:p>
                  </a:txBody>
                  <a:tcPr marL="0" marR="0" marT="28800" marB="18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90000"/>
                        </a:lnSpc>
                      </a:pPr>
                      <a:r>
                        <a:rPr lang="en-GB" sz="1300" noProof="0" dirty="0">
                          <a:latin typeface="Arial" panose="020B0604020202020204" pitchFamily="34" charset="0"/>
                          <a:cs typeface="Arial" panose="020B0604020202020204" pitchFamily="34" charset="0"/>
                        </a:rPr>
                        <a:t>0</a:t>
                      </a:r>
                    </a:p>
                  </a:txBody>
                  <a:tcPr marL="0" marR="0" marT="28800" marB="18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799227209"/>
                  </a:ext>
                </a:extLst>
              </a:tr>
              <a:tr h="0">
                <a:tc>
                  <a:txBody>
                    <a:bodyPr/>
                    <a:lstStyle/>
                    <a:p>
                      <a:pPr marL="0" indent="177800">
                        <a:lnSpc>
                          <a:spcPct val="90000"/>
                        </a:lnSpc>
                        <a:tabLst/>
                      </a:pPr>
                      <a:r>
                        <a:rPr lang="en-GB" sz="1300" b="0" noProof="0" dirty="0">
                          <a:latin typeface="Arial" panose="020B0604020202020204" pitchFamily="34" charset="0"/>
                          <a:cs typeface="Arial" panose="020B0604020202020204" pitchFamily="34" charset="0"/>
                        </a:rPr>
                        <a:t>Diarrhoea</a:t>
                      </a:r>
                    </a:p>
                  </a:txBody>
                  <a:tcPr marT="28800" marB="18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90000"/>
                        </a:lnSpc>
                      </a:pPr>
                      <a:r>
                        <a:rPr lang="en-GB" sz="1300" noProof="0" dirty="0">
                          <a:latin typeface="Arial" panose="020B0604020202020204" pitchFamily="34" charset="0"/>
                          <a:cs typeface="Arial" panose="020B0604020202020204" pitchFamily="34" charset="0"/>
                        </a:rPr>
                        <a:t>151 (25)</a:t>
                      </a:r>
                    </a:p>
                  </a:txBody>
                  <a:tcPr marL="0" marR="0" marT="28800" marB="18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90000"/>
                        </a:lnSpc>
                      </a:pPr>
                      <a:r>
                        <a:rPr lang="en-GB" sz="1300" noProof="0" dirty="0">
                          <a:latin typeface="Arial" panose="020B0604020202020204" pitchFamily="34" charset="0"/>
                          <a:cs typeface="Arial" panose="020B0604020202020204" pitchFamily="34" charset="0"/>
                        </a:rPr>
                        <a:t>9 (2)</a:t>
                      </a:r>
                    </a:p>
                  </a:txBody>
                  <a:tcPr marL="0" marR="0" marT="28800" marB="18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90000"/>
                        </a:lnSpc>
                      </a:pPr>
                      <a:r>
                        <a:rPr lang="en-GB" sz="1300" noProof="0" dirty="0">
                          <a:latin typeface="Arial" panose="020B0604020202020204" pitchFamily="34" charset="0"/>
                          <a:cs typeface="Arial" panose="020B0604020202020204" pitchFamily="34" charset="0"/>
                        </a:rPr>
                        <a:t>0</a:t>
                      </a:r>
                    </a:p>
                  </a:txBody>
                  <a:tcPr marL="0" marR="0" marT="28800" marB="18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90000"/>
                        </a:lnSpc>
                      </a:pPr>
                      <a:r>
                        <a:rPr lang="en-GB" sz="1300" noProof="0" dirty="0">
                          <a:latin typeface="Arial" panose="020B0604020202020204" pitchFamily="34" charset="0"/>
                          <a:cs typeface="Arial" panose="020B0604020202020204" pitchFamily="34" charset="0"/>
                        </a:rPr>
                        <a:t>0</a:t>
                      </a:r>
                    </a:p>
                  </a:txBody>
                  <a:tcPr marL="0" marR="0" marT="28800" marB="18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90000"/>
                        </a:lnSpc>
                      </a:pPr>
                      <a:r>
                        <a:rPr lang="en-GB" sz="1300" noProof="0" dirty="0">
                          <a:latin typeface="Arial" panose="020B0604020202020204" pitchFamily="34" charset="0"/>
                          <a:cs typeface="Arial" panose="020B0604020202020204" pitchFamily="34" charset="0"/>
                        </a:rPr>
                        <a:t>45 (15)</a:t>
                      </a:r>
                    </a:p>
                  </a:txBody>
                  <a:tcPr marL="0" marR="0" marT="28800" marB="18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90000"/>
                        </a:lnSpc>
                      </a:pPr>
                      <a:r>
                        <a:rPr lang="en-GB" sz="1300" noProof="0" dirty="0">
                          <a:latin typeface="Arial" panose="020B0604020202020204" pitchFamily="34" charset="0"/>
                          <a:cs typeface="Arial" panose="020B0604020202020204" pitchFamily="34" charset="0"/>
                        </a:rPr>
                        <a:t>5 (2)</a:t>
                      </a:r>
                    </a:p>
                  </a:txBody>
                  <a:tcPr marL="0" marR="0" marT="28800" marB="18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90000"/>
                        </a:lnSpc>
                      </a:pPr>
                      <a:r>
                        <a:rPr lang="en-GB" sz="1300" noProof="0" dirty="0">
                          <a:latin typeface="Arial" panose="020B0604020202020204" pitchFamily="34" charset="0"/>
                          <a:cs typeface="Arial" panose="020B0604020202020204" pitchFamily="34" charset="0"/>
                        </a:rPr>
                        <a:t>0</a:t>
                      </a:r>
                    </a:p>
                  </a:txBody>
                  <a:tcPr marL="0" marR="0" marT="28800" marB="18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90000"/>
                        </a:lnSpc>
                      </a:pPr>
                      <a:r>
                        <a:rPr lang="en-GB" sz="1300" noProof="0" dirty="0">
                          <a:latin typeface="Arial" panose="020B0604020202020204" pitchFamily="34" charset="0"/>
                          <a:cs typeface="Arial" panose="020B0604020202020204" pitchFamily="34" charset="0"/>
                        </a:rPr>
                        <a:t>0</a:t>
                      </a:r>
                    </a:p>
                  </a:txBody>
                  <a:tcPr marL="0" marR="0" marT="28800" marB="18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840879250"/>
                  </a:ext>
                </a:extLst>
              </a:tr>
              <a:tr h="0">
                <a:tc>
                  <a:txBody>
                    <a:bodyPr/>
                    <a:lstStyle/>
                    <a:p>
                      <a:pPr marL="0" indent="177800">
                        <a:lnSpc>
                          <a:spcPct val="90000"/>
                        </a:lnSpc>
                        <a:tabLst/>
                      </a:pPr>
                      <a:r>
                        <a:rPr lang="en-GB" sz="1300" b="0" noProof="0" dirty="0">
                          <a:latin typeface="Arial" panose="020B0604020202020204" pitchFamily="34" charset="0"/>
                          <a:cs typeface="Arial" panose="020B0604020202020204" pitchFamily="34" charset="0"/>
                        </a:rPr>
                        <a:t>Nausea</a:t>
                      </a:r>
                    </a:p>
                  </a:txBody>
                  <a:tcPr marT="28800" marB="18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90000"/>
                        </a:lnSpc>
                      </a:pPr>
                      <a:r>
                        <a:rPr lang="en-GB" sz="1300" noProof="0" dirty="0">
                          <a:latin typeface="Arial" panose="020B0604020202020204" pitchFamily="34" charset="0"/>
                          <a:cs typeface="Arial" panose="020B0604020202020204" pitchFamily="34" charset="0"/>
                        </a:rPr>
                        <a:t>213 (36)</a:t>
                      </a:r>
                    </a:p>
                  </a:txBody>
                  <a:tcPr marL="0" marR="0" marT="28800" marB="18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90000"/>
                        </a:lnSpc>
                      </a:pPr>
                      <a:r>
                        <a:rPr lang="en-GB" sz="1300" noProof="0" dirty="0">
                          <a:latin typeface="Arial" panose="020B0604020202020204" pitchFamily="34" charset="0"/>
                          <a:cs typeface="Arial" panose="020B0604020202020204" pitchFamily="34" charset="0"/>
                        </a:rPr>
                        <a:t>10 (2)</a:t>
                      </a:r>
                    </a:p>
                  </a:txBody>
                  <a:tcPr marL="0" marR="0" marT="28800" marB="18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90000"/>
                        </a:lnSpc>
                      </a:pPr>
                      <a:r>
                        <a:rPr lang="en-GB" sz="1300" noProof="0" dirty="0">
                          <a:latin typeface="Arial" panose="020B0604020202020204" pitchFamily="34" charset="0"/>
                          <a:cs typeface="Arial" panose="020B0604020202020204" pitchFamily="34" charset="0"/>
                        </a:rPr>
                        <a:t>0</a:t>
                      </a:r>
                    </a:p>
                  </a:txBody>
                  <a:tcPr marL="0" marR="0" marT="28800" marB="18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90000"/>
                        </a:lnSpc>
                      </a:pPr>
                      <a:r>
                        <a:rPr lang="en-GB" sz="1300" noProof="0" dirty="0">
                          <a:latin typeface="Arial" panose="020B0604020202020204" pitchFamily="34" charset="0"/>
                          <a:cs typeface="Arial" panose="020B0604020202020204" pitchFamily="34" charset="0"/>
                        </a:rPr>
                        <a:t>0</a:t>
                      </a:r>
                    </a:p>
                  </a:txBody>
                  <a:tcPr marL="0" marR="0" marT="28800" marB="18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90000"/>
                        </a:lnSpc>
                      </a:pPr>
                      <a:r>
                        <a:rPr lang="en-GB" sz="1300" noProof="0" dirty="0">
                          <a:latin typeface="Arial" panose="020B0604020202020204" pitchFamily="34" charset="0"/>
                          <a:cs typeface="Arial" panose="020B0604020202020204" pitchFamily="34" charset="0"/>
                        </a:rPr>
                        <a:t>104 (35)</a:t>
                      </a:r>
                    </a:p>
                  </a:txBody>
                  <a:tcPr marL="0" marR="0" marT="28800" marB="18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90000"/>
                        </a:lnSpc>
                      </a:pPr>
                      <a:r>
                        <a:rPr lang="en-GB" sz="1300" noProof="0" dirty="0">
                          <a:latin typeface="Arial" panose="020B0604020202020204" pitchFamily="34" charset="0"/>
                          <a:cs typeface="Arial" panose="020B0604020202020204" pitchFamily="34" charset="0"/>
                        </a:rPr>
                        <a:t>5 (2)</a:t>
                      </a:r>
                    </a:p>
                  </a:txBody>
                  <a:tcPr marL="0" marR="0" marT="28800" marB="18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90000"/>
                        </a:lnSpc>
                      </a:pPr>
                      <a:r>
                        <a:rPr lang="en-GB" sz="1300" noProof="0" dirty="0">
                          <a:latin typeface="Arial" panose="020B0604020202020204" pitchFamily="34" charset="0"/>
                          <a:cs typeface="Arial" panose="020B0604020202020204" pitchFamily="34" charset="0"/>
                        </a:rPr>
                        <a:t>0</a:t>
                      </a:r>
                    </a:p>
                  </a:txBody>
                  <a:tcPr marL="0" marR="0" marT="28800" marB="18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90000"/>
                        </a:lnSpc>
                      </a:pPr>
                      <a:r>
                        <a:rPr lang="en-GB" sz="1300" noProof="0" dirty="0">
                          <a:latin typeface="Arial" panose="020B0604020202020204" pitchFamily="34" charset="0"/>
                          <a:cs typeface="Arial" panose="020B0604020202020204" pitchFamily="34" charset="0"/>
                        </a:rPr>
                        <a:t>0</a:t>
                      </a:r>
                    </a:p>
                  </a:txBody>
                  <a:tcPr marL="0" marR="0" marT="28800" marB="18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735524733"/>
                  </a:ext>
                </a:extLst>
              </a:tr>
              <a:tr h="0">
                <a:tc>
                  <a:txBody>
                    <a:bodyPr/>
                    <a:lstStyle/>
                    <a:p>
                      <a:pPr marL="0" indent="177800">
                        <a:lnSpc>
                          <a:spcPct val="90000"/>
                        </a:lnSpc>
                        <a:tabLst/>
                      </a:pPr>
                      <a:r>
                        <a:rPr lang="en-GB" sz="1300" b="0" noProof="0" dirty="0">
                          <a:latin typeface="Arial" panose="020B0604020202020204" pitchFamily="34" charset="0"/>
                          <a:cs typeface="Arial" panose="020B0604020202020204" pitchFamily="34" charset="0"/>
                        </a:rPr>
                        <a:t>Vomiting</a:t>
                      </a:r>
                    </a:p>
                  </a:txBody>
                  <a:tcPr marT="28800" marB="18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90000"/>
                        </a:lnSpc>
                      </a:pPr>
                      <a:r>
                        <a:rPr lang="en-GB" sz="1300" noProof="0" dirty="0">
                          <a:latin typeface="Arial" panose="020B0604020202020204" pitchFamily="34" charset="0"/>
                          <a:cs typeface="Arial" panose="020B0604020202020204" pitchFamily="34" charset="0"/>
                        </a:rPr>
                        <a:t>111 (18)</a:t>
                      </a:r>
                    </a:p>
                  </a:txBody>
                  <a:tcPr marL="0" marR="0" marT="28800" marB="18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90000"/>
                        </a:lnSpc>
                      </a:pPr>
                      <a:r>
                        <a:rPr lang="en-GB" sz="1300" noProof="0" dirty="0">
                          <a:latin typeface="Arial" panose="020B0604020202020204" pitchFamily="34" charset="0"/>
                          <a:cs typeface="Arial" panose="020B0604020202020204" pitchFamily="34" charset="0"/>
                        </a:rPr>
                        <a:t>10 (2)</a:t>
                      </a:r>
                    </a:p>
                  </a:txBody>
                  <a:tcPr marL="0" marR="0" marT="28800" marB="18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90000"/>
                        </a:lnSpc>
                      </a:pPr>
                      <a:r>
                        <a:rPr lang="en-GB" sz="1300" noProof="0" dirty="0">
                          <a:latin typeface="Arial" panose="020B0604020202020204" pitchFamily="34" charset="0"/>
                          <a:cs typeface="Arial" panose="020B0604020202020204" pitchFamily="34" charset="0"/>
                        </a:rPr>
                        <a:t>0</a:t>
                      </a:r>
                    </a:p>
                  </a:txBody>
                  <a:tcPr marL="0" marR="0" marT="28800" marB="18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90000"/>
                        </a:lnSpc>
                      </a:pPr>
                      <a:r>
                        <a:rPr lang="en-GB" sz="1300" noProof="0" dirty="0">
                          <a:latin typeface="Arial" panose="020B0604020202020204" pitchFamily="34" charset="0"/>
                          <a:cs typeface="Arial" panose="020B0604020202020204" pitchFamily="34" charset="0"/>
                        </a:rPr>
                        <a:t>0</a:t>
                      </a:r>
                    </a:p>
                  </a:txBody>
                  <a:tcPr marL="0" marR="0" marT="28800" marB="18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90000"/>
                        </a:lnSpc>
                      </a:pPr>
                      <a:r>
                        <a:rPr lang="en-GB" sz="1300" noProof="0" dirty="0">
                          <a:latin typeface="Arial" panose="020B0604020202020204" pitchFamily="34" charset="0"/>
                          <a:cs typeface="Arial" panose="020B0604020202020204" pitchFamily="34" charset="0"/>
                        </a:rPr>
                        <a:t>41 (14)</a:t>
                      </a:r>
                    </a:p>
                  </a:txBody>
                  <a:tcPr marL="0" marR="0" marT="28800" marB="18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90000"/>
                        </a:lnSpc>
                      </a:pPr>
                      <a:r>
                        <a:rPr lang="en-GB" sz="1300" noProof="0" dirty="0">
                          <a:latin typeface="Arial" panose="020B0604020202020204" pitchFamily="34" charset="0"/>
                          <a:cs typeface="Arial" panose="020B0604020202020204" pitchFamily="34" charset="0"/>
                        </a:rPr>
                        <a:t>7 (2)</a:t>
                      </a:r>
                    </a:p>
                  </a:txBody>
                  <a:tcPr marL="0" marR="0" marT="28800" marB="18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90000"/>
                        </a:lnSpc>
                      </a:pPr>
                      <a:r>
                        <a:rPr lang="en-GB" sz="1300" noProof="0" dirty="0">
                          <a:latin typeface="Arial" panose="020B0604020202020204" pitchFamily="34" charset="0"/>
                          <a:cs typeface="Arial" panose="020B0604020202020204" pitchFamily="34" charset="0"/>
                        </a:rPr>
                        <a:t>0</a:t>
                      </a:r>
                    </a:p>
                  </a:txBody>
                  <a:tcPr marL="0" marR="0" marT="28800" marB="18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90000"/>
                        </a:lnSpc>
                      </a:pPr>
                      <a:r>
                        <a:rPr lang="en-GB" sz="1300" noProof="0" dirty="0">
                          <a:latin typeface="Arial" panose="020B0604020202020204" pitchFamily="34" charset="0"/>
                          <a:cs typeface="Arial" panose="020B0604020202020204" pitchFamily="34" charset="0"/>
                        </a:rPr>
                        <a:t>0</a:t>
                      </a:r>
                    </a:p>
                  </a:txBody>
                  <a:tcPr marL="0" marR="0" marT="28800" marB="18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848195434"/>
                  </a:ext>
                </a:extLst>
              </a:tr>
              <a:tr h="0">
                <a:tc>
                  <a:txBody>
                    <a:bodyPr/>
                    <a:lstStyle/>
                    <a:p>
                      <a:pPr marL="0" indent="177800">
                        <a:lnSpc>
                          <a:spcPct val="90000"/>
                        </a:lnSpc>
                        <a:tabLst/>
                      </a:pPr>
                      <a:r>
                        <a:rPr lang="en-GB" sz="1300" b="0" noProof="0" dirty="0">
                          <a:latin typeface="Arial" panose="020B0604020202020204" pitchFamily="34" charset="0"/>
                          <a:cs typeface="Arial" panose="020B0604020202020204" pitchFamily="34" charset="0"/>
                        </a:rPr>
                        <a:t>Asthenia</a:t>
                      </a:r>
                    </a:p>
                  </a:txBody>
                  <a:tcPr marT="28800" marB="18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90000"/>
                        </a:lnSpc>
                      </a:pPr>
                      <a:r>
                        <a:rPr lang="en-GB" sz="1300" noProof="0" dirty="0">
                          <a:latin typeface="Arial" panose="020B0604020202020204" pitchFamily="34" charset="0"/>
                          <a:cs typeface="Arial" panose="020B0604020202020204" pitchFamily="34" charset="0"/>
                        </a:rPr>
                        <a:t>35 (6)</a:t>
                      </a:r>
                    </a:p>
                  </a:txBody>
                  <a:tcPr marL="0" marR="0" marT="28800" marB="18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90000"/>
                        </a:lnSpc>
                      </a:pPr>
                      <a:r>
                        <a:rPr lang="en-GB" sz="1300" noProof="0" dirty="0">
                          <a:latin typeface="Arial" panose="020B0604020202020204" pitchFamily="34" charset="0"/>
                          <a:cs typeface="Arial" panose="020B0604020202020204" pitchFamily="34" charset="0"/>
                        </a:rPr>
                        <a:t>5 (1)</a:t>
                      </a:r>
                    </a:p>
                  </a:txBody>
                  <a:tcPr marL="0" marR="0" marT="28800" marB="18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90000"/>
                        </a:lnSpc>
                      </a:pPr>
                      <a:r>
                        <a:rPr lang="en-GB" sz="1300" noProof="0" dirty="0">
                          <a:latin typeface="Arial" panose="020B0604020202020204" pitchFamily="34" charset="0"/>
                          <a:cs typeface="Arial" panose="020B0604020202020204" pitchFamily="34" charset="0"/>
                        </a:rPr>
                        <a:t>0</a:t>
                      </a:r>
                    </a:p>
                  </a:txBody>
                  <a:tcPr marL="0" marR="0" marT="28800" marB="18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90000"/>
                        </a:lnSpc>
                      </a:pPr>
                      <a:r>
                        <a:rPr lang="en-GB" sz="1300" noProof="0" dirty="0">
                          <a:latin typeface="Arial" panose="020B0604020202020204" pitchFamily="34" charset="0"/>
                          <a:cs typeface="Arial" panose="020B0604020202020204" pitchFamily="34" charset="0"/>
                        </a:rPr>
                        <a:t>0</a:t>
                      </a:r>
                    </a:p>
                  </a:txBody>
                  <a:tcPr marL="0" marR="0" marT="28800" marB="18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90000"/>
                        </a:lnSpc>
                      </a:pPr>
                      <a:r>
                        <a:rPr lang="en-GB" sz="1300" noProof="0" dirty="0">
                          <a:latin typeface="Arial" panose="020B0604020202020204" pitchFamily="34" charset="0"/>
                          <a:cs typeface="Arial" panose="020B0604020202020204" pitchFamily="34" charset="0"/>
                        </a:rPr>
                        <a:t>18 (6)</a:t>
                      </a:r>
                    </a:p>
                  </a:txBody>
                  <a:tcPr marL="0" marR="0" marT="28800" marB="18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90000"/>
                        </a:lnSpc>
                      </a:pPr>
                      <a:r>
                        <a:rPr lang="en-GB" sz="1300" noProof="0" dirty="0">
                          <a:latin typeface="Arial" panose="020B0604020202020204" pitchFamily="34" charset="0"/>
                          <a:cs typeface="Arial" panose="020B0604020202020204" pitchFamily="34" charset="0"/>
                        </a:rPr>
                        <a:t>4 (1)</a:t>
                      </a:r>
                    </a:p>
                  </a:txBody>
                  <a:tcPr marL="0" marR="0" marT="28800" marB="18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90000"/>
                        </a:lnSpc>
                      </a:pPr>
                      <a:r>
                        <a:rPr lang="en-GB" sz="1300" noProof="0" dirty="0">
                          <a:latin typeface="Arial" panose="020B0604020202020204" pitchFamily="34" charset="0"/>
                          <a:cs typeface="Arial" panose="020B0604020202020204" pitchFamily="34" charset="0"/>
                        </a:rPr>
                        <a:t>0</a:t>
                      </a:r>
                    </a:p>
                  </a:txBody>
                  <a:tcPr marL="0" marR="0" marT="28800" marB="18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90000"/>
                        </a:lnSpc>
                      </a:pPr>
                      <a:r>
                        <a:rPr lang="en-GB" sz="1300" noProof="0" dirty="0">
                          <a:latin typeface="Arial" panose="020B0604020202020204" pitchFamily="34" charset="0"/>
                          <a:cs typeface="Arial" panose="020B0604020202020204" pitchFamily="34" charset="0"/>
                        </a:rPr>
                        <a:t>0</a:t>
                      </a:r>
                    </a:p>
                  </a:txBody>
                  <a:tcPr marL="0" marR="0" marT="28800" marB="18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704846170"/>
                  </a:ext>
                </a:extLst>
              </a:tr>
              <a:tr h="125249">
                <a:tc>
                  <a:txBody>
                    <a:bodyPr/>
                    <a:lstStyle/>
                    <a:p>
                      <a:pPr marL="0" indent="177800">
                        <a:lnSpc>
                          <a:spcPct val="90000"/>
                        </a:lnSpc>
                        <a:tabLst/>
                      </a:pPr>
                      <a:r>
                        <a:rPr lang="en-GB" sz="1300" b="0" noProof="0" dirty="0">
                          <a:latin typeface="Arial" panose="020B0604020202020204" pitchFamily="34" charset="0"/>
                          <a:cs typeface="Arial" panose="020B0604020202020204" pitchFamily="34" charset="0"/>
                        </a:rPr>
                        <a:t>Fatigue</a:t>
                      </a:r>
                    </a:p>
                  </a:txBody>
                  <a:tcPr marT="28800" marB="18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90000"/>
                        </a:lnSpc>
                      </a:pPr>
                      <a:r>
                        <a:rPr lang="en-GB" sz="1300" noProof="0" dirty="0">
                          <a:latin typeface="Arial" panose="020B0604020202020204" pitchFamily="34" charset="0"/>
                          <a:cs typeface="Arial" panose="020B0604020202020204" pitchFamily="34" charset="0"/>
                        </a:rPr>
                        <a:t>154 (26)</a:t>
                      </a:r>
                    </a:p>
                  </a:txBody>
                  <a:tcPr marL="0" marR="0" marT="28800" marB="18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90000"/>
                        </a:lnSpc>
                      </a:pPr>
                      <a:r>
                        <a:rPr lang="en-GB" sz="1300" noProof="0" dirty="0">
                          <a:latin typeface="Arial" panose="020B0604020202020204" pitchFamily="34" charset="0"/>
                          <a:cs typeface="Arial" panose="020B0604020202020204" pitchFamily="34" charset="0"/>
                        </a:rPr>
                        <a:t>21 (4)</a:t>
                      </a:r>
                    </a:p>
                  </a:txBody>
                  <a:tcPr marL="0" marR="0" marT="28800" marB="18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90000"/>
                        </a:lnSpc>
                      </a:pPr>
                      <a:r>
                        <a:rPr lang="en-GB" sz="1300" noProof="0" dirty="0">
                          <a:latin typeface="Arial" panose="020B0604020202020204" pitchFamily="34" charset="0"/>
                          <a:cs typeface="Arial" panose="020B0604020202020204" pitchFamily="34" charset="0"/>
                        </a:rPr>
                        <a:t>3 (1)</a:t>
                      </a:r>
                    </a:p>
                  </a:txBody>
                  <a:tcPr marL="0" marR="0" marT="28800" marB="18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90000"/>
                        </a:lnSpc>
                      </a:pPr>
                      <a:r>
                        <a:rPr lang="en-GB" sz="1300" noProof="0" dirty="0">
                          <a:latin typeface="Arial" panose="020B0604020202020204" pitchFamily="34" charset="0"/>
                          <a:cs typeface="Arial" panose="020B0604020202020204" pitchFamily="34" charset="0"/>
                        </a:rPr>
                        <a:t>0</a:t>
                      </a:r>
                    </a:p>
                  </a:txBody>
                  <a:tcPr marL="0" marR="0" marT="28800" marB="18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90000"/>
                        </a:lnSpc>
                      </a:pPr>
                      <a:r>
                        <a:rPr lang="en-GB" sz="1300" noProof="0" dirty="0">
                          <a:latin typeface="Arial" panose="020B0604020202020204" pitchFamily="34" charset="0"/>
                          <a:cs typeface="Arial" panose="020B0604020202020204" pitchFamily="34" charset="0"/>
                        </a:rPr>
                        <a:t>77 (26)</a:t>
                      </a:r>
                    </a:p>
                  </a:txBody>
                  <a:tcPr marL="0" marR="0" marT="28800" marB="18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90000"/>
                        </a:lnSpc>
                      </a:pPr>
                      <a:r>
                        <a:rPr lang="en-GB" sz="1300" noProof="0" dirty="0">
                          <a:latin typeface="Arial" panose="020B0604020202020204" pitchFamily="34" charset="0"/>
                          <a:cs typeface="Arial" panose="020B0604020202020204" pitchFamily="34" charset="0"/>
                        </a:rPr>
                        <a:t>16 (5)</a:t>
                      </a:r>
                    </a:p>
                  </a:txBody>
                  <a:tcPr marL="0" marR="0" marT="28800" marB="18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90000"/>
                        </a:lnSpc>
                      </a:pPr>
                      <a:r>
                        <a:rPr lang="en-GB" sz="1300" noProof="0" dirty="0">
                          <a:latin typeface="Arial" panose="020B0604020202020204" pitchFamily="34" charset="0"/>
                          <a:cs typeface="Arial" panose="020B0604020202020204" pitchFamily="34" charset="0"/>
                        </a:rPr>
                        <a:t>2 (1)</a:t>
                      </a:r>
                    </a:p>
                  </a:txBody>
                  <a:tcPr marL="0" marR="0" marT="28800" marB="18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90000"/>
                        </a:lnSpc>
                      </a:pPr>
                      <a:r>
                        <a:rPr lang="en-GB" sz="1300" noProof="0" dirty="0">
                          <a:latin typeface="Arial" panose="020B0604020202020204" pitchFamily="34" charset="0"/>
                          <a:cs typeface="Arial" panose="020B0604020202020204" pitchFamily="34" charset="0"/>
                        </a:rPr>
                        <a:t>0</a:t>
                      </a:r>
                    </a:p>
                  </a:txBody>
                  <a:tcPr marL="0" marR="0" marT="28800" marB="18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569071892"/>
                  </a:ext>
                </a:extLst>
              </a:tr>
              <a:tr h="0">
                <a:tc>
                  <a:txBody>
                    <a:bodyPr/>
                    <a:lstStyle/>
                    <a:p>
                      <a:pPr marL="0" indent="177800">
                        <a:lnSpc>
                          <a:spcPct val="90000"/>
                        </a:lnSpc>
                        <a:tabLst/>
                      </a:pPr>
                      <a:r>
                        <a:rPr lang="en-GB" sz="1300" b="0" noProof="0" dirty="0">
                          <a:latin typeface="Arial" panose="020B0604020202020204" pitchFamily="34" charset="0"/>
                          <a:cs typeface="Arial" panose="020B0604020202020204" pitchFamily="34" charset="0"/>
                        </a:rPr>
                        <a:t>General physical health deterioration</a:t>
                      </a:r>
                    </a:p>
                  </a:txBody>
                  <a:tcPr marT="28800" marB="18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90000"/>
                        </a:lnSpc>
                      </a:pPr>
                      <a:r>
                        <a:rPr lang="en-GB" sz="1300" noProof="0" dirty="0">
                          <a:latin typeface="Arial" panose="020B0604020202020204" pitchFamily="34" charset="0"/>
                          <a:cs typeface="Arial" panose="020B0604020202020204" pitchFamily="34" charset="0"/>
                        </a:rPr>
                        <a:t>27 (4)</a:t>
                      </a:r>
                    </a:p>
                  </a:txBody>
                  <a:tcPr marL="0" marR="0" marT="28800" marB="18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90000"/>
                        </a:lnSpc>
                      </a:pPr>
                      <a:r>
                        <a:rPr lang="en-GB" sz="1300" noProof="0" dirty="0">
                          <a:latin typeface="Arial" panose="020B0604020202020204" pitchFamily="34" charset="0"/>
                          <a:cs typeface="Arial" panose="020B0604020202020204" pitchFamily="34" charset="0"/>
                        </a:rPr>
                        <a:t>9 (2)</a:t>
                      </a:r>
                    </a:p>
                  </a:txBody>
                  <a:tcPr marL="0" marR="0" marT="28800" marB="18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90000"/>
                        </a:lnSpc>
                      </a:pPr>
                      <a:r>
                        <a:rPr lang="en-GB" sz="1300" noProof="0" dirty="0">
                          <a:latin typeface="Arial" panose="020B0604020202020204" pitchFamily="34" charset="0"/>
                          <a:cs typeface="Arial" panose="020B0604020202020204" pitchFamily="34" charset="0"/>
                        </a:rPr>
                        <a:t>2 (&lt;1)</a:t>
                      </a:r>
                    </a:p>
                  </a:txBody>
                  <a:tcPr marL="0" marR="0" marT="28800" marB="18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90000"/>
                        </a:lnSpc>
                      </a:pPr>
                      <a:r>
                        <a:rPr lang="en-GB" sz="1300" noProof="0" dirty="0">
                          <a:latin typeface="Arial" panose="020B0604020202020204" pitchFamily="34" charset="0"/>
                          <a:cs typeface="Arial" panose="020B0604020202020204" pitchFamily="34" charset="0"/>
                        </a:rPr>
                        <a:t>5 (1)</a:t>
                      </a:r>
                    </a:p>
                  </a:txBody>
                  <a:tcPr marL="0" marR="0" marT="28800" marB="18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90000"/>
                        </a:lnSpc>
                      </a:pPr>
                      <a:r>
                        <a:rPr lang="en-GB" sz="1300" noProof="0" dirty="0">
                          <a:latin typeface="Arial" panose="020B0604020202020204" pitchFamily="34" charset="0"/>
                          <a:cs typeface="Arial" panose="020B0604020202020204" pitchFamily="34" charset="0"/>
                        </a:rPr>
                        <a:t>21 (7)</a:t>
                      </a:r>
                    </a:p>
                  </a:txBody>
                  <a:tcPr marL="0" marR="0" marT="28800" marB="18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90000"/>
                        </a:lnSpc>
                      </a:pPr>
                      <a:r>
                        <a:rPr lang="en-GB" sz="1300" noProof="0" dirty="0">
                          <a:latin typeface="Arial" panose="020B0604020202020204" pitchFamily="34" charset="0"/>
                          <a:cs typeface="Arial" panose="020B0604020202020204" pitchFamily="34" charset="0"/>
                        </a:rPr>
                        <a:t>8 (3)</a:t>
                      </a:r>
                    </a:p>
                  </a:txBody>
                  <a:tcPr marL="0" marR="0" marT="28800" marB="18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90000"/>
                        </a:lnSpc>
                      </a:pPr>
                      <a:r>
                        <a:rPr lang="en-GB" sz="1300" noProof="0" dirty="0">
                          <a:latin typeface="Arial" panose="020B0604020202020204" pitchFamily="34" charset="0"/>
                          <a:cs typeface="Arial" panose="020B0604020202020204" pitchFamily="34" charset="0"/>
                        </a:rPr>
                        <a:t>2 (1)</a:t>
                      </a:r>
                    </a:p>
                  </a:txBody>
                  <a:tcPr marL="0" marR="0" marT="28800" marB="18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90000"/>
                        </a:lnSpc>
                      </a:pPr>
                      <a:r>
                        <a:rPr lang="en-GB" sz="1300" noProof="0" dirty="0">
                          <a:latin typeface="Arial" panose="020B0604020202020204" pitchFamily="34" charset="0"/>
                          <a:cs typeface="Arial" panose="020B0604020202020204" pitchFamily="34" charset="0"/>
                        </a:rPr>
                        <a:t>2 (1)</a:t>
                      </a:r>
                    </a:p>
                  </a:txBody>
                  <a:tcPr marL="0" marR="0" marT="28800" marB="18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960200756"/>
                  </a:ext>
                </a:extLst>
              </a:tr>
              <a:tr h="0">
                <a:tc>
                  <a:txBody>
                    <a:bodyPr/>
                    <a:lstStyle/>
                    <a:p>
                      <a:pPr marL="0" indent="177800">
                        <a:lnSpc>
                          <a:spcPct val="90000"/>
                        </a:lnSpc>
                        <a:tabLst/>
                      </a:pPr>
                      <a:r>
                        <a:rPr lang="en-GB" sz="1300" b="0" noProof="0" dirty="0">
                          <a:latin typeface="Arial" panose="020B0604020202020204" pitchFamily="34" charset="0"/>
                          <a:cs typeface="Arial" panose="020B0604020202020204" pitchFamily="34" charset="0"/>
                        </a:rPr>
                        <a:t>Peripheral oedema</a:t>
                      </a:r>
                    </a:p>
                  </a:txBody>
                  <a:tcPr marT="28800" marB="18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90000"/>
                        </a:lnSpc>
                      </a:pPr>
                      <a:r>
                        <a:rPr lang="en-GB" sz="1300" noProof="0" dirty="0">
                          <a:latin typeface="Arial" panose="020B0604020202020204" pitchFamily="34" charset="0"/>
                          <a:cs typeface="Arial" panose="020B0604020202020204" pitchFamily="34" charset="0"/>
                        </a:rPr>
                        <a:t>76 (13)</a:t>
                      </a:r>
                    </a:p>
                  </a:txBody>
                  <a:tcPr marL="0" marR="0" marT="28800" marB="18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90000"/>
                        </a:lnSpc>
                      </a:pPr>
                      <a:r>
                        <a:rPr lang="en-GB" sz="1300" noProof="0" dirty="0">
                          <a:latin typeface="Arial" panose="020B0604020202020204" pitchFamily="34" charset="0"/>
                          <a:cs typeface="Arial" panose="020B0604020202020204" pitchFamily="34" charset="0"/>
                        </a:rPr>
                        <a:t>10 (2)</a:t>
                      </a:r>
                    </a:p>
                  </a:txBody>
                  <a:tcPr marL="0" marR="0" marT="28800" marB="18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90000"/>
                        </a:lnSpc>
                      </a:pPr>
                      <a:r>
                        <a:rPr lang="en-GB" sz="1300" noProof="0" dirty="0">
                          <a:latin typeface="Arial" panose="020B0604020202020204" pitchFamily="34" charset="0"/>
                          <a:cs typeface="Arial" panose="020B0604020202020204" pitchFamily="34" charset="0"/>
                        </a:rPr>
                        <a:t>0</a:t>
                      </a:r>
                    </a:p>
                  </a:txBody>
                  <a:tcPr marL="0" marR="0" marT="28800" marB="18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90000"/>
                        </a:lnSpc>
                      </a:pPr>
                      <a:r>
                        <a:rPr lang="en-GB" sz="1300" noProof="0" dirty="0">
                          <a:latin typeface="Arial" panose="020B0604020202020204" pitchFamily="34" charset="0"/>
                          <a:cs typeface="Arial" panose="020B0604020202020204" pitchFamily="34" charset="0"/>
                        </a:rPr>
                        <a:t>0</a:t>
                      </a:r>
                    </a:p>
                  </a:txBody>
                  <a:tcPr marL="0" marR="0" marT="28800" marB="18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90000"/>
                        </a:lnSpc>
                      </a:pPr>
                      <a:r>
                        <a:rPr lang="en-GB" sz="1300" noProof="0" dirty="0">
                          <a:latin typeface="Arial" panose="020B0604020202020204" pitchFamily="34" charset="0"/>
                          <a:cs typeface="Arial" panose="020B0604020202020204" pitchFamily="34" charset="0"/>
                        </a:rPr>
                        <a:t>30 (10)</a:t>
                      </a:r>
                    </a:p>
                  </a:txBody>
                  <a:tcPr marL="0" marR="0" marT="28800" marB="18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90000"/>
                        </a:lnSpc>
                      </a:pPr>
                      <a:r>
                        <a:rPr lang="en-GB" sz="1300" noProof="0" dirty="0">
                          <a:latin typeface="Arial" panose="020B0604020202020204" pitchFamily="34" charset="0"/>
                          <a:cs typeface="Arial" panose="020B0604020202020204" pitchFamily="34" charset="0"/>
                        </a:rPr>
                        <a:t>3 (1)</a:t>
                      </a:r>
                    </a:p>
                  </a:txBody>
                  <a:tcPr marL="0" marR="0" marT="28800" marB="18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90000"/>
                        </a:lnSpc>
                      </a:pPr>
                      <a:r>
                        <a:rPr lang="en-GB" sz="1300" noProof="0" dirty="0">
                          <a:latin typeface="Arial" panose="020B0604020202020204" pitchFamily="34" charset="0"/>
                          <a:cs typeface="Arial" panose="020B0604020202020204" pitchFamily="34" charset="0"/>
                        </a:rPr>
                        <a:t>1 (&lt;1)</a:t>
                      </a:r>
                    </a:p>
                  </a:txBody>
                  <a:tcPr marL="0" marR="0" marT="28800" marB="18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90000"/>
                        </a:lnSpc>
                      </a:pPr>
                      <a:r>
                        <a:rPr lang="en-GB" sz="1300" noProof="0" dirty="0">
                          <a:latin typeface="Arial" panose="020B0604020202020204" pitchFamily="34" charset="0"/>
                          <a:cs typeface="Arial" panose="020B0604020202020204" pitchFamily="34" charset="0"/>
                        </a:rPr>
                        <a:t>0</a:t>
                      </a:r>
                    </a:p>
                  </a:txBody>
                  <a:tcPr marL="0" marR="0" marT="28800" marB="18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275704"/>
                  </a:ext>
                </a:extLst>
              </a:tr>
              <a:tr h="0">
                <a:tc>
                  <a:txBody>
                    <a:bodyPr/>
                    <a:lstStyle/>
                    <a:p>
                      <a:pPr marL="0" indent="177800">
                        <a:lnSpc>
                          <a:spcPct val="90000"/>
                        </a:lnSpc>
                        <a:tabLst/>
                      </a:pPr>
                      <a:r>
                        <a:rPr lang="en-GB" sz="1300" b="0" noProof="0" dirty="0">
                          <a:latin typeface="Arial" panose="020B0604020202020204" pitchFamily="34" charset="0"/>
                          <a:cs typeface="Arial" panose="020B0604020202020204" pitchFamily="34" charset="0"/>
                        </a:rPr>
                        <a:t>Pyrexia</a:t>
                      </a:r>
                    </a:p>
                  </a:txBody>
                  <a:tcPr marT="28800" marB="18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90000"/>
                        </a:lnSpc>
                      </a:pPr>
                      <a:r>
                        <a:rPr lang="en-GB" sz="1300" noProof="0" dirty="0">
                          <a:latin typeface="Arial" panose="020B0604020202020204" pitchFamily="34" charset="0"/>
                          <a:cs typeface="Arial" panose="020B0604020202020204" pitchFamily="34" charset="0"/>
                        </a:rPr>
                        <a:t>38 (6)</a:t>
                      </a:r>
                    </a:p>
                  </a:txBody>
                  <a:tcPr marL="0" marR="0" marT="28800" marB="18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90000"/>
                        </a:lnSpc>
                      </a:pPr>
                      <a:r>
                        <a:rPr lang="en-GB" sz="1300" noProof="0" dirty="0">
                          <a:latin typeface="Arial" panose="020B0604020202020204" pitchFamily="34" charset="0"/>
                          <a:cs typeface="Arial" panose="020B0604020202020204" pitchFamily="34" charset="0"/>
                        </a:rPr>
                        <a:t>3 (1)</a:t>
                      </a:r>
                    </a:p>
                  </a:txBody>
                  <a:tcPr marL="0" marR="0" marT="28800" marB="18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90000"/>
                        </a:lnSpc>
                      </a:pPr>
                      <a:r>
                        <a:rPr lang="en-GB" sz="1300" noProof="0" dirty="0">
                          <a:latin typeface="Arial" panose="020B0604020202020204" pitchFamily="34" charset="0"/>
                          <a:cs typeface="Arial" panose="020B0604020202020204" pitchFamily="34" charset="0"/>
                        </a:rPr>
                        <a:t>0</a:t>
                      </a:r>
                    </a:p>
                  </a:txBody>
                  <a:tcPr marL="0" marR="0" marT="28800" marB="18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90000"/>
                        </a:lnSpc>
                      </a:pPr>
                      <a:r>
                        <a:rPr lang="en-GB" sz="1300" noProof="0" dirty="0">
                          <a:latin typeface="Arial" panose="020B0604020202020204" pitchFamily="34" charset="0"/>
                          <a:cs typeface="Arial" panose="020B0604020202020204" pitchFamily="34" charset="0"/>
                        </a:rPr>
                        <a:t>0</a:t>
                      </a:r>
                    </a:p>
                  </a:txBody>
                  <a:tcPr marL="0" marR="0" marT="28800" marB="18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90000"/>
                        </a:lnSpc>
                      </a:pPr>
                      <a:r>
                        <a:rPr lang="en-GB" sz="1300" noProof="0" dirty="0">
                          <a:latin typeface="Arial" panose="020B0604020202020204" pitchFamily="34" charset="0"/>
                          <a:cs typeface="Arial" panose="020B0604020202020204" pitchFamily="34" charset="0"/>
                        </a:rPr>
                        <a:t>19 (6)</a:t>
                      </a:r>
                    </a:p>
                  </a:txBody>
                  <a:tcPr marL="0" marR="0" marT="28800" marB="18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90000"/>
                        </a:lnSpc>
                      </a:pPr>
                      <a:r>
                        <a:rPr lang="en-GB" sz="1300" noProof="0" dirty="0">
                          <a:latin typeface="Arial" panose="020B0604020202020204" pitchFamily="34" charset="0"/>
                          <a:cs typeface="Arial" panose="020B0604020202020204" pitchFamily="34" charset="0"/>
                        </a:rPr>
                        <a:t>3 (1)</a:t>
                      </a:r>
                    </a:p>
                  </a:txBody>
                  <a:tcPr marL="0" marR="0" marT="28800" marB="18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90000"/>
                        </a:lnSpc>
                      </a:pPr>
                      <a:r>
                        <a:rPr lang="en-GB" sz="1300" noProof="0" dirty="0">
                          <a:latin typeface="Arial" panose="020B0604020202020204" pitchFamily="34" charset="0"/>
                          <a:cs typeface="Arial" panose="020B0604020202020204" pitchFamily="34" charset="0"/>
                        </a:rPr>
                        <a:t>0</a:t>
                      </a:r>
                    </a:p>
                  </a:txBody>
                  <a:tcPr marL="0" marR="0" marT="28800" marB="18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90000"/>
                        </a:lnSpc>
                      </a:pPr>
                      <a:r>
                        <a:rPr lang="en-GB" sz="1300" noProof="0" dirty="0">
                          <a:latin typeface="Arial" panose="020B0604020202020204" pitchFamily="34" charset="0"/>
                          <a:cs typeface="Arial" panose="020B0604020202020204" pitchFamily="34" charset="0"/>
                        </a:rPr>
                        <a:t>0</a:t>
                      </a:r>
                    </a:p>
                  </a:txBody>
                  <a:tcPr marL="0" marR="0" marT="28800" marB="18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249158516"/>
                  </a:ext>
                </a:extLst>
              </a:tr>
              <a:tr h="0">
                <a:tc>
                  <a:txBody>
                    <a:bodyPr/>
                    <a:lstStyle/>
                    <a:p>
                      <a:pPr marL="0" indent="177800">
                        <a:lnSpc>
                          <a:spcPct val="90000"/>
                        </a:lnSpc>
                        <a:tabLst/>
                      </a:pPr>
                      <a:r>
                        <a:rPr lang="en-GB" sz="1300" b="0" noProof="0" dirty="0">
                          <a:latin typeface="Arial" panose="020B0604020202020204" pitchFamily="34" charset="0"/>
                          <a:cs typeface="Arial" panose="020B0604020202020204" pitchFamily="34" charset="0"/>
                        </a:rPr>
                        <a:t>Pneumonia</a:t>
                      </a:r>
                    </a:p>
                  </a:txBody>
                  <a:tcPr marT="28800" marB="18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90000"/>
                        </a:lnSpc>
                      </a:pPr>
                      <a:r>
                        <a:rPr lang="en-GB" sz="1300" noProof="0" dirty="0">
                          <a:latin typeface="Arial" panose="020B0604020202020204" pitchFamily="34" charset="0"/>
                          <a:cs typeface="Arial" panose="020B0604020202020204" pitchFamily="34" charset="0"/>
                        </a:rPr>
                        <a:t>18 (3)</a:t>
                      </a:r>
                    </a:p>
                  </a:txBody>
                  <a:tcPr marT="28800" marB="18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90000"/>
                        </a:lnSpc>
                      </a:pPr>
                      <a:r>
                        <a:rPr lang="en-GB" sz="1300" noProof="0" dirty="0">
                          <a:latin typeface="Arial" panose="020B0604020202020204" pitchFamily="34" charset="0"/>
                          <a:cs typeface="Arial" panose="020B0604020202020204" pitchFamily="34" charset="0"/>
                        </a:rPr>
                        <a:t>9 (2)</a:t>
                      </a:r>
                    </a:p>
                  </a:txBody>
                  <a:tcPr marT="28800" marB="18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90000"/>
                        </a:lnSpc>
                      </a:pPr>
                      <a:r>
                        <a:rPr lang="en-GB" sz="1300" noProof="0" dirty="0">
                          <a:latin typeface="Arial" panose="020B0604020202020204" pitchFamily="34" charset="0"/>
                          <a:cs typeface="Arial" panose="020B0604020202020204" pitchFamily="34" charset="0"/>
                        </a:rPr>
                        <a:t>0</a:t>
                      </a:r>
                    </a:p>
                  </a:txBody>
                  <a:tcPr marT="28800" marB="18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90000"/>
                        </a:lnSpc>
                      </a:pPr>
                      <a:r>
                        <a:rPr lang="en-GB" sz="1300" noProof="0" dirty="0">
                          <a:latin typeface="Arial" panose="020B0604020202020204" pitchFamily="34" charset="0"/>
                          <a:cs typeface="Arial" panose="020B0604020202020204" pitchFamily="34" charset="0"/>
                        </a:rPr>
                        <a:t>4 (1)</a:t>
                      </a:r>
                    </a:p>
                  </a:txBody>
                  <a:tcPr marT="28800" marB="18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90000"/>
                        </a:lnSpc>
                      </a:pPr>
                      <a:r>
                        <a:rPr lang="en-GB" sz="1300" noProof="0" dirty="0">
                          <a:latin typeface="Arial" panose="020B0604020202020204" pitchFamily="34" charset="0"/>
                          <a:cs typeface="Arial" panose="020B0604020202020204" pitchFamily="34" charset="0"/>
                        </a:rPr>
                        <a:t>16 (5)</a:t>
                      </a:r>
                    </a:p>
                  </a:txBody>
                  <a:tcPr marT="28800" marB="18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90000"/>
                        </a:lnSpc>
                      </a:pPr>
                      <a:r>
                        <a:rPr lang="en-GB" sz="1300" noProof="0" dirty="0">
                          <a:latin typeface="Arial" panose="020B0604020202020204" pitchFamily="34" charset="0"/>
                          <a:cs typeface="Arial" panose="020B0604020202020204" pitchFamily="34" charset="0"/>
                        </a:rPr>
                        <a:t>5 (2)</a:t>
                      </a:r>
                    </a:p>
                  </a:txBody>
                  <a:tcPr marT="28800" marB="18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90000"/>
                        </a:lnSpc>
                      </a:pPr>
                      <a:r>
                        <a:rPr lang="en-GB" sz="1300" noProof="0" dirty="0">
                          <a:latin typeface="Arial" panose="020B0604020202020204" pitchFamily="34" charset="0"/>
                          <a:cs typeface="Arial" panose="020B0604020202020204" pitchFamily="34" charset="0"/>
                        </a:rPr>
                        <a:t>2 (1)</a:t>
                      </a:r>
                    </a:p>
                  </a:txBody>
                  <a:tcPr marT="28800" marB="18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90000"/>
                        </a:lnSpc>
                      </a:pPr>
                      <a:r>
                        <a:rPr lang="en-GB" sz="1300" noProof="0" dirty="0">
                          <a:latin typeface="Arial" panose="020B0604020202020204" pitchFamily="34" charset="0"/>
                          <a:cs typeface="Arial" panose="020B0604020202020204" pitchFamily="34" charset="0"/>
                        </a:rPr>
                        <a:t>0</a:t>
                      </a:r>
                    </a:p>
                  </a:txBody>
                  <a:tcPr marT="28800" marB="18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326556838"/>
                  </a:ext>
                </a:extLst>
              </a:tr>
              <a:tr h="0">
                <a:tc gridSpan="9">
                  <a:txBody>
                    <a:bodyPr/>
                    <a:lstStyle/>
                    <a:p>
                      <a:pPr marL="0" marR="0" lvl="0" indent="9525" algn="l" defTabSz="457200" rtl="0" eaLnBrk="1" fontAlgn="auto" latinLnBrk="0" hangingPunct="1">
                        <a:lnSpc>
                          <a:spcPct val="90000"/>
                        </a:lnSpc>
                        <a:spcBef>
                          <a:spcPts val="0"/>
                        </a:spcBef>
                        <a:spcAft>
                          <a:spcPts val="0"/>
                        </a:spcAft>
                        <a:buClrTx/>
                        <a:buSzTx/>
                        <a:buFontTx/>
                        <a:buNone/>
                        <a:tabLst/>
                        <a:defRPr/>
                      </a:pPr>
                      <a:r>
                        <a:rPr lang="en-GB" sz="1200" baseline="30000" noProof="0" dirty="0">
                          <a:latin typeface="Arial" panose="020B0604020202020204" pitchFamily="34" charset="0"/>
                          <a:ea typeface="Aileron" charset="0"/>
                          <a:cs typeface="Arial" panose="020B0604020202020204" pitchFamily="34" charset="0"/>
                        </a:rPr>
                        <a:t>a </a:t>
                      </a:r>
                      <a:r>
                        <a:rPr lang="en-GB" sz="1200" noProof="0" dirty="0">
                          <a:latin typeface="Arial" panose="020B0604020202020204" pitchFamily="34" charset="0"/>
                          <a:ea typeface="Aileron" charset="0"/>
                          <a:cs typeface="Arial" panose="020B0604020202020204" pitchFamily="34" charset="0"/>
                        </a:rPr>
                        <a:t>Only one grade 5 haematological AE was considered possibly related to study drug: thrombocytopenia in one patient in the radium-223 group</a:t>
                      </a:r>
                    </a:p>
                  </a:txBody>
                  <a:tcPr marT="28800" marB="18000">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pPr algn="ctr">
                        <a:lnSpc>
                          <a:spcPct val="90000"/>
                        </a:lnSpc>
                      </a:pPr>
                      <a:r>
                        <a:rPr lang="en-US" sz="1300" dirty="0">
                          <a:latin typeface="Arial" panose="020B0604020202020204" pitchFamily="34" charset="0"/>
                          <a:cs typeface="Arial" panose="020B0604020202020204" pitchFamily="34" charset="0"/>
                        </a:rPr>
                        <a:t>119 (46)</a:t>
                      </a:r>
                    </a:p>
                  </a:txBody>
                  <a:tcPr marT="28800" marB="18000" anchor="ct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lang="en-US" sz="1300" dirty="0">
                          <a:latin typeface="Arial" panose="020B0604020202020204" pitchFamily="34" charset="0"/>
                          <a:cs typeface="Arial" panose="020B0604020202020204" pitchFamily="34" charset="0"/>
                        </a:rPr>
                        <a:t>NA</a:t>
                      </a:r>
                    </a:p>
                  </a:txBody>
                  <a:tcPr marT="28800" marB="18000" anchor="ct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lang="en-US" sz="1300" dirty="0">
                          <a:latin typeface="Arial" panose="020B0604020202020204" pitchFamily="34" charset="0"/>
                          <a:cs typeface="Arial" panose="020B0604020202020204" pitchFamily="34" charset="0"/>
                        </a:rPr>
                        <a:t>25 (19)</a:t>
                      </a:r>
                    </a:p>
                  </a:txBody>
                  <a:tcPr marT="28800" marB="18000" anchor="ct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lang="en-US" sz="1300" dirty="0">
                          <a:latin typeface="Arial" panose="020B0604020202020204" pitchFamily="34" charset="0"/>
                          <a:cs typeface="Arial" panose="020B0604020202020204" pitchFamily="34" charset="0"/>
                        </a:rPr>
                        <a:t>NA</a:t>
                      </a:r>
                    </a:p>
                  </a:txBody>
                  <a:tcPr marT="28800" marB="18000" anchor="ct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marL="0" marR="0" lvl="0" indent="0" algn="ctr" defTabSz="457200" rtl="0" eaLnBrk="1" fontAlgn="auto" latinLnBrk="0" hangingPunct="1">
                        <a:lnSpc>
                          <a:spcPct val="90000"/>
                        </a:lnSpc>
                        <a:spcBef>
                          <a:spcPts val="0"/>
                        </a:spcBef>
                        <a:spcAft>
                          <a:spcPts val="0"/>
                        </a:spcAft>
                        <a:buClrTx/>
                        <a:buSzTx/>
                        <a:buFontTx/>
                        <a:buNone/>
                        <a:tabLst/>
                        <a:defRPr/>
                      </a:pPr>
                      <a:endParaRPr lang="en-US" sz="1300" dirty="0">
                        <a:latin typeface="Arial" panose="020B0604020202020204" pitchFamily="34" charset="0"/>
                        <a:cs typeface="Arial" panose="020B0604020202020204" pitchFamily="34" charset="0"/>
                      </a:endParaRPr>
                    </a:p>
                  </a:txBody>
                  <a:tcPr marT="28800" marB="18000" anchor="ct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marL="0" marR="0" lvl="0" indent="0" algn="ctr" defTabSz="457200" rtl="0" eaLnBrk="1" fontAlgn="auto" latinLnBrk="0" hangingPunct="1">
                        <a:lnSpc>
                          <a:spcPct val="90000"/>
                        </a:lnSpc>
                        <a:spcBef>
                          <a:spcPts val="0"/>
                        </a:spcBef>
                        <a:spcAft>
                          <a:spcPts val="0"/>
                        </a:spcAft>
                        <a:buClrTx/>
                        <a:buSzTx/>
                        <a:buFontTx/>
                        <a:buNone/>
                        <a:tabLst/>
                        <a:defRPr/>
                      </a:pPr>
                      <a:endParaRPr lang="en-US" sz="1300" dirty="0">
                        <a:latin typeface="Arial" panose="020B0604020202020204" pitchFamily="34" charset="0"/>
                        <a:cs typeface="Arial" panose="020B0604020202020204" pitchFamily="34" charset="0"/>
                      </a:endParaRPr>
                    </a:p>
                  </a:txBody>
                  <a:tcPr marT="28800" marB="18000" anchor="ct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algn="ctr">
                        <a:lnSpc>
                          <a:spcPct val="90000"/>
                        </a:lnSpc>
                      </a:pPr>
                      <a:r>
                        <a:rPr lang="en-US" sz="1300" dirty="0">
                          <a:latin typeface="Arial" panose="020B0604020202020204" pitchFamily="34" charset="0"/>
                          <a:cs typeface="Arial" panose="020B0604020202020204" pitchFamily="34" charset="0"/>
                        </a:rPr>
                        <a:t>44 (53)</a:t>
                      </a:r>
                    </a:p>
                  </a:txBody>
                  <a:tcPr marT="28800" marB="18000" anchor="ct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lang="en-US" sz="1300" dirty="0">
                          <a:latin typeface="Arial" panose="020B0604020202020204" pitchFamily="34" charset="0"/>
                          <a:cs typeface="Arial" panose="020B0604020202020204" pitchFamily="34" charset="0"/>
                        </a:rPr>
                        <a:t>NA</a:t>
                      </a:r>
                    </a:p>
                  </a:txBody>
                  <a:tcPr marT="28800" marB="18000" anchor="ct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631253433"/>
                  </a:ext>
                </a:extLst>
              </a:tr>
            </a:tbl>
          </a:graphicData>
        </a:graphic>
      </p:graphicFrame>
      <p:sp>
        <p:nvSpPr>
          <p:cNvPr id="20" name="Rectangle 19">
            <a:extLst>
              <a:ext uri="{FF2B5EF4-FFF2-40B4-BE49-F238E27FC236}">
                <a16:creationId xmlns:a16="http://schemas.microsoft.com/office/drawing/2014/main" id="{F4445102-7015-0DB1-0519-19D11E9FD097}"/>
              </a:ext>
            </a:extLst>
          </p:cNvPr>
          <p:cNvSpPr/>
          <p:nvPr/>
        </p:nvSpPr>
        <p:spPr>
          <a:xfrm>
            <a:off x="619200" y="3016250"/>
            <a:ext cx="10963200" cy="454024"/>
          </a:xfrm>
          <a:prstGeom prst="rect">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1" name="Rectangle 20">
            <a:extLst>
              <a:ext uri="{FF2B5EF4-FFF2-40B4-BE49-F238E27FC236}">
                <a16:creationId xmlns:a16="http://schemas.microsoft.com/office/drawing/2014/main" id="{7E4E6E64-981A-20C8-7CCC-7124CE420CA3}"/>
              </a:ext>
            </a:extLst>
          </p:cNvPr>
          <p:cNvSpPr/>
          <p:nvPr/>
        </p:nvSpPr>
        <p:spPr>
          <a:xfrm>
            <a:off x="619200" y="3911797"/>
            <a:ext cx="10963200" cy="237283"/>
          </a:xfrm>
          <a:prstGeom prst="rect">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2" name="Rectangle 21">
            <a:extLst>
              <a:ext uri="{FF2B5EF4-FFF2-40B4-BE49-F238E27FC236}">
                <a16:creationId xmlns:a16="http://schemas.microsoft.com/office/drawing/2014/main" id="{37055EE6-E6B3-3A3B-78DA-8D5699455C06}"/>
              </a:ext>
            </a:extLst>
          </p:cNvPr>
          <p:cNvSpPr/>
          <p:nvPr/>
        </p:nvSpPr>
        <p:spPr>
          <a:xfrm>
            <a:off x="619200" y="1668216"/>
            <a:ext cx="10963200" cy="891453"/>
          </a:xfrm>
          <a:prstGeom prst="rect">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347277102"/>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B79392B-B0F9-E8B8-1AE3-57DEDC0B113D}"/>
              </a:ext>
            </a:extLst>
          </p:cNvPr>
          <p:cNvSpPr txBox="1">
            <a:spLocks noGrp="1"/>
          </p:cNvSpPr>
          <p:nvPr>
            <p:ph sz="quarter" idx="12"/>
          </p:nvPr>
        </p:nvSpPr>
        <p:spPr>
          <a:xfrm>
            <a:off x="620184" y="1484784"/>
            <a:ext cx="10963200" cy="4525200"/>
          </a:xfrm>
        </p:spPr>
        <p:txBody>
          <a:bodyPr/>
          <a:lstStyle/>
          <a:p>
            <a:pPr lvl="0"/>
            <a:r>
              <a:rPr lang="en-GB" b="1" dirty="0">
                <a:solidFill>
                  <a:schemeClr val="accent1"/>
                </a:solidFill>
              </a:rPr>
              <a:t>Diarrhoea and sickness</a:t>
            </a:r>
          </a:p>
          <a:p>
            <a:pPr lvl="1"/>
            <a:r>
              <a:rPr lang="en-US" dirty="0">
                <a:solidFill>
                  <a:schemeClr val="tx2"/>
                </a:solidFill>
              </a:rPr>
              <a:t>Monitor oral intake and fluid status to prevent dehydration</a:t>
            </a:r>
          </a:p>
          <a:p>
            <a:pPr lvl="0"/>
            <a:r>
              <a:rPr lang="en-GB" b="1" dirty="0">
                <a:solidFill>
                  <a:schemeClr val="accent1"/>
                </a:solidFill>
              </a:rPr>
              <a:t>Low blood cell count </a:t>
            </a:r>
            <a:r>
              <a:rPr lang="en-GB" dirty="0">
                <a:solidFill>
                  <a:schemeClr val="tx2"/>
                </a:solidFill>
              </a:rPr>
              <a:t>– risk of infection/anaemia/bruising</a:t>
            </a:r>
          </a:p>
          <a:p>
            <a:pPr lvl="1"/>
            <a:r>
              <a:rPr lang="en-US" dirty="0" err="1">
                <a:solidFill>
                  <a:schemeClr val="tx2"/>
                </a:solidFill>
              </a:rPr>
              <a:t>Haematological</a:t>
            </a:r>
            <a:r>
              <a:rPr lang="en-US" dirty="0">
                <a:solidFill>
                  <a:schemeClr val="tx2"/>
                </a:solidFill>
              </a:rPr>
              <a:t> evaluation at baseline and prior to every dose of radium-223</a:t>
            </a:r>
          </a:p>
          <a:p>
            <a:pPr lvl="0"/>
            <a:r>
              <a:rPr lang="en-GB" b="1" dirty="0">
                <a:solidFill>
                  <a:schemeClr val="accent1"/>
                </a:solidFill>
              </a:rPr>
              <a:t>Increased bone pain in the area of bone disease</a:t>
            </a:r>
            <a:r>
              <a:rPr lang="en-GB" dirty="0">
                <a:solidFill>
                  <a:schemeClr val="tx2"/>
                </a:solidFill>
              </a:rPr>
              <a:t> for a few days after treatment </a:t>
            </a:r>
          </a:p>
          <a:p>
            <a:pPr lvl="1"/>
            <a:r>
              <a:rPr lang="en-GB" dirty="0">
                <a:solidFill>
                  <a:schemeClr val="tx2"/>
                </a:solidFill>
              </a:rPr>
              <a:t>Increase pain medication during this period</a:t>
            </a:r>
          </a:p>
          <a:p>
            <a:pPr lvl="1"/>
            <a:r>
              <a:rPr lang="en-US" dirty="0">
                <a:solidFill>
                  <a:schemeClr val="tx2"/>
                </a:solidFill>
              </a:rPr>
              <a:t>Levels of pain decrease with progressive cycles of radium-223</a:t>
            </a:r>
          </a:p>
          <a:p>
            <a:pPr lvl="0"/>
            <a:r>
              <a:rPr lang="en-GB" b="1" dirty="0">
                <a:solidFill>
                  <a:schemeClr val="accent1"/>
                </a:solidFill>
              </a:rPr>
              <a:t>Peripheral oedema</a:t>
            </a:r>
          </a:p>
          <a:p>
            <a:pPr lvl="1"/>
            <a:r>
              <a:rPr lang="en-US" dirty="0">
                <a:solidFill>
                  <a:schemeClr val="tx2"/>
                </a:solidFill>
              </a:rPr>
              <a:t>Gentle exercise, raise swollen areas on chair</a:t>
            </a:r>
          </a:p>
          <a:p>
            <a:pPr lvl="1"/>
            <a:r>
              <a:rPr lang="en-US" dirty="0">
                <a:solidFill>
                  <a:schemeClr val="tx2"/>
                </a:solidFill>
              </a:rPr>
              <a:t>Treat with diuretics if required</a:t>
            </a:r>
            <a:endParaRPr lang="en-GB" dirty="0">
              <a:solidFill>
                <a:schemeClr val="tx2"/>
              </a:solidFill>
            </a:endParaRPr>
          </a:p>
          <a:p>
            <a:pPr lvl="0"/>
            <a:endParaRPr lang="en-GB" dirty="0">
              <a:solidFill>
                <a:schemeClr val="tx2"/>
              </a:solidFill>
            </a:endParaRPr>
          </a:p>
          <a:p>
            <a:pPr lvl="0"/>
            <a:endParaRPr lang="en-GB" dirty="0">
              <a:solidFill>
                <a:schemeClr val="tx2"/>
              </a:solidFill>
            </a:endParaRPr>
          </a:p>
          <a:p>
            <a:pPr lvl="0"/>
            <a:endParaRPr lang="en-GB" dirty="0">
              <a:solidFill>
                <a:schemeClr val="tx2"/>
              </a:solidFill>
            </a:endParaRPr>
          </a:p>
        </p:txBody>
      </p:sp>
      <p:sp>
        <p:nvSpPr>
          <p:cNvPr id="4" name="Content Placeholder 3">
            <a:extLst>
              <a:ext uri="{FF2B5EF4-FFF2-40B4-BE49-F238E27FC236}">
                <a16:creationId xmlns:a16="http://schemas.microsoft.com/office/drawing/2014/main" id="{172D115A-3333-A257-934B-A5940E593558}"/>
              </a:ext>
            </a:extLst>
          </p:cNvPr>
          <p:cNvSpPr>
            <a:spLocks noGrp="1"/>
          </p:cNvSpPr>
          <p:nvPr>
            <p:ph sz="quarter" idx="15"/>
          </p:nvPr>
        </p:nvSpPr>
        <p:spPr>
          <a:xfrm>
            <a:off x="609600" y="6233675"/>
            <a:ext cx="10180339" cy="365125"/>
          </a:xfrm>
        </p:spPr>
        <p:txBody>
          <a:bodyPr/>
          <a:lstStyle/>
          <a:p>
            <a:r>
              <a:rPr lang="en-US" b="0" i="0" dirty="0">
                <a:solidFill>
                  <a:schemeClr val="tx2"/>
                </a:solidFill>
                <a:effectLst/>
              </a:rPr>
              <a:t>Radium-223 SmPC and US Prescribing Information; </a:t>
            </a:r>
            <a:r>
              <a:rPr lang="en-GB" dirty="0"/>
              <a:t>Local guidelines University College London Hospital, Janet </a:t>
            </a:r>
            <a:r>
              <a:rPr lang="en-GB" dirty="0" err="1"/>
              <a:t>Forgenie</a:t>
            </a:r>
            <a:r>
              <a:rPr lang="en-GB" dirty="0"/>
              <a:t> personal communication</a:t>
            </a:r>
            <a:endParaRPr lang="en-GB" dirty="0">
              <a:solidFill>
                <a:schemeClr val="tx2"/>
              </a:solidFill>
            </a:endParaRPr>
          </a:p>
          <a:p>
            <a:endParaRPr lang="en-GB" dirty="0">
              <a:solidFill>
                <a:schemeClr val="tx2"/>
              </a:solidFill>
            </a:endParaRPr>
          </a:p>
        </p:txBody>
      </p:sp>
      <p:sp>
        <p:nvSpPr>
          <p:cNvPr id="6" name="Title 5">
            <a:extLst>
              <a:ext uri="{FF2B5EF4-FFF2-40B4-BE49-F238E27FC236}">
                <a16:creationId xmlns:a16="http://schemas.microsoft.com/office/drawing/2014/main" id="{B9511F4C-A013-A9E6-8324-9B8771C4AA46}"/>
              </a:ext>
            </a:extLst>
          </p:cNvPr>
          <p:cNvSpPr>
            <a:spLocks noGrp="1"/>
          </p:cNvSpPr>
          <p:nvPr>
            <p:ph type="title"/>
          </p:nvPr>
        </p:nvSpPr>
        <p:spPr/>
        <p:txBody>
          <a:bodyPr/>
          <a:lstStyle/>
          <a:p>
            <a:r>
              <a:rPr lang="en-GB" dirty="0"/>
              <a:t>Radium-223: Side effect management </a:t>
            </a:r>
          </a:p>
        </p:txBody>
      </p:sp>
      <p:sp>
        <p:nvSpPr>
          <p:cNvPr id="7" name="Slide Number Placeholder 6">
            <a:extLst>
              <a:ext uri="{FF2B5EF4-FFF2-40B4-BE49-F238E27FC236}">
                <a16:creationId xmlns:a16="http://schemas.microsoft.com/office/drawing/2014/main" id="{6A382D37-B7D5-6ECE-5CE7-DED9697B3F7A}"/>
              </a:ext>
            </a:extLst>
          </p:cNvPr>
          <p:cNvSpPr>
            <a:spLocks noGrp="1"/>
          </p:cNvSpPr>
          <p:nvPr>
            <p:ph type="sldNum" sz="quarter" idx="4"/>
          </p:nvPr>
        </p:nvSpPr>
        <p:spPr/>
        <p:txBody>
          <a:bodyPr/>
          <a:lstStyle/>
          <a:p>
            <a:fld id="{FCE43C0F-8A7B-3A4B-9DB5-B3472E36E833}" type="slidenum">
              <a:rPr lang="en-GB" smtClean="0"/>
              <a:pPr/>
              <a:t>16</a:t>
            </a:fld>
            <a:endParaRPr lang="en-GB" dirty="0"/>
          </a:p>
        </p:txBody>
      </p:sp>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C20EB-2628-4AF8-AE06-8C1B972F66DF}"/>
              </a:ext>
            </a:extLst>
          </p:cNvPr>
          <p:cNvSpPr>
            <a:spLocks noGrp="1"/>
          </p:cNvSpPr>
          <p:nvPr>
            <p:ph type="title"/>
          </p:nvPr>
        </p:nvSpPr>
        <p:spPr>
          <a:xfrm>
            <a:off x="619201" y="259200"/>
            <a:ext cx="10963199" cy="864000"/>
          </a:xfrm>
        </p:spPr>
        <p:txBody>
          <a:bodyPr/>
          <a:lstStyle/>
          <a:p>
            <a:r>
              <a:rPr lang="en-GB" dirty="0"/>
              <a:t>When to use R</a:t>
            </a:r>
            <a:r>
              <a:rPr lang="en-GB" cap="none" dirty="0"/>
              <a:t>a</a:t>
            </a:r>
            <a:r>
              <a:rPr lang="en-GB" dirty="0"/>
              <a:t>-223</a:t>
            </a:r>
          </a:p>
        </p:txBody>
      </p:sp>
      <p:sp>
        <p:nvSpPr>
          <p:cNvPr id="5" name="Slide Number Placeholder 4">
            <a:extLst>
              <a:ext uri="{FF2B5EF4-FFF2-40B4-BE49-F238E27FC236}">
                <a16:creationId xmlns:a16="http://schemas.microsoft.com/office/drawing/2014/main" id="{130F9D48-5246-9948-A12F-5FAD15178E0E}"/>
              </a:ext>
            </a:extLst>
          </p:cNvPr>
          <p:cNvSpPr>
            <a:spLocks noGrp="1"/>
          </p:cNvSpPr>
          <p:nvPr>
            <p:ph type="sldNum" sz="quarter" idx="4"/>
          </p:nvPr>
        </p:nvSpPr>
        <p:spPr>
          <a:xfrm>
            <a:off x="10800523" y="6428359"/>
            <a:ext cx="781877" cy="365125"/>
          </a:xfrm>
        </p:spPr>
        <p:txBody>
          <a:bodyPr/>
          <a:lstStyle/>
          <a:p>
            <a:fld id="{F8E47D07-9D1E-4FE9-B31A-2F5863681021}" type="slidenum">
              <a:rPr lang="en-GB" smtClean="0"/>
              <a:pPr/>
              <a:t>17</a:t>
            </a:fld>
            <a:endParaRPr lang="en-GB" dirty="0"/>
          </a:p>
        </p:txBody>
      </p:sp>
      <p:sp>
        <p:nvSpPr>
          <p:cNvPr id="14" name="Content Placeholder 13">
            <a:extLst>
              <a:ext uri="{FF2B5EF4-FFF2-40B4-BE49-F238E27FC236}">
                <a16:creationId xmlns:a16="http://schemas.microsoft.com/office/drawing/2014/main" id="{CE7324C9-E115-1646-80F4-DBAB34F97BBD}"/>
              </a:ext>
            </a:extLst>
          </p:cNvPr>
          <p:cNvSpPr>
            <a:spLocks noGrp="1"/>
          </p:cNvSpPr>
          <p:nvPr>
            <p:ph sz="quarter" idx="15"/>
          </p:nvPr>
        </p:nvSpPr>
        <p:spPr>
          <a:xfrm>
            <a:off x="620183" y="6356351"/>
            <a:ext cx="10660393" cy="365125"/>
          </a:xfrm>
        </p:spPr>
        <p:txBody>
          <a:bodyPr/>
          <a:lstStyle/>
          <a:p>
            <a:pPr>
              <a:spcBef>
                <a:spcPts val="0"/>
              </a:spcBef>
              <a:spcAft>
                <a:spcPts val="600"/>
              </a:spcAft>
            </a:pPr>
            <a:r>
              <a:rPr lang="en-GB" dirty="0">
                <a:solidFill>
                  <a:schemeClr val="tx2"/>
                </a:solidFill>
              </a:rPr>
              <a:t>FDA, Food and Drug Administration; LHRH, luteinising hormone-releasing hormone; mCRPC, metastatic castrate-resistant prostate cancer; Ra-223, radium-223</a:t>
            </a:r>
          </a:p>
          <a:p>
            <a:pPr>
              <a:spcBef>
                <a:spcPts val="0"/>
              </a:spcBef>
              <a:spcAft>
                <a:spcPts val="600"/>
              </a:spcAft>
            </a:pPr>
            <a:r>
              <a:rPr lang="en-GB" dirty="0">
                <a:solidFill>
                  <a:schemeClr val="tx2"/>
                </a:solidFill>
              </a:rPr>
              <a:t>1. Radium-223 US prescribing information (Dec 2019); 2. Radium-223 SmPC (Jun 2018)</a:t>
            </a:r>
          </a:p>
        </p:txBody>
      </p:sp>
      <p:sp>
        <p:nvSpPr>
          <p:cNvPr id="17" name="Rectangle: Diagonal Corners Rounded 16">
            <a:extLst>
              <a:ext uri="{FF2B5EF4-FFF2-40B4-BE49-F238E27FC236}">
                <a16:creationId xmlns:a16="http://schemas.microsoft.com/office/drawing/2014/main" id="{614CAA3C-49C7-4101-B705-4504C94344E7}"/>
              </a:ext>
            </a:extLst>
          </p:cNvPr>
          <p:cNvSpPr/>
          <p:nvPr/>
        </p:nvSpPr>
        <p:spPr bwMode="auto">
          <a:xfrm>
            <a:off x="507999" y="2018394"/>
            <a:ext cx="5472335" cy="3277232"/>
          </a:xfrm>
          <a:prstGeom prst="round2DiagRect">
            <a:avLst/>
          </a:prstGeom>
          <a:solidFill>
            <a:schemeClr val="tx2"/>
          </a:solidFill>
          <a:ln w="9525" cap="flat" cmpd="sng" algn="ctr">
            <a:noFill/>
            <a:prstDash val="solid"/>
            <a:round/>
            <a:headEnd type="none" w="med" len="med"/>
            <a:tailEnd type="none" w="med" len="med"/>
          </a:ln>
        </p:spPr>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chemeClr val="bg1"/>
                </a:solidFill>
                <a:latin typeface="Arial" panose="020B0604020202020204" pitchFamily="34" charset="0"/>
                <a:cs typeface="Arial" panose="020B0604020202020204" pitchFamily="34" charset="0"/>
              </a:rPr>
              <a:t>I</a:t>
            </a:r>
            <a:r>
              <a:rPr lang="en-GB" sz="1800" dirty="0">
                <a:solidFill>
                  <a:schemeClr val="bg1"/>
                </a:solidFill>
                <a:latin typeface="Arial" panose="020B0604020202020204" pitchFamily="34" charset="0"/>
                <a:cs typeface="Arial" panose="020B0604020202020204" pitchFamily="34" charset="0"/>
              </a:rPr>
              <a:t>ndicated for the treatment of patients with castrate-resistant prostate cancer, </a:t>
            </a:r>
            <a:r>
              <a:rPr lang="en-GB" sz="1800" b="1" dirty="0">
                <a:solidFill>
                  <a:schemeClr val="bg1"/>
                </a:solidFill>
                <a:latin typeface="Arial" panose="020B0604020202020204" pitchFamily="34" charset="0"/>
                <a:cs typeface="Arial" panose="020B0604020202020204" pitchFamily="34" charset="0"/>
              </a:rPr>
              <a:t>symptomatic bone metastases </a:t>
            </a:r>
            <a:r>
              <a:rPr lang="en-GB" sz="1800" dirty="0">
                <a:solidFill>
                  <a:schemeClr val="bg1"/>
                </a:solidFill>
                <a:latin typeface="Arial" panose="020B0604020202020204" pitchFamily="34" charset="0"/>
                <a:cs typeface="Arial" panose="020B0604020202020204" pitchFamily="34" charset="0"/>
              </a:rPr>
              <a:t>and </a:t>
            </a:r>
            <a:r>
              <a:rPr lang="en-GB" sz="1800" b="1" dirty="0">
                <a:solidFill>
                  <a:schemeClr val="bg1"/>
                </a:solidFill>
                <a:latin typeface="Arial" panose="020B0604020202020204" pitchFamily="34" charset="0"/>
                <a:cs typeface="Arial" panose="020B0604020202020204" pitchFamily="34" charset="0"/>
              </a:rPr>
              <a:t>no known visceral metastatic disease</a:t>
            </a:r>
            <a:endParaRPr kumimoji="0" lang="en-GB" sz="1600" b="1" i="0" u="none" strike="noStrike" kern="0" cap="none" spc="0" normalizeH="0" baseline="30000" dirty="0">
              <a:ln>
                <a:noFill/>
              </a:ln>
              <a:solidFill>
                <a:schemeClr val="bg1"/>
              </a:solidFill>
              <a:effectLst/>
              <a:uLnTx/>
              <a:uFillTx/>
              <a:latin typeface="Arial" panose="020B0604020202020204" pitchFamily="34" charset="0"/>
              <a:cs typeface="Arial" panose="020B0604020202020204" pitchFamily="34" charset="0"/>
            </a:endParaRPr>
          </a:p>
        </p:txBody>
      </p:sp>
      <p:sp>
        <p:nvSpPr>
          <p:cNvPr id="18" name="Rectangle: Diagonal Corners Rounded 17">
            <a:extLst>
              <a:ext uri="{FF2B5EF4-FFF2-40B4-BE49-F238E27FC236}">
                <a16:creationId xmlns:a16="http://schemas.microsoft.com/office/drawing/2014/main" id="{493AA296-1460-4062-A6C4-459ED620B8C3}"/>
              </a:ext>
            </a:extLst>
          </p:cNvPr>
          <p:cNvSpPr/>
          <p:nvPr/>
        </p:nvSpPr>
        <p:spPr bwMode="auto">
          <a:xfrm>
            <a:off x="6211666" y="2018392"/>
            <a:ext cx="5472334" cy="3268059"/>
          </a:xfrm>
          <a:prstGeom prst="round2DiagRect">
            <a:avLst/>
          </a:prstGeom>
          <a:solidFill>
            <a:schemeClr val="tx2"/>
          </a:solidFill>
          <a:ln w="9525" cap="flat" cmpd="sng" algn="ctr">
            <a:noFill/>
            <a:prstDash val="solid"/>
            <a:round/>
            <a:headEnd type="none" w="med" len="med"/>
            <a:tailEnd type="none" w="med" len="me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dirty="0">
                <a:solidFill>
                  <a:schemeClr val="bg1"/>
                </a:solidFill>
                <a:effectLst/>
                <a:latin typeface="Arial" panose="020B0604020202020204" pitchFamily="34" charset="0"/>
                <a:cs typeface="Arial" panose="020B0604020202020204" pitchFamily="34" charset="0"/>
              </a:rPr>
              <a:t>Indicated as monotherapy or in combination with an LHRH analogue for the treatment of adult patients with mCRPC, </a:t>
            </a:r>
            <a:r>
              <a:rPr lang="en-GB" sz="1800" b="1" i="0" dirty="0">
                <a:solidFill>
                  <a:schemeClr val="bg1"/>
                </a:solidFill>
                <a:effectLst/>
                <a:latin typeface="Arial" panose="020B0604020202020204" pitchFamily="34" charset="0"/>
                <a:cs typeface="Arial" panose="020B0604020202020204" pitchFamily="34" charset="0"/>
              </a:rPr>
              <a:t>symptomatic bone metastase</a:t>
            </a:r>
            <a:r>
              <a:rPr lang="en-GB" sz="1800" b="0" i="0" dirty="0">
                <a:solidFill>
                  <a:schemeClr val="bg1"/>
                </a:solidFill>
                <a:effectLst/>
                <a:latin typeface="Arial" panose="020B0604020202020204" pitchFamily="34" charset="0"/>
                <a:cs typeface="Arial" panose="020B0604020202020204" pitchFamily="34" charset="0"/>
              </a:rPr>
              <a:t>s and </a:t>
            </a:r>
            <a:r>
              <a:rPr lang="en-GB" sz="1800" b="1" i="0" dirty="0">
                <a:solidFill>
                  <a:schemeClr val="bg1"/>
                </a:solidFill>
                <a:effectLst/>
                <a:latin typeface="Arial" panose="020B0604020202020204" pitchFamily="34" charset="0"/>
                <a:cs typeface="Arial" panose="020B0604020202020204" pitchFamily="34" charset="0"/>
              </a:rPr>
              <a:t>no known visceral metastases</a:t>
            </a:r>
            <a:r>
              <a:rPr lang="en-GB" sz="1800" b="0" i="0" dirty="0">
                <a:solidFill>
                  <a:schemeClr val="bg1"/>
                </a:solidFill>
                <a:effectLst/>
                <a:latin typeface="Arial" panose="020B0604020202020204" pitchFamily="34" charset="0"/>
                <a:cs typeface="Arial" panose="020B0604020202020204" pitchFamily="34" charset="0"/>
              </a:rPr>
              <a:t>, who are in </a:t>
            </a:r>
            <a:r>
              <a:rPr lang="en-GB" sz="1800" b="1" i="0" dirty="0">
                <a:solidFill>
                  <a:schemeClr val="bg1"/>
                </a:solidFill>
                <a:effectLst/>
                <a:latin typeface="Arial" panose="020B0604020202020204" pitchFamily="34" charset="0"/>
                <a:cs typeface="Arial" panose="020B0604020202020204" pitchFamily="34" charset="0"/>
              </a:rPr>
              <a:t>progression after at least two prior lines of systemic therapy </a:t>
            </a:r>
            <a:r>
              <a:rPr lang="en-GB" sz="1800" b="0" i="0" dirty="0">
                <a:solidFill>
                  <a:schemeClr val="bg1"/>
                </a:solidFill>
                <a:effectLst/>
                <a:latin typeface="Arial" panose="020B0604020202020204" pitchFamily="34" charset="0"/>
                <a:cs typeface="Arial" panose="020B0604020202020204" pitchFamily="34" charset="0"/>
              </a:rPr>
              <a:t>for mCRPC (other than LHRH analogues), or ineligible for any available systemic mCRPC treatment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i="0" u="none" strike="noStrike" kern="0" cap="none" spc="0" normalizeH="0" baseline="30000" dirty="0">
              <a:ln>
                <a:noFill/>
              </a:ln>
              <a:solidFill>
                <a:schemeClr val="bg1"/>
              </a:solidFill>
              <a:effectLst/>
              <a:uLnTx/>
              <a:uFillTx/>
              <a:latin typeface="Arial" panose="020B0604020202020204" pitchFamily="34" charset="0"/>
              <a:cs typeface="Arial" panose="020B0604020202020204" pitchFamily="34" charset="0"/>
            </a:endParaRPr>
          </a:p>
        </p:txBody>
      </p:sp>
      <p:pic>
        <p:nvPicPr>
          <p:cNvPr id="19" name="Picture 18">
            <a:extLst>
              <a:ext uri="{FF2B5EF4-FFF2-40B4-BE49-F238E27FC236}">
                <a16:creationId xmlns:a16="http://schemas.microsoft.com/office/drawing/2014/main" id="{44F61447-74DE-4600-891C-BF741BA11807}"/>
              </a:ext>
            </a:extLst>
          </p:cNvPr>
          <p:cNvPicPr>
            <a:picLocks noChangeAspect="1"/>
          </p:cNvPicPr>
          <p:nvPr/>
        </p:nvPicPr>
        <p:blipFill>
          <a:blip r:embed="rId3"/>
          <a:stretch>
            <a:fillRect/>
          </a:stretch>
        </p:blipFill>
        <p:spPr>
          <a:xfrm>
            <a:off x="507999" y="1124744"/>
            <a:ext cx="882443" cy="490794"/>
          </a:xfrm>
          <a:prstGeom prst="rect">
            <a:avLst/>
          </a:prstGeom>
          <a:effectLst>
            <a:outerShdw blurRad="50800" dist="38100" dir="2700000" algn="tl" rotWithShape="0">
              <a:prstClr val="black">
                <a:alpha val="40000"/>
              </a:prstClr>
            </a:outerShdw>
          </a:effectLst>
        </p:spPr>
      </p:pic>
      <p:pic>
        <p:nvPicPr>
          <p:cNvPr id="20" name="Picture 2" descr="Flag of Europe - Wikipedia">
            <a:extLst>
              <a:ext uri="{FF2B5EF4-FFF2-40B4-BE49-F238E27FC236}">
                <a16:creationId xmlns:a16="http://schemas.microsoft.com/office/drawing/2014/main" id="{F150CD98-3B50-4B18-AEFE-B874C1DB600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9200" b="7679"/>
          <a:stretch/>
        </p:blipFill>
        <p:spPr bwMode="auto">
          <a:xfrm>
            <a:off x="6211666" y="1124744"/>
            <a:ext cx="885686" cy="490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1" name="Text Placeholder 3">
            <a:extLst>
              <a:ext uri="{FF2B5EF4-FFF2-40B4-BE49-F238E27FC236}">
                <a16:creationId xmlns:a16="http://schemas.microsoft.com/office/drawing/2014/main" id="{6576F912-191D-48BF-ACC2-E61530C68A39}"/>
              </a:ext>
            </a:extLst>
          </p:cNvPr>
          <p:cNvSpPr txBox="1">
            <a:spLocks/>
          </p:cNvSpPr>
          <p:nvPr/>
        </p:nvSpPr>
        <p:spPr bwMode="auto">
          <a:xfrm>
            <a:off x="507998" y="1538610"/>
            <a:ext cx="5472335" cy="607459"/>
          </a:xfrm>
          <a:prstGeom prst="rect">
            <a:avLst/>
          </a:prstGeom>
        </p:spPr>
        <p:txBody>
          <a:bodyPr vert="horz" lIns="91440" tIns="45720" rIns="91440" bIns="45720" rtlCol="0" anchor="ctr">
            <a:noAutofit/>
          </a:bodyPr>
          <a:lstStyle>
            <a:lvl1pPr marL="0" marR="0" indent="0" algn="l" defTabSz="1219170">
              <a:lnSpc>
                <a:spcPct val="100000"/>
              </a:lnSpc>
              <a:spcBef>
                <a:spcPts val="0"/>
              </a:spcBef>
              <a:spcAft>
                <a:spcPts val="400"/>
              </a:spcAft>
              <a:buClr>
                <a:srgbClr val="7AB800"/>
              </a:buClr>
              <a:buSzTx/>
              <a:buFontTx/>
              <a:buNone/>
              <a:defRPr sz="2000" b="1" i="1">
                <a:solidFill>
                  <a:srgbClr val="830051"/>
                </a:solidFill>
                <a:latin typeface="+mn-lt"/>
                <a:ea typeface="+mn-ea"/>
                <a:cs typeface="+mn-cs"/>
              </a:defRPr>
            </a:lvl1pPr>
            <a:lvl2pPr marL="241294" indent="-239178" algn="l">
              <a:lnSpc>
                <a:spcPct val="100000"/>
              </a:lnSpc>
              <a:spcBef>
                <a:spcPts val="0"/>
              </a:spcBef>
              <a:spcAft>
                <a:spcPts val="400"/>
              </a:spcAft>
              <a:buClr>
                <a:srgbClr val="4B306A"/>
              </a:buClr>
              <a:buFont typeface="Arial"/>
              <a:buChar char="•"/>
              <a:defRPr sz="1400" b="0" i="1">
                <a:solidFill>
                  <a:schemeClr val="tx1"/>
                </a:solidFill>
                <a:latin typeface="+mn-lt"/>
              </a:defRPr>
            </a:lvl2pPr>
            <a:lvl3pPr marL="673083" indent="-186262" algn="l">
              <a:lnSpc>
                <a:spcPct val="100000"/>
              </a:lnSpc>
              <a:spcBef>
                <a:spcPts val="0"/>
              </a:spcBef>
              <a:spcAft>
                <a:spcPts val="400"/>
              </a:spcAft>
              <a:buClr>
                <a:srgbClr val="4B306A"/>
              </a:buClr>
              <a:buSzPct val="75000"/>
              <a:buFont typeface="Arial"/>
              <a:buChar char="–"/>
              <a:defRPr sz="1400" i="1">
                <a:solidFill>
                  <a:schemeClr val="tx1"/>
                </a:solidFill>
                <a:latin typeface="+mn-lt"/>
              </a:defRPr>
            </a:lvl3pPr>
            <a:lvl4pPr marL="954593" indent="-171446" algn="l">
              <a:lnSpc>
                <a:spcPct val="100000"/>
              </a:lnSpc>
              <a:spcBef>
                <a:spcPts val="0"/>
              </a:spcBef>
              <a:spcAft>
                <a:spcPts val="400"/>
              </a:spcAft>
              <a:buClr>
                <a:srgbClr val="4B306A"/>
              </a:buClr>
              <a:buSzPct val="100000"/>
              <a:buChar char="•"/>
              <a:defRPr sz="1400" i="1">
                <a:solidFill>
                  <a:schemeClr val="tx1"/>
                </a:solidFill>
                <a:latin typeface="+mn-lt"/>
              </a:defRPr>
            </a:lvl4pPr>
            <a:lvl5pPr marL="1435064" indent="-175680" algn="l">
              <a:lnSpc>
                <a:spcPct val="100000"/>
              </a:lnSpc>
              <a:spcBef>
                <a:spcPts val="0"/>
              </a:spcBef>
              <a:spcAft>
                <a:spcPts val="0"/>
              </a:spcAft>
              <a:buClr>
                <a:srgbClr val="7AB800"/>
              </a:buClr>
              <a:buChar char="•"/>
              <a:defRPr sz="1400" i="1">
                <a:solidFill>
                  <a:schemeClr val="tx1"/>
                </a:solidFill>
                <a:latin typeface="+mn-lt"/>
              </a:defRPr>
            </a:lvl5pPr>
            <a:lvl6pPr marL="1620798" indent="-176209" algn="l">
              <a:spcBef>
                <a:spcPts val="0"/>
              </a:spcBef>
              <a:spcAft>
                <a:spcPts val="0"/>
              </a:spcAft>
              <a:buChar char="•"/>
              <a:defRPr sz="1450">
                <a:solidFill>
                  <a:schemeClr val="tx1"/>
                </a:solidFill>
                <a:latin typeface="+mn-lt"/>
              </a:defRPr>
            </a:lvl6pPr>
            <a:lvl7pPr marL="2077987" indent="-176209" algn="l">
              <a:spcBef>
                <a:spcPts val="0"/>
              </a:spcBef>
              <a:spcAft>
                <a:spcPts val="0"/>
              </a:spcAft>
              <a:buChar char="•"/>
              <a:defRPr sz="1450">
                <a:solidFill>
                  <a:schemeClr val="tx1"/>
                </a:solidFill>
                <a:latin typeface="+mn-lt"/>
              </a:defRPr>
            </a:lvl7pPr>
            <a:lvl8pPr marL="2535175" indent="-176209" algn="l">
              <a:spcBef>
                <a:spcPts val="0"/>
              </a:spcBef>
              <a:spcAft>
                <a:spcPts val="0"/>
              </a:spcAft>
              <a:buChar char="•"/>
              <a:defRPr sz="1450">
                <a:solidFill>
                  <a:schemeClr val="tx1"/>
                </a:solidFill>
                <a:latin typeface="+mn-lt"/>
              </a:defRPr>
            </a:lvl8pPr>
            <a:lvl9pPr marL="2992363" indent="-176209" algn="l">
              <a:spcBef>
                <a:spcPts val="0"/>
              </a:spcBef>
              <a:spcAft>
                <a:spcPts val="0"/>
              </a:spcAft>
              <a:buChar char="•"/>
              <a:defRPr sz="1450">
                <a:solidFill>
                  <a:schemeClr val="tx1"/>
                </a:solidFill>
                <a:latin typeface="+mn-lt"/>
              </a:defRPr>
            </a:lvl9pPr>
          </a:lstStyle>
          <a:p>
            <a:pPr marL="0" marR="0" lvl="0" indent="0" algn="l" defTabSz="1219170" rtl="0" eaLnBrk="1" fontAlgn="auto" latinLnBrk="0" hangingPunct="1">
              <a:lnSpc>
                <a:spcPct val="100000"/>
              </a:lnSpc>
              <a:spcBef>
                <a:spcPts val="0"/>
              </a:spcBef>
              <a:spcAft>
                <a:spcPts val="400"/>
              </a:spcAft>
              <a:buClr>
                <a:srgbClr val="7AB800"/>
              </a:buClr>
              <a:buSzTx/>
              <a:buFontTx/>
              <a:buNone/>
              <a:tabLst/>
              <a:defRPr/>
            </a:pPr>
            <a:r>
              <a:rPr kumimoji="0" lang="en-GB" sz="1800" b="1" i="1" u="none" strike="noStrike" kern="0" cap="none" spc="0" normalizeH="0" baseline="0" dirty="0">
                <a:ln>
                  <a:noFill/>
                </a:ln>
                <a:solidFill>
                  <a:schemeClr val="tx2"/>
                </a:solidFill>
                <a:effectLst/>
                <a:uLnTx/>
                <a:uFillTx/>
                <a:latin typeface="Arial" panose="020B0604020202020204" pitchFamily="34" charset="0"/>
                <a:ea typeface="Calibri" panose="020F0502020204030204" pitchFamily="34" charset="0"/>
                <a:cs typeface="Arial" panose="020B0604020202020204" pitchFamily="34" charset="0"/>
              </a:rPr>
              <a:t>Radium-223 FDA-approved indication</a:t>
            </a:r>
            <a:r>
              <a:rPr kumimoji="0" lang="en-GB" sz="1800" b="1" i="1" u="none" strike="noStrike" kern="0" cap="none" spc="0" normalizeH="0" baseline="30000" dirty="0">
                <a:ln>
                  <a:noFill/>
                </a:ln>
                <a:solidFill>
                  <a:schemeClr val="tx2"/>
                </a:solidFill>
                <a:effectLst/>
                <a:uLnTx/>
                <a:uFillTx/>
                <a:latin typeface="Arial" panose="020B0604020202020204" pitchFamily="34" charset="0"/>
                <a:ea typeface="Calibri" panose="020F0502020204030204" pitchFamily="34" charset="0"/>
                <a:cs typeface="Arial" panose="020B0604020202020204" pitchFamily="34" charset="0"/>
              </a:rPr>
              <a:t>1</a:t>
            </a:r>
            <a:endParaRPr kumimoji="0" lang="en-GB" sz="1800" b="1" i="1" u="none" strike="noStrike" kern="0" cap="none" spc="0" normalizeH="0" baseline="0" dirty="0">
              <a:ln>
                <a:noFill/>
              </a:ln>
              <a:solidFill>
                <a:schemeClr val="tx2"/>
              </a:solidFill>
              <a:effectLst/>
              <a:uLnTx/>
              <a:uFillTx/>
              <a:latin typeface="Arial" panose="020B0604020202020204" pitchFamily="34" charset="0"/>
              <a:cs typeface="Arial" panose="020B0604020202020204" pitchFamily="34" charset="0"/>
            </a:endParaRPr>
          </a:p>
        </p:txBody>
      </p:sp>
      <p:sp>
        <p:nvSpPr>
          <p:cNvPr id="22" name="Text Placeholder 3">
            <a:extLst>
              <a:ext uri="{FF2B5EF4-FFF2-40B4-BE49-F238E27FC236}">
                <a16:creationId xmlns:a16="http://schemas.microsoft.com/office/drawing/2014/main" id="{C3DC1C95-7D6C-498D-8E9E-B8F6DE62466A}"/>
              </a:ext>
            </a:extLst>
          </p:cNvPr>
          <p:cNvSpPr txBox="1">
            <a:spLocks/>
          </p:cNvSpPr>
          <p:nvPr/>
        </p:nvSpPr>
        <p:spPr bwMode="auto">
          <a:xfrm>
            <a:off x="6211666" y="1538609"/>
            <a:ext cx="5472333" cy="607460"/>
          </a:xfrm>
          <a:prstGeom prst="rect">
            <a:avLst/>
          </a:prstGeom>
        </p:spPr>
        <p:txBody>
          <a:bodyPr vert="horz" lIns="91440" tIns="45720" rIns="91440" bIns="45720" rtlCol="0" anchor="ctr">
            <a:noAutofit/>
          </a:bodyPr>
          <a:lstStyle>
            <a:lvl1pPr marL="0" marR="0" indent="0" algn="l" defTabSz="1219170">
              <a:lnSpc>
                <a:spcPct val="100000"/>
              </a:lnSpc>
              <a:spcBef>
                <a:spcPts val="0"/>
              </a:spcBef>
              <a:spcAft>
                <a:spcPts val="400"/>
              </a:spcAft>
              <a:buClr>
                <a:srgbClr val="7AB800"/>
              </a:buClr>
              <a:buSzTx/>
              <a:buFontTx/>
              <a:buNone/>
              <a:defRPr sz="2000" b="1" i="1">
                <a:solidFill>
                  <a:srgbClr val="830051"/>
                </a:solidFill>
                <a:latin typeface="+mn-lt"/>
                <a:ea typeface="+mn-ea"/>
                <a:cs typeface="+mn-cs"/>
              </a:defRPr>
            </a:lvl1pPr>
            <a:lvl2pPr marL="241294" indent="-239178" algn="l">
              <a:lnSpc>
                <a:spcPct val="100000"/>
              </a:lnSpc>
              <a:spcBef>
                <a:spcPts val="0"/>
              </a:spcBef>
              <a:spcAft>
                <a:spcPts val="400"/>
              </a:spcAft>
              <a:buClr>
                <a:srgbClr val="4B306A"/>
              </a:buClr>
              <a:buFont typeface="Arial"/>
              <a:buChar char="•"/>
              <a:defRPr sz="1400" b="0" i="1">
                <a:solidFill>
                  <a:schemeClr val="tx1"/>
                </a:solidFill>
                <a:latin typeface="+mn-lt"/>
              </a:defRPr>
            </a:lvl2pPr>
            <a:lvl3pPr marL="673083" indent="-186262" algn="l">
              <a:lnSpc>
                <a:spcPct val="100000"/>
              </a:lnSpc>
              <a:spcBef>
                <a:spcPts val="0"/>
              </a:spcBef>
              <a:spcAft>
                <a:spcPts val="400"/>
              </a:spcAft>
              <a:buClr>
                <a:srgbClr val="4B306A"/>
              </a:buClr>
              <a:buSzPct val="75000"/>
              <a:buFont typeface="Arial"/>
              <a:buChar char="–"/>
              <a:defRPr sz="1400" i="1">
                <a:solidFill>
                  <a:schemeClr val="tx1"/>
                </a:solidFill>
                <a:latin typeface="+mn-lt"/>
              </a:defRPr>
            </a:lvl3pPr>
            <a:lvl4pPr marL="954593" indent="-171446" algn="l">
              <a:lnSpc>
                <a:spcPct val="100000"/>
              </a:lnSpc>
              <a:spcBef>
                <a:spcPts val="0"/>
              </a:spcBef>
              <a:spcAft>
                <a:spcPts val="400"/>
              </a:spcAft>
              <a:buClr>
                <a:srgbClr val="4B306A"/>
              </a:buClr>
              <a:buSzPct val="100000"/>
              <a:buChar char="•"/>
              <a:defRPr sz="1400" i="1">
                <a:solidFill>
                  <a:schemeClr val="tx1"/>
                </a:solidFill>
                <a:latin typeface="+mn-lt"/>
              </a:defRPr>
            </a:lvl4pPr>
            <a:lvl5pPr marL="1435064" indent="-175680" algn="l">
              <a:lnSpc>
                <a:spcPct val="100000"/>
              </a:lnSpc>
              <a:spcBef>
                <a:spcPts val="0"/>
              </a:spcBef>
              <a:spcAft>
                <a:spcPts val="0"/>
              </a:spcAft>
              <a:buClr>
                <a:srgbClr val="7AB800"/>
              </a:buClr>
              <a:buChar char="•"/>
              <a:defRPr sz="1400" i="1">
                <a:solidFill>
                  <a:schemeClr val="tx1"/>
                </a:solidFill>
                <a:latin typeface="+mn-lt"/>
              </a:defRPr>
            </a:lvl5pPr>
            <a:lvl6pPr marL="1620798" indent="-176209" algn="l">
              <a:spcBef>
                <a:spcPts val="0"/>
              </a:spcBef>
              <a:spcAft>
                <a:spcPts val="0"/>
              </a:spcAft>
              <a:buChar char="•"/>
              <a:defRPr sz="1450">
                <a:solidFill>
                  <a:schemeClr val="tx1"/>
                </a:solidFill>
                <a:latin typeface="+mn-lt"/>
              </a:defRPr>
            </a:lvl6pPr>
            <a:lvl7pPr marL="2077987" indent="-176209" algn="l">
              <a:spcBef>
                <a:spcPts val="0"/>
              </a:spcBef>
              <a:spcAft>
                <a:spcPts val="0"/>
              </a:spcAft>
              <a:buChar char="•"/>
              <a:defRPr sz="1450">
                <a:solidFill>
                  <a:schemeClr val="tx1"/>
                </a:solidFill>
                <a:latin typeface="+mn-lt"/>
              </a:defRPr>
            </a:lvl7pPr>
            <a:lvl8pPr marL="2535175" indent="-176209" algn="l">
              <a:spcBef>
                <a:spcPts val="0"/>
              </a:spcBef>
              <a:spcAft>
                <a:spcPts val="0"/>
              </a:spcAft>
              <a:buChar char="•"/>
              <a:defRPr sz="1450">
                <a:solidFill>
                  <a:schemeClr val="tx1"/>
                </a:solidFill>
                <a:latin typeface="+mn-lt"/>
              </a:defRPr>
            </a:lvl8pPr>
            <a:lvl9pPr marL="2992363" indent="-176209" algn="l">
              <a:spcBef>
                <a:spcPts val="0"/>
              </a:spcBef>
              <a:spcAft>
                <a:spcPts val="0"/>
              </a:spcAft>
              <a:buChar char="•"/>
              <a:defRPr sz="1450">
                <a:solidFill>
                  <a:schemeClr val="tx1"/>
                </a:solidFill>
                <a:latin typeface="+mn-lt"/>
              </a:defRPr>
            </a:lvl9pPr>
          </a:lstStyle>
          <a:p>
            <a:pPr marL="0" marR="0" lvl="0" indent="0" algn="l" defTabSz="1219170" rtl="0" eaLnBrk="1" fontAlgn="auto" latinLnBrk="0" hangingPunct="1">
              <a:lnSpc>
                <a:spcPct val="100000"/>
              </a:lnSpc>
              <a:spcBef>
                <a:spcPts val="0"/>
              </a:spcBef>
              <a:spcAft>
                <a:spcPts val="400"/>
              </a:spcAft>
              <a:buClr>
                <a:srgbClr val="7AB800"/>
              </a:buClr>
              <a:buSzTx/>
              <a:buFontTx/>
              <a:buNone/>
              <a:tabLst/>
              <a:defRPr/>
            </a:pPr>
            <a:r>
              <a:rPr kumimoji="0" lang="en-GB" sz="1800" b="1" i="1" u="none" strike="noStrike" kern="0" cap="none" spc="0" normalizeH="0" baseline="0" dirty="0">
                <a:ln>
                  <a:noFill/>
                </a:ln>
                <a:solidFill>
                  <a:schemeClr val="tx2"/>
                </a:solidFill>
                <a:effectLst/>
                <a:uLnTx/>
                <a:uFillTx/>
                <a:latin typeface="Arial" panose="020B0604020202020204" pitchFamily="34" charset="0"/>
                <a:cs typeface="Arial" panose="020B0604020202020204" pitchFamily="34" charset="0"/>
              </a:rPr>
              <a:t>Radium-223 EMA-approved indication</a:t>
            </a:r>
            <a:r>
              <a:rPr kumimoji="0" lang="en-GB" sz="1800" b="1" i="1" u="none" strike="noStrike" kern="0" cap="none" spc="0" normalizeH="0" baseline="30000" dirty="0">
                <a:ln>
                  <a:noFill/>
                </a:ln>
                <a:solidFill>
                  <a:schemeClr val="tx2"/>
                </a:solidFill>
                <a:effectLst/>
                <a:uLnTx/>
                <a:uFillTx/>
                <a:latin typeface="Arial" panose="020B0604020202020204" pitchFamily="34" charset="0"/>
                <a:cs typeface="Arial" panose="020B0604020202020204" pitchFamily="34" charset="0"/>
              </a:rPr>
              <a:t>2</a:t>
            </a:r>
          </a:p>
        </p:txBody>
      </p:sp>
    </p:spTree>
    <p:extLst>
      <p:ext uri="{BB962C8B-B14F-4D97-AF65-F5344CB8AC3E}">
        <p14:creationId xmlns:p14="http://schemas.microsoft.com/office/powerpoint/2010/main" val="2834950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29F23B2-E197-E302-0FBD-D97954CBACAA}"/>
              </a:ext>
            </a:extLst>
          </p:cNvPr>
          <p:cNvSpPr>
            <a:spLocks noGrp="1"/>
          </p:cNvSpPr>
          <p:nvPr>
            <p:ph type="title"/>
          </p:nvPr>
        </p:nvSpPr>
        <p:spPr>
          <a:xfrm>
            <a:off x="609600" y="274638"/>
            <a:ext cx="10972800" cy="6120000"/>
          </a:xfrm>
        </p:spPr>
        <p:txBody>
          <a:bodyPr/>
          <a:lstStyle/>
          <a:p>
            <a:br>
              <a:rPr lang="en-GB" baseline="30000" dirty="0"/>
            </a:br>
            <a:r>
              <a:rPr lang="en-GB" baseline="30000" dirty="0"/>
              <a:t>177</a:t>
            </a:r>
            <a:r>
              <a:rPr lang="en-GB" dirty="0"/>
              <a:t>Lu-PSMA-617</a:t>
            </a:r>
          </a:p>
        </p:txBody>
      </p:sp>
      <p:sp>
        <p:nvSpPr>
          <p:cNvPr id="4" name="Slide Number Placeholder 3">
            <a:extLst>
              <a:ext uri="{FF2B5EF4-FFF2-40B4-BE49-F238E27FC236}">
                <a16:creationId xmlns:a16="http://schemas.microsoft.com/office/drawing/2014/main" id="{2B1A40C0-0253-C74B-20BC-130AEA52EE07}"/>
              </a:ext>
            </a:extLst>
          </p:cNvPr>
          <p:cNvSpPr>
            <a:spLocks noGrp="1"/>
          </p:cNvSpPr>
          <p:nvPr>
            <p:ph type="sldNum" sz="quarter" idx="4"/>
          </p:nvPr>
        </p:nvSpPr>
        <p:spPr/>
        <p:txBody>
          <a:bodyPr/>
          <a:lstStyle/>
          <a:p>
            <a:fld id="{FCE43C0F-8A7B-3A4B-9DB5-B3472E36E833}" type="slidenum">
              <a:rPr lang="en-GB" smtClean="0"/>
              <a:pPr/>
              <a:t>18</a:t>
            </a:fld>
            <a:endParaRPr lang="en-GB" dirty="0"/>
          </a:p>
        </p:txBody>
      </p:sp>
      <p:sp>
        <p:nvSpPr>
          <p:cNvPr id="2" name="Content Placeholder 4">
            <a:extLst>
              <a:ext uri="{FF2B5EF4-FFF2-40B4-BE49-F238E27FC236}">
                <a16:creationId xmlns:a16="http://schemas.microsoft.com/office/drawing/2014/main" id="{56A8764C-DC1A-D1D1-48BC-1C1DF8A80589}"/>
              </a:ext>
            </a:extLst>
          </p:cNvPr>
          <p:cNvSpPr txBox="1">
            <a:spLocks/>
          </p:cNvSpPr>
          <p:nvPr/>
        </p:nvSpPr>
        <p:spPr>
          <a:xfrm>
            <a:off x="620712" y="6356350"/>
            <a:ext cx="10515847" cy="365125"/>
          </a:xfrm>
          <a:prstGeom prst="rect">
            <a:avLst/>
          </a:prstGeom>
        </p:spPr>
        <p:txBody>
          <a:bodyPr anchor="b" anchorCtr="0"/>
          <a:lstStyle>
            <a:lvl1pPr marL="357188" indent="-357188" algn="l" defTabSz="457200" rtl="0" eaLnBrk="1" latinLnBrk="0" hangingPunct="1">
              <a:spcBef>
                <a:spcPts val="1200"/>
              </a:spcBef>
              <a:buClr>
                <a:schemeClr val="accent2"/>
              </a:buClr>
              <a:buFont typeface="Arial"/>
              <a:buChar char="•"/>
              <a:defRPr sz="2000" b="0" i="0" kern="120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1200" baseline="30000" dirty="0">
                <a:solidFill>
                  <a:schemeClr val="bg1"/>
                </a:solidFill>
              </a:rPr>
              <a:t>177</a:t>
            </a:r>
            <a:r>
              <a:rPr lang="en-GB" sz="1200" dirty="0">
                <a:solidFill>
                  <a:schemeClr val="bg1"/>
                </a:solidFill>
              </a:rPr>
              <a:t>Lu-PSMA-617, lutetium-177-prostate-specific membrane antigen-617</a:t>
            </a:r>
          </a:p>
        </p:txBody>
      </p:sp>
    </p:spTree>
    <p:extLst>
      <p:ext uri="{BB962C8B-B14F-4D97-AF65-F5344CB8AC3E}">
        <p14:creationId xmlns:p14="http://schemas.microsoft.com/office/powerpoint/2010/main" val="1119498981"/>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Rectangle 97">
            <a:extLst>
              <a:ext uri="{FF2B5EF4-FFF2-40B4-BE49-F238E27FC236}">
                <a16:creationId xmlns:a16="http://schemas.microsoft.com/office/drawing/2014/main" id="{A110AAAF-1E42-03D1-9176-7EFBD45678A4}"/>
              </a:ext>
            </a:extLst>
          </p:cNvPr>
          <p:cNvSpPr/>
          <p:nvPr/>
        </p:nvSpPr>
        <p:spPr>
          <a:xfrm>
            <a:off x="7536161" y="1435349"/>
            <a:ext cx="3851999" cy="3407917"/>
          </a:xfrm>
          <a:prstGeom prst="rect">
            <a:avLst/>
          </a:prstGeom>
          <a:gradFill>
            <a:gsLst>
              <a:gs pos="51975">
                <a:srgbClr val="C6E6A3">
                  <a:alpha val="0"/>
                </a:srgbClr>
              </a:gs>
              <a:gs pos="0">
                <a:schemeClr val="bg1"/>
              </a:gs>
              <a:gs pos="99000">
                <a:srgbClr val="92D050">
                  <a:alpha val="24000"/>
                </a:srgbClr>
              </a:gs>
            </a:gsLst>
          </a:gra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03" name="Freeform 102">
            <a:extLst>
              <a:ext uri="{FF2B5EF4-FFF2-40B4-BE49-F238E27FC236}">
                <a16:creationId xmlns:a16="http://schemas.microsoft.com/office/drawing/2014/main" id="{DB78F0BC-1A43-A495-7162-BB885D5E4AE0}"/>
              </a:ext>
            </a:extLst>
          </p:cNvPr>
          <p:cNvSpPr/>
          <p:nvPr/>
        </p:nvSpPr>
        <p:spPr>
          <a:xfrm>
            <a:off x="9641698" y="2778125"/>
            <a:ext cx="1753377" cy="1695517"/>
          </a:xfrm>
          <a:custGeom>
            <a:avLst/>
            <a:gdLst>
              <a:gd name="connsiteX0" fmla="*/ 1731152 w 1753377"/>
              <a:gd name="connsiteY0" fmla="*/ 0 h 1695517"/>
              <a:gd name="connsiteX1" fmla="*/ 1556527 w 1753377"/>
              <a:gd name="connsiteY1" fmla="*/ 28575 h 1695517"/>
              <a:gd name="connsiteX2" fmla="*/ 1251727 w 1753377"/>
              <a:gd name="connsiteY2" fmla="*/ 60325 h 1695517"/>
              <a:gd name="connsiteX3" fmla="*/ 956452 w 1753377"/>
              <a:gd name="connsiteY3" fmla="*/ 111125 h 1695517"/>
              <a:gd name="connsiteX4" fmla="*/ 448452 w 1753377"/>
              <a:gd name="connsiteY4" fmla="*/ 88900 h 1695517"/>
              <a:gd name="connsiteX5" fmla="*/ 188102 w 1753377"/>
              <a:gd name="connsiteY5" fmla="*/ 73025 h 1695517"/>
              <a:gd name="connsiteX6" fmla="*/ 51577 w 1753377"/>
              <a:gd name="connsiteY6" fmla="*/ 190500 h 1695517"/>
              <a:gd name="connsiteX7" fmla="*/ 777 w 1753377"/>
              <a:gd name="connsiteY7" fmla="*/ 431800 h 1695517"/>
              <a:gd name="connsiteX8" fmla="*/ 29352 w 1753377"/>
              <a:gd name="connsiteY8" fmla="*/ 746125 h 1695517"/>
              <a:gd name="connsiteX9" fmla="*/ 137302 w 1753377"/>
              <a:gd name="connsiteY9" fmla="*/ 1139825 h 1695517"/>
              <a:gd name="connsiteX10" fmla="*/ 203977 w 1753377"/>
              <a:gd name="connsiteY10" fmla="*/ 1419225 h 1695517"/>
              <a:gd name="connsiteX11" fmla="*/ 238902 w 1753377"/>
              <a:gd name="connsiteY11" fmla="*/ 1552575 h 1695517"/>
              <a:gd name="connsiteX12" fmla="*/ 362727 w 1753377"/>
              <a:gd name="connsiteY12" fmla="*/ 1673225 h 1695517"/>
              <a:gd name="connsiteX13" fmla="*/ 648477 w 1753377"/>
              <a:gd name="connsiteY13" fmla="*/ 1695450 h 1695517"/>
              <a:gd name="connsiteX14" fmla="*/ 1458102 w 1753377"/>
              <a:gd name="connsiteY14" fmla="*/ 1679575 h 1695517"/>
              <a:gd name="connsiteX15" fmla="*/ 1753377 w 1753377"/>
              <a:gd name="connsiteY15" fmla="*/ 1663700 h 1695517"/>
              <a:gd name="connsiteX16" fmla="*/ 1753377 w 1753377"/>
              <a:gd name="connsiteY16" fmla="*/ 1663700 h 1695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3377" h="1695517">
                <a:moveTo>
                  <a:pt x="1731152" y="0"/>
                </a:moveTo>
                <a:cubicBezTo>
                  <a:pt x="1683791" y="9260"/>
                  <a:pt x="1636431" y="18521"/>
                  <a:pt x="1556527" y="28575"/>
                </a:cubicBezTo>
                <a:cubicBezTo>
                  <a:pt x="1476623" y="38629"/>
                  <a:pt x="1351739" y="46567"/>
                  <a:pt x="1251727" y="60325"/>
                </a:cubicBezTo>
                <a:cubicBezTo>
                  <a:pt x="1151714" y="74083"/>
                  <a:pt x="1090331" y="106363"/>
                  <a:pt x="956452" y="111125"/>
                </a:cubicBezTo>
                <a:lnTo>
                  <a:pt x="448452" y="88900"/>
                </a:lnTo>
                <a:cubicBezTo>
                  <a:pt x="320394" y="82550"/>
                  <a:pt x="254248" y="56092"/>
                  <a:pt x="188102" y="73025"/>
                </a:cubicBezTo>
                <a:cubicBezTo>
                  <a:pt x="121956" y="89958"/>
                  <a:pt x="82798" y="130704"/>
                  <a:pt x="51577" y="190500"/>
                </a:cubicBezTo>
                <a:cubicBezTo>
                  <a:pt x="20356" y="250296"/>
                  <a:pt x="4481" y="339196"/>
                  <a:pt x="777" y="431800"/>
                </a:cubicBezTo>
                <a:cubicBezTo>
                  <a:pt x="-2927" y="524404"/>
                  <a:pt x="6598" y="628121"/>
                  <a:pt x="29352" y="746125"/>
                </a:cubicBezTo>
                <a:cubicBezTo>
                  <a:pt x="52106" y="864129"/>
                  <a:pt x="108198" y="1027642"/>
                  <a:pt x="137302" y="1139825"/>
                </a:cubicBezTo>
                <a:cubicBezTo>
                  <a:pt x="166406" y="1252008"/>
                  <a:pt x="187044" y="1350433"/>
                  <a:pt x="203977" y="1419225"/>
                </a:cubicBezTo>
                <a:cubicBezTo>
                  <a:pt x="220910" y="1488017"/>
                  <a:pt x="212444" y="1510242"/>
                  <a:pt x="238902" y="1552575"/>
                </a:cubicBezTo>
                <a:cubicBezTo>
                  <a:pt x="265360" y="1594908"/>
                  <a:pt x="294464" y="1649413"/>
                  <a:pt x="362727" y="1673225"/>
                </a:cubicBezTo>
                <a:cubicBezTo>
                  <a:pt x="430989" y="1697038"/>
                  <a:pt x="465915" y="1694392"/>
                  <a:pt x="648477" y="1695450"/>
                </a:cubicBezTo>
                <a:cubicBezTo>
                  <a:pt x="831039" y="1696508"/>
                  <a:pt x="1273952" y="1684867"/>
                  <a:pt x="1458102" y="1679575"/>
                </a:cubicBezTo>
                <a:cubicBezTo>
                  <a:pt x="1642252" y="1674283"/>
                  <a:pt x="1753377" y="1663700"/>
                  <a:pt x="1753377" y="1663700"/>
                </a:cubicBezTo>
                <a:lnTo>
                  <a:pt x="1753377" y="1663700"/>
                </a:lnTo>
              </a:path>
            </a:pathLst>
          </a:custGeom>
          <a:gradFill>
            <a:gsLst>
              <a:gs pos="51975">
                <a:schemeClr val="bg2">
                  <a:lumMod val="90000"/>
                </a:schemeClr>
              </a:gs>
              <a:gs pos="0">
                <a:schemeClr val="bg1"/>
              </a:gs>
              <a:gs pos="99000">
                <a:schemeClr val="bg2">
                  <a:lumMod val="75000"/>
                </a:schemeClr>
              </a:gs>
            </a:gsLst>
            <a:lin ang="16200000" scaled="0"/>
          </a:gradFill>
          <a:ln>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02" name="Freeform 101">
            <a:extLst>
              <a:ext uri="{FF2B5EF4-FFF2-40B4-BE49-F238E27FC236}">
                <a16:creationId xmlns:a16="http://schemas.microsoft.com/office/drawing/2014/main" id="{1ED4C8EF-30A7-5AA8-363E-11A661D0B6E7}"/>
              </a:ext>
            </a:extLst>
          </p:cNvPr>
          <p:cNvSpPr/>
          <p:nvPr/>
        </p:nvSpPr>
        <p:spPr>
          <a:xfrm>
            <a:off x="7536659" y="2778223"/>
            <a:ext cx="2224313" cy="1812939"/>
          </a:xfrm>
          <a:custGeom>
            <a:avLst/>
            <a:gdLst>
              <a:gd name="connsiteX0" fmla="*/ 7141 w 2224313"/>
              <a:gd name="connsiteY0" fmla="*/ 120552 h 1812939"/>
              <a:gd name="connsiteX1" fmla="*/ 238916 w 2224313"/>
              <a:gd name="connsiteY1" fmla="*/ 107852 h 1812939"/>
              <a:gd name="connsiteX2" fmla="*/ 492916 w 2224313"/>
              <a:gd name="connsiteY2" fmla="*/ 111027 h 1812939"/>
              <a:gd name="connsiteX3" fmla="*/ 629441 w 2224313"/>
              <a:gd name="connsiteY3" fmla="*/ 101502 h 1812939"/>
              <a:gd name="connsiteX4" fmla="*/ 937416 w 2224313"/>
              <a:gd name="connsiteY4" fmla="*/ 53877 h 1812939"/>
              <a:gd name="connsiteX5" fmla="*/ 1226341 w 2224313"/>
              <a:gd name="connsiteY5" fmla="*/ 25302 h 1812939"/>
              <a:gd name="connsiteX6" fmla="*/ 1445416 w 2224313"/>
              <a:gd name="connsiteY6" fmla="*/ 6252 h 1812939"/>
              <a:gd name="connsiteX7" fmla="*/ 1743866 w 2224313"/>
              <a:gd name="connsiteY7" fmla="*/ 9427 h 1812939"/>
              <a:gd name="connsiteX8" fmla="*/ 1934366 w 2224313"/>
              <a:gd name="connsiteY8" fmla="*/ 111027 h 1812939"/>
              <a:gd name="connsiteX9" fmla="*/ 1931191 w 2224313"/>
              <a:gd name="connsiteY9" fmla="*/ 298352 h 1812939"/>
              <a:gd name="connsiteX10" fmla="*/ 1943891 w 2224313"/>
              <a:gd name="connsiteY10" fmla="*/ 568227 h 1812939"/>
              <a:gd name="connsiteX11" fmla="*/ 1981991 w 2224313"/>
              <a:gd name="connsiteY11" fmla="*/ 774602 h 1812939"/>
              <a:gd name="connsiteX12" fmla="*/ 2039141 w 2224313"/>
              <a:gd name="connsiteY12" fmla="*/ 990502 h 1812939"/>
              <a:gd name="connsiteX13" fmla="*/ 2121691 w 2224313"/>
              <a:gd name="connsiteY13" fmla="*/ 1158777 h 1812939"/>
              <a:gd name="connsiteX14" fmla="*/ 2178841 w 2224313"/>
              <a:gd name="connsiteY14" fmla="*/ 1349277 h 1812939"/>
              <a:gd name="connsiteX15" fmla="*/ 2204241 w 2224313"/>
              <a:gd name="connsiteY15" fmla="*/ 1473102 h 1812939"/>
              <a:gd name="connsiteX16" fmla="*/ 2201066 w 2224313"/>
              <a:gd name="connsiteY16" fmla="*/ 1742977 h 1812939"/>
              <a:gd name="connsiteX17" fmla="*/ 2105816 w 2224313"/>
              <a:gd name="connsiteY17" fmla="*/ 1812827 h 1812939"/>
              <a:gd name="connsiteX18" fmla="*/ 975516 w 2224313"/>
              <a:gd name="connsiteY18" fmla="*/ 1733452 h 1812939"/>
              <a:gd name="connsiteX19" fmla="*/ 137316 w 2224313"/>
              <a:gd name="connsiteY19" fmla="*/ 1685827 h 1812939"/>
              <a:gd name="connsiteX20" fmla="*/ 10316 w 2224313"/>
              <a:gd name="connsiteY20" fmla="*/ 1641377 h 1812939"/>
              <a:gd name="connsiteX21" fmla="*/ 16666 w 2224313"/>
              <a:gd name="connsiteY21" fmla="*/ 1647727 h 181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4313" h="1812939">
                <a:moveTo>
                  <a:pt x="7141" y="120552"/>
                </a:moveTo>
                <a:cubicBezTo>
                  <a:pt x="82547" y="114995"/>
                  <a:pt x="238916" y="107852"/>
                  <a:pt x="238916" y="107852"/>
                </a:cubicBezTo>
                <a:lnTo>
                  <a:pt x="492916" y="111027"/>
                </a:lnTo>
                <a:cubicBezTo>
                  <a:pt x="558003" y="109969"/>
                  <a:pt x="555358" y="111027"/>
                  <a:pt x="629441" y="101502"/>
                </a:cubicBezTo>
                <a:cubicBezTo>
                  <a:pt x="703524" y="91977"/>
                  <a:pt x="837933" y="66577"/>
                  <a:pt x="937416" y="53877"/>
                </a:cubicBezTo>
                <a:cubicBezTo>
                  <a:pt x="1036899" y="41177"/>
                  <a:pt x="1226341" y="25302"/>
                  <a:pt x="1226341" y="25302"/>
                </a:cubicBezTo>
                <a:cubicBezTo>
                  <a:pt x="1311008" y="17364"/>
                  <a:pt x="1359162" y="8898"/>
                  <a:pt x="1445416" y="6252"/>
                </a:cubicBezTo>
                <a:cubicBezTo>
                  <a:pt x="1531670" y="3606"/>
                  <a:pt x="1662374" y="-8036"/>
                  <a:pt x="1743866" y="9427"/>
                </a:cubicBezTo>
                <a:cubicBezTo>
                  <a:pt x="1825358" y="26889"/>
                  <a:pt x="1903145" y="62873"/>
                  <a:pt x="1934366" y="111027"/>
                </a:cubicBezTo>
                <a:cubicBezTo>
                  <a:pt x="1965587" y="159181"/>
                  <a:pt x="1929604" y="222152"/>
                  <a:pt x="1931191" y="298352"/>
                </a:cubicBezTo>
                <a:cubicBezTo>
                  <a:pt x="1932778" y="374552"/>
                  <a:pt x="1935424" y="488852"/>
                  <a:pt x="1943891" y="568227"/>
                </a:cubicBezTo>
                <a:cubicBezTo>
                  <a:pt x="1952358" y="647602"/>
                  <a:pt x="1966116" y="704223"/>
                  <a:pt x="1981991" y="774602"/>
                </a:cubicBezTo>
                <a:cubicBezTo>
                  <a:pt x="1997866" y="844981"/>
                  <a:pt x="2015858" y="926473"/>
                  <a:pt x="2039141" y="990502"/>
                </a:cubicBezTo>
                <a:cubicBezTo>
                  <a:pt x="2062424" y="1054531"/>
                  <a:pt x="2098408" y="1098981"/>
                  <a:pt x="2121691" y="1158777"/>
                </a:cubicBezTo>
                <a:cubicBezTo>
                  <a:pt x="2144974" y="1218573"/>
                  <a:pt x="2165083" y="1296890"/>
                  <a:pt x="2178841" y="1349277"/>
                </a:cubicBezTo>
                <a:cubicBezTo>
                  <a:pt x="2192599" y="1401664"/>
                  <a:pt x="2200537" y="1407485"/>
                  <a:pt x="2204241" y="1473102"/>
                </a:cubicBezTo>
                <a:cubicBezTo>
                  <a:pt x="2207945" y="1538719"/>
                  <a:pt x="2217470" y="1686356"/>
                  <a:pt x="2201066" y="1742977"/>
                </a:cubicBezTo>
                <a:cubicBezTo>
                  <a:pt x="2184662" y="1799598"/>
                  <a:pt x="2310074" y="1814414"/>
                  <a:pt x="2105816" y="1812827"/>
                </a:cubicBezTo>
                <a:cubicBezTo>
                  <a:pt x="1901558" y="1811240"/>
                  <a:pt x="975516" y="1733452"/>
                  <a:pt x="975516" y="1733452"/>
                </a:cubicBezTo>
                <a:lnTo>
                  <a:pt x="137316" y="1685827"/>
                </a:lnTo>
                <a:cubicBezTo>
                  <a:pt x="-23551" y="1670481"/>
                  <a:pt x="30424" y="1647727"/>
                  <a:pt x="10316" y="1641377"/>
                </a:cubicBezTo>
                <a:cubicBezTo>
                  <a:pt x="-9792" y="1635027"/>
                  <a:pt x="3437" y="1641377"/>
                  <a:pt x="16666" y="1647727"/>
                </a:cubicBezTo>
              </a:path>
            </a:pathLst>
          </a:custGeom>
          <a:gradFill flip="none" rotWithShape="1">
            <a:gsLst>
              <a:gs pos="50000">
                <a:schemeClr val="bg2">
                  <a:lumMod val="90000"/>
                </a:schemeClr>
              </a:gs>
              <a:gs pos="0">
                <a:schemeClr val="bg2">
                  <a:lumMod val="75000"/>
                </a:schemeClr>
              </a:gs>
              <a:gs pos="100000">
                <a:schemeClr val="bg1"/>
              </a:gs>
            </a:gsLst>
            <a:path path="circle">
              <a:fillToRect l="100000" t="100000"/>
            </a:path>
            <a:tileRect r="-100000" b="-100000"/>
          </a:gradFill>
          <a:ln>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7" name="Content Placeholder 6">
            <a:extLst>
              <a:ext uri="{FF2B5EF4-FFF2-40B4-BE49-F238E27FC236}">
                <a16:creationId xmlns:a16="http://schemas.microsoft.com/office/drawing/2014/main" id="{CD039534-4C32-5E99-83BB-F6E05A4C672A}"/>
              </a:ext>
            </a:extLst>
          </p:cNvPr>
          <p:cNvSpPr>
            <a:spLocks noGrp="1"/>
          </p:cNvSpPr>
          <p:nvPr>
            <p:ph sz="quarter" idx="12"/>
          </p:nvPr>
        </p:nvSpPr>
        <p:spPr>
          <a:xfrm>
            <a:off x="620713" y="1123951"/>
            <a:ext cx="6051351" cy="4979650"/>
          </a:xfrm>
        </p:spPr>
        <p:txBody>
          <a:bodyPr>
            <a:normAutofit fontScale="92500" lnSpcReduction="10000"/>
          </a:bodyPr>
          <a:lstStyle/>
          <a:p>
            <a:pPr marL="0" indent="0">
              <a:spcBef>
                <a:spcPts val="600"/>
              </a:spcBef>
              <a:buNone/>
            </a:pPr>
            <a:r>
              <a:rPr lang="en-GB" sz="1800" b="1" dirty="0">
                <a:solidFill>
                  <a:schemeClr val="accent1"/>
                </a:solidFill>
                <a:latin typeface="Arial" panose="020B0604020202020204" pitchFamily="34" charset="0"/>
                <a:ea typeface="Aileron" charset="0"/>
                <a:cs typeface="Arial" panose="020B0604020202020204" pitchFamily="34" charset="0"/>
              </a:rPr>
              <a:t>MECHANISM OF ACTION</a:t>
            </a:r>
          </a:p>
          <a:p>
            <a:pPr>
              <a:spcBef>
                <a:spcPts val="600"/>
              </a:spcBef>
            </a:pPr>
            <a:r>
              <a:rPr lang="en-US" sz="1800" baseline="30000" dirty="0"/>
              <a:t>177</a:t>
            </a:r>
            <a:r>
              <a:rPr lang="en-US" sz="1800" dirty="0"/>
              <a:t>Lu-PSMA is a radionuclide therapy that is directed to PSMA expressing prostate cancer</a:t>
            </a:r>
            <a:endParaRPr lang="en-GB" sz="1800" dirty="0"/>
          </a:p>
          <a:p>
            <a:pPr>
              <a:spcBef>
                <a:spcPts val="600"/>
              </a:spcBef>
            </a:pPr>
            <a:r>
              <a:rPr lang="en-GB" sz="1800" baseline="30000" dirty="0"/>
              <a:t>177</a:t>
            </a:r>
            <a:r>
              <a:rPr lang="en-GB" sz="1800" dirty="0"/>
              <a:t>Lu-PSMA-617 pairs PSMA targeting ligand </a:t>
            </a:r>
            <a:br>
              <a:rPr lang="en-GB" sz="1800" dirty="0"/>
            </a:br>
            <a:r>
              <a:rPr lang="en-GB" sz="1800" dirty="0"/>
              <a:t>(PSMA-617) to radioactive atom (</a:t>
            </a:r>
            <a:r>
              <a:rPr lang="en-GB" sz="1800" baseline="30000" dirty="0"/>
              <a:t>177</a:t>
            </a:r>
            <a:r>
              <a:rPr lang="en-GB" sz="1800" dirty="0"/>
              <a:t>lutetium)</a:t>
            </a:r>
          </a:p>
          <a:p>
            <a:pPr>
              <a:spcBef>
                <a:spcPts val="600"/>
              </a:spcBef>
            </a:pPr>
            <a:r>
              <a:rPr lang="en-GB" sz="1800" dirty="0"/>
              <a:t>“Ligand” is a small molecule designed to bind to PSMA, a protein highly expressed on the cell surface of most prostate cancer cells</a:t>
            </a:r>
          </a:p>
          <a:p>
            <a:pPr>
              <a:spcBef>
                <a:spcPts val="600"/>
              </a:spcBef>
            </a:pPr>
            <a:r>
              <a:rPr lang="en-GB" sz="1800" dirty="0"/>
              <a:t>Once bound, the </a:t>
            </a:r>
            <a:r>
              <a:rPr lang="en-GB" sz="1800" baseline="30000" dirty="0"/>
              <a:t>177</a:t>
            </a:r>
            <a:r>
              <a:rPr lang="en-GB" sz="1800" dirty="0"/>
              <a:t>lutetium atom releases an energetic beta particle that kills cancer cell</a:t>
            </a:r>
          </a:p>
          <a:p>
            <a:pPr marL="0" indent="0">
              <a:spcBef>
                <a:spcPts val="1800"/>
              </a:spcBef>
              <a:buNone/>
            </a:pPr>
            <a:r>
              <a:rPr lang="en-GB" sz="1800" b="1" dirty="0">
                <a:solidFill>
                  <a:schemeClr val="accent1"/>
                </a:solidFill>
              </a:rPr>
              <a:t>ADMINISTRATION</a:t>
            </a:r>
          </a:p>
          <a:p>
            <a:pPr lvl="0">
              <a:spcBef>
                <a:spcPts val="600"/>
              </a:spcBef>
            </a:pPr>
            <a:r>
              <a:rPr lang="en-GB" sz="1800" dirty="0"/>
              <a:t>Administered as 6 fractions of treatment </a:t>
            </a:r>
            <a:br>
              <a:rPr lang="en-GB" sz="1800" dirty="0"/>
            </a:br>
            <a:r>
              <a:rPr lang="en-GB" sz="1800" dirty="0"/>
              <a:t>(once every 6 weeks ± 1 week)</a:t>
            </a:r>
          </a:p>
          <a:p>
            <a:pPr lvl="1">
              <a:spcBef>
                <a:spcPts val="600"/>
              </a:spcBef>
            </a:pPr>
            <a:r>
              <a:rPr lang="en-GB" dirty="0"/>
              <a:t>7.4 GBq (± 10%) of </a:t>
            </a:r>
            <a:r>
              <a:rPr lang="en-GB" baseline="30000" dirty="0"/>
              <a:t>177</a:t>
            </a:r>
            <a:r>
              <a:rPr lang="en-GB" dirty="0"/>
              <a:t>Lu-PSMA-617 will be administered</a:t>
            </a:r>
          </a:p>
          <a:p>
            <a:pPr lvl="1">
              <a:spcBef>
                <a:spcPts val="600"/>
              </a:spcBef>
            </a:pPr>
            <a:r>
              <a:rPr lang="en-GB" dirty="0"/>
              <a:t>Treatment will be administered on an outpatient basis in the Department of Nuclear Medicine</a:t>
            </a:r>
          </a:p>
        </p:txBody>
      </p:sp>
      <p:sp>
        <p:nvSpPr>
          <p:cNvPr id="5" name="Title 4">
            <a:extLst>
              <a:ext uri="{FF2B5EF4-FFF2-40B4-BE49-F238E27FC236}">
                <a16:creationId xmlns:a16="http://schemas.microsoft.com/office/drawing/2014/main" id="{F9DC3E02-76D3-85B1-FAE4-F8A5D0E316D6}"/>
              </a:ext>
            </a:extLst>
          </p:cNvPr>
          <p:cNvSpPr>
            <a:spLocks noGrp="1"/>
          </p:cNvSpPr>
          <p:nvPr>
            <p:ph type="title"/>
          </p:nvPr>
        </p:nvSpPr>
        <p:spPr>
          <a:xfrm>
            <a:off x="619201" y="259200"/>
            <a:ext cx="10963199" cy="864000"/>
          </a:xfrm>
        </p:spPr>
        <p:txBody>
          <a:bodyPr/>
          <a:lstStyle/>
          <a:p>
            <a:r>
              <a:rPr lang="en-GB" baseline="30000" dirty="0"/>
              <a:t>177</a:t>
            </a:r>
            <a:r>
              <a:rPr lang="en-GB" dirty="0"/>
              <a:t>LU-psma-617: Mechanism of action</a:t>
            </a:r>
          </a:p>
        </p:txBody>
      </p:sp>
      <p:sp>
        <p:nvSpPr>
          <p:cNvPr id="4" name="Slide Number Placeholder 3">
            <a:extLst>
              <a:ext uri="{FF2B5EF4-FFF2-40B4-BE49-F238E27FC236}">
                <a16:creationId xmlns:a16="http://schemas.microsoft.com/office/drawing/2014/main" id="{676B9E92-D787-52E1-0E71-5BC8B84E8545}"/>
              </a:ext>
            </a:extLst>
          </p:cNvPr>
          <p:cNvSpPr>
            <a:spLocks noGrp="1"/>
          </p:cNvSpPr>
          <p:nvPr>
            <p:ph type="sldNum" sz="quarter" idx="4"/>
          </p:nvPr>
        </p:nvSpPr>
        <p:spPr>
          <a:xfrm>
            <a:off x="10800523" y="6428359"/>
            <a:ext cx="781877" cy="365125"/>
          </a:xfrm>
        </p:spPr>
        <p:txBody>
          <a:bodyPr/>
          <a:lstStyle/>
          <a:p>
            <a:fld id="{FCE43C0F-8A7B-3A4B-9DB5-B3472E36E833}" type="slidenum">
              <a:rPr lang="en-GB" smtClean="0"/>
              <a:pPr/>
              <a:t>19</a:t>
            </a:fld>
            <a:endParaRPr lang="en-GB" dirty="0"/>
          </a:p>
        </p:txBody>
      </p:sp>
      <p:sp>
        <p:nvSpPr>
          <p:cNvPr id="11" name="Content Placeholder 10">
            <a:extLst>
              <a:ext uri="{FF2B5EF4-FFF2-40B4-BE49-F238E27FC236}">
                <a16:creationId xmlns:a16="http://schemas.microsoft.com/office/drawing/2014/main" id="{AAB45879-AF71-5B4C-2B37-73714AB84463}"/>
              </a:ext>
            </a:extLst>
          </p:cNvPr>
          <p:cNvSpPr>
            <a:spLocks noGrp="1"/>
          </p:cNvSpPr>
          <p:nvPr>
            <p:ph sz="quarter" idx="15"/>
          </p:nvPr>
        </p:nvSpPr>
        <p:spPr>
          <a:xfrm>
            <a:off x="620184" y="6237312"/>
            <a:ext cx="9806464" cy="365125"/>
          </a:xfrm>
        </p:spPr>
        <p:txBody>
          <a:bodyPr/>
          <a:lstStyle/>
          <a:p>
            <a:r>
              <a:rPr lang="en-GB" sz="1200" baseline="30000" dirty="0">
                <a:solidFill>
                  <a:schemeClr val="tx2"/>
                </a:solidFill>
              </a:rPr>
              <a:t>177</a:t>
            </a:r>
            <a:r>
              <a:rPr lang="en-GB" sz="1200" dirty="0">
                <a:solidFill>
                  <a:schemeClr val="tx2"/>
                </a:solidFill>
              </a:rPr>
              <a:t>Lu-PSMA-617, lutetium-177-prostate-specific membrane antigen-617</a:t>
            </a:r>
            <a:r>
              <a:rPr lang="en-GB" dirty="0">
                <a:solidFill>
                  <a:schemeClr val="tx2"/>
                </a:solidFill>
              </a:rPr>
              <a:t>; β, β particle; GBq, gigabecquerel; PSMA, prostate specific membrane antigen; RLT, radioligand therapy</a:t>
            </a:r>
          </a:p>
          <a:p>
            <a:r>
              <a:rPr lang="en-GB" dirty="0">
                <a:solidFill>
                  <a:schemeClr val="tx2"/>
                </a:solidFill>
              </a:rPr>
              <a:t>Ferdinandusa J, et al. Curr Opin Urol. 2018;28:197-204; Lutetium Lu 177 </a:t>
            </a:r>
            <a:r>
              <a:rPr lang="en-GB" dirty="0" err="1">
                <a:solidFill>
                  <a:schemeClr val="tx2"/>
                </a:solidFill>
              </a:rPr>
              <a:t>vipivotide</a:t>
            </a:r>
            <a:r>
              <a:rPr lang="en-GB" dirty="0">
                <a:solidFill>
                  <a:schemeClr val="tx2"/>
                </a:solidFill>
              </a:rPr>
              <a:t> tetraxetan US Prescribing Information (Oct 2022)</a:t>
            </a:r>
          </a:p>
        </p:txBody>
      </p:sp>
      <p:sp>
        <p:nvSpPr>
          <p:cNvPr id="38" name="Google Shape;393;p10">
            <a:extLst>
              <a:ext uri="{FF2B5EF4-FFF2-40B4-BE49-F238E27FC236}">
                <a16:creationId xmlns:a16="http://schemas.microsoft.com/office/drawing/2014/main" id="{EE4B659B-6847-5EBE-10CE-BFC20B56F6DB}"/>
              </a:ext>
            </a:extLst>
          </p:cNvPr>
          <p:cNvSpPr txBox="1"/>
          <p:nvPr/>
        </p:nvSpPr>
        <p:spPr>
          <a:xfrm>
            <a:off x="10573199" y="2331071"/>
            <a:ext cx="386848" cy="138499"/>
          </a:xfrm>
          <a:prstGeom prst="rect">
            <a:avLst/>
          </a:prstGeom>
          <a:noFill/>
          <a:ln>
            <a:noFill/>
          </a:ln>
        </p:spPr>
        <p:txBody>
          <a:bodyPr spcFirstLastPara="1" wrap="square" lIns="0" tIns="0" rIns="0" bIns="0" anchor="t" anchorCtr="0">
            <a:spAutoFit/>
          </a:bodyPr>
          <a:lstStyle/>
          <a:p>
            <a:pPr algn="ctr"/>
            <a:r>
              <a:rPr lang="en-GB" sz="900" b="1" dirty="0">
                <a:solidFill>
                  <a:schemeClr val="dk1"/>
                </a:solidFill>
                <a:latin typeface="Arial" panose="020B0604020202020204" pitchFamily="34" charset="0"/>
                <a:ea typeface="Calibri"/>
                <a:cs typeface="Arial" panose="020B0604020202020204" pitchFamily="34" charset="0"/>
                <a:sym typeface="Calibri"/>
              </a:rPr>
              <a:t>PSMA</a:t>
            </a:r>
            <a:endParaRPr lang="en-GB" sz="900" dirty="0">
              <a:latin typeface="Arial" panose="020B0604020202020204" pitchFamily="34" charset="0"/>
              <a:cs typeface="Arial" panose="020B0604020202020204" pitchFamily="34" charset="0"/>
            </a:endParaRPr>
          </a:p>
        </p:txBody>
      </p:sp>
      <p:sp>
        <p:nvSpPr>
          <p:cNvPr id="41" name="Google Shape;393;p10">
            <a:extLst>
              <a:ext uri="{FF2B5EF4-FFF2-40B4-BE49-F238E27FC236}">
                <a16:creationId xmlns:a16="http://schemas.microsoft.com/office/drawing/2014/main" id="{ED839F83-F2A9-9EA7-6FDD-A98B017D2947}"/>
              </a:ext>
            </a:extLst>
          </p:cNvPr>
          <p:cNvSpPr txBox="1"/>
          <p:nvPr/>
        </p:nvSpPr>
        <p:spPr>
          <a:xfrm>
            <a:off x="8604699" y="3880471"/>
            <a:ext cx="386848" cy="138499"/>
          </a:xfrm>
          <a:prstGeom prst="rect">
            <a:avLst/>
          </a:prstGeom>
          <a:noFill/>
          <a:ln>
            <a:noFill/>
          </a:ln>
        </p:spPr>
        <p:txBody>
          <a:bodyPr spcFirstLastPara="1" wrap="square" lIns="0" tIns="0" rIns="0" bIns="0" anchor="t" anchorCtr="0">
            <a:spAutoFit/>
          </a:bodyPr>
          <a:lstStyle/>
          <a:p>
            <a:pPr algn="ctr"/>
            <a:r>
              <a:rPr lang="en-GB" sz="900" b="1" dirty="0">
                <a:solidFill>
                  <a:schemeClr val="dk1"/>
                </a:solidFill>
                <a:latin typeface="Arial" panose="020B0604020202020204" pitchFamily="34" charset="0"/>
                <a:ea typeface="Calibri"/>
                <a:cs typeface="Arial" panose="020B0604020202020204" pitchFamily="34" charset="0"/>
                <a:sym typeface="Calibri"/>
              </a:rPr>
              <a:t>β</a:t>
            </a:r>
            <a:endParaRPr lang="en-GB" sz="900" dirty="0">
              <a:latin typeface="Arial" panose="020B0604020202020204" pitchFamily="34" charset="0"/>
              <a:cs typeface="Arial" panose="020B0604020202020204" pitchFamily="34" charset="0"/>
            </a:endParaRPr>
          </a:p>
        </p:txBody>
      </p:sp>
      <p:sp>
        <p:nvSpPr>
          <p:cNvPr id="51" name="Rectangle 50">
            <a:extLst>
              <a:ext uri="{FF2B5EF4-FFF2-40B4-BE49-F238E27FC236}">
                <a16:creationId xmlns:a16="http://schemas.microsoft.com/office/drawing/2014/main" id="{B9A1326B-5650-62B4-C3C8-B5498017FA77}"/>
              </a:ext>
            </a:extLst>
          </p:cNvPr>
          <p:cNvSpPr/>
          <p:nvPr/>
        </p:nvSpPr>
        <p:spPr>
          <a:xfrm>
            <a:off x="7536161" y="4419007"/>
            <a:ext cx="3851999" cy="404915"/>
          </a:xfrm>
          <a:prstGeom prst="rect">
            <a:avLst/>
          </a:prstGeom>
          <a:gradFill>
            <a:gsLst>
              <a:gs pos="0">
                <a:schemeClr val="bg1"/>
              </a:gs>
              <a:gs pos="37000">
                <a:srgbClr val="FFD4FF"/>
              </a:gs>
              <a:gs pos="100000">
                <a:srgbClr val="FF7892"/>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52" name="Oval 51">
            <a:extLst>
              <a:ext uri="{FF2B5EF4-FFF2-40B4-BE49-F238E27FC236}">
                <a16:creationId xmlns:a16="http://schemas.microsoft.com/office/drawing/2014/main" id="{F76E217D-B8EC-8979-8CD0-A785A7E15475}"/>
              </a:ext>
            </a:extLst>
          </p:cNvPr>
          <p:cNvSpPr/>
          <p:nvPr/>
        </p:nvSpPr>
        <p:spPr>
          <a:xfrm>
            <a:off x="7861300" y="3960185"/>
            <a:ext cx="964297" cy="404919"/>
          </a:xfrm>
          <a:prstGeom prst="ellipse">
            <a:avLst/>
          </a:prstGeom>
          <a:solidFill>
            <a:schemeClr val="bg1"/>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54" name="Oval 53">
            <a:extLst>
              <a:ext uri="{FF2B5EF4-FFF2-40B4-BE49-F238E27FC236}">
                <a16:creationId xmlns:a16="http://schemas.microsoft.com/office/drawing/2014/main" id="{99C1F9AA-C6B6-9595-DB7E-17F4A7A17124}"/>
              </a:ext>
            </a:extLst>
          </p:cNvPr>
          <p:cNvSpPr/>
          <p:nvPr/>
        </p:nvSpPr>
        <p:spPr>
          <a:xfrm>
            <a:off x="8756095" y="3348747"/>
            <a:ext cx="540000" cy="540000"/>
          </a:xfrm>
          <a:prstGeom prst="ellipse">
            <a:avLst/>
          </a:prstGeom>
          <a:solidFill>
            <a:schemeClr val="bg1"/>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56" name="Freeform 55">
            <a:extLst>
              <a:ext uri="{FF2B5EF4-FFF2-40B4-BE49-F238E27FC236}">
                <a16:creationId xmlns:a16="http://schemas.microsoft.com/office/drawing/2014/main" id="{6FE3ED88-A98F-2BF2-44AE-A541F0DFCC5F}"/>
              </a:ext>
            </a:extLst>
          </p:cNvPr>
          <p:cNvSpPr/>
          <p:nvPr/>
        </p:nvSpPr>
        <p:spPr>
          <a:xfrm>
            <a:off x="8975725" y="2959100"/>
            <a:ext cx="168859" cy="368300"/>
          </a:xfrm>
          <a:custGeom>
            <a:avLst/>
            <a:gdLst>
              <a:gd name="connsiteX0" fmla="*/ 0 w 168859"/>
              <a:gd name="connsiteY0" fmla="*/ 0 h 368300"/>
              <a:gd name="connsiteX1" fmla="*/ 120650 w 168859"/>
              <a:gd name="connsiteY1" fmla="*/ 104775 h 368300"/>
              <a:gd name="connsiteX2" fmla="*/ 168275 w 168859"/>
              <a:gd name="connsiteY2" fmla="*/ 257175 h 368300"/>
              <a:gd name="connsiteX3" fmla="*/ 142875 w 168859"/>
              <a:gd name="connsiteY3" fmla="*/ 368300 h 368300"/>
            </a:gdLst>
            <a:ahLst/>
            <a:cxnLst>
              <a:cxn ang="0">
                <a:pos x="connsiteX0" y="connsiteY0"/>
              </a:cxn>
              <a:cxn ang="0">
                <a:pos x="connsiteX1" y="connsiteY1"/>
              </a:cxn>
              <a:cxn ang="0">
                <a:pos x="connsiteX2" y="connsiteY2"/>
              </a:cxn>
              <a:cxn ang="0">
                <a:pos x="connsiteX3" y="connsiteY3"/>
              </a:cxn>
            </a:cxnLst>
            <a:rect l="l" t="t" r="r" b="b"/>
            <a:pathLst>
              <a:path w="168859" h="368300">
                <a:moveTo>
                  <a:pt x="0" y="0"/>
                </a:moveTo>
                <a:cubicBezTo>
                  <a:pt x="46302" y="30956"/>
                  <a:pt x="92604" y="61913"/>
                  <a:pt x="120650" y="104775"/>
                </a:cubicBezTo>
                <a:cubicBezTo>
                  <a:pt x="148696" y="147638"/>
                  <a:pt x="164571" y="213254"/>
                  <a:pt x="168275" y="257175"/>
                </a:cubicBezTo>
                <a:cubicBezTo>
                  <a:pt x="171979" y="301096"/>
                  <a:pt x="157427" y="334698"/>
                  <a:pt x="142875" y="368300"/>
                </a:cubicBezTo>
              </a:path>
            </a:pathLst>
          </a:custGeom>
          <a:noFill/>
          <a:ln w="19050">
            <a:solidFill>
              <a:schemeClr val="tx1"/>
            </a:solidFill>
            <a:tailEnd type="triangle"/>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60" name="Freeform 59">
            <a:extLst>
              <a:ext uri="{FF2B5EF4-FFF2-40B4-BE49-F238E27FC236}">
                <a16:creationId xmlns:a16="http://schemas.microsoft.com/office/drawing/2014/main" id="{7F664FDB-BD6D-4131-897B-486A48725759}"/>
              </a:ext>
            </a:extLst>
          </p:cNvPr>
          <p:cNvSpPr/>
          <p:nvPr/>
        </p:nvSpPr>
        <p:spPr>
          <a:xfrm>
            <a:off x="8296275" y="2095500"/>
            <a:ext cx="593725" cy="1250950"/>
          </a:xfrm>
          <a:custGeom>
            <a:avLst/>
            <a:gdLst>
              <a:gd name="connsiteX0" fmla="*/ 593725 w 593725"/>
              <a:gd name="connsiteY0" fmla="*/ 1250950 h 1250950"/>
              <a:gd name="connsiteX1" fmla="*/ 0 w 593725"/>
              <a:gd name="connsiteY1" fmla="*/ 0 h 1250950"/>
            </a:gdLst>
            <a:ahLst/>
            <a:cxnLst>
              <a:cxn ang="0">
                <a:pos x="connsiteX0" y="connsiteY0"/>
              </a:cxn>
              <a:cxn ang="0">
                <a:pos x="connsiteX1" y="connsiteY1"/>
              </a:cxn>
            </a:cxnLst>
            <a:rect l="l" t="t" r="r" b="b"/>
            <a:pathLst>
              <a:path w="593725" h="1250950">
                <a:moveTo>
                  <a:pt x="593725" y="1250950"/>
                </a:moveTo>
                <a:lnTo>
                  <a:pt x="0" y="0"/>
                </a:lnTo>
              </a:path>
            </a:pathLst>
          </a:custGeom>
          <a:noFill/>
          <a:ln w="12700">
            <a:solidFill>
              <a:schemeClr val="tx1"/>
            </a:solidFill>
            <a:prstDash val="sysDot"/>
            <a:tailEnd type="triangle"/>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62" name="Freeform 61">
            <a:extLst>
              <a:ext uri="{FF2B5EF4-FFF2-40B4-BE49-F238E27FC236}">
                <a16:creationId xmlns:a16="http://schemas.microsoft.com/office/drawing/2014/main" id="{EC55952C-2CD0-E62B-9D32-3ACCDD1C901A}"/>
              </a:ext>
            </a:extLst>
          </p:cNvPr>
          <p:cNvSpPr/>
          <p:nvPr/>
        </p:nvSpPr>
        <p:spPr>
          <a:xfrm rot="353838">
            <a:off x="8659600" y="3603295"/>
            <a:ext cx="209550" cy="460375"/>
          </a:xfrm>
          <a:custGeom>
            <a:avLst/>
            <a:gdLst>
              <a:gd name="connsiteX0" fmla="*/ 0 w 1193800"/>
              <a:gd name="connsiteY0" fmla="*/ 0 h 517525"/>
              <a:gd name="connsiteX1" fmla="*/ 1193800 w 1193800"/>
              <a:gd name="connsiteY1" fmla="*/ 517525 h 517525"/>
              <a:gd name="connsiteX2" fmla="*/ 1193800 w 1193800"/>
              <a:gd name="connsiteY2" fmla="*/ 517525 h 517525"/>
              <a:gd name="connsiteX0" fmla="*/ 209550 w 209550"/>
              <a:gd name="connsiteY0" fmla="*/ 0 h 460375"/>
              <a:gd name="connsiteX1" fmla="*/ 0 w 209550"/>
              <a:gd name="connsiteY1" fmla="*/ 460375 h 460375"/>
              <a:gd name="connsiteX2" fmla="*/ 0 w 209550"/>
              <a:gd name="connsiteY2" fmla="*/ 460375 h 460375"/>
            </a:gdLst>
            <a:ahLst/>
            <a:cxnLst>
              <a:cxn ang="0">
                <a:pos x="connsiteX0" y="connsiteY0"/>
              </a:cxn>
              <a:cxn ang="0">
                <a:pos x="connsiteX1" y="connsiteY1"/>
              </a:cxn>
              <a:cxn ang="0">
                <a:pos x="connsiteX2" y="connsiteY2"/>
              </a:cxn>
            </a:cxnLst>
            <a:rect l="l" t="t" r="r" b="b"/>
            <a:pathLst>
              <a:path w="209550" h="460375">
                <a:moveTo>
                  <a:pt x="209550" y="0"/>
                </a:moveTo>
                <a:lnTo>
                  <a:pt x="0" y="460375"/>
                </a:lnTo>
                <a:lnTo>
                  <a:pt x="0" y="460375"/>
                </a:lnTo>
              </a:path>
            </a:pathLst>
          </a:custGeom>
          <a:noFill/>
          <a:ln w="19050">
            <a:solidFill>
              <a:schemeClr val="tx1"/>
            </a:solidFill>
            <a:prstDash val="sysDot"/>
            <a:tailEnd type="triangle"/>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nvGrpSpPr>
          <p:cNvPr id="67" name="Group 66">
            <a:extLst>
              <a:ext uri="{FF2B5EF4-FFF2-40B4-BE49-F238E27FC236}">
                <a16:creationId xmlns:a16="http://schemas.microsoft.com/office/drawing/2014/main" id="{E5EB9566-9088-1DE0-4CE4-242FD68B1F03}"/>
              </a:ext>
            </a:extLst>
          </p:cNvPr>
          <p:cNvGrpSpPr/>
          <p:nvPr/>
        </p:nvGrpSpPr>
        <p:grpSpPr>
          <a:xfrm rot="19481868">
            <a:off x="9107003" y="3681320"/>
            <a:ext cx="160265" cy="307895"/>
            <a:chOff x="7837920" y="2662866"/>
            <a:chExt cx="247997" cy="476442"/>
          </a:xfrm>
          <a:solidFill>
            <a:schemeClr val="accent6"/>
          </a:solidFill>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0664FBB-C6DC-4B41-1A74-AD3B1CA5E696}"/>
                </a:ext>
              </a:extLst>
            </p:cNvPr>
            <p:cNvSpPr/>
            <p:nvPr/>
          </p:nvSpPr>
          <p:spPr>
            <a:xfrm>
              <a:off x="7872460" y="2959100"/>
              <a:ext cx="178916" cy="180208"/>
            </a:xfrm>
            <a:prstGeom prst="ellipse">
              <a:avLst/>
            </a:prstGeom>
            <a:solidFill>
              <a:srgbClr val="00B050"/>
            </a:solid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64" name="Block Arc 63">
              <a:extLst>
                <a:ext uri="{FF2B5EF4-FFF2-40B4-BE49-F238E27FC236}">
                  <a16:creationId xmlns:a16="http://schemas.microsoft.com/office/drawing/2014/main" id="{D3D46BF1-9DBF-D642-83AD-3A0B67DE2368}"/>
                </a:ext>
              </a:extLst>
            </p:cNvPr>
            <p:cNvSpPr/>
            <p:nvPr/>
          </p:nvSpPr>
          <p:spPr>
            <a:xfrm flipV="1">
              <a:off x="7837920" y="2662866"/>
              <a:ext cx="247997" cy="215728"/>
            </a:xfrm>
            <a:prstGeom prst="blockArc">
              <a:avLst>
                <a:gd name="adj1" fmla="val 10800000"/>
                <a:gd name="adj2" fmla="val 184410"/>
                <a:gd name="adj3" fmla="val 27676"/>
              </a:avLst>
            </a:prstGeom>
            <a:solidFill>
              <a:srgbClr val="00B050"/>
            </a:solid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chemeClr val="tx1"/>
                </a:solidFill>
              </a:endParaRPr>
            </a:p>
          </p:txBody>
        </p:sp>
        <p:sp>
          <p:nvSpPr>
            <p:cNvPr id="66" name="Rectangle 65">
              <a:extLst>
                <a:ext uri="{FF2B5EF4-FFF2-40B4-BE49-F238E27FC236}">
                  <a16:creationId xmlns:a16="http://schemas.microsoft.com/office/drawing/2014/main" id="{14EEF0BE-1F3F-509C-1D81-39000973E860}"/>
                </a:ext>
              </a:extLst>
            </p:cNvPr>
            <p:cNvSpPr/>
            <p:nvPr/>
          </p:nvSpPr>
          <p:spPr>
            <a:xfrm>
              <a:off x="7925914" y="2830659"/>
              <a:ext cx="72008" cy="149075"/>
            </a:xfrm>
            <a:prstGeom prst="rect">
              <a:avLst/>
            </a:prstGeom>
            <a:solidFill>
              <a:srgbClr val="00B050"/>
            </a:solid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grpSp>
        <p:nvGrpSpPr>
          <p:cNvPr id="68" name="Group 67">
            <a:extLst>
              <a:ext uri="{FF2B5EF4-FFF2-40B4-BE49-F238E27FC236}">
                <a16:creationId xmlns:a16="http://schemas.microsoft.com/office/drawing/2014/main" id="{96F1BE7C-AF47-AC7D-4F9C-44203306C259}"/>
              </a:ext>
            </a:extLst>
          </p:cNvPr>
          <p:cNvGrpSpPr/>
          <p:nvPr/>
        </p:nvGrpSpPr>
        <p:grpSpPr>
          <a:xfrm rot="21408935">
            <a:off x="8720570" y="2577142"/>
            <a:ext cx="247997" cy="476442"/>
            <a:chOff x="7837920" y="2662866"/>
            <a:chExt cx="247997" cy="476442"/>
          </a:xfrm>
          <a:solidFill>
            <a:srgbClr val="00B050"/>
          </a:solidFill>
          <a:effectLst>
            <a:outerShdw blurRad="50800" dist="38100" dir="2700000" algn="tl" rotWithShape="0">
              <a:prstClr val="black">
                <a:alpha val="40000"/>
              </a:prstClr>
            </a:outerShdw>
          </a:effectLst>
        </p:grpSpPr>
        <p:sp>
          <p:nvSpPr>
            <p:cNvPr id="69" name="Oval 68">
              <a:extLst>
                <a:ext uri="{FF2B5EF4-FFF2-40B4-BE49-F238E27FC236}">
                  <a16:creationId xmlns:a16="http://schemas.microsoft.com/office/drawing/2014/main" id="{641EA1D3-CFA3-31B0-5074-1160AA0226BC}"/>
                </a:ext>
              </a:extLst>
            </p:cNvPr>
            <p:cNvSpPr/>
            <p:nvPr/>
          </p:nvSpPr>
          <p:spPr>
            <a:xfrm>
              <a:off x="7872460" y="2959100"/>
              <a:ext cx="178916" cy="180208"/>
            </a:xfrm>
            <a:prstGeom prst="ellipse">
              <a:avLst/>
            </a:prstGeom>
            <a:grp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70" name="Block Arc 69">
              <a:extLst>
                <a:ext uri="{FF2B5EF4-FFF2-40B4-BE49-F238E27FC236}">
                  <a16:creationId xmlns:a16="http://schemas.microsoft.com/office/drawing/2014/main" id="{0C472DFD-F296-093F-2FC4-FC93C48BF6E0}"/>
                </a:ext>
              </a:extLst>
            </p:cNvPr>
            <p:cNvSpPr/>
            <p:nvPr/>
          </p:nvSpPr>
          <p:spPr>
            <a:xfrm flipV="1">
              <a:off x="7837920" y="2662866"/>
              <a:ext cx="247997" cy="215728"/>
            </a:xfrm>
            <a:prstGeom prst="blockArc">
              <a:avLst>
                <a:gd name="adj1" fmla="val 10800000"/>
                <a:gd name="adj2" fmla="val 184410"/>
                <a:gd name="adj3" fmla="val 27676"/>
              </a:avLst>
            </a:prstGeom>
            <a:grp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chemeClr val="tx1"/>
                </a:solidFill>
              </a:endParaRPr>
            </a:p>
          </p:txBody>
        </p:sp>
        <p:sp>
          <p:nvSpPr>
            <p:cNvPr id="71" name="Rectangle 70">
              <a:extLst>
                <a:ext uri="{FF2B5EF4-FFF2-40B4-BE49-F238E27FC236}">
                  <a16:creationId xmlns:a16="http://schemas.microsoft.com/office/drawing/2014/main" id="{01B06001-EAB1-54F1-83E5-674B498DC84C}"/>
                </a:ext>
              </a:extLst>
            </p:cNvPr>
            <p:cNvSpPr/>
            <p:nvPr/>
          </p:nvSpPr>
          <p:spPr>
            <a:xfrm>
              <a:off x="7925914" y="2830659"/>
              <a:ext cx="72008" cy="149075"/>
            </a:xfrm>
            <a:prstGeom prst="rect">
              <a:avLst/>
            </a:prstGeom>
            <a:grp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grpSp>
        <p:nvGrpSpPr>
          <p:cNvPr id="72" name="Group 71">
            <a:extLst>
              <a:ext uri="{FF2B5EF4-FFF2-40B4-BE49-F238E27FC236}">
                <a16:creationId xmlns:a16="http://schemas.microsoft.com/office/drawing/2014/main" id="{30FE3C88-9DE0-9C77-8E30-29C891C4C081}"/>
              </a:ext>
            </a:extLst>
          </p:cNvPr>
          <p:cNvGrpSpPr/>
          <p:nvPr/>
        </p:nvGrpSpPr>
        <p:grpSpPr>
          <a:xfrm rot="1237557">
            <a:off x="9236531" y="2590557"/>
            <a:ext cx="247997" cy="476442"/>
            <a:chOff x="7837920" y="2662866"/>
            <a:chExt cx="247997" cy="476442"/>
          </a:xfrm>
          <a:solidFill>
            <a:srgbClr val="00B050"/>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87BAA520-98FF-092E-C85F-56B7B27AC9EB}"/>
                </a:ext>
              </a:extLst>
            </p:cNvPr>
            <p:cNvSpPr/>
            <p:nvPr/>
          </p:nvSpPr>
          <p:spPr>
            <a:xfrm>
              <a:off x="7872460" y="2959100"/>
              <a:ext cx="178916" cy="180208"/>
            </a:xfrm>
            <a:prstGeom prst="ellipse">
              <a:avLst/>
            </a:prstGeom>
            <a:grp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74" name="Block Arc 73">
              <a:extLst>
                <a:ext uri="{FF2B5EF4-FFF2-40B4-BE49-F238E27FC236}">
                  <a16:creationId xmlns:a16="http://schemas.microsoft.com/office/drawing/2014/main" id="{FEFF5DF6-78F6-147C-F398-352D17608707}"/>
                </a:ext>
              </a:extLst>
            </p:cNvPr>
            <p:cNvSpPr/>
            <p:nvPr/>
          </p:nvSpPr>
          <p:spPr>
            <a:xfrm flipV="1">
              <a:off x="7837920" y="2662866"/>
              <a:ext cx="247997" cy="215728"/>
            </a:xfrm>
            <a:prstGeom prst="blockArc">
              <a:avLst>
                <a:gd name="adj1" fmla="val 10800000"/>
                <a:gd name="adj2" fmla="val 184410"/>
                <a:gd name="adj3" fmla="val 27676"/>
              </a:avLst>
            </a:prstGeom>
            <a:grp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chemeClr val="tx1"/>
                </a:solidFill>
              </a:endParaRPr>
            </a:p>
          </p:txBody>
        </p:sp>
        <p:sp>
          <p:nvSpPr>
            <p:cNvPr id="75" name="Rectangle 74">
              <a:extLst>
                <a:ext uri="{FF2B5EF4-FFF2-40B4-BE49-F238E27FC236}">
                  <a16:creationId xmlns:a16="http://schemas.microsoft.com/office/drawing/2014/main" id="{D469C72F-7765-55E9-AEDF-E4A8366DD541}"/>
                </a:ext>
              </a:extLst>
            </p:cNvPr>
            <p:cNvSpPr/>
            <p:nvPr/>
          </p:nvSpPr>
          <p:spPr>
            <a:xfrm>
              <a:off x="7925914" y="2830659"/>
              <a:ext cx="72008" cy="149075"/>
            </a:xfrm>
            <a:prstGeom prst="rect">
              <a:avLst/>
            </a:prstGeom>
            <a:grp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grpSp>
        <p:nvGrpSpPr>
          <p:cNvPr id="89" name="Group 88">
            <a:extLst>
              <a:ext uri="{FF2B5EF4-FFF2-40B4-BE49-F238E27FC236}">
                <a16:creationId xmlns:a16="http://schemas.microsoft.com/office/drawing/2014/main" id="{0C1D717C-21E1-DF7D-C040-2912799DFB77}"/>
              </a:ext>
            </a:extLst>
          </p:cNvPr>
          <p:cNvGrpSpPr/>
          <p:nvPr/>
        </p:nvGrpSpPr>
        <p:grpSpPr>
          <a:xfrm rot="300697">
            <a:off x="7833529" y="2646825"/>
            <a:ext cx="247997" cy="476442"/>
            <a:chOff x="7837920" y="2662866"/>
            <a:chExt cx="247997" cy="476442"/>
          </a:xfrm>
          <a:solidFill>
            <a:srgbClr val="00B050"/>
          </a:solidFill>
          <a:effectLst>
            <a:outerShdw blurRad="50800" dist="38100" dir="2700000" algn="tl" rotWithShape="0">
              <a:prstClr val="black">
                <a:alpha val="40000"/>
              </a:prstClr>
            </a:outerShdw>
          </a:effectLst>
        </p:grpSpPr>
        <p:sp>
          <p:nvSpPr>
            <p:cNvPr id="90" name="Oval 89">
              <a:extLst>
                <a:ext uri="{FF2B5EF4-FFF2-40B4-BE49-F238E27FC236}">
                  <a16:creationId xmlns:a16="http://schemas.microsoft.com/office/drawing/2014/main" id="{F5FCC573-E925-E348-3801-9EE229A934B5}"/>
                </a:ext>
              </a:extLst>
            </p:cNvPr>
            <p:cNvSpPr/>
            <p:nvPr/>
          </p:nvSpPr>
          <p:spPr>
            <a:xfrm>
              <a:off x="7872460" y="2959100"/>
              <a:ext cx="178916" cy="180208"/>
            </a:xfrm>
            <a:prstGeom prst="ellipse">
              <a:avLst/>
            </a:prstGeom>
            <a:grp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91" name="Block Arc 90">
              <a:extLst>
                <a:ext uri="{FF2B5EF4-FFF2-40B4-BE49-F238E27FC236}">
                  <a16:creationId xmlns:a16="http://schemas.microsoft.com/office/drawing/2014/main" id="{4E6B600F-B922-3429-1CDC-DBD19EDE9072}"/>
                </a:ext>
              </a:extLst>
            </p:cNvPr>
            <p:cNvSpPr/>
            <p:nvPr/>
          </p:nvSpPr>
          <p:spPr>
            <a:xfrm flipV="1">
              <a:off x="7837920" y="2662866"/>
              <a:ext cx="247997" cy="215728"/>
            </a:xfrm>
            <a:prstGeom prst="blockArc">
              <a:avLst>
                <a:gd name="adj1" fmla="val 10800000"/>
                <a:gd name="adj2" fmla="val 184410"/>
                <a:gd name="adj3" fmla="val 27676"/>
              </a:avLst>
            </a:prstGeom>
            <a:grp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chemeClr val="tx1"/>
                </a:solidFill>
              </a:endParaRPr>
            </a:p>
          </p:txBody>
        </p:sp>
        <p:sp>
          <p:nvSpPr>
            <p:cNvPr id="92" name="Rectangle 91">
              <a:extLst>
                <a:ext uri="{FF2B5EF4-FFF2-40B4-BE49-F238E27FC236}">
                  <a16:creationId xmlns:a16="http://schemas.microsoft.com/office/drawing/2014/main" id="{3F43962F-BCE2-7C65-9DDB-D658A2C86CC5}"/>
                </a:ext>
              </a:extLst>
            </p:cNvPr>
            <p:cNvSpPr/>
            <p:nvPr/>
          </p:nvSpPr>
          <p:spPr>
            <a:xfrm>
              <a:off x="7925914" y="2830659"/>
              <a:ext cx="72008" cy="149075"/>
            </a:xfrm>
            <a:prstGeom prst="rect">
              <a:avLst/>
            </a:prstGeom>
            <a:grp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grpSp>
        <p:nvGrpSpPr>
          <p:cNvPr id="93" name="Group 92">
            <a:extLst>
              <a:ext uri="{FF2B5EF4-FFF2-40B4-BE49-F238E27FC236}">
                <a16:creationId xmlns:a16="http://schemas.microsoft.com/office/drawing/2014/main" id="{B48DF4FC-56E3-F803-F43E-9222CA117C59}"/>
              </a:ext>
            </a:extLst>
          </p:cNvPr>
          <p:cNvGrpSpPr/>
          <p:nvPr/>
        </p:nvGrpSpPr>
        <p:grpSpPr>
          <a:xfrm>
            <a:off x="8621040" y="2283490"/>
            <a:ext cx="386848" cy="397362"/>
            <a:chOff x="8619723" y="2282338"/>
            <a:chExt cx="386848" cy="397362"/>
          </a:xfrm>
        </p:grpSpPr>
        <p:sp>
          <p:nvSpPr>
            <p:cNvPr id="94" name="Rounded Rectangle 93">
              <a:extLst>
                <a:ext uri="{FF2B5EF4-FFF2-40B4-BE49-F238E27FC236}">
                  <a16:creationId xmlns:a16="http://schemas.microsoft.com/office/drawing/2014/main" id="{34951612-F9E6-1E2B-2DFE-16E4909E723B}"/>
                </a:ext>
              </a:extLst>
            </p:cNvPr>
            <p:cNvSpPr/>
            <p:nvPr/>
          </p:nvSpPr>
          <p:spPr>
            <a:xfrm>
              <a:off x="8766806" y="2445600"/>
              <a:ext cx="140761" cy="234100"/>
            </a:xfrm>
            <a:prstGeom prst="roundRect">
              <a:avLst>
                <a:gd name="adj" fmla="val 50000"/>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cxnSp>
          <p:nvCxnSpPr>
            <p:cNvPr id="95" name="Straight Connector 94">
              <a:extLst>
                <a:ext uri="{FF2B5EF4-FFF2-40B4-BE49-F238E27FC236}">
                  <a16:creationId xmlns:a16="http://schemas.microsoft.com/office/drawing/2014/main" id="{70C7A6E5-99C7-5840-E869-9DF5042E6E35}"/>
                </a:ext>
              </a:extLst>
            </p:cNvPr>
            <p:cNvCxnSpPr>
              <a:cxnSpLocks/>
            </p:cNvCxnSpPr>
            <p:nvPr/>
          </p:nvCxnSpPr>
          <p:spPr>
            <a:xfrm rot="21243787">
              <a:off x="8820806" y="2354006"/>
              <a:ext cx="0" cy="9263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6" name="Hexagon 95">
              <a:extLst>
                <a:ext uri="{FF2B5EF4-FFF2-40B4-BE49-F238E27FC236}">
                  <a16:creationId xmlns:a16="http://schemas.microsoft.com/office/drawing/2014/main" id="{C2416F43-1A6D-3570-B443-C0D5FBDF2448}"/>
                </a:ext>
              </a:extLst>
            </p:cNvPr>
            <p:cNvSpPr/>
            <p:nvPr/>
          </p:nvSpPr>
          <p:spPr>
            <a:xfrm rot="5199791">
              <a:off x="8759147" y="2282338"/>
              <a:ext cx="108000" cy="108000"/>
            </a:xfrm>
            <a:prstGeom prst="hexagon">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97" name="Google Shape;393;p10">
              <a:extLst>
                <a:ext uri="{FF2B5EF4-FFF2-40B4-BE49-F238E27FC236}">
                  <a16:creationId xmlns:a16="http://schemas.microsoft.com/office/drawing/2014/main" id="{AC894474-E6E1-6D0C-7AA4-3BA19C3CC35F}"/>
                </a:ext>
              </a:extLst>
            </p:cNvPr>
            <p:cNvSpPr txBox="1"/>
            <p:nvPr/>
          </p:nvSpPr>
          <p:spPr>
            <a:xfrm rot="21420241">
              <a:off x="8619723" y="2289830"/>
              <a:ext cx="386848" cy="92333"/>
            </a:xfrm>
            <a:prstGeom prst="rect">
              <a:avLst/>
            </a:prstGeom>
            <a:noFill/>
            <a:ln>
              <a:noFill/>
            </a:ln>
          </p:spPr>
          <p:txBody>
            <a:bodyPr spcFirstLastPara="1" wrap="square" lIns="0" tIns="0" rIns="0" bIns="0" anchor="t" anchorCtr="0">
              <a:spAutoFit/>
            </a:bodyPr>
            <a:lstStyle/>
            <a:p>
              <a:pPr algn="ctr"/>
              <a:r>
                <a:rPr lang="en-GB" sz="600" b="1" dirty="0">
                  <a:solidFill>
                    <a:schemeClr val="dk1"/>
                  </a:solidFill>
                  <a:latin typeface="Arial" panose="020B0604020202020204" pitchFamily="34" charset="0"/>
                  <a:ea typeface="Calibri"/>
                  <a:cs typeface="Arial" panose="020B0604020202020204" pitchFamily="34" charset="0"/>
                  <a:sym typeface="Calibri"/>
                </a:rPr>
                <a:t>Lu</a:t>
              </a:r>
              <a:endParaRPr lang="en-GB" sz="600" dirty="0">
                <a:latin typeface="Arial" panose="020B0604020202020204" pitchFamily="34" charset="0"/>
                <a:cs typeface="Arial" panose="020B0604020202020204" pitchFamily="34" charset="0"/>
              </a:endParaRPr>
            </a:p>
          </p:txBody>
        </p:sp>
      </p:grpSp>
      <p:sp>
        <p:nvSpPr>
          <p:cNvPr id="22" name="Rounded Rectangle 21">
            <a:extLst>
              <a:ext uri="{FF2B5EF4-FFF2-40B4-BE49-F238E27FC236}">
                <a16:creationId xmlns:a16="http://schemas.microsoft.com/office/drawing/2014/main" id="{DACEAC95-A190-356B-9AF5-4500A9DD73EE}"/>
              </a:ext>
            </a:extLst>
          </p:cNvPr>
          <p:cNvSpPr/>
          <p:nvPr/>
        </p:nvSpPr>
        <p:spPr>
          <a:xfrm>
            <a:off x="10334575" y="3317528"/>
            <a:ext cx="864096" cy="387581"/>
          </a:xfrm>
          <a:prstGeom prst="round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900" dirty="0">
                <a:latin typeface="Arial" panose="020B0604020202020204" pitchFamily="34" charset="0"/>
                <a:cs typeface="Arial" panose="020B0604020202020204" pitchFamily="34" charset="0"/>
              </a:rPr>
              <a:t>Cell death</a:t>
            </a:r>
          </a:p>
        </p:txBody>
      </p:sp>
      <p:sp>
        <p:nvSpPr>
          <p:cNvPr id="40" name="Google Shape;393;p10">
            <a:extLst>
              <a:ext uri="{FF2B5EF4-FFF2-40B4-BE49-F238E27FC236}">
                <a16:creationId xmlns:a16="http://schemas.microsoft.com/office/drawing/2014/main" id="{BA8FED2F-0597-1CC4-D044-AF4F82DB3FFB}"/>
              </a:ext>
            </a:extLst>
          </p:cNvPr>
          <p:cNvSpPr txBox="1"/>
          <p:nvPr/>
        </p:nvSpPr>
        <p:spPr>
          <a:xfrm>
            <a:off x="10039799" y="3772521"/>
            <a:ext cx="386848" cy="138499"/>
          </a:xfrm>
          <a:prstGeom prst="rect">
            <a:avLst/>
          </a:prstGeom>
          <a:noFill/>
          <a:ln>
            <a:noFill/>
          </a:ln>
        </p:spPr>
        <p:txBody>
          <a:bodyPr spcFirstLastPara="1" wrap="square" lIns="0" tIns="0" rIns="0" bIns="0" anchor="t" anchorCtr="0">
            <a:spAutoFit/>
          </a:bodyPr>
          <a:lstStyle/>
          <a:p>
            <a:pPr algn="ctr"/>
            <a:r>
              <a:rPr lang="en-GB" sz="900" b="1" dirty="0">
                <a:solidFill>
                  <a:schemeClr val="dk1"/>
                </a:solidFill>
                <a:latin typeface="Arial" panose="020B0604020202020204" pitchFamily="34" charset="0"/>
                <a:ea typeface="Calibri"/>
                <a:cs typeface="Arial" panose="020B0604020202020204" pitchFamily="34" charset="0"/>
                <a:sym typeface="Calibri"/>
              </a:rPr>
              <a:t>β</a:t>
            </a:r>
            <a:endParaRPr lang="en-GB" sz="900" dirty="0">
              <a:latin typeface="Arial" panose="020B0604020202020204" pitchFamily="34" charset="0"/>
              <a:cs typeface="Arial" panose="020B0604020202020204" pitchFamily="34" charset="0"/>
            </a:endParaRPr>
          </a:p>
        </p:txBody>
      </p:sp>
      <p:sp>
        <p:nvSpPr>
          <p:cNvPr id="55" name="Freeform 54">
            <a:extLst>
              <a:ext uri="{FF2B5EF4-FFF2-40B4-BE49-F238E27FC236}">
                <a16:creationId xmlns:a16="http://schemas.microsoft.com/office/drawing/2014/main" id="{2781F583-3AE9-7458-2E61-005EFC5FF311}"/>
              </a:ext>
            </a:extLst>
          </p:cNvPr>
          <p:cNvSpPr/>
          <p:nvPr/>
        </p:nvSpPr>
        <p:spPr>
          <a:xfrm>
            <a:off x="10931525" y="3739963"/>
            <a:ext cx="218370" cy="425638"/>
          </a:xfrm>
          <a:custGeom>
            <a:avLst/>
            <a:gdLst>
              <a:gd name="connsiteX0" fmla="*/ 0 w 218370"/>
              <a:gd name="connsiteY0" fmla="*/ 396875 h 396875"/>
              <a:gd name="connsiteX1" fmla="*/ 136525 w 218370"/>
              <a:gd name="connsiteY1" fmla="*/ 304800 h 396875"/>
              <a:gd name="connsiteX2" fmla="*/ 215900 w 218370"/>
              <a:gd name="connsiteY2" fmla="*/ 152400 h 396875"/>
              <a:gd name="connsiteX3" fmla="*/ 190500 w 218370"/>
              <a:gd name="connsiteY3" fmla="*/ 0 h 396875"/>
            </a:gdLst>
            <a:ahLst/>
            <a:cxnLst>
              <a:cxn ang="0">
                <a:pos x="connsiteX0" y="connsiteY0"/>
              </a:cxn>
              <a:cxn ang="0">
                <a:pos x="connsiteX1" y="connsiteY1"/>
              </a:cxn>
              <a:cxn ang="0">
                <a:pos x="connsiteX2" y="connsiteY2"/>
              </a:cxn>
              <a:cxn ang="0">
                <a:pos x="connsiteX3" y="connsiteY3"/>
              </a:cxn>
            </a:cxnLst>
            <a:rect l="l" t="t" r="r" b="b"/>
            <a:pathLst>
              <a:path w="218370" h="396875">
                <a:moveTo>
                  <a:pt x="0" y="396875"/>
                </a:moveTo>
                <a:cubicBezTo>
                  <a:pt x="50271" y="371210"/>
                  <a:pt x="100542" y="345546"/>
                  <a:pt x="136525" y="304800"/>
                </a:cubicBezTo>
                <a:cubicBezTo>
                  <a:pt x="172508" y="264054"/>
                  <a:pt x="206904" y="203200"/>
                  <a:pt x="215900" y="152400"/>
                </a:cubicBezTo>
                <a:cubicBezTo>
                  <a:pt x="224896" y="101600"/>
                  <a:pt x="207698" y="50800"/>
                  <a:pt x="190500" y="0"/>
                </a:cubicBezTo>
              </a:path>
            </a:pathLst>
          </a:custGeom>
          <a:noFill/>
          <a:ln w="19050">
            <a:solidFill>
              <a:schemeClr val="tx1"/>
            </a:solidFill>
            <a:tailEnd type="triangle"/>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53" name="Oval 52">
            <a:extLst>
              <a:ext uri="{FF2B5EF4-FFF2-40B4-BE49-F238E27FC236}">
                <a16:creationId xmlns:a16="http://schemas.microsoft.com/office/drawing/2014/main" id="{A0928E90-9B2F-4A76-54D2-E787DF2A21F8}"/>
              </a:ext>
            </a:extLst>
          </p:cNvPr>
          <p:cNvSpPr/>
          <p:nvPr/>
        </p:nvSpPr>
        <p:spPr>
          <a:xfrm>
            <a:off x="9912350" y="3979235"/>
            <a:ext cx="964297" cy="404919"/>
          </a:xfrm>
          <a:prstGeom prst="ellipse">
            <a:avLst/>
          </a:prstGeom>
          <a:solidFill>
            <a:schemeClr val="bg1"/>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nvGrpSpPr>
          <p:cNvPr id="76" name="Group 75">
            <a:extLst>
              <a:ext uri="{FF2B5EF4-FFF2-40B4-BE49-F238E27FC236}">
                <a16:creationId xmlns:a16="http://schemas.microsoft.com/office/drawing/2014/main" id="{7962C0F1-0055-E2A0-7A5B-A4365C127397}"/>
              </a:ext>
            </a:extLst>
          </p:cNvPr>
          <p:cNvGrpSpPr/>
          <p:nvPr/>
        </p:nvGrpSpPr>
        <p:grpSpPr>
          <a:xfrm rot="21001449">
            <a:off x="9766100" y="2604082"/>
            <a:ext cx="247997" cy="476442"/>
            <a:chOff x="7837920" y="2662866"/>
            <a:chExt cx="247997" cy="476442"/>
          </a:xfrm>
          <a:solidFill>
            <a:srgbClr val="00B050"/>
          </a:solidFill>
          <a:effectLst>
            <a:outerShdw blurRad="50800" dist="38100" dir="2700000" algn="tl" rotWithShape="0">
              <a:prstClr val="black">
                <a:alpha val="40000"/>
              </a:prstClr>
            </a:outerShdw>
          </a:effectLst>
        </p:grpSpPr>
        <p:sp>
          <p:nvSpPr>
            <p:cNvPr id="77" name="Oval 76">
              <a:extLst>
                <a:ext uri="{FF2B5EF4-FFF2-40B4-BE49-F238E27FC236}">
                  <a16:creationId xmlns:a16="http://schemas.microsoft.com/office/drawing/2014/main" id="{9A4DE6D1-F6D3-1FF0-796D-9E9ADA5C93B6}"/>
                </a:ext>
              </a:extLst>
            </p:cNvPr>
            <p:cNvSpPr/>
            <p:nvPr/>
          </p:nvSpPr>
          <p:spPr>
            <a:xfrm>
              <a:off x="7872460" y="2959100"/>
              <a:ext cx="178916" cy="180208"/>
            </a:xfrm>
            <a:prstGeom prst="ellipse">
              <a:avLst/>
            </a:prstGeom>
            <a:grp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78" name="Block Arc 77">
              <a:extLst>
                <a:ext uri="{FF2B5EF4-FFF2-40B4-BE49-F238E27FC236}">
                  <a16:creationId xmlns:a16="http://schemas.microsoft.com/office/drawing/2014/main" id="{623D476A-0F98-9D2B-9C6C-AE6EF27D4608}"/>
                </a:ext>
              </a:extLst>
            </p:cNvPr>
            <p:cNvSpPr/>
            <p:nvPr/>
          </p:nvSpPr>
          <p:spPr>
            <a:xfrm flipV="1">
              <a:off x="7837920" y="2662866"/>
              <a:ext cx="247997" cy="215728"/>
            </a:xfrm>
            <a:prstGeom prst="blockArc">
              <a:avLst>
                <a:gd name="adj1" fmla="val 10800000"/>
                <a:gd name="adj2" fmla="val 184410"/>
                <a:gd name="adj3" fmla="val 27676"/>
              </a:avLst>
            </a:prstGeom>
            <a:grp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chemeClr val="tx1"/>
                </a:solidFill>
              </a:endParaRPr>
            </a:p>
          </p:txBody>
        </p:sp>
        <p:sp>
          <p:nvSpPr>
            <p:cNvPr id="79" name="Rectangle 78">
              <a:extLst>
                <a:ext uri="{FF2B5EF4-FFF2-40B4-BE49-F238E27FC236}">
                  <a16:creationId xmlns:a16="http://schemas.microsoft.com/office/drawing/2014/main" id="{B8FAFBBA-C180-AE28-1B6D-5DDEE720FDA2}"/>
                </a:ext>
              </a:extLst>
            </p:cNvPr>
            <p:cNvSpPr/>
            <p:nvPr/>
          </p:nvSpPr>
          <p:spPr>
            <a:xfrm>
              <a:off x="7925914" y="2830659"/>
              <a:ext cx="72008" cy="149075"/>
            </a:xfrm>
            <a:prstGeom prst="rect">
              <a:avLst/>
            </a:prstGeom>
            <a:grp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grpSp>
        <p:nvGrpSpPr>
          <p:cNvPr id="80" name="Group 79">
            <a:extLst>
              <a:ext uri="{FF2B5EF4-FFF2-40B4-BE49-F238E27FC236}">
                <a16:creationId xmlns:a16="http://schemas.microsoft.com/office/drawing/2014/main" id="{ABEE301C-C148-411F-619F-D20D540A4858}"/>
              </a:ext>
            </a:extLst>
          </p:cNvPr>
          <p:cNvGrpSpPr/>
          <p:nvPr/>
        </p:nvGrpSpPr>
        <p:grpSpPr>
          <a:xfrm rot="300697">
            <a:off x="10614435" y="2627972"/>
            <a:ext cx="247997" cy="476442"/>
            <a:chOff x="7837920" y="2662866"/>
            <a:chExt cx="247997" cy="476442"/>
          </a:xfrm>
          <a:solidFill>
            <a:srgbClr val="00B050"/>
          </a:solidFill>
          <a:effectLst>
            <a:outerShdw blurRad="50800" dist="38100" dir="2700000" algn="tl" rotWithShape="0">
              <a:prstClr val="black">
                <a:alpha val="40000"/>
              </a:prstClr>
            </a:outerShdw>
          </a:effectLst>
        </p:grpSpPr>
        <p:sp>
          <p:nvSpPr>
            <p:cNvPr id="81" name="Oval 80">
              <a:extLst>
                <a:ext uri="{FF2B5EF4-FFF2-40B4-BE49-F238E27FC236}">
                  <a16:creationId xmlns:a16="http://schemas.microsoft.com/office/drawing/2014/main" id="{227F9B03-73CF-A0AB-9661-AD168A7B1E02}"/>
                </a:ext>
              </a:extLst>
            </p:cNvPr>
            <p:cNvSpPr/>
            <p:nvPr/>
          </p:nvSpPr>
          <p:spPr>
            <a:xfrm>
              <a:off x="7872460" y="2959100"/>
              <a:ext cx="178916" cy="180208"/>
            </a:xfrm>
            <a:prstGeom prst="ellipse">
              <a:avLst/>
            </a:prstGeom>
            <a:grp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82" name="Block Arc 81">
              <a:extLst>
                <a:ext uri="{FF2B5EF4-FFF2-40B4-BE49-F238E27FC236}">
                  <a16:creationId xmlns:a16="http://schemas.microsoft.com/office/drawing/2014/main" id="{2C3C9F8E-017C-ECA7-095A-44AA11940FD5}"/>
                </a:ext>
              </a:extLst>
            </p:cNvPr>
            <p:cNvSpPr/>
            <p:nvPr/>
          </p:nvSpPr>
          <p:spPr>
            <a:xfrm flipV="1">
              <a:off x="7837920" y="2662866"/>
              <a:ext cx="247997" cy="215728"/>
            </a:xfrm>
            <a:prstGeom prst="blockArc">
              <a:avLst>
                <a:gd name="adj1" fmla="val 10800000"/>
                <a:gd name="adj2" fmla="val 184410"/>
                <a:gd name="adj3" fmla="val 27676"/>
              </a:avLst>
            </a:prstGeom>
            <a:grp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chemeClr val="tx1"/>
                </a:solidFill>
              </a:endParaRPr>
            </a:p>
          </p:txBody>
        </p:sp>
        <p:sp>
          <p:nvSpPr>
            <p:cNvPr id="83" name="Rectangle 82">
              <a:extLst>
                <a:ext uri="{FF2B5EF4-FFF2-40B4-BE49-F238E27FC236}">
                  <a16:creationId xmlns:a16="http://schemas.microsoft.com/office/drawing/2014/main" id="{3E134CE0-163B-B86D-4BDF-584B40E85A27}"/>
                </a:ext>
              </a:extLst>
            </p:cNvPr>
            <p:cNvSpPr/>
            <p:nvPr/>
          </p:nvSpPr>
          <p:spPr>
            <a:xfrm>
              <a:off x="7925914" y="2830659"/>
              <a:ext cx="72008" cy="149075"/>
            </a:xfrm>
            <a:prstGeom prst="rect">
              <a:avLst/>
            </a:prstGeom>
            <a:grp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grpSp>
        <p:nvGrpSpPr>
          <p:cNvPr id="84" name="Group 83">
            <a:extLst>
              <a:ext uri="{FF2B5EF4-FFF2-40B4-BE49-F238E27FC236}">
                <a16:creationId xmlns:a16="http://schemas.microsoft.com/office/drawing/2014/main" id="{F11740AC-D41E-7AA6-10DF-9066F34B4362}"/>
              </a:ext>
            </a:extLst>
          </p:cNvPr>
          <p:cNvGrpSpPr/>
          <p:nvPr/>
        </p:nvGrpSpPr>
        <p:grpSpPr>
          <a:xfrm>
            <a:off x="10098163" y="2627532"/>
            <a:ext cx="247997" cy="476442"/>
            <a:chOff x="7837920" y="2662866"/>
            <a:chExt cx="247997" cy="476442"/>
          </a:xfrm>
          <a:solidFill>
            <a:srgbClr val="00B050"/>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926F9378-0107-11BA-C928-8AEFD3EF7D37}"/>
                </a:ext>
              </a:extLst>
            </p:cNvPr>
            <p:cNvSpPr/>
            <p:nvPr/>
          </p:nvSpPr>
          <p:spPr>
            <a:xfrm>
              <a:off x="7872460" y="2959100"/>
              <a:ext cx="178916" cy="180208"/>
            </a:xfrm>
            <a:prstGeom prst="ellipse">
              <a:avLst/>
            </a:prstGeom>
            <a:grp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86" name="Block Arc 85">
              <a:extLst>
                <a:ext uri="{FF2B5EF4-FFF2-40B4-BE49-F238E27FC236}">
                  <a16:creationId xmlns:a16="http://schemas.microsoft.com/office/drawing/2014/main" id="{6CB7C941-F502-4DC3-EA03-03C350E99962}"/>
                </a:ext>
              </a:extLst>
            </p:cNvPr>
            <p:cNvSpPr/>
            <p:nvPr/>
          </p:nvSpPr>
          <p:spPr>
            <a:xfrm flipV="1">
              <a:off x="7837920" y="2662866"/>
              <a:ext cx="247997" cy="215728"/>
            </a:xfrm>
            <a:prstGeom prst="blockArc">
              <a:avLst>
                <a:gd name="adj1" fmla="val 10800000"/>
                <a:gd name="adj2" fmla="val 184410"/>
                <a:gd name="adj3" fmla="val 27676"/>
              </a:avLst>
            </a:prstGeom>
            <a:grp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chemeClr val="tx1"/>
                </a:solidFill>
              </a:endParaRPr>
            </a:p>
          </p:txBody>
        </p:sp>
        <p:sp>
          <p:nvSpPr>
            <p:cNvPr id="87" name="Rectangle 86">
              <a:extLst>
                <a:ext uri="{FF2B5EF4-FFF2-40B4-BE49-F238E27FC236}">
                  <a16:creationId xmlns:a16="http://schemas.microsoft.com/office/drawing/2014/main" id="{51115684-8E1A-2D36-9316-8F9C840B73C4}"/>
                </a:ext>
              </a:extLst>
            </p:cNvPr>
            <p:cNvSpPr/>
            <p:nvPr/>
          </p:nvSpPr>
          <p:spPr>
            <a:xfrm>
              <a:off x="7925914" y="2830659"/>
              <a:ext cx="72008" cy="149075"/>
            </a:xfrm>
            <a:prstGeom prst="rect">
              <a:avLst/>
            </a:prstGeom>
            <a:grp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sp>
        <p:nvSpPr>
          <p:cNvPr id="19" name="Rounded Rectangle 18">
            <a:extLst>
              <a:ext uri="{FF2B5EF4-FFF2-40B4-BE49-F238E27FC236}">
                <a16:creationId xmlns:a16="http://schemas.microsoft.com/office/drawing/2014/main" id="{FD71A982-DDA8-094E-4825-D621574438A6}"/>
              </a:ext>
            </a:extLst>
          </p:cNvPr>
          <p:cNvSpPr/>
          <p:nvPr/>
        </p:nvSpPr>
        <p:spPr>
          <a:xfrm>
            <a:off x="7896200" y="1626340"/>
            <a:ext cx="851977" cy="404919"/>
          </a:xfrm>
          <a:prstGeom prst="round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900" dirty="0">
                <a:latin typeface="Arial" panose="020B0604020202020204" pitchFamily="34" charset="0"/>
                <a:cs typeface="Arial" panose="020B0604020202020204" pitchFamily="34" charset="0"/>
              </a:rPr>
              <a:t>Imaging/</a:t>
            </a:r>
            <a:br>
              <a:rPr lang="en-GB" sz="900" dirty="0">
                <a:latin typeface="Arial" panose="020B0604020202020204" pitchFamily="34" charset="0"/>
                <a:cs typeface="Arial" panose="020B0604020202020204" pitchFamily="34" charset="0"/>
              </a:rPr>
            </a:br>
            <a:r>
              <a:rPr lang="en-GB" sz="900" dirty="0">
                <a:latin typeface="Arial" panose="020B0604020202020204" pitchFamily="34" charset="0"/>
                <a:cs typeface="Arial" panose="020B0604020202020204" pitchFamily="34" charset="0"/>
              </a:rPr>
              <a:t>dosimetry</a:t>
            </a:r>
          </a:p>
        </p:txBody>
      </p:sp>
      <p:sp>
        <p:nvSpPr>
          <p:cNvPr id="25" name="Hexagon 24">
            <a:extLst>
              <a:ext uri="{FF2B5EF4-FFF2-40B4-BE49-F238E27FC236}">
                <a16:creationId xmlns:a16="http://schemas.microsoft.com/office/drawing/2014/main" id="{593A5B0A-2BC9-8500-B682-2D45567462AF}"/>
              </a:ext>
            </a:extLst>
          </p:cNvPr>
          <p:cNvSpPr/>
          <p:nvPr/>
        </p:nvSpPr>
        <p:spPr>
          <a:xfrm rot="7817427">
            <a:off x="9880857" y="1644916"/>
            <a:ext cx="209173" cy="234686"/>
          </a:xfrm>
          <a:prstGeom prst="hexagon">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6" name="TextBox 25">
            <a:extLst>
              <a:ext uri="{FF2B5EF4-FFF2-40B4-BE49-F238E27FC236}">
                <a16:creationId xmlns:a16="http://schemas.microsoft.com/office/drawing/2014/main" id="{5805A3BA-3525-A5B7-3369-828FCE693D40}"/>
              </a:ext>
            </a:extLst>
          </p:cNvPr>
          <p:cNvSpPr txBox="1"/>
          <p:nvPr/>
        </p:nvSpPr>
        <p:spPr>
          <a:xfrm rot="2448554">
            <a:off x="9906897" y="1678232"/>
            <a:ext cx="157094" cy="153888"/>
          </a:xfrm>
          <a:prstGeom prst="rect">
            <a:avLst/>
          </a:prstGeom>
          <a:noFill/>
        </p:spPr>
        <p:txBody>
          <a:bodyPr wrap="none" lIns="0" tIns="0" rIns="0" bIns="0" rtlCol="0">
            <a:spAutoFit/>
          </a:bodyPr>
          <a:lstStyle/>
          <a:p>
            <a:r>
              <a:rPr lang="en-GB" sz="1000" b="1" dirty="0">
                <a:latin typeface="Arial" panose="020B0604020202020204" pitchFamily="34" charset="0"/>
                <a:ea typeface="Aileron" charset="0"/>
                <a:cs typeface="Arial" panose="020B0604020202020204" pitchFamily="34" charset="0"/>
              </a:rPr>
              <a:t>Lu</a:t>
            </a:r>
          </a:p>
        </p:txBody>
      </p:sp>
      <p:cxnSp>
        <p:nvCxnSpPr>
          <p:cNvPr id="31" name="Straight Connector 30">
            <a:extLst>
              <a:ext uri="{FF2B5EF4-FFF2-40B4-BE49-F238E27FC236}">
                <a16:creationId xmlns:a16="http://schemas.microsoft.com/office/drawing/2014/main" id="{AF6C687D-EC40-269D-B008-BE09CD74DA02}"/>
              </a:ext>
            </a:extLst>
          </p:cNvPr>
          <p:cNvCxnSpPr>
            <a:cxnSpLocks/>
          </p:cNvCxnSpPr>
          <p:nvPr/>
        </p:nvCxnSpPr>
        <p:spPr>
          <a:xfrm flipH="1">
            <a:off x="9804400" y="1840529"/>
            <a:ext cx="113194" cy="12162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4" name="Rounded Rectangle 23">
            <a:extLst>
              <a:ext uri="{FF2B5EF4-FFF2-40B4-BE49-F238E27FC236}">
                <a16:creationId xmlns:a16="http://schemas.microsoft.com/office/drawing/2014/main" id="{9BA6B56F-7907-F67A-5928-74DEA952061C}"/>
              </a:ext>
            </a:extLst>
          </p:cNvPr>
          <p:cNvSpPr/>
          <p:nvPr/>
        </p:nvSpPr>
        <p:spPr>
          <a:xfrm rot="2551687">
            <a:off x="9537877" y="1839134"/>
            <a:ext cx="310593" cy="504057"/>
          </a:xfrm>
          <a:prstGeom prst="roundRect">
            <a:avLst>
              <a:gd name="adj" fmla="val 43361"/>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6" name="Google Shape;393;p10">
            <a:extLst>
              <a:ext uri="{FF2B5EF4-FFF2-40B4-BE49-F238E27FC236}">
                <a16:creationId xmlns:a16="http://schemas.microsoft.com/office/drawing/2014/main" id="{07127174-7E44-1EF2-E7E6-DE5787BA445B}"/>
              </a:ext>
            </a:extLst>
          </p:cNvPr>
          <p:cNvSpPr txBox="1"/>
          <p:nvPr/>
        </p:nvSpPr>
        <p:spPr>
          <a:xfrm>
            <a:off x="10323121" y="1710614"/>
            <a:ext cx="1020915" cy="138499"/>
          </a:xfrm>
          <a:prstGeom prst="rect">
            <a:avLst/>
          </a:prstGeom>
          <a:noFill/>
          <a:ln>
            <a:noFill/>
          </a:ln>
        </p:spPr>
        <p:txBody>
          <a:bodyPr spcFirstLastPara="1" wrap="square" lIns="0" tIns="0" rIns="0" bIns="0" anchor="t" anchorCtr="0">
            <a:spAutoFit/>
          </a:bodyPr>
          <a:lstStyle/>
          <a:p>
            <a:r>
              <a:rPr lang="en-GB" sz="900" b="1" dirty="0">
                <a:solidFill>
                  <a:schemeClr val="dk1"/>
                </a:solidFill>
                <a:latin typeface="Arial" panose="020B0604020202020204" pitchFamily="34" charset="0"/>
                <a:ea typeface="Calibri"/>
                <a:cs typeface="Arial" panose="020B0604020202020204" pitchFamily="34" charset="0"/>
                <a:sym typeface="Calibri"/>
              </a:rPr>
              <a:t>Radionuclide</a:t>
            </a:r>
            <a:endParaRPr lang="en-GB" sz="900" dirty="0">
              <a:latin typeface="Arial" panose="020B0604020202020204" pitchFamily="34" charset="0"/>
              <a:cs typeface="Arial" panose="020B0604020202020204" pitchFamily="34" charset="0"/>
            </a:endParaRPr>
          </a:p>
        </p:txBody>
      </p:sp>
      <p:sp>
        <p:nvSpPr>
          <p:cNvPr id="37" name="Google Shape;393;p10">
            <a:extLst>
              <a:ext uri="{FF2B5EF4-FFF2-40B4-BE49-F238E27FC236}">
                <a16:creationId xmlns:a16="http://schemas.microsoft.com/office/drawing/2014/main" id="{FC38D493-D441-DE54-5CD6-9D78D3F97DB7}"/>
              </a:ext>
            </a:extLst>
          </p:cNvPr>
          <p:cNvSpPr txBox="1"/>
          <p:nvPr/>
        </p:nvSpPr>
        <p:spPr>
          <a:xfrm>
            <a:off x="10323121" y="2031259"/>
            <a:ext cx="1020915" cy="138499"/>
          </a:xfrm>
          <a:prstGeom prst="rect">
            <a:avLst/>
          </a:prstGeom>
          <a:noFill/>
          <a:ln>
            <a:noFill/>
          </a:ln>
        </p:spPr>
        <p:txBody>
          <a:bodyPr spcFirstLastPara="1" wrap="square" lIns="0" tIns="0" rIns="0" bIns="0" anchor="t" anchorCtr="0">
            <a:spAutoFit/>
          </a:bodyPr>
          <a:lstStyle/>
          <a:p>
            <a:r>
              <a:rPr lang="en-GB" sz="900" b="1" dirty="0">
                <a:solidFill>
                  <a:schemeClr val="dk1"/>
                </a:solidFill>
                <a:latin typeface="Arial" panose="020B0604020202020204" pitchFamily="34" charset="0"/>
                <a:ea typeface="Calibri"/>
                <a:cs typeface="Arial" panose="020B0604020202020204" pitchFamily="34" charset="0"/>
                <a:sym typeface="Calibri"/>
              </a:rPr>
              <a:t>PSMA-ligand</a:t>
            </a:r>
            <a:endParaRPr lang="en-GB" sz="900" dirty="0">
              <a:latin typeface="Arial" panose="020B0604020202020204" pitchFamily="34" charset="0"/>
              <a:cs typeface="Arial" panose="020B0604020202020204" pitchFamily="34" charset="0"/>
            </a:endParaRPr>
          </a:p>
        </p:txBody>
      </p:sp>
      <p:sp>
        <p:nvSpPr>
          <p:cNvPr id="42" name="Google Shape;393;p10">
            <a:extLst>
              <a:ext uri="{FF2B5EF4-FFF2-40B4-BE49-F238E27FC236}">
                <a16:creationId xmlns:a16="http://schemas.microsoft.com/office/drawing/2014/main" id="{E99CA432-866B-5523-059C-F7F935A7C7E7}"/>
              </a:ext>
            </a:extLst>
          </p:cNvPr>
          <p:cNvSpPr txBox="1"/>
          <p:nvPr/>
        </p:nvSpPr>
        <p:spPr>
          <a:xfrm>
            <a:off x="8088923" y="2161389"/>
            <a:ext cx="386848" cy="138499"/>
          </a:xfrm>
          <a:prstGeom prst="rect">
            <a:avLst/>
          </a:prstGeom>
          <a:noFill/>
          <a:ln>
            <a:noFill/>
          </a:ln>
        </p:spPr>
        <p:txBody>
          <a:bodyPr spcFirstLastPara="1" wrap="square" lIns="0" tIns="0" rIns="0" bIns="0" anchor="t" anchorCtr="0">
            <a:spAutoFit/>
          </a:bodyPr>
          <a:lstStyle/>
          <a:p>
            <a:pPr algn="ctr"/>
            <a:r>
              <a:rPr lang="en-GB" sz="900" b="1" dirty="0">
                <a:solidFill>
                  <a:schemeClr val="dk1"/>
                </a:solidFill>
                <a:latin typeface="Arial" panose="020B0604020202020204" pitchFamily="34" charset="0"/>
                <a:ea typeface="Calibri"/>
                <a:cs typeface="Arial" panose="020B0604020202020204" pitchFamily="34" charset="0"/>
                <a:sym typeface="Calibri"/>
              </a:rPr>
              <a:t>𝛄</a:t>
            </a:r>
            <a:endParaRPr lang="en-GB" sz="900" dirty="0">
              <a:latin typeface="Arial" panose="020B0604020202020204" pitchFamily="34" charset="0"/>
              <a:cs typeface="Arial" panose="020B0604020202020204" pitchFamily="34" charset="0"/>
            </a:endParaRPr>
          </a:p>
        </p:txBody>
      </p:sp>
      <p:cxnSp>
        <p:nvCxnSpPr>
          <p:cNvPr id="45" name="Straight Connector 44">
            <a:extLst>
              <a:ext uri="{FF2B5EF4-FFF2-40B4-BE49-F238E27FC236}">
                <a16:creationId xmlns:a16="http://schemas.microsoft.com/office/drawing/2014/main" id="{E37618D8-1A3E-D32A-24E0-3D8B12912FDE}"/>
              </a:ext>
            </a:extLst>
          </p:cNvPr>
          <p:cNvCxnSpPr>
            <a:cxnSpLocks/>
          </p:cNvCxnSpPr>
          <p:nvPr/>
        </p:nvCxnSpPr>
        <p:spPr>
          <a:xfrm>
            <a:off x="9917594" y="2100508"/>
            <a:ext cx="35487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6C779B19-B304-E31E-6261-1E25087729DD}"/>
              </a:ext>
            </a:extLst>
          </p:cNvPr>
          <p:cNvCxnSpPr>
            <a:cxnSpLocks/>
          </p:cNvCxnSpPr>
          <p:nvPr/>
        </p:nvCxnSpPr>
        <p:spPr>
          <a:xfrm>
            <a:off x="10146194" y="1779833"/>
            <a:ext cx="12627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9" name="Freeform 58">
            <a:extLst>
              <a:ext uri="{FF2B5EF4-FFF2-40B4-BE49-F238E27FC236}">
                <a16:creationId xmlns:a16="http://schemas.microsoft.com/office/drawing/2014/main" id="{9F553A02-662D-A0DA-9A1A-44468749A184}"/>
              </a:ext>
            </a:extLst>
          </p:cNvPr>
          <p:cNvSpPr/>
          <p:nvPr/>
        </p:nvSpPr>
        <p:spPr>
          <a:xfrm>
            <a:off x="8883650" y="1972751"/>
            <a:ext cx="558800" cy="281500"/>
          </a:xfrm>
          <a:custGeom>
            <a:avLst/>
            <a:gdLst>
              <a:gd name="connsiteX0" fmla="*/ 482600 w 482600"/>
              <a:gd name="connsiteY0" fmla="*/ 5275 h 227525"/>
              <a:gd name="connsiteX1" fmla="*/ 247650 w 482600"/>
              <a:gd name="connsiteY1" fmla="*/ 8450 h 227525"/>
              <a:gd name="connsiteX2" fmla="*/ 76200 w 482600"/>
              <a:gd name="connsiteY2" fmla="*/ 84650 h 227525"/>
              <a:gd name="connsiteX3" fmla="*/ 0 w 482600"/>
              <a:gd name="connsiteY3" fmla="*/ 227525 h 227525"/>
              <a:gd name="connsiteX0" fmla="*/ 558800 w 558800"/>
              <a:gd name="connsiteY0" fmla="*/ 5275 h 281500"/>
              <a:gd name="connsiteX1" fmla="*/ 323850 w 558800"/>
              <a:gd name="connsiteY1" fmla="*/ 8450 h 281500"/>
              <a:gd name="connsiteX2" fmla="*/ 152400 w 558800"/>
              <a:gd name="connsiteY2" fmla="*/ 84650 h 281500"/>
              <a:gd name="connsiteX3" fmla="*/ 0 w 558800"/>
              <a:gd name="connsiteY3" fmla="*/ 281500 h 281500"/>
            </a:gdLst>
            <a:ahLst/>
            <a:cxnLst>
              <a:cxn ang="0">
                <a:pos x="connsiteX0" y="connsiteY0"/>
              </a:cxn>
              <a:cxn ang="0">
                <a:pos x="connsiteX1" y="connsiteY1"/>
              </a:cxn>
              <a:cxn ang="0">
                <a:pos x="connsiteX2" y="connsiteY2"/>
              </a:cxn>
              <a:cxn ang="0">
                <a:pos x="connsiteX3" y="connsiteY3"/>
              </a:cxn>
            </a:cxnLst>
            <a:rect l="l" t="t" r="r" b="b"/>
            <a:pathLst>
              <a:path w="558800" h="281500">
                <a:moveTo>
                  <a:pt x="558800" y="5275"/>
                </a:moveTo>
                <a:cubicBezTo>
                  <a:pt x="475191" y="248"/>
                  <a:pt x="391583" y="-4779"/>
                  <a:pt x="323850" y="8450"/>
                </a:cubicBezTo>
                <a:cubicBezTo>
                  <a:pt x="256117" y="21679"/>
                  <a:pt x="193675" y="48138"/>
                  <a:pt x="152400" y="84650"/>
                </a:cubicBezTo>
                <a:cubicBezTo>
                  <a:pt x="111125" y="121162"/>
                  <a:pt x="17462" y="228318"/>
                  <a:pt x="0" y="281500"/>
                </a:cubicBezTo>
              </a:path>
            </a:pathLst>
          </a:custGeom>
          <a:noFill/>
          <a:ln w="19050">
            <a:solidFill>
              <a:schemeClr val="tx1"/>
            </a:solidFill>
            <a:tailEnd type="triangle"/>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cxnSp>
        <p:nvCxnSpPr>
          <p:cNvPr id="105" name="Straight Connector 104">
            <a:extLst>
              <a:ext uri="{FF2B5EF4-FFF2-40B4-BE49-F238E27FC236}">
                <a16:creationId xmlns:a16="http://schemas.microsoft.com/office/drawing/2014/main" id="{9609CDEE-39B2-3E5B-1357-BC686D3EFA76}"/>
              </a:ext>
            </a:extLst>
          </p:cNvPr>
          <p:cNvCxnSpPr/>
          <p:nvPr/>
        </p:nvCxnSpPr>
        <p:spPr>
          <a:xfrm>
            <a:off x="10756968" y="2490452"/>
            <a:ext cx="0" cy="21600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1" name="Freeform 60">
            <a:extLst>
              <a:ext uri="{FF2B5EF4-FFF2-40B4-BE49-F238E27FC236}">
                <a16:creationId xmlns:a16="http://schemas.microsoft.com/office/drawing/2014/main" id="{277DC43F-79B4-A632-49EB-772ABCD47766}"/>
              </a:ext>
            </a:extLst>
          </p:cNvPr>
          <p:cNvSpPr/>
          <p:nvPr/>
        </p:nvSpPr>
        <p:spPr>
          <a:xfrm>
            <a:off x="9099550" y="3492500"/>
            <a:ext cx="1193800" cy="517525"/>
          </a:xfrm>
          <a:custGeom>
            <a:avLst/>
            <a:gdLst>
              <a:gd name="connsiteX0" fmla="*/ 0 w 1193800"/>
              <a:gd name="connsiteY0" fmla="*/ 0 h 517525"/>
              <a:gd name="connsiteX1" fmla="*/ 1193800 w 1193800"/>
              <a:gd name="connsiteY1" fmla="*/ 517525 h 517525"/>
              <a:gd name="connsiteX2" fmla="*/ 1193800 w 1193800"/>
              <a:gd name="connsiteY2" fmla="*/ 517525 h 517525"/>
            </a:gdLst>
            <a:ahLst/>
            <a:cxnLst>
              <a:cxn ang="0">
                <a:pos x="connsiteX0" y="connsiteY0"/>
              </a:cxn>
              <a:cxn ang="0">
                <a:pos x="connsiteX1" y="connsiteY1"/>
              </a:cxn>
              <a:cxn ang="0">
                <a:pos x="connsiteX2" y="connsiteY2"/>
              </a:cxn>
            </a:cxnLst>
            <a:rect l="l" t="t" r="r" b="b"/>
            <a:pathLst>
              <a:path w="1193800" h="517525">
                <a:moveTo>
                  <a:pt x="0" y="0"/>
                </a:moveTo>
                <a:lnTo>
                  <a:pt x="1193800" y="517525"/>
                </a:lnTo>
                <a:lnTo>
                  <a:pt x="1193800" y="517525"/>
                </a:lnTo>
              </a:path>
            </a:pathLst>
          </a:custGeom>
          <a:noFill/>
          <a:ln w="19050">
            <a:solidFill>
              <a:schemeClr val="tx1"/>
            </a:solidFill>
            <a:prstDash val="sysDot"/>
            <a:tailEnd type="triangle"/>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nvGrpSpPr>
          <p:cNvPr id="88" name="Group 87">
            <a:extLst>
              <a:ext uri="{FF2B5EF4-FFF2-40B4-BE49-F238E27FC236}">
                <a16:creationId xmlns:a16="http://schemas.microsoft.com/office/drawing/2014/main" id="{7101159E-7DE6-24D5-2FFA-A2E61B44FBBD}"/>
              </a:ext>
            </a:extLst>
          </p:cNvPr>
          <p:cNvGrpSpPr/>
          <p:nvPr/>
        </p:nvGrpSpPr>
        <p:grpSpPr>
          <a:xfrm rot="19793300">
            <a:off x="8818703" y="3405028"/>
            <a:ext cx="386848" cy="397362"/>
            <a:chOff x="8619723" y="2282338"/>
            <a:chExt cx="386848" cy="397362"/>
          </a:xfrm>
        </p:grpSpPr>
        <p:sp>
          <p:nvSpPr>
            <p:cNvPr id="23" name="Rounded Rectangle 22">
              <a:extLst>
                <a:ext uri="{FF2B5EF4-FFF2-40B4-BE49-F238E27FC236}">
                  <a16:creationId xmlns:a16="http://schemas.microsoft.com/office/drawing/2014/main" id="{AC564E2C-1B65-3ED7-58CF-B0AA582D54AB}"/>
                </a:ext>
              </a:extLst>
            </p:cNvPr>
            <p:cNvSpPr/>
            <p:nvPr/>
          </p:nvSpPr>
          <p:spPr>
            <a:xfrm>
              <a:off x="8766806" y="2445600"/>
              <a:ext cx="140761" cy="234100"/>
            </a:xfrm>
            <a:prstGeom prst="roundRect">
              <a:avLst>
                <a:gd name="adj" fmla="val 50000"/>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cxnSp>
          <p:nvCxnSpPr>
            <p:cNvPr id="29" name="Straight Connector 28">
              <a:extLst>
                <a:ext uri="{FF2B5EF4-FFF2-40B4-BE49-F238E27FC236}">
                  <a16:creationId xmlns:a16="http://schemas.microsoft.com/office/drawing/2014/main" id="{321F4CA2-6C46-60CF-6389-2A0D837CE545}"/>
                </a:ext>
              </a:extLst>
            </p:cNvPr>
            <p:cNvCxnSpPr>
              <a:cxnSpLocks/>
            </p:cNvCxnSpPr>
            <p:nvPr/>
          </p:nvCxnSpPr>
          <p:spPr>
            <a:xfrm rot="21243787">
              <a:off x="8820806" y="2354006"/>
              <a:ext cx="0" cy="9263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9" name="Hexagon 48">
              <a:extLst>
                <a:ext uri="{FF2B5EF4-FFF2-40B4-BE49-F238E27FC236}">
                  <a16:creationId xmlns:a16="http://schemas.microsoft.com/office/drawing/2014/main" id="{153948F3-9E79-7185-F57C-34958462FE91}"/>
                </a:ext>
              </a:extLst>
            </p:cNvPr>
            <p:cNvSpPr/>
            <p:nvPr/>
          </p:nvSpPr>
          <p:spPr>
            <a:xfrm rot="5199791">
              <a:off x="8759147" y="2282338"/>
              <a:ext cx="108000" cy="108000"/>
            </a:xfrm>
            <a:prstGeom prst="hexagon">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50" name="Google Shape;393;p10">
              <a:extLst>
                <a:ext uri="{FF2B5EF4-FFF2-40B4-BE49-F238E27FC236}">
                  <a16:creationId xmlns:a16="http://schemas.microsoft.com/office/drawing/2014/main" id="{9EA1D63D-5C82-5CB7-4E18-21C5B9AE026A}"/>
                </a:ext>
              </a:extLst>
            </p:cNvPr>
            <p:cNvSpPr txBox="1"/>
            <p:nvPr/>
          </p:nvSpPr>
          <p:spPr>
            <a:xfrm rot="21420241">
              <a:off x="8619723" y="2289830"/>
              <a:ext cx="386848" cy="92333"/>
            </a:xfrm>
            <a:prstGeom prst="rect">
              <a:avLst/>
            </a:prstGeom>
            <a:noFill/>
            <a:ln>
              <a:noFill/>
            </a:ln>
          </p:spPr>
          <p:txBody>
            <a:bodyPr spcFirstLastPara="1" wrap="square" lIns="0" tIns="0" rIns="0" bIns="0" anchor="t" anchorCtr="0">
              <a:spAutoFit/>
            </a:bodyPr>
            <a:lstStyle/>
            <a:p>
              <a:pPr algn="ctr"/>
              <a:r>
                <a:rPr lang="en-GB" sz="600" b="1" dirty="0">
                  <a:solidFill>
                    <a:schemeClr val="dk1"/>
                  </a:solidFill>
                  <a:latin typeface="Arial" panose="020B0604020202020204" pitchFamily="34" charset="0"/>
                  <a:ea typeface="Calibri"/>
                  <a:cs typeface="Arial" panose="020B0604020202020204" pitchFamily="34" charset="0"/>
                  <a:sym typeface="Calibri"/>
                </a:rPr>
                <a:t>Lu</a:t>
              </a:r>
              <a:endParaRPr lang="en-GB" sz="600" dirty="0">
                <a:latin typeface="Arial" panose="020B0604020202020204" pitchFamily="34" charset="0"/>
                <a:cs typeface="Arial" panose="020B0604020202020204" pitchFamily="34" charset="0"/>
              </a:endParaRPr>
            </a:p>
          </p:txBody>
        </p:sp>
      </p:grpSp>
      <p:sp>
        <p:nvSpPr>
          <p:cNvPr id="106" name="Rectangle 105">
            <a:extLst>
              <a:ext uri="{FF2B5EF4-FFF2-40B4-BE49-F238E27FC236}">
                <a16:creationId xmlns:a16="http://schemas.microsoft.com/office/drawing/2014/main" id="{8EF067BC-42F6-4294-91B5-9EC581245664}"/>
              </a:ext>
            </a:extLst>
          </p:cNvPr>
          <p:cNvSpPr/>
          <p:nvPr/>
        </p:nvSpPr>
        <p:spPr>
          <a:xfrm>
            <a:off x="7536161" y="1435349"/>
            <a:ext cx="3851999" cy="3407917"/>
          </a:xfrm>
          <a:prstGeom prst="rect">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108" name="Graphic 107" descr="DNA with solid fill">
            <a:extLst>
              <a:ext uri="{FF2B5EF4-FFF2-40B4-BE49-F238E27FC236}">
                <a16:creationId xmlns:a16="http://schemas.microsoft.com/office/drawing/2014/main" id="{5251B8B8-E85A-7E86-30C8-2FC515E0AC7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6200000">
            <a:off x="8061504" y="3873004"/>
            <a:ext cx="568672" cy="568672"/>
          </a:xfrm>
          <a:prstGeom prst="rect">
            <a:avLst/>
          </a:prstGeom>
        </p:spPr>
      </p:pic>
      <p:pic>
        <p:nvPicPr>
          <p:cNvPr id="109" name="Graphic 108" descr="DNA with solid fill">
            <a:extLst>
              <a:ext uri="{FF2B5EF4-FFF2-40B4-BE49-F238E27FC236}">
                <a16:creationId xmlns:a16="http://schemas.microsoft.com/office/drawing/2014/main" id="{492D13BD-7C9B-45A2-02F8-C2C72DD3B1F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6200000">
            <a:off x="10125974" y="3901284"/>
            <a:ext cx="568672" cy="568672"/>
          </a:xfrm>
          <a:prstGeom prst="rect">
            <a:avLst/>
          </a:prstGeom>
        </p:spPr>
      </p:pic>
    </p:spTree>
    <p:extLst>
      <p:ext uri="{BB962C8B-B14F-4D97-AF65-F5344CB8AC3E}">
        <p14:creationId xmlns:p14="http://schemas.microsoft.com/office/powerpoint/2010/main" val="3162946888"/>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2449A9F-4032-5E74-070E-818A4CC71CBC}"/>
              </a:ext>
            </a:extLst>
          </p:cNvPr>
          <p:cNvSpPr>
            <a:spLocks noGrp="1"/>
          </p:cNvSpPr>
          <p:nvPr>
            <p:ph type="title"/>
          </p:nvPr>
        </p:nvSpPr>
        <p:spPr>
          <a:xfrm>
            <a:off x="609600" y="274638"/>
            <a:ext cx="10972800" cy="5821362"/>
          </a:xfrm>
        </p:spPr>
        <p:txBody>
          <a:bodyPr>
            <a:normAutofit/>
          </a:bodyPr>
          <a:lstStyle/>
          <a:p>
            <a:r>
              <a:rPr lang="en-GB" dirty="0"/>
              <a:t>Nursing Support for metastatic castrate resistant prostate </a:t>
            </a:r>
            <a:br>
              <a:rPr lang="en-GB" dirty="0"/>
            </a:br>
            <a:r>
              <a:rPr lang="en-GB" dirty="0"/>
              <a:t>cancer (</a:t>
            </a:r>
            <a:r>
              <a:rPr lang="en-GB" cap="none" dirty="0"/>
              <a:t>m</a:t>
            </a:r>
            <a:r>
              <a:rPr lang="en-GB" dirty="0"/>
              <a:t>CRPC) patients during radiopharmaceutical treatments</a:t>
            </a:r>
            <a:br>
              <a:rPr lang="en-GB" dirty="0"/>
            </a:br>
            <a:br>
              <a:rPr lang="en-GB" dirty="0"/>
            </a:br>
            <a:r>
              <a:rPr lang="en-GB" sz="3200" b="1" cap="none" dirty="0"/>
              <a:t>Janet Forgenie</a:t>
            </a:r>
            <a:br>
              <a:rPr lang="en-GB" sz="4000" b="1" cap="none" dirty="0"/>
            </a:br>
            <a:r>
              <a:rPr lang="en-GB" sz="2200" b="1" cap="none" dirty="0"/>
              <a:t>Uro-oncology Clinical Nurse Specialist</a:t>
            </a:r>
            <a:br>
              <a:rPr lang="en-GB" sz="2200" b="1" cap="none" dirty="0"/>
            </a:br>
            <a:r>
              <a:rPr lang="en-GB" sz="2200" b="1" cap="none" dirty="0"/>
              <a:t>University College London Hospital</a:t>
            </a:r>
            <a:br>
              <a:rPr lang="en-GB" sz="2400" b="1" dirty="0"/>
            </a:br>
            <a:br>
              <a:rPr lang="en-GB" b="1" dirty="0"/>
            </a:br>
            <a:r>
              <a:rPr lang="en-GB" sz="2400" b="1" dirty="0" err="1"/>
              <a:t>JUly</a:t>
            </a:r>
            <a:r>
              <a:rPr lang="en-GB" sz="2400" b="1" dirty="0"/>
              <a:t> 2023</a:t>
            </a:r>
            <a:endParaRPr lang="en-GB" sz="2400" dirty="0"/>
          </a:p>
        </p:txBody>
      </p:sp>
      <p:sp>
        <p:nvSpPr>
          <p:cNvPr id="3" name="Slide Number Placeholder 2">
            <a:extLst>
              <a:ext uri="{FF2B5EF4-FFF2-40B4-BE49-F238E27FC236}">
                <a16:creationId xmlns:a16="http://schemas.microsoft.com/office/drawing/2014/main" id="{59B6B686-20E7-A1D4-DD76-A0D18904D074}"/>
              </a:ext>
            </a:extLst>
          </p:cNvPr>
          <p:cNvSpPr>
            <a:spLocks noGrp="1"/>
          </p:cNvSpPr>
          <p:nvPr>
            <p:ph type="sldNum" sz="quarter" idx="4"/>
          </p:nvPr>
        </p:nvSpPr>
        <p:spPr>
          <a:xfrm>
            <a:off x="10512491" y="6356351"/>
            <a:ext cx="1069909" cy="365125"/>
          </a:xfrm>
        </p:spPr>
        <p:txBody>
          <a:bodyPr/>
          <a:lstStyle/>
          <a:p>
            <a:fld id="{FCE43C0F-8A7B-3A4B-9DB5-B3472E36E833}" type="slidenum">
              <a:rPr lang="en-GB" smtClean="0"/>
              <a:pPr/>
              <a:t>2</a:t>
            </a:fld>
            <a:endParaRPr lang="en-GB" dirty="0"/>
          </a:p>
        </p:txBody>
      </p:sp>
    </p:spTree>
    <p:extLst>
      <p:ext uri="{BB962C8B-B14F-4D97-AF65-F5344CB8AC3E}">
        <p14:creationId xmlns:p14="http://schemas.microsoft.com/office/powerpoint/2010/main" val="1186738342"/>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FE3C9385-AD48-1A44-AA61-F0171003FC2E}"/>
              </a:ext>
            </a:extLst>
          </p:cNvPr>
          <p:cNvSpPr>
            <a:spLocks noGrp="1"/>
          </p:cNvSpPr>
          <p:nvPr>
            <p:ph sz="quarter" idx="12"/>
          </p:nvPr>
        </p:nvSpPr>
        <p:spPr>
          <a:xfrm>
            <a:off x="619200" y="889026"/>
            <a:ext cx="10963200" cy="2041585"/>
          </a:xfrm>
        </p:spPr>
        <p:txBody>
          <a:bodyPr/>
          <a:lstStyle/>
          <a:p>
            <a:pPr>
              <a:spcBef>
                <a:spcPts val="600"/>
              </a:spcBef>
            </a:pPr>
            <a:r>
              <a:rPr lang="en-GB" sz="1600" dirty="0">
                <a:solidFill>
                  <a:schemeClr val="tx2"/>
                </a:solidFill>
              </a:rPr>
              <a:t>Prostate-specific membrane antigen (PSMA) is highly expressed on the surface of prostate cancer cells, including metastatic lesions, and is only expressed on a few normal tissues such as the salivary and lacrimal glands </a:t>
            </a:r>
          </a:p>
          <a:p>
            <a:pPr>
              <a:spcBef>
                <a:spcPts val="600"/>
              </a:spcBef>
            </a:pPr>
            <a:r>
              <a:rPr lang="en-GB" sz="1600" dirty="0">
                <a:solidFill>
                  <a:schemeClr val="tx2"/>
                </a:solidFill>
              </a:rPr>
              <a:t>Studies have confirmed that PSMA-bound imaging is highly specific for PET-based imaging of prostate cancer </a:t>
            </a:r>
          </a:p>
          <a:p>
            <a:pPr>
              <a:spcBef>
                <a:spcPts val="600"/>
              </a:spcBef>
            </a:pPr>
            <a:r>
              <a:rPr lang="en-GB" sz="1600" dirty="0">
                <a:solidFill>
                  <a:schemeClr val="tx2"/>
                </a:solidFill>
              </a:rPr>
              <a:t>The VISION trial randomised patients with mCRPC who had ≥1 PSMA-PET positive metastatic lesion and no PSMA-negative metastatic lesions to receive either </a:t>
            </a:r>
            <a:r>
              <a:rPr lang="en-GB" sz="1600" baseline="30000" dirty="0">
                <a:solidFill>
                  <a:schemeClr val="tx2"/>
                </a:solidFill>
              </a:rPr>
              <a:t>177</a:t>
            </a:r>
            <a:r>
              <a:rPr lang="en-GB" sz="1600" dirty="0">
                <a:solidFill>
                  <a:schemeClr val="tx2"/>
                </a:solidFill>
              </a:rPr>
              <a:t>Lu-PSMA-617 plus ongoing standard of care or standard of care </a:t>
            </a:r>
          </a:p>
        </p:txBody>
      </p:sp>
      <p:sp>
        <p:nvSpPr>
          <p:cNvPr id="2" name="Titel 1">
            <a:extLst>
              <a:ext uri="{FF2B5EF4-FFF2-40B4-BE49-F238E27FC236}">
                <a16:creationId xmlns:a16="http://schemas.microsoft.com/office/drawing/2014/main" id="{099E358D-1355-6A47-85FB-F73A6D9BF634}"/>
              </a:ext>
            </a:extLst>
          </p:cNvPr>
          <p:cNvSpPr>
            <a:spLocks noGrp="1"/>
          </p:cNvSpPr>
          <p:nvPr>
            <p:ph type="title"/>
          </p:nvPr>
        </p:nvSpPr>
        <p:spPr>
          <a:xfrm>
            <a:off x="619200" y="244800"/>
            <a:ext cx="8740800" cy="807285"/>
          </a:xfrm>
        </p:spPr>
        <p:txBody>
          <a:bodyPr/>
          <a:lstStyle/>
          <a:p>
            <a:r>
              <a:rPr lang="en-GB" dirty="0"/>
              <a:t>Vision study: background and design</a:t>
            </a:r>
          </a:p>
        </p:txBody>
      </p:sp>
      <p:sp>
        <p:nvSpPr>
          <p:cNvPr id="4" name="Slide Number Placeholder 3">
            <a:extLst>
              <a:ext uri="{FF2B5EF4-FFF2-40B4-BE49-F238E27FC236}">
                <a16:creationId xmlns:a16="http://schemas.microsoft.com/office/drawing/2014/main" id="{AEB4B699-4E76-264D-8FC3-BFF48672C473}"/>
              </a:ext>
            </a:extLst>
          </p:cNvPr>
          <p:cNvSpPr>
            <a:spLocks noGrp="1"/>
          </p:cNvSpPr>
          <p:nvPr>
            <p:ph type="sldNum" sz="quarter" idx="4"/>
          </p:nvPr>
        </p:nvSpPr>
        <p:spPr/>
        <p:txBody>
          <a:bodyPr/>
          <a:lstStyle/>
          <a:p>
            <a:fld id="{DE58A945-5352-E044-9281-2DFAF3B05427}" type="slidenum">
              <a:rPr lang="en-GB" smtClean="0"/>
              <a:pPr/>
              <a:t>20</a:t>
            </a:fld>
            <a:endParaRPr lang="en-GB" dirty="0"/>
          </a:p>
        </p:txBody>
      </p:sp>
      <p:sp>
        <p:nvSpPr>
          <p:cNvPr id="9" name="Content Placeholder 8">
            <a:extLst>
              <a:ext uri="{FF2B5EF4-FFF2-40B4-BE49-F238E27FC236}">
                <a16:creationId xmlns:a16="http://schemas.microsoft.com/office/drawing/2014/main" id="{E7D6C75F-366B-3E48-ADB3-9CCD7982ABDF}"/>
              </a:ext>
            </a:extLst>
          </p:cNvPr>
          <p:cNvSpPr>
            <a:spLocks noGrp="1"/>
          </p:cNvSpPr>
          <p:nvPr>
            <p:ph sz="quarter" idx="15"/>
          </p:nvPr>
        </p:nvSpPr>
        <p:spPr>
          <a:xfrm>
            <a:off x="620184" y="6165304"/>
            <a:ext cx="10876416" cy="365125"/>
          </a:xfrm>
        </p:spPr>
        <p:txBody>
          <a:bodyPr/>
          <a:lstStyle/>
          <a:p>
            <a:pPr>
              <a:lnSpc>
                <a:spcPct val="90000"/>
              </a:lnSpc>
              <a:spcBef>
                <a:spcPts val="0"/>
              </a:spcBef>
              <a:spcAft>
                <a:spcPts val="300"/>
              </a:spcAft>
            </a:pPr>
            <a:r>
              <a:rPr lang="en-GB" sz="1100" baseline="30000" dirty="0">
                <a:solidFill>
                  <a:schemeClr val="tx2"/>
                </a:solidFill>
              </a:rPr>
              <a:t>68</a:t>
            </a:r>
            <a:r>
              <a:rPr lang="en-GB" sz="1100" dirty="0">
                <a:solidFill>
                  <a:schemeClr val="tx2"/>
                </a:solidFill>
              </a:rPr>
              <a:t>Ga-PSMA-11; gallium-68-prostate-specific membrane antigen-11; </a:t>
            </a:r>
            <a:r>
              <a:rPr lang="en-GB" sz="1100" baseline="30000" dirty="0">
                <a:solidFill>
                  <a:schemeClr val="tx2"/>
                </a:solidFill>
              </a:rPr>
              <a:t>177</a:t>
            </a:r>
            <a:r>
              <a:rPr lang="en-GB" sz="1100" dirty="0">
                <a:solidFill>
                  <a:schemeClr val="tx2"/>
                </a:solidFill>
              </a:rPr>
              <a:t>Lu-PSMA-617, lutetium-177-prostate-specific membrane antigen-617; CT, computed tomography; ECOG, Eastern Cooperative Oncology Group; EQ-5D-5L, European Quality of Life (EuroQol)–5 domain 5 level scale; FACT-P, Functional Assessment of Cancer Therapy–Prostate; mCi, microcurie; mCRPC, metastatic castrate-resistant prostate cancer; PET, positron-emission tomography; PSA, prostate-specific antigen; PSMA prostate-specific membrane antigen; R, randomisation; RECIST, Response Evaluation Criteria in Solid Tumours; SoC, standard of care</a:t>
            </a:r>
          </a:p>
          <a:p>
            <a:pPr>
              <a:lnSpc>
                <a:spcPct val="90000"/>
              </a:lnSpc>
              <a:spcBef>
                <a:spcPts val="0"/>
              </a:spcBef>
              <a:spcAft>
                <a:spcPts val="300"/>
              </a:spcAft>
            </a:pPr>
            <a:r>
              <a:rPr lang="en-GB" sz="1100" dirty="0">
                <a:solidFill>
                  <a:schemeClr val="tx2"/>
                </a:solidFill>
              </a:rPr>
              <a:t>Morris MJ, et al. J Clin Oncol. 2021;39 suppl 15:LBA4 (ASCO 2021 oral presentation); </a:t>
            </a:r>
            <a:r>
              <a:rPr lang="en-GB" sz="1100" dirty="0" err="1">
                <a:solidFill>
                  <a:schemeClr val="tx2"/>
                </a:solidFill>
              </a:rPr>
              <a:t>Ferdinandusa</a:t>
            </a:r>
            <a:r>
              <a:rPr lang="en-GB" sz="1100" dirty="0">
                <a:solidFill>
                  <a:schemeClr val="tx2"/>
                </a:solidFill>
              </a:rPr>
              <a:t> J, et al. </a:t>
            </a:r>
            <a:r>
              <a:rPr lang="en-GB" sz="1100" dirty="0" err="1">
                <a:solidFill>
                  <a:schemeClr val="tx2"/>
                </a:solidFill>
              </a:rPr>
              <a:t>Curr</a:t>
            </a:r>
            <a:r>
              <a:rPr lang="en-GB" sz="1100" dirty="0">
                <a:solidFill>
                  <a:schemeClr val="tx2"/>
                </a:solidFill>
              </a:rPr>
              <a:t> </a:t>
            </a:r>
            <a:r>
              <a:rPr lang="en-GB" sz="1100" dirty="0" err="1">
                <a:solidFill>
                  <a:schemeClr val="tx2"/>
                </a:solidFill>
              </a:rPr>
              <a:t>Opin</a:t>
            </a:r>
            <a:r>
              <a:rPr lang="en-GB" sz="1100" dirty="0">
                <a:solidFill>
                  <a:schemeClr val="tx2"/>
                </a:solidFill>
              </a:rPr>
              <a:t> Urol. 2018;28:197-204 ; </a:t>
            </a:r>
            <a:r>
              <a:rPr lang="en-GB" sz="1100" dirty="0">
                <a:solidFill>
                  <a:schemeClr val="tx2"/>
                </a:solidFill>
                <a:ea typeface="Aileron" charset="0"/>
                <a:cs typeface="Aileron" charset="0"/>
              </a:rPr>
              <a:t>Sartor O, et al. N Eng J Med. 2021;</a:t>
            </a:r>
            <a:r>
              <a:rPr lang="en-GB" sz="1100" dirty="0">
                <a:solidFill>
                  <a:schemeClr val="tx2"/>
                </a:solidFill>
              </a:rPr>
              <a:t>385:1091-103 (Supplementary Appendix)</a:t>
            </a:r>
            <a:endParaRPr lang="en-GB" sz="1100" dirty="0">
              <a:solidFill>
                <a:schemeClr val="tx2"/>
              </a:solidFill>
              <a:ea typeface="Aileron" charset="0"/>
              <a:cs typeface="Aileron" charset="0"/>
            </a:endParaRPr>
          </a:p>
        </p:txBody>
      </p:sp>
      <p:cxnSp>
        <p:nvCxnSpPr>
          <p:cNvPr id="14" name="Google Shape;384;p10">
            <a:extLst>
              <a:ext uri="{FF2B5EF4-FFF2-40B4-BE49-F238E27FC236}">
                <a16:creationId xmlns:a16="http://schemas.microsoft.com/office/drawing/2014/main" id="{80058FCA-EC32-7140-81DE-72B5D47FD208}"/>
              </a:ext>
            </a:extLst>
          </p:cNvPr>
          <p:cNvCxnSpPr/>
          <p:nvPr/>
        </p:nvCxnSpPr>
        <p:spPr>
          <a:xfrm>
            <a:off x="5074463" y="2960447"/>
            <a:ext cx="425954" cy="0"/>
          </a:xfrm>
          <a:prstGeom prst="straightConnector1">
            <a:avLst/>
          </a:prstGeom>
          <a:noFill/>
          <a:ln w="19050" cap="flat" cmpd="sng">
            <a:solidFill>
              <a:schemeClr val="dk1"/>
            </a:solidFill>
            <a:prstDash val="solid"/>
            <a:round/>
            <a:headEnd type="none" w="sm" len="sm"/>
            <a:tailEnd type="triangle" w="med" len="med"/>
          </a:ln>
        </p:spPr>
      </p:cxnSp>
      <p:cxnSp>
        <p:nvCxnSpPr>
          <p:cNvPr id="15" name="Google Shape;385;p10">
            <a:extLst>
              <a:ext uri="{FF2B5EF4-FFF2-40B4-BE49-F238E27FC236}">
                <a16:creationId xmlns:a16="http://schemas.microsoft.com/office/drawing/2014/main" id="{AA154030-213B-7549-BC67-CCBDF412ECBB}"/>
              </a:ext>
            </a:extLst>
          </p:cNvPr>
          <p:cNvCxnSpPr/>
          <p:nvPr/>
        </p:nvCxnSpPr>
        <p:spPr>
          <a:xfrm>
            <a:off x="5064930" y="3878299"/>
            <a:ext cx="438662" cy="0"/>
          </a:xfrm>
          <a:prstGeom prst="straightConnector1">
            <a:avLst/>
          </a:prstGeom>
          <a:noFill/>
          <a:ln w="19050" cap="flat" cmpd="sng">
            <a:solidFill>
              <a:schemeClr val="dk1"/>
            </a:solidFill>
            <a:prstDash val="solid"/>
            <a:round/>
            <a:headEnd type="none" w="sm" len="sm"/>
            <a:tailEnd type="triangle" w="med" len="med"/>
          </a:ln>
        </p:spPr>
      </p:cxnSp>
      <p:cxnSp>
        <p:nvCxnSpPr>
          <p:cNvPr id="16" name="Google Shape;386;p10">
            <a:extLst>
              <a:ext uri="{FF2B5EF4-FFF2-40B4-BE49-F238E27FC236}">
                <a16:creationId xmlns:a16="http://schemas.microsoft.com/office/drawing/2014/main" id="{E371B2DD-05BA-DD44-87F4-357D7B2EE1E2}"/>
              </a:ext>
            </a:extLst>
          </p:cNvPr>
          <p:cNvCxnSpPr>
            <a:cxnSpLocks/>
          </p:cNvCxnSpPr>
          <p:nvPr/>
        </p:nvCxnSpPr>
        <p:spPr>
          <a:xfrm flipV="1">
            <a:off x="5072052" y="2954278"/>
            <a:ext cx="0" cy="935702"/>
          </a:xfrm>
          <a:prstGeom prst="straightConnector1">
            <a:avLst/>
          </a:prstGeom>
          <a:noFill/>
          <a:ln w="19050" cap="flat" cmpd="sng">
            <a:solidFill>
              <a:schemeClr val="dk1"/>
            </a:solidFill>
            <a:prstDash val="solid"/>
            <a:round/>
            <a:headEnd type="none" w="sm" len="sm"/>
            <a:tailEnd type="none" w="sm" len="sm"/>
          </a:ln>
        </p:spPr>
      </p:cxnSp>
      <p:grpSp>
        <p:nvGrpSpPr>
          <p:cNvPr id="17" name="Google Shape;387;p10">
            <a:extLst>
              <a:ext uri="{FF2B5EF4-FFF2-40B4-BE49-F238E27FC236}">
                <a16:creationId xmlns:a16="http://schemas.microsoft.com/office/drawing/2014/main" id="{EC8C0F7E-7EA2-A541-9A92-91C070114DDB}"/>
              </a:ext>
            </a:extLst>
          </p:cNvPr>
          <p:cNvGrpSpPr/>
          <p:nvPr/>
        </p:nvGrpSpPr>
        <p:grpSpPr>
          <a:xfrm>
            <a:off x="4834594" y="3194944"/>
            <a:ext cx="450080" cy="450080"/>
            <a:chOff x="3635896" y="4419080"/>
            <a:chExt cx="450080" cy="450080"/>
          </a:xfrm>
          <a:solidFill>
            <a:schemeClr val="accent6"/>
          </a:solidFill>
        </p:grpSpPr>
        <p:sp>
          <p:nvSpPr>
            <p:cNvPr id="19" name="Google Shape;388;p10">
              <a:extLst>
                <a:ext uri="{FF2B5EF4-FFF2-40B4-BE49-F238E27FC236}">
                  <a16:creationId xmlns:a16="http://schemas.microsoft.com/office/drawing/2014/main" id="{2AF12009-92B7-0448-B892-7E4F90743B63}"/>
                </a:ext>
              </a:extLst>
            </p:cNvPr>
            <p:cNvSpPr/>
            <p:nvPr/>
          </p:nvSpPr>
          <p:spPr>
            <a:xfrm>
              <a:off x="3635896" y="4419080"/>
              <a:ext cx="450080" cy="450080"/>
            </a:xfrm>
            <a:prstGeom prst="ellipse">
              <a:avLst/>
            </a:prstGeom>
            <a:grp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algn="ctr"/>
              <a:endParaRPr lang="en-GB" sz="1050" dirty="0">
                <a:solidFill>
                  <a:schemeClr val="lt1"/>
                </a:solidFill>
                <a:latin typeface="Arial" panose="020B0604020202020204" pitchFamily="34" charset="0"/>
                <a:ea typeface="Calibri"/>
                <a:cs typeface="Arial" panose="020B0604020202020204" pitchFamily="34" charset="0"/>
                <a:sym typeface="Calibri"/>
              </a:endParaRPr>
            </a:p>
          </p:txBody>
        </p:sp>
        <p:sp>
          <p:nvSpPr>
            <p:cNvPr id="21" name="Google Shape;389;p10">
              <a:extLst>
                <a:ext uri="{FF2B5EF4-FFF2-40B4-BE49-F238E27FC236}">
                  <a16:creationId xmlns:a16="http://schemas.microsoft.com/office/drawing/2014/main" id="{AC2652DA-0015-6642-901A-A589518A2B9D}"/>
                </a:ext>
              </a:extLst>
            </p:cNvPr>
            <p:cNvSpPr txBox="1"/>
            <p:nvPr/>
          </p:nvSpPr>
          <p:spPr>
            <a:xfrm>
              <a:off x="3761550" y="4463724"/>
              <a:ext cx="198772" cy="290849"/>
            </a:xfrm>
            <a:prstGeom prst="rect">
              <a:avLst/>
            </a:prstGeom>
            <a:grpFill/>
            <a:ln>
              <a:noFill/>
            </a:ln>
          </p:spPr>
          <p:txBody>
            <a:bodyPr spcFirstLastPara="1" wrap="square" lIns="0" tIns="0" rIns="0" bIns="0" anchor="t" anchorCtr="0">
              <a:spAutoFit/>
            </a:bodyPr>
            <a:lstStyle/>
            <a:p>
              <a:pPr algn="ctr">
                <a:lnSpc>
                  <a:spcPct val="90000"/>
                </a:lnSpc>
              </a:pPr>
              <a:r>
                <a:rPr lang="en-GB" sz="1050" b="1" dirty="0">
                  <a:solidFill>
                    <a:schemeClr val="lt1"/>
                  </a:solidFill>
                  <a:latin typeface="Arial" panose="020B0604020202020204" pitchFamily="34" charset="0"/>
                  <a:ea typeface="Calibri"/>
                  <a:cs typeface="Arial" panose="020B0604020202020204" pitchFamily="34" charset="0"/>
                  <a:sym typeface="Calibri"/>
                </a:rPr>
                <a:t>R</a:t>
              </a:r>
              <a:br>
                <a:rPr lang="en-GB" sz="1050" b="1" dirty="0">
                  <a:solidFill>
                    <a:schemeClr val="lt1"/>
                  </a:solidFill>
                  <a:latin typeface="Arial" panose="020B0604020202020204" pitchFamily="34" charset="0"/>
                  <a:ea typeface="Calibri"/>
                  <a:cs typeface="Arial" panose="020B0604020202020204" pitchFamily="34" charset="0"/>
                  <a:sym typeface="Calibri"/>
                </a:rPr>
              </a:br>
              <a:r>
                <a:rPr lang="en-GB" sz="1050" b="1" dirty="0">
                  <a:solidFill>
                    <a:schemeClr val="lt1"/>
                  </a:solidFill>
                  <a:latin typeface="Arial" panose="020B0604020202020204" pitchFamily="34" charset="0"/>
                  <a:ea typeface="Calibri"/>
                  <a:cs typeface="Arial" panose="020B0604020202020204" pitchFamily="34" charset="0"/>
                  <a:sym typeface="Calibri"/>
                </a:rPr>
                <a:t>2:1</a:t>
              </a:r>
              <a:endParaRPr lang="en-GB" sz="1050" dirty="0">
                <a:solidFill>
                  <a:schemeClr val="lt1"/>
                </a:solidFill>
                <a:latin typeface="Arial" panose="020B0604020202020204" pitchFamily="34" charset="0"/>
                <a:ea typeface="Calibri"/>
                <a:cs typeface="Arial" panose="020B0604020202020204" pitchFamily="34" charset="0"/>
                <a:sym typeface="Calibri"/>
              </a:endParaRPr>
            </a:p>
          </p:txBody>
        </p:sp>
      </p:grpSp>
      <p:cxnSp>
        <p:nvCxnSpPr>
          <p:cNvPr id="24" name="Google Shape;391;p10">
            <a:extLst>
              <a:ext uri="{FF2B5EF4-FFF2-40B4-BE49-F238E27FC236}">
                <a16:creationId xmlns:a16="http://schemas.microsoft.com/office/drawing/2014/main" id="{EED709DC-5B46-A848-A367-83986C93189E}"/>
              </a:ext>
            </a:extLst>
          </p:cNvPr>
          <p:cNvCxnSpPr/>
          <p:nvPr/>
        </p:nvCxnSpPr>
        <p:spPr>
          <a:xfrm>
            <a:off x="4624186" y="3426470"/>
            <a:ext cx="210409" cy="0"/>
          </a:xfrm>
          <a:prstGeom prst="straightConnector1">
            <a:avLst/>
          </a:prstGeom>
          <a:noFill/>
          <a:ln w="19050" cap="flat" cmpd="sng">
            <a:solidFill>
              <a:schemeClr val="dk1"/>
            </a:solidFill>
            <a:prstDash val="solid"/>
            <a:round/>
            <a:headEnd type="none" w="sm" len="sm"/>
            <a:tailEnd type="none" w="sm" len="sm"/>
          </a:ln>
        </p:spPr>
      </p:cxnSp>
      <p:sp>
        <p:nvSpPr>
          <p:cNvPr id="25" name="Google Shape;392;p10">
            <a:extLst>
              <a:ext uri="{FF2B5EF4-FFF2-40B4-BE49-F238E27FC236}">
                <a16:creationId xmlns:a16="http://schemas.microsoft.com/office/drawing/2014/main" id="{6D73048C-9488-F04F-B500-1230B789D795}"/>
              </a:ext>
            </a:extLst>
          </p:cNvPr>
          <p:cNvSpPr/>
          <p:nvPr/>
        </p:nvSpPr>
        <p:spPr>
          <a:xfrm>
            <a:off x="1777440" y="2570104"/>
            <a:ext cx="2888621" cy="2634947"/>
          </a:xfrm>
          <a:prstGeom prst="roundRect">
            <a:avLst>
              <a:gd name="adj" fmla="val 6645"/>
            </a:avLst>
          </a:prstGeom>
          <a:solidFill>
            <a:schemeClr val="lt1"/>
          </a:solidFill>
          <a:ln w="1905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r>
              <a:rPr lang="en-GB" sz="1050" b="1" dirty="0">
                <a:solidFill>
                  <a:schemeClr val="accent1"/>
                </a:solidFill>
                <a:latin typeface="Arial" panose="020B0604020202020204" pitchFamily="34" charset="0"/>
                <a:ea typeface="Calibri"/>
                <a:cs typeface="Arial" panose="020B0604020202020204" pitchFamily="34" charset="0"/>
                <a:sym typeface="Calibri"/>
              </a:rPr>
              <a:t>Eligibility:</a:t>
            </a:r>
            <a:endParaRPr lang="en-GB" sz="1050" dirty="0">
              <a:latin typeface="Arial" panose="020B0604020202020204" pitchFamily="34" charset="0"/>
              <a:cs typeface="Arial" panose="020B0604020202020204" pitchFamily="34" charset="0"/>
            </a:endParaRPr>
          </a:p>
          <a:p>
            <a:pPr marL="179388" indent="-179388">
              <a:buClr>
                <a:schemeClr val="accent1"/>
              </a:buClr>
              <a:buSzPts val="1100"/>
              <a:buFont typeface="Arial"/>
              <a:buChar char="•"/>
            </a:pPr>
            <a:r>
              <a:rPr lang="en-GB" sz="1050" dirty="0">
                <a:solidFill>
                  <a:schemeClr val="dk1"/>
                </a:solidFill>
                <a:latin typeface="Arial" panose="020B0604020202020204" pitchFamily="34" charset="0"/>
                <a:ea typeface="Calibri"/>
                <a:cs typeface="Arial" panose="020B0604020202020204" pitchFamily="34" charset="0"/>
                <a:sym typeface="Calibri"/>
              </a:rPr>
              <a:t>Previous treatment with </a:t>
            </a:r>
            <a:r>
              <a:rPr lang="en-GB" sz="1050" b="1" u="sng" dirty="0">
                <a:solidFill>
                  <a:schemeClr val="dk1"/>
                </a:solidFill>
                <a:latin typeface="Arial" panose="020B0604020202020204" pitchFamily="34" charset="0"/>
                <a:ea typeface="Calibri"/>
                <a:cs typeface="Arial" panose="020B0604020202020204" pitchFamily="34" charset="0"/>
                <a:sym typeface="Calibri"/>
              </a:rPr>
              <a:t>both</a:t>
            </a:r>
          </a:p>
          <a:p>
            <a:pPr marL="401638" lvl="1" indent="-174625">
              <a:buClr>
                <a:schemeClr val="accent1"/>
              </a:buClr>
              <a:buSzPts val="1100"/>
              <a:buFont typeface="System Font Regular"/>
              <a:buChar char="–"/>
            </a:pPr>
            <a:r>
              <a:rPr lang="en-GB" sz="1050" dirty="0">
                <a:solidFill>
                  <a:schemeClr val="dk1"/>
                </a:solidFill>
                <a:latin typeface="Arial" panose="020B0604020202020204" pitchFamily="34" charset="0"/>
                <a:ea typeface="Calibri"/>
                <a:cs typeface="Arial" panose="020B0604020202020204" pitchFamily="34" charset="0"/>
                <a:sym typeface="Calibri"/>
              </a:rPr>
              <a:t>≥1 androgen receptor pathway inhibitor</a:t>
            </a:r>
          </a:p>
          <a:p>
            <a:pPr marL="401638" lvl="1" indent="-174625">
              <a:buClr>
                <a:schemeClr val="accent1"/>
              </a:buClr>
              <a:buSzPts val="1100"/>
              <a:buFont typeface="System Font Regular"/>
              <a:buChar char="–"/>
            </a:pPr>
            <a:r>
              <a:rPr lang="en-GB" sz="1050" dirty="0">
                <a:solidFill>
                  <a:schemeClr val="dk1"/>
                </a:solidFill>
                <a:latin typeface="Arial" panose="020B0604020202020204" pitchFamily="34" charset="0"/>
                <a:ea typeface="Calibri"/>
                <a:cs typeface="Arial" panose="020B0604020202020204" pitchFamily="34" charset="0"/>
                <a:sym typeface="Calibri"/>
              </a:rPr>
              <a:t>1 or 2 taxane regimens</a:t>
            </a:r>
          </a:p>
          <a:p>
            <a:pPr marL="180975" indent="-174625">
              <a:buClr>
                <a:schemeClr val="accent1"/>
              </a:buClr>
              <a:buSzPts val="1100"/>
              <a:buFont typeface="Arial" panose="020B0604020202020204" pitchFamily="34" charset="0"/>
              <a:buChar char="•"/>
            </a:pPr>
            <a:r>
              <a:rPr lang="en-GB" sz="1050" dirty="0">
                <a:solidFill>
                  <a:schemeClr val="dk1"/>
                </a:solidFill>
                <a:latin typeface="Arial" panose="020B0604020202020204" pitchFamily="34" charset="0"/>
                <a:ea typeface="Calibri"/>
                <a:cs typeface="Arial" panose="020B0604020202020204" pitchFamily="34" charset="0"/>
                <a:sym typeface="Calibri"/>
              </a:rPr>
              <a:t>Protocol-permitted SoC planned before randomisation </a:t>
            </a:r>
          </a:p>
          <a:p>
            <a:pPr marL="401638" lvl="1" indent="-174625">
              <a:buClr>
                <a:schemeClr val="accent1"/>
              </a:buClr>
              <a:buSzPts val="1100"/>
              <a:buFont typeface="System Font Regular"/>
              <a:buChar char="–"/>
            </a:pPr>
            <a:r>
              <a:rPr lang="en-GB" sz="1050" dirty="0">
                <a:solidFill>
                  <a:schemeClr val="dk1"/>
                </a:solidFill>
                <a:latin typeface="Arial" panose="020B0604020202020204" pitchFamily="34" charset="0"/>
                <a:ea typeface="Calibri"/>
                <a:cs typeface="Arial" panose="020B0604020202020204" pitchFamily="34" charset="0"/>
                <a:sym typeface="Calibri"/>
              </a:rPr>
              <a:t>Excluding chemotherapy, immunotherapy, radium-223, investigational drugs</a:t>
            </a:r>
          </a:p>
          <a:p>
            <a:pPr marL="179388" indent="-179388">
              <a:buClr>
                <a:schemeClr val="accent1"/>
              </a:buClr>
              <a:buSzPts val="1100"/>
              <a:buFont typeface="Arial"/>
              <a:buChar char="•"/>
            </a:pPr>
            <a:r>
              <a:rPr lang="en-GB" sz="1050" dirty="0">
                <a:solidFill>
                  <a:schemeClr val="dk1"/>
                </a:solidFill>
                <a:latin typeface="Arial" panose="020B0604020202020204" pitchFamily="34" charset="0"/>
                <a:ea typeface="Calibri"/>
                <a:cs typeface="Arial" panose="020B0604020202020204" pitchFamily="34" charset="0"/>
                <a:sym typeface="Calibri"/>
              </a:rPr>
              <a:t>ECOG performance status 0-2</a:t>
            </a:r>
          </a:p>
          <a:p>
            <a:pPr marL="179388" indent="-179388">
              <a:buClr>
                <a:schemeClr val="accent1"/>
              </a:buClr>
              <a:buSzPts val="1100"/>
              <a:buFont typeface="Arial"/>
              <a:buChar char="•"/>
            </a:pPr>
            <a:r>
              <a:rPr lang="en-GB" sz="1050" dirty="0">
                <a:solidFill>
                  <a:schemeClr val="dk1"/>
                </a:solidFill>
                <a:latin typeface="Arial" panose="020B0604020202020204" pitchFamily="34" charset="0"/>
                <a:ea typeface="Calibri"/>
                <a:cs typeface="Arial" panose="020B0604020202020204" pitchFamily="34" charset="0"/>
                <a:sym typeface="Calibri"/>
              </a:rPr>
              <a:t>Adequate major organ and bone marrow function</a:t>
            </a:r>
          </a:p>
          <a:p>
            <a:pPr marL="179388" indent="-179388">
              <a:buClr>
                <a:schemeClr val="accent1"/>
              </a:buClr>
              <a:buSzPts val="1100"/>
              <a:buFont typeface="Arial"/>
              <a:buChar char="•"/>
            </a:pPr>
            <a:r>
              <a:rPr lang="en-GB" sz="1050" dirty="0">
                <a:solidFill>
                  <a:schemeClr val="dk1"/>
                </a:solidFill>
                <a:latin typeface="Arial" panose="020B0604020202020204" pitchFamily="34" charset="0"/>
                <a:ea typeface="Calibri"/>
                <a:cs typeface="Arial" panose="020B0604020202020204" pitchFamily="34" charset="0"/>
                <a:sym typeface="Calibri"/>
              </a:rPr>
              <a:t>PSMA-positive mCRPC on PET/CT with </a:t>
            </a:r>
            <a:r>
              <a:rPr lang="en-GB" sz="1050" baseline="30000" dirty="0">
                <a:solidFill>
                  <a:schemeClr val="dk1"/>
                </a:solidFill>
                <a:latin typeface="Arial" panose="020B0604020202020204" pitchFamily="34" charset="0"/>
                <a:ea typeface="Calibri"/>
                <a:cs typeface="Arial" panose="020B0604020202020204" pitchFamily="34" charset="0"/>
                <a:sym typeface="Calibri"/>
              </a:rPr>
              <a:t>68</a:t>
            </a:r>
            <a:r>
              <a:rPr lang="en-GB" sz="1050" dirty="0">
                <a:solidFill>
                  <a:schemeClr val="dk1"/>
                </a:solidFill>
                <a:latin typeface="Arial" panose="020B0604020202020204" pitchFamily="34" charset="0"/>
                <a:ea typeface="Calibri"/>
                <a:cs typeface="Arial" panose="020B0604020202020204" pitchFamily="34" charset="0"/>
                <a:sym typeface="Calibri"/>
              </a:rPr>
              <a:t>Ga-PSMA-11</a:t>
            </a:r>
          </a:p>
        </p:txBody>
      </p:sp>
      <p:sp>
        <p:nvSpPr>
          <p:cNvPr id="26" name="Google Shape;393;p10">
            <a:extLst>
              <a:ext uri="{FF2B5EF4-FFF2-40B4-BE49-F238E27FC236}">
                <a16:creationId xmlns:a16="http://schemas.microsoft.com/office/drawing/2014/main" id="{B4BEEA23-45A9-464D-8F4F-907B64395260}"/>
              </a:ext>
            </a:extLst>
          </p:cNvPr>
          <p:cNvSpPr txBox="1"/>
          <p:nvPr/>
        </p:nvSpPr>
        <p:spPr>
          <a:xfrm>
            <a:off x="5073804" y="4375829"/>
            <a:ext cx="2569871" cy="484748"/>
          </a:xfrm>
          <a:prstGeom prst="rect">
            <a:avLst/>
          </a:prstGeom>
          <a:noFill/>
          <a:ln>
            <a:noFill/>
          </a:ln>
        </p:spPr>
        <p:txBody>
          <a:bodyPr spcFirstLastPara="1" wrap="square" lIns="0" tIns="0" rIns="0" bIns="0" anchor="t" anchorCtr="0">
            <a:spAutoFit/>
          </a:bodyPr>
          <a:lstStyle/>
          <a:p>
            <a:r>
              <a:rPr lang="en-GB" sz="1050" b="1" dirty="0">
                <a:solidFill>
                  <a:schemeClr val="dk1"/>
                </a:solidFill>
                <a:latin typeface="Arial" panose="020B0604020202020204" pitchFamily="34" charset="0"/>
                <a:ea typeface="Calibri"/>
                <a:cs typeface="Arial" panose="020B0604020202020204" pitchFamily="34" charset="0"/>
                <a:sym typeface="Calibri"/>
              </a:rPr>
              <a:t>Alternate primary endpoints:</a:t>
            </a:r>
            <a:endParaRPr lang="en-GB" sz="1050" dirty="0">
              <a:latin typeface="Arial" panose="020B0604020202020204" pitchFamily="34" charset="0"/>
              <a:cs typeface="Arial" panose="020B0604020202020204" pitchFamily="34" charset="0"/>
            </a:endParaRPr>
          </a:p>
          <a:p>
            <a:pPr marL="171450" indent="-171450">
              <a:buClr>
                <a:schemeClr val="accent1"/>
              </a:buClr>
              <a:buSzPts val="1200"/>
              <a:buFont typeface="Arial"/>
              <a:buChar char="•"/>
            </a:pPr>
            <a:r>
              <a:rPr lang="en-GB" sz="1050" dirty="0">
                <a:solidFill>
                  <a:schemeClr val="dk1"/>
                </a:solidFill>
                <a:latin typeface="Arial" panose="020B0604020202020204" pitchFamily="34" charset="0"/>
                <a:ea typeface="Calibri"/>
                <a:cs typeface="Arial" panose="020B0604020202020204" pitchFamily="34" charset="0"/>
                <a:sym typeface="Calibri"/>
              </a:rPr>
              <a:t>Radiographic progression-free survival</a:t>
            </a:r>
          </a:p>
          <a:p>
            <a:pPr marL="171450" indent="-171450">
              <a:buClr>
                <a:schemeClr val="accent1"/>
              </a:buClr>
              <a:buSzPts val="1200"/>
              <a:buFont typeface="Arial"/>
              <a:buChar char="•"/>
            </a:pPr>
            <a:r>
              <a:rPr lang="en-GB" sz="1050" dirty="0">
                <a:solidFill>
                  <a:schemeClr val="dk1"/>
                </a:solidFill>
                <a:latin typeface="Arial" panose="020B0604020202020204" pitchFamily="34" charset="0"/>
                <a:cs typeface="Arial" panose="020B0604020202020204" pitchFamily="34" charset="0"/>
                <a:sym typeface="Calibri"/>
              </a:rPr>
              <a:t>Overall survival</a:t>
            </a:r>
            <a:endParaRPr lang="en-GB" sz="1050" dirty="0">
              <a:latin typeface="Arial" panose="020B0604020202020204" pitchFamily="34" charset="0"/>
              <a:cs typeface="Arial" panose="020B0604020202020204" pitchFamily="34" charset="0"/>
            </a:endParaRPr>
          </a:p>
        </p:txBody>
      </p:sp>
      <p:sp>
        <p:nvSpPr>
          <p:cNvPr id="30" name="Google Shape;393;p10">
            <a:extLst>
              <a:ext uri="{FF2B5EF4-FFF2-40B4-BE49-F238E27FC236}">
                <a16:creationId xmlns:a16="http://schemas.microsoft.com/office/drawing/2014/main" id="{99323CD6-0266-E949-8AC8-DA59F6DB354E}"/>
              </a:ext>
            </a:extLst>
          </p:cNvPr>
          <p:cNvSpPr txBox="1"/>
          <p:nvPr/>
        </p:nvSpPr>
        <p:spPr>
          <a:xfrm>
            <a:off x="5073804" y="5038769"/>
            <a:ext cx="2764335" cy="646331"/>
          </a:xfrm>
          <a:prstGeom prst="rect">
            <a:avLst/>
          </a:prstGeom>
          <a:noFill/>
          <a:ln>
            <a:noFill/>
          </a:ln>
        </p:spPr>
        <p:txBody>
          <a:bodyPr spcFirstLastPara="1" wrap="square" lIns="0" tIns="0" rIns="0" bIns="0" anchor="t" anchorCtr="0">
            <a:spAutoFit/>
          </a:bodyPr>
          <a:lstStyle/>
          <a:p>
            <a:r>
              <a:rPr lang="en-GB" sz="1050" b="1" dirty="0">
                <a:solidFill>
                  <a:schemeClr val="dk1"/>
                </a:solidFill>
                <a:latin typeface="Arial" panose="020B0604020202020204" pitchFamily="34" charset="0"/>
                <a:ea typeface="Calibri"/>
                <a:cs typeface="Arial" panose="020B0604020202020204" pitchFamily="34" charset="0"/>
                <a:sym typeface="Calibri"/>
              </a:rPr>
              <a:t>Key secondary endpoints:</a:t>
            </a:r>
            <a:endParaRPr lang="en-GB" sz="1050" dirty="0">
              <a:latin typeface="Arial" panose="020B0604020202020204" pitchFamily="34" charset="0"/>
              <a:cs typeface="Arial" panose="020B0604020202020204" pitchFamily="34" charset="0"/>
            </a:endParaRPr>
          </a:p>
          <a:p>
            <a:pPr marL="171450" indent="-171450">
              <a:buClr>
                <a:schemeClr val="accent1"/>
              </a:buClr>
              <a:buSzPts val="1200"/>
              <a:buFont typeface="Arial"/>
              <a:buChar char="•"/>
            </a:pPr>
            <a:r>
              <a:rPr lang="en-GB" sz="1050" dirty="0">
                <a:solidFill>
                  <a:schemeClr val="dk1"/>
                </a:solidFill>
                <a:latin typeface="Arial" panose="020B0604020202020204" pitchFamily="34" charset="0"/>
                <a:ea typeface="Calibri"/>
                <a:cs typeface="Arial" panose="020B0604020202020204" pitchFamily="34" charset="0"/>
                <a:sym typeface="Calibri"/>
              </a:rPr>
              <a:t>Time to first symptomatic skeletal event</a:t>
            </a:r>
          </a:p>
          <a:p>
            <a:pPr marL="171450" indent="-171450">
              <a:buClr>
                <a:schemeClr val="accent1"/>
              </a:buClr>
              <a:buSzPts val="1200"/>
              <a:buFont typeface="Arial"/>
              <a:buChar char="•"/>
            </a:pPr>
            <a:r>
              <a:rPr lang="en-GB" sz="1050" dirty="0">
                <a:solidFill>
                  <a:schemeClr val="dk1"/>
                </a:solidFill>
                <a:latin typeface="Arial" panose="020B0604020202020204" pitchFamily="34" charset="0"/>
                <a:cs typeface="Arial" panose="020B0604020202020204" pitchFamily="34" charset="0"/>
                <a:sym typeface="Calibri"/>
              </a:rPr>
              <a:t>RECIST v1.1 objective response rate</a:t>
            </a:r>
          </a:p>
          <a:p>
            <a:pPr marL="171450" indent="-171450">
              <a:buClr>
                <a:schemeClr val="accent1"/>
              </a:buClr>
              <a:buSzPts val="1200"/>
              <a:buFont typeface="Arial"/>
              <a:buChar char="•"/>
            </a:pPr>
            <a:r>
              <a:rPr lang="en-GB" sz="1050" dirty="0">
                <a:solidFill>
                  <a:schemeClr val="dk1"/>
                </a:solidFill>
                <a:latin typeface="Arial" panose="020B0604020202020204" pitchFamily="34" charset="0"/>
                <a:cs typeface="Arial" panose="020B0604020202020204" pitchFamily="34" charset="0"/>
                <a:sym typeface="Calibri"/>
              </a:rPr>
              <a:t>RECIST v1.1 disease control rate</a:t>
            </a:r>
            <a:endParaRPr lang="en-GB" sz="1050" dirty="0">
              <a:latin typeface="Arial" panose="020B0604020202020204" pitchFamily="34" charset="0"/>
              <a:cs typeface="Arial" panose="020B0604020202020204" pitchFamily="34" charset="0"/>
            </a:endParaRPr>
          </a:p>
        </p:txBody>
      </p:sp>
      <p:sp>
        <p:nvSpPr>
          <p:cNvPr id="31" name="Google Shape;393;p10">
            <a:extLst>
              <a:ext uri="{FF2B5EF4-FFF2-40B4-BE49-F238E27FC236}">
                <a16:creationId xmlns:a16="http://schemas.microsoft.com/office/drawing/2014/main" id="{4FE8E901-1319-0E44-91A7-70E7F320F52A}"/>
              </a:ext>
            </a:extLst>
          </p:cNvPr>
          <p:cNvSpPr txBox="1"/>
          <p:nvPr/>
        </p:nvSpPr>
        <p:spPr>
          <a:xfrm>
            <a:off x="8037984" y="4375829"/>
            <a:ext cx="2569871" cy="1131079"/>
          </a:xfrm>
          <a:prstGeom prst="rect">
            <a:avLst/>
          </a:prstGeom>
          <a:noFill/>
          <a:ln>
            <a:noFill/>
          </a:ln>
        </p:spPr>
        <p:txBody>
          <a:bodyPr spcFirstLastPara="1" wrap="square" lIns="0" tIns="0" rIns="0" bIns="0" anchor="t" anchorCtr="0">
            <a:spAutoFit/>
          </a:bodyPr>
          <a:lstStyle/>
          <a:p>
            <a:r>
              <a:rPr lang="en-GB" sz="1050" b="1" dirty="0">
                <a:solidFill>
                  <a:schemeClr val="dk1"/>
                </a:solidFill>
                <a:latin typeface="Arial" panose="020B0604020202020204" pitchFamily="34" charset="0"/>
                <a:ea typeface="Calibri"/>
                <a:cs typeface="Arial" panose="020B0604020202020204" pitchFamily="34" charset="0"/>
                <a:sym typeface="Calibri"/>
              </a:rPr>
              <a:t>Other secondary endpoints:</a:t>
            </a:r>
            <a:endParaRPr lang="en-GB" sz="1050" dirty="0">
              <a:latin typeface="Arial" panose="020B0604020202020204" pitchFamily="34" charset="0"/>
              <a:cs typeface="Arial" panose="020B0604020202020204" pitchFamily="34" charset="0"/>
            </a:endParaRPr>
          </a:p>
          <a:p>
            <a:pPr marL="171450" indent="-171450">
              <a:buClr>
                <a:schemeClr val="accent1"/>
              </a:buClr>
              <a:buSzPts val="1200"/>
              <a:buFont typeface="Arial"/>
              <a:buChar char="•"/>
            </a:pPr>
            <a:r>
              <a:rPr lang="en-GB" sz="1050" dirty="0">
                <a:solidFill>
                  <a:schemeClr val="dk1"/>
                </a:solidFill>
                <a:latin typeface="Arial" panose="020B0604020202020204" pitchFamily="34" charset="0"/>
                <a:ea typeface="Calibri"/>
                <a:cs typeface="Arial" panose="020B0604020202020204" pitchFamily="34" charset="0"/>
                <a:sym typeface="Calibri"/>
              </a:rPr>
              <a:t>Safety and tolerability</a:t>
            </a:r>
          </a:p>
          <a:p>
            <a:pPr marL="171450" indent="-171450">
              <a:buClr>
                <a:schemeClr val="accent1"/>
              </a:buClr>
              <a:buSzPts val="1200"/>
              <a:buFont typeface="Arial"/>
              <a:buChar char="•"/>
            </a:pPr>
            <a:r>
              <a:rPr lang="en-GB" sz="1050" dirty="0">
                <a:solidFill>
                  <a:schemeClr val="dk1"/>
                </a:solidFill>
                <a:latin typeface="Arial" panose="020B0604020202020204" pitchFamily="34" charset="0"/>
                <a:cs typeface="Arial" panose="020B0604020202020204" pitchFamily="34" charset="0"/>
                <a:sym typeface="Calibri"/>
              </a:rPr>
              <a:t>Biomarkers including PSA</a:t>
            </a:r>
          </a:p>
          <a:p>
            <a:pPr marL="171450" indent="-171450">
              <a:buClr>
                <a:schemeClr val="accent1"/>
              </a:buClr>
              <a:buSzPts val="1200"/>
              <a:buFont typeface="Arial"/>
              <a:buChar char="•"/>
            </a:pPr>
            <a:r>
              <a:rPr lang="en-GB" sz="1050" dirty="0">
                <a:solidFill>
                  <a:schemeClr val="dk1"/>
                </a:solidFill>
                <a:latin typeface="Arial" panose="020B0604020202020204" pitchFamily="34" charset="0"/>
                <a:cs typeface="Arial" panose="020B0604020202020204" pitchFamily="34" charset="0"/>
                <a:sym typeface="Calibri"/>
              </a:rPr>
              <a:t>Health-related quality of life and pain</a:t>
            </a:r>
          </a:p>
          <a:p>
            <a:pPr marL="401638" lvl="1" indent="-174625">
              <a:buClr>
                <a:schemeClr val="accent1"/>
              </a:buClr>
              <a:buSzPts val="1200"/>
              <a:buFont typeface="System Font Regular"/>
              <a:buChar char="–"/>
            </a:pPr>
            <a:r>
              <a:rPr lang="en-GB" sz="1050" dirty="0">
                <a:solidFill>
                  <a:schemeClr val="dk1"/>
                </a:solidFill>
                <a:latin typeface="Arial" panose="020B0604020202020204" pitchFamily="34" charset="0"/>
                <a:cs typeface="Arial" panose="020B0604020202020204" pitchFamily="34" charset="0"/>
                <a:sym typeface="Calibri"/>
              </a:rPr>
              <a:t>FACT-P</a:t>
            </a:r>
          </a:p>
          <a:p>
            <a:pPr marL="401638" lvl="1" indent="-174625">
              <a:buClr>
                <a:schemeClr val="accent1"/>
              </a:buClr>
              <a:buSzPts val="1200"/>
              <a:buFont typeface="System Font Regular"/>
              <a:buChar char="–"/>
            </a:pPr>
            <a:r>
              <a:rPr lang="en-GB" sz="1050" dirty="0">
                <a:solidFill>
                  <a:schemeClr val="dk1"/>
                </a:solidFill>
                <a:latin typeface="Arial" panose="020B0604020202020204" pitchFamily="34" charset="0"/>
                <a:cs typeface="Arial" panose="020B0604020202020204" pitchFamily="34" charset="0"/>
                <a:sym typeface="Calibri"/>
              </a:rPr>
              <a:t>Brief Pain Inventory – Short Form</a:t>
            </a:r>
          </a:p>
          <a:p>
            <a:pPr marL="401638" lvl="1" indent="-174625">
              <a:buClr>
                <a:schemeClr val="accent1"/>
              </a:buClr>
              <a:buSzPts val="1200"/>
              <a:buFont typeface="System Font Regular"/>
              <a:buChar char="–"/>
            </a:pPr>
            <a:r>
              <a:rPr lang="en-GB" sz="1050" dirty="0">
                <a:solidFill>
                  <a:schemeClr val="dk1"/>
                </a:solidFill>
                <a:latin typeface="Arial" panose="020B0604020202020204" pitchFamily="34" charset="0"/>
                <a:cs typeface="Arial" panose="020B0604020202020204" pitchFamily="34" charset="0"/>
                <a:sym typeface="Calibri"/>
              </a:rPr>
              <a:t>EQ-5D-5L</a:t>
            </a:r>
            <a:endParaRPr lang="en-GB" sz="1050" dirty="0">
              <a:latin typeface="Arial" panose="020B0604020202020204" pitchFamily="34" charset="0"/>
              <a:cs typeface="Arial" panose="020B0604020202020204" pitchFamily="34" charset="0"/>
            </a:endParaRPr>
          </a:p>
        </p:txBody>
      </p:sp>
      <p:cxnSp>
        <p:nvCxnSpPr>
          <p:cNvPr id="35" name="Google Shape;384;p10">
            <a:extLst>
              <a:ext uri="{FF2B5EF4-FFF2-40B4-BE49-F238E27FC236}">
                <a16:creationId xmlns:a16="http://schemas.microsoft.com/office/drawing/2014/main" id="{6D5F0473-02D3-794C-BEB7-665E09872384}"/>
              </a:ext>
            </a:extLst>
          </p:cNvPr>
          <p:cNvCxnSpPr>
            <a:cxnSpLocks/>
          </p:cNvCxnSpPr>
          <p:nvPr/>
        </p:nvCxnSpPr>
        <p:spPr>
          <a:xfrm>
            <a:off x="6972300" y="2960447"/>
            <a:ext cx="1979977" cy="0"/>
          </a:xfrm>
          <a:prstGeom prst="straightConnector1">
            <a:avLst/>
          </a:prstGeom>
          <a:noFill/>
          <a:ln w="19050" cap="flat" cmpd="sng">
            <a:solidFill>
              <a:schemeClr val="dk1"/>
            </a:solidFill>
            <a:prstDash val="solid"/>
            <a:round/>
            <a:headEnd type="none" w="sm" len="sm"/>
            <a:tailEnd type="triangle" w="med" len="med"/>
          </a:ln>
        </p:spPr>
      </p:cxnSp>
      <p:sp>
        <p:nvSpPr>
          <p:cNvPr id="29" name="Google Shape;396;p10">
            <a:extLst>
              <a:ext uri="{FF2B5EF4-FFF2-40B4-BE49-F238E27FC236}">
                <a16:creationId xmlns:a16="http://schemas.microsoft.com/office/drawing/2014/main" id="{91D7DB9A-3725-D44F-97E0-C24BEF4C0254}"/>
              </a:ext>
            </a:extLst>
          </p:cNvPr>
          <p:cNvSpPr/>
          <p:nvPr/>
        </p:nvSpPr>
        <p:spPr>
          <a:xfrm>
            <a:off x="5518956" y="2564904"/>
            <a:ext cx="2088000" cy="772210"/>
          </a:xfrm>
          <a:prstGeom prst="roundRect">
            <a:avLst>
              <a:gd name="adj" fmla="val 16667"/>
            </a:avLst>
          </a:prstGeom>
          <a:solidFill>
            <a:schemeClr val="tx2"/>
          </a:solidFill>
          <a:ln>
            <a:noFill/>
          </a:ln>
        </p:spPr>
        <p:txBody>
          <a:bodyPr spcFirstLastPara="1" wrap="square" lIns="0" tIns="36000" rIns="0" bIns="36000" anchor="ctr" anchorCtr="0">
            <a:noAutofit/>
          </a:bodyPr>
          <a:lstStyle/>
          <a:p>
            <a:pPr algn="ctr"/>
            <a:r>
              <a:rPr lang="en-GB" sz="1050" b="1" dirty="0">
                <a:solidFill>
                  <a:schemeClr val="lt1"/>
                </a:solidFill>
                <a:latin typeface="Arial" panose="020B0604020202020204" pitchFamily="34" charset="0"/>
                <a:ea typeface="Calibri"/>
                <a:cs typeface="Arial" panose="020B0604020202020204" pitchFamily="34" charset="0"/>
                <a:sym typeface="Calibri"/>
              </a:rPr>
              <a:t>Protocol-permitted SoC + </a:t>
            </a:r>
            <a:r>
              <a:rPr lang="en-GB" sz="1050" b="1" baseline="30000" dirty="0">
                <a:solidFill>
                  <a:schemeClr val="lt1"/>
                </a:solidFill>
                <a:latin typeface="Arial" panose="020B0604020202020204" pitchFamily="34" charset="0"/>
                <a:ea typeface="Calibri"/>
                <a:cs typeface="Arial" panose="020B0604020202020204" pitchFamily="34" charset="0"/>
                <a:sym typeface="Calibri"/>
              </a:rPr>
              <a:t>177</a:t>
            </a:r>
            <a:r>
              <a:rPr lang="en-GB" sz="1050" b="1" dirty="0">
                <a:solidFill>
                  <a:schemeClr val="lt1"/>
                </a:solidFill>
                <a:latin typeface="Arial" panose="020B0604020202020204" pitchFamily="34" charset="0"/>
                <a:ea typeface="Calibri"/>
                <a:cs typeface="Arial" panose="020B0604020202020204" pitchFamily="34" charset="0"/>
                <a:sym typeface="Calibri"/>
              </a:rPr>
              <a:t>Lu‑PSMA-617</a:t>
            </a:r>
            <a:endParaRPr lang="en-GB" sz="1050" dirty="0">
              <a:latin typeface="Arial" panose="020B0604020202020204" pitchFamily="34" charset="0"/>
              <a:cs typeface="Arial" panose="020B0604020202020204" pitchFamily="34" charset="0"/>
            </a:endParaRPr>
          </a:p>
          <a:p>
            <a:pPr algn="ctr"/>
            <a:r>
              <a:rPr lang="en-GB" sz="1050" dirty="0">
                <a:solidFill>
                  <a:schemeClr val="lt1"/>
                </a:solidFill>
                <a:latin typeface="Arial" panose="020B0604020202020204" pitchFamily="34" charset="0"/>
                <a:ea typeface="Calibri"/>
                <a:cs typeface="Arial" panose="020B0604020202020204" pitchFamily="34" charset="0"/>
                <a:sym typeface="Calibri"/>
              </a:rPr>
              <a:t>7.4 GBq (200 mCi) every 6 weeks</a:t>
            </a:r>
            <a:br>
              <a:rPr lang="en-GB" sz="1050" dirty="0">
                <a:solidFill>
                  <a:schemeClr val="lt1"/>
                </a:solidFill>
                <a:latin typeface="Arial" panose="020B0604020202020204" pitchFamily="34" charset="0"/>
                <a:ea typeface="Calibri"/>
                <a:cs typeface="Arial" panose="020B0604020202020204" pitchFamily="34" charset="0"/>
                <a:sym typeface="Calibri"/>
              </a:rPr>
            </a:br>
            <a:r>
              <a:rPr lang="en-GB" sz="1050" dirty="0">
                <a:solidFill>
                  <a:schemeClr val="lt1"/>
                </a:solidFill>
                <a:latin typeface="Arial" panose="020B0604020202020204" pitchFamily="34" charset="0"/>
                <a:ea typeface="Calibri"/>
                <a:cs typeface="Arial" panose="020B0604020202020204" pitchFamily="34" charset="0"/>
                <a:sym typeface="Calibri"/>
              </a:rPr>
              <a:t>4 cycles, increasable to 6 cycles</a:t>
            </a:r>
            <a:endParaRPr lang="en-GB" sz="1050" dirty="0">
              <a:latin typeface="Arial" panose="020B0604020202020204" pitchFamily="34" charset="0"/>
              <a:cs typeface="Arial" panose="020B0604020202020204" pitchFamily="34" charset="0"/>
            </a:endParaRPr>
          </a:p>
        </p:txBody>
      </p:sp>
      <p:cxnSp>
        <p:nvCxnSpPr>
          <p:cNvPr id="36" name="Google Shape;384;p10">
            <a:extLst>
              <a:ext uri="{FF2B5EF4-FFF2-40B4-BE49-F238E27FC236}">
                <a16:creationId xmlns:a16="http://schemas.microsoft.com/office/drawing/2014/main" id="{5465FBA5-FE3C-4746-9091-F3C6CAE8BC8F}"/>
              </a:ext>
            </a:extLst>
          </p:cNvPr>
          <p:cNvCxnSpPr>
            <a:cxnSpLocks/>
          </p:cNvCxnSpPr>
          <p:nvPr/>
        </p:nvCxnSpPr>
        <p:spPr>
          <a:xfrm>
            <a:off x="6972300" y="3878299"/>
            <a:ext cx="1979977" cy="0"/>
          </a:xfrm>
          <a:prstGeom prst="straightConnector1">
            <a:avLst/>
          </a:prstGeom>
          <a:noFill/>
          <a:ln w="19050" cap="flat" cmpd="sng">
            <a:solidFill>
              <a:schemeClr val="dk1"/>
            </a:solidFill>
            <a:prstDash val="solid"/>
            <a:round/>
            <a:headEnd type="none" w="sm" len="sm"/>
            <a:tailEnd type="triangle" w="med" len="med"/>
          </a:ln>
        </p:spPr>
      </p:cxnSp>
      <p:sp>
        <p:nvSpPr>
          <p:cNvPr id="22" name="Google Shape;390;p10">
            <a:extLst>
              <a:ext uri="{FF2B5EF4-FFF2-40B4-BE49-F238E27FC236}">
                <a16:creationId xmlns:a16="http://schemas.microsoft.com/office/drawing/2014/main" id="{97C93E1F-0119-1849-B63C-8B8BAC2893B4}"/>
              </a:ext>
            </a:extLst>
          </p:cNvPr>
          <p:cNvSpPr/>
          <p:nvPr/>
        </p:nvSpPr>
        <p:spPr>
          <a:xfrm>
            <a:off x="5518956" y="3501008"/>
            <a:ext cx="2088000" cy="772210"/>
          </a:xfrm>
          <a:prstGeom prst="roundRect">
            <a:avLst>
              <a:gd name="adj" fmla="val 16667"/>
            </a:avLst>
          </a:prstGeom>
          <a:solidFill>
            <a:schemeClr val="accent1"/>
          </a:solidFill>
          <a:ln>
            <a:noFill/>
          </a:ln>
        </p:spPr>
        <p:txBody>
          <a:bodyPr spcFirstLastPara="1" wrap="square" lIns="36000" tIns="36000" rIns="36000" bIns="36000" anchor="ctr" anchorCtr="0">
            <a:noAutofit/>
          </a:bodyPr>
          <a:lstStyle/>
          <a:p>
            <a:pPr algn="ctr"/>
            <a:r>
              <a:rPr lang="en-GB" sz="1050" b="1" dirty="0">
                <a:solidFill>
                  <a:schemeClr val="lt1"/>
                </a:solidFill>
                <a:latin typeface="Arial" panose="020B0604020202020204" pitchFamily="34" charset="0"/>
                <a:ea typeface="Calibri"/>
                <a:cs typeface="Arial" panose="020B0604020202020204" pitchFamily="34" charset="0"/>
                <a:sym typeface="Calibri"/>
              </a:rPr>
              <a:t>Protocol-permitted </a:t>
            </a:r>
            <a:br>
              <a:rPr lang="en-GB" sz="1050" b="1" dirty="0">
                <a:solidFill>
                  <a:schemeClr val="lt1"/>
                </a:solidFill>
                <a:latin typeface="Arial" panose="020B0604020202020204" pitchFamily="34" charset="0"/>
                <a:ea typeface="Calibri"/>
                <a:cs typeface="Arial" panose="020B0604020202020204" pitchFamily="34" charset="0"/>
                <a:sym typeface="Calibri"/>
              </a:rPr>
            </a:br>
            <a:r>
              <a:rPr lang="en-GB" sz="1050" b="1" dirty="0">
                <a:solidFill>
                  <a:schemeClr val="lt1"/>
                </a:solidFill>
                <a:latin typeface="Arial" panose="020B0604020202020204" pitchFamily="34" charset="0"/>
                <a:ea typeface="Calibri"/>
                <a:cs typeface="Arial" panose="020B0604020202020204" pitchFamily="34" charset="0"/>
                <a:sym typeface="Calibri"/>
              </a:rPr>
              <a:t>SoC alone</a:t>
            </a:r>
            <a:endParaRPr lang="en-GB" sz="1050" dirty="0">
              <a:latin typeface="Arial" panose="020B0604020202020204" pitchFamily="34" charset="0"/>
              <a:cs typeface="Arial" panose="020B0604020202020204" pitchFamily="34" charset="0"/>
            </a:endParaRPr>
          </a:p>
        </p:txBody>
      </p:sp>
      <p:sp>
        <p:nvSpPr>
          <p:cNvPr id="34" name="Google Shape;390;p10">
            <a:extLst>
              <a:ext uri="{FF2B5EF4-FFF2-40B4-BE49-F238E27FC236}">
                <a16:creationId xmlns:a16="http://schemas.microsoft.com/office/drawing/2014/main" id="{7BD16828-9CC0-E34F-8C1D-A4196A573944}"/>
              </a:ext>
            </a:extLst>
          </p:cNvPr>
          <p:cNvSpPr/>
          <p:nvPr/>
        </p:nvSpPr>
        <p:spPr>
          <a:xfrm rot="5400000">
            <a:off x="8297097" y="3218343"/>
            <a:ext cx="1713698" cy="406829"/>
          </a:xfrm>
          <a:prstGeom prst="roundRect">
            <a:avLst>
              <a:gd name="adj" fmla="val 26032"/>
            </a:avLst>
          </a:prstGeom>
          <a:solidFill>
            <a:schemeClr val="accent6"/>
          </a:solidFill>
          <a:ln>
            <a:noFill/>
          </a:ln>
        </p:spPr>
        <p:txBody>
          <a:bodyPr spcFirstLastPara="1" wrap="square" lIns="36000" tIns="36000" rIns="36000" bIns="36000" anchor="ctr" anchorCtr="0">
            <a:noAutofit/>
          </a:bodyPr>
          <a:lstStyle/>
          <a:p>
            <a:pPr algn="ctr"/>
            <a:r>
              <a:rPr lang="en-GB" sz="1050" b="1" dirty="0">
                <a:solidFill>
                  <a:schemeClr val="lt1"/>
                </a:solidFill>
                <a:latin typeface="Arial" panose="020B0604020202020204" pitchFamily="34" charset="0"/>
                <a:ea typeface="Calibri"/>
                <a:cs typeface="Arial" panose="020B0604020202020204" pitchFamily="34" charset="0"/>
                <a:sym typeface="Calibri"/>
              </a:rPr>
              <a:t>Final analysis</a:t>
            </a:r>
            <a:endParaRPr lang="en-GB" sz="1050" dirty="0">
              <a:latin typeface="Arial" panose="020B0604020202020204" pitchFamily="34" charset="0"/>
              <a:cs typeface="Arial" panose="020B0604020202020204" pitchFamily="34" charset="0"/>
            </a:endParaRPr>
          </a:p>
        </p:txBody>
      </p:sp>
      <p:sp>
        <p:nvSpPr>
          <p:cNvPr id="32" name="Google Shape;390;p10">
            <a:extLst>
              <a:ext uri="{FF2B5EF4-FFF2-40B4-BE49-F238E27FC236}">
                <a16:creationId xmlns:a16="http://schemas.microsoft.com/office/drawing/2014/main" id="{B43F1BF1-6900-C041-ABC4-40C11EC372EE}"/>
              </a:ext>
            </a:extLst>
          </p:cNvPr>
          <p:cNvSpPr/>
          <p:nvPr/>
        </p:nvSpPr>
        <p:spPr>
          <a:xfrm rot="5400000">
            <a:off x="7130161" y="3218340"/>
            <a:ext cx="1713698" cy="406829"/>
          </a:xfrm>
          <a:prstGeom prst="roundRect">
            <a:avLst>
              <a:gd name="adj" fmla="val 26032"/>
            </a:avLst>
          </a:prstGeom>
          <a:solidFill>
            <a:schemeClr val="accent6"/>
          </a:solidFill>
          <a:ln>
            <a:noFill/>
          </a:ln>
        </p:spPr>
        <p:txBody>
          <a:bodyPr spcFirstLastPara="1" wrap="square" lIns="36000" tIns="36000" rIns="36000" bIns="36000" anchor="ctr" anchorCtr="0">
            <a:noAutofit/>
          </a:bodyPr>
          <a:lstStyle/>
          <a:p>
            <a:pPr algn="ctr"/>
            <a:r>
              <a:rPr lang="en-GB" sz="1050" b="1" dirty="0">
                <a:solidFill>
                  <a:schemeClr val="lt1"/>
                </a:solidFill>
                <a:latin typeface="Arial" panose="020B0604020202020204" pitchFamily="34" charset="0"/>
                <a:ea typeface="Calibri"/>
                <a:cs typeface="Arial" panose="020B0604020202020204" pitchFamily="34" charset="0"/>
                <a:sym typeface="Calibri"/>
              </a:rPr>
              <a:t>Treatment</a:t>
            </a:r>
            <a:endParaRPr lang="en-GB" sz="1050" dirty="0">
              <a:latin typeface="Arial" panose="020B0604020202020204" pitchFamily="34" charset="0"/>
              <a:cs typeface="Arial" panose="020B0604020202020204" pitchFamily="34" charset="0"/>
            </a:endParaRPr>
          </a:p>
        </p:txBody>
      </p:sp>
      <p:sp>
        <p:nvSpPr>
          <p:cNvPr id="33" name="Google Shape;390;p10">
            <a:extLst>
              <a:ext uri="{FF2B5EF4-FFF2-40B4-BE49-F238E27FC236}">
                <a16:creationId xmlns:a16="http://schemas.microsoft.com/office/drawing/2014/main" id="{B966610B-C900-4C4F-81EA-7E60AB704CB8}"/>
              </a:ext>
            </a:extLst>
          </p:cNvPr>
          <p:cNvSpPr/>
          <p:nvPr/>
        </p:nvSpPr>
        <p:spPr>
          <a:xfrm rot="5400000">
            <a:off x="7713629" y="3218341"/>
            <a:ext cx="1713698" cy="406829"/>
          </a:xfrm>
          <a:prstGeom prst="roundRect">
            <a:avLst>
              <a:gd name="adj" fmla="val 26032"/>
            </a:avLst>
          </a:prstGeom>
          <a:solidFill>
            <a:schemeClr val="accent6"/>
          </a:solidFill>
          <a:ln>
            <a:noFill/>
          </a:ln>
        </p:spPr>
        <p:txBody>
          <a:bodyPr spcFirstLastPara="1" wrap="square" lIns="36000" tIns="36000" rIns="36000" bIns="36000" anchor="ctr" anchorCtr="0">
            <a:noAutofit/>
          </a:bodyPr>
          <a:lstStyle/>
          <a:p>
            <a:pPr algn="ctr"/>
            <a:r>
              <a:rPr lang="en-GB" sz="1050" b="1" dirty="0">
                <a:solidFill>
                  <a:schemeClr val="lt1"/>
                </a:solidFill>
                <a:latin typeface="Arial" panose="020B0604020202020204" pitchFamily="34" charset="0"/>
                <a:ea typeface="Calibri"/>
                <a:cs typeface="Arial" panose="020B0604020202020204" pitchFamily="34" charset="0"/>
                <a:sym typeface="Calibri"/>
              </a:rPr>
              <a:t>Follow-up</a:t>
            </a:r>
            <a:endParaRPr lang="en-GB" sz="1050" dirty="0">
              <a:latin typeface="Arial" panose="020B0604020202020204" pitchFamily="34" charset="0"/>
              <a:cs typeface="Arial" panose="020B0604020202020204" pitchFamily="34" charset="0"/>
            </a:endParaRPr>
          </a:p>
        </p:txBody>
      </p:sp>
      <p:sp>
        <p:nvSpPr>
          <p:cNvPr id="37" name="Google Shape;393;p10">
            <a:extLst>
              <a:ext uri="{FF2B5EF4-FFF2-40B4-BE49-F238E27FC236}">
                <a16:creationId xmlns:a16="http://schemas.microsoft.com/office/drawing/2014/main" id="{46867D4B-37E2-3540-91E0-F2129377BDF9}"/>
              </a:ext>
            </a:extLst>
          </p:cNvPr>
          <p:cNvSpPr txBox="1"/>
          <p:nvPr/>
        </p:nvSpPr>
        <p:spPr>
          <a:xfrm>
            <a:off x="1777440" y="5409494"/>
            <a:ext cx="2887200" cy="323165"/>
          </a:xfrm>
          <a:prstGeom prst="rect">
            <a:avLst/>
          </a:prstGeom>
          <a:solidFill>
            <a:schemeClr val="tx2"/>
          </a:solidFill>
          <a:ln>
            <a:noFill/>
          </a:ln>
        </p:spPr>
        <p:txBody>
          <a:bodyPr spcFirstLastPara="1" wrap="square" lIns="0" tIns="0" rIns="0" bIns="0" anchor="t" anchorCtr="0">
            <a:spAutoFit/>
          </a:bodyPr>
          <a:lstStyle/>
          <a:p>
            <a:pPr algn="ctr"/>
            <a:r>
              <a:rPr lang="en-GB" sz="1050" dirty="0">
                <a:solidFill>
                  <a:schemeClr val="bg1"/>
                </a:solidFill>
                <a:latin typeface="Arial" panose="020B0604020202020204" pitchFamily="34" charset="0"/>
                <a:cs typeface="Arial" panose="020B0604020202020204" pitchFamily="34" charset="0"/>
                <a:sym typeface="Calibri"/>
              </a:rPr>
              <a:t>~87% of patients scanned met the VISION</a:t>
            </a:r>
            <a:br>
              <a:rPr lang="en-GB" sz="1050" dirty="0">
                <a:solidFill>
                  <a:schemeClr val="bg1"/>
                </a:solidFill>
                <a:latin typeface="Arial" panose="020B0604020202020204" pitchFamily="34" charset="0"/>
                <a:cs typeface="Arial" panose="020B0604020202020204" pitchFamily="34" charset="0"/>
                <a:sym typeface="Calibri"/>
              </a:rPr>
            </a:br>
            <a:r>
              <a:rPr lang="en-GB" sz="1050" dirty="0">
                <a:solidFill>
                  <a:schemeClr val="bg1"/>
                </a:solidFill>
                <a:latin typeface="Arial" panose="020B0604020202020204" pitchFamily="34" charset="0"/>
                <a:cs typeface="Arial" panose="020B0604020202020204" pitchFamily="34" charset="0"/>
                <a:sym typeface="Calibri"/>
              </a:rPr>
              <a:t>imaging criteria for PSMA-positive mCRPC</a:t>
            </a:r>
            <a:endParaRPr lang="en-GB" sz="1050" dirty="0">
              <a:solidFill>
                <a:schemeClr val="bg1"/>
              </a:solidFill>
              <a:latin typeface="Arial" panose="020B0604020202020204" pitchFamily="34" charset="0"/>
              <a:cs typeface="Arial" panose="020B0604020202020204" pitchFamily="34" charset="0"/>
            </a:endParaRPr>
          </a:p>
        </p:txBody>
      </p:sp>
      <p:sp>
        <p:nvSpPr>
          <p:cNvPr id="12" name="Triangle 11">
            <a:extLst>
              <a:ext uri="{FF2B5EF4-FFF2-40B4-BE49-F238E27FC236}">
                <a16:creationId xmlns:a16="http://schemas.microsoft.com/office/drawing/2014/main" id="{AA9F4D31-2C5D-0040-AD9C-3647FB8751E2}"/>
              </a:ext>
            </a:extLst>
          </p:cNvPr>
          <p:cNvSpPr/>
          <p:nvPr/>
        </p:nvSpPr>
        <p:spPr>
          <a:xfrm flipV="1">
            <a:off x="2815750" y="5256571"/>
            <a:ext cx="812000" cy="118957"/>
          </a:xfrm>
          <a:prstGeom prst="triangl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5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AA60161A-F415-6858-ECB1-20A5BC83F6AD}"/>
              </a:ext>
            </a:extLst>
          </p:cNvPr>
          <p:cNvSpPr txBox="1"/>
          <p:nvPr/>
        </p:nvSpPr>
        <p:spPr>
          <a:xfrm>
            <a:off x="4764749" y="3885690"/>
            <a:ext cx="793807" cy="338554"/>
          </a:xfrm>
          <a:prstGeom prst="rect">
            <a:avLst/>
          </a:prstGeom>
          <a:noFill/>
        </p:spPr>
        <p:txBody>
          <a:bodyPr wrap="none" rtlCol="0">
            <a:spAutoFit/>
          </a:bodyPr>
          <a:lstStyle/>
          <a:p>
            <a:r>
              <a:rPr lang="en-GB" sz="1600" dirty="0">
                <a:solidFill>
                  <a:srgbClr val="505050"/>
                </a:solidFill>
                <a:latin typeface="Arial" panose="020B0604020202020204" pitchFamily="34" charset="0"/>
                <a:ea typeface="Aileron" charset="0"/>
                <a:cs typeface="Arial" panose="020B0604020202020204" pitchFamily="34" charset="0"/>
              </a:rPr>
              <a:t>N=831</a:t>
            </a:r>
          </a:p>
        </p:txBody>
      </p:sp>
    </p:spTree>
    <p:extLst>
      <p:ext uri="{BB962C8B-B14F-4D97-AF65-F5344CB8AC3E}">
        <p14:creationId xmlns:p14="http://schemas.microsoft.com/office/powerpoint/2010/main" val="3040411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descr="A picture containing screenshot&#10;&#10;Description automatically generated">
            <a:extLst>
              <a:ext uri="{FF2B5EF4-FFF2-40B4-BE49-F238E27FC236}">
                <a16:creationId xmlns:a16="http://schemas.microsoft.com/office/drawing/2014/main" id="{B4B77505-A40C-87A7-00E9-A80E733AEC1D}"/>
              </a:ext>
            </a:extLst>
          </p:cNvPr>
          <p:cNvPicPr>
            <a:picLocks noChangeAspect="1"/>
          </p:cNvPicPr>
          <p:nvPr/>
        </p:nvPicPr>
        <p:blipFill>
          <a:blip r:embed="rId2"/>
          <a:stretch>
            <a:fillRect/>
          </a:stretch>
        </p:blipFill>
        <p:spPr>
          <a:xfrm>
            <a:off x="1520112" y="2545854"/>
            <a:ext cx="4330700" cy="2387600"/>
          </a:xfrm>
          <a:prstGeom prst="rect">
            <a:avLst/>
          </a:prstGeom>
        </p:spPr>
      </p:pic>
      <p:pic>
        <p:nvPicPr>
          <p:cNvPr id="33" name="Picture 32" descr="A picture containing map&#10;&#10;Description automatically generated">
            <a:extLst>
              <a:ext uri="{FF2B5EF4-FFF2-40B4-BE49-F238E27FC236}">
                <a16:creationId xmlns:a16="http://schemas.microsoft.com/office/drawing/2014/main" id="{5F68087F-BF85-3C1B-8217-F5B4341A584F}"/>
              </a:ext>
            </a:extLst>
          </p:cNvPr>
          <p:cNvPicPr>
            <a:picLocks/>
          </p:cNvPicPr>
          <p:nvPr/>
        </p:nvPicPr>
        <p:blipFill>
          <a:blip r:embed="rId3"/>
          <a:stretch>
            <a:fillRect/>
          </a:stretch>
        </p:blipFill>
        <p:spPr>
          <a:xfrm>
            <a:off x="7439302" y="2535885"/>
            <a:ext cx="4400550" cy="2407158"/>
          </a:xfrm>
          <a:prstGeom prst="rect">
            <a:avLst/>
          </a:prstGeom>
        </p:spPr>
      </p:pic>
      <p:sp>
        <p:nvSpPr>
          <p:cNvPr id="3" name="Text Placeholder 2">
            <a:extLst>
              <a:ext uri="{FF2B5EF4-FFF2-40B4-BE49-F238E27FC236}">
                <a16:creationId xmlns:a16="http://schemas.microsoft.com/office/drawing/2014/main" id="{8C999A0E-5E11-57B1-6151-35040F0E4537}"/>
              </a:ext>
            </a:extLst>
          </p:cNvPr>
          <p:cNvSpPr>
            <a:spLocks noGrp="1"/>
          </p:cNvSpPr>
          <p:nvPr>
            <p:ph type="body" idx="1"/>
          </p:nvPr>
        </p:nvSpPr>
        <p:spPr>
          <a:xfrm>
            <a:off x="609600" y="1214362"/>
            <a:ext cx="10972800" cy="702470"/>
          </a:xfrm>
        </p:spPr>
        <p:txBody>
          <a:bodyPr/>
          <a:lstStyle/>
          <a:p>
            <a:r>
              <a:rPr lang="en-GB" altLang="en-US" dirty="0"/>
              <a:t>ALTERNATE PRIMARY ENDPOINTS</a:t>
            </a:r>
          </a:p>
          <a:p>
            <a:endParaRPr lang="en-GB" dirty="0"/>
          </a:p>
        </p:txBody>
      </p:sp>
      <p:sp>
        <p:nvSpPr>
          <p:cNvPr id="7" name="Title 6">
            <a:extLst>
              <a:ext uri="{FF2B5EF4-FFF2-40B4-BE49-F238E27FC236}">
                <a16:creationId xmlns:a16="http://schemas.microsoft.com/office/drawing/2014/main" id="{C487BFD8-1E2A-40C1-AB8E-75C2D0C7497D}"/>
              </a:ext>
            </a:extLst>
          </p:cNvPr>
          <p:cNvSpPr>
            <a:spLocks noGrp="1"/>
          </p:cNvSpPr>
          <p:nvPr>
            <p:ph type="title"/>
          </p:nvPr>
        </p:nvSpPr>
        <p:spPr>
          <a:xfrm>
            <a:off x="619201" y="259200"/>
            <a:ext cx="10963199" cy="864000"/>
          </a:xfrm>
        </p:spPr>
        <p:txBody>
          <a:bodyPr>
            <a:normAutofit fontScale="90000"/>
          </a:bodyPr>
          <a:lstStyle/>
          <a:p>
            <a:r>
              <a:rPr lang="en-GB" dirty="0"/>
              <a:t>VISION study: </a:t>
            </a:r>
            <a:r>
              <a:rPr lang="en-GB" baseline="30000" dirty="0"/>
              <a:t>177</a:t>
            </a:r>
            <a:r>
              <a:rPr lang="en-GB" dirty="0"/>
              <a:t>Lu-PSMA-617 prolongs OS in pts who have received ≥1 ARI, and 1 or 2 prior taxane-based ct regimens</a:t>
            </a:r>
          </a:p>
        </p:txBody>
      </p:sp>
      <p:sp>
        <p:nvSpPr>
          <p:cNvPr id="4" name="Content Placeholder 3">
            <a:extLst>
              <a:ext uri="{FF2B5EF4-FFF2-40B4-BE49-F238E27FC236}">
                <a16:creationId xmlns:a16="http://schemas.microsoft.com/office/drawing/2014/main" id="{0BF37E0E-7DA3-6190-8F48-BE396E450A64}"/>
              </a:ext>
            </a:extLst>
          </p:cNvPr>
          <p:cNvSpPr>
            <a:spLocks noGrp="1"/>
          </p:cNvSpPr>
          <p:nvPr>
            <p:ph sz="quarter" idx="15"/>
          </p:nvPr>
        </p:nvSpPr>
        <p:spPr>
          <a:xfrm>
            <a:off x="620713" y="6237312"/>
            <a:ext cx="10179050" cy="365125"/>
          </a:xfrm>
        </p:spPr>
        <p:txBody>
          <a:bodyPr/>
          <a:lstStyle/>
          <a:p>
            <a:r>
              <a:rPr lang="en-GB" baseline="30000" dirty="0">
                <a:solidFill>
                  <a:schemeClr val="tx2"/>
                </a:solidFill>
              </a:rPr>
              <a:t>177</a:t>
            </a:r>
            <a:r>
              <a:rPr lang="en-GB" dirty="0">
                <a:solidFill>
                  <a:schemeClr val="tx2"/>
                </a:solidFill>
              </a:rPr>
              <a:t>Lu-PSMA-617, lutetium-177-prostate-specific membrane antigen-617; ARI, androgen receptor inhibitor; CI, confidence interval; CT, chemotherapy; </a:t>
            </a:r>
            <a:r>
              <a:rPr lang="en-GB" baseline="30000" dirty="0">
                <a:solidFill>
                  <a:schemeClr val="tx2"/>
                </a:solidFill>
              </a:rPr>
              <a:t>177</a:t>
            </a:r>
            <a:r>
              <a:rPr lang="en-GB" dirty="0">
                <a:solidFill>
                  <a:schemeClr val="tx2"/>
                </a:solidFill>
              </a:rPr>
              <a:t>Lu-PSMA-617, lutetium-177-prostate specific membrane antigen-617; HR, hazard ratio; OS, overall survival; pt, patient; SoC, standard of care</a:t>
            </a:r>
          </a:p>
          <a:p>
            <a:r>
              <a:rPr lang="en-GB" dirty="0">
                <a:solidFill>
                  <a:schemeClr val="tx2"/>
                </a:solidFill>
              </a:rPr>
              <a:t>Sartor O, et al. N Eng J Med. 2021;385:1091-103</a:t>
            </a:r>
          </a:p>
        </p:txBody>
      </p:sp>
      <p:sp>
        <p:nvSpPr>
          <p:cNvPr id="16" name="TextBox 15">
            <a:extLst>
              <a:ext uri="{FF2B5EF4-FFF2-40B4-BE49-F238E27FC236}">
                <a16:creationId xmlns:a16="http://schemas.microsoft.com/office/drawing/2014/main" id="{E5EBBAFB-3783-F74C-9EEE-815B3CE2ECFB}"/>
              </a:ext>
            </a:extLst>
          </p:cNvPr>
          <p:cNvSpPr txBox="1"/>
          <p:nvPr/>
        </p:nvSpPr>
        <p:spPr>
          <a:xfrm>
            <a:off x="8109519" y="5396605"/>
            <a:ext cx="2960683" cy="193899"/>
          </a:xfrm>
          <a:prstGeom prst="rect">
            <a:avLst/>
          </a:prstGeom>
          <a:noFill/>
        </p:spPr>
        <p:txBody>
          <a:bodyPr wrap="none" lIns="0" tIns="0" rIns="0" bIns="0" rtlCol="0">
            <a:spAutoFit/>
          </a:bodyPr>
          <a:lstStyle/>
          <a:p>
            <a:pPr algn="ctr">
              <a:lnSpc>
                <a:spcPct val="90000"/>
              </a:lnSpc>
            </a:pPr>
            <a:r>
              <a:rPr lang="en-GB" sz="1400" b="1" dirty="0">
                <a:latin typeface="Arial" panose="020B0604020202020204" pitchFamily="34" charset="0"/>
                <a:ea typeface="Aileron" charset="0"/>
                <a:cs typeface="Arial" panose="020B0604020202020204" pitchFamily="34" charset="0"/>
              </a:rPr>
              <a:t>Time from randomisation (months)</a:t>
            </a:r>
          </a:p>
        </p:txBody>
      </p:sp>
      <p:sp>
        <p:nvSpPr>
          <p:cNvPr id="22" name="TextBox 21">
            <a:extLst>
              <a:ext uri="{FF2B5EF4-FFF2-40B4-BE49-F238E27FC236}">
                <a16:creationId xmlns:a16="http://schemas.microsoft.com/office/drawing/2014/main" id="{A8173BFD-C29D-CE4A-A94B-2DCA5DB7CA9D}"/>
              </a:ext>
            </a:extLst>
          </p:cNvPr>
          <p:cNvSpPr txBox="1"/>
          <p:nvPr/>
        </p:nvSpPr>
        <p:spPr>
          <a:xfrm>
            <a:off x="7125768" y="5044459"/>
            <a:ext cx="70533" cy="138499"/>
          </a:xfrm>
          <a:prstGeom prst="rect">
            <a:avLst/>
          </a:prstGeom>
          <a:noFill/>
        </p:spPr>
        <p:txBody>
          <a:bodyPr wrap="none" lIns="0" tIns="0" rIns="0" bIns="0" rtlCol="0">
            <a:spAutoFit/>
          </a:bodyPr>
          <a:lstStyle/>
          <a:p>
            <a:pPr algn="r">
              <a:lnSpc>
                <a:spcPct val="90000"/>
              </a:lnSpc>
            </a:pPr>
            <a:r>
              <a:rPr lang="en-GB" sz="1000" dirty="0">
                <a:latin typeface="Arial" panose="020B0604020202020204" pitchFamily="34" charset="0"/>
                <a:ea typeface="Aileron" charset="0"/>
                <a:cs typeface="Arial" panose="020B0604020202020204" pitchFamily="34" charset="0"/>
              </a:rPr>
              <a:t>0</a:t>
            </a:r>
          </a:p>
        </p:txBody>
      </p:sp>
      <p:cxnSp>
        <p:nvCxnSpPr>
          <p:cNvPr id="23" name="Straight Connector 22">
            <a:extLst>
              <a:ext uri="{FF2B5EF4-FFF2-40B4-BE49-F238E27FC236}">
                <a16:creationId xmlns:a16="http://schemas.microsoft.com/office/drawing/2014/main" id="{C45D2BA7-D094-324D-9C9D-308B2242846C}"/>
              </a:ext>
            </a:extLst>
          </p:cNvPr>
          <p:cNvCxnSpPr>
            <a:cxnSpLocks/>
          </p:cNvCxnSpPr>
          <p:nvPr/>
        </p:nvCxnSpPr>
        <p:spPr>
          <a:xfrm flipH="1">
            <a:off x="7238424" y="5107897"/>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123F3E16-136F-0245-AD32-6D43FA2807AE}"/>
              </a:ext>
            </a:extLst>
          </p:cNvPr>
          <p:cNvCxnSpPr>
            <a:cxnSpLocks/>
          </p:cNvCxnSpPr>
          <p:nvPr/>
        </p:nvCxnSpPr>
        <p:spPr>
          <a:xfrm flipH="1">
            <a:off x="7307552" y="5107897"/>
            <a:ext cx="4549088"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CFB268CF-79CC-BA4F-8EFE-9A163B987F1A}"/>
              </a:ext>
            </a:extLst>
          </p:cNvPr>
          <p:cNvCxnSpPr>
            <a:cxnSpLocks/>
          </p:cNvCxnSpPr>
          <p:nvPr/>
        </p:nvCxnSpPr>
        <p:spPr>
          <a:xfrm rot="16200000" flipH="1">
            <a:off x="7461749" y="5144024"/>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2" name="TextBox 31">
            <a:extLst>
              <a:ext uri="{FF2B5EF4-FFF2-40B4-BE49-F238E27FC236}">
                <a16:creationId xmlns:a16="http://schemas.microsoft.com/office/drawing/2014/main" id="{6C78B84B-3DA5-D545-AA66-1CF6D37BA419}"/>
              </a:ext>
            </a:extLst>
          </p:cNvPr>
          <p:cNvSpPr txBox="1"/>
          <p:nvPr/>
        </p:nvSpPr>
        <p:spPr>
          <a:xfrm>
            <a:off x="7466455" y="5207250"/>
            <a:ext cx="70533" cy="1384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0</a:t>
            </a:r>
          </a:p>
        </p:txBody>
      </p:sp>
      <p:sp>
        <p:nvSpPr>
          <p:cNvPr id="35" name="TextBox 34">
            <a:extLst>
              <a:ext uri="{FF2B5EF4-FFF2-40B4-BE49-F238E27FC236}">
                <a16:creationId xmlns:a16="http://schemas.microsoft.com/office/drawing/2014/main" id="{62BA104D-1374-BB48-93C8-4EBE91843EB8}"/>
              </a:ext>
            </a:extLst>
          </p:cNvPr>
          <p:cNvSpPr txBox="1"/>
          <p:nvPr/>
        </p:nvSpPr>
        <p:spPr>
          <a:xfrm>
            <a:off x="6109147" y="5402461"/>
            <a:ext cx="1235916" cy="498598"/>
          </a:xfrm>
          <a:prstGeom prst="rect">
            <a:avLst/>
          </a:prstGeom>
          <a:noFill/>
        </p:spPr>
        <p:txBody>
          <a:bodyPr wrap="none" lIns="0" tIns="0" rIns="0" bIns="0" rtlCol="0">
            <a:spAutoFit/>
          </a:bodyPr>
          <a:lstStyle/>
          <a:p>
            <a:pPr algn="r">
              <a:lnSpc>
                <a:spcPct val="90000"/>
              </a:lnSpc>
            </a:pPr>
            <a:r>
              <a:rPr lang="en-GB" sz="900" b="1" dirty="0">
                <a:latin typeface="Arial" panose="020B0604020202020204" pitchFamily="34" charset="0"/>
                <a:ea typeface="Aileron" charset="0"/>
                <a:cs typeface="Arial" panose="020B0604020202020204" pitchFamily="34" charset="0"/>
              </a:rPr>
              <a:t>No. of patients </a:t>
            </a:r>
            <a:br>
              <a:rPr lang="en-GB" sz="900" b="1" dirty="0">
                <a:latin typeface="Arial" panose="020B0604020202020204" pitchFamily="34" charset="0"/>
                <a:ea typeface="Aileron" charset="0"/>
                <a:cs typeface="Arial" panose="020B0604020202020204" pitchFamily="34" charset="0"/>
              </a:rPr>
            </a:br>
            <a:r>
              <a:rPr lang="en-GB" sz="900" b="1" dirty="0">
                <a:latin typeface="Arial" panose="020B0604020202020204" pitchFamily="34" charset="0"/>
                <a:ea typeface="Aileron" charset="0"/>
                <a:cs typeface="Arial" panose="020B0604020202020204" pitchFamily="34" charset="0"/>
              </a:rPr>
              <a:t>still at risk</a:t>
            </a:r>
          </a:p>
          <a:p>
            <a:pPr algn="r">
              <a:lnSpc>
                <a:spcPct val="90000"/>
              </a:lnSpc>
            </a:pPr>
            <a:r>
              <a:rPr lang="en-GB" sz="900" b="1" baseline="30000" dirty="0">
                <a:solidFill>
                  <a:schemeClr val="tx2"/>
                </a:solidFill>
                <a:latin typeface="Arial" panose="020B0604020202020204" pitchFamily="34" charset="0"/>
                <a:ea typeface="Aileron" charset="0"/>
                <a:cs typeface="Arial" panose="020B0604020202020204" pitchFamily="34" charset="0"/>
              </a:rPr>
              <a:t>177</a:t>
            </a:r>
            <a:r>
              <a:rPr lang="en-GB" sz="900" b="1" dirty="0">
                <a:solidFill>
                  <a:schemeClr val="tx2"/>
                </a:solidFill>
                <a:latin typeface="Arial" panose="020B0604020202020204" pitchFamily="34" charset="0"/>
                <a:ea typeface="Aileron" charset="0"/>
                <a:cs typeface="Arial" panose="020B0604020202020204" pitchFamily="34" charset="0"/>
              </a:rPr>
              <a:t>Lu-PSMA-617 + SoC</a:t>
            </a:r>
          </a:p>
          <a:p>
            <a:pPr algn="r">
              <a:lnSpc>
                <a:spcPct val="90000"/>
              </a:lnSpc>
            </a:pPr>
            <a:r>
              <a:rPr lang="en-GB" sz="900" b="1" dirty="0">
                <a:solidFill>
                  <a:schemeClr val="accent1"/>
                </a:solidFill>
                <a:latin typeface="Arial" panose="020B0604020202020204" pitchFamily="34" charset="0"/>
                <a:ea typeface="Aileron" charset="0"/>
                <a:cs typeface="Arial" panose="020B0604020202020204" pitchFamily="34" charset="0"/>
              </a:rPr>
              <a:t>SoC alone</a:t>
            </a:r>
          </a:p>
        </p:txBody>
      </p:sp>
      <p:cxnSp>
        <p:nvCxnSpPr>
          <p:cNvPr id="36" name="Straight Connector 35">
            <a:extLst>
              <a:ext uri="{FF2B5EF4-FFF2-40B4-BE49-F238E27FC236}">
                <a16:creationId xmlns:a16="http://schemas.microsoft.com/office/drawing/2014/main" id="{992622B6-4C3B-7048-A04F-7618E78072AB}"/>
              </a:ext>
            </a:extLst>
          </p:cNvPr>
          <p:cNvCxnSpPr>
            <a:cxnSpLocks/>
          </p:cNvCxnSpPr>
          <p:nvPr/>
        </p:nvCxnSpPr>
        <p:spPr>
          <a:xfrm>
            <a:off x="7310424" y="2577239"/>
            <a:ext cx="0" cy="253047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2315B1DB-7FCA-0C4B-BC5A-5AA20160F514}"/>
              </a:ext>
            </a:extLst>
          </p:cNvPr>
          <p:cNvCxnSpPr>
            <a:cxnSpLocks/>
          </p:cNvCxnSpPr>
          <p:nvPr/>
        </p:nvCxnSpPr>
        <p:spPr>
          <a:xfrm rot="16200000" flipH="1">
            <a:off x="11623137" y="5144024"/>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0" name="TextBox 39">
            <a:extLst>
              <a:ext uri="{FF2B5EF4-FFF2-40B4-BE49-F238E27FC236}">
                <a16:creationId xmlns:a16="http://schemas.microsoft.com/office/drawing/2014/main" id="{1154576E-A482-3A41-97F4-215CB66ADE33}"/>
              </a:ext>
            </a:extLst>
          </p:cNvPr>
          <p:cNvSpPr txBox="1"/>
          <p:nvPr/>
        </p:nvSpPr>
        <p:spPr>
          <a:xfrm>
            <a:off x="11590439" y="5207250"/>
            <a:ext cx="141065" cy="1384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22</a:t>
            </a:r>
          </a:p>
        </p:txBody>
      </p:sp>
      <p:cxnSp>
        <p:nvCxnSpPr>
          <p:cNvPr id="47" name="Straight Connector 46">
            <a:extLst>
              <a:ext uri="{FF2B5EF4-FFF2-40B4-BE49-F238E27FC236}">
                <a16:creationId xmlns:a16="http://schemas.microsoft.com/office/drawing/2014/main" id="{1ED837A6-44FE-AE43-8DA8-9EF40C9A4D46}"/>
              </a:ext>
            </a:extLst>
          </p:cNvPr>
          <p:cNvCxnSpPr>
            <a:cxnSpLocks/>
          </p:cNvCxnSpPr>
          <p:nvPr/>
        </p:nvCxnSpPr>
        <p:spPr>
          <a:xfrm rot="16200000" flipH="1">
            <a:off x="9731597" y="5144024"/>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8" name="TextBox 47">
            <a:extLst>
              <a:ext uri="{FF2B5EF4-FFF2-40B4-BE49-F238E27FC236}">
                <a16:creationId xmlns:a16="http://schemas.microsoft.com/office/drawing/2014/main" id="{8D7E8CA2-627E-5F4A-B703-24BA96EE71DF}"/>
              </a:ext>
            </a:extLst>
          </p:cNvPr>
          <p:cNvSpPr txBox="1"/>
          <p:nvPr/>
        </p:nvSpPr>
        <p:spPr>
          <a:xfrm>
            <a:off x="9698139" y="5207250"/>
            <a:ext cx="141065" cy="1384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12</a:t>
            </a:r>
          </a:p>
        </p:txBody>
      </p:sp>
      <p:cxnSp>
        <p:nvCxnSpPr>
          <p:cNvPr id="55" name="Straight Connector 54">
            <a:extLst>
              <a:ext uri="{FF2B5EF4-FFF2-40B4-BE49-F238E27FC236}">
                <a16:creationId xmlns:a16="http://schemas.microsoft.com/office/drawing/2014/main" id="{C9EA2D40-B6C4-354E-8947-542F256A06DB}"/>
              </a:ext>
            </a:extLst>
          </p:cNvPr>
          <p:cNvCxnSpPr>
            <a:cxnSpLocks/>
          </p:cNvCxnSpPr>
          <p:nvPr/>
        </p:nvCxnSpPr>
        <p:spPr>
          <a:xfrm rot="16200000" flipH="1">
            <a:off x="8596673" y="5144024"/>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6" name="TextBox 55">
            <a:extLst>
              <a:ext uri="{FF2B5EF4-FFF2-40B4-BE49-F238E27FC236}">
                <a16:creationId xmlns:a16="http://schemas.microsoft.com/office/drawing/2014/main" id="{70232510-CB4E-DD49-BAE4-E3347F336B0B}"/>
              </a:ext>
            </a:extLst>
          </p:cNvPr>
          <p:cNvSpPr txBox="1"/>
          <p:nvPr/>
        </p:nvSpPr>
        <p:spPr>
          <a:xfrm>
            <a:off x="8599930" y="5207250"/>
            <a:ext cx="70533" cy="1384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6</a:t>
            </a:r>
          </a:p>
        </p:txBody>
      </p:sp>
      <p:cxnSp>
        <p:nvCxnSpPr>
          <p:cNvPr id="57" name="Straight Connector 56">
            <a:extLst>
              <a:ext uri="{FF2B5EF4-FFF2-40B4-BE49-F238E27FC236}">
                <a16:creationId xmlns:a16="http://schemas.microsoft.com/office/drawing/2014/main" id="{65737621-9894-EB46-9225-A81D2DFEC81D}"/>
              </a:ext>
            </a:extLst>
          </p:cNvPr>
          <p:cNvCxnSpPr>
            <a:cxnSpLocks/>
          </p:cNvCxnSpPr>
          <p:nvPr/>
        </p:nvCxnSpPr>
        <p:spPr>
          <a:xfrm rot="16200000" flipH="1">
            <a:off x="7840057" y="5144024"/>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8" name="TextBox 57">
            <a:extLst>
              <a:ext uri="{FF2B5EF4-FFF2-40B4-BE49-F238E27FC236}">
                <a16:creationId xmlns:a16="http://schemas.microsoft.com/office/drawing/2014/main" id="{D8D78965-C433-CC45-BDAF-FEF2BC17240E}"/>
              </a:ext>
            </a:extLst>
          </p:cNvPr>
          <p:cNvSpPr txBox="1"/>
          <p:nvPr/>
        </p:nvSpPr>
        <p:spPr>
          <a:xfrm>
            <a:off x="7812800" y="5207250"/>
            <a:ext cx="131446" cy="138499"/>
          </a:xfrm>
          <a:prstGeom prst="rect">
            <a:avLst/>
          </a:prstGeom>
          <a:noFill/>
        </p:spPr>
        <p:txBody>
          <a:bodyPr wrap="squar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2</a:t>
            </a:r>
          </a:p>
        </p:txBody>
      </p:sp>
      <p:sp>
        <p:nvSpPr>
          <p:cNvPr id="65" name="TextBox 64">
            <a:extLst>
              <a:ext uri="{FF2B5EF4-FFF2-40B4-BE49-F238E27FC236}">
                <a16:creationId xmlns:a16="http://schemas.microsoft.com/office/drawing/2014/main" id="{4D58392D-0D1F-B44D-B9BC-538E7246B906}"/>
              </a:ext>
            </a:extLst>
          </p:cNvPr>
          <p:cNvSpPr txBox="1"/>
          <p:nvPr/>
        </p:nvSpPr>
        <p:spPr>
          <a:xfrm>
            <a:off x="6854576" y="1816852"/>
            <a:ext cx="4751301" cy="221599"/>
          </a:xfrm>
          <a:prstGeom prst="rect">
            <a:avLst/>
          </a:prstGeom>
          <a:noFill/>
        </p:spPr>
        <p:txBody>
          <a:bodyPr wrap="none" lIns="0" tIns="0" rIns="0" bIns="0" rtlCol="0">
            <a:spAutoFit/>
          </a:bodyPr>
          <a:lstStyle/>
          <a:p>
            <a:pPr algn="ctr">
              <a:lnSpc>
                <a:spcPct val="90000"/>
              </a:lnSpc>
            </a:pPr>
            <a:r>
              <a:rPr lang="en-GB" sz="1600" b="1" dirty="0">
                <a:latin typeface="Arial" panose="020B0604020202020204" pitchFamily="34" charset="0"/>
                <a:ea typeface="Aileron" charset="0"/>
                <a:cs typeface="Arial" panose="020B0604020202020204" pitchFamily="34" charset="0"/>
              </a:rPr>
              <a:t>Imaging-based progression-free survival (n=581)</a:t>
            </a:r>
          </a:p>
        </p:txBody>
      </p:sp>
      <p:cxnSp>
        <p:nvCxnSpPr>
          <p:cNvPr id="81" name="Straight Connector 80">
            <a:extLst>
              <a:ext uri="{FF2B5EF4-FFF2-40B4-BE49-F238E27FC236}">
                <a16:creationId xmlns:a16="http://schemas.microsoft.com/office/drawing/2014/main" id="{8F9B0514-B00B-C944-9C28-78A1A1C8CFC8}"/>
              </a:ext>
            </a:extLst>
          </p:cNvPr>
          <p:cNvCxnSpPr>
            <a:cxnSpLocks/>
          </p:cNvCxnSpPr>
          <p:nvPr/>
        </p:nvCxnSpPr>
        <p:spPr>
          <a:xfrm rot="16200000" flipH="1">
            <a:off x="11244829" y="5144024"/>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2" name="TextBox 81">
            <a:extLst>
              <a:ext uri="{FF2B5EF4-FFF2-40B4-BE49-F238E27FC236}">
                <a16:creationId xmlns:a16="http://schemas.microsoft.com/office/drawing/2014/main" id="{D75294FD-900C-7543-94ED-A3D8497BABC0}"/>
              </a:ext>
            </a:extLst>
          </p:cNvPr>
          <p:cNvSpPr txBox="1"/>
          <p:nvPr/>
        </p:nvSpPr>
        <p:spPr>
          <a:xfrm>
            <a:off x="11209439" y="5207250"/>
            <a:ext cx="141065" cy="1384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20</a:t>
            </a:r>
          </a:p>
        </p:txBody>
      </p:sp>
      <p:cxnSp>
        <p:nvCxnSpPr>
          <p:cNvPr id="85" name="Straight Connector 84">
            <a:extLst>
              <a:ext uri="{FF2B5EF4-FFF2-40B4-BE49-F238E27FC236}">
                <a16:creationId xmlns:a16="http://schemas.microsoft.com/office/drawing/2014/main" id="{3BD4DF44-859F-6A45-B8C2-1B6267EDD9BA}"/>
              </a:ext>
            </a:extLst>
          </p:cNvPr>
          <p:cNvCxnSpPr>
            <a:cxnSpLocks/>
          </p:cNvCxnSpPr>
          <p:nvPr/>
        </p:nvCxnSpPr>
        <p:spPr>
          <a:xfrm rot="16200000" flipH="1">
            <a:off x="10866521" y="5144024"/>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6" name="TextBox 85">
            <a:extLst>
              <a:ext uri="{FF2B5EF4-FFF2-40B4-BE49-F238E27FC236}">
                <a16:creationId xmlns:a16="http://schemas.microsoft.com/office/drawing/2014/main" id="{855AC6ED-4CAB-784A-A3C2-F8F43166D2DD}"/>
              </a:ext>
            </a:extLst>
          </p:cNvPr>
          <p:cNvSpPr txBox="1"/>
          <p:nvPr/>
        </p:nvSpPr>
        <p:spPr>
          <a:xfrm>
            <a:off x="10832158" y="5207250"/>
            <a:ext cx="141065" cy="1384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18</a:t>
            </a:r>
          </a:p>
        </p:txBody>
      </p:sp>
      <p:cxnSp>
        <p:nvCxnSpPr>
          <p:cNvPr id="89" name="Straight Connector 88">
            <a:extLst>
              <a:ext uri="{FF2B5EF4-FFF2-40B4-BE49-F238E27FC236}">
                <a16:creationId xmlns:a16="http://schemas.microsoft.com/office/drawing/2014/main" id="{F6755035-D787-C74E-A523-3BC1CF5FD5DB}"/>
              </a:ext>
            </a:extLst>
          </p:cNvPr>
          <p:cNvCxnSpPr>
            <a:cxnSpLocks/>
          </p:cNvCxnSpPr>
          <p:nvPr/>
        </p:nvCxnSpPr>
        <p:spPr>
          <a:xfrm rot="16200000" flipH="1">
            <a:off x="10488213" y="5144024"/>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0" name="TextBox 89">
            <a:extLst>
              <a:ext uri="{FF2B5EF4-FFF2-40B4-BE49-F238E27FC236}">
                <a16:creationId xmlns:a16="http://schemas.microsoft.com/office/drawing/2014/main" id="{D5C86A00-F88F-C344-9D32-2E57562606D2}"/>
              </a:ext>
            </a:extLst>
          </p:cNvPr>
          <p:cNvSpPr txBox="1"/>
          <p:nvPr/>
        </p:nvSpPr>
        <p:spPr>
          <a:xfrm>
            <a:off x="10452654" y="5207250"/>
            <a:ext cx="141065" cy="1384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16</a:t>
            </a:r>
          </a:p>
        </p:txBody>
      </p:sp>
      <p:cxnSp>
        <p:nvCxnSpPr>
          <p:cNvPr id="91" name="Straight Connector 90">
            <a:extLst>
              <a:ext uri="{FF2B5EF4-FFF2-40B4-BE49-F238E27FC236}">
                <a16:creationId xmlns:a16="http://schemas.microsoft.com/office/drawing/2014/main" id="{9352D442-0787-8840-B71A-D5109F78AF99}"/>
              </a:ext>
            </a:extLst>
          </p:cNvPr>
          <p:cNvCxnSpPr>
            <a:cxnSpLocks/>
          </p:cNvCxnSpPr>
          <p:nvPr/>
        </p:nvCxnSpPr>
        <p:spPr>
          <a:xfrm rot="16200000" flipH="1">
            <a:off x="10109905" y="5144024"/>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2" name="TextBox 91">
            <a:extLst>
              <a:ext uri="{FF2B5EF4-FFF2-40B4-BE49-F238E27FC236}">
                <a16:creationId xmlns:a16="http://schemas.microsoft.com/office/drawing/2014/main" id="{100AE278-57F7-ED4F-B479-7747C10A6AA1}"/>
              </a:ext>
            </a:extLst>
          </p:cNvPr>
          <p:cNvSpPr txBox="1"/>
          <p:nvPr/>
        </p:nvSpPr>
        <p:spPr>
          <a:xfrm>
            <a:off x="10079139" y="5207250"/>
            <a:ext cx="141065" cy="1384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14</a:t>
            </a:r>
          </a:p>
        </p:txBody>
      </p:sp>
      <p:cxnSp>
        <p:nvCxnSpPr>
          <p:cNvPr id="95" name="Straight Connector 94">
            <a:extLst>
              <a:ext uri="{FF2B5EF4-FFF2-40B4-BE49-F238E27FC236}">
                <a16:creationId xmlns:a16="http://schemas.microsoft.com/office/drawing/2014/main" id="{1C6E8E84-7D3B-D447-9250-E8C5F3AFA377}"/>
              </a:ext>
            </a:extLst>
          </p:cNvPr>
          <p:cNvCxnSpPr>
            <a:cxnSpLocks/>
          </p:cNvCxnSpPr>
          <p:nvPr/>
        </p:nvCxnSpPr>
        <p:spPr>
          <a:xfrm rot="16200000" flipH="1">
            <a:off x="9353289" y="5144024"/>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6" name="TextBox 95">
            <a:extLst>
              <a:ext uri="{FF2B5EF4-FFF2-40B4-BE49-F238E27FC236}">
                <a16:creationId xmlns:a16="http://schemas.microsoft.com/office/drawing/2014/main" id="{7E7EC098-04CE-574C-A5B6-FFD622A93E0B}"/>
              </a:ext>
            </a:extLst>
          </p:cNvPr>
          <p:cNvSpPr txBox="1"/>
          <p:nvPr/>
        </p:nvSpPr>
        <p:spPr>
          <a:xfrm>
            <a:off x="9320314" y="5207250"/>
            <a:ext cx="141065" cy="1384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10</a:t>
            </a:r>
          </a:p>
        </p:txBody>
      </p:sp>
      <p:cxnSp>
        <p:nvCxnSpPr>
          <p:cNvPr id="97" name="Straight Connector 96">
            <a:extLst>
              <a:ext uri="{FF2B5EF4-FFF2-40B4-BE49-F238E27FC236}">
                <a16:creationId xmlns:a16="http://schemas.microsoft.com/office/drawing/2014/main" id="{AB90C97E-E51B-1047-97D5-FBF9DC6E59CC}"/>
              </a:ext>
            </a:extLst>
          </p:cNvPr>
          <p:cNvCxnSpPr>
            <a:cxnSpLocks/>
          </p:cNvCxnSpPr>
          <p:nvPr/>
        </p:nvCxnSpPr>
        <p:spPr>
          <a:xfrm rot="16200000" flipH="1">
            <a:off x="8974981" y="5144024"/>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8" name="TextBox 97">
            <a:extLst>
              <a:ext uri="{FF2B5EF4-FFF2-40B4-BE49-F238E27FC236}">
                <a16:creationId xmlns:a16="http://schemas.microsoft.com/office/drawing/2014/main" id="{C000211B-088F-FE4E-8E8F-D085F4BAD1C3}"/>
              </a:ext>
            </a:extLst>
          </p:cNvPr>
          <p:cNvSpPr txBox="1"/>
          <p:nvPr/>
        </p:nvSpPr>
        <p:spPr>
          <a:xfrm>
            <a:off x="8977755" y="5207250"/>
            <a:ext cx="70533" cy="1384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8</a:t>
            </a:r>
          </a:p>
        </p:txBody>
      </p:sp>
      <p:cxnSp>
        <p:nvCxnSpPr>
          <p:cNvPr id="140" name="Straight Connector 139">
            <a:extLst>
              <a:ext uri="{FF2B5EF4-FFF2-40B4-BE49-F238E27FC236}">
                <a16:creationId xmlns:a16="http://schemas.microsoft.com/office/drawing/2014/main" id="{E0BE69D9-8A1E-424D-BECA-B075007EFCDA}"/>
              </a:ext>
            </a:extLst>
          </p:cNvPr>
          <p:cNvCxnSpPr>
            <a:cxnSpLocks/>
          </p:cNvCxnSpPr>
          <p:nvPr/>
        </p:nvCxnSpPr>
        <p:spPr>
          <a:xfrm rot="16200000" flipH="1">
            <a:off x="8218365" y="5144024"/>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41" name="TextBox 140">
            <a:extLst>
              <a:ext uri="{FF2B5EF4-FFF2-40B4-BE49-F238E27FC236}">
                <a16:creationId xmlns:a16="http://schemas.microsoft.com/office/drawing/2014/main" id="{C052C0A9-E50D-1143-A61D-645802640496}"/>
              </a:ext>
            </a:extLst>
          </p:cNvPr>
          <p:cNvSpPr txBox="1"/>
          <p:nvPr/>
        </p:nvSpPr>
        <p:spPr>
          <a:xfrm>
            <a:off x="8228455" y="5207250"/>
            <a:ext cx="70533" cy="1384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4</a:t>
            </a:r>
          </a:p>
        </p:txBody>
      </p:sp>
      <p:sp>
        <p:nvSpPr>
          <p:cNvPr id="143" name="TextBox 142">
            <a:extLst>
              <a:ext uri="{FF2B5EF4-FFF2-40B4-BE49-F238E27FC236}">
                <a16:creationId xmlns:a16="http://schemas.microsoft.com/office/drawing/2014/main" id="{5DFD23D2-A7B3-8144-B31E-F9EB10F1FBF0}"/>
              </a:ext>
            </a:extLst>
          </p:cNvPr>
          <p:cNvSpPr txBox="1"/>
          <p:nvPr/>
        </p:nvSpPr>
        <p:spPr>
          <a:xfrm>
            <a:off x="2152101" y="5396605"/>
            <a:ext cx="2960683" cy="193899"/>
          </a:xfrm>
          <a:prstGeom prst="rect">
            <a:avLst/>
          </a:prstGeom>
          <a:noFill/>
        </p:spPr>
        <p:txBody>
          <a:bodyPr wrap="none" lIns="0" tIns="0" rIns="0" bIns="0" rtlCol="0">
            <a:spAutoFit/>
          </a:bodyPr>
          <a:lstStyle/>
          <a:p>
            <a:pPr algn="ctr">
              <a:lnSpc>
                <a:spcPct val="90000"/>
              </a:lnSpc>
            </a:pPr>
            <a:r>
              <a:rPr lang="en-GB" sz="1400" b="1" dirty="0">
                <a:latin typeface="Arial" panose="020B0604020202020204" pitchFamily="34" charset="0"/>
                <a:ea typeface="Aileron" charset="0"/>
                <a:cs typeface="Arial" panose="020B0604020202020204" pitchFamily="34" charset="0"/>
              </a:rPr>
              <a:t>Time from randomisation (months)</a:t>
            </a:r>
          </a:p>
        </p:txBody>
      </p:sp>
      <p:sp>
        <p:nvSpPr>
          <p:cNvPr id="144" name="TextBox 143">
            <a:extLst>
              <a:ext uri="{FF2B5EF4-FFF2-40B4-BE49-F238E27FC236}">
                <a16:creationId xmlns:a16="http://schemas.microsoft.com/office/drawing/2014/main" id="{88E67E02-2BD1-B043-87CD-539BB46588DB}"/>
              </a:ext>
            </a:extLst>
          </p:cNvPr>
          <p:cNvSpPr txBox="1"/>
          <p:nvPr/>
        </p:nvSpPr>
        <p:spPr>
          <a:xfrm rot="16200000">
            <a:off x="-173540" y="3752874"/>
            <a:ext cx="2167261" cy="193899"/>
          </a:xfrm>
          <a:prstGeom prst="rect">
            <a:avLst/>
          </a:prstGeom>
          <a:noFill/>
        </p:spPr>
        <p:txBody>
          <a:bodyPr wrap="none" lIns="0" tIns="0" rIns="0" bIns="0" rtlCol="0">
            <a:spAutoFit/>
          </a:bodyPr>
          <a:lstStyle/>
          <a:p>
            <a:pPr algn="ctr">
              <a:lnSpc>
                <a:spcPct val="90000"/>
              </a:lnSpc>
            </a:pPr>
            <a:r>
              <a:rPr lang="en-GB" sz="1400" b="1" dirty="0">
                <a:latin typeface="Arial" panose="020B0604020202020204" pitchFamily="34" charset="0"/>
                <a:ea typeface="Aileron" charset="0"/>
                <a:cs typeface="Arial" panose="020B0604020202020204" pitchFamily="34" charset="0"/>
              </a:rPr>
              <a:t>Event-free probability (%)</a:t>
            </a:r>
          </a:p>
        </p:txBody>
      </p:sp>
      <p:sp>
        <p:nvSpPr>
          <p:cNvPr id="145" name="TextBox 144">
            <a:extLst>
              <a:ext uri="{FF2B5EF4-FFF2-40B4-BE49-F238E27FC236}">
                <a16:creationId xmlns:a16="http://schemas.microsoft.com/office/drawing/2014/main" id="{78C77BEE-D33E-6B42-95F4-18BEB8104B1D}"/>
              </a:ext>
            </a:extLst>
          </p:cNvPr>
          <p:cNvSpPr txBox="1"/>
          <p:nvPr/>
        </p:nvSpPr>
        <p:spPr>
          <a:xfrm>
            <a:off x="1027287" y="2520334"/>
            <a:ext cx="211596" cy="138499"/>
          </a:xfrm>
          <a:prstGeom prst="rect">
            <a:avLst/>
          </a:prstGeom>
          <a:noFill/>
        </p:spPr>
        <p:txBody>
          <a:bodyPr wrap="none" lIns="0" tIns="0" rIns="0" bIns="0" rtlCol="0">
            <a:spAutoFit/>
          </a:bodyPr>
          <a:lstStyle/>
          <a:p>
            <a:pPr algn="r">
              <a:lnSpc>
                <a:spcPct val="90000"/>
              </a:lnSpc>
            </a:pPr>
            <a:r>
              <a:rPr lang="en-GB" sz="1000" dirty="0">
                <a:latin typeface="Arial" panose="020B0604020202020204" pitchFamily="34" charset="0"/>
                <a:ea typeface="Aileron" charset="0"/>
                <a:cs typeface="Arial" panose="020B0604020202020204" pitchFamily="34" charset="0"/>
              </a:rPr>
              <a:t>100</a:t>
            </a:r>
          </a:p>
        </p:txBody>
      </p:sp>
      <p:cxnSp>
        <p:nvCxnSpPr>
          <p:cNvPr id="146" name="Straight Connector 145">
            <a:extLst>
              <a:ext uri="{FF2B5EF4-FFF2-40B4-BE49-F238E27FC236}">
                <a16:creationId xmlns:a16="http://schemas.microsoft.com/office/drawing/2014/main" id="{A414A005-F4B4-7349-B8C0-8D6199B1291B}"/>
              </a:ext>
            </a:extLst>
          </p:cNvPr>
          <p:cNvCxnSpPr>
            <a:cxnSpLocks/>
          </p:cNvCxnSpPr>
          <p:nvPr/>
        </p:nvCxnSpPr>
        <p:spPr>
          <a:xfrm flipH="1">
            <a:off x="1281006" y="2581799"/>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47" name="TextBox 146">
            <a:extLst>
              <a:ext uri="{FF2B5EF4-FFF2-40B4-BE49-F238E27FC236}">
                <a16:creationId xmlns:a16="http://schemas.microsoft.com/office/drawing/2014/main" id="{D0B8A2B3-6C9E-FE40-8BB8-F32201B78333}"/>
              </a:ext>
            </a:extLst>
          </p:cNvPr>
          <p:cNvSpPr txBox="1"/>
          <p:nvPr/>
        </p:nvSpPr>
        <p:spPr>
          <a:xfrm>
            <a:off x="1097819" y="3018809"/>
            <a:ext cx="141064" cy="138499"/>
          </a:xfrm>
          <a:prstGeom prst="rect">
            <a:avLst/>
          </a:prstGeom>
          <a:noFill/>
        </p:spPr>
        <p:txBody>
          <a:bodyPr wrap="none" lIns="0" tIns="0" rIns="0" bIns="0" rtlCol="0">
            <a:spAutoFit/>
          </a:bodyPr>
          <a:lstStyle/>
          <a:p>
            <a:pPr algn="r">
              <a:lnSpc>
                <a:spcPct val="90000"/>
              </a:lnSpc>
            </a:pPr>
            <a:r>
              <a:rPr lang="en-GB" sz="1000" dirty="0">
                <a:latin typeface="Arial" panose="020B0604020202020204" pitchFamily="34" charset="0"/>
                <a:ea typeface="Aileron" charset="0"/>
                <a:cs typeface="Arial" panose="020B0604020202020204" pitchFamily="34" charset="0"/>
              </a:rPr>
              <a:t>80</a:t>
            </a:r>
          </a:p>
        </p:txBody>
      </p:sp>
      <p:cxnSp>
        <p:nvCxnSpPr>
          <p:cNvPr id="148" name="Straight Connector 147">
            <a:extLst>
              <a:ext uri="{FF2B5EF4-FFF2-40B4-BE49-F238E27FC236}">
                <a16:creationId xmlns:a16="http://schemas.microsoft.com/office/drawing/2014/main" id="{CB6D64F8-5965-1341-A134-F7EFAAD70A0F}"/>
              </a:ext>
            </a:extLst>
          </p:cNvPr>
          <p:cNvCxnSpPr>
            <a:cxnSpLocks/>
          </p:cNvCxnSpPr>
          <p:nvPr/>
        </p:nvCxnSpPr>
        <p:spPr>
          <a:xfrm flipH="1">
            <a:off x="1281006" y="3080274"/>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49" name="TextBox 148">
            <a:extLst>
              <a:ext uri="{FF2B5EF4-FFF2-40B4-BE49-F238E27FC236}">
                <a16:creationId xmlns:a16="http://schemas.microsoft.com/office/drawing/2014/main" id="{F1B0ADFD-AB5D-C04E-AC0B-0B7D19C001B1}"/>
              </a:ext>
            </a:extLst>
          </p:cNvPr>
          <p:cNvSpPr txBox="1"/>
          <p:nvPr/>
        </p:nvSpPr>
        <p:spPr>
          <a:xfrm>
            <a:off x="1168350" y="5044459"/>
            <a:ext cx="70533" cy="138499"/>
          </a:xfrm>
          <a:prstGeom prst="rect">
            <a:avLst/>
          </a:prstGeom>
          <a:noFill/>
        </p:spPr>
        <p:txBody>
          <a:bodyPr wrap="none" lIns="0" tIns="0" rIns="0" bIns="0" rtlCol="0">
            <a:spAutoFit/>
          </a:bodyPr>
          <a:lstStyle/>
          <a:p>
            <a:pPr algn="r">
              <a:lnSpc>
                <a:spcPct val="90000"/>
              </a:lnSpc>
            </a:pPr>
            <a:r>
              <a:rPr lang="en-GB" sz="1000" dirty="0">
                <a:latin typeface="Arial" panose="020B0604020202020204" pitchFamily="34" charset="0"/>
                <a:ea typeface="Aileron" charset="0"/>
                <a:cs typeface="Arial" panose="020B0604020202020204" pitchFamily="34" charset="0"/>
              </a:rPr>
              <a:t>0</a:t>
            </a:r>
          </a:p>
        </p:txBody>
      </p:sp>
      <p:cxnSp>
        <p:nvCxnSpPr>
          <p:cNvPr id="150" name="Straight Connector 149">
            <a:extLst>
              <a:ext uri="{FF2B5EF4-FFF2-40B4-BE49-F238E27FC236}">
                <a16:creationId xmlns:a16="http://schemas.microsoft.com/office/drawing/2014/main" id="{4BF2B78C-DDED-B746-B6B5-BB109CC44DFC}"/>
              </a:ext>
            </a:extLst>
          </p:cNvPr>
          <p:cNvCxnSpPr>
            <a:cxnSpLocks/>
          </p:cNvCxnSpPr>
          <p:nvPr/>
        </p:nvCxnSpPr>
        <p:spPr>
          <a:xfrm flipH="1">
            <a:off x="1281006" y="5107897"/>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51" name="TextBox 150">
            <a:extLst>
              <a:ext uri="{FF2B5EF4-FFF2-40B4-BE49-F238E27FC236}">
                <a16:creationId xmlns:a16="http://schemas.microsoft.com/office/drawing/2014/main" id="{9B084B1A-77E5-264D-A821-F4BA57F10428}"/>
              </a:ext>
            </a:extLst>
          </p:cNvPr>
          <p:cNvSpPr txBox="1"/>
          <p:nvPr/>
        </p:nvSpPr>
        <p:spPr>
          <a:xfrm>
            <a:off x="1097819" y="3520459"/>
            <a:ext cx="141064" cy="138499"/>
          </a:xfrm>
          <a:prstGeom prst="rect">
            <a:avLst/>
          </a:prstGeom>
          <a:noFill/>
        </p:spPr>
        <p:txBody>
          <a:bodyPr wrap="none" lIns="0" tIns="0" rIns="0" bIns="0" rtlCol="0">
            <a:spAutoFit/>
          </a:bodyPr>
          <a:lstStyle/>
          <a:p>
            <a:pPr algn="r">
              <a:lnSpc>
                <a:spcPct val="90000"/>
              </a:lnSpc>
            </a:pPr>
            <a:r>
              <a:rPr lang="en-GB" sz="1000" dirty="0">
                <a:latin typeface="Arial" panose="020B0604020202020204" pitchFamily="34" charset="0"/>
                <a:ea typeface="Aileron" charset="0"/>
                <a:cs typeface="Arial" panose="020B0604020202020204" pitchFamily="34" charset="0"/>
              </a:rPr>
              <a:t>60</a:t>
            </a:r>
          </a:p>
        </p:txBody>
      </p:sp>
      <p:cxnSp>
        <p:nvCxnSpPr>
          <p:cNvPr id="152" name="Straight Connector 151">
            <a:extLst>
              <a:ext uri="{FF2B5EF4-FFF2-40B4-BE49-F238E27FC236}">
                <a16:creationId xmlns:a16="http://schemas.microsoft.com/office/drawing/2014/main" id="{B4915F09-32E8-CB4C-AC2E-37803AA2B80E}"/>
              </a:ext>
            </a:extLst>
          </p:cNvPr>
          <p:cNvCxnSpPr>
            <a:cxnSpLocks/>
          </p:cNvCxnSpPr>
          <p:nvPr/>
        </p:nvCxnSpPr>
        <p:spPr>
          <a:xfrm flipH="1">
            <a:off x="1281006" y="3588274"/>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3" name="Straight Connector 152">
            <a:extLst>
              <a:ext uri="{FF2B5EF4-FFF2-40B4-BE49-F238E27FC236}">
                <a16:creationId xmlns:a16="http://schemas.microsoft.com/office/drawing/2014/main" id="{E66F582D-FDCF-0741-A8DB-DB3FE633EFDE}"/>
              </a:ext>
            </a:extLst>
          </p:cNvPr>
          <p:cNvCxnSpPr>
            <a:cxnSpLocks/>
          </p:cNvCxnSpPr>
          <p:nvPr/>
        </p:nvCxnSpPr>
        <p:spPr>
          <a:xfrm flipH="1">
            <a:off x="1350134" y="5107897"/>
            <a:ext cx="4549088"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54" name="TextBox 153">
            <a:extLst>
              <a:ext uri="{FF2B5EF4-FFF2-40B4-BE49-F238E27FC236}">
                <a16:creationId xmlns:a16="http://schemas.microsoft.com/office/drawing/2014/main" id="{7EAEDEB8-5F1F-8348-B395-A917D6729E95}"/>
              </a:ext>
            </a:extLst>
          </p:cNvPr>
          <p:cNvSpPr txBox="1"/>
          <p:nvPr/>
        </p:nvSpPr>
        <p:spPr>
          <a:xfrm>
            <a:off x="1097819" y="4025284"/>
            <a:ext cx="141064" cy="138499"/>
          </a:xfrm>
          <a:prstGeom prst="rect">
            <a:avLst/>
          </a:prstGeom>
          <a:noFill/>
        </p:spPr>
        <p:txBody>
          <a:bodyPr wrap="none" lIns="0" tIns="0" rIns="0" bIns="0" rtlCol="0">
            <a:spAutoFit/>
          </a:bodyPr>
          <a:lstStyle/>
          <a:p>
            <a:pPr algn="r">
              <a:lnSpc>
                <a:spcPct val="90000"/>
              </a:lnSpc>
            </a:pPr>
            <a:r>
              <a:rPr lang="en-GB" sz="1000" dirty="0">
                <a:latin typeface="Arial" panose="020B0604020202020204" pitchFamily="34" charset="0"/>
                <a:ea typeface="Aileron" charset="0"/>
                <a:cs typeface="Arial" panose="020B0604020202020204" pitchFamily="34" charset="0"/>
              </a:rPr>
              <a:t>40</a:t>
            </a:r>
          </a:p>
        </p:txBody>
      </p:sp>
      <p:cxnSp>
        <p:nvCxnSpPr>
          <p:cNvPr id="155" name="Straight Connector 154">
            <a:extLst>
              <a:ext uri="{FF2B5EF4-FFF2-40B4-BE49-F238E27FC236}">
                <a16:creationId xmlns:a16="http://schemas.microsoft.com/office/drawing/2014/main" id="{194DA590-8988-DC40-A079-2FA8A62CB3D4}"/>
              </a:ext>
            </a:extLst>
          </p:cNvPr>
          <p:cNvCxnSpPr>
            <a:cxnSpLocks/>
          </p:cNvCxnSpPr>
          <p:nvPr/>
        </p:nvCxnSpPr>
        <p:spPr>
          <a:xfrm flipH="1">
            <a:off x="1281006" y="4093099"/>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56" name="TextBox 155">
            <a:extLst>
              <a:ext uri="{FF2B5EF4-FFF2-40B4-BE49-F238E27FC236}">
                <a16:creationId xmlns:a16="http://schemas.microsoft.com/office/drawing/2014/main" id="{39D58E90-9A48-D141-A6EA-6C5424ED4E12}"/>
              </a:ext>
            </a:extLst>
          </p:cNvPr>
          <p:cNvSpPr txBox="1"/>
          <p:nvPr/>
        </p:nvSpPr>
        <p:spPr>
          <a:xfrm>
            <a:off x="1097819" y="4786511"/>
            <a:ext cx="141064" cy="138499"/>
          </a:xfrm>
          <a:prstGeom prst="rect">
            <a:avLst/>
          </a:prstGeom>
          <a:noFill/>
        </p:spPr>
        <p:txBody>
          <a:bodyPr wrap="none" lIns="0" tIns="0" rIns="0" bIns="0" rtlCol="0">
            <a:spAutoFit/>
          </a:bodyPr>
          <a:lstStyle/>
          <a:p>
            <a:pPr algn="r">
              <a:lnSpc>
                <a:spcPct val="90000"/>
              </a:lnSpc>
            </a:pPr>
            <a:r>
              <a:rPr lang="en-GB" sz="1000" dirty="0">
                <a:latin typeface="Arial" panose="020B0604020202020204" pitchFamily="34" charset="0"/>
                <a:ea typeface="Aileron" charset="0"/>
                <a:cs typeface="Arial" panose="020B0604020202020204" pitchFamily="34" charset="0"/>
              </a:rPr>
              <a:t>10</a:t>
            </a:r>
          </a:p>
        </p:txBody>
      </p:sp>
      <p:cxnSp>
        <p:nvCxnSpPr>
          <p:cNvPr id="157" name="Straight Connector 156">
            <a:extLst>
              <a:ext uri="{FF2B5EF4-FFF2-40B4-BE49-F238E27FC236}">
                <a16:creationId xmlns:a16="http://schemas.microsoft.com/office/drawing/2014/main" id="{CBED3061-34D5-7745-A308-00B2E9129EBE}"/>
              </a:ext>
            </a:extLst>
          </p:cNvPr>
          <p:cNvCxnSpPr>
            <a:cxnSpLocks/>
          </p:cNvCxnSpPr>
          <p:nvPr/>
        </p:nvCxnSpPr>
        <p:spPr>
          <a:xfrm flipH="1">
            <a:off x="1281006" y="4854326"/>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8" name="Straight Connector 157">
            <a:extLst>
              <a:ext uri="{FF2B5EF4-FFF2-40B4-BE49-F238E27FC236}">
                <a16:creationId xmlns:a16="http://schemas.microsoft.com/office/drawing/2014/main" id="{CF6A7B84-2475-6F49-8A6D-203A936439B3}"/>
              </a:ext>
            </a:extLst>
          </p:cNvPr>
          <p:cNvCxnSpPr>
            <a:cxnSpLocks/>
          </p:cNvCxnSpPr>
          <p:nvPr/>
        </p:nvCxnSpPr>
        <p:spPr>
          <a:xfrm rot="16200000" flipH="1">
            <a:off x="1504331" y="5144024"/>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59" name="TextBox 158">
            <a:extLst>
              <a:ext uri="{FF2B5EF4-FFF2-40B4-BE49-F238E27FC236}">
                <a16:creationId xmlns:a16="http://schemas.microsoft.com/office/drawing/2014/main" id="{3DA0D126-4AB0-964C-943A-14EFC40CFCF6}"/>
              </a:ext>
            </a:extLst>
          </p:cNvPr>
          <p:cNvSpPr txBox="1"/>
          <p:nvPr/>
        </p:nvSpPr>
        <p:spPr>
          <a:xfrm>
            <a:off x="1509037" y="5207250"/>
            <a:ext cx="70533" cy="1384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0</a:t>
            </a:r>
          </a:p>
        </p:txBody>
      </p:sp>
      <p:sp>
        <p:nvSpPr>
          <p:cNvPr id="162" name="TextBox 161">
            <a:extLst>
              <a:ext uri="{FF2B5EF4-FFF2-40B4-BE49-F238E27FC236}">
                <a16:creationId xmlns:a16="http://schemas.microsoft.com/office/drawing/2014/main" id="{6047F300-DB2A-BD46-865D-268391B59C6D}"/>
              </a:ext>
            </a:extLst>
          </p:cNvPr>
          <p:cNvSpPr txBox="1"/>
          <p:nvPr/>
        </p:nvSpPr>
        <p:spPr>
          <a:xfrm>
            <a:off x="181957" y="5402461"/>
            <a:ext cx="1235916" cy="498598"/>
          </a:xfrm>
          <a:prstGeom prst="rect">
            <a:avLst/>
          </a:prstGeom>
          <a:noFill/>
        </p:spPr>
        <p:txBody>
          <a:bodyPr wrap="none" lIns="0" tIns="0" rIns="0" bIns="0" rtlCol="0">
            <a:spAutoFit/>
          </a:bodyPr>
          <a:lstStyle/>
          <a:p>
            <a:pPr algn="r">
              <a:lnSpc>
                <a:spcPct val="90000"/>
              </a:lnSpc>
            </a:pPr>
            <a:r>
              <a:rPr lang="en-GB" sz="900" b="1" dirty="0">
                <a:latin typeface="Arial" panose="020B0604020202020204" pitchFamily="34" charset="0"/>
                <a:ea typeface="Aileron" charset="0"/>
                <a:cs typeface="Arial" panose="020B0604020202020204" pitchFamily="34" charset="0"/>
              </a:rPr>
              <a:t>No. of patients </a:t>
            </a:r>
            <a:br>
              <a:rPr lang="en-GB" sz="900" b="1" dirty="0">
                <a:latin typeface="Arial" panose="020B0604020202020204" pitchFamily="34" charset="0"/>
                <a:ea typeface="Aileron" charset="0"/>
                <a:cs typeface="Arial" panose="020B0604020202020204" pitchFamily="34" charset="0"/>
              </a:rPr>
            </a:br>
            <a:r>
              <a:rPr lang="en-GB" sz="900" b="1" dirty="0">
                <a:latin typeface="Arial" panose="020B0604020202020204" pitchFamily="34" charset="0"/>
                <a:ea typeface="Aileron" charset="0"/>
                <a:cs typeface="Arial" panose="020B0604020202020204" pitchFamily="34" charset="0"/>
              </a:rPr>
              <a:t>still at risk</a:t>
            </a:r>
          </a:p>
          <a:p>
            <a:pPr algn="r">
              <a:lnSpc>
                <a:spcPct val="90000"/>
              </a:lnSpc>
            </a:pPr>
            <a:r>
              <a:rPr lang="en-GB" sz="900" b="1" baseline="30000" dirty="0">
                <a:solidFill>
                  <a:schemeClr val="tx2"/>
                </a:solidFill>
                <a:latin typeface="Arial" panose="020B0604020202020204" pitchFamily="34" charset="0"/>
                <a:ea typeface="Aileron" charset="0"/>
                <a:cs typeface="Arial" panose="020B0604020202020204" pitchFamily="34" charset="0"/>
              </a:rPr>
              <a:t>177</a:t>
            </a:r>
            <a:r>
              <a:rPr lang="en-GB" sz="900" b="1" dirty="0">
                <a:solidFill>
                  <a:schemeClr val="tx2"/>
                </a:solidFill>
                <a:latin typeface="Arial" panose="020B0604020202020204" pitchFamily="34" charset="0"/>
                <a:ea typeface="Aileron" charset="0"/>
                <a:cs typeface="Arial" panose="020B0604020202020204" pitchFamily="34" charset="0"/>
              </a:rPr>
              <a:t>Lu-PSMA-617 + SoC</a:t>
            </a:r>
          </a:p>
          <a:p>
            <a:pPr algn="r">
              <a:lnSpc>
                <a:spcPct val="90000"/>
              </a:lnSpc>
            </a:pPr>
            <a:r>
              <a:rPr lang="en-GB" sz="900" b="1" dirty="0">
                <a:solidFill>
                  <a:schemeClr val="accent1"/>
                </a:solidFill>
                <a:latin typeface="Arial" panose="020B0604020202020204" pitchFamily="34" charset="0"/>
                <a:ea typeface="Aileron" charset="0"/>
                <a:cs typeface="Arial" panose="020B0604020202020204" pitchFamily="34" charset="0"/>
              </a:rPr>
              <a:t>SoC alone</a:t>
            </a:r>
          </a:p>
        </p:txBody>
      </p:sp>
      <p:cxnSp>
        <p:nvCxnSpPr>
          <p:cNvPr id="163" name="Straight Connector 162">
            <a:extLst>
              <a:ext uri="{FF2B5EF4-FFF2-40B4-BE49-F238E27FC236}">
                <a16:creationId xmlns:a16="http://schemas.microsoft.com/office/drawing/2014/main" id="{FEAB2F7C-4B34-B24D-B1EC-BE8102FECD2F}"/>
              </a:ext>
            </a:extLst>
          </p:cNvPr>
          <p:cNvCxnSpPr>
            <a:cxnSpLocks/>
          </p:cNvCxnSpPr>
          <p:nvPr/>
        </p:nvCxnSpPr>
        <p:spPr>
          <a:xfrm>
            <a:off x="1353006" y="2577239"/>
            <a:ext cx="0" cy="253047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4" name="Straight Connector 163">
            <a:extLst>
              <a:ext uri="{FF2B5EF4-FFF2-40B4-BE49-F238E27FC236}">
                <a16:creationId xmlns:a16="http://schemas.microsoft.com/office/drawing/2014/main" id="{74E8CAB5-EE4D-0A4F-B06D-F1F9845D0702}"/>
              </a:ext>
            </a:extLst>
          </p:cNvPr>
          <p:cNvCxnSpPr>
            <a:cxnSpLocks/>
          </p:cNvCxnSpPr>
          <p:nvPr/>
        </p:nvCxnSpPr>
        <p:spPr>
          <a:xfrm rot="16200000" flipH="1">
            <a:off x="5854878" y="5144024"/>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65" name="TextBox 164">
            <a:extLst>
              <a:ext uri="{FF2B5EF4-FFF2-40B4-BE49-F238E27FC236}">
                <a16:creationId xmlns:a16="http://schemas.microsoft.com/office/drawing/2014/main" id="{4371BCC6-2D36-194A-A8C5-585BBC9E17E0}"/>
              </a:ext>
            </a:extLst>
          </p:cNvPr>
          <p:cNvSpPr txBox="1"/>
          <p:nvPr/>
        </p:nvSpPr>
        <p:spPr>
          <a:xfrm>
            <a:off x="5820346" y="5207250"/>
            <a:ext cx="141065" cy="1384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32</a:t>
            </a:r>
          </a:p>
        </p:txBody>
      </p:sp>
      <p:cxnSp>
        <p:nvCxnSpPr>
          <p:cNvPr id="166" name="Straight Connector 165">
            <a:extLst>
              <a:ext uri="{FF2B5EF4-FFF2-40B4-BE49-F238E27FC236}">
                <a16:creationId xmlns:a16="http://schemas.microsoft.com/office/drawing/2014/main" id="{67D83FF7-EF5E-8F4A-AFA1-D0A6A5354CE4}"/>
              </a:ext>
            </a:extLst>
          </p:cNvPr>
          <p:cNvCxnSpPr>
            <a:cxnSpLocks/>
          </p:cNvCxnSpPr>
          <p:nvPr/>
        </p:nvCxnSpPr>
        <p:spPr>
          <a:xfrm rot="16200000" flipH="1">
            <a:off x="5579994" y="5144024"/>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67" name="TextBox 166">
            <a:extLst>
              <a:ext uri="{FF2B5EF4-FFF2-40B4-BE49-F238E27FC236}">
                <a16:creationId xmlns:a16="http://schemas.microsoft.com/office/drawing/2014/main" id="{6D977147-2198-3140-8026-D6F2D759F707}"/>
              </a:ext>
            </a:extLst>
          </p:cNvPr>
          <p:cNvSpPr txBox="1"/>
          <p:nvPr/>
        </p:nvSpPr>
        <p:spPr>
          <a:xfrm>
            <a:off x="5547296" y="5207250"/>
            <a:ext cx="141065" cy="1384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30</a:t>
            </a:r>
          </a:p>
        </p:txBody>
      </p:sp>
      <p:cxnSp>
        <p:nvCxnSpPr>
          <p:cNvPr id="168" name="Straight Connector 167">
            <a:extLst>
              <a:ext uri="{FF2B5EF4-FFF2-40B4-BE49-F238E27FC236}">
                <a16:creationId xmlns:a16="http://schemas.microsoft.com/office/drawing/2014/main" id="{C2DBE130-F3CC-5148-AC0B-F47D0AF112D6}"/>
              </a:ext>
            </a:extLst>
          </p:cNvPr>
          <p:cNvCxnSpPr>
            <a:cxnSpLocks/>
          </p:cNvCxnSpPr>
          <p:nvPr/>
        </p:nvCxnSpPr>
        <p:spPr>
          <a:xfrm rot="16200000" flipH="1">
            <a:off x="4224166" y="5144024"/>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69" name="TextBox 168">
            <a:extLst>
              <a:ext uri="{FF2B5EF4-FFF2-40B4-BE49-F238E27FC236}">
                <a16:creationId xmlns:a16="http://schemas.microsoft.com/office/drawing/2014/main" id="{A785B98A-0FAA-D240-A975-CC41B5D330D4}"/>
              </a:ext>
            </a:extLst>
          </p:cNvPr>
          <p:cNvSpPr txBox="1"/>
          <p:nvPr/>
        </p:nvSpPr>
        <p:spPr>
          <a:xfrm>
            <a:off x="4191571" y="5207250"/>
            <a:ext cx="141065" cy="1384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20</a:t>
            </a:r>
          </a:p>
        </p:txBody>
      </p:sp>
      <p:cxnSp>
        <p:nvCxnSpPr>
          <p:cNvPr id="170" name="Straight Connector 169">
            <a:extLst>
              <a:ext uri="{FF2B5EF4-FFF2-40B4-BE49-F238E27FC236}">
                <a16:creationId xmlns:a16="http://schemas.microsoft.com/office/drawing/2014/main" id="{080CAFCE-6468-6644-AC34-A2FF0DF246E6}"/>
              </a:ext>
            </a:extLst>
          </p:cNvPr>
          <p:cNvCxnSpPr>
            <a:cxnSpLocks/>
          </p:cNvCxnSpPr>
          <p:nvPr/>
        </p:nvCxnSpPr>
        <p:spPr>
          <a:xfrm rot="16200000" flipH="1">
            <a:off x="3139179" y="5144024"/>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1" name="TextBox 170">
            <a:extLst>
              <a:ext uri="{FF2B5EF4-FFF2-40B4-BE49-F238E27FC236}">
                <a16:creationId xmlns:a16="http://schemas.microsoft.com/office/drawing/2014/main" id="{FA3A8781-FF3B-4F42-8784-AE786CA41254}"/>
              </a:ext>
            </a:extLst>
          </p:cNvPr>
          <p:cNvSpPr txBox="1"/>
          <p:nvPr/>
        </p:nvSpPr>
        <p:spPr>
          <a:xfrm>
            <a:off x="3105721" y="5207250"/>
            <a:ext cx="141065" cy="1384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12</a:t>
            </a:r>
          </a:p>
        </p:txBody>
      </p:sp>
      <p:cxnSp>
        <p:nvCxnSpPr>
          <p:cNvPr id="172" name="Straight Connector 171">
            <a:extLst>
              <a:ext uri="{FF2B5EF4-FFF2-40B4-BE49-F238E27FC236}">
                <a16:creationId xmlns:a16="http://schemas.microsoft.com/office/drawing/2014/main" id="{75F74C0D-51C6-4B48-A239-4ABDA0E6D99D}"/>
              </a:ext>
            </a:extLst>
          </p:cNvPr>
          <p:cNvCxnSpPr>
            <a:cxnSpLocks/>
          </p:cNvCxnSpPr>
          <p:nvPr/>
        </p:nvCxnSpPr>
        <p:spPr>
          <a:xfrm rot="16200000" flipH="1">
            <a:off x="3410400" y="5144024"/>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3" name="TextBox 172">
            <a:extLst>
              <a:ext uri="{FF2B5EF4-FFF2-40B4-BE49-F238E27FC236}">
                <a16:creationId xmlns:a16="http://schemas.microsoft.com/office/drawing/2014/main" id="{084880C4-FFB5-C843-BAF6-B21316F18059}"/>
              </a:ext>
            </a:extLst>
          </p:cNvPr>
          <p:cNvSpPr txBox="1"/>
          <p:nvPr/>
        </p:nvSpPr>
        <p:spPr>
          <a:xfrm>
            <a:off x="3378771" y="5207250"/>
            <a:ext cx="141065" cy="1384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14</a:t>
            </a:r>
          </a:p>
        </p:txBody>
      </p:sp>
      <p:cxnSp>
        <p:nvCxnSpPr>
          <p:cNvPr id="178" name="Straight Connector 177">
            <a:extLst>
              <a:ext uri="{FF2B5EF4-FFF2-40B4-BE49-F238E27FC236}">
                <a16:creationId xmlns:a16="http://schemas.microsoft.com/office/drawing/2014/main" id="{61D74CE7-5595-B445-85E4-A6C012A0A885}"/>
              </a:ext>
            </a:extLst>
          </p:cNvPr>
          <p:cNvCxnSpPr>
            <a:cxnSpLocks/>
          </p:cNvCxnSpPr>
          <p:nvPr/>
        </p:nvCxnSpPr>
        <p:spPr>
          <a:xfrm rot="16200000" flipH="1">
            <a:off x="2324930" y="5144024"/>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9" name="TextBox 178">
            <a:extLst>
              <a:ext uri="{FF2B5EF4-FFF2-40B4-BE49-F238E27FC236}">
                <a16:creationId xmlns:a16="http://schemas.microsoft.com/office/drawing/2014/main" id="{4E2EF16D-5A80-5946-9C57-04E15D27E486}"/>
              </a:ext>
            </a:extLst>
          </p:cNvPr>
          <p:cNvSpPr txBox="1"/>
          <p:nvPr/>
        </p:nvSpPr>
        <p:spPr>
          <a:xfrm>
            <a:off x="2328187" y="5207250"/>
            <a:ext cx="70533" cy="1384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6</a:t>
            </a:r>
          </a:p>
        </p:txBody>
      </p:sp>
      <p:cxnSp>
        <p:nvCxnSpPr>
          <p:cNvPr id="180" name="Straight Connector 179">
            <a:extLst>
              <a:ext uri="{FF2B5EF4-FFF2-40B4-BE49-F238E27FC236}">
                <a16:creationId xmlns:a16="http://schemas.microsoft.com/office/drawing/2014/main" id="{F48523CB-629C-914E-84B0-7A87B0254E18}"/>
              </a:ext>
            </a:extLst>
          </p:cNvPr>
          <p:cNvCxnSpPr>
            <a:cxnSpLocks/>
          </p:cNvCxnSpPr>
          <p:nvPr/>
        </p:nvCxnSpPr>
        <p:spPr>
          <a:xfrm rot="16200000" flipH="1">
            <a:off x="1781039" y="5144024"/>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81" name="TextBox 180">
            <a:extLst>
              <a:ext uri="{FF2B5EF4-FFF2-40B4-BE49-F238E27FC236}">
                <a16:creationId xmlns:a16="http://schemas.microsoft.com/office/drawing/2014/main" id="{6BFE869C-39A3-B544-BCA2-85E4FF4DE36B}"/>
              </a:ext>
            </a:extLst>
          </p:cNvPr>
          <p:cNvSpPr txBox="1"/>
          <p:nvPr/>
        </p:nvSpPr>
        <p:spPr>
          <a:xfrm>
            <a:off x="1753782" y="5207250"/>
            <a:ext cx="131446" cy="138499"/>
          </a:xfrm>
          <a:prstGeom prst="rect">
            <a:avLst/>
          </a:prstGeom>
          <a:noFill/>
        </p:spPr>
        <p:txBody>
          <a:bodyPr wrap="squar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2</a:t>
            </a:r>
          </a:p>
        </p:txBody>
      </p:sp>
      <p:sp>
        <p:nvSpPr>
          <p:cNvPr id="183" name="TextBox 182">
            <a:extLst>
              <a:ext uri="{FF2B5EF4-FFF2-40B4-BE49-F238E27FC236}">
                <a16:creationId xmlns:a16="http://schemas.microsoft.com/office/drawing/2014/main" id="{A9BCFA57-057C-9243-A06C-9FB48B6A2991}"/>
              </a:ext>
            </a:extLst>
          </p:cNvPr>
          <p:cNvSpPr txBox="1"/>
          <p:nvPr/>
        </p:nvSpPr>
        <p:spPr>
          <a:xfrm>
            <a:off x="1705663" y="1816852"/>
            <a:ext cx="3452869" cy="221599"/>
          </a:xfrm>
          <a:prstGeom prst="rect">
            <a:avLst/>
          </a:prstGeom>
          <a:noFill/>
        </p:spPr>
        <p:txBody>
          <a:bodyPr wrap="none" lIns="0" tIns="0" rIns="0" bIns="0" rtlCol="0">
            <a:spAutoFit/>
          </a:bodyPr>
          <a:lstStyle/>
          <a:p>
            <a:pPr algn="ctr">
              <a:lnSpc>
                <a:spcPct val="90000"/>
              </a:lnSpc>
            </a:pPr>
            <a:r>
              <a:rPr lang="en-GB" sz="1600" b="1" dirty="0">
                <a:latin typeface="Arial" panose="020B0604020202020204" pitchFamily="34" charset="0"/>
                <a:ea typeface="Aileron" charset="0"/>
                <a:cs typeface="Arial" panose="020B0604020202020204" pitchFamily="34" charset="0"/>
              </a:rPr>
              <a:t>OS all randomised patients (N=831)</a:t>
            </a:r>
          </a:p>
        </p:txBody>
      </p:sp>
      <p:cxnSp>
        <p:nvCxnSpPr>
          <p:cNvPr id="192" name="Straight Connector 191">
            <a:extLst>
              <a:ext uri="{FF2B5EF4-FFF2-40B4-BE49-F238E27FC236}">
                <a16:creationId xmlns:a16="http://schemas.microsoft.com/office/drawing/2014/main" id="{C66172D9-C43C-2347-9E2A-1B4E0E54FF6F}"/>
              </a:ext>
            </a:extLst>
          </p:cNvPr>
          <p:cNvCxnSpPr>
            <a:cxnSpLocks/>
          </p:cNvCxnSpPr>
          <p:nvPr/>
        </p:nvCxnSpPr>
        <p:spPr>
          <a:xfrm rot="16200000" flipH="1">
            <a:off x="5309636" y="5144024"/>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93" name="TextBox 192">
            <a:extLst>
              <a:ext uri="{FF2B5EF4-FFF2-40B4-BE49-F238E27FC236}">
                <a16:creationId xmlns:a16="http://schemas.microsoft.com/office/drawing/2014/main" id="{051B212D-254D-C546-9DD7-A9C3866C2E9E}"/>
              </a:ext>
            </a:extLst>
          </p:cNvPr>
          <p:cNvSpPr txBox="1"/>
          <p:nvPr/>
        </p:nvSpPr>
        <p:spPr>
          <a:xfrm>
            <a:off x="5274246" y="5207250"/>
            <a:ext cx="141065" cy="1384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28</a:t>
            </a:r>
          </a:p>
        </p:txBody>
      </p:sp>
      <p:cxnSp>
        <p:nvCxnSpPr>
          <p:cNvPr id="194" name="Straight Connector 193">
            <a:extLst>
              <a:ext uri="{FF2B5EF4-FFF2-40B4-BE49-F238E27FC236}">
                <a16:creationId xmlns:a16="http://schemas.microsoft.com/office/drawing/2014/main" id="{24F36122-971B-4348-AB88-37F6595DFBDD}"/>
              </a:ext>
            </a:extLst>
          </p:cNvPr>
          <p:cNvCxnSpPr>
            <a:cxnSpLocks/>
          </p:cNvCxnSpPr>
          <p:nvPr/>
        </p:nvCxnSpPr>
        <p:spPr>
          <a:xfrm rot="16200000" flipH="1">
            <a:off x="5037932" y="5144024"/>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95" name="TextBox 194">
            <a:extLst>
              <a:ext uri="{FF2B5EF4-FFF2-40B4-BE49-F238E27FC236}">
                <a16:creationId xmlns:a16="http://schemas.microsoft.com/office/drawing/2014/main" id="{48B8E0D8-47F6-F048-B425-367312AE59C2}"/>
              </a:ext>
            </a:extLst>
          </p:cNvPr>
          <p:cNvSpPr txBox="1"/>
          <p:nvPr/>
        </p:nvSpPr>
        <p:spPr>
          <a:xfrm>
            <a:off x="5008090" y="5207250"/>
            <a:ext cx="141065" cy="1384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26</a:t>
            </a:r>
          </a:p>
        </p:txBody>
      </p:sp>
      <p:cxnSp>
        <p:nvCxnSpPr>
          <p:cNvPr id="198" name="Straight Connector 197">
            <a:extLst>
              <a:ext uri="{FF2B5EF4-FFF2-40B4-BE49-F238E27FC236}">
                <a16:creationId xmlns:a16="http://schemas.microsoft.com/office/drawing/2014/main" id="{46392CE6-3654-A149-997E-DB997ADE4C6D}"/>
              </a:ext>
            </a:extLst>
          </p:cNvPr>
          <p:cNvCxnSpPr>
            <a:cxnSpLocks/>
          </p:cNvCxnSpPr>
          <p:nvPr/>
        </p:nvCxnSpPr>
        <p:spPr>
          <a:xfrm rot="16200000" flipH="1">
            <a:off x="4767574" y="5144024"/>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99" name="TextBox 198">
            <a:extLst>
              <a:ext uri="{FF2B5EF4-FFF2-40B4-BE49-F238E27FC236}">
                <a16:creationId xmlns:a16="http://schemas.microsoft.com/office/drawing/2014/main" id="{9D6BCAD3-F6AE-924E-B352-0C1DF2FA0A22}"/>
              </a:ext>
            </a:extLst>
          </p:cNvPr>
          <p:cNvSpPr txBox="1"/>
          <p:nvPr/>
        </p:nvSpPr>
        <p:spPr>
          <a:xfrm>
            <a:off x="4733361" y="5207250"/>
            <a:ext cx="141065" cy="1384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24</a:t>
            </a:r>
          </a:p>
        </p:txBody>
      </p:sp>
      <p:cxnSp>
        <p:nvCxnSpPr>
          <p:cNvPr id="200" name="Straight Connector 199">
            <a:extLst>
              <a:ext uri="{FF2B5EF4-FFF2-40B4-BE49-F238E27FC236}">
                <a16:creationId xmlns:a16="http://schemas.microsoft.com/office/drawing/2014/main" id="{0F8AEA48-4DB3-CB45-A641-CC8B9BA51160}"/>
              </a:ext>
            </a:extLst>
          </p:cNvPr>
          <p:cNvCxnSpPr>
            <a:cxnSpLocks/>
          </p:cNvCxnSpPr>
          <p:nvPr/>
        </p:nvCxnSpPr>
        <p:spPr>
          <a:xfrm rot="16200000" flipH="1">
            <a:off x="4492695" y="5144024"/>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01" name="TextBox 200">
            <a:extLst>
              <a:ext uri="{FF2B5EF4-FFF2-40B4-BE49-F238E27FC236}">
                <a16:creationId xmlns:a16="http://schemas.microsoft.com/office/drawing/2014/main" id="{1261554B-83E8-794D-A53F-1B6502A345B4}"/>
              </a:ext>
            </a:extLst>
          </p:cNvPr>
          <p:cNvSpPr txBox="1"/>
          <p:nvPr/>
        </p:nvSpPr>
        <p:spPr>
          <a:xfrm>
            <a:off x="4457136" y="5207250"/>
            <a:ext cx="141065" cy="1384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22</a:t>
            </a:r>
          </a:p>
        </p:txBody>
      </p:sp>
      <p:cxnSp>
        <p:nvCxnSpPr>
          <p:cNvPr id="204" name="Straight Connector 203">
            <a:extLst>
              <a:ext uri="{FF2B5EF4-FFF2-40B4-BE49-F238E27FC236}">
                <a16:creationId xmlns:a16="http://schemas.microsoft.com/office/drawing/2014/main" id="{8E786AC8-C89F-564A-BB1C-B3B503AF8AD1}"/>
              </a:ext>
            </a:extLst>
          </p:cNvPr>
          <p:cNvCxnSpPr>
            <a:cxnSpLocks/>
          </p:cNvCxnSpPr>
          <p:nvPr/>
        </p:nvCxnSpPr>
        <p:spPr>
          <a:xfrm rot="16200000" flipH="1">
            <a:off x="3953442" y="5144024"/>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05" name="TextBox 204">
            <a:extLst>
              <a:ext uri="{FF2B5EF4-FFF2-40B4-BE49-F238E27FC236}">
                <a16:creationId xmlns:a16="http://schemas.microsoft.com/office/drawing/2014/main" id="{57B07AED-03B9-1D4F-B349-A088195B25B3}"/>
              </a:ext>
            </a:extLst>
          </p:cNvPr>
          <p:cNvSpPr txBox="1"/>
          <p:nvPr/>
        </p:nvSpPr>
        <p:spPr>
          <a:xfrm>
            <a:off x="3921330" y="5207250"/>
            <a:ext cx="141065" cy="1384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18</a:t>
            </a:r>
          </a:p>
        </p:txBody>
      </p:sp>
      <p:cxnSp>
        <p:nvCxnSpPr>
          <p:cNvPr id="206" name="Straight Connector 205">
            <a:extLst>
              <a:ext uri="{FF2B5EF4-FFF2-40B4-BE49-F238E27FC236}">
                <a16:creationId xmlns:a16="http://schemas.microsoft.com/office/drawing/2014/main" id="{B4D66103-B824-684E-A61B-A123CBA358E4}"/>
              </a:ext>
            </a:extLst>
          </p:cNvPr>
          <p:cNvCxnSpPr>
            <a:cxnSpLocks/>
          </p:cNvCxnSpPr>
          <p:nvPr/>
        </p:nvCxnSpPr>
        <p:spPr>
          <a:xfrm rot="16200000" flipH="1">
            <a:off x="2868821" y="5144024"/>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07" name="TextBox 206">
            <a:extLst>
              <a:ext uri="{FF2B5EF4-FFF2-40B4-BE49-F238E27FC236}">
                <a16:creationId xmlns:a16="http://schemas.microsoft.com/office/drawing/2014/main" id="{0D5D89C8-3F54-514F-BB36-3476240F0460}"/>
              </a:ext>
            </a:extLst>
          </p:cNvPr>
          <p:cNvSpPr txBox="1"/>
          <p:nvPr/>
        </p:nvSpPr>
        <p:spPr>
          <a:xfrm>
            <a:off x="2835846" y="5207250"/>
            <a:ext cx="141065" cy="1384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10</a:t>
            </a:r>
          </a:p>
        </p:txBody>
      </p:sp>
      <p:cxnSp>
        <p:nvCxnSpPr>
          <p:cNvPr id="208" name="Straight Connector 207">
            <a:extLst>
              <a:ext uri="{FF2B5EF4-FFF2-40B4-BE49-F238E27FC236}">
                <a16:creationId xmlns:a16="http://schemas.microsoft.com/office/drawing/2014/main" id="{869C36EF-F17A-F243-92B3-C1230495605B}"/>
              </a:ext>
            </a:extLst>
          </p:cNvPr>
          <p:cNvCxnSpPr>
            <a:cxnSpLocks/>
          </p:cNvCxnSpPr>
          <p:nvPr/>
        </p:nvCxnSpPr>
        <p:spPr>
          <a:xfrm rot="16200000" flipH="1">
            <a:off x="2598463" y="5144024"/>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09" name="TextBox 208">
            <a:extLst>
              <a:ext uri="{FF2B5EF4-FFF2-40B4-BE49-F238E27FC236}">
                <a16:creationId xmlns:a16="http://schemas.microsoft.com/office/drawing/2014/main" id="{C5D51AE9-BB87-2841-96A1-F6B16EF3BD91}"/>
              </a:ext>
            </a:extLst>
          </p:cNvPr>
          <p:cNvSpPr txBox="1"/>
          <p:nvPr/>
        </p:nvSpPr>
        <p:spPr>
          <a:xfrm>
            <a:off x="2601237" y="5207250"/>
            <a:ext cx="70533" cy="1384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8</a:t>
            </a:r>
          </a:p>
        </p:txBody>
      </p:sp>
      <p:sp>
        <p:nvSpPr>
          <p:cNvPr id="214" name="TextBox 213">
            <a:extLst>
              <a:ext uri="{FF2B5EF4-FFF2-40B4-BE49-F238E27FC236}">
                <a16:creationId xmlns:a16="http://schemas.microsoft.com/office/drawing/2014/main" id="{527052C2-2CB6-5D41-ABFB-0FAC6AECC0E9}"/>
              </a:ext>
            </a:extLst>
          </p:cNvPr>
          <p:cNvSpPr txBox="1"/>
          <p:nvPr/>
        </p:nvSpPr>
        <p:spPr>
          <a:xfrm>
            <a:off x="1097819" y="4535686"/>
            <a:ext cx="141064" cy="138499"/>
          </a:xfrm>
          <a:prstGeom prst="rect">
            <a:avLst/>
          </a:prstGeom>
          <a:noFill/>
        </p:spPr>
        <p:txBody>
          <a:bodyPr wrap="none" lIns="0" tIns="0" rIns="0" bIns="0" rtlCol="0">
            <a:spAutoFit/>
          </a:bodyPr>
          <a:lstStyle/>
          <a:p>
            <a:pPr algn="r">
              <a:lnSpc>
                <a:spcPct val="90000"/>
              </a:lnSpc>
            </a:pPr>
            <a:r>
              <a:rPr lang="en-GB" sz="1000" dirty="0">
                <a:latin typeface="Arial" panose="020B0604020202020204" pitchFamily="34" charset="0"/>
                <a:ea typeface="Aileron" charset="0"/>
                <a:cs typeface="Arial" panose="020B0604020202020204" pitchFamily="34" charset="0"/>
              </a:rPr>
              <a:t>20</a:t>
            </a:r>
          </a:p>
        </p:txBody>
      </p:sp>
      <p:cxnSp>
        <p:nvCxnSpPr>
          <p:cNvPr id="215" name="Straight Connector 214">
            <a:extLst>
              <a:ext uri="{FF2B5EF4-FFF2-40B4-BE49-F238E27FC236}">
                <a16:creationId xmlns:a16="http://schemas.microsoft.com/office/drawing/2014/main" id="{A2FC6151-1D51-CA4A-90C7-15F531AE3530}"/>
              </a:ext>
            </a:extLst>
          </p:cNvPr>
          <p:cNvCxnSpPr>
            <a:cxnSpLocks/>
          </p:cNvCxnSpPr>
          <p:nvPr/>
        </p:nvCxnSpPr>
        <p:spPr>
          <a:xfrm flipH="1">
            <a:off x="1281006" y="4603501"/>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16" name="TextBox 215">
            <a:extLst>
              <a:ext uri="{FF2B5EF4-FFF2-40B4-BE49-F238E27FC236}">
                <a16:creationId xmlns:a16="http://schemas.microsoft.com/office/drawing/2014/main" id="{52B7E006-FEF8-BA42-981D-7922E92A94E0}"/>
              </a:ext>
            </a:extLst>
          </p:cNvPr>
          <p:cNvSpPr txBox="1"/>
          <p:nvPr/>
        </p:nvSpPr>
        <p:spPr>
          <a:xfrm>
            <a:off x="1097819" y="4284861"/>
            <a:ext cx="141064" cy="138499"/>
          </a:xfrm>
          <a:prstGeom prst="rect">
            <a:avLst/>
          </a:prstGeom>
          <a:noFill/>
        </p:spPr>
        <p:txBody>
          <a:bodyPr wrap="none" lIns="0" tIns="0" rIns="0" bIns="0" rtlCol="0">
            <a:spAutoFit/>
          </a:bodyPr>
          <a:lstStyle/>
          <a:p>
            <a:pPr algn="r">
              <a:lnSpc>
                <a:spcPct val="90000"/>
              </a:lnSpc>
            </a:pPr>
            <a:r>
              <a:rPr lang="en-GB" sz="1000" dirty="0">
                <a:latin typeface="Arial" panose="020B0604020202020204" pitchFamily="34" charset="0"/>
                <a:ea typeface="Aileron" charset="0"/>
                <a:cs typeface="Arial" panose="020B0604020202020204" pitchFamily="34" charset="0"/>
              </a:rPr>
              <a:t>30</a:t>
            </a:r>
          </a:p>
        </p:txBody>
      </p:sp>
      <p:cxnSp>
        <p:nvCxnSpPr>
          <p:cNvPr id="217" name="Straight Connector 216">
            <a:extLst>
              <a:ext uri="{FF2B5EF4-FFF2-40B4-BE49-F238E27FC236}">
                <a16:creationId xmlns:a16="http://schemas.microsoft.com/office/drawing/2014/main" id="{CF04C771-C2D7-F040-BE17-294653CE7234}"/>
              </a:ext>
            </a:extLst>
          </p:cNvPr>
          <p:cNvCxnSpPr>
            <a:cxnSpLocks/>
          </p:cNvCxnSpPr>
          <p:nvPr/>
        </p:nvCxnSpPr>
        <p:spPr>
          <a:xfrm flipH="1">
            <a:off x="1281006" y="4352676"/>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18" name="TextBox 217">
            <a:extLst>
              <a:ext uri="{FF2B5EF4-FFF2-40B4-BE49-F238E27FC236}">
                <a16:creationId xmlns:a16="http://schemas.microsoft.com/office/drawing/2014/main" id="{D3964EC5-EB1D-3944-946F-A6755D77FE1E}"/>
              </a:ext>
            </a:extLst>
          </p:cNvPr>
          <p:cNvSpPr txBox="1"/>
          <p:nvPr/>
        </p:nvSpPr>
        <p:spPr>
          <a:xfrm>
            <a:off x="1097819" y="2771159"/>
            <a:ext cx="141064" cy="138499"/>
          </a:xfrm>
          <a:prstGeom prst="rect">
            <a:avLst/>
          </a:prstGeom>
          <a:noFill/>
        </p:spPr>
        <p:txBody>
          <a:bodyPr wrap="none" lIns="0" tIns="0" rIns="0" bIns="0" rtlCol="0">
            <a:spAutoFit/>
          </a:bodyPr>
          <a:lstStyle/>
          <a:p>
            <a:pPr algn="r">
              <a:lnSpc>
                <a:spcPct val="90000"/>
              </a:lnSpc>
            </a:pPr>
            <a:r>
              <a:rPr lang="en-GB" sz="1000" dirty="0">
                <a:latin typeface="Arial" panose="020B0604020202020204" pitchFamily="34" charset="0"/>
                <a:ea typeface="Aileron" charset="0"/>
                <a:cs typeface="Arial" panose="020B0604020202020204" pitchFamily="34" charset="0"/>
              </a:rPr>
              <a:t>90</a:t>
            </a:r>
          </a:p>
        </p:txBody>
      </p:sp>
      <p:cxnSp>
        <p:nvCxnSpPr>
          <p:cNvPr id="219" name="Straight Connector 218">
            <a:extLst>
              <a:ext uri="{FF2B5EF4-FFF2-40B4-BE49-F238E27FC236}">
                <a16:creationId xmlns:a16="http://schemas.microsoft.com/office/drawing/2014/main" id="{2D881A5B-7CA3-274A-BC51-05EBC3FD0759}"/>
              </a:ext>
            </a:extLst>
          </p:cNvPr>
          <p:cNvCxnSpPr>
            <a:cxnSpLocks/>
          </p:cNvCxnSpPr>
          <p:nvPr/>
        </p:nvCxnSpPr>
        <p:spPr>
          <a:xfrm flipH="1">
            <a:off x="1281006" y="2832624"/>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20" name="TextBox 219">
            <a:extLst>
              <a:ext uri="{FF2B5EF4-FFF2-40B4-BE49-F238E27FC236}">
                <a16:creationId xmlns:a16="http://schemas.microsoft.com/office/drawing/2014/main" id="{63B5DF12-1461-9B4A-BF2C-7614C4A2BCDE}"/>
              </a:ext>
            </a:extLst>
          </p:cNvPr>
          <p:cNvSpPr txBox="1"/>
          <p:nvPr/>
        </p:nvSpPr>
        <p:spPr>
          <a:xfrm>
            <a:off x="1097819" y="3275984"/>
            <a:ext cx="141064" cy="138499"/>
          </a:xfrm>
          <a:prstGeom prst="rect">
            <a:avLst/>
          </a:prstGeom>
          <a:noFill/>
        </p:spPr>
        <p:txBody>
          <a:bodyPr wrap="none" lIns="0" tIns="0" rIns="0" bIns="0" rtlCol="0">
            <a:spAutoFit/>
          </a:bodyPr>
          <a:lstStyle/>
          <a:p>
            <a:pPr algn="r">
              <a:lnSpc>
                <a:spcPct val="90000"/>
              </a:lnSpc>
            </a:pPr>
            <a:r>
              <a:rPr lang="en-GB" sz="1000" dirty="0">
                <a:latin typeface="Arial" panose="020B0604020202020204" pitchFamily="34" charset="0"/>
                <a:ea typeface="Aileron" charset="0"/>
                <a:cs typeface="Arial" panose="020B0604020202020204" pitchFamily="34" charset="0"/>
              </a:rPr>
              <a:t>70</a:t>
            </a:r>
          </a:p>
        </p:txBody>
      </p:sp>
      <p:cxnSp>
        <p:nvCxnSpPr>
          <p:cNvPr id="221" name="Straight Connector 220">
            <a:extLst>
              <a:ext uri="{FF2B5EF4-FFF2-40B4-BE49-F238E27FC236}">
                <a16:creationId xmlns:a16="http://schemas.microsoft.com/office/drawing/2014/main" id="{F2BC6790-6AD9-5545-8881-B71882BD558C}"/>
              </a:ext>
            </a:extLst>
          </p:cNvPr>
          <p:cNvCxnSpPr>
            <a:cxnSpLocks/>
          </p:cNvCxnSpPr>
          <p:nvPr/>
        </p:nvCxnSpPr>
        <p:spPr>
          <a:xfrm flipH="1">
            <a:off x="1281006" y="3337449"/>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22" name="TextBox 221">
            <a:extLst>
              <a:ext uri="{FF2B5EF4-FFF2-40B4-BE49-F238E27FC236}">
                <a16:creationId xmlns:a16="http://schemas.microsoft.com/office/drawing/2014/main" id="{A018AFD4-8388-244F-B78E-A589CE6FDE08}"/>
              </a:ext>
            </a:extLst>
          </p:cNvPr>
          <p:cNvSpPr txBox="1"/>
          <p:nvPr/>
        </p:nvSpPr>
        <p:spPr>
          <a:xfrm>
            <a:off x="1097819" y="3774459"/>
            <a:ext cx="141064" cy="138499"/>
          </a:xfrm>
          <a:prstGeom prst="rect">
            <a:avLst/>
          </a:prstGeom>
          <a:noFill/>
        </p:spPr>
        <p:txBody>
          <a:bodyPr wrap="none" lIns="0" tIns="0" rIns="0" bIns="0" rtlCol="0">
            <a:spAutoFit/>
          </a:bodyPr>
          <a:lstStyle/>
          <a:p>
            <a:pPr algn="r">
              <a:lnSpc>
                <a:spcPct val="90000"/>
              </a:lnSpc>
            </a:pPr>
            <a:r>
              <a:rPr lang="en-GB" sz="1000" dirty="0">
                <a:latin typeface="Arial" panose="020B0604020202020204" pitchFamily="34" charset="0"/>
                <a:ea typeface="Aileron" charset="0"/>
                <a:cs typeface="Arial" panose="020B0604020202020204" pitchFamily="34" charset="0"/>
              </a:rPr>
              <a:t>50</a:t>
            </a:r>
          </a:p>
        </p:txBody>
      </p:sp>
      <p:cxnSp>
        <p:nvCxnSpPr>
          <p:cNvPr id="223" name="Straight Connector 222">
            <a:extLst>
              <a:ext uri="{FF2B5EF4-FFF2-40B4-BE49-F238E27FC236}">
                <a16:creationId xmlns:a16="http://schemas.microsoft.com/office/drawing/2014/main" id="{84C63124-A615-3E4E-BF9D-82CA7F13C79E}"/>
              </a:ext>
            </a:extLst>
          </p:cNvPr>
          <p:cNvCxnSpPr>
            <a:cxnSpLocks/>
          </p:cNvCxnSpPr>
          <p:nvPr/>
        </p:nvCxnSpPr>
        <p:spPr>
          <a:xfrm flipH="1">
            <a:off x="1281006" y="3842274"/>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36" name="TextBox 235">
            <a:extLst>
              <a:ext uri="{FF2B5EF4-FFF2-40B4-BE49-F238E27FC236}">
                <a16:creationId xmlns:a16="http://schemas.microsoft.com/office/drawing/2014/main" id="{6E2F6FAB-EC59-A74F-A6B0-F87F5BA68791}"/>
              </a:ext>
            </a:extLst>
          </p:cNvPr>
          <p:cNvSpPr txBox="1"/>
          <p:nvPr/>
        </p:nvSpPr>
        <p:spPr>
          <a:xfrm>
            <a:off x="5871549" y="5679460"/>
            <a:ext cx="57708" cy="221599"/>
          </a:xfrm>
          <a:prstGeom prst="rect">
            <a:avLst/>
          </a:prstGeom>
          <a:noFill/>
        </p:spPr>
        <p:txBody>
          <a:bodyPr wrap="none" lIns="0" tIns="0" rIns="0" bIns="0" rtlCol="0">
            <a:spAutoFit/>
          </a:bodyPr>
          <a:lstStyle/>
          <a:p>
            <a:pPr algn="ctr">
              <a:lnSpc>
                <a:spcPct val="90000"/>
              </a:lnSpc>
            </a:pPr>
            <a:r>
              <a:rPr lang="en-GB" sz="800" dirty="0">
                <a:latin typeface="Arial" panose="020B0604020202020204" pitchFamily="34" charset="0"/>
                <a:ea typeface="Aileron" charset="0"/>
                <a:cs typeface="Arial" panose="020B0604020202020204" pitchFamily="34" charset="0"/>
              </a:rPr>
              <a:t>0</a:t>
            </a:r>
          </a:p>
          <a:p>
            <a:pPr algn="ctr">
              <a:lnSpc>
                <a:spcPct val="90000"/>
              </a:lnSpc>
            </a:pPr>
            <a:r>
              <a:rPr lang="en-GB" sz="800" dirty="0">
                <a:latin typeface="Arial" panose="020B0604020202020204" pitchFamily="34" charset="0"/>
                <a:ea typeface="Aileron" charset="0"/>
                <a:cs typeface="Arial" panose="020B0604020202020204" pitchFamily="34" charset="0"/>
              </a:rPr>
              <a:t>0</a:t>
            </a:r>
          </a:p>
        </p:txBody>
      </p:sp>
      <p:sp>
        <p:nvSpPr>
          <p:cNvPr id="237" name="TextBox 236">
            <a:extLst>
              <a:ext uri="{FF2B5EF4-FFF2-40B4-BE49-F238E27FC236}">
                <a16:creationId xmlns:a16="http://schemas.microsoft.com/office/drawing/2014/main" id="{1F1DE63B-55C9-A04B-930D-6AFD0BB85EE0}"/>
              </a:ext>
            </a:extLst>
          </p:cNvPr>
          <p:cNvSpPr txBox="1"/>
          <p:nvPr/>
        </p:nvSpPr>
        <p:spPr>
          <a:xfrm>
            <a:off x="5588974" y="5679460"/>
            <a:ext cx="57708" cy="221599"/>
          </a:xfrm>
          <a:prstGeom prst="rect">
            <a:avLst/>
          </a:prstGeom>
          <a:noFill/>
        </p:spPr>
        <p:txBody>
          <a:bodyPr wrap="none" lIns="0" tIns="0" rIns="0" bIns="0" rtlCol="0">
            <a:spAutoFit/>
          </a:bodyPr>
          <a:lstStyle/>
          <a:p>
            <a:pPr algn="ctr">
              <a:lnSpc>
                <a:spcPct val="90000"/>
              </a:lnSpc>
            </a:pPr>
            <a:r>
              <a:rPr lang="en-GB" sz="800" dirty="0">
                <a:latin typeface="Arial" panose="020B0604020202020204" pitchFamily="34" charset="0"/>
                <a:ea typeface="Aileron" charset="0"/>
                <a:cs typeface="Arial" panose="020B0604020202020204" pitchFamily="34" charset="0"/>
              </a:rPr>
              <a:t>2</a:t>
            </a:r>
          </a:p>
          <a:p>
            <a:pPr algn="ctr">
              <a:lnSpc>
                <a:spcPct val="90000"/>
              </a:lnSpc>
            </a:pPr>
            <a:r>
              <a:rPr lang="en-GB" sz="800" dirty="0">
                <a:latin typeface="Arial" panose="020B0604020202020204" pitchFamily="34" charset="0"/>
                <a:ea typeface="Aileron" charset="0"/>
                <a:cs typeface="Arial" panose="020B0604020202020204" pitchFamily="34" charset="0"/>
              </a:rPr>
              <a:t>0</a:t>
            </a:r>
          </a:p>
        </p:txBody>
      </p:sp>
      <p:cxnSp>
        <p:nvCxnSpPr>
          <p:cNvPr id="247" name="Straight Connector 246">
            <a:extLst>
              <a:ext uri="{FF2B5EF4-FFF2-40B4-BE49-F238E27FC236}">
                <a16:creationId xmlns:a16="http://schemas.microsoft.com/office/drawing/2014/main" id="{490471B3-07CD-E34F-BAE1-44BC317BEB92}"/>
              </a:ext>
            </a:extLst>
          </p:cNvPr>
          <p:cNvCxnSpPr>
            <a:cxnSpLocks/>
          </p:cNvCxnSpPr>
          <p:nvPr/>
        </p:nvCxnSpPr>
        <p:spPr>
          <a:xfrm rot="16200000" flipH="1">
            <a:off x="2054572" y="5144024"/>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48" name="TextBox 247">
            <a:extLst>
              <a:ext uri="{FF2B5EF4-FFF2-40B4-BE49-F238E27FC236}">
                <a16:creationId xmlns:a16="http://schemas.microsoft.com/office/drawing/2014/main" id="{51AA05FB-6371-2F48-B913-2BB2984E5CBB}"/>
              </a:ext>
            </a:extLst>
          </p:cNvPr>
          <p:cNvSpPr txBox="1"/>
          <p:nvPr/>
        </p:nvSpPr>
        <p:spPr>
          <a:xfrm>
            <a:off x="2064662" y="5207250"/>
            <a:ext cx="70533" cy="1384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4</a:t>
            </a:r>
          </a:p>
        </p:txBody>
      </p:sp>
      <p:cxnSp>
        <p:nvCxnSpPr>
          <p:cNvPr id="253" name="Straight Connector 252">
            <a:extLst>
              <a:ext uri="{FF2B5EF4-FFF2-40B4-BE49-F238E27FC236}">
                <a16:creationId xmlns:a16="http://schemas.microsoft.com/office/drawing/2014/main" id="{8E1FB8E1-7DDF-A548-B5D6-08AF17078CE2}"/>
              </a:ext>
            </a:extLst>
          </p:cNvPr>
          <p:cNvCxnSpPr>
            <a:cxnSpLocks/>
          </p:cNvCxnSpPr>
          <p:nvPr/>
        </p:nvCxnSpPr>
        <p:spPr>
          <a:xfrm rot="16200000" flipH="1">
            <a:off x="3680392" y="5144024"/>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54" name="TextBox 253">
            <a:extLst>
              <a:ext uri="{FF2B5EF4-FFF2-40B4-BE49-F238E27FC236}">
                <a16:creationId xmlns:a16="http://schemas.microsoft.com/office/drawing/2014/main" id="{5CB370E1-E366-9E4E-9589-8A5CCF4C70A5}"/>
              </a:ext>
            </a:extLst>
          </p:cNvPr>
          <p:cNvSpPr txBox="1"/>
          <p:nvPr/>
        </p:nvSpPr>
        <p:spPr>
          <a:xfrm>
            <a:off x="3648280" y="5207250"/>
            <a:ext cx="141065" cy="1384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16</a:t>
            </a:r>
          </a:p>
        </p:txBody>
      </p:sp>
      <p:sp>
        <p:nvSpPr>
          <p:cNvPr id="255" name="TextBox 254">
            <a:extLst>
              <a:ext uri="{FF2B5EF4-FFF2-40B4-BE49-F238E27FC236}">
                <a16:creationId xmlns:a16="http://schemas.microsoft.com/office/drawing/2014/main" id="{8ABC99A3-D35F-0F44-8956-E460FF044AEF}"/>
              </a:ext>
            </a:extLst>
          </p:cNvPr>
          <p:cNvSpPr txBox="1"/>
          <p:nvPr/>
        </p:nvSpPr>
        <p:spPr>
          <a:xfrm>
            <a:off x="5319099" y="5679460"/>
            <a:ext cx="57708" cy="221599"/>
          </a:xfrm>
          <a:prstGeom prst="rect">
            <a:avLst/>
          </a:prstGeom>
          <a:noFill/>
        </p:spPr>
        <p:txBody>
          <a:bodyPr wrap="none" lIns="0" tIns="0" rIns="0" bIns="0" rtlCol="0">
            <a:spAutoFit/>
          </a:bodyPr>
          <a:lstStyle/>
          <a:p>
            <a:pPr algn="ctr">
              <a:lnSpc>
                <a:spcPct val="90000"/>
              </a:lnSpc>
            </a:pPr>
            <a:r>
              <a:rPr lang="en-GB" sz="800" dirty="0">
                <a:latin typeface="Arial" panose="020B0604020202020204" pitchFamily="34" charset="0"/>
                <a:ea typeface="Aileron" charset="0"/>
                <a:cs typeface="Arial" panose="020B0604020202020204" pitchFamily="34" charset="0"/>
              </a:rPr>
              <a:t>5</a:t>
            </a:r>
          </a:p>
          <a:p>
            <a:pPr algn="ctr">
              <a:lnSpc>
                <a:spcPct val="90000"/>
              </a:lnSpc>
            </a:pPr>
            <a:r>
              <a:rPr lang="en-GB" sz="800" dirty="0">
                <a:latin typeface="Arial" panose="020B0604020202020204" pitchFamily="34" charset="0"/>
                <a:ea typeface="Aileron" charset="0"/>
                <a:cs typeface="Arial" panose="020B0604020202020204" pitchFamily="34" charset="0"/>
              </a:rPr>
              <a:t>0</a:t>
            </a:r>
          </a:p>
        </p:txBody>
      </p:sp>
      <p:sp>
        <p:nvSpPr>
          <p:cNvPr id="256" name="TextBox 255">
            <a:extLst>
              <a:ext uri="{FF2B5EF4-FFF2-40B4-BE49-F238E27FC236}">
                <a16:creationId xmlns:a16="http://schemas.microsoft.com/office/drawing/2014/main" id="{A06B5D4B-2A38-AF41-952A-9F1F1CC27437}"/>
              </a:ext>
            </a:extLst>
          </p:cNvPr>
          <p:cNvSpPr txBox="1"/>
          <p:nvPr/>
        </p:nvSpPr>
        <p:spPr>
          <a:xfrm>
            <a:off x="5017195" y="5679460"/>
            <a:ext cx="115416" cy="221599"/>
          </a:xfrm>
          <a:prstGeom prst="rect">
            <a:avLst/>
          </a:prstGeom>
          <a:noFill/>
        </p:spPr>
        <p:txBody>
          <a:bodyPr wrap="none" lIns="0" tIns="0" rIns="0" bIns="0" rtlCol="0">
            <a:spAutoFit/>
          </a:bodyPr>
          <a:lstStyle/>
          <a:p>
            <a:pPr algn="ctr">
              <a:lnSpc>
                <a:spcPct val="90000"/>
              </a:lnSpc>
            </a:pPr>
            <a:r>
              <a:rPr lang="en-GB" sz="800" dirty="0">
                <a:latin typeface="Arial" panose="020B0604020202020204" pitchFamily="34" charset="0"/>
                <a:ea typeface="Aileron" charset="0"/>
                <a:cs typeface="Arial" panose="020B0604020202020204" pitchFamily="34" charset="0"/>
              </a:rPr>
              <a:t>15</a:t>
            </a:r>
          </a:p>
          <a:p>
            <a:pPr algn="ctr">
              <a:lnSpc>
                <a:spcPct val="90000"/>
              </a:lnSpc>
            </a:pPr>
            <a:r>
              <a:rPr lang="en-GB" sz="800" dirty="0">
                <a:latin typeface="Arial" panose="020B0604020202020204" pitchFamily="34" charset="0"/>
                <a:ea typeface="Aileron" charset="0"/>
                <a:cs typeface="Arial" panose="020B0604020202020204" pitchFamily="34" charset="0"/>
              </a:rPr>
              <a:t>2</a:t>
            </a:r>
          </a:p>
        </p:txBody>
      </p:sp>
      <p:sp>
        <p:nvSpPr>
          <p:cNvPr id="257" name="TextBox 256">
            <a:extLst>
              <a:ext uri="{FF2B5EF4-FFF2-40B4-BE49-F238E27FC236}">
                <a16:creationId xmlns:a16="http://schemas.microsoft.com/office/drawing/2014/main" id="{3A9A35FE-0B42-8746-840E-8AFDEE8C93C9}"/>
              </a:ext>
            </a:extLst>
          </p:cNvPr>
          <p:cNvSpPr txBox="1"/>
          <p:nvPr/>
        </p:nvSpPr>
        <p:spPr>
          <a:xfrm>
            <a:off x="4744145" y="5679460"/>
            <a:ext cx="115416" cy="221599"/>
          </a:xfrm>
          <a:prstGeom prst="rect">
            <a:avLst/>
          </a:prstGeom>
          <a:noFill/>
        </p:spPr>
        <p:txBody>
          <a:bodyPr wrap="none" lIns="0" tIns="0" rIns="0" bIns="0" rtlCol="0">
            <a:spAutoFit/>
          </a:bodyPr>
          <a:lstStyle/>
          <a:p>
            <a:pPr algn="ctr">
              <a:lnSpc>
                <a:spcPct val="90000"/>
              </a:lnSpc>
            </a:pPr>
            <a:r>
              <a:rPr lang="en-GB" sz="800" dirty="0">
                <a:latin typeface="Arial" panose="020B0604020202020204" pitchFamily="34" charset="0"/>
                <a:ea typeface="Aileron" charset="0"/>
                <a:cs typeface="Arial" panose="020B0604020202020204" pitchFamily="34" charset="0"/>
              </a:rPr>
              <a:t>36</a:t>
            </a:r>
          </a:p>
          <a:p>
            <a:pPr algn="ctr">
              <a:lnSpc>
                <a:spcPct val="90000"/>
              </a:lnSpc>
            </a:pPr>
            <a:r>
              <a:rPr lang="en-GB" sz="800" dirty="0">
                <a:latin typeface="Arial" panose="020B0604020202020204" pitchFamily="34" charset="0"/>
                <a:ea typeface="Aileron" charset="0"/>
                <a:cs typeface="Arial" panose="020B0604020202020204" pitchFamily="34" charset="0"/>
              </a:rPr>
              <a:t>6</a:t>
            </a:r>
          </a:p>
        </p:txBody>
      </p:sp>
      <p:sp>
        <p:nvSpPr>
          <p:cNvPr id="258" name="TextBox 257">
            <a:extLst>
              <a:ext uri="{FF2B5EF4-FFF2-40B4-BE49-F238E27FC236}">
                <a16:creationId xmlns:a16="http://schemas.microsoft.com/office/drawing/2014/main" id="{5BFA48CC-E007-584B-8A61-FE2E9AEE820A}"/>
              </a:ext>
            </a:extLst>
          </p:cNvPr>
          <p:cNvSpPr txBox="1"/>
          <p:nvPr/>
        </p:nvSpPr>
        <p:spPr>
          <a:xfrm>
            <a:off x="4461570" y="5679460"/>
            <a:ext cx="115416" cy="221599"/>
          </a:xfrm>
          <a:prstGeom prst="rect">
            <a:avLst/>
          </a:prstGeom>
          <a:noFill/>
        </p:spPr>
        <p:txBody>
          <a:bodyPr wrap="none" lIns="0" tIns="0" rIns="0" bIns="0" rtlCol="0">
            <a:spAutoFit/>
          </a:bodyPr>
          <a:lstStyle/>
          <a:p>
            <a:pPr algn="ctr">
              <a:lnSpc>
                <a:spcPct val="90000"/>
              </a:lnSpc>
            </a:pPr>
            <a:r>
              <a:rPr lang="en-GB" sz="800" dirty="0">
                <a:latin typeface="Arial" panose="020B0604020202020204" pitchFamily="34" charset="0"/>
                <a:ea typeface="Aileron" charset="0"/>
                <a:cs typeface="Arial" panose="020B0604020202020204" pitchFamily="34" charset="0"/>
              </a:rPr>
              <a:t>63</a:t>
            </a:r>
          </a:p>
          <a:p>
            <a:pPr algn="ctr">
              <a:lnSpc>
                <a:spcPct val="90000"/>
              </a:lnSpc>
            </a:pPr>
            <a:r>
              <a:rPr lang="en-GB" sz="800" dirty="0">
                <a:latin typeface="Arial" panose="020B0604020202020204" pitchFamily="34" charset="0"/>
                <a:ea typeface="Aileron" charset="0"/>
                <a:cs typeface="Arial" panose="020B0604020202020204" pitchFamily="34" charset="0"/>
              </a:rPr>
              <a:t>16</a:t>
            </a:r>
          </a:p>
        </p:txBody>
      </p:sp>
      <p:sp>
        <p:nvSpPr>
          <p:cNvPr id="259" name="TextBox 258">
            <a:extLst>
              <a:ext uri="{FF2B5EF4-FFF2-40B4-BE49-F238E27FC236}">
                <a16:creationId xmlns:a16="http://schemas.microsoft.com/office/drawing/2014/main" id="{39AA2448-9282-B245-981B-57BB1EBED984}"/>
              </a:ext>
            </a:extLst>
          </p:cNvPr>
          <p:cNvSpPr txBox="1"/>
          <p:nvPr/>
        </p:nvSpPr>
        <p:spPr>
          <a:xfrm>
            <a:off x="4169191" y="5679460"/>
            <a:ext cx="173124" cy="221599"/>
          </a:xfrm>
          <a:prstGeom prst="rect">
            <a:avLst/>
          </a:prstGeom>
          <a:noFill/>
        </p:spPr>
        <p:txBody>
          <a:bodyPr wrap="none" lIns="0" tIns="0" rIns="0" bIns="0" rtlCol="0">
            <a:spAutoFit/>
          </a:bodyPr>
          <a:lstStyle/>
          <a:p>
            <a:pPr algn="ctr">
              <a:lnSpc>
                <a:spcPct val="90000"/>
              </a:lnSpc>
            </a:pPr>
            <a:r>
              <a:rPr lang="en-GB" sz="800" dirty="0">
                <a:latin typeface="Arial" panose="020B0604020202020204" pitchFamily="34" charset="0"/>
                <a:ea typeface="Aileron" charset="0"/>
                <a:cs typeface="Arial" panose="020B0604020202020204" pitchFamily="34" charset="0"/>
              </a:rPr>
              <a:t>112</a:t>
            </a:r>
          </a:p>
          <a:p>
            <a:pPr algn="ctr">
              <a:lnSpc>
                <a:spcPct val="90000"/>
              </a:lnSpc>
            </a:pPr>
            <a:r>
              <a:rPr lang="en-GB" sz="800" dirty="0">
                <a:latin typeface="Arial" panose="020B0604020202020204" pitchFamily="34" charset="0"/>
                <a:ea typeface="Aileron" charset="0"/>
                <a:cs typeface="Arial" panose="020B0604020202020204" pitchFamily="34" charset="0"/>
              </a:rPr>
              <a:t>33</a:t>
            </a:r>
          </a:p>
        </p:txBody>
      </p:sp>
      <p:sp>
        <p:nvSpPr>
          <p:cNvPr id="260" name="TextBox 259">
            <a:extLst>
              <a:ext uri="{FF2B5EF4-FFF2-40B4-BE49-F238E27FC236}">
                <a16:creationId xmlns:a16="http://schemas.microsoft.com/office/drawing/2014/main" id="{1283AA6D-CD7F-D84D-800D-FD1784604CCB}"/>
              </a:ext>
            </a:extLst>
          </p:cNvPr>
          <p:cNvSpPr txBox="1"/>
          <p:nvPr/>
        </p:nvSpPr>
        <p:spPr>
          <a:xfrm>
            <a:off x="3892966" y="5679460"/>
            <a:ext cx="173124" cy="221599"/>
          </a:xfrm>
          <a:prstGeom prst="rect">
            <a:avLst/>
          </a:prstGeom>
          <a:noFill/>
        </p:spPr>
        <p:txBody>
          <a:bodyPr wrap="none" lIns="0" tIns="0" rIns="0" bIns="0" rtlCol="0">
            <a:spAutoFit/>
          </a:bodyPr>
          <a:lstStyle/>
          <a:p>
            <a:pPr algn="ctr">
              <a:lnSpc>
                <a:spcPct val="90000"/>
              </a:lnSpc>
            </a:pPr>
            <a:r>
              <a:rPr lang="en-GB" sz="800" dirty="0">
                <a:latin typeface="Arial" panose="020B0604020202020204" pitchFamily="34" charset="0"/>
                <a:ea typeface="Aileron" charset="0"/>
                <a:cs typeface="Arial" panose="020B0604020202020204" pitchFamily="34" charset="0"/>
              </a:rPr>
              <a:t>166</a:t>
            </a:r>
          </a:p>
          <a:p>
            <a:pPr algn="ctr">
              <a:lnSpc>
                <a:spcPct val="90000"/>
              </a:lnSpc>
            </a:pPr>
            <a:r>
              <a:rPr lang="en-GB" sz="800" dirty="0">
                <a:latin typeface="Arial" panose="020B0604020202020204" pitchFamily="34" charset="0"/>
                <a:ea typeface="Aileron" charset="0"/>
                <a:cs typeface="Arial" panose="020B0604020202020204" pitchFamily="34" charset="0"/>
              </a:rPr>
              <a:t>51</a:t>
            </a:r>
          </a:p>
        </p:txBody>
      </p:sp>
      <p:sp>
        <p:nvSpPr>
          <p:cNvPr id="261" name="TextBox 260">
            <a:extLst>
              <a:ext uri="{FF2B5EF4-FFF2-40B4-BE49-F238E27FC236}">
                <a16:creationId xmlns:a16="http://schemas.microsoft.com/office/drawing/2014/main" id="{1C28AD54-1EB0-5847-B17A-A6F39857800D}"/>
              </a:ext>
            </a:extLst>
          </p:cNvPr>
          <p:cNvSpPr txBox="1"/>
          <p:nvPr/>
        </p:nvSpPr>
        <p:spPr>
          <a:xfrm>
            <a:off x="3619916" y="5679460"/>
            <a:ext cx="173124" cy="221599"/>
          </a:xfrm>
          <a:prstGeom prst="rect">
            <a:avLst/>
          </a:prstGeom>
          <a:noFill/>
        </p:spPr>
        <p:txBody>
          <a:bodyPr wrap="none" lIns="0" tIns="0" rIns="0" bIns="0" rtlCol="0">
            <a:spAutoFit/>
          </a:bodyPr>
          <a:lstStyle/>
          <a:p>
            <a:pPr algn="ctr">
              <a:lnSpc>
                <a:spcPct val="90000"/>
              </a:lnSpc>
            </a:pPr>
            <a:r>
              <a:rPr lang="en-GB" sz="800" dirty="0">
                <a:latin typeface="Arial" panose="020B0604020202020204" pitchFamily="34" charset="0"/>
                <a:ea typeface="Aileron" charset="0"/>
                <a:cs typeface="Arial" panose="020B0604020202020204" pitchFamily="34" charset="0"/>
              </a:rPr>
              <a:t>236</a:t>
            </a:r>
          </a:p>
          <a:p>
            <a:pPr algn="ctr">
              <a:lnSpc>
                <a:spcPct val="90000"/>
              </a:lnSpc>
            </a:pPr>
            <a:r>
              <a:rPr lang="en-GB" sz="800" dirty="0">
                <a:latin typeface="Arial" panose="020B0604020202020204" pitchFamily="34" charset="0"/>
                <a:ea typeface="Aileron" charset="0"/>
                <a:cs typeface="Arial" panose="020B0604020202020204" pitchFamily="34" charset="0"/>
              </a:rPr>
              <a:t>73</a:t>
            </a:r>
          </a:p>
        </p:txBody>
      </p:sp>
      <p:sp>
        <p:nvSpPr>
          <p:cNvPr id="262" name="TextBox 261">
            <a:extLst>
              <a:ext uri="{FF2B5EF4-FFF2-40B4-BE49-F238E27FC236}">
                <a16:creationId xmlns:a16="http://schemas.microsoft.com/office/drawing/2014/main" id="{889A91BD-14F4-0946-A2C0-4F3C52F69B95}"/>
              </a:ext>
            </a:extLst>
          </p:cNvPr>
          <p:cNvSpPr txBox="1"/>
          <p:nvPr/>
        </p:nvSpPr>
        <p:spPr>
          <a:xfrm>
            <a:off x="3343691" y="5679460"/>
            <a:ext cx="173124" cy="221599"/>
          </a:xfrm>
          <a:prstGeom prst="rect">
            <a:avLst/>
          </a:prstGeom>
          <a:noFill/>
        </p:spPr>
        <p:txBody>
          <a:bodyPr wrap="none" lIns="0" tIns="0" rIns="0" bIns="0" rtlCol="0">
            <a:spAutoFit/>
          </a:bodyPr>
          <a:lstStyle/>
          <a:p>
            <a:pPr algn="ctr">
              <a:lnSpc>
                <a:spcPct val="90000"/>
              </a:lnSpc>
            </a:pPr>
            <a:r>
              <a:rPr lang="en-GB" sz="800" dirty="0">
                <a:latin typeface="Arial" panose="020B0604020202020204" pitchFamily="34" charset="0"/>
                <a:ea typeface="Aileron" charset="0"/>
                <a:cs typeface="Arial" panose="020B0604020202020204" pitchFamily="34" charset="0"/>
              </a:rPr>
              <a:t>289</a:t>
            </a:r>
          </a:p>
          <a:p>
            <a:pPr algn="ctr">
              <a:lnSpc>
                <a:spcPct val="90000"/>
              </a:lnSpc>
            </a:pPr>
            <a:r>
              <a:rPr lang="en-GB" sz="800" dirty="0">
                <a:latin typeface="Arial" panose="020B0604020202020204" pitchFamily="34" charset="0"/>
                <a:ea typeface="Aileron" charset="0"/>
                <a:cs typeface="Arial" panose="020B0604020202020204" pitchFamily="34" charset="0"/>
              </a:rPr>
              <a:t>98</a:t>
            </a:r>
          </a:p>
        </p:txBody>
      </p:sp>
      <p:sp>
        <p:nvSpPr>
          <p:cNvPr id="263" name="TextBox 262">
            <a:extLst>
              <a:ext uri="{FF2B5EF4-FFF2-40B4-BE49-F238E27FC236}">
                <a16:creationId xmlns:a16="http://schemas.microsoft.com/office/drawing/2014/main" id="{7A291DF9-6DE2-4B42-ACD7-DECF9AC44A90}"/>
              </a:ext>
            </a:extLst>
          </p:cNvPr>
          <p:cNvSpPr txBox="1"/>
          <p:nvPr/>
        </p:nvSpPr>
        <p:spPr>
          <a:xfrm>
            <a:off x="3086516" y="5679460"/>
            <a:ext cx="173124" cy="221599"/>
          </a:xfrm>
          <a:prstGeom prst="rect">
            <a:avLst/>
          </a:prstGeom>
          <a:noFill/>
        </p:spPr>
        <p:txBody>
          <a:bodyPr wrap="none" lIns="0" tIns="0" rIns="0" bIns="0" rtlCol="0">
            <a:spAutoFit/>
          </a:bodyPr>
          <a:lstStyle/>
          <a:p>
            <a:pPr algn="ctr">
              <a:lnSpc>
                <a:spcPct val="90000"/>
              </a:lnSpc>
            </a:pPr>
            <a:r>
              <a:rPr lang="en-GB" sz="800" dirty="0">
                <a:latin typeface="Arial" panose="020B0604020202020204" pitchFamily="34" charset="0"/>
                <a:ea typeface="Aileron" charset="0"/>
                <a:cs typeface="Arial" panose="020B0604020202020204" pitchFamily="34" charset="0"/>
              </a:rPr>
              <a:t>332</a:t>
            </a:r>
          </a:p>
          <a:p>
            <a:pPr algn="ctr">
              <a:lnSpc>
                <a:spcPct val="90000"/>
              </a:lnSpc>
            </a:pPr>
            <a:r>
              <a:rPr lang="en-GB" sz="800" dirty="0">
                <a:latin typeface="Arial" panose="020B0604020202020204" pitchFamily="34" charset="0"/>
                <a:ea typeface="Aileron" charset="0"/>
                <a:cs typeface="Arial" panose="020B0604020202020204" pitchFamily="34" charset="0"/>
              </a:rPr>
              <a:t>117</a:t>
            </a:r>
          </a:p>
        </p:txBody>
      </p:sp>
      <p:sp>
        <p:nvSpPr>
          <p:cNvPr id="264" name="TextBox 263">
            <a:extLst>
              <a:ext uri="{FF2B5EF4-FFF2-40B4-BE49-F238E27FC236}">
                <a16:creationId xmlns:a16="http://schemas.microsoft.com/office/drawing/2014/main" id="{44A75BA1-DFA8-8F49-A2A6-8D587F87E764}"/>
              </a:ext>
            </a:extLst>
          </p:cNvPr>
          <p:cNvSpPr txBox="1"/>
          <p:nvPr/>
        </p:nvSpPr>
        <p:spPr>
          <a:xfrm>
            <a:off x="2813466" y="5679460"/>
            <a:ext cx="173124" cy="221599"/>
          </a:xfrm>
          <a:prstGeom prst="rect">
            <a:avLst/>
          </a:prstGeom>
          <a:noFill/>
        </p:spPr>
        <p:txBody>
          <a:bodyPr wrap="none" lIns="0" tIns="0" rIns="0" bIns="0" rtlCol="0">
            <a:spAutoFit/>
          </a:bodyPr>
          <a:lstStyle/>
          <a:p>
            <a:pPr algn="ctr">
              <a:lnSpc>
                <a:spcPct val="90000"/>
              </a:lnSpc>
            </a:pPr>
            <a:r>
              <a:rPr lang="en-GB" sz="800" dirty="0">
                <a:latin typeface="Arial" panose="020B0604020202020204" pitchFamily="34" charset="0"/>
                <a:ea typeface="Aileron" charset="0"/>
                <a:cs typeface="Arial" panose="020B0604020202020204" pitchFamily="34" charset="0"/>
              </a:rPr>
              <a:t>377</a:t>
            </a:r>
          </a:p>
          <a:p>
            <a:pPr algn="ctr">
              <a:lnSpc>
                <a:spcPct val="90000"/>
              </a:lnSpc>
            </a:pPr>
            <a:r>
              <a:rPr lang="en-GB" sz="800" dirty="0">
                <a:latin typeface="Arial" panose="020B0604020202020204" pitchFamily="34" charset="0"/>
                <a:ea typeface="Aileron" charset="0"/>
                <a:cs typeface="Arial" panose="020B0604020202020204" pitchFamily="34" charset="0"/>
              </a:rPr>
              <a:t>133</a:t>
            </a:r>
          </a:p>
        </p:txBody>
      </p:sp>
      <p:sp>
        <p:nvSpPr>
          <p:cNvPr id="265" name="TextBox 264">
            <a:extLst>
              <a:ext uri="{FF2B5EF4-FFF2-40B4-BE49-F238E27FC236}">
                <a16:creationId xmlns:a16="http://schemas.microsoft.com/office/drawing/2014/main" id="{19250EEF-7A80-DD42-A898-36631DA6E033}"/>
              </a:ext>
            </a:extLst>
          </p:cNvPr>
          <p:cNvSpPr txBox="1"/>
          <p:nvPr/>
        </p:nvSpPr>
        <p:spPr>
          <a:xfrm>
            <a:off x="2543591" y="5679460"/>
            <a:ext cx="173124" cy="221599"/>
          </a:xfrm>
          <a:prstGeom prst="rect">
            <a:avLst/>
          </a:prstGeom>
          <a:noFill/>
        </p:spPr>
        <p:txBody>
          <a:bodyPr wrap="none" lIns="0" tIns="0" rIns="0" bIns="0" rtlCol="0">
            <a:spAutoFit/>
          </a:bodyPr>
          <a:lstStyle/>
          <a:p>
            <a:pPr algn="ctr">
              <a:lnSpc>
                <a:spcPct val="90000"/>
              </a:lnSpc>
            </a:pPr>
            <a:r>
              <a:rPr lang="en-GB" sz="800" dirty="0">
                <a:latin typeface="Arial" panose="020B0604020202020204" pitchFamily="34" charset="0"/>
                <a:ea typeface="Aileron" charset="0"/>
                <a:cs typeface="Arial" panose="020B0604020202020204" pitchFamily="34" charset="0"/>
              </a:rPr>
              <a:t>425</a:t>
            </a:r>
          </a:p>
          <a:p>
            <a:pPr algn="ctr">
              <a:lnSpc>
                <a:spcPct val="90000"/>
              </a:lnSpc>
            </a:pPr>
            <a:r>
              <a:rPr lang="en-GB" sz="800" dirty="0">
                <a:latin typeface="Arial" panose="020B0604020202020204" pitchFamily="34" charset="0"/>
                <a:ea typeface="Aileron" charset="0"/>
                <a:cs typeface="Arial" panose="020B0604020202020204" pitchFamily="34" charset="0"/>
              </a:rPr>
              <a:t>155</a:t>
            </a:r>
          </a:p>
        </p:txBody>
      </p:sp>
      <p:sp>
        <p:nvSpPr>
          <p:cNvPr id="266" name="TextBox 265">
            <a:extLst>
              <a:ext uri="{FF2B5EF4-FFF2-40B4-BE49-F238E27FC236}">
                <a16:creationId xmlns:a16="http://schemas.microsoft.com/office/drawing/2014/main" id="{92DD2E13-00B7-9747-B789-ACD4745811EA}"/>
              </a:ext>
            </a:extLst>
          </p:cNvPr>
          <p:cNvSpPr txBox="1"/>
          <p:nvPr/>
        </p:nvSpPr>
        <p:spPr>
          <a:xfrm>
            <a:off x="2261016" y="5679460"/>
            <a:ext cx="173124" cy="221599"/>
          </a:xfrm>
          <a:prstGeom prst="rect">
            <a:avLst/>
          </a:prstGeom>
          <a:noFill/>
        </p:spPr>
        <p:txBody>
          <a:bodyPr wrap="none" lIns="0" tIns="0" rIns="0" bIns="0" rtlCol="0">
            <a:spAutoFit/>
          </a:bodyPr>
          <a:lstStyle/>
          <a:p>
            <a:pPr algn="ctr">
              <a:lnSpc>
                <a:spcPct val="90000"/>
              </a:lnSpc>
            </a:pPr>
            <a:r>
              <a:rPr lang="en-GB" sz="800" dirty="0">
                <a:latin typeface="Arial" panose="020B0604020202020204" pitchFamily="34" charset="0"/>
                <a:ea typeface="Aileron" charset="0"/>
                <a:cs typeface="Arial" panose="020B0604020202020204" pitchFamily="34" charset="0"/>
              </a:rPr>
              <a:t>470</a:t>
            </a:r>
          </a:p>
          <a:p>
            <a:pPr algn="ctr">
              <a:lnSpc>
                <a:spcPct val="90000"/>
              </a:lnSpc>
            </a:pPr>
            <a:r>
              <a:rPr lang="en-GB" sz="800" dirty="0">
                <a:latin typeface="Arial" panose="020B0604020202020204" pitchFamily="34" charset="0"/>
                <a:ea typeface="Aileron" charset="0"/>
                <a:cs typeface="Arial" panose="020B0604020202020204" pitchFamily="34" charset="0"/>
              </a:rPr>
              <a:t>173</a:t>
            </a:r>
          </a:p>
        </p:txBody>
      </p:sp>
      <p:sp>
        <p:nvSpPr>
          <p:cNvPr id="267" name="TextBox 266">
            <a:extLst>
              <a:ext uri="{FF2B5EF4-FFF2-40B4-BE49-F238E27FC236}">
                <a16:creationId xmlns:a16="http://schemas.microsoft.com/office/drawing/2014/main" id="{15BF0EFA-9571-394C-87D5-D441E2874DC7}"/>
              </a:ext>
            </a:extLst>
          </p:cNvPr>
          <p:cNvSpPr txBox="1"/>
          <p:nvPr/>
        </p:nvSpPr>
        <p:spPr>
          <a:xfrm>
            <a:off x="1724441" y="5679460"/>
            <a:ext cx="173124" cy="221599"/>
          </a:xfrm>
          <a:prstGeom prst="rect">
            <a:avLst/>
          </a:prstGeom>
          <a:noFill/>
        </p:spPr>
        <p:txBody>
          <a:bodyPr wrap="none" lIns="0" tIns="0" rIns="0" bIns="0" rtlCol="0">
            <a:spAutoFit/>
          </a:bodyPr>
          <a:lstStyle/>
          <a:p>
            <a:pPr algn="ctr">
              <a:lnSpc>
                <a:spcPct val="90000"/>
              </a:lnSpc>
            </a:pPr>
            <a:r>
              <a:rPr lang="en-GB" sz="800" dirty="0">
                <a:latin typeface="Arial" panose="020B0604020202020204" pitchFamily="34" charset="0"/>
                <a:ea typeface="Aileron" charset="0"/>
                <a:cs typeface="Arial" panose="020B0604020202020204" pitchFamily="34" charset="0"/>
              </a:rPr>
              <a:t>535</a:t>
            </a:r>
          </a:p>
          <a:p>
            <a:pPr algn="ctr">
              <a:lnSpc>
                <a:spcPct val="90000"/>
              </a:lnSpc>
            </a:pPr>
            <a:r>
              <a:rPr lang="en-GB" sz="800" dirty="0">
                <a:latin typeface="Arial" panose="020B0604020202020204" pitchFamily="34" charset="0"/>
                <a:ea typeface="Aileron" charset="0"/>
                <a:cs typeface="Arial" panose="020B0604020202020204" pitchFamily="34" charset="0"/>
              </a:rPr>
              <a:t>238</a:t>
            </a:r>
          </a:p>
        </p:txBody>
      </p:sp>
      <p:sp>
        <p:nvSpPr>
          <p:cNvPr id="268" name="TextBox 267">
            <a:extLst>
              <a:ext uri="{FF2B5EF4-FFF2-40B4-BE49-F238E27FC236}">
                <a16:creationId xmlns:a16="http://schemas.microsoft.com/office/drawing/2014/main" id="{313755B6-6627-AA41-9F68-08487796DF2F}"/>
              </a:ext>
            </a:extLst>
          </p:cNvPr>
          <p:cNvSpPr txBox="1"/>
          <p:nvPr/>
        </p:nvSpPr>
        <p:spPr>
          <a:xfrm>
            <a:off x="1987966" y="5679460"/>
            <a:ext cx="173124" cy="221599"/>
          </a:xfrm>
          <a:prstGeom prst="rect">
            <a:avLst/>
          </a:prstGeom>
          <a:noFill/>
        </p:spPr>
        <p:txBody>
          <a:bodyPr wrap="none" lIns="0" tIns="0" rIns="0" bIns="0" rtlCol="0">
            <a:spAutoFit/>
          </a:bodyPr>
          <a:lstStyle/>
          <a:p>
            <a:pPr algn="ctr">
              <a:lnSpc>
                <a:spcPct val="90000"/>
              </a:lnSpc>
            </a:pPr>
            <a:r>
              <a:rPr lang="en-GB" sz="800" dirty="0">
                <a:latin typeface="Arial" panose="020B0604020202020204" pitchFamily="34" charset="0"/>
                <a:ea typeface="Aileron" charset="0"/>
                <a:cs typeface="Arial" panose="020B0604020202020204" pitchFamily="34" charset="0"/>
              </a:rPr>
              <a:t>506</a:t>
            </a:r>
          </a:p>
          <a:p>
            <a:pPr algn="ctr">
              <a:lnSpc>
                <a:spcPct val="90000"/>
              </a:lnSpc>
            </a:pPr>
            <a:r>
              <a:rPr lang="en-GB" sz="800" dirty="0">
                <a:latin typeface="Arial" panose="020B0604020202020204" pitchFamily="34" charset="0"/>
                <a:ea typeface="Aileron" charset="0"/>
                <a:cs typeface="Arial" panose="020B0604020202020204" pitchFamily="34" charset="0"/>
              </a:rPr>
              <a:t>203</a:t>
            </a:r>
          </a:p>
        </p:txBody>
      </p:sp>
      <p:sp>
        <p:nvSpPr>
          <p:cNvPr id="269" name="TextBox 268">
            <a:extLst>
              <a:ext uri="{FF2B5EF4-FFF2-40B4-BE49-F238E27FC236}">
                <a16:creationId xmlns:a16="http://schemas.microsoft.com/office/drawing/2014/main" id="{E1A4F3BB-2612-EB43-A093-D00AC5999713}"/>
              </a:ext>
            </a:extLst>
          </p:cNvPr>
          <p:cNvSpPr txBox="1"/>
          <p:nvPr/>
        </p:nvSpPr>
        <p:spPr>
          <a:xfrm>
            <a:off x="1457741" y="5679460"/>
            <a:ext cx="173124" cy="221599"/>
          </a:xfrm>
          <a:prstGeom prst="rect">
            <a:avLst/>
          </a:prstGeom>
          <a:noFill/>
        </p:spPr>
        <p:txBody>
          <a:bodyPr wrap="none" lIns="0" tIns="0" rIns="0" bIns="0" rtlCol="0">
            <a:spAutoFit/>
          </a:bodyPr>
          <a:lstStyle/>
          <a:p>
            <a:pPr algn="ctr">
              <a:lnSpc>
                <a:spcPct val="90000"/>
              </a:lnSpc>
            </a:pPr>
            <a:r>
              <a:rPr lang="en-GB" sz="800" dirty="0">
                <a:latin typeface="Arial" panose="020B0604020202020204" pitchFamily="34" charset="0"/>
                <a:ea typeface="Aileron" charset="0"/>
                <a:cs typeface="Arial" panose="020B0604020202020204" pitchFamily="34" charset="0"/>
              </a:rPr>
              <a:t>551</a:t>
            </a:r>
          </a:p>
          <a:p>
            <a:pPr algn="ctr">
              <a:lnSpc>
                <a:spcPct val="90000"/>
              </a:lnSpc>
            </a:pPr>
            <a:r>
              <a:rPr lang="en-GB" sz="800" dirty="0">
                <a:latin typeface="Arial" panose="020B0604020202020204" pitchFamily="34" charset="0"/>
                <a:ea typeface="Aileron" charset="0"/>
                <a:cs typeface="Arial" panose="020B0604020202020204" pitchFamily="34" charset="0"/>
              </a:rPr>
              <a:t>280</a:t>
            </a:r>
          </a:p>
        </p:txBody>
      </p:sp>
      <p:sp>
        <p:nvSpPr>
          <p:cNvPr id="210" name="TextBox 209">
            <a:extLst>
              <a:ext uri="{FF2B5EF4-FFF2-40B4-BE49-F238E27FC236}">
                <a16:creationId xmlns:a16="http://schemas.microsoft.com/office/drawing/2014/main" id="{640D0459-5AA3-6C4B-84DC-96D712D68ECB}"/>
              </a:ext>
            </a:extLst>
          </p:cNvPr>
          <p:cNvSpPr txBox="1"/>
          <p:nvPr/>
        </p:nvSpPr>
        <p:spPr>
          <a:xfrm>
            <a:off x="7405541" y="5651760"/>
            <a:ext cx="192361" cy="249299"/>
          </a:xfrm>
          <a:prstGeom prst="rect">
            <a:avLst/>
          </a:prstGeom>
          <a:noFill/>
        </p:spPr>
        <p:txBody>
          <a:bodyPr wrap="none" lIns="0" tIns="0" rIns="0" bIns="0" rtlCol="0">
            <a:spAutoFit/>
          </a:bodyPr>
          <a:lstStyle/>
          <a:p>
            <a:pPr algn="ctr">
              <a:lnSpc>
                <a:spcPct val="90000"/>
              </a:lnSpc>
            </a:pPr>
            <a:r>
              <a:rPr lang="en-GB" sz="900" dirty="0">
                <a:latin typeface="Arial" panose="020B0604020202020204" pitchFamily="34" charset="0"/>
                <a:ea typeface="Aileron" charset="0"/>
                <a:cs typeface="Arial" panose="020B0604020202020204" pitchFamily="34" charset="0"/>
              </a:rPr>
              <a:t>385</a:t>
            </a:r>
          </a:p>
          <a:p>
            <a:pPr algn="ctr">
              <a:lnSpc>
                <a:spcPct val="90000"/>
              </a:lnSpc>
            </a:pPr>
            <a:r>
              <a:rPr lang="en-GB" sz="900" dirty="0">
                <a:latin typeface="Arial" panose="020B0604020202020204" pitchFamily="34" charset="0"/>
                <a:ea typeface="Aileron" charset="0"/>
                <a:cs typeface="Arial" panose="020B0604020202020204" pitchFamily="34" charset="0"/>
              </a:rPr>
              <a:t>196</a:t>
            </a:r>
          </a:p>
        </p:txBody>
      </p:sp>
      <p:sp>
        <p:nvSpPr>
          <p:cNvPr id="211" name="TextBox 210">
            <a:extLst>
              <a:ext uri="{FF2B5EF4-FFF2-40B4-BE49-F238E27FC236}">
                <a16:creationId xmlns:a16="http://schemas.microsoft.com/office/drawing/2014/main" id="{B2A81E7D-8CA4-A047-92F2-6039DCA1AA95}"/>
              </a:ext>
            </a:extLst>
          </p:cNvPr>
          <p:cNvSpPr txBox="1"/>
          <p:nvPr/>
        </p:nvSpPr>
        <p:spPr>
          <a:xfrm>
            <a:off x="11628911" y="5651760"/>
            <a:ext cx="64120" cy="249299"/>
          </a:xfrm>
          <a:prstGeom prst="rect">
            <a:avLst/>
          </a:prstGeom>
          <a:noFill/>
        </p:spPr>
        <p:txBody>
          <a:bodyPr wrap="none" lIns="0" tIns="0" rIns="0" bIns="0" rtlCol="0">
            <a:spAutoFit/>
          </a:bodyPr>
          <a:lstStyle/>
          <a:p>
            <a:pPr algn="ctr">
              <a:lnSpc>
                <a:spcPct val="90000"/>
              </a:lnSpc>
            </a:pPr>
            <a:r>
              <a:rPr lang="en-GB" sz="900" dirty="0">
                <a:latin typeface="Arial" panose="020B0604020202020204" pitchFamily="34" charset="0"/>
                <a:ea typeface="Aileron" charset="0"/>
                <a:cs typeface="Arial" panose="020B0604020202020204" pitchFamily="34" charset="0"/>
              </a:rPr>
              <a:t>1</a:t>
            </a:r>
          </a:p>
          <a:p>
            <a:pPr algn="ctr">
              <a:lnSpc>
                <a:spcPct val="90000"/>
              </a:lnSpc>
            </a:pPr>
            <a:r>
              <a:rPr lang="en-GB" sz="900" dirty="0">
                <a:latin typeface="Arial" panose="020B0604020202020204" pitchFamily="34" charset="0"/>
                <a:ea typeface="Aileron" charset="0"/>
                <a:cs typeface="Arial" panose="020B0604020202020204" pitchFamily="34" charset="0"/>
              </a:rPr>
              <a:t>0</a:t>
            </a:r>
          </a:p>
        </p:txBody>
      </p:sp>
      <p:sp>
        <p:nvSpPr>
          <p:cNvPr id="212" name="TextBox 211">
            <a:extLst>
              <a:ext uri="{FF2B5EF4-FFF2-40B4-BE49-F238E27FC236}">
                <a16:creationId xmlns:a16="http://schemas.microsoft.com/office/drawing/2014/main" id="{8D31ACB0-576F-A444-A805-A8B852EED961}"/>
              </a:ext>
            </a:extLst>
          </p:cNvPr>
          <p:cNvSpPr txBox="1"/>
          <p:nvPr/>
        </p:nvSpPr>
        <p:spPr>
          <a:xfrm>
            <a:off x="9704551" y="5651760"/>
            <a:ext cx="128240" cy="249299"/>
          </a:xfrm>
          <a:prstGeom prst="rect">
            <a:avLst/>
          </a:prstGeom>
          <a:noFill/>
        </p:spPr>
        <p:txBody>
          <a:bodyPr wrap="none" lIns="0" tIns="0" rIns="0" bIns="0" rtlCol="0">
            <a:spAutoFit/>
          </a:bodyPr>
          <a:lstStyle/>
          <a:p>
            <a:pPr algn="ctr">
              <a:lnSpc>
                <a:spcPct val="90000"/>
              </a:lnSpc>
            </a:pPr>
            <a:r>
              <a:rPr lang="en-GB" sz="900" dirty="0">
                <a:latin typeface="Arial" panose="020B0604020202020204" pitchFamily="34" charset="0"/>
                <a:ea typeface="Aileron" charset="0"/>
                <a:cs typeface="Arial" panose="020B0604020202020204" pitchFamily="34" charset="0"/>
              </a:rPr>
              <a:t>88</a:t>
            </a:r>
          </a:p>
          <a:p>
            <a:pPr algn="ctr">
              <a:lnSpc>
                <a:spcPct val="90000"/>
              </a:lnSpc>
            </a:pPr>
            <a:r>
              <a:rPr lang="en-GB" sz="900" dirty="0">
                <a:latin typeface="Arial" panose="020B0604020202020204" pitchFamily="34" charset="0"/>
                <a:ea typeface="Aileron" charset="0"/>
                <a:cs typeface="Arial" panose="020B0604020202020204" pitchFamily="34" charset="0"/>
              </a:rPr>
              <a:t>7</a:t>
            </a:r>
          </a:p>
        </p:txBody>
      </p:sp>
      <p:sp>
        <p:nvSpPr>
          <p:cNvPr id="213" name="TextBox 212">
            <a:extLst>
              <a:ext uri="{FF2B5EF4-FFF2-40B4-BE49-F238E27FC236}">
                <a16:creationId xmlns:a16="http://schemas.microsoft.com/office/drawing/2014/main" id="{19C5F03E-C57B-774A-A66D-A690FFC56FCF}"/>
              </a:ext>
            </a:extLst>
          </p:cNvPr>
          <p:cNvSpPr txBox="1"/>
          <p:nvPr/>
        </p:nvSpPr>
        <p:spPr>
          <a:xfrm>
            <a:off x="8539016" y="5651760"/>
            <a:ext cx="192361" cy="249299"/>
          </a:xfrm>
          <a:prstGeom prst="rect">
            <a:avLst/>
          </a:prstGeom>
          <a:noFill/>
        </p:spPr>
        <p:txBody>
          <a:bodyPr wrap="none" lIns="0" tIns="0" rIns="0" bIns="0" rtlCol="0">
            <a:spAutoFit/>
          </a:bodyPr>
          <a:lstStyle/>
          <a:p>
            <a:pPr algn="ctr">
              <a:lnSpc>
                <a:spcPct val="90000"/>
              </a:lnSpc>
            </a:pPr>
            <a:r>
              <a:rPr lang="en-GB" sz="900" dirty="0">
                <a:latin typeface="Arial" panose="020B0604020202020204" pitchFamily="34" charset="0"/>
                <a:ea typeface="Aileron" charset="0"/>
                <a:cs typeface="Arial" panose="020B0604020202020204" pitchFamily="34" charset="0"/>
              </a:rPr>
              <a:t>215</a:t>
            </a:r>
          </a:p>
          <a:p>
            <a:pPr algn="ctr">
              <a:lnSpc>
                <a:spcPct val="90000"/>
              </a:lnSpc>
            </a:pPr>
            <a:r>
              <a:rPr lang="en-GB" sz="900" dirty="0">
                <a:latin typeface="Arial" panose="020B0604020202020204" pitchFamily="34" charset="0"/>
                <a:ea typeface="Aileron" charset="0"/>
                <a:cs typeface="Arial" panose="020B0604020202020204" pitchFamily="34" charset="0"/>
              </a:rPr>
              <a:t>19</a:t>
            </a:r>
          </a:p>
        </p:txBody>
      </p:sp>
      <p:sp>
        <p:nvSpPr>
          <p:cNvPr id="224" name="TextBox 223">
            <a:extLst>
              <a:ext uri="{FF2B5EF4-FFF2-40B4-BE49-F238E27FC236}">
                <a16:creationId xmlns:a16="http://schemas.microsoft.com/office/drawing/2014/main" id="{B8C6C9E3-1858-A146-BDFD-236C17445F6D}"/>
              </a:ext>
            </a:extLst>
          </p:cNvPr>
          <p:cNvSpPr txBox="1"/>
          <p:nvPr/>
        </p:nvSpPr>
        <p:spPr>
          <a:xfrm>
            <a:off x="7812799" y="5651760"/>
            <a:ext cx="221209" cy="249299"/>
          </a:xfrm>
          <a:prstGeom prst="rect">
            <a:avLst/>
          </a:prstGeom>
          <a:noFill/>
        </p:spPr>
        <p:txBody>
          <a:bodyPr wrap="square" lIns="0" tIns="0" rIns="0" bIns="0" rtlCol="0">
            <a:spAutoFit/>
          </a:bodyPr>
          <a:lstStyle/>
          <a:p>
            <a:pPr algn="ctr">
              <a:lnSpc>
                <a:spcPct val="90000"/>
              </a:lnSpc>
            </a:pPr>
            <a:r>
              <a:rPr lang="en-GB" sz="900" dirty="0">
                <a:latin typeface="Arial" panose="020B0604020202020204" pitchFamily="34" charset="0"/>
                <a:ea typeface="Aileron" charset="0"/>
                <a:cs typeface="Arial" panose="020B0604020202020204" pitchFamily="34" charset="0"/>
              </a:rPr>
              <a:t>362</a:t>
            </a:r>
          </a:p>
          <a:p>
            <a:pPr algn="ctr">
              <a:lnSpc>
                <a:spcPct val="90000"/>
              </a:lnSpc>
            </a:pPr>
            <a:r>
              <a:rPr lang="en-GB" sz="900" dirty="0">
                <a:latin typeface="Arial" panose="020B0604020202020204" pitchFamily="34" charset="0"/>
                <a:ea typeface="Aileron" charset="0"/>
                <a:cs typeface="Arial" panose="020B0604020202020204" pitchFamily="34" charset="0"/>
              </a:rPr>
              <a:t>119</a:t>
            </a:r>
          </a:p>
        </p:txBody>
      </p:sp>
      <p:sp>
        <p:nvSpPr>
          <p:cNvPr id="225" name="TextBox 224">
            <a:extLst>
              <a:ext uri="{FF2B5EF4-FFF2-40B4-BE49-F238E27FC236}">
                <a16:creationId xmlns:a16="http://schemas.microsoft.com/office/drawing/2014/main" id="{5D3BED7F-D3C3-6648-8296-6F739E5BCF26}"/>
              </a:ext>
            </a:extLst>
          </p:cNvPr>
          <p:cNvSpPr txBox="1"/>
          <p:nvPr/>
        </p:nvSpPr>
        <p:spPr>
          <a:xfrm>
            <a:off x="11247911" y="5651760"/>
            <a:ext cx="64120" cy="249299"/>
          </a:xfrm>
          <a:prstGeom prst="rect">
            <a:avLst/>
          </a:prstGeom>
          <a:noFill/>
        </p:spPr>
        <p:txBody>
          <a:bodyPr wrap="none" lIns="0" tIns="0" rIns="0" bIns="0" rtlCol="0">
            <a:spAutoFit/>
          </a:bodyPr>
          <a:lstStyle/>
          <a:p>
            <a:pPr algn="ctr">
              <a:lnSpc>
                <a:spcPct val="90000"/>
              </a:lnSpc>
            </a:pPr>
            <a:r>
              <a:rPr lang="en-GB" sz="900" dirty="0">
                <a:latin typeface="Arial" panose="020B0604020202020204" pitchFamily="34" charset="0"/>
                <a:ea typeface="Aileron" charset="0"/>
                <a:cs typeface="Arial" panose="020B0604020202020204" pitchFamily="34" charset="0"/>
              </a:rPr>
              <a:t>6</a:t>
            </a:r>
          </a:p>
          <a:p>
            <a:pPr algn="ctr">
              <a:lnSpc>
                <a:spcPct val="90000"/>
              </a:lnSpc>
            </a:pPr>
            <a:r>
              <a:rPr lang="en-GB" sz="900" dirty="0">
                <a:latin typeface="Arial" panose="020B0604020202020204" pitchFamily="34" charset="0"/>
                <a:ea typeface="Aileron" charset="0"/>
                <a:cs typeface="Arial" panose="020B0604020202020204" pitchFamily="34" charset="0"/>
              </a:rPr>
              <a:t>0</a:t>
            </a:r>
          </a:p>
        </p:txBody>
      </p:sp>
      <p:sp>
        <p:nvSpPr>
          <p:cNvPr id="226" name="TextBox 225">
            <a:extLst>
              <a:ext uri="{FF2B5EF4-FFF2-40B4-BE49-F238E27FC236}">
                <a16:creationId xmlns:a16="http://schemas.microsoft.com/office/drawing/2014/main" id="{63448077-BC44-8A4E-AF83-47C65E30511E}"/>
              </a:ext>
            </a:extLst>
          </p:cNvPr>
          <p:cNvSpPr txBox="1"/>
          <p:nvPr/>
        </p:nvSpPr>
        <p:spPr>
          <a:xfrm>
            <a:off x="10838570" y="5651760"/>
            <a:ext cx="128240" cy="249299"/>
          </a:xfrm>
          <a:prstGeom prst="rect">
            <a:avLst/>
          </a:prstGeom>
          <a:noFill/>
        </p:spPr>
        <p:txBody>
          <a:bodyPr wrap="none" lIns="0" tIns="0" rIns="0" bIns="0" rtlCol="0">
            <a:spAutoFit/>
          </a:bodyPr>
          <a:lstStyle/>
          <a:p>
            <a:pPr algn="ctr">
              <a:lnSpc>
                <a:spcPct val="90000"/>
              </a:lnSpc>
            </a:pPr>
            <a:r>
              <a:rPr lang="en-GB" sz="900" dirty="0">
                <a:latin typeface="Arial" panose="020B0604020202020204" pitchFamily="34" charset="0"/>
                <a:ea typeface="Aileron" charset="0"/>
                <a:cs typeface="Arial" panose="020B0604020202020204" pitchFamily="34" charset="0"/>
              </a:rPr>
              <a:t>21</a:t>
            </a:r>
          </a:p>
          <a:p>
            <a:pPr algn="ctr">
              <a:lnSpc>
                <a:spcPct val="90000"/>
              </a:lnSpc>
            </a:pPr>
            <a:r>
              <a:rPr lang="en-GB" sz="900" dirty="0">
                <a:latin typeface="Arial" panose="020B0604020202020204" pitchFamily="34" charset="0"/>
                <a:ea typeface="Aileron" charset="0"/>
                <a:cs typeface="Arial" panose="020B0604020202020204" pitchFamily="34" charset="0"/>
              </a:rPr>
              <a:t>2</a:t>
            </a:r>
          </a:p>
        </p:txBody>
      </p:sp>
      <p:sp>
        <p:nvSpPr>
          <p:cNvPr id="227" name="TextBox 226">
            <a:extLst>
              <a:ext uri="{FF2B5EF4-FFF2-40B4-BE49-F238E27FC236}">
                <a16:creationId xmlns:a16="http://schemas.microsoft.com/office/drawing/2014/main" id="{321F4EF9-FF1E-5B46-9EB5-D81C2FAB4445}"/>
              </a:ext>
            </a:extLst>
          </p:cNvPr>
          <p:cNvSpPr txBox="1"/>
          <p:nvPr/>
        </p:nvSpPr>
        <p:spPr>
          <a:xfrm>
            <a:off x="10459066" y="5651760"/>
            <a:ext cx="128240" cy="249299"/>
          </a:xfrm>
          <a:prstGeom prst="rect">
            <a:avLst/>
          </a:prstGeom>
          <a:noFill/>
        </p:spPr>
        <p:txBody>
          <a:bodyPr wrap="none" lIns="0" tIns="0" rIns="0" bIns="0" rtlCol="0">
            <a:spAutoFit/>
          </a:bodyPr>
          <a:lstStyle/>
          <a:p>
            <a:pPr algn="ctr">
              <a:lnSpc>
                <a:spcPct val="90000"/>
              </a:lnSpc>
            </a:pPr>
            <a:r>
              <a:rPr lang="en-GB" sz="900" dirty="0">
                <a:latin typeface="Arial" panose="020B0604020202020204" pitchFamily="34" charset="0"/>
                <a:ea typeface="Aileron" charset="0"/>
                <a:cs typeface="Arial" panose="020B0604020202020204" pitchFamily="34" charset="0"/>
              </a:rPr>
              <a:t>49</a:t>
            </a:r>
          </a:p>
          <a:p>
            <a:pPr algn="ctr">
              <a:lnSpc>
                <a:spcPct val="90000"/>
              </a:lnSpc>
            </a:pPr>
            <a:r>
              <a:rPr lang="en-GB" sz="900" dirty="0">
                <a:latin typeface="Arial" panose="020B0604020202020204" pitchFamily="34" charset="0"/>
                <a:ea typeface="Aileron" charset="0"/>
                <a:cs typeface="Arial" panose="020B0604020202020204" pitchFamily="34" charset="0"/>
              </a:rPr>
              <a:t>3</a:t>
            </a:r>
          </a:p>
        </p:txBody>
      </p:sp>
      <p:sp>
        <p:nvSpPr>
          <p:cNvPr id="228" name="TextBox 227">
            <a:extLst>
              <a:ext uri="{FF2B5EF4-FFF2-40B4-BE49-F238E27FC236}">
                <a16:creationId xmlns:a16="http://schemas.microsoft.com/office/drawing/2014/main" id="{EA5695F0-B732-9949-BDA6-120FF7561563}"/>
              </a:ext>
            </a:extLst>
          </p:cNvPr>
          <p:cNvSpPr txBox="1"/>
          <p:nvPr/>
        </p:nvSpPr>
        <p:spPr>
          <a:xfrm>
            <a:off x="10085551" y="5651760"/>
            <a:ext cx="128240" cy="249299"/>
          </a:xfrm>
          <a:prstGeom prst="rect">
            <a:avLst/>
          </a:prstGeom>
          <a:noFill/>
        </p:spPr>
        <p:txBody>
          <a:bodyPr wrap="none" lIns="0" tIns="0" rIns="0" bIns="0" rtlCol="0">
            <a:spAutoFit/>
          </a:bodyPr>
          <a:lstStyle/>
          <a:p>
            <a:pPr algn="ctr">
              <a:lnSpc>
                <a:spcPct val="90000"/>
              </a:lnSpc>
            </a:pPr>
            <a:r>
              <a:rPr lang="en-GB" sz="900" dirty="0">
                <a:latin typeface="Arial" panose="020B0604020202020204" pitchFamily="34" charset="0"/>
                <a:ea typeface="Aileron" charset="0"/>
                <a:cs typeface="Arial" panose="020B0604020202020204" pitchFamily="34" charset="0"/>
              </a:rPr>
              <a:t>71</a:t>
            </a:r>
          </a:p>
          <a:p>
            <a:pPr algn="ctr">
              <a:lnSpc>
                <a:spcPct val="90000"/>
              </a:lnSpc>
            </a:pPr>
            <a:r>
              <a:rPr lang="en-GB" sz="900" dirty="0">
                <a:latin typeface="Arial" panose="020B0604020202020204" pitchFamily="34" charset="0"/>
                <a:ea typeface="Aileron" charset="0"/>
                <a:cs typeface="Arial" panose="020B0604020202020204" pitchFamily="34" charset="0"/>
              </a:rPr>
              <a:t>7</a:t>
            </a:r>
          </a:p>
        </p:txBody>
      </p:sp>
      <p:sp>
        <p:nvSpPr>
          <p:cNvPr id="229" name="TextBox 228">
            <a:extLst>
              <a:ext uri="{FF2B5EF4-FFF2-40B4-BE49-F238E27FC236}">
                <a16:creationId xmlns:a16="http://schemas.microsoft.com/office/drawing/2014/main" id="{B3A6506B-D335-CB4D-9F70-A450C78716E1}"/>
              </a:ext>
            </a:extLst>
          </p:cNvPr>
          <p:cNvSpPr txBox="1"/>
          <p:nvPr/>
        </p:nvSpPr>
        <p:spPr>
          <a:xfrm>
            <a:off x="9294666" y="5651760"/>
            <a:ext cx="192361" cy="249299"/>
          </a:xfrm>
          <a:prstGeom prst="rect">
            <a:avLst/>
          </a:prstGeom>
          <a:noFill/>
        </p:spPr>
        <p:txBody>
          <a:bodyPr wrap="none" lIns="0" tIns="0" rIns="0" bIns="0" rtlCol="0">
            <a:spAutoFit/>
          </a:bodyPr>
          <a:lstStyle/>
          <a:p>
            <a:pPr algn="ctr">
              <a:lnSpc>
                <a:spcPct val="90000"/>
              </a:lnSpc>
            </a:pPr>
            <a:r>
              <a:rPr lang="en-GB" sz="900" dirty="0">
                <a:latin typeface="Arial" panose="020B0604020202020204" pitchFamily="34" charset="0"/>
                <a:ea typeface="Aileron" charset="0"/>
                <a:cs typeface="Arial" panose="020B0604020202020204" pitchFamily="34" charset="0"/>
              </a:rPr>
              <a:t>137</a:t>
            </a:r>
          </a:p>
          <a:p>
            <a:pPr algn="ctr">
              <a:lnSpc>
                <a:spcPct val="90000"/>
              </a:lnSpc>
            </a:pPr>
            <a:r>
              <a:rPr lang="en-GB" sz="900" dirty="0">
                <a:latin typeface="Arial" panose="020B0604020202020204" pitchFamily="34" charset="0"/>
                <a:ea typeface="Aileron" charset="0"/>
                <a:cs typeface="Arial" panose="020B0604020202020204" pitchFamily="34" charset="0"/>
              </a:rPr>
              <a:t>13</a:t>
            </a:r>
          </a:p>
        </p:txBody>
      </p:sp>
      <p:sp>
        <p:nvSpPr>
          <p:cNvPr id="230" name="TextBox 229">
            <a:extLst>
              <a:ext uri="{FF2B5EF4-FFF2-40B4-BE49-F238E27FC236}">
                <a16:creationId xmlns:a16="http://schemas.microsoft.com/office/drawing/2014/main" id="{E6E31C6D-CBB9-A849-A36E-2C46E4C8DB60}"/>
              </a:ext>
            </a:extLst>
          </p:cNvPr>
          <p:cNvSpPr txBox="1"/>
          <p:nvPr/>
        </p:nvSpPr>
        <p:spPr>
          <a:xfrm>
            <a:off x="8916841" y="5651760"/>
            <a:ext cx="192361" cy="249299"/>
          </a:xfrm>
          <a:prstGeom prst="rect">
            <a:avLst/>
          </a:prstGeom>
          <a:noFill/>
        </p:spPr>
        <p:txBody>
          <a:bodyPr wrap="none" lIns="0" tIns="0" rIns="0" bIns="0" rtlCol="0">
            <a:spAutoFit/>
          </a:bodyPr>
          <a:lstStyle/>
          <a:p>
            <a:pPr algn="ctr">
              <a:lnSpc>
                <a:spcPct val="90000"/>
              </a:lnSpc>
            </a:pPr>
            <a:r>
              <a:rPr lang="en-GB" sz="900" dirty="0">
                <a:latin typeface="Arial" panose="020B0604020202020204" pitchFamily="34" charset="0"/>
                <a:ea typeface="Aileron" charset="0"/>
                <a:cs typeface="Arial" panose="020B0604020202020204" pitchFamily="34" charset="0"/>
              </a:rPr>
              <a:t>182</a:t>
            </a:r>
          </a:p>
          <a:p>
            <a:pPr algn="ctr">
              <a:lnSpc>
                <a:spcPct val="90000"/>
              </a:lnSpc>
            </a:pPr>
            <a:r>
              <a:rPr lang="en-GB" sz="900" dirty="0">
                <a:latin typeface="Arial" panose="020B0604020202020204" pitchFamily="34" charset="0"/>
                <a:ea typeface="Aileron" charset="0"/>
                <a:cs typeface="Arial" panose="020B0604020202020204" pitchFamily="34" charset="0"/>
              </a:rPr>
              <a:t>14</a:t>
            </a:r>
          </a:p>
        </p:txBody>
      </p:sp>
      <p:sp>
        <p:nvSpPr>
          <p:cNvPr id="231" name="TextBox 230">
            <a:extLst>
              <a:ext uri="{FF2B5EF4-FFF2-40B4-BE49-F238E27FC236}">
                <a16:creationId xmlns:a16="http://schemas.microsoft.com/office/drawing/2014/main" id="{364D5523-393A-C446-9CC6-2147A27BCA37}"/>
              </a:ext>
            </a:extLst>
          </p:cNvPr>
          <p:cNvSpPr txBox="1"/>
          <p:nvPr/>
        </p:nvSpPr>
        <p:spPr>
          <a:xfrm>
            <a:off x="8167541" y="5651760"/>
            <a:ext cx="192361" cy="249299"/>
          </a:xfrm>
          <a:prstGeom prst="rect">
            <a:avLst/>
          </a:prstGeom>
          <a:noFill/>
        </p:spPr>
        <p:txBody>
          <a:bodyPr wrap="none" lIns="0" tIns="0" rIns="0" bIns="0" rtlCol="0">
            <a:spAutoFit/>
          </a:bodyPr>
          <a:lstStyle/>
          <a:p>
            <a:pPr algn="ctr">
              <a:lnSpc>
                <a:spcPct val="90000"/>
              </a:lnSpc>
            </a:pPr>
            <a:r>
              <a:rPr lang="en-GB" sz="900" dirty="0">
                <a:latin typeface="Arial" panose="020B0604020202020204" pitchFamily="34" charset="0"/>
                <a:ea typeface="Aileron" charset="0"/>
                <a:cs typeface="Arial" panose="020B0604020202020204" pitchFamily="34" charset="0"/>
              </a:rPr>
              <a:t>272</a:t>
            </a:r>
          </a:p>
          <a:p>
            <a:pPr algn="ctr">
              <a:lnSpc>
                <a:spcPct val="90000"/>
              </a:lnSpc>
            </a:pPr>
            <a:r>
              <a:rPr lang="en-GB" sz="900" dirty="0">
                <a:latin typeface="Arial" panose="020B0604020202020204" pitchFamily="34" charset="0"/>
                <a:ea typeface="Aileron" charset="0"/>
                <a:cs typeface="Arial" panose="020B0604020202020204" pitchFamily="34" charset="0"/>
              </a:rPr>
              <a:t>36</a:t>
            </a:r>
          </a:p>
        </p:txBody>
      </p:sp>
      <p:sp>
        <p:nvSpPr>
          <p:cNvPr id="17" name="TextBox 16">
            <a:extLst>
              <a:ext uri="{FF2B5EF4-FFF2-40B4-BE49-F238E27FC236}">
                <a16:creationId xmlns:a16="http://schemas.microsoft.com/office/drawing/2014/main" id="{30C45149-AD63-FB4E-8858-ABE029002BC8}"/>
              </a:ext>
            </a:extLst>
          </p:cNvPr>
          <p:cNvSpPr txBox="1"/>
          <p:nvPr/>
        </p:nvSpPr>
        <p:spPr>
          <a:xfrm rot="16200000">
            <a:off x="5760018" y="3655925"/>
            <a:ext cx="2067874" cy="387798"/>
          </a:xfrm>
          <a:prstGeom prst="rect">
            <a:avLst/>
          </a:prstGeom>
          <a:noFill/>
        </p:spPr>
        <p:txBody>
          <a:bodyPr wrap="none" lIns="0" tIns="0" rIns="0" bIns="0" rtlCol="0">
            <a:spAutoFit/>
          </a:bodyPr>
          <a:lstStyle/>
          <a:p>
            <a:pPr algn="ctr">
              <a:lnSpc>
                <a:spcPct val="90000"/>
              </a:lnSpc>
            </a:pPr>
            <a:r>
              <a:rPr lang="en-GB" sz="1400" b="1" dirty="0">
                <a:latin typeface="Arial" panose="020B0604020202020204" pitchFamily="34" charset="0"/>
                <a:ea typeface="Aileron" charset="0"/>
                <a:cs typeface="Arial" panose="020B0604020202020204" pitchFamily="34" charset="0"/>
              </a:rPr>
              <a:t>Patients without</a:t>
            </a:r>
            <a:br>
              <a:rPr lang="en-GB" sz="1400" b="1" dirty="0">
                <a:latin typeface="Arial" panose="020B0604020202020204" pitchFamily="34" charset="0"/>
                <a:ea typeface="Aileron" charset="0"/>
                <a:cs typeface="Arial" panose="020B0604020202020204" pitchFamily="34" charset="0"/>
              </a:rPr>
            </a:br>
            <a:r>
              <a:rPr lang="en-GB" sz="1400" b="1" dirty="0">
                <a:latin typeface="Arial" panose="020B0604020202020204" pitchFamily="34" charset="0"/>
                <a:ea typeface="Aileron" charset="0"/>
                <a:cs typeface="Arial" panose="020B0604020202020204" pitchFamily="34" charset="0"/>
              </a:rPr>
              <a:t>disease progression (%)</a:t>
            </a:r>
          </a:p>
        </p:txBody>
      </p:sp>
      <p:sp>
        <p:nvSpPr>
          <p:cNvPr id="18" name="TextBox 17">
            <a:extLst>
              <a:ext uri="{FF2B5EF4-FFF2-40B4-BE49-F238E27FC236}">
                <a16:creationId xmlns:a16="http://schemas.microsoft.com/office/drawing/2014/main" id="{586678E4-5FC6-FE45-AE33-CB67D8543587}"/>
              </a:ext>
            </a:extLst>
          </p:cNvPr>
          <p:cNvSpPr txBox="1"/>
          <p:nvPr/>
        </p:nvSpPr>
        <p:spPr>
          <a:xfrm>
            <a:off x="6984705" y="2520334"/>
            <a:ext cx="211596" cy="138499"/>
          </a:xfrm>
          <a:prstGeom prst="rect">
            <a:avLst/>
          </a:prstGeom>
          <a:noFill/>
        </p:spPr>
        <p:txBody>
          <a:bodyPr wrap="none" lIns="0" tIns="0" rIns="0" bIns="0" rtlCol="0">
            <a:spAutoFit/>
          </a:bodyPr>
          <a:lstStyle/>
          <a:p>
            <a:pPr algn="r">
              <a:lnSpc>
                <a:spcPct val="90000"/>
              </a:lnSpc>
            </a:pPr>
            <a:r>
              <a:rPr lang="en-GB" sz="1000" dirty="0">
                <a:latin typeface="Arial" panose="020B0604020202020204" pitchFamily="34" charset="0"/>
                <a:ea typeface="Aileron" charset="0"/>
                <a:cs typeface="Arial" panose="020B0604020202020204" pitchFamily="34" charset="0"/>
              </a:rPr>
              <a:t>100</a:t>
            </a:r>
          </a:p>
        </p:txBody>
      </p:sp>
      <p:cxnSp>
        <p:nvCxnSpPr>
          <p:cNvPr id="19" name="Straight Connector 18">
            <a:extLst>
              <a:ext uri="{FF2B5EF4-FFF2-40B4-BE49-F238E27FC236}">
                <a16:creationId xmlns:a16="http://schemas.microsoft.com/office/drawing/2014/main" id="{6685C192-6326-7E45-93D7-0E95139CE315}"/>
              </a:ext>
            </a:extLst>
          </p:cNvPr>
          <p:cNvCxnSpPr>
            <a:cxnSpLocks/>
          </p:cNvCxnSpPr>
          <p:nvPr/>
        </p:nvCxnSpPr>
        <p:spPr>
          <a:xfrm flipH="1">
            <a:off x="7238424" y="2581799"/>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52F7F5CF-5135-734E-A9F9-5B0511201C97}"/>
              </a:ext>
            </a:extLst>
          </p:cNvPr>
          <p:cNvSpPr txBox="1"/>
          <p:nvPr/>
        </p:nvSpPr>
        <p:spPr>
          <a:xfrm>
            <a:off x="7055237" y="3018809"/>
            <a:ext cx="141064" cy="138499"/>
          </a:xfrm>
          <a:prstGeom prst="rect">
            <a:avLst/>
          </a:prstGeom>
          <a:noFill/>
        </p:spPr>
        <p:txBody>
          <a:bodyPr wrap="none" lIns="0" tIns="0" rIns="0" bIns="0" rtlCol="0">
            <a:spAutoFit/>
          </a:bodyPr>
          <a:lstStyle/>
          <a:p>
            <a:pPr algn="r">
              <a:lnSpc>
                <a:spcPct val="90000"/>
              </a:lnSpc>
            </a:pPr>
            <a:r>
              <a:rPr lang="en-GB" sz="1000" dirty="0">
                <a:latin typeface="Arial" panose="020B0604020202020204" pitchFamily="34" charset="0"/>
                <a:ea typeface="Aileron" charset="0"/>
                <a:cs typeface="Arial" panose="020B0604020202020204" pitchFamily="34" charset="0"/>
              </a:rPr>
              <a:t>80</a:t>
            </a:r>
          </a:p>
        </p:txBody>
      </p:sp>
      <p:cxnSp>
        <p:nvCxnSpPr>
          <p:cNvPr id="21" name="Straight Connector 20">
            <a:extLst>
              <a:ext uri="{FF2B5EF4-FFF2-40B4-BE49-F238E27FC236}">
                <a16:creationId xmlns:a16="http://schemas.microsoft.com/office/drawing/2014/main" id="{8B4B4BAD-8D7D-9543-8BC0-F672F32431EC}"/>
              </a:ext>
            </a:extLst>
          </p:cNvPr>
          <p:cNvCxnSpPr>
            <a:cxnSpLocks/>
          </p:cNvCxnSpPr>
          <p:nvPr/>
        </p:nvCxnSpPr>
        <p:spPr>
          <a:xfrm flipH="1">
            <a:off x="7238424" y="3080274"/>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4" name="TextBox 23">
            <a:extLst>
              <a:ext uri="{FF2B5EF4-FFF2-40B4-BE49-F238E27FC236}">
                <a16:creationId xmlns:a16="http://schemas.microsoft.com/office/drawing/2014/main" id="{D9B71FE8-89B6-6149-BF74-6F78F437F34C}"/>
              </a:ext>
            </a:extLst>
          </p:cNvPr>
          <p:cNvSpPr txBox="1"/>
          <p:nvPr/>
        </p:nvSpPr>
        <p:spPr>
          <a:xfrm>
            <a:off x="7055237" y="3520459"/>
            <a:ext cx="141064" cy="138499"/>
          </a:xfrm>
          <a:prstGeom prst="rect">
            <a:avLst/>
          </a:prstGeom>
          <a:noFill/>
        </p:spPr>
        <p:txBody>
          <a:bodyPr wrap="none" lIns="0" tIns="0" rIns="0" bIns="0" rtlCol="0">
            <a:spAutoFit/>
          </a:bodyPr>
          <a:lstStyle/>
          <a:p>
            <a:pPr algn="r">
              <a:lnSpc>
                <a:spcPct val="90000"/>
              </a:lnSpc>
            </a:pPr>
            <a:r>
              <a:rPr lang="en-GB" sz="1000" dirty="0">
                <a:latin typeface="Arial" panose="020B0604020202020204" pitchFamily="34" charset="0"/>
                <a:ea typeface="Aileron" charset="0"/>
                <a:cs typeface="Arial" panose="020B0604020202020204" pitchFamily="34" charset="0"/>
              </a:rPr>
              <a:t>60</a:t>
            </a:r>
          </a:p>
        </p:txBody>
      </p:sp>
      <p:cxnSp>
        <p:nvCxnSpPr>
          <p:cNvPr id="25" name="Straight Connector 24">
            <a:extLst>
              <a:ext uri="{FF2B5EF4-FFF2-40B4-BE49-F238E27FC236}">
                <a16:creationId xmlns:a16="http://schemas.microsoft.com/office/drawing/2014/main" id="{040C46D7-C580-0748-9D8B-9CAD33A5A93F}"/>
              </a:ext>
            </a:extLst>
          </p:cNvPr>
          <p:cNvCxnSpPr>
            <a:cxnSpLocks/>
          </p:cNvCxnSpPr>
          <p:nvPr/>
        </p:nvCxnSpPr>
        <p:spPr>
          <a:xfrm flipH="1">
            <a:off x="7238424" y="3588274"/>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7" name="TextBox 26">
            <a:extLst>
              <a:ext uri="{FF2B5EF4-FFF2-40B4-BE49-F238E27FC236}">
                <a16:creationId xmlns:a16="http://schemas.microsoft.com/office/drawing/2014/main" id="{6F74FE95-E6FF-7441-AC9F-C2DA9284AB61}"/>
              </a:ext>
            </a:extLst>
          </p:cNvPr>
          <p:cNvSpPr txBox="1"/>
          <p:nvPr/>
        </p:nvSpPr>
        <p:spPr>
          <a:xfrm>
            <a:off x="7055237" y="4025284"/>
            <a:ext cx="141064" cy="138499"/>
          </a:xfrm>
          <a:prstGeom prst="rect">
            <a:avLst/>
          </a:prstGeom>
          <a:noFill/>
        </p:spPr>
        <p:txBody>
          <a:bodyPr wrap="none" lIns="0" tIns="0" rIns="0" bIns="0" rtlCol="0">
            <a:spAutoFit/>
          </a:bodyPr>
          <a:lstStyle/>
          <a:p>
            <a:pPr algn="r">
              <a:lnSpc>
                <a:spcPct val="90000"/>
              </a:lnSpc>
            </a:pPr>
            <a:r>
              <a:rPr lang="en-GB" sz="1000" dirty="0">
                <a:latin typeface="Arial" panose="020B0604020202020204" pitchFamily="34" charset="0"/>
                <a:ea typeface="Aileron" charset="0"/>
                <a:cs typeface="Arial" panose="020B0604020202020204" pitchFamily="34" charset="0"/>
              </a:rPr>
              <a:t>40</a:t>
            </a:r>
          </a:p>
        </p:txBody>
      </p:sp>
      <p:cxnSp>
        <p:nvCxnSpPr>
          <p:cNvPr id="28" name="Straight Connector 27">
            <a:extLst>
              <a:ext uri="{FF2B5EF4-FFF2-40B4-BE49-F238E27FC236}">
                <a16:creationId xmlns:a16="http://schemas.microsoft.com/office/drawing/2014/main" id="{16B9258C-52B7-AB41-970F-853F8F53D52D}"/>
              </a:ext>
            </a:extLst>
          </p:cNvPr>
          <p:cNvCxnSpPr>
            <a:cxnSpLocks/>
          </p:cNvCxnSpPr>
          <p:nvPr/>
        </p:nvCxnSpPr>
        <p:spPr>
          <a:xfrm flipH="1">
            <a:off x="7238424" y="4093099"/>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9" name="TextBox 28">
            <a:extLst>
              <a:ext uri="{FF2B5EF4-FFF2-40B4-BE49-F238E27FC236}">
                <a16:creationId xmlns:a16="http://schemas.microsoft.com/office/drawing/2014/main" id="{680123B3-75EC-274D-8CBA-2993DA28BA59}"/>
              </a:ext>
            </a:extLst>
          </p:cNvPr>
          <p:cNvSpPr txBox="1"/>
          <p:nvPr/>
        </p:nvSpPr>
        <p:spPr>
          <a:xfrm>
            <a:off x="7055237" y="4786511"/>
            <a:ext cx="141064" cy="138499"/>
          </a:xfrm>
          <a:prstGeom prst="rect">
            <a:avLst/>
          </a:prstGeom>
          <a:noFill/>
        </p:spPr>
        <p:txBody>
          <a:bodyPr wrap="none" lIns="0" tIns="0" rIns="0" bIns="0" rtlCol="0">
            <a:spAutoFit/>
          </a:bodyPr>
          <a:lstStyle/>
          <a:p>
            <a:pPr algn="r">
              <a:lnSpc>
                <a:spcPct val="90000"/>
              </a:lnSpc>
            </a:pPr>
            <a:r>
              <a:rPr lang="en-GB" sz="1000" dirty="0">
                <a:latin typeface="Arial" panose="020B0604020202020204" pitchFamily="34" charset="0"/>
                <a:ea typeface="Aileron" charset="0"/>
                <a:cs typeface="Arial" panose="020B0604020202020204" pitchFamily="34" charset="0"/>
              </a:rPr>
              <a:t>10</a:t>
            </a:r>
          </a:p>
        </p:txBody>
      </p:sp>
      <p:cxnSp>
        <p:nvCxnSpPr>
          <p:cNvPr id="30" name="Straight Connector 29">
            <a:extLst>
              <a:ext uri="{FF2B5EF4-FFF2-40B4-BE49-F238E27FC236}">
                <a16:creationId xmlns:a16="http://schemas.microsoft.com/office/drawing/2014/main" id="{E347AB23-B9A4-5846-811B-4D45E3F7818D}"/>
              </a:ext>
            </a:extLst>
          </p:cNvPr>
          <p:cNvCxnSpPr>
            <a:cxnSpLocks/>
          </p:cNvCxnSpPr>
          <p:nvPr/>
        </p:nvCxnSpPr>
        <p:spPr>
          <a:xfrm flipH="1">
            <a:off x="7238424" y="4854326"/>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F93B186D-EBC6-3E45-9B12-741D105FFD33}"/>
              </a:ext>
            </a:extLst>
          </p:cNvPr>
          <p:cNvCxnSpPr>
            <a:cxnSpLocks/>
          </p:cNvCxnSpPr>
          <p:nvPr/>
        </p:nvCxnSpPr>
        <p:spPr>
          <a:xfrm>
            <a:off x="7513598" y="4761916"/>
            <a:ext cx="225044" cy="0"/>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74" name="TextBox 73">
            <a:extLst>
              <a:ext uri="{FF2B5EF4-FFF2-40B4-BE49-F238E27FC236}">
                <a16:creationId xmlns:a16="http://schemas.microsoft.com/office/drawing/2014/main" id="{AAA85B11-B04A-4940-8C4E-4688D4E1F19B}"/>
              </a:ext>
            </a:extLst>
          </p:cNvPr>
          <p:cNvSpPr txBox="1"/>
          <p:nvPr/>
        </p:nvSpPr>
        <p:spPr>
          <a:xfrm>
            <a:off x="7849106" y="4679097"/>
            <a:ext cx="2186496" cy="332399"/>
          </a:xfrm>
          <a:prstGeom prst="rect">
            <a:avLst/>
          </a:prstGeom>
          <a:noFill/>
        </p:spPr>
        <p:txBody>
          <a:bodyPr wrap="none" lIns="0" tIns="0" rIns="0" bIns="0" rtlCol="0">
            <a:spAutoFit/>
          </a:bodyPr>
          <a:lstStyle/>
          <a:p>
            <a:pPr>
              <a:lnSpc>
                <a:spcPct val="90000"/>
              </a:lnSpc>
            </a:pPr>
            <a:r>
              <a:rPr lang="en-GB" sz="1200" baseline="30000" dirty="0">
                <a:latin typeface="Arial" panose="020B0604020202020204" pitchFamily="34" charset="0"/>
                <a:ea typeface="Aileron" charset="0"/>
                <a:cs typeface="Arial" panose="020B0604020202020204" pitchFamily="34" charset="0"/>
              </a:rPr>
              <a:t>177</a:t>
            </a:r>
            <a:r>
              <a:rPr lang="en-GB" sz="1200" dirty="0">
                <a:latin typeface="Arial" panose="020B0604020202020204" pitchFamily="34" charset="0"/>
                <a:ea typeface="Aileron" charset="0"/>
                <a:cs typeface="Arial" panose="020B0604020202020204" pitchFamily="34" charset="0"/>
              </a:rPr>
              <a:t>Lu-PSMA-617 + SoC (n=385)</a:t>
            </a:r>
          </a:p>
          <a:p>
            <a:pPr>
              <a:lnSpc>
                <a:spcPct val="90000"/>
              </a:lnSpc>
            </a:pPr>
            <a:r>
              <a:rPr lang="en-GB" sz="1200" dirty="0">
                <a:latin typeface="Arial" panose="020B0604020202020204" pitchFamily="34" charset="0"/>
                <a:ea typeface="Aileron" charset="0"/>
                <a:cs typeface="Arial" panose="020B0604020202020204" pitchFamily="34" charset="0"/>
              </a:rPr>
              <a:t>SoC alone (n=196)</a:t>
            </a:r>
          </a:p>
        </p:txBody>
      </p:sp>
      <p:cxnSp>
        <p:nvCxnSpPr>
          <p:cNvPr id="75" name="Straight Connector 74">
            <a:extLst>
              <a:ext uri="{FF2B5EF4-FFF2-40B4-BE49-F238E27FC236}">
                <a16:creationId xmlns:a16="http://schemas.microsoft.com/office/drawing/2014/main" id="{9E422F53-EB41-BA4F-B3D0-F11D2830E56E}"/>
              </a:ext>
            </a:extLst>
          </p:cNvPr>
          <p:cNvCxnSpPr>
            <a:cxnSpLocks/>
          </p:cNvCxnSpPr>
          <p:nvPr/>
        </p:nvCxnSpPr>
        <p:spPr>
          <a:xfrm>
            <a:off x="7513598" y="4914164"/>
            <a:ext cx="225044" cy="0"/>
          </a:xfrm>
          <a:prstGeom prst="line">
            <a:avLst/>
          </a:prstGeom>
          <a:ln w="19050">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76" name="Oval 75">
            <a:extLst>
              <a:ext uri="{FF2B5EF4-FFF2-40B4-BE49-F238E27FC236}">
                <a16:creationId xmlns:a16="http://schemas.microsoft.com/office/drawing/2014/main" id="{BEA14807-8B41-C243-835F-AE66CDD86F59}"/>
              </a:ext>
            </a:extLst>
          </p:cNvPr>
          <p:cNvSpPr/>
          <p:nvPr/>
        </p:nvSpPr>
        <p:spPr>
          <a:xfrm>
            <a:off x="7592428" y="4880472"/>
            <a:ext cx="67384" cy="67384"/>
          </a:xfrm>
          <a:prstGeom prst="ellipse">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cxnSp>
        <p:nvCxnSpPr>
          <p:cNvPr id="78" name="Straight Connector 77">
            <a:extLst>
              <a:ext uri="{FF2B5EF4-FFF2-40B4-BE49-F238E27FC236}">
                <a16:creationId xmlns:a16="http://schemas.microsoft.com/office/drawing/2014/main" id="{70DC6DB8-1217-1641-8E5B-82D0E24549F3}"/>
              </a:ext>
            </a:extLst>
          </p:cNvPr>
          <p:cNvCxnSpPr>
            <a:cxnSpLocks/>
          </p:cNvCxnSpPr>
          <p:nvPr/>
        </p:nvCxnSpPr>
        <p:spPr>
          <a:xfrm rot="16200000">
            <a:off x="7595451" y="4761916"/>
            <a:ext cx="61339" cy="0"/>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04" name="TextBox 103">
            <a:extLst>
              <a:ext uri="{FF2B5EF4-FFF2-40B4-BE49-F238E27FC236}">
                <a16:creationId xmlns:a16="http://schemas.microsoft.com/office/drawing/2014/main" id="{9D43CFFD-5CE7-5E45-BA87-D8B7742E7609}"/>
              </a:ext>
            </a:extLst>
          </p:cNvPr>
          <p:cNvSpPr txBox="1"/>
          <p:nvPr/>
        </p:nvSpPr>
        <p:spPr>
          <a:xfrm>
            <a:off x="7055237" y="4535686"/>
            <a:ext cx="141064" cy="138499"/>
          </a:xfrm>
          <a:prstGeom prst="rect">
            <a:avLst/>
          </a:prstGeom>
          <a:noFill/>
        </p:spPr>
        <p:txBody>
          <a:bodyPr wrap="none" lIns="0" tIns="0" rIns="0" bIns="0" rtlCol="0">
            <a:spAutoFit/>
          </a:bodyPr>
          <a:lstStyle/>
          <a:p>
            <a:pPr algn="r">
              <a:lnSpc>
                <a:spcPct val="90000"/>
              </a:lnSpc>
            </a:pPr>
            <a:r>
              <a:rPr lang="en-GB" sz="1000" dirty="0">
                <a:latin typeface="Arial" panose="020B0604020202020204" pitchFamily="34" charset="0"/>
                <a:ea typeface="Aileron" charset="0"/>
                <a:cs typeface="Arial" panose="020B0604020202020204" pitchFamily="34" charset="0"/>
              </a:rPr>
              <a:t>20</a:t>
            </a:r>
          </a:p>
        </p:txBody>
      </p:sp>
      <p:cxnSp>
        <p:nvCxnSpPr>
          <p:cNvPr id="105" name="Straight Connector 104">
            <a:extLst>
              <a:ext uri="{FF2B5EF4-FFF2-40B4-BE49-F238E27FC236}">
                <a16:creationId xmlns:a16="http://schemas.microsoft.com/office/drawing/2014/main" id="{F3C4B25C-DEF6-A748-9363-F7D811DE2372}"/>
              </a:ext>
            </a:extLst>
          </p:cNvPr>
          <p:cNvCxnSpPr>
            <a:cxnSpLocks/>
          </p:cNvCxnSpPr>
          <p:nvPr/>
        </p:nvCxnSpPr>
        <p:spPr>
          <a:xfrm flipH="1">
            <a:off x="7238424" y="4603501"/>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6" name="TextBox 105">
            <a:extLst>
              <a:ext uri="{FF2B5EF4-FFF2-40B4-BE49-F238E27FC236}">
                <a16:creationId xmlns:a16="http://schemas.microsoft.com/office/drawing/2014/main" id="{3DF811EC-7B70-BF45-8B63-1F77F22C8491}"/>
              </a:ext>
            </a:extLst>
          </p:cNvPr>
          <p:cNvSpPr txBox="1"/>
          <p:nvPr/>
        </p:nvSpPr>
        <p:spPr>
          <a:xfrm>
            <a:off x="7055237" y="4284861"/>
            <a:ext cx="141064" cy="138499"/>
          </a:xfrm>
          <a:prstGeom prst="rect">
            <a:avLst/>
          </a:prstGeom>
          <a:noFill/>
        </p:spPr>
        <p:txBody>
          <a:bodyPr wrap="none" lIns="0" tIns="0" rIns="0" bIns="0" rtlCol="0">
            <a:spAutoFit/>
          </a:bodyPr>
          <a:lstStyle/>
          <a:p>
            <a:pPr algn="r">
              <a:lnSpc>
                <a:spcPct val="90000"/>
              </a:lnSpc>
            </a:pPr>
            <a:r>
              <a:rPr lang="en-GB" sz="1000" dirty="0">
                <a:latin typeface="Arial" panose="020B0604020202020204" pitchFamily="34" charset="0"/>
                <a:ea typeface="Aileron" charset="0"/>
                <a:cs typeface="Arial" panose="020B0604020202020204" pitchFamily="34" charset="0"/>
              </a:rPr>
              <a:t>30</a:t>
            </a:r>
          </a:p>
        </p:txBody>
      </p:sp>
      <p:cxnSp>
        <p:nvCxnSpPr>
          <p:cNvPr id="107" name="Straight Connector 106">
            <a:extLst>
              <a:ext uri="{FF2B5EF4-FFF2-40B4-BE49-F238E27FC236}">
                <a16:creationId xmlns:a16="http://schemas.microsoft.com/office/drawing/2014/main" id="{3E91E00B-7151-B245-8290-6A4EBFC7C7D7}"/>
              </a:ext>
            </a:extLst>
          </p:cNvPr>
          <p:cNvCxnSpPr>
            <a:cxnSpLocks/>
          </p:cNvCxnSpPr>
          <p:nvPr/>
        </p:nvCxnSpPr>
        <p:spPr>
          <a:xfrm flipH="1">
            <a:off x="7238424" y="4352676"/>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9" name="TextBox 108">
            <a:extLst>
              <a:ext uri="{FF2B5EF4-FFF2-40B4-BE49-F238E27FC236}">
                <a16:creationId xmlns:a16="http://schemas.microsoft.com/office/drawing/2014/main" id="{E3E03534-2362-B447-97A0-6DB417B53E4B}"/>
              </a:ext>
            </a:extLst>
          </p:cNvPr>
          <p:cNvSpPr txBox="1"/>
          <p:nvPr/>
        </p:nvSpPr>
        <p:spPr>
          <a:xfrm>
            <a:off x="7055237" y="2771159"/>
            <a:ext cx="141064" cy="138499"/>
          </a:xfrm>
          <a:prstGeom prst="rect">
            <a:avLst/>
          </a:prstGeom>
          <a:noFill/>
        </p:spPr>
        <p:txBody>
          <a:bodyPr wrap="none" lIns="0" tIns="0" rIns="0" bIns="0" rtlCol="0">
            <a:spAutoFit/>
          </a:bodyPr>
          <a:lstStyle/>
          <a:p>
            <a:pPr algn="r">
              <a:lnSpc>
                <a:spcPct val="90000"/>
              </a:lnSpc>
            </a:pPr>
            <a:r>
              <a:rPr lang="en-GB" sz="1000" dirty="0">
                <a:latin typeface="Arial" panose="020B0604020202020204" pitchFamily="34" charset="0"/>
                <a:ea typeface="Aileron" charset="0"/>
                <a:cs typeface="Arial" panose="020B0604020202020204" pitchFamily="34" charset="0"/>
              </a:rPr>
              <a:t>90</a:t>
            </a:r>
          </a:p>
        </p:txBody>
      </p:sp>
      <p:cxnSp>
        <p:nvCxnSpPr>
          <p:cNvPr id="110" name="Straight Connector 109">
            <a:extLst>
              <a:ext uri="{FF2B5EF4-FFF2-40B4-BE49-F238E27FC236}">
                <a16:creationId xmlns:a16="http://schemas.microsoft.com/office/drawing/2014/main" id="{FD1533BB-6129-1141-A433-984A1963AA54}"/>
              </a:ext>
            </a:extLst>
          </p:cNvPr>
          <p:cNvCxnSpPr>
            <a:cxnSpLocks/>
          </p:cNvCxnSpPr>
          <p:nvPr/>
        </p:nvCxnSpPr>
        <p:spPr>
          <a:xfrm flipH="1">
            <a:off x="7238424" y="2832624"/>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1" name="TextBox 110">
            <a:extLst>
              <a:ext uri="{FF2B5EF4-FFF2-40B4-BE49-F238E27FC236}">
                <a16:creationId xmlns:a16="http://schemas.microsoft.com/office/drawing/2014/main" id="{CC1F6512-A156-D649-9C8A-1D90B6C48CF6}"/>
              </a:ext>
            </a:extLst>
          </p:cNvPr>
          <p:cNvSpPr txBox="1"/>
          <p:nvPr/>
        </p:nvSpPr>
        <p:spPr>
          <a:xfrm>
            <a:off x="7055237" y="3275984"/>
            <a:ext cx="141064" cy="138499"/>
          </a:xfrm>
          <a:prstGeom prst="rect">
            <a:avLst/>
          </a:prstGeom>
          <a:noFill/>
        </p:spPr>
        <p:txBody>
          <a:bodyPr wrap="none" lIns="0" tIns="0" rIns="0" bIns="0" rtlCol="0">
            <a:spAutoFit/>
          </a:bodyPr>
          <a:lstStyle/>
          <a:p>
            <a:pPr algn="r">
              <a:lnSpc>
                <a:spcPct val="90000"/>
              </a:lnSpc>
            </a:pPr>
            <a:r>
              <a:rPr lang="en-GB" sz="1000" dirty="0">
                <a:latin typeface="Arial" panose="020B0604020202020204" pitchFamily="34" charset="0"/>
                <a:ea typeface="Aileron" charset="0"/>
                <a:cs typeface="Arial" panose="020B0604020202020204" pitchFamily="34" charset="0"/>
              </a:rPr>
              <a:t>70</a:t>
            </a:r>
          </a:p>
        </p:txBody>
      </p:sp>
      <p:cxnSp>
        <p:nvCxnSpPr>
          <p:cNvPr id="112" name="Straight Connector 111">
            <a:extLst>
              <a:ext uri="{FF2B5EF4-FFF2-40B4-BE49-F238E27FC236}">
                <a16:creationId xmlns:a16="http://schemas.microsoft.com/office/drawing/2014/main" id="{18BE491E-42F4-114B-921B-4287AC559C44}"/>
              </a:ext>
            </a:extLst>
          </p:cNvPr>
          <p:cNvCxnSpPr>
            <a:cxnSpLocks/>
          </p:cNvCxnSpPr>
          <p:nvPr/>
        </p:nvCxnSpPr>
        <p:spPr>
          <a:xfrm flipH="1">
            <a:off x="7238424" y="3337449"/>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3" name="TextBox 112">
            <a:extLst>
              <a:ext uri="{FF2B5EF4-FFF2-40B4-BE49-F238E27FC236}">
                <a16:creationId xmlns:a16="http://schemas.microsoft.com/office/drawing/2014/main" id="{E222D9D5-AA68-2C44-9E1B-B61DA21A9CED}"/>
              </a:ext>
            </a:extLst>
          </p:cNvPr>
          <p:cNvSpPr txBox="1"/>
          <p:nvPr/>
        </p:nvSpPr>
        <p:spPr>
          <a:xfrm>
            <a:off x="7055237" y="3774459"/>
            <a:ext cx="141064" cy="138499"/>
          </a:xfrm>
          <a:prstGeom prst="rect">
            <a:avLst/>
          </a:prstGeom>
          <a:noFill/>
        </p:spPr>
        <p:txBody>
          <a:bodyPr wrap="none" lIns="0" tIns="0" rIns="0" bIns="0" rtlCol="0">
            <a:spAutoFit/>
          </a:bodyPr>
          <a:lstStyle/>
          <a:p>
            <a:pPr algn="r">
              <a:lnSpc>
                <a:spcPct val="90000"/>
              </a:lnSpc>
            </a:pPr>
            <a:r>
              <a:rPr lang="en-GB" sz="1000" dirty="0">
                <a:latin typeface="Arial" panose="020B0604020202020204" pitchFamily="34" charset="0"/>
                <a:ea typeface="Aileron" charset="0"/>
                <a:cs typeface="Arial" panose="020B0604020202020204" pitchFamily="34" charset="0"/>
              </a:rPr>
              <a:t>50</a:t>
            </a:r>
          </a:p>
        </p:txBody>
      </p:sp>
      <p:cxnSp>
        <p:nvCxnSpPr>
          <p:cNvPr id="114" name="Straight Connector 113">
            <a:extLst>
              <a:ext uri="{FF2B5EF4-FFF2-40B4-BE49-F238E27FC236}">
                <a16:creationId xmlns:a16="http://schemas.microsoft.com/office/drawing/2014/main" id="{BFE7A66E-D425-0742-87DA-06C049DB4F9A}"/>
              </a:ext>
            </a:extLst>
          </p:cNvPr>
          <p:cNvCxnSpPr>
            <a:cxnSpLocks/>
          </p:cNvCxnSpPr>
          <p:nvPr/>
        </p:nvCxnSpPr>
        <p:spPr>
          <a:xfrm flipH="1">
            <a:off x="7238424" y="3842274"/>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84" name="TextBox 183">
            <a:extLst>
              <a:ext uri="{FF2B5EF4-FFF2-40B4-BE49-F238E27FC236}">
                <a16:creationId xmlns:a16="http://schemas.microsoft.com/office/drawing/2014/main" id="{E9243232-5C9C-7741-90CD-B278ABB50DFC}"/>
              </a:ext>
            </a:extLst>
          </p:cNvPr>
          <p:cNvSpPr txBox="1"/>
          <p:nvPr/>
        </p:nvSpPr>
        <p:spPr>
          <a:xfrm>
            <a:off x="3880203" y="2828117"/>
            <a:ext cx="2268250" cy="658642"/>
          </a:xfrm>
          <a:prstGeom prst="rect">
            <a:avLst/>
          </a:prstGeom>
          <a:solidFill>
            <a:schemeClr val="bg1"/>
          </a:solidFill>
        </p:spPr>
        <p:txBody>
          <a:bodyPr wrap="none" lIns="0" tIns="0" rIns="0" bIns="0" rtlCol="0">
            <a:spAutoFit/>
          </a:bodyPr>
          <a:lstStyle/>
          <a:p>
            <a:pPr>
              <a:lnSpc>
                <a:spcPct val="90000"/>
              </a:lnSpc>
              <a:spcBef>
                <a:spcPts val="600"/>
              </a:spcBef>
            </a:pPr>
            <a:r>
              <a:rPr lang="en-GB" sz="1400" dirty="0">
                <a:latin typeface="Arial" panose="020B0604020202020204" pitchFamily="34" charset="0"/>
                <a:ea typeface="Aileron" charset="0"/>
                <a:cs typeface="Arial" panose="020B0604020202020204" pitchFamily="34" charset="0"/>
              </a:rPr>
              <a:t>HR 0.62 (95% CI: 0.52-0.74)</a:t>
            </a:r>
            <a:br>
              <a:rPr lang="en-GB" sz="1400" dirty="0">
                <a:latin typeface="Arial" panose="020B0604020202020204" pitchFamily="34" charset="0"/>
                <a:ea typeface="Aileron" charset="0"/>
                <a:cs typeface="Arial" panose="020B0604020202020204" pitchFamily="34" charset="0"/>
              </a:rPr>
            </a:br>
            <a:r>
              <a:rPr lang="en-GB" sz="1400" dirty="0">
                <a:latin typeface="Arial" panose="020B0604020202020204" pitchFamily="34" charset="0"/>
                <a:ea typeface="Aileron" charset="0"/>
                <a:cs typeface="Arial" panose="020B0604020202020204" pitchFamily="34" charset="0"/>
              </a:rPr>
              <a:t>p&lt;0.001 (one-sided)</a:t>
            </a:r>
          </a:p>
          <a:p>
            <a:pPr>
              <a:lnSpc>
                <a:spcPct val="90000"/>
              </a:lnSpc>
              <a:spcBef>
                <a:spcPts val="600"/>
              </a:spcBef>
            </a:pPr>
            <a:r>
              <a:rPr lang="en-GB" sz="1400" dirty="0">
                <a:latin typeface="Arial" panose="020B0604020202020204" pitchFamily="34" charset="0"/>
                <a:ea typeface="Aileron" charset="0"/>
                <a:cs typeface="Arial" panose="020B0604020202020204" pitchFamily="34" charset="0"/>
              </a:rPr>
              <a:t>Median 15.3 vs 11.3 months</a:t>
            </a:r>
          </a:p>
        </p:txBody>
      </p:sp>
      <p:cxnSp>
        <p:nvCxnSpPr>
          <p:cNvPr id="185" name="Straight Connector 184">
            <a:extLst>
              <a:ext uri="{FF2B5EF4-FFF2-40B4-BE49-F238E27FC236}">
                <a16:creationId xmlns:a16="http://schemas.microsoft.com/office/drawing/2014/main" id="{AACDB2F2-CD2B-2947-BC6C-96E6F2AB5E0B}"/>
              </a:ext>
            </a:extLst>
          </p:cNvPr>
          <p:cNvCxnSpPr>
            <a:cxnSpLocks/>
          </p:cNvCxnSpPr>
          <p:nvPr/>
        </p:nvCxnSpPr>
        <p:spPr>
          <a:xfrm>
            <a:off x="1556180" y="4761916"/>
            <a:ext cx="225044" cy="0"/>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86" name="TextBox 185">
            <a:extLst>
              <a:ext uri="{FF2B5EF4-FFF2-40B4-BE49-F238E27FC236}">
                <a16:creationId xmlns:a16="http://schemas.microsoft.com/office/drawing/2014/main" id="{FB3BA545-904A-FA43-8F18-8B365715B4EB}"/>
              </a:ext>
            </a:extLst>
          </p:cNvPr>
          <p:cNvSpPr txBox="1"/>
          <p:nvPr/>
        </p:nvSpPr>
        <p:spPr>
          <a:xfrm>
            <a:off x="1891688" y="4679097"/>
            <a:ext cx="2186496" cy="332399"/>
          </a:xfrm>
          <a:prstGeom prst="rect">
            <a:avLst/>
          </a:prstGeom>
          <a:noFill/>
        </p:spPr>
        <p:txBody>
          <a:bodyPr wrap="none" lIns="0" tIns="0" rIns="0" bIns="0" rtlCol="0">
            <a:spAutoFit/>
          </a:bodyPr>
          <a:lstStyle/>
          <a:p>
            <a:pPr>
              <a:lnSpc>
                <a:spcPct val="90000"/>
              </a:lnSpc>
            </a:pPr>
            <a:r>
              <a:rPr lang="en-GB" sz="1200" baseline="30000" dirty="0">
                <a:latin typeface="Arial" panose="020B0604020202020204" pitchFamily="34" charset="0"/>
                <a:ea typeface="Aileron" charset="0"/>
                <a:cs typeface="Arial" panose="020B0604020202020204" pitchFamily="34" charset="0"/>
              </a:rPr>
              <a:t>177</a:t>
            </a:r>
            <a:r>
              <a:rPr lang="en-GB" sz="1200" dirty="0">
                <a:latin typeface="Arial" panose="020B0604020202020204" pitchFamily="34" charset="0"/>
                <a:ea typeface="Aileron" charset="0"/>
                <a:cs typeface="Arial" panose="020B0604020202020204" pitchFamily="34" charset="0"/>
              </a:rPr>
              <a:t>Lu-PSMA-617 + SoC (n=551)</a:t>
            </a:r>
          </a:p>
          <a:p>
            <a:pPr>
              <a:lnSpc>
                <a:spcPct val="90000"/>
              </a:lnSpc>
            </a:pPr>
            <a:r>
              <a:rPr lang="en-GB" sz="1200" dirty="0">
                <a:latin typeface="Arial" panose="020B0604020202020204" pitchFamily="34" charset="0"/>
                <a:ea typeface="Aileron" charset="0"/>
                <a:cs typeface="Arial" panose="020B0604020202020204" pitchFamily="34" charset="0"/>
              </a:rPr>
              <a:t>SoC alone (n=280)</a:t>
            </a:r>
          </a:p>
        </p:txBody>
      </p:sp>
      <p:cxnSp>
        <p:nvCxnSpPr>
          <p:cNvPr id="187" name="Straight Connector 186">
            <a:extLst>
              <a:ext uri="{FF2B5EF4-FFF2-40B4-BE49-F238E27FC236}">
                <a16:creationId xmlns:a16="http://schemas.microsoft.com/office/drawing/2014/main" id="{87034015-67C7-5C43-A218-4817AF13DB6B}"/>
              </a:ext>
            </a:extLst>
          </p:cNvPr>
          <p:cNvCxnSpPr>
            <a:cxnSpLocks/>
          </p:cNvCxnSpPr>
          <p:nvPr/>
        </p:nvCxnSpPr>
        <p:spPr>
          <a:xfrm>
            <a:off x="1556180" y="4914164"/>
            <a:ext cx="225044" cy="0"/>
          </a:xfrm>
          <a:prstGeom prst="line">
            <a:avLst/>
          </a:prstGeom>
          <a:ln w="19050">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88" name="Oval 187">
            <a:extLst>
              <a:ext uri="{FF2B5EF4-FFF2-40B4-BE49-F238E27FC236}">
                <a16:creationId xmlns:a16="http://schemas.microsoft.com/office/drawing/2014/main" id="{01CE1795-66A9-3B4F-B1EB-6DA92511E26A}"/>
              </a:ext>
            </a:extLst>
          </p:cNvPr>
          <p:cNvSpPr/>
          <p:nvPr/>
        </p:nvSpPr>
        <p:spPr>
          <a:xfrm>
            <a:off x="1635010" y="4880472"/>
            <a:ext cx="67384" cy="67384"/>
          </a:xfrm>
          <a:prstGeom prst="ellipse">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cxnSp>
        <p:nvCxnSpPr>
          <p:cNvPr id="189" name="Straight Connector 188">
            <a:extLst>
              <a:ext uri="{FF2B5EF4-FFF2-40B4-BE49-F238E27FC236}">
                <a16:creationId xmlns:a16="http://schemas.microsoft.com/office/drawing/2014/main" id="{B2958609-D364-BD44-9BF7-2F3FF68369BD}"/>
              </a:ext>
            </a:extLst>
          </p:cNvPr>
          <p:cNvCxnSpPr>
            <a:cxnSpLocks/>
          </p:cNvCxnSpPr>
          <p:nvPr/>
        </p:nvCxnSpPr>
        <p:spPr>
          <a:xfrm rot="16200000">
            <a:off x="1638033" y="4761916"/>
            <a:ext cx="61339" cy="0"/>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74" name="TextBox 173">
            <a:extLst>
              <a:ext uri="{FF2B5EF4-FFF2-40B4-BE49-F238E27FC236}">
                <a16:creationId xmlns:a16="http://schemas.microsoft.com/office/drawing/2014/main" id="{0653BC5F-5861-4220-80BE-84C6F47172BE}"/>
              </a:ext>
            </a:extLst>
          </p:cNvPr>
          <p:cNvSpPr txBox="1"/>
          <p:nvPr/>
        </p:nvSpPr>
        <p:spPr>
          <a:xfrm>
            <a:off x="9345427" y="2824991"/>
            <a:ext cx="2417328" cy="658642"/>
          </a:xfrm>
          <a:prstGeom prst="rect">
            <a:avLst/>
          </a:prstGeom>
          <a:solidFill>
            <a:schemeClr val="bg1"/>
          </a:solidFill>
        </p:spPr>
        <p:txBody>
          <a:bodyPr wrap="none" lIns="0" tIns="0" rIns="0" bIns="0" rtlCol="0">
            <a:spAutoFit/>
          </a:bodyPr>
          <a:lstStyle/>
          <a:p>
            <a:pPr>
              <a:lnSpc>
                <a:spcPct val="90000"/>
              </a:lnSpc>
              <a:spcBef>
                <a:spcPts val="600"/>
              </a:spcBef>
            </a:pPr>
            <a:r>
              <a:rPr lang="en-GB" sz="1400" dirty="0">
                <a:latin typeface="Arial" panose="020B0604020202020204" pitchFamily="34" charset="0"/>
                <a:ea typeface="Aileron" charset="0"/>
                <a:cs typeface="Arial" panose="020B0604020202020204" pitchFamily="34" charset="0"/>
              </a:rPr>
              <a:t>HR 0.40 (99.2% CI: 0.29-0.57)</a:t>
            </a:r>
            <a:br>
              <a:rPr lang="en-GB" sz="1400" dirty="0">
                <a:latin typeface="Arial" panose="020B0604020202020204" pitchFamily="34" charset="0"/>
                <a:ea typeface="Aileron" charset="0"/>
                <a:cs typeface="Arial" panose="020B0604020202020204" pitchFamily="34" charset="0"/>
              </a:rPr>
            </a:br>
            <a:r>
              <a:rPr lang="en-GB" sz="1400" dirty="0">
                <a:latin typeface="Arial" panose="020B0604020202020204" pitchFamily="34" charset="0"/>
                <a:ea typeface="Aileron" charset="0"/>
                <a:cs typeface="Arial" panose="020B0604020202020204" pitchFamily="34" charset="0"/>
              </a:rPr>
              <a:t>p&lt;0.001</a:t>
            </a:r>
          </a:p>
          <a:p>
            <a:pPr>
              <a:lnSpc>
                <a:spcPct val="90000"/>
              </a:lnSpc>
              <a:spcBef>
                <a:spcPts val="600"/>
              </a:spcBef>
            </a:pPr>
            <a:r>
              <a:rPr lang="en-GB" sz="1400" dirty="0">
                <a:latin typeface="Arial" panose="020B0604020202020204" pitchFamily="34" charset="0"/>
                <a:ea typeface="Aileron" charset="0"/>
                <a:cs typeface="Arial" panose="020B0604020202020204" pitchFamily="34" charset="0"/>
              </a:rPr>
              <a:t>Median 8.7 vs 3.4 months</a:t>
            </a:r>
          </a:p>
        </p:txBody>
      </p:sp>
      <p:sp>
        <p:nvSpPr>
          <p:cNvPr id="14" name="Slide Number Placeholder 4">
            <a:extLst>
              <a:ext uri="{FF2B5EF4-FFF2-40B4-BE49-F238E27FC236}">
                <a16:creationId xmlns:a16="http://schemas.microsoft.com/office/drawing/2014/main" id="{459D592B-3F89-315F-D114-EC496BD4CDD5}"/>
              </a:ext>
            </a:extLst>
          </p:cNvPr>
          <p:cNvSpPr>
            <a:spLocks noGrp="1"/>
          </p:cNvSpPr>
          <p:nvPr>
            <p:ph type="sldNum" sz="quarter" idx="4"/>
          </p:nvPr>
        </p:nvSpPr>
        <p:spPr>
          <a:xfrm>
            <a:off x="10799763" y="6427788"/>
            <a:ext cx="782637" cy="365125"/>
          </a:xfrm>
        </p:spPr>
        <p:txBody>
          <a:bodyPr/>
          <a:lstStyle/>
          <a:p>
            <a:fld id="{F8E47D07-9D1E-4FE9-B31A-2F5863681021}" type="slidenum">
              <a:rPr lang="en-GB" sz="1100" smtClean="0"/>
              <a:pPr/>
              <a:t>21</a:t>
            </a:fld>
            <a:endParaRPr lang="en-GB" sz="1100" dirty="0"/>
          </a:p>
        </p:txBody>
      </p:sp>
    </p:spTree>
    <p:extLst>
      <p:ext uri="{BB962C8B-B14F-4D97-AF65-F5344CB8AC3E}">
        <p14:creationId xmlns:p14="http://schemas.microsoft.com/office/powerpoint/2010/main" val="29513636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21B31F04-A713-4BEB-8B01-AAC9A8C83E3D}"/>
              </a:ext>
            </a:extLst>
          </p:cNvPr>
          <p:cNvSpPr>
            <a:spLocks noGrp="1"/>
          </p:cNvSpPr>
          <p:nvPr>
            <p:ph type="body" idx="1"/>
          </p:nvPr>
        </p:nvSpPr>
        <p:spPr/>
        <p:txBody>
          <a:bodyPr>
            <a:normAutofit/>
          </a:bodyPr>
          <a:lstStyle/>
          <a:p>
            <a:r>
              <a:rPr lang="en-GB" sz="1800" dirty="0">
                <a:effectLst/>
                <a:latin typeface="Arial" panose="020B0604020202020204" pitchFamily="34" charset="0"/>
                <a:cs typeface="Arial" panose="020B0604020202020204" pitchFamily="34" charset="0"/>
              </a:rPr>
              <a:t>including time to first symptomatic skeletal event, ORR and DCR</a:t>
            </a:r>
            <a:endParaRPr lang="en-GB" sz="1800" dirty="0">
              <a:latin typeface="Arial" panose="020B0604020202020204" pitchFamily="34" charset="0"/>
              <a:cs typeface="Arial" panose="020B0604020202020204" pitchFamily="34" charset="0"/>
            </a:endParaRPr>
          </a:p>
        </p:txBody>
      </p:sp>
      <p:sp>
        <p:nvSpPr>
          <p:cNvPr id="2" name="Titel 1">
            <a:extLst>
              <a:ext uri="{FF2B5EF4-FFF2-40B4-BE49-F238E27FC236}">
                <a16:creationId xmlns:a16="http://schemas.microsoft.com/office/drawing/2014/main" id="{0450FC60-BA21-8A4E-8A25-7B702AA8932F}"/>
              </a:ext>
            </a:extLst>
          </p:cNvPr>
          <p:cNvSpPr>
            <a:spLocks noGrp="1"/>
          </p:cNvSpPr>
          <p:nvPr>
            <p:ph type="title"/>
          </p:nvPr>
        </p:nvSpPr>
        <p:spPr/>
        <p:txBody>
          <a:bodyPr/>
          <a:lstStyle/>
          <a:p>
            <a:r>
              <a:rPr lang="en-GB" dirty="0"/>
              <a:t>VISION study: </a:t>
            </a:r>
            <a:r>
              <a:rPr lang="en-GB" baseline="30000" dirty="0"/>
              <a:t>177</a:t>
            </a:r>
            <a:r>
              <a:rPr lang="en-GB" dirty="0"/>
              <a:t>Lu-PSMA-617 significantly improves all secondary endpoints</a:t>
            </a:r>
          </a:p>
        </p:txBody>
      </p:sp>
      <p:sp>
        <p:nvSpPr>
          <p:cNvPr id="7" name="Content Placeholder 6">
            <a:extLst>
              <a:ext uri="{FF2B5EF4-FFF2-40B4-BE49-F238E27FC236}">
                <a16:creationId xmlns:a16="http://schemas.microsoft.com/office/drawing/2014/main" id="{57017EC9-5C1B-9579-DC59-373D71639278}"/>
              </a:ext>
            </a:extLst>
          </p:cNvPr>
          <p:cNvSpPr>
            <a:spLocks noGrp="1"/>
          </p:cNvSpPr>
          <p:nvPr>
            <p:ph sz="quarter" idx="15"/>
          </p:nvPr>
        </p:nvSpPr>
        <p:spPr>
          <a:xfrm>
            <a:off x="620183" y="6274800"/>
            <a:ext cx="10180339" cy="365125"/>
          </a:xfrm>
        </p:spPr>
        <p:txBody>
          <a:bodyPr/>
          <a:lstStyle/>
          <a:p>
            <a:pPr>
              <a:spcBef>
                <a:spcPts val="0"/>
              </a:spcBef>
              <a:spcAft>
                <a:spcPts val="600"/>
              </a:spcAft>
            </a:pPr>
            <a:r>
              <a:rPr lang="en-GB" baseline="30000" dirty="0">
                <a:solidFill>
                  <a:schemeClr val="tx2"/>
                </a:solidFill>
              </a:rPr>
              <a:t>177</a:t>
            </a:r>
            <a:r>
              <a:rPr lang="en-GB" dirty="0">
                <a:solidFill>
                  <a:schemeClr val="tx2"/>
                </a:solidFill>
              </a:rPr>
              <a:t>Lu-PSMA-617, lutetium-177-prostate-specific membrane antigen-617; CI, confidence interval; DCR, disease control rate; HR, hazard ratio; mo, months; OR, odds ratio; ORR, overall response rate; SoC, standard of care</a:t>
            </a:r>
          </a:p>
          <a:p>
            <a:pPr>
              <a:spcBef>
                <a:spcPts val="0"/>
              </a:spcBef>
              <a:spcAft>
                <a:spcPts val="600"/>
              </a:spcAft>
            </a:pPr>
            <a:r>
              <a:rPr lang="en-GB" dirty="0">
                <a:solidFill>
                  <a:schemeClr val="tx2"/>
                </a:solidFill>
              </a:rPr>
              <a:t>Sartor O, et al. N Engl J Med. 2021;385:1091-103 (Supplementary Appendix)</a:t>
            </a:r>
          </a:p>
        </p:txBody>
      </p:sp>
      <p:graphicFrame>
        <p:nvGraphicFramePr>
          <p:cNvPr id="4" name="Inhaltsplatzhalter 3">
            <a:extLst>
              <a:ext uri="{FF2B5EF4-FFF2-40B4-BE49-F238E27FC236}">
                <a16:creationId xmlns:a16="http://schemas.microsoft.com/office/drawing/2014/main" id="{E53BA6B5-37B3-2048-8A78-60CDF14B4DE1}"/>
              </a:ext>
            </a:extLst>
          </p:cNvPr>
          <p:cNvGraphicFramePr>
            <a:graphicFrameLocks/>
          </p:cNvGraphicFramePr>
          <p:nvPr>
            <p:extLst>
              <p:ext uri="{D42A27DB-BD31-4B8C-83A1-F6EECF244321}">
                <p14:modId xmlns:p14="http://schemas.microsoft.com/office/powerpoint/2010/main" val="903362696"/>
              </p:ext>
            </p:extLst>
          </p:nvPr>
        </p:nvGraphicFramePr>
        <p:xfrm>
          <a:off x="619200" y="2717284"/>
          <a:ext cx="4383247" cy="2408672"/>
        </p:xfrm>
        <a:graphic>
          <a:graphicData uri="http://schemas.openxmlformats.org/drawingml/2006/table">
            <a:tbl>
              <a:tblPr firstRow="1" bandRow="1">
                <a:tableStyleId>{5C22544A-7EE6-4342-B048-85BDC9FD1C3A}</a:tableStyleId>
              </a:tblPr>
              <a:tblGrid>
                <a:gridCol w="1070879">
                  <a:extLst>
                    <a:ext uri="{9D8B030D-6E8A-4147-A177-3AD203B41FA5}">
                      <a16:colId xmlns:a16="http://schemas.microsoft.com/office/drawing/2014/main" val="20000"/>
                    </a:ext>
                  </a:extLst>
                </a:gridCol>
                <a:gridCol w="2016224">
                  <a:extLst>
                    <a:ext uri="{9D8B030D-6E8A-4147-A177-3AD203B41FA5}">
                      <a16:colId xmlns:a16="http://schemas.microsoft.com/office/drawing/2014/main" val="1655228648"/>
                    </a:ext>
                  </a:extLst>
                </a:gridCol>
                <a:gridCol w="1296144">
                  <a:extLst>
                    <a:ext uri="{9D8B030D-6E8A-4147-A177-3AD203B41FA5}">
                      <a16:colId xmlns:a16="http://schemas.microsoft.com/office/drawing/2014/main" val="573940704"/>
                    </a:ext>
                  </a:extLst>
                </a:gridCol>
              </a:tblGrid>
              <a:tr h="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Patients with evaluable disease at baseline</a:t>
                      </a:r>
                    </a:p>
                  </a:txBody>
                  <a:tcPr marL="78906" marR="78906" marT="34281" marB="34281" anchor="ctr" horzOverflow="overflow">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200" b="1" i="0" u="none" strike="noStrike" cap="none" normalizeH="0" baseline="30000" dirty="0">
                          <a:ln>
                            <a:noFill/>
                          </a:ln>
                          <a:solidFill>
                            <a:srgbClr val="FFFFFF"/>
                          </a:solidFill>
                          <a:effectLst/>
                          <a:latin typeface="Arial" panose="020B0604020202020204" pitchFamily="34" charset="0"/>
                          <a:cs typeface="Arial" panose="020B0604020202020204" pitchFamily="34" charset="0"/>
                        </a:rPr>
                        <a:t>177</a:t>
                      </a:r>
                      <a:r>
                        <a:rPr kumimoji="0" lang="de-DE" sz="1200" b="1" u="none" strike="noStrike" cap="none" normalizeH="0" baseline="0" dirty="0">
                          <a:ln>
                            <a:noFill/>
                          </a:ln>
                          <a:solidFill>
                            <a:srgbClr val="FFFFFF"/>
                          </a:solidFill>
                          <a:effectLst/>
                          <a:latin typeface="Arial" panose="020B0604020202020204" pitchFamily="34" charset="0"/>
                          <a:cs typeface="Arial" panose="020B0604020202020204" pitchFamily="34" charset="0"/>
                        </a:rPr>
                        <a:t>Lu-PSMA-617 + SoC</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200" b="1" u="none" strike="noStrike" cap="none" normalizeH="0" baseline="0" dirty="0">
                          <a:ln>
                            <a:noFill/>
                          </a:ln>
                          <a:solidFill>
                            <a:srgbClr val="FFFFFF"/>
                          </a:solidFill>
                          <a:effectLst/>
                          <a:latin typeface="Arial" panose="020B0604020202020204" pitchFamily="34" charset="0"/>
                          <a:cs typeface="Arial" panose="020B0604020202020204" pitchFamily="34" charset="0"/>
                        </a:rPr>
                        <a:t>(N=319)</a:t>
                      </a:r>
                      <a:endParaRPr kumimoji="0" lang="de-DE" sz="1200" b="1" i="0" u="none" strike="noStrike" cap="none" normalizeH="0" baseline="0" dirty="0">
                        <a:ln>
                          <a:noFill/>
                        </a:ln>
                        <a:solidFill>
                          <a:srgbClr val="FFFFFF"/>
                        </a:solidFill>
                        <a:effectLst/>
                        <a:latin typeface="Arial" panose="020B0604020202020204" pitchFamily="34" charset="0"/>
                        <a:cs typeface="Arial" panose="020B0604020202020204" pitchFamily="34" charset="0"/>
                      </a:endParaRPr>
                    </a:p>
                  </a:txBody>
                  <a:tcPr marL="78906" marR="78906" marT="34281" marB="34281" anchor="ctr" horzOverflow="overflow">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200" b="1" u="none" strike="noStrike" cap="none" normalizeH="0" baseline="0" dirty="0">
                          <a:ln>
                            <a:noFill/>
                          </a:ln>
                          <a:solidFill>
                            <a:schemeClr val="bg1"/>
                          </a:solidFill>
                          <a:effectLst/>
                          <a:latin typeface="Arial" panose="020B0604020202020204" pitchFamily="34" charset="0"/>
                          <a:cs typeface="Arial" panose="020B0604020202020204" pitchFamily="34" charset="0"/>
                        </a:rPr>
                        <a:t>SoC</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200" b="1" u="none" strike="noStrike" cap="none" normalizeH="0" baseline="0" dirty="0">
                          <a:ln>
                            <a:noFill/>
                          </a:ln>
                          <a:solidFill>
                            <a:schemeClr val="bg1"/>
                          </a:solidFill>
                          <a:effectLst/>
                          <a:latin typeface="Arial" panose="020B0604020202020204" pitchFamily="34" charset="0"/>
                          <a:cs typeface="Arial" panose="020B0604020202020204" pitchFamily="34" charset="0"/>
                        </a:rPr>
                        <a:t>(N=120)</a:t>
                      </a:r>
                      <a:endParaRPr kumimoji="0" lang="de-DE" sz="12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a:txBody>
                  <a:tcPr marL="78906" marR="78906" marT="34281" marB="34281" anchor="ctr" horzOverflow="overflow">
                    <a:solidFill>
                      <a:schemeClr val="accent1"/>
                    </a:solidFill>
                  </a:tcPr>
                </a:tc>
                <a:extLst>
                  <a:ext uri="{0D108BD9-81ED-4DB2-BD59-A6C34878D82A}">
                    <a16:rowId xmlns:a16="http://schemas.microsoft.com/office/drawing/2014/main" val="10000"/>
                  </a:ext>
                </a:extLst>
              </a:tr>
              <a:tr h="278533">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de-DE" sz="1200" b="0" kern="1200" dirty="0">
                          <a:solidFill>
                            <a:srgbClr val="1E2433"/>
                          </a:solidFill>
                          <a:latin typeface="Arial" panose="020B0604020202020204" pitchFamily="34" charset="0"/>
                          <a:cs typeface="Arial" panose="020B0604020202020204" pitchFamily="34" charset="0"/>
                        </a:rPr>
                        <a:t>ORR, n (%)</a:t>
                      </a:r>
                      <a:endParaRPr lang="de-DE" sz="1200" b="0" kern="1200" dirty="0">
                        <a:solidFill>
                          <a:srgbClr val="1E2433"/>
                        </a:solidFill>
                        <a:latin typeface="Arial" panose="020B0604020202020204" pitchFamily="34" charset="0"/>
                        <a:ea typeface="+mn-ea"/>
                        <a:cs typeface="Arial" panose="020B0604020202020204" pitchFamily="34" charset="0"/>
                      </a:endParaRPr>
                    </a:p>
                  </a:txBody>
                  <a:tcPr marL="78906" marR="78906" marT="34281" marB="3428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de-DE" sz="1200" b="0" kern="1200" dirty="0">
                          <a:solidFill>
                            <a:schemeClr val="tx1"/>
                          </a:solidFill>
                          <a:latin typeface="Arial" panose="020B0604020202020204" pitchFamily="34" charset="0"/>
                          <a:cs typeface="Arial" panose="020B0604020202020204" pitchFamily="34" charset="0"/>
                        </a:rPr>
                        <a:t>95 (29.8)</a:t>
                      </a:r>
                      <a:endParaRPr lang="de-DE" sz="1200" b="0" kern="1200" dirty="0">
                        <a:solidFill>
                          <a:schemeClr val="tx1"/>
                        </a:solidFill>
                        <a:latin typeface="Arial" panose="020B0604020202020204" pitchFamily="34" charset="0"/>
                        <a:ea typeface="+mn-ea"/>
                        <a:cs typeface="Arial" panose="020B0604020202020204" pitchFamily="34" charset="0"/>
                      </a:endParaRPr>
                    </a:p>
                  </a:txBody>
                  <a:tcPr marL="78906" marR="78906" marT="34281" marB="3428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de-DE" sz="1200" b="0" kern="1200" dirty="0">
                          <a:solidFill>
                            <a:schemeClr val="tx1"/>
                          </a:solidFill>
                          <a:latin typeface="Arial" panose="020B0604020202020204" pitchFamily="34" charset="0"/>
                          <a:cs typeface="Arial" panose="020B0604020202020204" pitchFamily="34" charset="0"/>
                        </a:rPr>
                        <a:t>2 (1.7)</a:t>
                      </a:r>
                      <a:endParaRPr lang="de-DE" sz="1200" b="0" kern="1200" dirty="0">
                        <a:solidFill>
                          <a:schemeClr val="tx1"/>
                        </a:solidFill>
                        <a:latin typeface="Arial" panose="020B0604020202020204" pitchFamily="34" charset="0"/>
                        <a:ea typeface="+mn-ea"/>
                        <a:cs typeface="Arial" panose="020B0604020202020204" pitchFamily="34" charset="0"/>
                      </a:endParaRPr>
                    </a:p>
                  </a:txBody>
                  <a:tcPr marL="78906" marR="78906" marT="34281" marB="34281" anchor="ctr" horzOverflow="overflow"/>
                </a:tc>
                <a:extLst>
                  <a:ext uri="{0D108BD9-81ED-4DB2-BD59-A6C34878D82A}">
                    <a16:rowId xmlns:a16="http://schemas.microsoft.com/office/drawing/2014/main" val="10003"/>
                  </a:ext>
                </a:extLst>
              </a:tr>
              <a:tr h="27853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lang="de-DE" sz="1200" b="0" kern="1200" dirty="0">
                        <a:solidFill>
                          <a:srgbClr val="1E2433"/>
                        </a:solidFill>
                        <a:latin typeface="Arial" panose="020B0604020202020204" pitchFamily="34" charset="0"/>
                        <a:ea typeface="+mn-ea"/>
                        <a:cs typeface="Arial" panose="020B0604020202020204" pitchFamily="34" charset="0"/>
                      </a:endParaRPr>
                    </a:p>
                  </a:txBody>
                  <a:tcPr marL="78906" marR="78906" marT="34281" marB="34281" anchor="ctr" horzOverflow="overflow"/>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de-DE" sz="1200" b="0" kern="1200" dirty="0">
                          <a:solidFill>
                            <a:schemeClr val="tx1"/>
                          </a:solidFill>
                          <a:latin typeface="Arial" panose="020B0604020202020204" pitchFamily="34" charset="0"/>
                          <a:cs typeface="Arial" panose="020B0604020202020204" pitchFamily="34" charset="0"/>
                        </a:rPr>
                        <a:t>OR 24.99 (95% CI: 6.05-103.24)</a:t>
                      </a:r>
                    </a:p>
                    <a:p>
                      <a:pPr marL="0" marR="0" lvl="0" indent="0" algn="ctr" defTabSz="914400" rtl="0" eaLnBrk="1" fontAlgn="base" latinLnBrk="0" hangingPunct="1">
                        <a:lnSpc>
                          <a:spcPct val="100000"/>
                        </a:lnSpc>
                        <a:spcBef>
                          <a:spcPct val="0"/>
                        </a:spcBef>
                        <a:spcAft>
                          <a:spcPct val="0"/>
                        </a:spcAft>
                        <a:buClrTx/>
                        <a:buSzTx/>
                        <a:buFontTx/>
                        <a:buNone/>
                        <a:tabLst/>
                        <a:defRPr/>
                      </a:pPr>
                      <a:r>
                        <a:rPr lang="de-DE" sz="1200" b="0" kern="1200" dirty="0">
                          <a:solidFill>
                            <a:schemeClr val="tx1"/>
                          </a:solidFill>
                          <a:latin typeface="Arial" panose="020B0604020202020204" pitchFamily="34" charset="0"/>
                          <a:cs typeface="Arial" panose="020B0604020202020204" pitchFamily="34" charset="0"/>
                        </a:rPr>
                        <a:t>p&lt;0.001</a:t>
                      </a:r>
                      <a:endParaRPr lang="de-DE" sz="1200" b="0" kern="1200" dirty="0">
                        <a:solidFill>
                          <a:schemeClr val="tx1"/>
                        </a:solidFill>
                        <a:latin typeface="Arial" panose="020B0604020202020204" pitchFamily="34" charset="0"/>
                        <a:ea typeface="+mn-ea"/>
                        <a:cs typeface="Arial" panose="020B0604020202020204" pitchFamily="34" charset="0"/>
                      </a:endParaRPr>
                    </a:p>
                  </a:txBody>
                  <a:tcPr marL="78906" marR="78906" marT="34281" marB="34281" anchor="ctr" horzOverflow="overflow"/>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lang="de-DE" sz="1200" b="0" kern="1200" dirty="0">
                        <a:solidFill>
                          <a:srgbClr val="1E2433"/>
                        </a:solidFill>
                        <a:latin typeface="Calibri" panose="020F0502020204030204" pitchFamily="34" charset="0"/>
                        <a:ea typeface="+mn-ea"/>
                        <a:cs typeface="Calibri" panose="020F0502020204030204" pitchFamily="34" charset="0"/>
                      </a:endParaRPr>
                    </a:p>
                  </a:txBody>
                  <a:tcPr marL="78906" marR="78906" marT="34281" marB="34281" anchor="ctr" horzOverflow="overflow"/>
                </a:tc>
                <a:extLst>
                  <a:ext uri="{0D108BD9-81ED-4DB2-BD59-A6C34878D82A}">
                    <a16:rowId xmlns:a16="http://schemas.microsoft.com/office/drawing/2014/main" val="1484447015"/>
                  </a:ext>
                </a:extLst>
              </a:tr>
              <a:tr h="27853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de-DE" sz="1200" b="0" kern="1200" dirty="0">
                          <a:solidFill>
                            <a:srgbClr val="1E2433"/>
                          </a:solidFill>
                          <a:latin typeface="Arial" panose="020B0604020202020204" pitchFamily="34" charset="0"/>
                          <a:cs typeface="Arial" panose="020B0604020202020204" pitchFamily="34" charset="0"/>
                        </a:rPr>
                        <a:t>DCR, n (%)</a:t>
                      </a:r>
                      <a:endParaRPr lang="de-DE" sz="1200" b="0" kern="1200" dirty="0">
                        <a:solidFill>
                          <a:srgbClr val="1E2433"/>
                        </a:solidFill>
                        <a:latin typeface="Arial" panose="020B0604020202020204" pitchFamily="34" charset="0"/>
                        <a:ea typeface="+mn-ea"/>
                        <a:cs typeface="Arial" panose="020B0604020202020204" pitchFamily="34" charset="0"/>
                      </a:endParaRPr>
                    </a:p>
                  </a:txBody>
                  <a:tcPr marL="78906" marR="78906" marT="34281" marB="3428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de-DE" sz="1200" b="0" kern="1200" dirty="0">
                          <a:solidFill>
                            <a:schemeClr val="tx1"/>
                          </a:solidFill>
                          <a:latin typeface="Arial" panose="020B0604020202020204" pitchFamily="34" charset="0"/>
                          <a:cs typeface="Arial" panose="020B0604020202020204" pitchFamily="34" charset="0"/>
                        </a:rPr>
                        <a:t>284 (89.0)</a:t>
                      </a:r>
                      <a:endParaRPr lang="de-DE" sz="1200" b="0" kern="1200" dirty="0">
                        <a:solidFill>
                          <a:schemeClr val="tx1"/>
                        </a:solidFill>
                        <a:latin typeface="Arial" panose="020B0604020202020204" pitchFamily="34" charset="0"/>
                        <a:ea typeface="+mn-ea"/>
                        <a:cs typeface="Arial" panose="020B0604020202020204" pitchFamily="34" charset="0"/>
                      </a:endParaRPr>
                    </a:p>
                  </a:txBody>
                  <a:tcPr marL="78906" marR="78906" marT="34281" marB="3428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de-DE" sz="1200" b="0" kern="1200" dirty="0">
                          <a:solidFill>
                            <a:schemeClr val="tx1"/>
                          </a:solidFill>
                          <a:latin typeface="Arial" panose="020B0604020202020204" pitchFamily="34" charset="0"/>
                          <a:cs typeface="Arial" panose="020B0604020202020204" pitchFamily="34" charset="0"/>
                        </a:rPr>
                        <a:t>80 (66.7)</a:t>
                      </a:r>
                      <a:endParaRPr lang="de-DE" sz="1200" b="0" kern="1200" dirty="0">
                        <a:solidFill>
                          <a:schemeClr val="tx1"/>
                        </a:solidFill>
                        <a:latin typeface="Arial" panose="020B0604020202020204" pitchFamily="34" charset="0"/>
                        <a:ea typeface="+mn-ea"/>
                        <a:cs typeface="Arial" panose="020B0604020202020204" pitchFamily="34" charset="0"/>
                      </a:endParaRPr>
                    </a:p>
                  </a:txBody>
                  <a:tcPr marL="78906" marR="78906" marT="34281" marB="34281" anchor="ctr" horzOverflow="overflow"/>
                </a:tc>
                <a:extLst>
                  <a:ext uri="{0D108BD9-81ED-4DB2-BD59-A6C34878D82A}">
                    <a16:rowId xmlns:a16="http://schemas.microsoft.com/office/drawing/2014/main" val="2244176872"/>
                  </a:ext>
                </a:extLst>
              </a:tr>
              <a:tr h="27853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lang="de-DE" sz="1200" b="1" kern="1200" dirty="0">
                        <a:solidFill>
                          <a:srgbClr val="1E2433"/>
                        </a:solidFill>
                        <a:latin typeface="Arial" panose="020B0604020202020204" pitchFamily="34" charset="0"/>
                        <a:ea typeface="+mn-ea"/>
                        <a:cs typeface="Arial" panose="020B0604020202020204" pitchFamily="34" charset="0"/>
                      </a:endParaRPr>
                    </a:p>
                  </a:txBody>
                  <a:tcPr marL="78906" marR="78906" marT="34281" marB="34281" anchor="ctr" horzOverflow="overflow"/>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de-DE" sz="1200" b="0" kern="1200" dirty="0">
                          <a:solidFill>
                            <a:schemeClr val="tx1"/>
                          </a:solidFill>
                          <a:latin typeface="Arial" panose="020B0604020202020204" pitchFamily="34" charset="0"/>
                          <a:ea typeface="+mn-ea"/>
                          <a:cs typeface="Arial" panose="020B0604020202020204" pitchFamily="34" charset="0"/>
                        </a:rPr>
                        <a:t>OR 5.79 (95% CI: 3.18-10.55)</a:t>
                      </a:r>
                    </a:p>
                    <a:p>
                      <a:pPr marL="0" marR="0" lvl="0" indent="0" algn="ctr" defTabSz="914400" rtl="0" eaLnBrk="1" fontAlgn="base" latinLnBrk="0" hangingPunct="1">
                        <a:lnSpc>
                          <a:spcPct val="100000"/>
                        </a:lnSpc>
                        <a:spcBef>
                          <a:spcPct val="0"/>
                        </a:spcBef>
                        <a:spcAft>
                          <a:spcPct val="0"/>
                        </a:spcAft>
                        <a:buClrTx/>
                        <a:buSzTx/>
                        <a:buFontTx/>
                        <a:buNone/>
                        <a:tabLst/>
                        <a:defRPr/>
                      </a:pPr>
                      <a:r>
                        <a:rPr lang="de-DE" sz="1200" b="0" kern="1200" dirty="0">
                          <a:solidFill>
                            <a:schemeClr val="tx1"/>
                          </a:solidFill>
                          <a:latin typeface="Arial" panose="020B0604020202020204" pitchFamily="34" charset="0"/>
                          <a:ea typeface="+mn-ea"/>
                          <a:cs typeface="Arial" panose="020B0604020202020204" pitchFamily="34" charset="0"/>
                        </a:rPr>
                        <a:t>p&lt;0.001</a:t>
                      </a:r>
                    </a:p>
                  </a:txBody>
                  <a:tcPr marL="78906" marR="78906" marT="34281" marB="34281" anchor="ctr" horzOverflow="overflow"/>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lang="de-DE" sz="1200" b="0" kern="1200" dirty="0">
                        <a:solidFill>
                          <a:srgbClr val="1E2433"/>
                        </a:solidFill>
                        <a:latin typeface="Calibri" panose="020F0502020204030204" pitchFamily="34" charset="0"/>
                        <a:ea typeface="+mn-ea"/>
                        <a:cs typeface="Calibri" panose="020F0502020204030204" pitchFamily="34" charset="0"/>
                      </a:endParaRPr>
                    </a:p>
                  </a:txBody>
                  <a:tcPr marL="78906" marR="78906" marT="34281" marB="34281" anchor="ctr" horzOverflow="overflow"/>
                </a:tc>
                <a:extLst>
                  <a:ext uri="{0D108BD9-81ED-4DB2-BD59-A6C34878D82A}">
                    <a16:rowId xmlns:a16="http://schemas.microsoft.com/office/drawing/2014/main" val="3279636357"/>
                  </a:ext>
                </a:extLst>
              </a:tr>
            </a:tbl>
          </a:graphicData>
        </a:graphic>
      </p:graphicFrame>
      <p:sp>
        <p:nvSpPr>
          <p:cNvPr id="18" name="TextBox 17">
            <a:extLst>
              <a:ext uri="{FF2B5EF4-FFF2-40B4-BE49-F238E27FC236}">
                <a16:creationId xmlns:a16="http://schemas.microsoft.com/office/drawing/2014/main" id="{88C4E4CD-41CD-E14B-96F5-5C9C35E43799}"/>
              </a:ext>
            </a:extLst>
          </p:cNvPr>
          <p:cNvSpPr txBox="1"/>
          <p:nvPr/>
        </p:nvSpPr>
        <p:spPr>
          <a:xfrm rot="16200000">
            <a:off x="4876943" y="3519072"/>
            <a:ext cx="1659109" cy="387798"/>
          </a:xfrm>
          <a:prstGeom prst="rect">
            <a:avLst/>
          </a:prstGeom>
          <a:noFill/>
        </p:spPr>
        <p:txBody>
          <a:bodyPr wrap="none" lIns="0" tIns="0" rIns="0" bIns="0" rtlCol="0">
            <a:spAutoFit/>
          </a:bodyPr>
          <a:lstStyle/>
          <a:p>
            <a:pPr algn="ctr">
              <a:lnSpc>
                <a:spcPct val="90000"/>
              </a:lnSpc>
            </a:pPr>
            <a:r>
              <a:rPr lang="en-GB" sz="1400" b="1" dirty="0">
                <a:latin typeface="Arial" panose="020B0604020202020204" pitchFamily="34" charset="0"/>
                <a:ea typeface="Aileron" charset="0"/>
                <a:cs typeface="Arial" panose="020B0604020202020204" pitchFamily="34" charset="0"/>
              </a:rPr>
              <a:t>Percent of patients </a:t>
            </a:r>
            <a:br>
              <a:rPr lang="en-GB" sz="1400" b="1" dirty="0">
                <a:latin typeface="Arial" panose="020B0604020202020204" pitchFamily="34" charset="0"/>
                <a:ea typeface="Aileron" charset="0"/>
                <a:cs typeface="Arial" panose="020B0604020202020204" pitchFamily="34" charset="0"/>
              </a:rPr>
            </a:br>
            <a:r>
              <a:rPr lang="en-GB" sz="1400" b="1" dirty="0">
                <a:latin typeface="Arial" panose="020B0604020202020204" pitchFamily="34" charset="0"/>
                <a:ea typeface="Aileron" charset="0"/>
                <a:cs typeface="Arial" panose="020B0604020202020204" pitchFamily="34" charset="0"/>
              </a:rPr>
              <a:t>free from event</a:t>
            </a:r>
          </a:p>
        </p:txBody>
      </p:sp>
      <p:cxnSp>
        <p:nvCxnSpPr>
          <p:cNvPr id="19" name="Straight Connector 18">
            <a:extLst>
              <a:ext uri="{FF2B5EF4-FFF2-40B4-BE49-F238E27FC236}">
                <a16:creationId xmlns:a16="http://schemas.microsoft.com/office/drawing/2014/main" id="{745EC8E1-C55A-7242-86EF-BBC3DFB316DB}"/>
              </a:ext>
            </a:extLst>
          </p:cNvPr>
          <p:cNvCxnSpPr>
            <a:cxnSpLocks/>
          </p:cNvCxnSpPr>
          <p:nvPr/>
        </p:nvCxnSpPr>
        <p:spPr>
          <a:xfrm>
            <a:off x="6298629" y="2768600"/>
            <a:ext cx="0" cy="185328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C1C9A5C8-638D-1041-845C-0E1303896AC3}"/>
              </a:ext>
            </a:extLst>
          </p:cNvPr>
          <p:cNvSpPr txBox="1"/>
          <p:nvPr/>
        </p:nvSpPr>
        <p:spPr>
          <a:xfrm>
            <a:off x="6643052" y="4948871"/>
            <a:ext cx="2960683" cy="193899"/>
          </a:xfrm>
          <a:prstGeom prst="rect">
            <a:avLst/>
          </a:prstGeom>
          <a:noFill/>
        </p:spPr>
        <p:txBody>
          <a:bodyPr wrap="none" lIns="0" tIns="0" rIns="0" bIns="0" rtlCol="0">
            <a:spAutoFit/>
          </a:bodyPr>
          <a:lstStyle/>
          <a:p>
            <a:pPr algn="ctr">
              <a:lnSpc>
                <a:spcPct val="90000"/>
              </a:lnSpc>
            </a:pPr>
            <a:r>
              <a:rPr lang="en-GB" sz="1400" b="1" dirty="0">
                <a:latin typeface="Arial" panose="020B0604020202020204" pitchFamily="34" charset="0"/>
                <a:ea typeface="Aileron" charset="0"/>
                <a:cs typeface="Arial" panose="020B0604020202020204" pitchFamily="34" charset="0"/>
              </a:rPr>
              <a:t>Time from randomisation (months)</a:t>
            </a:r>
          </a:p>
        </p:txBody>
      </p:sp>
      <p:sp>
        <p:nvSpPr>
          <p:cNvPr id="21" name="TextBox 20">
            <a:extLst>
              <a:ext uri="{FF2B5EF4-FFF2-40B4-BE49-F238E27FC236}">
                <a16:creationId xmlns:a16="http://schemas.microsoft.com/office/drawing/2014/main" id="{6FCC89D2-5DF8-C04E-9121-6079EA00D54D}"/>
              </a:ext>
            </a:extLst>
          </p:cNvPr>
          <p:cNvSpPr txBox="1"/>
          <p:nvPr/>
        </p:nvSpPr>
        <p:spPr>
          <a:xfrm>
            <a:off x="6099546" y="4558625"/>
            <a:ext cx="84960" cy="166199"/>
          </a:xfrm>
          <a:prstGeom prst="rect">
            <a:avLst/>
          </a:prstGeom>
          <a:noFill/>
        </p:spPr>
        <p:txBody>
          <a:bodyPr wrap="none" lIns="0" tIns="0" rIns="0" bIns="0" rtlCol="0">
            <a:spAutoFit/>
          </a:bodyPr>
          <a:lstStyle/>
          <a:p>
            <a:pPr algn="r">
              <a:lnSpc>
                <a:spcPct val="90000"/>
              </a:lnSpc>
            </a:pPr>
            <a:r>
              <a:rPr lang="en-GB" sz="1200" dirty="0">
                <a:latin typeface="Arial" panose="020B0604020202020204" pitchFamily="34" charset="0"/>
                <a:ea typeface="Aileron" charset="0"/>
                <a:cs typeface="Arial" panose="020B0604020202020204" pitchFamily="34" charset="0"/>
              </a:rPr>
              <a:t>0</a:t>
            </a:r>
          </a:p>
        </p:txBody>
      </p:sp>
      <p:cxnSp>
        <p:nvCxnSpPr>
          <p:cNvPr id="22" name="Straight Connector 21">
            <a:extLst>
              <a:ext uri="{FF2B5EF4-FFF2-40B4-BE49-F238E27FC236}">
                <a16:creationId xmlns:a16="http://schemas.microsoft.com/office/drawing/2014/main" id="{228D7FB7-4D65-D643-8F32-46245D5D9D31}"/>
              </a:ext>
            </a:extLst>
          </p:cNvPr>
          <p:cNvCxnSpPr>
            <a:cxnSpLocks/>
          </p:cNvCxnSpPr>
          <p:nvPr/>
        </p:nvCxnSpPr>
        <p:spPr>
          <a:xfrm flipH="1">
            <a:off x="6226629" y="4622063"/>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F6857B15-8100-8642-8959-5AB79D116F08}"/>
              </a:ext>
            </a:extLst>
          </p:cNvPr>
          <p:cNvCxnSpPr>
            <a:cxnSpLocks/>
          </p:cNvCxnSpPr>
          <p:nvPr/>
        </p:nvCxnSpPr>
        <p:spPr>
          <a:xfrm flipH="1">
            <a:off x="6295757" y="4622063"/>
            <a:ext cx="3641993"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4" name="TextBox 23">
            <a:extLst>
              <a:ext uri="{FF2B5EF4-FFF2-40B4-BE49-F238E27FC236}">
                <a16:creationId xmlns:a16="http://schemas.microsoft.com/office/drawing/2014/main" id="{FFEF155C-FF79-2146-9A14-A3772738300A}"/>
              </a:ext>
            </a:extLst>
          </p:cNvPr>
          <p:cNvSpPr txBox="1"/>
          <p:nvPr/>
        </p:nvSpPr>
        <p:spPr>
          <a:xfrm>
            <a:off x="6014588" y="4370527"/>
            <a:ext cx="169918" cy="166199"/>
          </a:xfrm>
          <a:prstGeom prst="rect">
            <a:avLst/>
          </a:prstGeom>
          <a:noFill/>
        </p:spPr>
        <p:txBody>
          <a:bodyPr wrap="none" lIns="0" tIns="0" rIns="0" bIns="0" rtlCol="0">
            <a:spAutoFit/>
          </a:bodyPr>
          <a:lstStyle/>
          <a:p>
            <a:pPr algn="r">
              <a:lnSpc>
                <a:spcPct val="90000"/>
              </a:lnSpc>
            </a:pPr>
            <a:r>
              <a:rPr lang="en-GB" sz="1200" dirty="0">
                <a:latin typeface="Arial" panose="020B0604020202020204" pitchFamily="34" charset="0"/>
                <a:ea typeface="Aileron" charset="0"/>
                <a:cs typeface="Arial" panose="020B0604020202020204" pitchFamily="34" charset="0"/>
              </a:rPr>
              <a:t>10</a:t>
            </a:r>
          </a:p>
        </p:txBody>
      </p:sp>
      <p:cxnSp>
        <p:nvCxnSpPr>
          <p:cNvPr id="25" name="Straight Connector 24">
            <a:extLst>
              <a:ext uri="{FF2B5EF4-FFF2-40B4-BE49-F238E27FC236}">
                <a16:creationId xmlns:a16="http://schemas.microsoft.com/office/drawing/2014/main" id="{C52726D2-08EE-8F44-9BE3-4B99E4FECCBE}"/>
              </a:ext>
            </a:extLst>
          </p:cNvPr>
          <p:cNvCxnSpPr>
            <a:cxnSpLocks/>
          </p:cNvCxnSpPr>
          <p:nvPr/>
        </p:nvCxnSpPr>
        <p:spPr>
          <a:xfrm flipH="1">
            <a:off x="6226629" y="4438342"/>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019325A4-F0AC-A64D-BA13-B9278C8A8AE5}"/>
              </a:ext>
            </a:extLst>
          </p:cNvPr>
          <p:cNvCxnSpPr>
            <a:cxnSpLocks/>
          </p:cNvCxnSpPr>
          <p:nvPr/>
        </p:nvCxnSpPr>
        <p:spPr>
          <a:xfrm rot="16200000" flipH="1">
            <a:off x="6262629" y="4658190"/>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7" name="TextBox 26">
            <a:extLst>
              <a:ext uri="{FF2B5EF4-FFF2-40B4-BE49-F238E27FC236}">
                <a16:creationId xmlns:a16="http://schemas.microsoft.com/office/drawing/2014/main" id="{52670A3C-1E87-964E-8851-15A531197B84}"/>
              </a:ext>
            </a:extLst>
          </p:cNvPr>
          <p:cNvSpPr txBox="1"/>
          <p:nvPr/>
        </p:nvSpPr>
        <p:spPr>
          <a:xfrm>
            <a:off x="6263296" y="4721416"/>
            <a:ext cx="84960" cy="166199"/>
          </a:xfrm>
          <a:prstGeom prst="rect">
            <a:avLst/>
          </a:prstGeom>
          <a:noFill/>
        </p:spPr>
        <p:txBody>
          <a:bodyPr wrap="none" lIns="0" tIns="0" rIns="0" bIns="0" rtlCol="0">
            <a:spAutoFit/>
          </a:bodyPr>
          <a:lstStyle/>
          <a:p>
            <a:pPr algn="ctr">
              <a:lnSpc>
                <a:spcPct val="90000"/>
              </a:lnSpc>
            </a:pPr>
            <a:r>
              <a:rPr lang="en-GB" sz="1200" dirty="0">
                <a:latin typeface="Arial" panose="020B0604020202020204" pitchFamily="34" charset="0"/>
                <a:ea typeface="Aileron" charset="0"/>
                <a:cs typeface="Arial" panose="020B0604020202020204" pitchFamily="34" charset="0"/>
              </a:rPr>
              <a:t>0</a:t>
            </a:r>
          </a:p>
        </p:txBody>
      </p:sp>
      <p:sp>
        <p:nvSpPr>
          <p:cNvPr id="28" name="TextBox 27">
            <a:extLst>
              <a:ext uri="{FF2B5EF4-FFF2-40B4-BE49-F238E27FC236}">
                <a16:creationId xmlns:a16="http://schemas.microsoft.com/office/drawing/2014/main" id="{6F05C37E-EC4C-4B42-B346-2212A4A97D6E}"/>
              </a:ext>
            </a:extLst>
          </p:cNvPr>
          <p:cNvSpPr txBox="1"/>
          <p:nvPr/>
        </p:nvSpPr>
        <p:spPr>
          <a:xfrm>
            <a:off x="4705575" y="5097105"/>
            <a:ext cx="1372171" cy="415498"/>
          </a:xfrm>
          <a:prstGeom prst="rect">
            <a:avLst/>
          </a:prstGeom>
          <a:noFill/>
        </p:spPr>
        <p:txBody>
          <a:bodyPr wrap="none" lIns="0" tIns="0" rIns="0" bIns="0" rtlCol="0">
            <a:spAutoFit/>
          </a:bodyPr>
          <a:lstStyle/>
          <a:p>
            <a:pPr algn="r">
              <a:lnSpc>
                <a:spcPct val="90000"/>
              </a:lnSpc>
            </a:pPr>
            <a:r>
              <a:rPr lang="en-GB" sz="1000" b="1" dirty="0">
                <a:latin typeface="Arial" panose="020B0604020202020204" pitchFamily="34" charset="0"/>
                <a:ea typeface="Aileron" charset="0"/>
                <a:cs typeface="Arial" panose="020B0604020202020204" pitchFamily="34" charset="0"/>
              </a:rPr>
              <a:t>No. at risk</a:t>
            </a:r>
          </a:p>
          <a:p>
            <a:pPr algn="r">
              <a:lnSpc>
                <a:spcPct val="90000"/>
              </a:lnSpc>
            </a:pPr>
            <a:r>
              <a:rPr lang="en-GB" sz="1000" b="1" baseline="30000" dirty="0">
                <a:solidFill>
                  <a:srgbClr val="5D8298"/>
                </a:solidFill>
                <a:latin typeface="Arial" panose="020B0604020202020204" pitchFamily="34" charset="0"/>
                <a:ea typeface="Aileron" charset="0"/>
                <a:cs typeface="Arial" panose="020B0604020202020204" pitchFamily="34" charset="0"/>
              </a:rPr>
              <a:t>177</a:t>
            </a:r>
            <a:r>
              <a:rPr lang="en-GB" sz="1000" b="1" dirty="0">
                <a:solidFill>
                  <a:srgbClr val="5D8298"/>
                </a:solidFill>
                <a:latin typeface="Arial" panose="020B0604020202020204" pitchFamily="34" charset="0"/>
                <a:ea typeface="Aileron" charset="0"/>
                <a:cs typeface="Arial" panose="020B0604020202020204" pitchFamily="34" charset="0"/>
              </a:rPr>
              <a:t>Lu-PSMA-617 + SoC</a:t>
            </a:r>
          </a:p>
          <a:p>
            <a:pPr algn="r">
              <a:lnSpc>
                <a:spcPct val="90000"/>
              </a:lnSpc>
            </a:pPr>
            <a:r>
              <a:rPr lang="en-GB" sz="1000" b="1" dirty="0">
                <a:solidFill>
                  <a:schemeClr val="accent1"/>
                </a:solidFill>
                <a:latin typeface="Arial" panose="020B0604020202020204" pitchFamily="34" charset="0"/>
                <a:ea typeface="Aileron" charset="0"/>
                <a:cs typeface="Arial" panose="020B0604020202020204" pitchFamily="34" charset="0"/>
              </a:rPr>
              <a:t>SoC alone</a:t>
            </a:r>
          </a:p>
        </p:txBody>
      </p:sp>
      <p:sp>
        <p:nvSpPr>
          <p:cNvPr id="62" name="TextBox 61">
            <a:extLst>
              <a:ext uri="{FF2B5EF4-FFF2-40B4-BE49-F238E27FC236}">
                <a16:creationId xmlns:a16="http://schemas.microsoft.com/office/drawing/2014/main" id="{947C3D34-25FE-3947-BB34-80FA25D863BD}"/>
              </a:ext>
            </a:extLst>
          </p:cNvPr>
          <p:cNvSpPr txBox="1"/>
          <p:nvPr/>
        </p:nvSpPr>
        <p:spPr>
          <a:xfrm>
            <a:off x="6014588" y="4186377"/>
            <a:ext cx="169918" cy="166199"/>
          </a:xfrm>
          <a:prstGeom prst="rect">
            <a:avLst/>
          </a:prstGeom>
          <a:noFill/>
        </p:spPr>
        <p:txBody>
          <a:bodyPr wrap="none" lIns="0" tIns="0" rIns="0" bIns="0" rtlCol="0">
            <a:spAutoFit/>
          </a:bodyPr>
          <a:lstStyle/>
          <a:p>
            <a:pPr algn="r">
              <a:lnSpc>
                <a:spcPct val="90000"/>
              </a:lnSpc>
            </a:pPr>
            <a:r>
              <a:rPr lang="en-GB" sz="1200" dirty="0">
                <a:latin typeface="Arial" panose="020B0604020202020204" pitchFamily="34" charset="0"/>
                <a:ea typeface="Aileron" charset="0"/>
                <a:cs typeface="Arial" panose="020B0604020202020204" pitchFamily="34" charset="0"/>
              </a:rPr>
              <a:t>20</a:t>
            </a:r>
          </a:p>
        </p:txBody>
      </p:sp>
      <p:cxnSp>
        <p:nvCxnSpPr>
          <p:cNvPr id="63" name="Straight Connector 62">
            <a:extLst>
              <a:ext uri="{FF2B5EF4-FFF2-40B4-BE49-F238E27FC236}">
                <a16:creationId xmlns:a16="http://schemas.microsoft.com/office/drawing/2014/main" id="{D57F59E3-282D-234E-8DD5-A283CB7826D7}"/>
              </a:ext>
            </a:extLst>
          </p:cNvPr>
          <p:cNvCxnSpPr>
            <a:cxnSpLocks/>
          </p:cNvCxnSpPr>
          <p:nvPr/>
        </p:nvCxnSpPr>
        <p:spPr>
          <a:xfrm flipH="1">
            <a:off x="6226629" y="4254192"/>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4" name="TextBox 63">
            <a:extLst>
              <a:ext uri="{FF2B5EF4-FFF2-40B4-BE49-F238E27FC236}">
                <a16:creationId xmlns:a16="http://schemas.microsoft.com/office/drawing/2014/main" id="{EBD5B6A9-7095-8A43-8C64-CB4D063B813F}"/>
              </a:ext>
            </a:extLst>
          </p:cNvPr>
          <p:cNvSpPr txBox="1"/>
          <p:nvPr/>
        </p:nvSpPr>
        <p:spPr>
          <a:xfrm>
            <a:off x="6014588" y="4002227"/>
            <a:ext cx="169918" cy="166199"/>
          </a:xfrm>
          <a:prstGeom prst="rect">
            <a:avLst/>
          </a:prstGeom>
          <a:noFill/>
        </p:spPr>
        <p:txBody>
          <a:bodyPr wrap="none" lIns="0" tIns="0" rIns="0" bIns="0" rtlCol="0">
            <a:spAutoFit/>
          </a:bodyPr>
          <a:lstStyle/>
          <a:p>
            <a:pPr algn="r">
              <a:lnSpc>
                <a:spcPct val="90000"/>
              </a:lnSpc>
            </a:pPr>
            <a:r>
              <a:rPr lang="en-GB" sz="1200" dirty="0">
                <a:latin typeface="Arial" panose="020B0604020202020204" pitchFamily="34" charset="0"/>
                <a:ea typeface="Aileron" charset="0"/>
                <a:cs typeface="Arial" panose="020B0604020202020204" pitchFamily="34" charset="0"/>
              </a:rPr>
              <a:t>30</a:t>
            </a:r>
          </a:p>
        </p:txBody>
      </p:sp>
      <p:cxnSp>
        <p:nvCxnSpPr>
          <p:cNvPr id="65" name="Straight Connector 64">
            <a:extLst>
              <a:ext uri="{FF2B5EF4-FFF2-40B4-BE49-F238E27FC236}">
                <a16:creationId xmlns:a16="http://schemas.microsoft.com/office/drawing/2014/main" id="{DB7CB398-65BC-EB4A-9E7C-DE947ACE27EA}"/>
              </a:ext>
            </a:extLst>
          </p:cNvPr>
          <p:cNvCxnSpPr>
            <a:cxnSpLocks/>
          </p:cNvCxnSpPr>
          <p:nvPr/>
        </p:nvCxnSpPr>
        <p:spPr>
          <a:xfrm flipH="1">
            <a:off x="6226629" y="4070042"/>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8" name="TextBox 87">
            <a:extLst>
              <a:ext uri="{FF2B5EF4-FFF2-40B4-BE49-F238E27FC236}">
                <a16:creationId xmlns:a16="http://schemas.microsoft.com/office/drawing/2014/main" id="{B75726EB-35DF-2B40-86B1-8BBF50D0F349}"/>
              </a:ext>
            </a:extLst>
          </p:cNvPr>
          <p:cNvSpPr txBox="1"/>
          <p:nvPr/>
        </p:nvSpPr>
        <p:spPr>
          <a:xfrm>
            <a:off x="6647312" y="2044927"/>
            <a:ext cx="3902800" cy="221599"/>
          </a:xfrm>
          <a:prstGeom prst="rect">
            <a:avLst/>
          </a:prstGeom>
          <a:noFill/>
        </p:spPr>
        <p:txBody>
          <a:bodyPr wrap="none" lIns="0" tIns="0" rIns="0" bIns="0" rtlCol="0">
            <a:spAutoFit/>
          </a:bodyPr>
          <a:lstStyle/>
          <a:p>
            <a:pPr algn="ctr">
              <a:lnSpc>
                <a:spcPct val="90000"/>
              </a:lnSpc>
            </a:pPr>
            <a:r>
              <a:rPr lang="en-GB" sz="1600" b="1" dirty="0">
                <a:latin typeface="Arial" panose="020B0604020202020204" pitchFamily="34" charset="0"/>
                <a:ea typeface="Aileron" charset="0"/>
                <a:cs typeface="Arial" panose="020B0604020202020204" pitchFamily="34" charset="0"/>
              </a:rPr>
              <a:t>Time to first symptomatic skeletal event</a:t>
            </a:r>
          </a:p>
        </p:txBody>
      </p:sp>
      <p:sp>
        <p:nvSpPr>
          <p:cNvPr id="90" name="TextBox 89">
            <a:extLst>
              <a:ext uri="{FF2B5EF4-FFF2-40B4-BE49-F238E27FC236}">
                <a16:creationId xmlns:a16="http://schemas.microsoft.com/office/drawing/2014/main" id="{BF1EDB90-2501-AF47-8CB9-894D49E6C6FA}"/>
              </a:ext>
            </a:extLst>
          </p:cNvPr>
          <p:cNvSpPr txBox="1"/>
          <p:nvPr/>
        </p:nvSpPr>
        <p:spPr>
          <a:xfrm>
            <a:off x="6014588" y="3821252"/>
            <a:ext cx="169918" cy="166199"/>
          </a:xfrm>
          <a:prstGeom prst="rect">
            <a:avLst/>
          </a:prstGeom>
          <a:noFill/>
        </p:spPr>
        <p:txBody>
          <a:bodyPr wrap="none" lIns="0" tIns="0" rIns="0" bIns="0" rtlCol="0">
            <a:spAutoFit/>
          </a:bodyPr>
          <a:lstStyle/>
          <a:p>
            <a:pPr algn="r">
              <a:lnSpc>
                <a:spcPct val="90000"/>
              </a:lnSpc>
            </a:pPr>
            <a:r>
              <a:rPr lang="en-GB" sz="1200" dirty="0">
                <a:latin typeface="Arial" panose="020B0604020202020204" pitchFamily="34" charset="0"/>
                <a:ea typeface="Aileron" charset="0"/>
                <a:cs typeface="Arial" panose="020B0604020202020204" pitchFamily="34" charset="0"/>
              </a:rPr>
              <a:t>40</a:t>
            </a:r>
          </a:p>
        </p:txBody>
      </p:sp>
      <p:cxnSp>
        <p:nvCxnSpPr>
          <p:cNvPr id="91" name="Straight Connector 90">
            <a:extLst>
              <a:ext uri="{FF2B5EF4-FFF2-40B4-BE49-F238E27FC236}">
                <a16:creationId xmlns:a16="http://schemas.microsoft.com/office/drawing/2014/main" id="{BBD6CD83-997A-C14D-BBE6-2330776DEBAF}"/>
              </a:ext>
            </a:extLst>
          </p:cNvPr>
          <p:cNvCxnSpPr>
            <a:cxnSpLocks/>
          </p:cNvCxnSpPr>
          <p:nvPr/>
        </p:nvCxnSpPr>
        <p:spPr>
          <a:xfrm flipH="1">
            <a:off x="6226629" y="3889067"/>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2" name="TextBox 91">
            <a:extLst>
              <a:ext uri="{FF2B5EF4-FFF2-40B4-BE49-F238E27FC236}">
                <a16:creationId xmlns:a16="http://schemas.microsoft.com/office/drawing/2014/main" id="{B3AC4E12-4498-C046-A211-5E59CB0FA371}"/>
              </a:ext>
            </a:extLst>
          </p:cNvPr>
          <p:cNvSpPr txBox="1"/>
          <p:nvPr/>
        </p:nvSpPr>
        <p:spPr>
          <a:xfrm>
            <a:off x="6014588" y="3630752"/>
            <a:ext cx="169918" cy="166199"/>
          </a:xfrm>
          <a:prstGeom prst="rect">
            <a:avLst/>
          </a:prstGeom>
          <a:noFill/>
        </p:spPr>
        <p:txBody>
          <a:bodyPr wrap="none" lIns="0" tIns="0" rIns="0" bIns="0" rtlCol="0">
            <a:spAutoFit/>
          </a:bodyPr>
          <a:lstStyle/>
          <a:p>
            <a:pPr algn="r">
              <a:lnSpc>
                <a:spcPct val="90000"/>
              </a:lnSpc>
            </a:pPr>
            <a:r>
              <a:rPr lang="en-GB" sz="1200" dirty="0">
                <a:latin typeface="Arial" panose="020B0604020202020204" pitchFamily="34" charset="0"/>
                <a:ea typeface="Aileron" charset="0"/>
                <a:cs typeface="Arial" panose="020B0604020202020204" pitchFamily="34" charset="0"/>
              </a:rPr>
              <a:t>50</a:t>
            </a:r>
          </a:p>
        </p:txBody>
      </p:sp>
      <p:cxnSp>
        <p:nvCxnSpPr>
          <p:cNvPr id="93" name="Straight Connector 92">
            <a:extLst>
              <a:ext uri="{FF2B5EF4-FFF2-40B4-BE49-F238E27FC236}">
                <a16:creationId xmlns:a16="http://schemas.microsoft.com/office/drawing/2014/main" id="{D5FFB215-5E49-3744-AFF7-DA865FEC45B4}"/>
              </a:ext>
            </a:extLst>
          </p:cNvPr>
          <p:cNvCxnSpPr>
            <a:cxnSpLocks/>
          </p:cNvCxnSpPr>
          <p:nvPr/>
        </p:nvCxnSpPr>
        <p:spPr>
          <a:xfrm flipH="1">
            <a:off x="6226629" y="3698567"/>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4" name="TextBox 93">
            <a:extLst>
              <a:ext uri="{FF2B5EF4-FFF2-40B4-BE49-F238E27FC236}">
                <a16:creationId xmlns:a16="http://schemas.microsoft.com/office/drawing/2014/main" id="{9580A436-4209-FF4B-B427-1AF6B7AF3F35}"/>
              </a:ext>
            </a:extLst>
          </p:cNvPr>
          <p:cNvSpPr txBox="1"/>
          <p:nvPr/>
        </p:nvSpPr>
        <p:spPr>
          <a:xfrm>
            <a:off x="6014588" y="3446602"/>
            <a:ext cx="169918" cy="166199"/>
          </a:xfrm>
          <a:prstGeom prst="rect">
            <a:avLst/>
          </a:prstGeom>
          <a:noFill/>
        </p:spPr>
        <p:txBody>
          <a:bodyPr wrap="none" lIns="0" tIns="0" rIns="0" bIns="0" rtlCol="0">
            <a:spAutoFit/>
          </a:bodyPr>
          <a:lstStyle/>
          <a:p>
            <a:pPr algn="r">
              <a:lnSpc>
                <a:spcPct val="90000"/>
              </a:lnSpc>
            </a:pPr>
            <a:r>
              <a:rPr lang="en-GB" sz="1200" dirty="0">
                <a:latin typeface="Arial" panose="020B0604020202020204" pitchFamily="34" charset="0"/>
                <a:ea typeface="Aileron" charset="0"/>
                <a:cs typeface="Arial" panose="020B0604020202020204" pitchFamily="34" charset="0"/>
              </a:rPr>
              <a:t>60</a:t>
            </a:r>
          </a:p>
        </p:txBody>
      </p:sp>
      <p:cxnSp>
        <p:nvCxnSpPr>
          <p:cNvPr id="95" name="Straight Connector 94">
            <a:extLst>
              <a:ext uri="{FF2B5EF4-FFF2-40B4-BE49-F238E27FC236}">
                <a16:creationId xmlns:a16="http://schemas.microsoft.com/office/drawing/2014/main" id="{2B1231E6-C496-0B46-8A11-06BF8FB5FE42}"/>
              </a:ext>
            </a:extLst>
          </p:cNvPr>
          <p:cNvCxnSpPr>
            <a:cxnSpLocks/>
          </p:cNvCxnSpPr>
          <p:nvPr/>
        </p:nvCxnSpPr>
        <p:spPr>
          <a:xfrm flipH="1">
            <a:off x="6226629" y="3514417"/>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6" name="TextBox 95">
            <a:extLst>
              <a:ext uri="{FF2B5EF4-FFF2-40B4-BE49-F238E27FC236}">
                <a16:creationId xmlns:a16="http://schemas.microsoft.com/office/drawing/2014/main" id="{9299975F-8FA5-9C46-899D-4837343772A9}"/>
              </a:ext>
            </a:extLst>
          </p:cNvPr>
          <p:cNvSpPr txBox="1"/>
          <p:nvPr/>
        </p:nvSpPr>
        <p:spPr>
          <a:xfrm>
            <a:off x="6014588" y="3265627"/>
            <a:ext cx="169918" cy="166199"/>
          </a:xfrm>
          <a:prstGeom prst="rect">
            <a:avLst/>
          </a:prstGeom>
          <a:noFill/>
        </p:spPr>
        <p:txBody>
          <a:bodyPr wrap="none" lIns="0" tIns="0" rIns="0" bIns="0" rtlCol="0">
            <a:spAutoFit/>
          </a:bodyPr>
          <a:lstStyle/>
          <a:p>
            <a:pPr algn="r">
              <a:lnSpc>
                <a:spcPct val="90000"/>
              </a:lnSpc>
            </a:pPr>
            <a:r>
              <a:rPr lang="en-GB" sz="1200" dirty="0">
                <a:latin typeface="Arial" panose="020B0604020202020204" pitchFamily="34" charset="0"/>
                <a:ea typeface="Aileron" charset="0"/>
                <a:cs typeface="Arial" panose="020B0604020202020204" pitchFamily="34" charset="0"/>
              </a:rPr>
              <a:t>70</a:t>
            </a:r>
          </a:p>
        </p:txBody>
      </p:sp>
      <p:cxnSp>
        <p:nvCxnSpPr>
          <p:cNvPr id="97" name="Straight Connector 96">
            <a:extLst>
              <a:ext uri="{FF2B5EF4-FFF2-40B4-BE49-F238E27FC236}">
                <a16:creationId xmlns:a16="http://schemas.microsoft.com/office/drawing/2014/main" id="{FADD54A3-4914-6548-B98A-B359838E889F}"/>
              </a:ext>
            </a:extLst>
          </p:cNvPr>
          <p:cNvCxnSpPr>
            <a:cxnSpLocks/>
          </p:cNvCxnSpPr>
          <p:nvPr/>
        </p:nvCxnSpPr>
        <p:spPr>
          <a:xfrm flipH="1">
            <a:off x="6226629" y="3333442"/>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8" name="TextBox 97">
            <a:extLst>
              <a:ext uri="{FF2B5EF4-FFF2-40B4-BE49-F238E27FC236}">
                <a16:creationId xmlns:a16="http://schemas.microsoft.com/office/drawing/2014/main" id="{6F121911-AFFF-3943-AA5F-2E02365B80B0}"/>
              </a:ext>
            </a:extLst>
          </p:cNvPr>
          <p:cNvSpPr txBox="1"/>
          <p:nvPr/>
        </p:nvSpPr>
        <p:spPr>
          <a:xfrm>
            <a:off x="6014588" y="3075127"/>
            <a:ext cx="169918" cy="166199"/>
          </a:xfrm>
          <a:prstGeom prst="rect">
            <a:avLst/>
          </a:prstGeom>
          <a:noFill/>
        </p:spPr>
        <p:txBody>
          <a:bodyPr wrap="none" lIns="0" tIns="0" rIns="0" bIns="0" rtlCol="0">
            <a:spAutoFit/>
          </a:bodyPr>
          <a:lstStyle/>
          <a:p>
            <a:pPr algn="r">
              <a:lnSpc>
                <a:spcPct val="90000"/>
              </a:lnSpc>
            </a:pPr>
            <a:r>
              <a:rPr lang="en-GB" sz="1200" dirty="0">
                <a:latin typeface="Arial" panose="020B0604020202020204" pitchFamily="34" charset="0"/>
                <a:ea typeface="Aileron" charset="0"/>
                <a:cs typeface="Arial" panose="020B0604020202020204" pitchFamily="34" charset="0"/>
              </a:rPr>
              <a:t>80</a:t>
            </a:r>
          </a:p>
        </p:txBody>
      </p:sp>
      <p:cxnSp>
        <p:nvCxnSpPr>
          <p:cNvPr id="99" name="Straight Connector 98">
            <a:extLst>
              <a:ext uri="{FF2B5EF4-FFF2-40B4-BE49-F238E27FC236}">
                <a16:creationId xmlns:a16="http://schemas.microsoft.com/office/drawing/2014/main" id="{40086324-B3BB-C949-9FEF-058D1674519E}"/>
              </a:ext>
            </a:extLst>
          </p:cNvPr>
          <p:cNvCxnSpPr>
            <a:cxnSpLocks/>
          </p:cNvCxnSpPr>
          <p:nvPr/>
        </p:nvCxnSpPr>
        <p:spPr>
          <a:xfrm flipH="1">
            <a:off x="6226629" y="3142942"/>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0" name="TextBox 99">
            <a:extLst>
              <a:ext uri="{FF2B5EF4-FFF2-40B4-BE49-F238E27FC236}">
                <a16:creationId xmlns:a16="http://schemas.microsoft.com/office/drawing/2014/main" id="{0ECBD09A-6F8F-0F42-AA5E-CBA4B235B11A}"/>
              </a:ext>
            </a:extLst>
          </p:cNvPr>
          <p:cNvSpPr txBox="1"/>
          <p:nvPr/>
        </p:nvSpPr>
        <p:spPr>
          <a:xfrm>
            <a:off x="6014588" y="2894152"/>
            <a:ext cx="169918" cy="166199"/>
          </a:xfrm>
          <a:prstGeom prst="rect">
            <a:avLst/>
          </a:prstGeom>
          <a:noFill/>
        </p:spPr>
        <p:txBody>
          <a:bodyPr wrap="none" lIns="0" tIns="0" rIns="0" bIns="0" rtlCol="0">
            <a:spAutoFit/>
          </a:bodyPr>
          <a:lstStyle/>
          <a:p>
            <a:pPr algn="r">
              <a:lnSpc>
                <a:spcPct val="90000"/>
              </a:lnSpc>
            </a:pPr>
            <a:r>
              <a:rPr lang="en-GB" sz="1200" dirty="0">
                <a:latin typeface="Arial" panose="020B0604020202020204" pitchFamily="34" charset="0"/>
                <a:ea typeface="Aileron" charset="0"/>
                <a:cs typeface="Arial" panose="020B0604020202020204" pitchFamily="34" charset="0"/>
              </a:rPr>
              <a:t>90</a:t>
            </a:r>
          </a:p>
        </p:txBody>
      </p:sp>
      <p:cxnSp>
        <p:nvCxnSpPr>
          <p:cNvPr id="101" name="Straight Connector 100">
            <a:extLst>
              <a:ext uri="{FF2B5EF4-FFF2-40B4-BE49-F238E27FC236}">
                <a16:creationId xmlns:a16="http://schemas.microsoft.com/office/drawing/2014/main" id="{FBC4E234-E604-F544-99E2-B242BB6B96BE}"/>
              </a:ext>
            </a:extLst>
          </p:cNvPr>
          <p:cNvCxnSpPr>
            <a:cxnSpLocks/>
          </p:cNvCxnSpPr>
          <p:nvPr/>
        </p:nvCxnSpPr>
        <p:spPr>
          <a:xfrm flipH="1">
            <a:off x="6226629" y="2961967"/>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2" name="TextBox 101">
            <a:extLst>
              <a:ext uri="{FF2B5EF4-FFF2-40B4-BE49-F238E27FC236}">
                <a16:creationId xmlns:a16="http://schemas.microsoft.com/office/drawing/2014/main" id="{8617AA7D-4969-FF49-9BB1-2B1795818A67}"/>
              </a:ext>
            </a:extLst>
          </p:cNvPr>
          <p:cNvSpPr txBox="1"/>
          <p:nvPr/>
        </p:nvSpPr>
        <p:spPr>
          <a:xfrm>
            <a:off x="5929628" y="2710002"/>
            <a:ext cx="254878" cy="166199"/>
          </a:xfrm>
          <a:prstGeom prst="rect">
            <a:avLst/>
          </a:prstGeom>
          <a:noFill/>
        </p:spPr>
        <p:txBody>
          <a:bodyPr wrap="none" lIns="0" tIns="0" rIns="0" bIns="0" rtlCol="0">
            <a:spAutoFit/>
          </a:bodyPr>
          <a:lstStyle/>
          <a:p>
            <a:pPr algn="r">
              <a:lnSpc>
                <a:spcPct val="90000"/>
              </a:lnSpc>
            </a:pPr>
            <a:r>
              <a:rPr lang="en-GB" sz="1200" dirty="0">
                <a:latin typeface="Arial" panose="020B0604020202020204" pitchFamily="34" charset="0"/>
                <a:ea typeface="Aileron" charset="0"/>
                <a:cs typeface="Arial" panose="020B0604020202020204" pitchFamily="34" charset="0"/>
              </a:rPr>
              <a:t>100</a:t>
            </a:r>
          </a:p>
        </p:txBody>
      </p:sp>
      <p:cxnSp>
        <p:nvCxnSpPr>
          <p:cNvPr id="103" name="Straight Connector 102">
            <a:extLst>
              <a:ext uri="{FF2B5EF4-FFF2-40B4-BE49-F238E27FC236}">
                <a16:creationId xmlns:a16="http://schemas.microsoft.com/office/drawing/2014/main" id="{0EE19A3F-C560-644B-8908-E7C905AB2EC1}"/>
              </a:ext>
            </a:extLst>
          </p:cNvPr>
          <p:cNvCxnSpPr>
            <a:cxnSpLocks/>
          </p:cNvCxnSpPr>
          <p:nvPr/>
        </p:nvCxnSpPr>
        <p:spPr>
          <a:xfrm flipH="1">
            <a:off x="6226629" y="2777817"/>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7" name="TextBox 106">
            <a:extLst>
              <a:ext uri="{FF2B5EF4-FFF2-40B4-BE49-F238E27FC236}">
                <a16:creationId xmlns:a16="http://schemas.microsoft.com/office/drawing/2014/main" id="{2B415E8A-2CA9-3248-9E34-F421A3B90B2E}"/>
              </a:ext>
            </a:extLst>
          </p:cNvPr>
          <p:cNvSpPr txBox="1"/>
          <p:nvPr/>
        </p:nvSpPr>
        <p:spPr>
          <a:xfrm>
            <a:off x="9534069" y="5263304"/>
            <a:ext cx="141065" cy="2769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12</a:t>
            </a:r>
          </a:p>
          <a:p>
            <a:pPr algn="ctr">
              <a:lnSpc>
                <a:spcPct val="90000"/>
              </a:lnSpc>
            </a:pPr>
            <a:r>
              <a:rPr lang="en-GB" sz="1000" dirty="0">
                <a:latin typeface="Arial" panose="020B0604020202020204" pitchFamily="34" charset="0"/>
                <a:ea typeface="Aileron" charset="0"/>
                <a:cs typeface="Arial" panose="020B0604020202020204" pitchFamily="34" charset="0"/>
              </a:rPr>
              <a:t>2</a:t>
            </a:r>
          </a:p>
        </p:txBody>
      </p:sp>
      <p:sp>
        <p:nvSpPr>
          <p:cNvPr id="109" name="TextBox 108">
            <a:extLst>
              <a:ext uri="{FF2B5EF4-FFF2-40B4-BE49-F238E27FC236}">
                <a16:creationId xmlns:a16="http://schemas.microsoft.com/office/drawing/2014/main" id="{F0D9C432-999F-6C45-919E-6FDB59E78962}"/>
              </a:ext>
            </a:extLst>
          </p:cNvPr>
          <p:cNvSpPr txBox="1"/>
          <p:nvPr/>
        </p:nvSpPr>
        <p:spPr>
          <a:xfrm>
            <a:off x="8481892" y="5263304"/>
            <a:ext cx="293206" cy="276999"/>
          </a:xfrm>
          <a:prstGeom prst="rect">
            <a:avLst/>
          </a:prstGeom>
          <a:noFill/>
        </p:spPr>
        <p:txBody>
          <a:bodyPr wrap="squar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117</a:t>
            </a:r>
          </a:p>
          <a:p>
            <a:pPr algn="ctr">
              <a:lnSpc>
                <a:spcPct val="90000"/>
              </a:lnSpc>
            </a:pPr>
            <a:r>
              <a:rPr lang="en-GB" sz="1000" dirty="0">
                <a:latin typeface="Arial" panose="020B0604020202020204" pitchFamily="34" charset="0"/>
                <a:ea typeface="Aileron" charset="0"/>
                <a:cs typeface="Arial" panose="020B0604020202020204" pitchFamily="34" charset="0"/>
              </a:rPr>
              <a:t>29</a:t>
            </a:r>
          </a:p>
        </p:txBody>
      </p:sp>
      <p:sp>
        <p:nvSpPr>
          <p:cNvPr id="112" name="TextBox 111">
            <a:extLst>
              <a:ext uri="{FF2B5EF4-FFF2-40B4-BE49-F238E27FC236}">
                <a16:creationId xmlns:a16="http://schemas.microsoft.com/office/drawing/2014/main" id="{1E2A2027-2916-A44F-B7A1-664E7007B237}"/>
              </a:ext>
            </a:extLst>
          </p:cNvPr>
          <p:cNvSpPr txBox="1"/>
          <p:nvPr/>
        </p:nvSpPr>
        <p:spPr>
          <a:xfrm>
            <a:off x="9895225" y="5263304"/>
            <a:ext cx="70533" cy="2769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2</a:t>
            </a:r>
          </a:p>
          <a:p>
            <a:pPr algn="ctr">
              <a:lnSpc>
                <a:spcPct val="90000"/>
              </a:lnSpc>
            </a:pPr>
            <a:r>
              <a:rPr lang="en-GB" sz="1000" dirty="0">
                <a:latin typeface="Arial" panose="020B0604020202020204" pitchFamily="34" charset="0"/>
                <a:ea typeface="Aileron" charset="0"/>
                <a:cs typeface="Arial" panose="020B0604020202020204" pitchFamily="34" charset="0"/>
              </a:rPr>
              <a:t>0</a:t>
            </a:r>
          </a:p>
        </p:txBody>
      </p:sp>
      <p:sp>
        <p:nvSpPr>
          <p:cNvPr id="113" name="TextBox 112">
            <a:extLst>
              <a:ext uri="{FF2B5EF4-FFF2-40B4-BE49-F238E27FC236}">
                <a16:creationId xmlns:a16="http://schemas.microsoft.com/office/drawing/2014/main" id="{A85FCB0B-26E5-F643-AA85-B9085685EEBA}"/>
              </a:ext>
            </a:extLst>
          </p:cNvPr>
          <p:cNvSpPr txBox="1"/>
          <p:nvPr/>
        </p:nvSpPr>
        <p:spPr>
          <a:xfrm>
            <a:off x="9203503" y="5263304"/>
            <a:ext cx="141065" cy="2769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34</a:t>
            </a:r>
          </a:p>
          <a:p>
            <a:pPr algn="ctr">
              <a:lnSpc>
                <a:spcPct val="90000"/>
              </a:lnSpc>
            </a:pPr>
            <a:r>
              <a:rPr lang="en-GB" sz="1000" dirty="0">
                <a:latin typeface="Arial" panose="020B0604020202020204" pitchFamily="34" charset="0"/>
                <a:ea typeface="Aileron" charset="0"/>
                <a:cs typeface="Arial" panose="020B0604020202020204" pitchFamily="34" charset="0"/>
              </a:rPr>
              <a:t>6</a:t>
            </a:r>
          </a:p>
        </p:txBody>
      </p:sp>
      <p:sp>
        <p:nvSpPr>
          <p:cNvPr id="117" name="TextBox 116">
            <a:extLst>
              <a:ext uri="{FF2B5EF4-FFF2-40B4-BE49-F238E27FC236}">
                <a16:creationId xmlns:a16="http://schemas.microsoft.com/office/drawing/2014/main" id="{DBA41037-3E84-044F-8518-276F3779F147}"/>
              </a:ext>
            </a:extLst>
          </p:cNvPr>
          <p:cNvSpPr txBox="1"/>
          <p:nvPr/>
        </p:nvSpPr>
        <p:spPr>
          <a:xfrm>
            <a:off x="8873303" y="5263304"/>
            <a:ext cx="141065" cy="2769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73</a:t>
            </a:r>
          </a:p>
          <a:p>
            <a:pPr algn="ctr">
              <a:lnSpc>
                <a:spcPct val="90000"/>
              </a:lnSpc>
            </a:pPr>
            <a:r>
              <a:rPr lang="en-GB" sz="1000" dirty="0">
                <a:latin typeface="Arial" panose="020B0604020202020204" pitchFamily="34" charset="0"/>
                <a:ea typeface="Aileron" charset="0"/>
                <a:cs typeface="Arial" panose="020B0604020202020204" pitchFamily="34" charset="0"/>
              </a:rPr>
              <a:t>15</a:t>
            </a:r>
          </a:p>
        </p:txBody>
      </p:sp>
      <p:sp>
        <p:nvSpPr>
          <p:cNvPr id="118" name="TextBox 117">
            <a:extLst>
              <a:ext uri="{FF2B5EF4-FFF2-40B4-BE49-F238E27FC236}">
                <a16:creationId xmlns:a16="http://schemas.microsoft.com/office/drawing/2014/main" id="{1E2A242B-3C9D-324C-B0A0-6DFBE3D922E4}"/>
              </a:ext>
            </a:extLst>
          </p:cNvPr>
          <p:cNvSpPr txBox="1"/>
          <p:nvPr/>
        </p:nvSpPr>
        <p:spPr>
          <a:xfrm>
            <a:off x="8150333" y="5263304"/>
            <a:ext cx="293206" cy="276999"/>
          </a:xfrm>
          <a:prstGeom prst="rect">
            <a:avLst/>
          </a:prstGeom>
          <a:noFill/>
        </p:spPr>
        <p:txBody>
          <a:bodyPr wrap="squar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153</a:t>
            </a:r>
          </a:p>
          <a:p>
            <a:pPr algn="ctr">
              <a:lnSpc>
                <a:spcPct val="90000"/>
              </a:lnSpc>
            </a:pPr>
            <a:r>
              <a:rPr lang="en-GB" sz="1000" dirty="0">
                <a:latin typeface="Arial" panose="020B0604020202020204" pitchFamily="34" charset="0"/>
                <a:ea typeface="Aileron" charset="0"/>
                <a:cs typeface="Arial" panose="020B0604020202020204" pitchFamily="34" charset="0"/>
              </a:rPr>
              <a:t>36</a:t>
            </a:r>
          </a:p>
        </p:txBody>
      </p:sp>
      <p:sp>
        <p:nvSpPr>
          <p:cNvPr id="119" name="TextBox 118">
            <a:extLst>
              <a:ext uri="{FF2B5EF4-FFF2-40B4-BE49-F238E27FC236}">
                <a16:creationId xmlns:a16="http://schemas.microsoft.com/office/drawing/2014/main" id="{CA0E0AAA-1C30-6C43-A2E1-244ED88451CD}"/>
              </a:ext>
            </a:extLst>
          </p:cNvPr>
          <p:cNvSpPr txBox="1"/>
          <p:nvPr/>
        </p:nvSpPr>
        <p:spPr>
          <a:xfrm>
            <a:off x="7818772" y="5263304"/>
            <a:ext cx="293206" cy="276999"/>
          </a:xfrm>
          <a:prstGeom prst="rect">
            <a:avLst/>
          </a:prstGeom>
          <a:noFill/>
        </p:spPr>
        <p:txBody>
          <a:bodyPr wrap="squar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189</a:t>
            </a:r>
          </a:p>
          <a:p>
            <a:pPr algn="ctr">
              <a:lnSpc>
                <a:spcPct val="90000"/>
              </a:lnSpc>
            </a:pPr>
            <a:r>
              <a:rPr lang="en-GB" sz="1000" dirty="0">
                <a:latin typeface="Arial" panose="020B0604020202020204" pitchFamily="34" charset="0"/>
                <a:ea typeface="Aileron" charset="0"/>
                <a:cs typeface="Arial" panose="020B0604020202020204" pitchFamily="34" charset="0"/>
              </a:rPr>
              <a:t>48</a:t>
            </a:r>
          </a:p>
        </p:txBody>
      </p:sp>
      <p:sp>
        <p:nvSpPr>
          <p:cNvPr id="120" name="TextBox 119">
            <a:extLst>
              <a:ext uri="{FF2B5EF4-FFF2-40B4-BE49-F238E27FC236}">
                <a16:creationId xmlns:a16="http://schemas.microsoft.com/office/drawing/2014/main" id="{C5B27116-FE49-9D4F-89D6-88FAC557354F}"/>
              </a:ext>
            </a:extLst>
          </p:cNvPr>
          <p:cNvSpPr txBox="1"/>
          <p:nvPr/>
        </p:nvSpPr>
        <p:spPr>
          <a:xfrm>
            <a:off x="7487211" y="5263304"/>
            <a:ext cx="293206" cy="276999"/>
          </a:xfrm>
          <a:prstGeom prst="rect">
            <a:avLst/>
          </a:prstGeom>
          <a:noFill/>
        </p:spPr>
        <p:txBody>
          <a:bodyPr wrap="squar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240</a:t>
            </a:r>
          </a:p>
          <a:p>
            <a:pPr algn="ctr">
              <a:lnSpc>
                <a:spcPct val="90000"/>
              </a:lnSpc>
            </a:pPr>
            <a:r>
              <a:rPr lang="en-GB" sz="1000" dirty="0">
                <a:latin typeface="Arial" panose="020B0604020202020204" pitchFamily="34" charset="0"/>
                <a:ea typeface="Aileron" charset="0"/>
                <a:cs typeface="Arial" panose="020B0604020202020204" pitchFamily="34" charset="0"/>
              </a:rPr>
              <a:t>61</a:t>
            </a:r>
          </a:p>
        </p:txBody>
      </p:sp>
      <p:sp>
        <p:nvSpPr>
          <p:cNvPr id="121" name="TextBox 120">
            <a:extLst>
              <a:ext uri="{FF2B5EF4-FFF2-40B4-BE49-F238E27FC236}">
                <a16:creationId xmlns:a16="http://schemas.microsoft.com/office/drawing/2014/main" id="{B2B1ECD3-CAF2-3349-A81C-70653621B6BD}"/>
              </a:ext>
            </a:extLst>
          </p:cNvPr>
          <p:cNvSpPr txBox="1"/>
          <p:nvPr/>
        </p:nvSpPr>
        <p:spPr>
          <a:xfrm>
            <a:off x="7155650" y="5263304"/>
            <a:ext cx="293206" cy="276999"/>
          </a:xfrm>
          <a:prstGeom prst="rect">
            <a:avLst/>
          </a:prstGeom>
          <a:noFill/>
        </p:spPr>
        <p:txBody>
          <a:bodyPr wrap="squar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290</a:t>
            </a:r>
          </a:p>
          <a:p>
            <a:pPr algn="ctr">
              <a:lnSpc>
                <a:spcPct val="90000"/>
              </a:lnSpc>
            </a:pPr>
            <a:r>
              <a:rPr lang="en-GB" sz="1000" dirty="0">
                <a:latin typeface="Arial" panose="020B0604020202020204" pitchFamily="34" charset="0"/>
                <a:ea typeface="Aileron" charset="0"/>
                <a:cs typeface="Arial" panose="020B0604020202020204" pitchFamily="34" charset="0"/>
              </a:rPr>
              <a:t>75</a:t>
            </a:r>
          </a:p>
        </p:txBody>
      </p:sp>
      <p:sp>
        <p:nvSpPr>
          <p:cNvPr id="122" name="TextBox 121">
            <a:extLst>
              <a:ext uri="{FF2B5EF4-FFF2-40B4-BE49-F238E27FC236}">
                <a16:creationId xmlns:a16="http://schemas.microsoft.com/office/drawing/2014/main" id="{278690FC-261B-3A48-9E2A-AB5839BCFE1D}"/>
              </a:ext>
            </a:extLst>
          </p:cNvPr>
          <p:cNvSpPr txBox="1"/>
          <p:nvPr/>
        </p:nvSpPr>
        <p:spPr>
          <a:xfrm>
            <a:off x="6824089" y="5263304"/>
            <a:ext cx="293206" cy="276999"/>
          </a:xfrm>
          <a:prstGeom prst="rect">
            <a:avLst/>
          </a:prstGeom>
          <a:noFill/>
        </p:spPr>
        <p:txBody>
          <a:bodyPr wrap="squar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329</a:t>
            </a:r>
          </a:p>
          <a:p>
            <a:pPr algn="ctr">
              <a:lnSpc>
                <a:spcPct val="90000"/>
              </a:lnSpc>
            </a:pPr>
            <a:r>
              <a:rPr lang="en-GB" sz="1000" dirty="0">
                <a:latin typeface="Arial" panose="020B0604020202020204" pitchFamily="34" charset="0"/>
                <a:ea typeface="Aileron" charset="0"/>
                <a:cs typeface="Arial" panose="020B0604020202020204" pitchFamily="34" charset="0"/>
              </a:rPr>
              <a:t>104</a:t>
            </a:r>
          </a:p>
        </p:txBody>
      </p:sp>
      <p:sp>
        <p:nvSpPr>
          <p:cNvPr id="123" name="TextBox 122">
            <a:extLst>
              <a:ext uri="{FF2B5EF4-FFF2-40B4-BE49-F238E27FC236}">
                <a16:creationId xmlns:a16="http://schemas.microsoft.com/office/drawing/2014/main" id="{F82F5B59-1347-1C4B-8E1C-935E20DB5E98}"/>
              </a:ext>
            </a:extLst>
          </p:cNvPr>
          <p:cNvSpPr txBox="1"/>
          <p:nvPr/>
        </p:nvSpPr>
        <p:spPr>
          <a:xfrm>
            <a:off x="6492528" y="5263304"/>
            <a:ext cx="293206" cy="276999"/>
          </a:xfrm>
          <a:prstGeom prst="rect">
            <a:avLst/>
          </a:prstGeom>
          <a:noFill/>
        </p:spPr>
        <p:txBody>
          <a:bodyPr wrap="squar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363</a:t>
            </a:r>
          </a:p>
          <a:p>
            <a:pPr algn="ctr">
              <a:lnSpc>
                <a:spcPct val="90000"/>
              </a:lnSpc>
            </a:pPr>
            <a:r>
              <a:rPr lang="en-GB" sz="1000" dirty="0">
                <a:latin typeface="Arial" panose="020B0604020202020204" pitchFamily="34" charset="0"/>
                <a:ea typeface="Aileron" charset="0"/>
                <a:cs typeface="Arial" panose="020B0604020202020204" pitchFamily="34" charset="0"/>
              </a:rPr>
              <a:t>141</a:t>
            </a:r>
          </a:p>
        </p:txBody>
      </p:sp>
      <p:sp>
        <p:nvSpPr>
          <p:cNvPr id="124" name="TextBox 123">
            <a:extLst>
              <a:ext uri="{FF2B5EF4-FFF2-40B4-BE49-F238E27FC236}">
                <a16:creationId xmlns:a16="http://schemas.microsoft.com/office/drawing/2014/main" id="{4D757B8A-E8C0-A84B-82B7-518AA5BA0662}"/>
              </a:ext>
            </a:extLst>
          </p:cNvPr>
          <p:cNvSpPr txBox="1"/>
          <p:nvPr/>
        </p:nvSpPr>
        <p:spPr>
          <a:xfrm>
            <a:off x="6160967" y="5263304"/>
            <a:ext cx="293206" cy="276999"/>
          </a:xfrm>
          <a:prstGeom prst="rect">
            <a:avLst/>
          </a:prstGeom>
          <a:noFill/>
        </p:spPr>
        <p:txBody>
          <a:bodyPr wrap="squar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385</a:t>
            </a:r>
          </a:p>
          <a:p>
            <a:pPr algn="ctr">
              <a:lnSpc>
                <a:spcPct val="90000"/>
              </a:lnSpc>
            </a:pPr>
            <a:r>
              <a:rPr lang="en-GB" sz="1000" dirty="0">
                <a:latin typeface="Arial" panose="020B0604020202020204" pitchFamily="34" charset="0"/>
                <a:ea typeface="Aileron" charset="0"/>
                <a:cs typeface="Arial" panose="020B0604020202020204" pitchFamily="34" charset="0"/>
              </a:rPr>
              <a:t>196</a:t>
            </a:r>
          </a:p>
        </p:txBody>
      </p:sp>
      <p:cxnSp>
        <p:nvCxnSpPr>
          <p:cNvPr id="33" name="Straight Connector 32">
            <a:extLst>
              <a:ext uri="{FF2B5EF4-FFF2-40B4-BE49-F238E27FC236}">
                <a16:creationId xmlns:a16="http://schemas.microsoft.com/office/drawing/2014/main" id="{394CEA3B-1674-D047-B395-0BAC0CDB2D37}"/>
              </a:ext>
            </a:extLst>
          </p:cNvPr>
          <p:cNvCxnSpPr>
            <a:cxnSpLocks/>
          </p:cNvCxnSpPr>
          <p:nvPr/>
        </p:nvCxnSpPr>
        <p:spPr>
          <a:xfrm rot="16200000" flipH="1">
            <a:off x="9566664" y="4658190"/>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4" name="TextBox 33">
            <a:extLst>
              <a:ext uri="{FF2B5EF4-FFF2-40B4-BE49-F238E27FC236}">
                <a16:creationId xmlns:a16="http://schemas.microsoft.com/office/drawing/2014/main" id="{AD423C42-B75F-584D-BFB8-A44979B6CF8D}"/>
              </a:ext>
            </a:extLst>
          </p:cNvPr>
          <p:cNvSpPr txBox="1"/>
          <p:nvPr/>
        </p:nvSpPr>
        <p:spPr>
          <a:xfrm>
            <a:off x="9519642" y="4721416"/>
            <a:ext cx="169918" cy="166199"/>
          </a:xfrm>
          <a:prstGeom prst="rect">
            <a:avLst/>
          </a:prstGeom>
          <a:noFill/>
        </p:spPr>
        <p:txBody>
          <a:bodyPr wrap="none" lIns="0" tIns="0" rIns="0" bIns="0" rtlCol="0">
            <a:spAutoFit/>
          </a:bodyPr>
          <a:lstStyle/>
          <a:p>
            <a:pPr algn="ctr">
              <a:lnSpc>
                <a:spcPct val="90000"/>
              </a:lnSpc>
            </a:pPr>
            <a:r>
              <a:rPr lang="en-GB" sz="1200" dirty="0">
                <a:latin typeface="Arial" panose="020B0604020202020204" pitchFamily="34" charset="0"/>
                <a:ea typeface="Aileron" charset="0"/>
                <a:cs typeface="Arial" panose="020B0604020202020204" pitchFamily="34" charset="0"/>
              </a:rPr>
              <a:t>20</a:t>
            </a:r>
          </a:p>
        </p:txBody>
      </p:sp>
      <p:cxnSp>
        <p:nvCxnSpPr>
          <p:cNvPr id="35" name="Straight Connector 34">
            <a:extLst>
              <a:ext uri="{FF2B5EF4-FFF2-40B4-BE49-F238E27FC236}">
                <a16:creationId xmlns:a16="http://schemas.microsoft.com/office/drawing/2014/main" id="{FD1277AC-9327-3C4B-9D09-558E418B6E82}"/>
              </a:ext>
            </a:extLst>
          </p:cNvPr>
          <p:cNvCxnSpPr>
            <a:cxnSpLocks/>
          </p:cNvCxnSpPr>
          <p:nvPr/>
        </p:nvCxnSpPr>
        <p:spPr>
          <a:xfrm rot="16200000" flipH="1">
            <a:off x="8243552" y="4658190"/>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6" name="TextBox 35">
            <a:extLst>
              <a:ext uri="{FF2B5EF4-FFF2-40B4-BE49-F238E27FC236}">
                <a16:creationId xmlns:a16="http://schemas.microsoft.com/office/drawing/2014/main" id="{06E74B0E-A863-374D-B4FB-E6F5FF747145}"/>
              </a:ext>
            </a:extLst>
          </p:cNvPr>
          <p:cNvSpPr txBox="1"/>
          <p:nvPr/>
        </p:nvSpPr>
        <p:spPr>
          <a:xfrm>
            <a:off x="8195667" y="4721416"/>
            <a:ext cx="169918" cy="166199"/>
          </a:xfrm>
          <a:prstGeom prst="rect">
            <a:avLst/>
          </a:prstGeom>
          <a:noFill/>
        </p:spPr>
        <p:txBody>
          <a:bodyPr wrap="none" lIns="0" tIns="0" rIns="0" bIns="0" rtlCol="0">
            <a:spAutoFit/>
          </a:bodyPr>
          <a:lstStyle/>
          <a:p>
            <a:pPr algn="ctr">
              <a:lnSpc>
                <a:spcPct val="90000"/>
              </a:lnSpc>
            </a:pPr>
            <a:r>
              <a:rPr lang="en-GB" sz="1200" dirty="0">
                <a:latin typeface="Arial" panose="020B0604020202020204" pitchFamily="34" charset="0"/>
                <a:ea typeface="Aileron" charset="0"/>
                <a:cs typeface="Arial" panose="020B0604020202020204" pitchFamily="34" charset="0"/>
              </a:rPr>
              <a:t>12</a:t>
            </a:r>
          </a:p>
        </p:txBody>
      </p:sp>
      <p:cxnSp>
        <p:nvCxnSpPr>
          <p:cNvPr id="37" name="Straight Connector 36">
            <a:extLst>
              <a:ext uri="{FF2B5EF4-FFF2-40B4-BE49-F238E27FC236}">
                <a16:creationId xmlns:a16="http://schemas.microsoft.com/office/drawing/2014/main" id="{0329DCB3-6ADE-DD45-B3DB-F18E7370E568}"/>
              </a:ext>
            </a:extLst>
          </p:cNvPr>
          <p:cNvCxnSpPr>
            <a:cxnSpLocks/>
          </p:cNvCxnSpPr>
          <p:nvPr/>
        </p:nvCxnSpPr>
        <p:spPr>
          <a:xfrm rot="16200000" flipH="1">
            <a:off x="8578273" y="4658190"/>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8" name="TextBox 37">
            <a:extLst>
              <a:ext uri="{FF2B5EF4-FFF2-40B4-BE49-F238E27FC236}">
                <a16:creationId xmlns:a16="http://schemas.microsoft.com/office/drawing/2014/main" id="{AD44CB3E-4078-5C49-8A39-F523A93CC9EC}"/>
              </a:ext>
            </a:extLst>
          </p:cNvPr>
          <p:cNvSpPr txBox="1"/>
          <p:nvPr/>
        </p:nvSpPr>
        <p:spPr>
          <a:xfrm>
            <a:off x="8532217" y="4721416"/>
            <a:ext cx="169918" cy="166199"/>
          </a:xfrm>
          <a:prstGeom prst="rect">
            <a:avLst/>
          </a:prstGeom>
          <a:noFill/>
        </p:spPr>
        <p:txBody>
          <a:bodyPr wrap="none" lIns="0" tIns="0" rIns="0" bIns="0" rtlCol="0">
            <a:spAutoFit/>
          </a:bodyPr>
          <a:lstStyle/>
          <a:p>
            <a:pPr algn="ctr">
              <a:lnSpc>
                <a:spcPct val="90000"/>
              </a:lnSpc>
            </a:pPr>
            <a:r>
              <a:rPr lang="en-GB" sz="1200" dirty="0">
                <a:latin typeface="Arial" panose="020B0604020202020204" pitchFamily="34" charset="0"/>
                <a:ea typeface="Aileron" charset="0"/>
                <a:cs typeface="Arial" panose="020B0604020202020204" pitchFamily="34" charset="0"/>
              </a:rPr>
              <a:t>14</a:t>
            </a:r>
          </a:p>
        </p:txBody>
      </p:sp>
      <p:cxnSp>
        <p:nvCxnSpPr>
          <p:cNvPr id="39" name="Straight Connector 38">
            <a:extLst>
              <a:ext uri="{FF2B5EF4-FFF2-40B4-BE49-F238E27FC236}">
                <a16:creationId xmlns:a16="http://schemas.microsoft.com/office/drawing/2014/main" id="{F9EB0117-99B2-1D4A-9E21-B4088BDF6D4D}"/>
              </a:ext>
            </a:extLst>
          </p:cNvPr>
          <p:cNvCxnSpPr>
            <a:cxnSpLocks/>
          </p:cNvCxnSpPr>
          <p:nvPr/>
        </p:nvCxnSpPr>
        <p:spPr>
          <a:xfrm rot="16200000" flipH="1">
            <a:off x="7264203" y="4658190"/>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0" name="TextBox 39">
            <a:extLst>
              <a:ext uri="{FF2B5EF4-FFF2-40B4-BE49-F238E27FC236}">
                <a16:creationId xmlns:a16="http://schemas.microsoft.com/office/drawing/2014/main" id="{DAA3A677-EC02-7147-B42D-8140088C2518}"/>
              </a:ext>
            </a:extLst>
          </p:cNvPr>
          <p:cNvSpPr txBox="1"/>
          <p:nvPr/>
        </p:nvSpPr>
        <p:spPr>
          <a:xfrm>
            <a:off x="7260246" y="4721416"/>
            <a:ext cx="84960" cy="166199"/>
          </a:xfrm>
          <a:prstGeom prst="rect">
            <a:avLst/>
          </a:prstGeom>
          <a:noFill/>
        </p:spPr>
        <p:txBody>
          <a:bodyPr wrap="none" lIns="0" tIns="0" rIns="0" bIns="0" rtlCol="0">
            <a:spAutoFit/>
          </a:bodyPr>
          <a:lstStyle/>
          <a:p>
            <a:pPr algn="ctr">
              <a:lnSpc>
                <a:spcPct val="90000"/>
              </a:lnSpc>
            </a:pPr>
            <a:r>
              <a:rPr lang="en-GB" sz="1200" dirty="0">
                <a:latin typeface="Arial" panose="020B0604020202020204" pitchFamily="34" charset="0"/>
                <a:ea typeface="Aileron" charset="0"/>
                <a:cs typeface="Arial" panose="020B0604020202020204" pitchFamily="34" charset="0"/>
              </a:rPr>
              <a:t>6</a:t>
            </a:r>
          </a:p>
        </p:txBody>
      </p:sp>
      <p:cxnSp>
        <p:nvCxnSpPr>
          <p:cNvPr id="41" name="Straight Connector 40">
            <a:extLst>
              <a:ext uri="{FF2B5EF4-FFF2-40B4-BE49-F238E27FC236}">
                <a16:creationId xmlns:a16="http://schemas.microsoft.com/office/drawing/2014/main" id="{D1CEA481-DBA4-974D-BA55-E3BC502B2F87}"/>
              </a:ext>
            </a:extLst>
          </p:cNvPr>
          <p:cNvCxnSpPr>
            <a:cxnSpLocks/>
          </p:cNvCxnSpPr>
          <p:nvPr/>
        </p:nvCxnSpPr>
        <p:spPr>
          <a:xfrm rot="16200000" flipH="1">
            <a:off x="6596487" y="4658190"/>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2" name="TextBox 41">
            <a:extLst>
              <a:ext uri="{FF2B5EF4-FFF2-40B4-BE49-F238E27FC236}">
                <a16:creationId xmlns:a16="http://schemas.microsoft.com/office/drawing/2014/main" id="{81B7F73C-8BE2-0147-9EE6-607095F14474}"/>
              </a:ext>
            </a:extLst>
          </p:cNvPr>
          <p:cNvSpPr txBox="1"/>
          <p:nvPr/>
        </p:nvSpPr>
        <p:spPr>
          <a:xfrm>
            <a:off x="6569230" y="4721416"/>
            <a:ext cx="131446" cy="166199"/>
          </a:xfrm>
          <a:prstGeom prst="rect">
            <a:avLst/>
          </a:prstGeom>
          <a:noFill/>
        </p:spPr>
        <p:txBody>
          <a:bodyPr wrap="square" lIns="0" tIns="0" rIns="0" bIns="0" rtlCol="0">
            <a:spAutoFit/>
          </a:bodyPr>
          <a:lstStyle/>
          <a:p>
            <a:pPr algn="ctr">
              <a:lnSpc>
                <a:spcPct val="90000"/>
              </a:lnSpc>
            </a:pPr>
            <a:r>
              <a:rPr lang="en-GB" sz="1200" dirty="0">
                <a:latin typeface="Arial" panose="020B0604020202020204" pitchFamily="34" charset="0"/>
                <a:ea typeface="Aileron" charset="0"/>
                <a:cs typeface="Arial" panose="020B0604020202020204" pitchFamily="34" charset="0"/>
              </a:rPr>
              <a:t>2</a:t>
            </a:r>
          </a:p>
        </p:txBody>
      </p:sp>
      <p:cxnSp>
        <p:nvCxnSpPr>
          <p:cNvPr id="54" name="Straight Connector 53">
            <a:extLst>
              <a:ext uri="{FF2B5EF4-FFF2-40B4-BE49-F238E27FC236}">
                <a16:creationId xmlns:a16="http://schemas.microsoft.com/office/drawing/2014/main" id="{06A21EDB-7F83-5641-BC5F-D7FA9A0F694E}"/>
              </a:ext>
            </a:extLst>
          </p:cNvPr>
          <p:cNvCxnSpPr>
            <a:cxnSpLocks/>
          </p:cNvCxnSpPr>
          <p:nvPr/>
        </p:nvCxnSpPr>
        <p:spPr>
          <a:xfrm rot="16200000" flipH="1">
            <a:off x="9895518" y="4658190"/>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5" name="TextBox 54">
            <a:extLst>
              <a:ext uri="{FF2B5EF4-FFF2-40B4-BE49-F238E27FC236}">
                <a16:creationId xmlns:a16="http://schemas.microsoft.com/office/drawing/2014/main" id="{6B5B5DFD-E35C-064D-A327-158313C2DA1B}"/>
              </a:ext>
            </a:extLst>
          </p:cNvPr>
          <p:cNvSpPr txBox="1"/>
          <p:nvPr/>
        </p:nvSpPr>
        <p:spPr>
          <a:xfrm>
            <a:off x="9845532" y="4721416"/>
            <a:ext cx="169918" cy="166199"/>
          </a:xfrm>
          <a:prstGeom prst="rect">
            <a:avLst/>
          </a:prstGeom>
          <a:noFill/>
        </p:spPr>
        <p:txBody>
          <a:bodyPr wrap="none" lIns="0" tIns="0" rIns="0" bIns="0" rtlCol="0">
            <a:spAutoFit/>
          </a:bodyPr>
          <a:lstStyle/>
          <a:p>
            <a:pPr algn="ctr">
              <a:lnSpc>
                <a:spcPct val="90000"/>
              </a:lnSpc>
            </a:pPr>
            <a:r>
              <a:rPr lang="en-GB" sz="1200" dirty="0">
                <a:latin typeface="Arial" panose="020B0604020202020204" pitchFamily="34" charset="0"/>
                <a:ea typeface="Aileron" charset="0"/>
                <a:cs typeface="Arial" panose="020B0604020202020204" pitchFamily="34" charset="0"/>
              </a:rPr>
              <a:t>22</a:t>
            </a:r>
          </a:p>
        </p:txBody>
      </p:sp>
      <p:cxnSp>
        <p:nvCxnSpPr>
          <p:cNvPr id="56" name="Straight Connector 55">
            <a:extLst>
              <a:ext uri="{FF2B5EF4-FFF2-40B4-BE49-F238E27FC236}">
                <a16:creationId xmlns:a16="http://schemas.microsoft.com/office/drawing/2014/main" id="{39BD80FE-BA8A-E740-BAFB-79B545407CBE}"/>
              </a:ext>
            </a:extLst>
          </p:cNvPr>
          <p:cNvCxnSpPr>
            <a:cxnSpLocks/>
          </p:cNvCxnSpPr>
          <p:nvPr/>
        </p:nvCxnSpPr>
        <p:spPr>
          <a:xfrm rot="16200000" flipH="1">
            <a:off x="9235615" y="4658190"/>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7" name="TextBox 56">
            <a:extLst>
              <a:ext uri="{FF2B5EF4-FFF2-40B4-BE49-F238E27FC236}">
                <a16:creationId xmlns:a16="http://schemas.microsoft.com/office/drawing/2014/main" id="{80D90204-F48C-6E44-B20C-4BAB28CAB187}"/>
              </a:ext>
            </a:extLst>
          </p:cNvPr>
          <p:cNvSpPr txBox="1"/>
          <p:nvPr/>
        </p:nvSpPr>
        <p:spPr>
          <a:xfrm>
            <a:off x="9189076" y="4721416"/>
            <a:ext cx="169918" cy="166199"/>
          </a:xfrm>
          <a:prstGeom prst="rect">
            <a:avLst/>
          </a:prstGeom>
          <a:noFill/>
        </p:spPr>
        <p:txBody>
          <a:bodyPr wrap="none" lIns="0" tIns="0" rIns="0" bIns="0" rtlCol="0">
            <a:spAutoFit/>
          </a:bodyPr>
          <a:lstStyle/>
          <a:p>
            <a:pPr algn="ctr">
              <a:lnSpc>
                <a:spcPct val="90000"/>
              </a:lnSpc>
            </a:pPr>
            <a:r>
              <a:rPr lang="en-GB" sz="1200" dirty="0">
                <a:latin typeface="Arial" panose="020B0604020202020204" pitchFamily="34" charset="0"/>
                <a:ea typeface="Aileron" charset="0"/>
                <a:cs typeface="Arial" panose="020B0604020202020204" pitchFamily="34" charset="0"/>
              </a:rPr>
              <a:t>18</a:t>
            </a:r>
          </a:p>
        </p:txBody>
      </p:sp>
      <p:cxnSp>
        <p:nvCxnSpPr>
          <p:cNvPr id="58" name="Straight Connector 57">
            <a:extLst>
              <a:ext uri="{FF2B5EF4-FFF2-40B4-BE49-F238E27FC236}">
                <a16:creationId xmlns:a16="http://schemas.microsoft.com/office/drawing/2014/main" id="{56D925B8-E61B-6640-BA88-147E7C52672B}"/>
              </a:ext>
            </a:extLst>
          </p:cNvPr>
          <p:cNvCxnSpPr>
            <a:cxnSpLocks/>
          </p:cNvCxnSpPr>
          <p:nvPr/>
        </p:nvCxnSpPr>
        <p:spPr>
          <a:xfrm rot="16200000" flipH="1">
            <a:off x="7916044" y="4658190"/>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9" name="TextBox 58">
            <a:extLst>
              <a:ext uri="{FF2B5EF4-FFF2-40B4-BE49-F238E27FC236}">
                <a16:creationId xmlns:a16="http://schemas.microsoft.com/office/drawing/2014/main" id="{4AF5641E-AD14-654F-B07D-82A10B048E37}"/>
              </a:ext>
            </a:extLst>
          </p:cNvPr>
          <p:cNvSpPr txBox="1"/>
          <p:nvPr/>
        </p:nvSpPr>
        <p:spPr>
          <a:xfrm>
            <a:off x="7868642" y="4721416"/>
            <a:ext cx="169918" cy="166199"/>
          </a:xfrm>
          <a:prstGeom prst="rect">
            <a:avLst/>
          </a:prstGeom>
          <a:noFill/>
        </p:spPr>
        <p:txBody>
          <a:bodyPr wrap="none" lIns="0" tIns="0" rIns="0" bIns="0" rtlCol="0">
            <a:spAutoFit/>
          </a:bodyPr>
          <a:lstStyle/>
          <a:p>
            <a:pPr algn="ctr">
              <a:lnSpc>
                <a:spcPct val="90000"/>
              </a:lnSpc>
            </a:pPr>
            <a:r>
              <a:rPr lang="en-GB" sz="1200" dirty="0">
                <a:latin typeface="Arial" panose="020B0604020202020204" pitchFamily="34" charset="0"/>
                <a:ea typeface="Aileron" charset="0"/>
                <a:cs typeface="Arial" panose="020B0604020202020204" pitchFamily="34" charset="0"/>
              </a:rPr>
              <a:t>10</a:t>
            </a:r>
          </a:p>
        </p:txBody>
      </p:sp>
      <p:cxnSp>
        <p:nvCxnSpPr>
          <p:cNvPr id="60" name="Straight Connector 59">
            <a:extLst>
              <a:ext uri="{FF2B5EF4-FFF2-40B4-BE49-F238E27FC236}">
                <a16:creationId xmlns:a16="http://schemas.microsoft.com/office/drawing/2014/main" id="{E6E0A11B-1EE3-D94D-A34F-02611CD37013}"/>
              </a:ext>
            </a:extLst>
          </p:cNvPr>
          <p:cNvCxnSpPr>
            <a:cxnSpLocks/>
          </p:cNvCxnSpPr>
          <p:nvPr/>
        </p:nvCxnSpPr>
        <p:spPr>
          <a:xfrm rot="16200000" flipH="1">
            <a:off x="7591711" y="4658190"/>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1" name="TextBox 60">
            <a:extLst>
              <a:ext uri="{FF2B5EF4-FFF2-40B4-BE49-F238E27FC236}">
                <a16:creationId xmlns:a16="http://schemas.microsoft.com/office/drawing/2014/main" id="{246CBDBC-16F7-0D42-92D5-E1051D046FFF}"/>
              </a:ext>
            </a:extLst>
          </p:cNvPr>
          <p:cNvSpPr txBox="1"/>
          <p:nvPr/>
        </p:nvSpPr>
        <p:spPr>
          <a:xfrm>
            <a:off x="7587271" y="4721416"/>
            <a:ext cx="84960" cy="166199"/>
          </a:xfrm>
          <a:prstGeom prst="rect">
            <a:avLst/>
          </a:prstGeom>
          <a:noFill/>
        </p:spPr>
        <p:txBody>
          <a:bodyPr wrap="none" lIns="0" tIns="0" rIns="0" bIns="0" rtlCol="0">
            <a:spAutoFit/>
          </a:bodyPr>
          <a:lstStyle/>
          <a:p>
            <a:pPr algn="ctr">
              <a:lnSpc>
                <a:spcPct val="90000"/>
              </a:lnSpc>
            </a:pPr>
            <a:r>
              <a:rPr lang="en-GB" sz="1200" dirty="0">
                <a:latin typeface="Arial" panose="020B0604020202020204" pitchFamily="34" charset="0"/>
                <a:ea typeface="Aileron" charset="0"/>
                <a:cs typeface="Arial" panose="020B0604020202020204" pitchFamily="34" charset="0"/>
              </a:rPr>
              <a:t>8</a:t>
            </a:r>
          </a:p>
        </p:txBody>
      </p:sp>
      <p:cxnSp>
        <p:nvCxnSpPr>
          <p:cNvPr id="68" name="Straight Connector 67">
            <a:extLst>
              <a:ext uri="{FF2B5EF4-FFF2-40B4-BE49-F238E27FC236}">
                <a16:creationId xmlns:a16="http://schemas.microsoft.com/office/drawing/2014/main" id="{04E1C0B9-E3B8-DE49-81B0-EBCA155C820E}"/>
              </a:ext>
            </a:extLst>
          </p:cNvPr>
          <p:cNvCxnSpPr>
            <a:cxnSpLocks/>
          </p:cNvCxnSpPr>
          <p:nvPr/>
        </p:nvCxnSpPr>
        <p:spPr>
          <a:xfrm rot="16200000" flipH="1">
            <a:off x="6933520" y="4658190"/>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9" name="TextBox 68">
            <a:extLst>
              <a:ext uri="{FF2B5EF4-FFF2-40B4-BE49-F238E27FC236}">
                <a16:creationId xmlns:a16="http://schemas.microsoft.com/office/drawing/2014/main" id="{59BE931C-54AF-8748-8372-0A0CCBE355C4}"/>
              </a:ext>
            </a:extLst>
          </p:cNvPr>
          <p:cNvSpPr txBox="1"/>
          <p:nvPr/>
        </p:nvSpPr>
        <p:spPr>
          <a:xfrm>
            <a:off x="6936396" y="4721416"/>
            <a:ext cx="84960" cy="166199"/>
          </a:xfrm>
          <a:prstGeom prst="rect">
            <a:avLst/>
          </a:prstGeom>
          <a:noFill/>
        </p:spPr>
        <p:txBody>
          <a:bodyPr wrap="none" lIns="0" tIns="0" rIns="0" bIns="0" rtlCol="0">
            <a:spAutoFit/>
          </a:bodyPr>
          <a:lstStyle/>
          <a:p>
            <a:pPr algn="ctr">
              <a:lnSpc>
                <a:spcPct val="90000"/>
              </a:lnSpc>
            </a:pPr>
            <a:r>
              <a:rPr lang="en-GB" sz="1200" dirty="0">
                <a:latin typeface="Arial" panose="020B0604020202020204" pitchFamily="34" charset="0"/>
                <a:ea typeface="Aileron" charset="0"/>
                <a:cs typeface="Arial" panose="020B0604020202020204" pitchFamily="34" charset="0"/>
              </a:rPr>
              <a:t>4</a:t>
            </a:r>
          </a:p>
        </p:txBody>
      </p:sp>
      <p:cxnSp>
        <p:nvCxnSpPr>
          <p:cNvPr id="70" name="Straight Connector 69">
            <a:extLst>
              <a:ext uri="{FF2B5EF4-FFF2-40B4-BE49-F238E27FC236}">
                <a16:creationId xmlns:a16="http://schemas.microsoft.com/office/drawing/2014/main" id="{CCC0CB66-3295-BB44-8CE5-53D4F1A9D0A4}"/>
              </a:ext>
            </a:extLst>
          </p:cNvPr>
          <p:cNvCxnSpPr>
            <a:cxnSpLocks/>
          </p:cNvCxnSpPr>
          <p:nvPr/>
        </p:nvCxnSpPr>
        <p:spPr>
          <a:xfrm rot="16200000" flipH="1">
            <a:off x="8905415" y="4658190"/>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1" name="TextBox 70">
            <a:extLst>
              <a:ext uri="{FF2B5EF4-FFF2-40B4-BE49-F238E27FC236}">
                <a16:creationId xmlns:a16="http://schemas.microsoft.com/office/drawing/2014/main" id="{38C5FF91-94CD-B748-91A2-E99698F73BAE}"/>
              </a:ext>
            </a:extLst>
          </p:cNvPr>
          <p:cNvSpPr txBox="1"/>
          <p:nvPr/>
        </p:nvSpPr>
        <p:spPr>
          <a:xfrm>
            <a:off x="8858876" y="4721416"/>
            <a:ext cx="169918" cy="166199"/>
          </a:xfrm>
          <a:prstGeom prst="rect">
            <a:avLst/>
          </a:prstGeom>
          <a:noFill/>
        </p:spPr>
        <p:txBody>
          <a:bodyPr wrap="none" lIns="0" tIns="0" rIns="0" bIns="0" rtlCol="0">
            <a:spAutoFit/>
          </a:bodyPr>
          <a:lstStyle/>
          <a:p>
            <a:pPr algn="ctr">
              <a:lnSpc>
                <a:spcPct val="90000"/>
              </a:lnSpc>
            </a:pPr>
            <a:r>
              <a:rPr lang="en-GB" sz="1200" dirty="0">
                <a:latin typeface="Arial" panose="020B0604020202020204" pitchFamily="34" charset="0"/>
                <a:ea typeface="Aileron" charset="0"/>
                <a:cs typeface="Arial" panose="020B0604020202020204" pitchFamily="34" charset="0"/>
              </a:rPr>
              <a:t>16</a:t>
            </a:r>
          </a:p>
        </p:txBody>
      </p:sp>
      <p:grpSp>
        <p:nvGrpSpPr>
          <p:cNvPr id="11" name="Graphic 9">
            <a:extLst>
              <a:ext uri="{FF2B5EF4-FFF2-40B4-BE49-F238E27FC236}">
                <a16:creationId xmlns:a16="http://schemas.microsoft.com/office/drawing/2014/main" id="{92A5D664-5EBE-C945-4FEF-C5EA1A5E5C05}"/>
              </a:ext>
            </a:extLst>
          </p:cNvPr>
          <p:cNvGrpSpPr/>
          <p:nvPr/>
        </p:nvGrpSpPr>
        <p:grpSpPr>
          <a:xfrm>
            <a:off x="6267395" y="2752811"/>
            <a:ext cx="3798294" cy="1876339"/>
            <a:chOff x="-543913" y="4952946"/>
            <a:chExt cx="2106053" cy="1045103"/>
          </a:xfrm>
          <a:noFill/>
        </p:grpSpPr>
        <p:sp>
          <p:nvSpPr>
            <p:cNvPr id="12" name="Freeform 11">
              <a:extLst>
                <a:ext uri="{FF2B5EF4-FFF2-40B4-BE49-F238E27FC236}">
                  <a16:creationId xmlns:a16="http://schemas.microsoft.com/office/drawing/2014/main" id="{5915B4EB-8BBE-5B12-8B36-DC7178ACB219}"/>
                </a:ext>
              </a:extLst>
            </p:cNvPr>
            <p:cNvSpPr/>
            <p:nvPr/>
          </p:nvSpPr>
          <p:spPr>
            <a:xfrm>
              <a:off x="-542462" y="4971890"/>
              <a:ext cx="28558" cy="9071"/>
            </a:xfrm>
            <a:custGeom>
              <a:avLst/>
              <a:gdLst>
                <a:gd name="connsiteX0" fmla="*/ 0 w 28558"/>
                <a:gd name="connsiteY0" fmla="*/ 0 h 9071"/>
                <a:gd name="connsiteX1" fmla="*/ 28558 w 28558"/>
                <a:gd name="connsiteY1" fmla="*/ 0 h 9071"/>
              </a:gdLst>
              <a:ahLst/>
              <a:cxnLst>
                <a:cxn ang="0">
                  <a:pos x="connsiteX0" y="connsiteY0"/>
                </a:cxn>
                <a:cxn ang="0">
                  <a:pos x="connsiteX1" y="connsiteY1"/>
                </a:cxn>
              </a:cxnLst>
              <a:rect l="l" t="t" r="r" b="b"/>
              <a:pathLst>
                <a:path w="28558" h="9071">
                  <a:moveTo>
                    <a:pt x="0" y="0"/>
                  </a:moveTo>
                  <a:lnTo>
                    <a:pt x="28558" y="0"/>
                  </a:lnTo>
                </a:path>
              </a:pathLst>
            </a:custGeom>
            <a:ln w="15875" cap="sq">
              <a:solidFill>
                <a:srgbClr val="5D8298"/>
              </a:solidFill>
              <a:prstDash val="solid"/>
              <a:miter/>
            </a:ln>
          </p:spPr>
          <p:txBody>
            <a:bodyPr rtlCol="0" anchor="ctr"/>
            <a:lstStyle/>
            <a:p>
              <a:endParaRPr lang="en-GB" dirty="0"/>
            </a:p>
          </p:txBody>
        </p:sp>
        <p:sp>
          <p:nvSpPr>
            <p:cNvPr id="13" name="Freeform 12">
              <a:extLst>
                <a:ext uri="{FF2B5EF4-FFF2-40B4-BE49-F238E27FC236}">
                  <a16:creationId xmlns:a16="http://schemas.microsoft.com/office/drawing/2014/main" id="{D81EA94E-0AF5-5F5B-CB8A-363F22C9BE6E}"/>
                </a:ext>
              </a:extLst>
            </p:cNvPr>
            <p:cNvSpPr/>
            <p:nvPr/>
          </p:nvSpPr>
          <p:spPr>
            <a:xfrm>
              <a:off x="-528229" y="4957467"/>
              <a:ext cx="9066" cy="28847"/>
            </a:xfrm>
            <a:custGeom>
              <a:avLst/>
              <a:gdLst>
                <a:gd name="connsiteX0" fmla="*/ 0 w 9066"/>
                <a:gd name="connsiteY0" fmla="*/ 0 h 28847"/>
                <a:gd name="connsiteX1" fmla="*/ 0 w 9066"/>
                <a:gd name="connsiteY1" fmla="*/ 28847 h 28847"/>
              </a:gdLst>
              <a:ahLst/>
              <a:cxnLst>
                <a:cxn ang="0">
                  <a:pos x="connsiteX0" y="connsiteY0"/>
                </a:cxn>
                <a:cxn ang="0">
                  <a:pos x="connsiteX1" y="connsiteY1"/>
                </a:cxn>
              </a:cxnLst>
              <a:rect l="l" t="t" r="r" b="b"/>
              <a:pathLst>
                <a:path w="9066" h="28847">
                  <a:moveTo>
                    <a:pt x="0" y="0"/>
                  </a:moveTo>
                  <a:lnTo>
                    <a:pt x="0" y="28847"/>
                  </a:lnTo>
                </a:path>
              </a:pathLst>
            </a:custGeom>
            <a:ln w="15875" cap="sq">
              <a:solidFill>
                <a:srgbClr val="5D8298"/>
              </a:solidFill>
              <a:prstDash val="solid"/>
              <a:miter/>
            </a:ln>
          </p:spPr>
          <p:txBody>
            <a:bodyPr rtlCol="0" anchor="ctr"/>
            <a:lstStyle/>
            <a:p>
              <a:endParaRPr lang="en-GB" dirty="0"/>
            </a:p>
          </p:txBody>
        </p:sp>
        <p:sp>
          <p:nvSpPr>
            <p:cNvPr id="14" name="Freeform 13">
              <a:extLst>
                <a:ext uri="{FF2B5EF4-FFF2-40B4-BE49-F238E27FC236}">
                  <a16:creationId xmlns:a16="http://schemas.microsoft.com/office/drawing/2014/main" id="{23AB2C09-E6F9-EAD2-67C6-258D52EB2B10}"/>
                </a:ext>
              </a:extLst>
            </p:cNvPr>
            <p:cNvSpPr/>
            <p:nvPr/>
          </p:nvSpPr>
          <p:spPr>
            <a:xfrm>
              <a:off x="-542462" y="4971890"/>
              <a:ext cx="28558" cy="9071"/>
            </a:xfrm>
            <a:custGeom>
              <a:avLst/>
              <a:gdLst>
                <a:gd name="connsiteX0" fmla="*/ 0 w 28558"/>
                <a:gd name="connsiteY0" fmla="*/ 0 h 9071"/>
                <a:gd name="connsiteX1" fmla="*/ 28558 w 28558"/>
                <a:gd name="connsiteY1" fmla="*/ 0 h 9071"/>
              </a:gdLst>
              <a:ahLst/>
              <a:cxnLst>
                <a:cxn ang="0">
                  <a:pos x="connsiteX0" y="connsiteY0"/>
                </a:cxn>
                <a:cxn ang="0">
                  <a:pos x="connsiteX1" y="connsiteY1"/>
                </a:cxn>
              </a:cxnLst>
              <a:rect l="l" t="t" r="r" b="b"/>
              <a:pathLst>
                <a:path w="28558" h="9071">
                  <a:moveTo>
                    <a:pt x="0" y="0"/>
                  </a:moveTo>
                  <a:lnTo>
                    <a:pt x="28558" y="0"/>
                  </a:lnTo>
                </a:path>
              </a:pathLst>
            </a:custGeom>
            <a:ln w="15875" cap="sq">
              <a:solidFill>
                <a:srgbClr val="5D8298"/>
              </a:solidFill>
              <a:prstDash val="solid"/>
              <a:miter/>
            </a:ln>
          </p:spPr>
          <p:txBody>
            <a:bodyPr rtlCol="0" anchor="ctr"/>
            <a:lstStyle/>
            <a:p>
              <a:endParaRPr lang="en-GB" dirty="0"/>
            </a:p>
          </p:txBody>
        </p:sp>
        <p:sp>
          <p:nvSpPr>
            <p:cNvPr id="15" name="Freeform 14">
              <a:extLst>
                <a:ext uri="{FF2B5EF4-FFF2-40B4-BE49-F238E27FC236}">
                  <a16:creationId xmlns:a16="http://schemas.microsoft.com/office/drawing/2014/main" id="{5633A616-69EE-B0CE-A8C6-77B192F1D964}"/>
                </a:ext>
              </a:extLst>
            </p:cNvPr>
            <p:cNvSpPr/>
            <p:nvPr/>
          </p:nvSpPr>
          <p:spPr>
            <a:xfrm>
              <a:off x="-528229" y="4957467"/>
              <a:ext cx="9066" cy="28847"/>
            </a:xfrm>
            <a:custGeom>
              <a:avLst/>
              <a:gdLst>
                <a:gd name="connsiteX0" fmla="*/ 0 w 9066"/>
                <a:gd name="connsiteY0" fmla="*/ 0 h 28847"/>
                <a:gd name="connsiteX1" fmla="*/ 0 w 9066"/>
                <a:gd name="connsiteY1" fmla="*/ 28847 h 28847"/>
              </a:gdLst>
              <a:ahLst/>
              <a:cxnLst>
                <a:cxn ang="0">
                  <a:pos x="connsiteX0" y="connsiteY0"/>
                </a:cxn>
                <a:cxn ang="0">
                  <a:pos x="connsiteX1" y="connsiteY1"/>
                </a:cxn>
              </a:cxnLst>
              <a:rect l="l" t="t" r="r" b="b"/>
              <a:pathLst>
                <a:path w="9066" h="28847">
                  <a:moveTo>
                    <a:pt x="0" y="0"/>
                  </a:moveTo>
                  <a:lnTo>
                    <a:pt x="0" y="28847"/>
                  </a:lnTo>
                </a:path>
              </a:pathLst>
            </a:custGeom>
            <a:ln w="15875" cap="sq">
              <a:solidFill>
                <a:srgbClr val="5D8298"/>
              </a:solidFill>
              <a:prstDash val="solid"/>
              <a:miter/>
            </a:ln>
          </p:spPr>
          <p:txBody>
            <a:bodyPr rtlCol="0" anchor="ctr"/>
            <a:lstStyle/>
            <a:p>
              <a:endParaRPr lang="en-GB" dirty="0"/>
            </a:p>
          </p:txBody>
        </p:sp>
        <p:sp>
          <p:nvSpPr>
            <p:cNvPr id="16" name="Freeform 15">
              <a:extLst>
                <a:ext uri="{FF2B5EF4-FFF2-40B4-BE49-F238E27FC236}">
                  <a16:creationId xmlns:a16="http://schemas.microsoft.com/office/drawing/2014/main" id="{D56E5973-4F8D-7B2F-C57B-F3FF891192EE}"/>
                </a:ext>
              </a:extLst>
            </p:cNvPr>
            <p:cNvSpPr/>
            <p:nvPr/>
          </p:nvSpPr>
          <p:spPr>
            <a:xfrm>
              <a:off x="-542462" y="4971890"/>
              <a:ext cx="28558" cy="9071"/>
            </a:xfrm>
            <a:custGeom>
              <a:avLst/>
              <a:gdLst>
                <a:gd name="connsiteX0" fmla="*/ 0 w 28558"/>
                <a:gd name="connsiteY0" fmla="*/ 0 h 9071"/>
                <a:gd name="connsiteX1" fmla="*/ 28558 w 28558"/>
                <a:gd name="connsiteY1" fmla="*/ 0 h 9071"/>
              </a:gdLst>
              <a:ahLst/>
              <a:cxnLst>
                <a:cxn ang="0">
                  <a:pos x="connsiteX0" y="connsiteY0"/>
                </a:cxn>
                <a:cxn ang="0">
                  <a:pos x="connsiteX1" y="connsiteY1"/>
                </a:cxn>
              </a:cxnLst>
              <a:rect l="l" t="t" r="r" b="b"/>
              <a:pathLst>
                <a:path w="28558" h="9071">
                  <a:moveTo>
                    <a:pt x="0" y="0"/>
                  </a:moveTo>
                  <a:lnTo>
                    <a:pt x="28558" y="0"/>
                  </a:lnTo>
                </a:path>
              </a:pathLst>
            </a:custGeom>
            <a:ln w="15875" cap="sq">
              <a:solidFill>
                <a:srgbClr val="5D8298"/>
              </a:solidFill>
              <a:prstDash val="solid"/>
              <a:miter/>
            </a:ln>
          </p:spPr>
          <p:txBody>
            <a:bodyPr rtlCol="0" anchor="ctr"/>
            <a:lstStyle/>
            <a:p>
              <a:endParaRPr lang="en-GB" dirty="0"/>
            </a:p>
          </p:txBody>
        </p:sp>
        <p:sp>
          <p:nvSpPr>
            <p:cNvPr id="17" name="Freeform 16">
              <a:extLst>
                <a:ext uri="{FF2B5EF4-FFF2-40B4-BE49-F238E27FC236}">
                  <a16:creationId xmlns:a16="http://schemas.microsoft.com/office/drawing/2014/main" id="{306E3747-53F1-54B6-5DF2-88012B989CE7}"/>
                </a:ext>
              </a:extLst>
            </p:cNvPr>
            <p:cNvSpPr/>
            <p:nvPr/>
          </p:nvSpPr>
          <p:spPr>
            <a:xfrm>
              <a:off x="-528229" y="4957467"/>
              <a:ext cx="9066" cy="28847"/>
            </a:xfrm>
            <a:custGeom>
              <a:avLst/>
              <a:gdLst>
                <a:gd name="connsiteX0" fmla="*/ 0 w 9066"/>
                <a:gd name="connsiteY0" fmla="*/ 0 h 28847"/>
                <a:gd name="connsiteX1" fmla="*/ 0 w 9066"/>
                <a:gd name="connsiteY1" fmla="*/ 28847 h 28847"/>
              </a:gdLst>
              <a:ahLst/>
              <a:cxnLst>
                <a:cxn ang="0">
                  <a:pos x="connsiteX0" y="connsiteY0"/>
                </a:cxn>
                <a:cxn ang="0">
                  <a:pos x="connsiteX1" y="connsiteY1"/>
                </a:cxn>
              </a:cxnLst>
              <a:rect l="l" t="t" r="r" b="b"/>
              <a:pathLst>
                <a:path w="9066" h="28847">
                  <a:moveTo>
                    <a:pt x="0" y="0"/>
                  </a:moveTo>
                  <a:lnTo>
                    <a:pt x="0" y="28847"/>
                  </a:lnTo>
                </a:path>
              </a:pathLst>
            </a:custGeom>
            <a:ln w="15875" cap="sq">
              <a:solidFill>
                <a:srgbClr val="5D8298"/>
              </a:solidFill>
              <a:prstDash val="solid"/>
              <a:miter/>
            </a:ln>
          </p:spPr>
          <p:txBody>
            <a:bodyPr rtlCol="0" anchor="ctr"/>
            <a:lstStyle/>
            <a:p>
              <a:endParaRPr lang="en-GB" dirty="0"/>
            </a:p>
          </p:txBody>
        </p:sp>
        <p:sp>
          <p:nvSpPr>
            <p:cNvPr id="29" name="Freeform 28">
              <a:extLst>
                <a:ext uri="{FF2B5EF4-FFF2-40B4-BE49-F238E27FC236}">
                  <a16:creationId xmlns:a16="http://schemas.microsoft.com/office/drawing/2014/main" id="{91791A67-F971-5946-4C64-4E9B66D8D666}"/>
                </a:ext>
              </a:extLst>
            </p:cNvPr>
            <p:cNvSpPr/>
            <p:nvPr/>
          </p:nvSpPr>
          <p:spPr>
            <a:xfrm>
              <a:off x="-542462" y="4971890"/>
              <a:ext cx="28558" cy="9071"/>
            </a:xfrm>
            <a:custGeom>
              <a:avLst/>
              <a:gdLst>
                <a:gd name="connsiteX0" fmla="*/ 0 w 28558"/>
                <a:gd name="connsiteY0" fmla="*/ 0 h 9071"/>
                <a:gd name="connsiteX1" fmla="*/ 28558 w 28558"/>
                <a:gd name="connsiteY1" fmla="*/ 0 h 9071"/>
              </a:gdLst>
              <a:ahLst/>
              <a:cxnLst>
                <a:cxn ang="0">
                  <a:pos x="connsiteX0" y="connsiteY0"/>
                </a:cxn>
                <a:cxn ang="0">
                  <a:pos x="connsiteX1" y="connsiteY1"/>
                </a:cxn>
              </a:cxnLst>
              <a:rect l="l" t="t" r="r" b="b"/>
              <a:pathLst>
                <a:path w="28558" h="9071">
                  <a:moveTo>
                    <a:pt x="0" y="0"/>
                  </a:moveTo>
                  <a:lnTo>
                    <a:pt x="28558" y="0"/>
                  </a:lnTo>
                </a:path>
              </a:pathLst>
            </a:custGeom>
            <a:ln w="15875" cap="sq">
              <a:solidFill>
                <a:srgbClr val="5D8298"/>
              </a:solidFill>
              <a:prstDash val="solid"/>
              <a:miter/>
            </a:ln>
          </p:spPr>
          <p:txBody>
            <a:bodyPr rtlCol="0" anchor="ctr"/>
            <a:lstStyle/>
            <a:p>
              <a:endParaRPr lang="en-GB" dirty="0"/>
            </a:p>
          </p:txBody>
        </p:sp>
        <p:sp>
          <p:nvSpPr>
            <p:cNvPr id="30" name="Freeform 29">
              <a:extLst>
                <a:ext uri="{FF2B5EF4-FFF2-40B4-BE49-F238E27FC236}">
                  <a16:creationId xmlns:a16="http://schemas.microsoft.com/office/drawing/2014/main" id="{912D128C-2C0E-51D0-4B84-9A8475AD279F}"/>
                </a:ext>
              </a:extLst>
            </p:cNvPr>
            <p:cNvSpPr/>
            <p:nvPr/>
          </p:nvSpPr>
          <p:spPr>
            <a:xfrm>
              <a:off x="-528229" y="4957467"/>
              <a:ext cx="9066" cy="28847"/>
            </a:xfrm>
            <a:custGeom>
              <a:avLst/>
              <a:gdLst>
                <a:gd name="connsiteX0" fmla="*/ 0 w 9066"/>
                <a:gd name="connsiteY0" fmla="*/ 0 h 28847"/>
                <a:gd name="connsiteX1" fmla="*/ 0 w 9066"/>
                <a:gd name="connsiteY1" fmla="*/ 28847 h 28847"/>
              </a:gdLst>
              <a:ahLst/>
              <a:cxnLst>
                <a:cxn ang="0">
                  <a:pos x="connsiteX0" y="connsiteY0"/>
                </a:cxn>
                <a:cxn ang="0">
                  <a:pos x="connsiteX1" y="connsiteY1"/>
                </a:cxn>
              </a:cxnLst>
              <a:rect l="l" t="t" r="r" b="b"/>
              <a:pathLst>
                <a:path w="9066" h="28847">
                  <a:moveTo>
                    <a:pt x="0" y="0"/>
                  </a:moveTo>
                  <a:lnTo>
                    <a:pt x="0" y="28847"/>
                  </a:lnTo>
                </a:path>
              </a:pathLst>
            </a:custGeom>
            <a:ln w="15875" cap="sq">
              <a:solidFill>
                <a:srgbClr val="5D8298"/>
              </a:solidFill>
              <a:prstDash val="solid"/>
              <a:miter/>
            </a:ln>
          </p:spPr>
          <p:txBody>
            <a:bodyPr rtlCol="0" anchor="ctr"/>
            <a:lstStyle/>
            <a:p>
              <a:endParaRPr lang="en-GB" dirty="0"/>
            </a:p>
          </p:txBody>
        </p:sp>
        <p:sp>
          <p:nvSpPr>
            <p:cNvPr id="31" name="Freeform 30">
              <a:extLst>
                <a:ext uri="{FF2B5EF4-FFF2-40B4-BE49-F238E27FC236}">
                  <a16:creationId xmlns:a16="http://schemas.microsoft.com/office/drawing/2014/main" id="{301ABCD9-141F-EB75-487F-33B390C1A8EC}"/>
                </a:ext>
              </a:extLst>
            </p:cNvPr>
            <p:cNvSpPr/>
            <p:nvPr/>
          </p:nvSpPr>
          <p:spPr>
            <a:xfrm>
              <a:off x="-542462" y="4971890"/>
              <a:ext cx="28558" cy="9071"/>
            </a:xfrm>
            <a:custGeom>
              <a:avLst/>
              <a:gdLst>
                <a:gd name="connsiteX0" fmla="*/ 0 w 28558"/>
                <a:gd name="connsiteY0" fmla="*/ 0 h 9071"/>
                <a:gd name="connsiteX1" fmla="*/ 28558 w 28558"/>
                <a:gd name="connsiteY1" fmla="*/ 0 h 9071"/>
              </a:gdLst>
              <a:ahLst/>
              <a:cxnLst>
                <a:cxn ang="0">
                  <a:pos x="connsiteX0" y="connsiteY0"/>
                </a:cxn>
                <a:cxn ang="0">
                  <a:pos x="connsiteX1" y="connsiteY1"/>
                </a:cxn>
              </a:cxnLst>
              <a:rect l="l" t="t" r="r" b="b"/>
              <a:pathLst>
                <a:path w="28558" h="9071">
                  <a:moveTo>
                    <a:pt x="0" y="0"/>
                  </a:moveTo>
                  <a:lnTo>
                    <a:pt x="28558" y="0"/>
                  </a:lnTo>
                </a:path>
              </a:pathLst>
            </a:custGeom>
            <a:ln w="15875" cap="sq">
              <a:solidFill>
                <a:srgbClr val="5D8298"/>
              </a:solidFill>
              <a:prstDash val="solid"/>
              <a:miter/>
            </a:ln>
          </p:spPr>
          <p:txBody>
            <a:bodyPr rtlCol="0" anchor="ctr"/>
            <a:lstStyle/>
            <a:p>
              <a:endParaRPr lang="en-GB" dirty="0"/>
            </a:p>
          </p:txBody>
        </p:sp>
        <p:sp>
          <p:nvSpPr>
            <p:cNvPr id="32" name="Freeform 31">
              <a:extLst>
                <a:ext uri="{FF2B5EF4-FFF2-40B4-BE49-F238E27FC236}">
                  <a16:creationId xmlns:a16="http://schemas.microsoft.com/office/drawing/2014/main" id="{447E4906-6E40-7BF2-DCA1-03FA6BF6096F}"/>
                </a:ext>
              </a:extLst>
            </p:cNvPr>
            <p:cNvSpPr/>
            <p:nvPr/>
          </p:nvSpPr>
          <p:spPr>
            <a:xfrm>
              <a:off x="-528229" y="4957467"/>
              <a:ext cx="9066" cy="28847"/>
            </a:xfrm>
            <a:custGeom>
              <a:avLst/>
              <a:gdLst>
                <a:gd name="connsiteX0" fmla="*/ 0 w 9066"/>
                <a:gd name="connsiteY0" fmla="*/ 0 h 28847"/>
                <a:gd name="connsiteX1" fmla="*/ 0 w 9066"/>
                <a:gd name="connsiteY1" fmla="*/ 28847 h 28847"/>
              </a:gdLst>
              <a:ahLst/>
              <a:cxnLst>
                <a:cxn ang="0">
                  <a:pos x="connsiteX0" y="connsiteY0"/>
                </a:cxn>
                <a:cxn ang="0">
                  <a:pos x="connsiteX1" y="connsiteY1"/>
                </a:cxn>
              </a:cxnLst>
              <a:rect l="l" t="t" r="r" b="b"/>
              <a:pathLst>
                <a:path w="9066" h="28847">
                  <a:moveTo>
                    <a:pt x="0" y="0"/>
                  </a:moveTo>
                  <a:lnTo>
                    <a:pt x="0" y="28847"/>
                  </a:lnTo>
                </a:path>
              </a:pathLst>
            </a:custGeom>
            <a:ln w="15875" cap="sq">
              <a:solidFill>
                <a:srgbClr val="5D8298"/>
              </a:solidFill>
              <a:prstDash val="solid"/>
              <a:miter/>
            </a:ln>
          </p:spPr>
          <p:txBody>
            <a:bodyPr rtlCol="0" anchor="ctr"/>
            <a:lstStyle/>
            <a:p>
              <a:endParaRPr lang="en-GB" dirty="0"/>
            </a:p>
          </p:txBody>
        </p:sp>
        <p:sp>
          <p:nvSpPr>
            <p:cNvPr id="43" name="Freeform 42">
              <a:extLst>
                <a:ext uri="{FF2B5EF4-FFF2-40B4-BE49-F238E27FC236}">
                  <a16:creationId xmlns:a16="http://schemas.microsoft.com/office/drawing/2014/main" id="{A61506E8-8317-1EFA-4887-018B41C735FF}"/>
                </a:ext>
              </a:extLst>
            </p:cNvPr>
            <p:cNvSpPr/>
            <p:nvPr/>
          </p:nvSpPr>
          <p:spPr>
            <a:xfrm>
              <a:off x="-542462" y="4971890"/>
              <a:ext cx="28558" cy="9071"/>
            </a:xfrm>
            <a:custGeom>
              <a:avLst/>
              <a:gdLst>
                <a:gd name="connsiteX0" fmla="*/ 0 w 28558"/>
                <a:gd name="connsiteY0" fmla="*/ 0 h 9071"/>
                <a:gd name="connsiteX1" fmla="*/ 28558 w 28558"/>
                <a:gd name="connsiteY1" fmla="*/ 0 h 9071"/>
              </a:gdLst>
              <a:ahLst/>
              <a:cxnLst>
                <a:cxn ang="0">
                  <a:pos x="connsiteX0" y="connsiteY0"/>
                </a:cxn>
                <a:cxn ang="0">
                  <a:pos x="connsiteX1" y="connsiteY1"/>
                </a:cxn>
              </a:cxnLst>
              <a:rect l="l" t="t" r="r" b="b"/>
              <a:pathLst>
                <a:path w="28558" h="9071">
                  <a:moveTo>
                    <a:pt x="0" y="0"/>
                  </a:moveTo>
                  <a:lnTo>
                    <a:pt x="28558" y="0"/>
                  </a:lnTo>
                </a:path>
              </a:pathLst>
            </a:custGeom>
            <a:ln w="15875" cap="sq">
              <a:solidFill>
                <a:srgbClr val="5D8298"/>
              </a:solidFill>
              <a:prstDash val="solid"/>
              <a:miter/>
            </a:ln>
          </p:spPr>
          <p:txBody>
            <a:bodyPr rtlCol="0" anchor="ctr"/>
            <a:lstStyle/>
            <a:p>
              <a:endParaRPr lang="en-GB" dirty="0"/>
            </a:p>
          </p:txBody>
        </p:sp>
        <p:sp>
          <p:nvSpPr>
            <p:cNvPr id="45" name="Freeform 44">
              <a:extLst>
                <a:ext uri="{FF2B5EF4-FFF2-40B4-BE49-F238E27FC236}">
                  <a16:creationId xmlns:a16="http://schemas.microsoft.com/office/drawing/2014/main" id="{623CFCCB-7091-AC9A-0FD0-49CE14B153CC}"/>
                </a:ext>
              </a:extLst>
            </p:cNvPr>
            <p:cNvSpPr/>
            <p:nvPr/>
          </p:nvSpPr>
          <p:spPr>
            <a:xfrm>
              <a:off x="-528229" y="4957467"/>
              <a:ext cx="9066" cy="28847"/>
            </a:xfrm>
            <a:custGeom>
              <a:avLst/>
              <a:gdLst>
                <a:gd name="connsiteX0" fmla="*/ 0 w 9066"/>
                <a:gd name="connsiteY0" fmla="*/ 0 h 28847"/>
                <a:gd name="connsiteX1" fmla="*/ 0 w 9066"/>
                <a:gd name="connsiteY1" fmla="*/ 28847 h 28847"/>
              </a:gdLst>
              <a:ahLst/>
              <a:cxnLst>
                <a:cxn ang="0">
                  <a:pos x="connsiteX0" y="connsiteY0"/>
                </a:cxn>
                <a:cxn ang="0">
                  <a:pos x="connsiteX1" y="connsiteY1"/>
                </a:cxn>
              </a:cxnLst>
              <a:rect l="l" t="t" r="r" b="b"/>
              <a:pathLst>
                <a:path w="9066" h="28847">
                  <a:moveTo>
                    <a:pt x="0" y="0"/>
                  </a:moveTo>
                  <a:lnTo>
                    <a:pt x="0" y="28847"/>
                  </a:lnTo>
                </a:path>
              </a:pathLst>
            </a:custGeom>
            <a:ln w="15875" cap="sq">
              <a:solidFill>
                <a:srgbClr val="5D8298"/>
              </a:solidFill>
              <a:prstDash val="solid"/>
              <a:miter/>
            </a:ln>
          </p:spPr>
          <p:txBody>
            <a:bodyPr rtlCol="0" anchor="ctr"/>
            <a:lstStyle/>
            <a:p>
              <a:endParaRPr lang="en-GB" dirty="0"/>
            </a:p>
          </p:txBody>
        </p:sp>
        <p:sp>
          <p:nvSpPr>
            <p:cNvPr id="46" name="Freeform 45">
              <a:extLst>
                <a:ext uri="{FF2B5EF4-FFF2-40B4-BE49-F238E27FC236}">
                  <a16:creationId xmlns:a16="http://schemas.microsoft.com/office/drawing/2014/main" id="{876137D6-C339-2368-3AB0-7F0C897865B0}"/>
                </a:ext>
              </a:extLst>
            </p:cNvPr>
            <p:cNvSpPr/>
            <p:nvPr/>
          </p:nvSpPr>
          <p:spPr>
            <a:xfrm>
              <a:off x="-542462" y="4971890"/>
              <a:ext cx="28558" cy="9071"/>
            </a:xfrm>
            <a:custGeom>
              <a:avLst/>
              <a:gdLst>
                <a:gd name="connsiteX0" fmla="*/ 0 w 28558"/>
                <a:gd name="connsiteY0" fmla="*/ 0 h 9071"/>
                <a:gd name="connsiteX1" fmla="*/ 28558 w 28558"/>
                <a:gd name="connsiteY1" fmla="*/ 0 h 9071"/>
              </a:gdLst>
              <a:ahLst/>
              <a:cxnLst>
                <a:cxn ang="0">
                  <a:pos x="connsiteX0" y="connsiteY0"/>
                </a:cxn>
                <a:cxn ang="0">
                  <a:pos x="connsiteX1" y="connsiteY1"/>
                </a:cxn>
              </a:cxnLst>
              <a:rect l="l" t="t" r="r" b="b"/>
              <a:pathLst>
                <a:path w="28558" h="9071">
                  <a:moveTo>
                    <a:pt x="0" y="0"/>
                  </a:moveTo>
                  <a:lnTo>
                    <a:pt x="28558" y="0"/>
                  </a:lnTo>
                </a:path>
              </a:pathLst>
            </a:custGeom>
            <a:ln w="15875" cap="sq">
              <a:solidFill>
                <a:srgbClr val="5D8298"/>
              </a:solidFill>
              <a:prstDash val="solid"/>
              <a:miter/>
            </a:ln>
          </p:spPr>
          <p:txBody>
            <a:bodyPr rtlCol="0" anchor="ctr"/>
            <a:lstStyle/>
            <a:p>
              <a:endParaRPr lang="en-GB" dirty="0"/>
            </a:p>
          </p:txBody>
        </p:sp>
        <p:sp>
          <p:nvSpPr>
            <p:cNvPr id="47" name="Freeform 46">
              <a:extLst>
                <a:ext uri="{FF2B5EF4-FFF2-40B4-BE49-F238E27FC236}">
                  <a16:creationId xmlns:a16="http://schemas.microsoft.com/office/drawing/2014/main" id="{3DC23614-1770-79D6-0A6E-320A4627EE1A}"/>
                </a:ext>
              </a:extLst>
            </p:cNvPr>
            <p:cNvSpPr/>
            <p:nvPr/>
          </p:nvSpPr>
          <p:spPr>
            <a:xfrm>
              <a:off x="-528229" y="4957467"/>
              <a:ext cx="9066" cy="28847"/>
            </a:xfrm>
            <a:custGeom>
              <a:avLst/>
              <a:gdLst>
                <a:gd name="connsiteX0" fmla="*/ 0 w 9066"/>
                <a:gd name="connsiteY0" fmla="*/ 0 h 28847"/>
                <a:gd name="connsiteX1" fmla="*/ 0 w 9066"/>
                <a:gd name="connsiteY1" fmla="*/ 28847 h 28847"/>
              </a:gdLst>
              <a:ahLst/>
              <a:cxnLst>
                <a:cxn ang="0">
                  <a:pos x="connsiteX0" y="connsiteY0"/>
                </a:cxn>
                <a:cxn ang="0">
                  <a:pos x="connsiteX1" y="connsiteY1"/>
                </a:cxn>
              </a:cxnLst>
              <a:rect l="l" t="t" r="r" b="b"/>
              <a:pathLst>
                <a:path w="9066" h="28847">
                  <a:moveTo>
                    <a:pt x="0" y="0"/>
                  </a:moveTo>
                  <a:lnTo>
                    <a:pt x="0" y="28847"/>
                  </a:lnTo>
                </a:path>
              </a:pathLst>
            </a:custGeom>
            <a:ln w="15875" cap="sq">
              <a:solidFill>
                <a:srgbClr val="5D8298"/>
              </a:solidFill>
              <a:prstDash val="solid"/>
              <a:miter/>
            </a:ln>
          </p:spPr>
          <p:txBody>
            <a:bodyPr rtlCol="0" anchor="ctr"/>
            <a:lstStyle/>
            <a:p>
              <a:endParaRPr lang="en-GB" dirty="0"/>
            </a:p>
          </p:txBody>
        </p:sp>
        <p:sp>
          <p:nvSpPr>
            <p:cNvPr id="48" name="Freeform 47">
              <a:extLst>
                <a:ext uri="{FF2B5EF4-FFF2-40B4-BE49-F238E27FC236}">
                  <a16:creationId xmlns:a16="http://schemas.microsoft.com/office/drawing/2014/main" id="{F1CA164F-FDBD-2057-9184-D925D6D7D6E7}"/>
                </a:ext>
              </a:extLst>
            </p:cNvPr>
            <p:cNvSpPr/>
            <p:nvPr/>
          </p:nvSpPr>
          <p:spPr>
            <a:xfrm>
              <a:off x="-542462" y="4971890"/>
              <a:ext cx="28558" cy="9071"/>
            </a:xfrm>
            <a:custGeom>
              <a:avLst/>
              <a:gdLst>
                <a:gd name="connsiteX0" fmla="*/ 0 w 28558"/>
                <a:gd name="connsiteY0" fmla="*/ 0 h 9071"/>
                <a:gd name="connsiteX1" fmla="*/ 28558 w 28558"/>
                <a:gd name="connsiteY1" fmla="*/ 0 h 9071"/>
              </a:gdLst>
              <a:ahLst/>
              <a:cxnLst>
                <a:cxn ang="0">
                  <a:pos x="connsiteX0" y="connsiteY0"/>
                </a:cxn>
                <a:cxn ang="0">
                  <a:pos x="connsiteX1" y="connsiteY1"/>
                </a:cxn>
              </a:cxnLst>
              <a:rect l="l" t="t" r="r" b="b"/>
              <a:pathLst>
                <a:path w="28558" h="9071">
                  <a:moveTo>
                    <a:pt x="0" y="0"/>
                  </a:moveTo>
                  <a:lnTo>
                    <a:pt x="28558" y="0"/>
                  </a:lnTo>
                </a:path>
              </a:pathLst>
            </a:custGeom>
            <a:ln w="15875" cap="sq">
              <a:solidFill>
                <a:srgbClr val="5D8298"/>
              </a:solidFill>
              <a:prstDash val="solid"/>
              <a:miter/>
            </a:ln>
          </p:spPr>
          <p:txBody>
            <a:bodyPr rtlCol="0" anchor="ctr"/>
            <a:lstStyle/>
            <a:p>
              <a:endParaRPr lang="en-GB" dirty="0"/>
            </a:p>
          </p:txBody>
        </p:sp>
        <p:sp>
          <p:nvSpPr>
            <p:cNvPr id="49" name="Freeform 48">
              <a:extLst>
                <a:ext uri="{FF2B5EF4-FFF2-40B4-BE49-F238E27FC236}">
                  <a16:creationId xmlns:a16="http://schemas.microsoft.com/office/drawing/2014/main" id="{11578011-469A-A064-D599-AB7578CC971B}"/>
                </a:ext>
              </a:extLst>
            </p:cNvPr>
            <p:cNvSpPr/>
            <p:nvPr/>
          </p:nvSpPr>
          <p:spPr>
            <a:xfrm>
              <a:off x="-528229" y="4957467"/>
              <a:ext cx="9066" cy="28847"/>
            </a:xfrm>
            <a:custGeom>
              <a:avLst/>
              <a:gdLst>
                <a:gd name="connsiteX0" fmla="*/ 0 w 9066"/>
                <a:gd name="connsiteY0" fmla="*/ 0 h 28847"/>
                <a:gd name="connsiteX1" fmla="*/ 0 w 9066"/>
                <a:gd name="connsiteY1" fmla="*/ 28847 h 28847"/>
              </a:gdLst>
              <a:ahLst/>
              <a:cxnLst>
                <a:cxn ang="0">
                  <a:pos x="connsiteX0" y="connsiteY0"/>
                </a:cxn>
                <a:cxn ang="0">
                  <a:pos x="connsiteX1" y="connsiteY1"/>
                </a:cxn>
              </a:cxnLst>
              <a:rect l="l" t="t" r="r" b="b"/>
              <a:pathLst>
                <a:path w="9066" h="28847">
                  <a:moveTo>
                    <a:pt x="0" y="0"/>
                  </a:moveTo>
                  <a:lnTo>
                    <a:pt x="0" y="28847"/>
                  </a:lnTo>
                </a:path>
              </a:pathLst>
            </a:custGeom>
            <a:ln w="15875" cap="sq">
              <a:solidFill>
                <a:srgbClr val="5D8298"/>
              </a:solidFill>
              <a:prstDash val="solid"/>
              <a:miter/>
            </a:ln>
          </p:spPr>
          <p:txBody>
            <a:bodyPr rtlCol="0" anchor="ctr"/>
            <a:lstStyle/>
            <a:p>
              <a:endParaRPr lang="en-GB" dirty="0"/>
            </a:p>
          </p:txBody>
        </p:sp>
        <p:grpSp>
          <p:nvGrpSpPr>
            <p:cNvPr id="50" name="Graphic 9">
              <a:extLst>
                <a:ext uri="{FF2B5EF4-FFF2-40B4-BE49-F238E27FC236}">
                  <a16:creationId xmlns:a16="http://schemas.microsoft.com/office/drawing/2014/main" id="{5E632CE5-FD83-DD67-443A-65E69D560C37}"/>
                </a:ext>
              </a:extLst>
            </p:cNvPr>
            <p:cNvGrpSpPr/>
            <p:nvPr/>
          </p:nvGrpSpPr>
          <p:grpSpPr>
            <a:xfrm>
              <a:off x="-543913" y="4952946"/>
              <a:ext cx="31368" cy="32625"/>
              <a:chOff x="-543913" y="4952946"/>
              <a:chExt cx="31368" cy="32625"/>
            </a:xfrm>
            <a:noFill/>
          </p:grpSpPr>
          <p:sp>
            <p:nvSpPr>
              <p:cNvPr id="51" name="Freeform 50">
                <a:extLst>
                  <a:ext uri="{FF2B5EF4-FFF2-40B4-BE49-F238E27FC236}">
                    <a16:creationId xmlns:a16="http://schemas.microsoft.com/office/drawing/2014/main" id="{090FD9F0-83F2-010D-CF6E-A9BABD9C87CD}"/>
                  </a:ext>
                </a:extLst>
              </p:cNvPr>
              <p:cNvSpPr/>
              <p:nvPr/>
            </p:nvSpPr>
            <p:spPr>
              <a:xfrm>
                <a:off x="-543913" y="4952946"/>
                <a:ext cx="31368" cy="32625"/>
              </a:xfrm>
              <a:custGeom>
                <a:avLst/>
                <a:gdLst>
                  <a:gd name="connsiteX0" fmla="*/ 31369 w 31368"/>
                  <a:gd name="connsiteY0" fmla="*/ 16313 h 32625"/>
                  <a:gd name="connsiteX1" fmla="*/ 20580 w 31368"/>
                  <a:gd name="connsiteY1" fmla="*/ 801 h 32625"/>
                  <a:gd name="connsiteX2" fmla="*/ 2992 w 31368"/>
                  <a:gd name="connsiteY2" fmla="*/ 6697 h 32625"/>
                  <a:gd name="connsiteX3" fmla="*/ 2992 w 31368"/>
                  <a:gd name="connsiteY3" fmla="*/ 25929 h 32625"/>
                  <a:gd name="connsiteX4" fmla="*/ 20580 w 31368"/>
                  <a:gd name="connsiteY4" fmla="*/ 31825 h 32625"/>
                  <a:gd name="connsiteX5" fmla="*/ 31369 w 31368"/>
                  <a:gd name="connsiteY5" fmla="*/ 16313 h 32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68" h="32625">
                    <a:moveTo>
                      <a:pt x="31369" y="16313"/>
                    </a:moveTo>
                    <a:cubicBezTo>
                      <a:pt x="31369" y="9237"/>
                      <a:pt x="27017" y="2978"/>
                      <a:pt x="20580" y="801"/>
                    </a:cubicBezTo>
                    <a:cubicBezTo>
                      <a:pt x="14143" y="-1376"/>
                      <a:pt x="6981" y="982"/>
                      <a:pt x="2992" y="6697"/>
                    </a:cubicBezTo>
                    <a:cubicBezTo>
                      <a:pt x="-997" y="12503"/>
                      <a:pt x="-997" y="20123"/>
                      <a:pt x="2992" y="25929"/>
                    </a:cubicBezTo>
                    <a:cubicBezTo>
                      <a:pt x="6981" y="31644"/>
                      <a:pt x="14052" y="34002"/>
                      <a:pt x="20580" y="31825"/>
                    </a:cubicBezTo>
                    <a:cubicBezTo>
                      <a:pt x="27017" y="29648"/>
                      <a:pt x="31369" y="23298"/>
                      <a:pt x="31369" y="16313"/>
                    </a:cubicBezTo>
                  </a:path>
                </a:pathLst>
              </a:custGeom>
              <a:noFill/>
              <a:ln w="15875" cap="sq">
                <a:solidFill>
                  <a:srgbClr val="C6573B"/>
                </a:solidFill>
                <a:prstDash val="solid"/>
                <a:miter/>
              </a:ln>
            </p:spPr>
            <p:txBody>
              <a:bodyPr rtlCol="0" anchor="ctr"/>
              <a:lstStyle/>
              <a:p>
                <a:endParaRPr lang="en-GB" dirty="0"/>
              </a:p>
            </p:txBody>
          </p:sp>
          <p:sp>
            <p:nvSpPr>
              <p:cNvPr id="52" name="Freeform 51">
                <a:extLst>
                  <a:ext uri="{FF2B5EF4-FFF2-40B4-BE49-F238E27FC236}">
                    <a16:creationId xmlns:a16="http://schemas.microsoft.com/office/drawing/2014/main" id="{E34F652A-EABE-7469-CEDC-A0F393A8EF15}"/>
                  </a:ext>
                </a:extLst>
              </p:cNvPr>
              <p:cNvSpPr/>
              <p:nvPr/>
            </p:nvSpPr>
            <p:spPr>
              <a:xfrm>
                <a:off x="-543913" y="4952946"/>
                <a:ext cx="31368" cy="32625"/>
              </a:xfrm>
              <a:custGeom>
                <a:avLst/>
                <a:gdLst>
                  <a:gd name="connsiteX0" fmla="*/ 31369 w 31368"/>
                  <a:gd name="connsiteY0" fmla="*/ 16313 h 32625"/>
                  <a:gd name="connsiteX1" fmla="*/ 20580 w 31368"/>
                  <a:gd name="connsiteY1" fmla="*/ 801 h 32625"/>
                  <a:gd name="connsiteX2" fmla="*/ 2992 w 31368"/>
                  <a:gd name="connsiteY2" fmla="*/ 6697 h 32625"/>
                  <a:gd name="connsiteX3" fmla="*/ 2992 w 31368"/>
                  <a:gd name="connsiteY3" fmla="*/ 25929 h 32625"/>
                  <a:gd name="connsiteX4" fmla="*/ 20580 w 31368"/>
                  <a:gd name="connsiteY4" fmla="*/ 31825 h 32625"/>
                  <a:gd name="connsiteX5" fmla="*/ 31369 w 31368"/>
                  <a:gd name="connsiteY5" fmla="*/ 16313 h 32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68" h="32625">
                    <a:moveTo>
                      <a:pt x="31369" y="16313"/>
                    </a:moveTo>
                    <a:cubicBezTo>
                      <a:pt x="31369" y="9237"/>
                      <a:pt x="27017" y="2978"/>
                      <a:pt x="20580" y="801"/>
                    </a:cubicBezTo>
                    <a:cubicBezTo>
                      <a:pt x="14143" y="-1376"/>
                      <a:pt x="6981" y="982"/>
                      <a:pt x="2992" y="6697"/>
                    </a:cubicBezTo>
                    <a:cubicBezTo>
                      <a:pt x="-997" y="12503"/>
                      <a:pt x="-997" y="20123"/>
                      <a:pt x="2992" y="25929"/>
                    </a:cubicBezTo>
                    <a:cubicBezTo>
                      <a:pt x="6981" y="31644"/>
                      <a:pt x="14052" y="34002"/>
                      <a:pt x="20580" y="31825"/>
                    </a:cubicBezTo>
                    <a:cubicBezTo>
                      <a:pt x="27017" y="29648"/>
                      <a:pt x="31369" y="23298"/>
                      <a:pt x="31369" y="16313"/>
                    </a:cubicBezTo>
                  </a:path>
                </a:pathLst>
              </a:custGeom>
              <a:noFill/>
              <a:ln w="15875" cap="sq">
                <a:solidFill>
                  <a:srgbClr val="C6573B"/>
                </a:solidFill>
                <a:prstDash val="solid"/>
                <a:miter/>
              </a:ln>
            </p:spPr>
            <p:txBody>
              <a:bodyPr rtlCol="0" anchor="ctr"/>
              <a:lstStyle/>
              <a:p>
                <a:endParaRPr lang="en-GB" dirty="0"/>
              </a:p>
            </p:txBody>
          </p:sp>
          <p:sp>
            <p:nvSpPr>
              <p:cNvPr id="53" name="Freeform 52">
                <a:extLst>
                  <a:ext uri="{FF2B5EF4-FFF2-40B4-BE49-F238E27FC236}">
                    <a16:creationId xmlns:a16="http://schemas.microsoft.com/office/drawing/2014/main" id="{00946D64-DDE6-0C49-9281-D48359B7A691}"/>
                  </a:ext>
                </a:extLst>
              </p:cNvPr>
              <p:cNvSpPr/>
              <p:nvPr/>
            </p:nvSpPr>
            <p:spPr>
              <a:xfrm>
                <a:off x="-543913" y="4952946"/>
                <a:ext cx="31368" cy="32625"/>
              </a:xfrm>
              <a:custGeom>
                <a:avLst/>
                <a:gdLst>
                  <a:gd name="connsiteX0" fmla="*/ 31369 w 31368"/>
                  <a:gd name="connsiteY0" fmla="*/ 16313 h 32625"/>
                  <a:gd name="connsiteX1" fmla="*/ 20580 w 31368"/>
                  <a:gd name="connsiteY1" fmla="*/ 801 h 32625"/>
                  <a:gd name="connsiteX2" fmla="*/ 2992 w 31368"/>
                  <a:gd name="connsiteY2" fmla="*/ 6697 h 32625"/>
                  <a:gd name="connsiteX3" fmla="*/ 2992 w 31368"/>
                  <a:gd name="connsiteY3" fmla="*/ 25929 h 32625"/>
                  <a:gd name="connsiteX4" fmla="*/ 20580 w 31368"/>
                  <a:gd name="connsiteY4" fmla="*/ 31825 h 32625"/>
                  <a:gd name="connsiteX5" fmla="*/ 31369 w 31368"/>
                  <a:gd name="connsiteY5" fmla="*/ 16313 h 32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68" h="32625">
                    <a:moveTo>
                      <a:pt x="31369" y="16313"/>
                    </a:moveTo>
                    <a:cubicBezTo>
                      <a:pt x="31369" y="9237"/>
                      <a:pt x="27017" y="2978"/>
                      <a:pt x="20580" y="801"/>
                    </a:cubicBezTo>
                    <a:cubicBezTo>
                      <a:pt x="14143" y="-1376"/>
                      <a:pt x="6981" y="982"/>
                      <a:pt x="2992" y="6697"/>
                    </a:cubicBezTo>
                    <a:cubicBezTo>
                      <a:pt x="-997" y="12503"/>
                      <a:pt x="-997" y="20123"/>
                      <a:pt x="2992" y="25929"/>
                    </a:cubicBezTo>
                    <a:cubicBezTo>
                      <a:pt x="6981" y="31644"/>
                      <a:pt x="14052" y="34002"/>
                      <a:pt x="20580" y="31825"/>
                    </a:cubicBezTo>
                    <a:cubicBezTo>
                      <a:pt x="27017" y="29648"/>
                      <a:pt x="31369" y="23298"/>
                      <a:pt x="31369" y="16313"/>
                    </a:cubicBezTo>
                  </a:path>
                </a:pathLst>
              </a:custGeom>
              <a:noFill/>
              <a:ln w="15875" cap="sq">
                <a:solidFill>
                  <a:srgbClr val="C6573B"/>
                </a:solidFill>
                <a:prstDash val="solid"/>
                <a:miter/>
              </a:ln>
            </p:spPr>
            <p:txBody>
              <a:bodyPr rtlCol="0" anchor="ctr"/>
              <a:lstStyle/>
              <a:p>
                <a:endParaRPr lang="en-GB" dirty="0"/>
              </a:p>
            </p:txBody>
          </p:sp>
          <p:sp>
            <p:nvSpPr>
              <p:cNvPr id="66" name="Freeform 65">
                <a:extLst>
                  <a:ext uri="{FF2B5EF4-FFF2-40B4-BE49-F238E27FC236}">
                    <a16:creationId xmlns:a16="http://schemas.microsoft.com/office/drawing/2014/main" id="{70D848CC-6CD3-7C4D-9CDE-C65BA0ED4E95}"/>
                  </a:ext>
                </a:extLst>
              </p:cNvPr>
              <p:cNvSpPr/>
              <p:nvPr/>
            </p:nvSpPr>
            <p:spPr>
              <a:xfrm>
                <a:off x="-543913" y="4952946"/>
                <a:ext cx="31368" cy="32625"/>
              </a:xfrm>
              <a:custGeom>
                <a:avLst/>
                <a:gdLst>
                  <a:gd name="connsiteX0" fmla="*/ 31369 w 31368"/>
                  <a:gd name="connsiteY0" fmla="*/ 16313 h 32625"/>
                  <a:gd name="connsiteX1" fmla="*/ 20580 w 31368"/>
                  <a:gd name="connsiteY1" fmla="*/ 801 h 32625"/>
                  <a:gd name="connsiteX2" fmla="*/ 2992 w 31368"/>
                  <a:gd name="connsiteY2" fmla="*/ 6697 h 32625"/>
                  <a:gd name="connsiteX3" fmla="*/ 2992 w 31368"/>
                  <a:gd name="connsiteY3" fmla="*/ 25929 h 32625"/>
                  <a:gd name="connsiteX4" fmla="*/ 20580 w 31368"/>
                  <a:gd name="connsiteY4" fmla="*/ 31825 h 32625"/>
                  <a:gd name="connsiteX5" fmla="*/ 31369 w 31368"/>
                  <a:gd name="connsiteY5" fmla="*/ 16313 h 32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68" h="32625">
                    <a:moveTo>
                      <a:pt x="31369" y="16313"/>
                    </a:moveTo>
                    <a:cubicBezTo>
                      <a:pt x="31369" y="9237"/>
                      <a:pt x="27017" y="2978"/>
                      <a:pt x="20580" y="801"/>
                    </a:cubicBezTo>
                    <a:cubicBezTo>
                      <a:pt x="14143" y="-1376"/>
                      <a:pt x="6981" y="982"/>
                      <a:pt x="2992" y="6697"/>
                    </a:cubicBezTo>
                    <a:cubicBezTo>
                      <a:pt x="-997" y="12503"/>
                      <a:pt x="-997" y="20123"/>
                      <a:pt x="2992" y="25929"/>
                    </a:cubicBezTo>
                    <a:cubicBezTo>
                      <a:pt x="6981" y="31644"/>
                      <a:pt x="14052" y="34002"/>
                      <a:pt x="20580" y="31825"/>
                    </a:cubicBezTo>
                    <a:cubicBezTo>
                      <a:pt x="27017" y="29648"/>
                      <a:pt x="31369" y="23298"/>
                      <a:pt x="31369" y="16313"/>
                    </a:cubicBezTo>
                  </a:path>
                </a:pathLst>
              </a:custGeom>
              <a:noFill/>
              <a:ln w="15875" cap="sq">
                <a:solidFill>
                  <a:srgbClr val="C6573B"/>
                </a:solidFill>
                <a:prstDash val="solid"/>
                <a:miter/>
              </a:ln>
            </p:spPr>
            <p:txBody>
              <a:bodyPr rtlCol="0" anchor="ctr"/>
              <a:lstStyle/>
              <a:p>
                <a:endParaRPr lang="en-GB" dirty="0"/>
              </a:p>
            </p:txBody>
          </p:sp>
          <p:sp>
            <p:nvSpPr>
              <p:cNvPr id="67" name="Freeform 66">
                <a:extLst>
                  <a:ext uri="{FF2B5EF4-FFF2-40B4-BE49-F238E27FC236}">
                    <a16:creationId xmlns:a16="http://schemas.microsoft.com/office/drawing/2014/main" id="{87CF96E2-A546-443D-8A94-734946723828}"/>
                  </a:ext>
                </a:extLst>
              </p:cNvPr>
              <p:cNvSpPr/>
              <p:nvPr/>
            </p:nvSpPr>
            <p:spPr>
              <a:xfrm>
                <a:off x="-543913" y="4952946"/>
                <a:ext cx="31368" cy="32625"/>
              </a:xfrm>
              <a:custGeom>
                <a:avLst/>
                <a:gdLst>
                  <a:gd name="connsiteX0" fmla="*/ 31369 w 31368"/>
                  <a:gd name="connsiteY0" fmla="*/ 16313 h 32625"/>
                  <a:gd name="connsiteX1" fmla="*/ 20580 w 31368"/>
                  <a:gd name="connsiteY1" fmla="*/ 801 h 32625"/>
                  <a:gd name="connsiteX2" fmla="*/ 2992 w 31368"/>
                  <a:gd name="connsiteY2" fmla="*/ 6697 h 32625"/>
                  <a:gd name="connsiteX3" fmla="*/ 2992 w 31368"/>
                  <a:gd name="connsiteY3" fmla="*/ 25929 h 32625"/>
                  <a:gd name="connsiteX4" fmla="*/ 20580 w 31368"/>
                  <a:gd name="connsiteY4" fmla="*/ 31825 h 32625"/>
                  <a:gd name="connsiteX5" fmla="*/ 31369 w 31368"/>
                  <a:gd name="connsiteY5" fmla="*/ 16313 h 32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68" h="32625">
                    <a:moveTo>
                      <a:pt x="31369" y="16313"/>
                    </a:moveTo>
                    <a:cubicBezTo>
                      <a:pt x="31369" y="9237"/>
                      <a:pt x="27017" y="2978"/>
                      <a:pt x="20580" y="801"/>
                    </a:cubicBezTo>
                    <a:cubicBezTo>
                      <a:pt x="14143" y="-1376"/>
                      <a:pt x="6981" y="982"/>
                      <a:pt x="2992" y="6697"/>
                    </a:cubicBezTo>
                    <a:cubicBezTo>
                      <a:pt x="-997" y="12503"/>
                      <a:pt x="-997" y="20123"/>
                      <a:pt x="2992" y="25929"/>
                    </a:cubicBezTo>
                    <a:cubicBezTo>
                      <a:pt x="6981" y="31644"/>
                      <a:pt x="14052" y="34002"/>
                      <a:pt x="20580" y="31825"/>
                    </a:cubicBezTo>
                    <a:cubicBezTo>
                      <a:pt x="27017" y="29648"/>
                      <a:pt x="31369" y="23298"/>
                      <a:pt x="31369" y="16313"/>
                    </a:cubicBezTo>
                  </a:path>
                </a:pathLst>
              </a:custGeom>
              <a:noFill/>
              <a:ln w="15875" cap="sq">
                <a:solidFill>
                  <a:srgbClr val="C6573B"/>
                </a:solidFill>
                <a:prstDash val="solid"/>
                <a:miter/>
              </a:ln>
            </p:spPr>
            <p:txBody>
              <a:bodyPr rtlCol="0" anchor="ctr"/>
              <a:lstStyle/>
              <a:p>
                <a:endParaRPr lang="en-GB" dirty="0"/>
              </a:p>
            </p:txBody>
          </p:sp>
          <p:sp>
            <p:nvSpPr>
              <p:cNvPr id="72" name="Freeform 71">
                <a:extLst>
                  <a:ext uri="{FF2B5EF4-FFF2-40B4-BE49-F238E27FC236}">
                    <a16:creationId xmlns:a16="http://schemas.microsoft.com/office/drawing/2014/main" id="{A33965A3-0C1B-4CE5-0769-FEC372EC9F78}"/>
                  </a:ext>
                </a:extLst>
              </p:cNvPr>
              <p:cNvSpPr/>
              <p:nvPr/>
            </p:nvSpPr>
            <p:spPr>
              <a:xfrm>
                <a:off x="-543913" y="4952946"/>
                <a:ext cx="31368" cy="32625"/>
              </a:xfrm>
              <a:custGeom>
                <a:avLst/>
                <a:gdLst>
                  <a:gd name="connsiteX0" fmla="*/ 31369 w 31368"/>
                  <a:gd name="connsiteY0" fmla="*/ 16313 h 32625"/>
                  <a:gd name="connsiteX1" fmla="*/ 20580 w 31368"/>
                  <a:gd name="connsiteY1" fmla="*/ 801 h 32625"/>
                  <a:gd name="connsiteX2" fmla="*/ 2992 w 31368"/>
                  <a:gd name="connsiteY2" fmla="*/ 6697 h 32625"/>
                  <a:gd name="connsiteX3" fmla="*/ 2992 w 31368"/>
                  <a:gd name="connsiteY3" fmla="*/ 25929 h 32625"/>
                  <a:gd name="connsiteX4" fmla="*/ 20580 w 31368"/>
                  <a:gd name="connsiteY4" fmla="*/ 31825 h 32625"/>
                  <a:gd name="connsiteX5" fmla="*/ 31369 w 31368"/>
                  <a:gd name="connsiteY5" fmla="*/ 16313 h 32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68" h="32625">
                    <a:moveTo>
                      <a:pt x="31369" y="16313"/>
                    </a:moveTo>
                    <a:cubicBezTo>
                      <a:pt x="31369" y="9237"/>
                      <a:pt x="27017" y="2978"/>
                      <a:pt x="20580" y="801"/>
                    </a:cubicBezTo>
                    <a:cubicBezTo>
                      <a:pt x="14143" y="-1376"/>
                      <a:pt x="6981" y="982"/>
                      <a:pt x="2992" y="6697"/>
                    </a:cubicBezTo>
                    <a:cubicBezTo>
                      <a:pt x="-997" y="12503"/>
                      <a:pt x="-997" y="20123"/>
                      <a:pt x="2992" y="25929"/>
                    </a:cubicBezTo>
                    <a:cubicBezTo>
                      <a:pt x="6981" y="31644"/>
                      <a:pt x="14052" y="34002"/>
                      <a:pt x="20580" y="31825"/>
                    </a:cubicBezTo>
                    <a:cubicBezTo>
                      <a:pt x="27017" y="29648"/>
                      <a:pt x="31369" y="23298"/>
                      <a:pt x="31369" y="16313"/>
                    </a:cubicBezTo>
                  </a:path>
                </a:pathLst>
              </a:custGeom>
              <a:noFill/>
              <a:ln w="15875" cap="sq">
                <a:solidFill>
                  <a:srgbClr val="C6573B"/>
                </a:solidFill>
                <a:prstDash val="solid"/>
                <a:miter/>
              </a:ln>
            </p:spPr>
            <p:txBody>
              <a:bodyPr rtlCol="0" anchor="ctr"/>
              <a:lstStyle/>
              <a:p>
                <a:endParaRPr lang="en-GB" dirty="0"/>
              </a:p>
            </p:txBody>
          </p:sp>
          <p:sp>
            <p:nvSpPr>
              <p:cNvPr id="73" name="Freeform 72">
                <a:extLst>
                  <a:ext uri="{FF2B5EF4-FFF2-40B4-BE49-F238E27FC236}">
                    <a16:creationId xmlns:a16="http://schemas.microsoft.com/office/drawing/2014/main" id="{B22D82B6-D364-C78C-2841-068DCDB82601}"/>
                  </a:ext>
                </a:extLst>
              </p:cNvPr>
              <p:cNvSpPr/>
              <p:nvPr/>
            </p:nvSpPr>
            <p:spPr>
              <a:xfrm>
                <a:off x="-543913" y="4952946"/>
                <a:ext cx="31368" cy="32625"/>
              </a:xfrm>
              <a:custGeom>
                <a:avLst/>
                <a:gdLst>
                  <a:gd name="connsiteX0" fmla="*/ 31369 w 31368"/>
                  <a:gd name="connsiteY0" fmla="*/ 16313 h 32625"/>
                  <a:gd name="connsiteX1" fmla="*/ 20580 w 31368"/>
                  <a:gd name="connsiteY1" fmla="*/ 801 h 32625"/>
                  <a:gd name="connsiteX2" fmla="*/ 2992 w 31368"/>
                  <a:gd name="connsiteY2" fmla="*/ 6697 h 32625"/>
                  <a:gd name="connsiteX3" fmla="*/ 2992 w 31368"/>
                  <a:gd name="connsiteY3" fmla="*/ 25929 h 32625"/>
                  <a:gd name="connsiteX4" fmla="*/ 20580 w 31368"/>
                  <a:gd name="connsiteY4" fmla="*/ 31825 h 32625"/>
                  <a:gd name="connsiteX5" fmla="*/ 31369 w 31368"/>
                  <a:gd name="connsiteY5" fmla="*/ 16313 h 32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68" h="32625">
                    <a:moveTo>
                      <a:pt x="31369" y="16313"/>
                    </a:moveTo>
                    <a:cubicBezTo>
                      <a:pt x="31369" y="9237"/>
                      <a:pt x="27017" y="2978"/>
                      <a:pt x="20580" y="801"/>
                    </a:cubicBezTo>
                    <a:cubicBezTo>
                      <a:pt x="14143" y="-1376"/>
                      <a:pt x="6981" y="982"/>
                      <a:pt x="2992" y="6697"/>
                    </a:cubicBezTo>
                    <a:cubicBezTo>
                      <a:pt x="-997" y="12503"/>
                      <a:pt x="-997" y="20123"/>
                      <a:pt x="2992" y="25929"/>
                    </a:cubicBezTo>
                    <a:cubicBezTo>
                      <a:pt x="6981" y="31644"/>
                      <a:pt x="14052" y="34002"/>
                      <a:pt x="20580" y="31825"/>
                    </a:cubicBezTo>
                    <a:cubicBezTo>
                      <a:pt x="27017" y="29648"/>
                      <a:pt x="31369" y="23298"/>
                      <a:pt x="31369" y="16313"/>
                    </a:cubicBezTo>
                  </a:path>
                </a:pathLst>
              </a:custGeom>
              <a:noFill/>
              <a:ln w="15875" cap="sq">
                <a:solidFill>
                  <a:srgbClr val="C6573B"/>
                </a:solidFill>
                <a:prstDash val="solid"/>
                <a:miter/>
              </a:ln>
            </p:spPr>
            <p:txBody>
              <a:bodyPr rtlCol="0" anchor="ctr"/>
              <a:lstStyle/>
              <a:p>
                <a:endParaRPr lang="en-GB" dirty="0"/>
              </a:p>
            </p:txBody>
          </p:sp>
          <p:sp>
            <p:nvSpPr>
              <p:cNvPr id="74" name="Freeform 73">
                <a:extLst>
                  <a:ext uri="{FF2B5EF4-FFF2-40B4-BE49-F238E27FC236}">
                    <a16:creationId xmlns:a16="http://schemas.microsoft.com/office/drawing/2014/main" id="{3C66DCE9-10DE-D888-CFFE-367DF615F175}"/>
                  </a:ext>
                </a:extLst>
              </p:cNvPr>
              <p:cNvSpPr/>
              <p:nvPr/>
            </p:nvSpPr>
            <p:spPr>
              <a:xfrm>
                <a:off x="-543913" y="4952946"/>
                <a:ext cx="31368" cy="32625"/>
              </a:xfrm>
              <a:custGeom>
                <a:avLst/>
                <a:gdLst>
                  <a:gd name="connsiteX0" fmla="*/ 31369 w 31368"/>
                  <a:gd name="connsiteY0" fmla="*/ 16313 h 32625"/>
                  <a:gd name="connsiteX1" fmla="*/ 20580 w 31368"/>
                  <a:gd name="connsiteY1" fmla="*/ 801 h 32625"/>
                  <a:gd name="connsiteX2" fmla="*/ 2992 w 31368"/>
                  <a:gd name="connsiteY2" fmla="*/ 6697 h 32625"/>
                  <a:gd name="connsiteX3" fmla="*/ 2992 w 31368"/>
                  <a:gd name="connsiteY3" fmla="*/ 25929 h 32625"/>
                  <a:gd name="connsiteX4" fmla="*/ 20580 w 31368"/>
                  <a:gd name="connsiteY4" fmla="*/ 31825 h 32625"/>
                  <a:gd name="connsiteX5" fmla="*/ 31369 w 31368"/>
                  <a:gd name="connsiteY5" fmla="*/ 16313 h 32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68" h="32625">
                    <a:moveTo>
                      <a:pt x="31369" y="16313"/>
                    </a:moveTo>
                    <a:cubicBezTo>
                      <a:pt x="31369" y="9237"/>
                      <a:pt x="27017" y="2978"/>
                      <a:pt x="20580" y="801"/>
                    </a:cubicBezTo>
                    <a:cubicBezTo>
                      <a:pt x="14143" y="-1376"/>
                      <a:pt x="6981" y="982"/>
                      <a:pt x="2992" y="6697"/>
                    </a:cubicBezTo>
                    <a:cubicBezTo>
                      <a:pt x="-997" y="12503"/>
                      <a:pt x="-997" y="20123"/>
                      <a:pt x="2992" y="25929"/>
                    </a:cubicBezTo>
                    <a:cubicBezTo>
                      <a:pt x="6981" y="31644"/>
                      <a:pt x="14052" y="34002"/>
                      <a:pt x="20580" y="31825"/>
                    </a:cubicBezTo>
                    <a:cubicBezTo>
                      <a:pt x="27017" y="29648"/>
                      <a:pt x="31369" y="23298"/>
                      <a:pt x="31369" y="16313"/>
                    </a:cubicBezTo>
                  </a:path>
                </a:pathLst>
              </a:custGeom>
              <a:noFill/>
              <a:ln w="15875" cap="sq">
                <a:solidFill>
                  <a:srgbClr val="C6573B"/>
                </a:solidFill>
                <a:prstDash val="solid"/>
                <a:miter/>
              </a:ln>
            </p:spPr>
            <p:txBody>
              <a:bodyPr rtlCol="0" anchor="ctr"/>
              <a:lstStyle/>
              <a:p>
                <a:endParaRPr lang="en-GB" dirty="0"/>
              </a:p>
            </p:txBody>
          </p:sp>
          <p:sp>
            <p:nvSpPr>
              <p:cNvPr id="75" name="Freeform 74">
                <a:extLst>
                  <a:ext uri="{FF2B5EF4-FFF2-40B4-BE49-F238E27FC236}">
                    <a16:creationId xmlns:a16="http://schemas.microsoft.com/office/drawing/2014/main" id="{627595A4-3E7B-1B56-439E-596F95F88675}"/>
                  </a:ext>
                </a:extLst>
              </p:cNvPr>
              <p:cNvSpPr/>
              <p:nvPr/>
            </p:nvSpPr>
            <p:spPr>
              <a:xfrm>
                <a:off x="-543913" y="4952946"/>
                <a:ext cx="31368" cy="32625"/>
              </a:xfrm>
              <a:custGeom>
                <a:avLst/>
                <a:gdLst>
                  <a:gd name="connsiteX0" fmla="*/ 31369 w 31368"/>
                  <a:gd name="connsiteY0" fmla="*/ 16313 h 32625"/>
                  <a:gd name="connsiteX1" fmla="*/ 20580 w 31368"/>
                  <a:gd name="connsiteY1" fmla="*/ 801 h 32625"/>
                  <a:gd name="connsiteX2" fmla="*/ 2992 w 31368"/>
                  <a:gd name="connsiteY2" fmla="*/ 6697 h 32625"/>
                  <a:gd name="connsiteX3" fmla="*/ 2992 w 31368"/>
                  <a:gd name="connsiteY3" fmla="*/ 25929 h 32625"/>
                  <a:gd name="connsiteX4" fmla="*/ 20580 w 31368"/>
                  <a:gd name="connsiteY4" fmla="*/ 31825 h 32625"/>
                  <a:gd name="connsiteX5" fmla="*/ 31369 w 31368"/>
                  <a:gd name="connsiteY5" fmla="*/ 16313 h 32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68" h="32625">
                    <a:moveTo>
                      <a:pt x="31369" y="16313"/>
                    </a:moveTo>
                    <a:cubicBezTo>
                      <a:pt x="31369" y="9237"/>
                      <a:pt x="27017" y="2978"/>
                      <a:pt x="20580" y="801"/>
                    </a:cubicBezTo>
                    <a:cubicBezTo>
                      <a:pt x="14143" y="-1376"/>
                      <a:pt x="6981" y="982"/>
                      <a:pt x="2992" y="6697"/>
                    </a:cubicBezTo>
                    <a:cubicBezTo>
                      <a:pt x="-997" y="12503"/>
                      <a:pt x="-997" y="20123"/>
                      <a:pt x="2992" y="25929"/>
                    </a:cubicBezTo>
                    <a:cubicBezTo>
                      <a:pt x="6981" y="31644"/>
                      <a:pt x="14052" y="34002"/>
                      <a:pt x="20580" y="31825"/>
                    </a:cubicBezTo>
                    <a:cubicBezTo>
                      <a:pt x="27017" y="29648"/>
                      <a:pt x="31369" y="23298"/>
                      <a:pt x="31369" y="16313"/>
                    </a:cubicBezTo>
                  </a:path>
                </a:pathLst>
              </a:custGeom>
              <a:noFill/>
              <a:ln w="15875" cap="sq">
                <a:solidFill>
                  <a:srgbClr val="C6573B"/>
                </a:solidFill>
                <a:prstDash val="solid"/>
                <a:miter/>
              </a:ln>
            </p:spPr>
            <p:txBody>
              <a:bodyPr rtlCol="0" anchor="ctr"/>
              <a:lstStyle/>
              <a:p>
                <a:endParaRPr lang="en-GB" dirty="0"/>
              </a:p>
            </p:txBody>
          </p:sp>
          <p:sp>
            <p:nvSpPr>
              <p:cNvPr id="76" name="Freeform 75">
                <a:extLst>
                  <a:ext uri="{FF2B5EF4-FFF2-40B4-BE49-F238E27FC236}">
                    <a16:creationId xmlns:a16="http://schemas.microsoft.com/office/drawing/2014/main" id="{BCEF674F-01C0-B2D7-3C31-6C3B14B1D104}"/>
                  </a:ext>
                </a:extLst>
              </p:cNvPr>
              <p:cNvSpPr/>
              <p:nvPr/>
            </p:nvSpPr>
            <p:spPr>
              <a:xfrm>
                <a:off x="-543913" y="4952946"/>
                <a:ext cx="31368" cy="32625"/>
              </a:xfrm>
              <a:custGeom>
                <a:avLst/>
                <a:gdLst>
                  <a:gd name="connsiteX0" fmla="*/ 31369 w 31368"/>
                  <a:gd name="connsiteY0" fmla="*/ 16313 h 32625"/>
                  <a:gd name="connsiteX1" fmla="*/ 20580 w 31368"/>
                  <a:gd name="connsiteY1" fmla="*/ 801 h 32625"/>
                  <a:gd name="connsiteX2" fmla="*/ 2992 w 31368"/>
                  <a:gd name="connsiteY2" fmla="*/ 6697 h 32625"/>
                  <a:gd name="connsiteX3" fmla="*/ 2992 w 31368"/>
                  <a:gd name="connsiteY3" fmla="*/ 25929 h 32625"/>
                  <a:gd name="connsiteX4" fmla="*/ 20580 w 31368"/>
                  <a:gd name="connsiteY4" fmla="*/ 31825 h 32625"/>
                  <a:gd name="connsiteX5" fmla="*/ 31369 w 31368"/>
                  <a:gd name="connsiteY5" fmla="*/ 16313 h 32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68" h="32625">
                    <a:moveTo>
                      <a:pt x="31369" y="16313"/>
                    </a:moveTo>
                    <a:cubicBezTo>
                      <a:pt x="31369" y="9237"/>
                      <a:pt x="27017" y="2978"/>
                      <a:pt x="20580" y="801"/>
                    </a:cubicBezTo>
                    <a:cubicBezTo>
                      <a:pt x="14143" y="-1376"/>
                      <a:pt x="6981" y="982"/>
                      <a:pt x="2992" y="6697"/>
                    </a:cubicBezTo>
                    <a:cubicBezTo>
                      <a:pt x="-997" y="12503"/>
                      <a:pt x="-997" y="20123"/>
                      <a:pt x="2992" y="25929"/>
                    </a:cubicBezTo>
                    <a:cubicBezTo>
                      <a:pt x="6981" y="31644"/>
                      <a:pt x="14052" y="34002"/>
                      <a:pt x="20580" y="31825"/>
                    </a:cubicBezTo>
                    <a:cubicBezTo>
                      <a:pt x="27017" y="29648"/>
                      <a:pt x="31369" y="23298"/>
                      <a:pt x="31369" y="16313"/>
                    </a:cubicBezTo>
                  </a:path>
                </a:pathLst>
              </a:custGeom>
              <a:noFill/>
              <a:ln w="15875" cap="sq">
                <a:solidFill>
                  <a:srgbClr val="C6573B"/>
                </a:solidFill>
                <a:prstDash val="solid"/>
                <a:miter/>
              </a:ln>
            </p:spPr>
            <p:txBody>
              <a:bodyPr rtlCol="0" anchor="ctr"/>
              <a:lstStyle/>
              <a:p>
                <a:endParaRPr lang="en-GB" dirty="0"/>
              </a:p>
            </p:txBody>
          </p:sp>
          <p:sp>
            <p:nvSpPr>
              <p:cNvPr id="77" name="Freeform 76">
                <a:extLst>
                  <a:ext uri="{FF2B5EF4-FFF2-40B4-BE49-F238E27FC236}">
                    <a16:creationId xmlns:a16="http://schemas.microsoft.com/office/drawing/2014/main" id="{6451FC47-AD29-583E-FC74-7D7BE649F2D7}"/>
                  </a:ext>
                </a:extLst>
              </p:cNvPr>
              <p:cNvSpPr/>
              <p:nvPr/>
            </p:nvSpPr>
            <p:spPr>
              <a:xfrm>
                <a:off x="-543913" y="4952946"/>
                <a:ext cx="31368" cy="32625"/>
              </a:xfrm>
              <a:custGeom>
                <a:avLst/>
                <a:gdLst>
                  <a:gd name="connsiteX0" fmla="*/ 31369 w 31368"/>
                  <a:gd name="connsiteY0" fmla="*/ 16313 h 32625"/>
                  <a:gd name="connsiteX1" fmla="*/ 20580 w 31368"/>
                  <a:gd name="connsiteY1" fmla="*/ 801 h 32625"/>
                  <a:gd name="connsiteX2" fmla="*/ 2992 w 31368"/>
                  <a:gd name="connsiteY2" fmla="*/ 6697 h 32625"/>
                  <a:gd name="connsiteX3" fmla="*/ 2992 w 31368"/>
                  <a:gd name="connsiteY3" fmla="*/ 25929 h 32625"/>
                  <a:gd name="connsiteX4" fmla="*/ 20580 w 31368"/>
                  <a:gd name="connsiteY4" fmla="*/ 31825 h 32625"/>
                  <a:gd name="connsiteX5" fmla="*/ 31369 w 31368"/>
                  <a:gd name="connsiteY5" fmla="*/ 16313 h 32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68" h="32625">
                    <a:moveTo>
                      <a:pt x="31369" y="16313"/>
                    </a:moveTo>
                    <a:cubicBezTo>
                      <a:pt x="31369" y="9237"/>
                      <a:pt x="27017" y="2978"/>
                      <a:pt x="20580" y="801"/>
                    </a:cubicBezTo>
                    <a:cubicBezTo>
                      <a:pt x="14143" y="-1376"/>
                      <a:pt x="6981" y="982"/>
                      <a:pt x="2992" y="6697"/>
                    </a:cubicBezTo>
                    <a:cubicBezTo>
                      <a:pt x="-997" y="12503"/>
                      <a:pt x="-997" y="20123"/>
                      <a:pt x="2992" y="25929"/>
                    </a:cubicBezTo>
                    <a:cubicBezTo>
                      <a:pt x="6981" y="31644"/>
                      <a:pt x="14052" y="34002"/>
                      <a:pt x="20580" y="31825"/>
                    </a:cubicBezTo>
                    <a:cubicBezTo>
                      <a:pt x="27017" y="29648"/>
                      <a:pt x="31369" y="23298"/>
                      <a:pt x="31369" y="16313"/>
                    </a:cubicBezTo>
                  </a:path>
                </a:pathLst>
              </a:custGeom>
              <a:noFill/>
              <a:ln w="15875" cap="sq">
                <a:solidFill>
                  <a:srgbClr val="C6573B"/>
                </a:solidFill>
                <a:prstDash val="solid"/>
                <a:miter/>
              </a:ln>
            </p:spPr>
            <p:txBody>
              <a:bodyPr rtlCol="0" anchor="ctr"/>
              <a:lstStyle/>
              <a:p>
                <a:endParaRPr lang="en-GB" dirty="0"/>
              </a:p>
            </p:txBody>
          </p:sp>
          <p:sp>
            <p:nvSpPr>
              <p:cNvPr id="78" name="Freeform 77">
                <a:extLst>
                  <a:ext uri="{FF2B5EF4-FFF2-40B4-BE49-F238E27FC236}">
                    <a16:creationId xmlns:a16="http://schemas.microsoft.com/office/drawing/2014/main" id="{40C6710A-B69C-DD33-40B8-C9E56E9E470A}"/>
                  </a:ext>
                </a:extLst>
              </p:cNvPr>
              <p:cNvSpPr/>
              <p:nvPr/>
            </p:nvSpPr>
            <p:spPr>
              <a:xfrm>
                <a:off x="-543913" y="4952946"/>
                <a:ext cx="31368" cy="32625"/>
              </a:xfrm>
              <a:custGeom>
                <a:avLst/>
                <a:gdLst>
                  <a:gd name="connsiteX0" fmla="*/ 31369 w 31368"/>
                  <a:gd name="connsiteY0" fmla="*/ 16313 h 32625"/>
                  <a:gd name="connsiteX1" fmla="*/ 20580 w 31368"/>
                  <a:gd name="connsiteY1" fmla="*/ 801 h 32625"/>
                  <a:gd name="connsiteX2" fmla="*/ 2992 w 31368"/>
                  <a:gd name="connsiteY2" fmla="*/ 6697 h 32625"/>
                  <a:gd name="connsiteX3" fmla="*/ 2992 w 31368"/>
                  <a:gd name="connsiteY3" fmla="*/ 25929 h 32625"/>
                  <a:gd name="connsiteX4" fmla="*/ 20580 w 31368"/>
                  <a:gd name="connsiteY4" fmla="*/ 31825 h 32625"/>
                  <a:gd name="connsiteX5" fmla="*/ 31369 w 31368"/>
                  <a:gd name="connsiteY5" fmla="*/ 16313 h 32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68" h="32625">
                    <a:moveTo>
                      <a:pt x="31369" y="16313"/>
                    </a:moveTo>
                    <a:cubicBezTo>
                      <a:pt x="31369" y="9237"/>
                      <a:pt x="27017" y="2978"/>
                      <a:pt x="20580" y="801"/>
                    </a:cubicBezTo>
                    <a:cubicBezTo>
                      <a:pt x="14143" y="-1376"/>
                      <a:pt x="6981" y="982"/>
                      <a:pt x="2992" y="6697"/>
                    </a:cubicBezTo>
                    <a:cubicBezTo>
                      <a:pt x="-997" y="12503"/>
                      <a:pt x="-997" y="20123"/>
                      <a:pt x="2992" y="25929"/>
                    </a:cubicBezTo>
                    <a:cubicBezTo>
                      <a:pt x="6981" y="31644"/>
                      <a:pt x="14052" y="34002"/>
                      <a:pt x="20580" y="31825"/>
                    </a:cubicBezTo>
                    <a:cubicBezTo>
                      <a:pt x="27017" y="29648"/>
                      <a:pt x="31369" y="23298"/>
                      <a:pt x="31369" y="16313"/>
                    </a:cubicBezTo>
                  </a:path>
                </a:pathLst>
              </a:custGeom>
              <a:noFill/>
              <a:ln w="15875" cap="sq">
                <a:solidFill>
                  <a:srgbClr val="C6573B"/>
                </a:solidFill>
                <a:prstDash val="solid"/>
                <a:miter/>
              </a:ln>
            </p:spPr>
            <p:txBody>
              <a:bodyPr rtlCol="0" anchor="ctr"/>
              <a:lstStyle/>
              <a:p>
                <a:endParaRPr lang="en-GB" dirty="0"/>
              </a:p>
            </p:txBody>
          </p:sp>
          <p:sp>
            <p:nvSpPr>
              <p:cNvPr id="79" name="Freeform 78">
                <a:extLst>
                  <a:ext uri="{FF2B5EF4-FFF2-40B4-BE49-F238E27FC236}">
                    <a16:creationId xmlns:a16="http://schemas.microsoft.com/office/drawing/2014/main" id="{A06DF514-3A07-C7B5-93FD-2225F6459112}"/>
                  </a:ext>
                </a:extLst>
              </p:cNvPr>
              <p:cNvSpPr/>
              <p:nvPr/>
            </p:nvSpPr>
            <p:spPr>
              <a:xfrm>
                <a:off x="-543913" y="4952946"/>
                <a:ext cx="31368" cy="32625"/>
              </a:xfrm>
              <a:custGeom>
                <a:avLst/>
                <a:gdLst>
                  <a:gd name="connsiteX0" fmla="*/ 31369 w 31368"/>
                  <a:gd name="connsiteY0" fmla="*/ 16313 h 32625"/>
                  <a:gd name="connsiteX1" fmla="*/ 20580 w 31368"/>
                  <a:gd name="connsiteY1" fmla="*/ 801 h 32625"/>
                  <a:gd name="connsiteX2" fmla="*/ 2992 w 31368"/>
                  <a:gd name="connsiteY2" fmla="*/ 6697 h 32625"/>
                  <a:gd name="connsiteX3" fmla="*/ 2992 w 31368"/>
                  <a:gd name="connsiteY3" fmla="*/ 25929 h 32625"/>
                  <a:gd name="connsiteX4" fmla="*/ 20580 w 31368"/>
                  <a:gd name="connsiteY4" fmla="*/ 31825 h 32625"/>
                  <a:gd name="connsiteX5" fmla="*/ 31369 w 31368"/>
                  <a:gd name="connsiteY5" fmla="*/ 16313 h 32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68" h="32625">
                    <a:moveTo>
                      <a:pt x="31369" y="16313"/>
                    </a:moveTo>
                    <a:cubicBezTo>
                      <a:pt x="31369" y="9237"/>
                      <a:pt x="27017" y="2978"/>
                      <a:pt x="20580" y="801"/>
                    </a:cubicBezTo>
                    <a:cubicBezTo>
                      <a:pt x="14143" y="-1376"/>
                      <a:pt x="6981" y="982"/>
                      <a:pt x="2992" y="6697"/>
                    </a:cubicBezTo>
                    <a:cubicBezTo>
                      <a:pt x="-997" y="12503"/>
                      <a:pt x="-997" y="20123"/>
                      <a:pt x="2992" y="25929"/>
                    </a:cubicBezTo>
                    <a:cubicBezTo>
                      <a:pt x="6981" y="31644"/>
                      <a:pt x="14052" y="34002"/>
                      <a:pt x="20580" y="31825"/>
                    </a:cubicBezTo>
                    <a:cubicBezTo>
                      <a:pt x="27017" y="29648"/>
                      <a:pt x="31369" y="23298"/>
                      <a:pt x="31369" y="16313"/>
                    </a:cubicBezTo>
                  </a:path>
                </a:pathLst>
              </a:custGeom>
              <a:noFill/>
              <a:ln w="15875" cap="sq">
                <a:solidFill>
                  <a:srgbClr val="C6573B"/>
                </a:solidFill>
                <a:prstDash val="solid"/>
                <a:miter/>
              </a:ln>
            </p:spPr>
            <p:txBody>
              <a:bodyPr rtlCol="0" anchor="ctr"/>
              <a:lstStyle/>
              <a:p>
                <a:endParaRPr lang="en-GB" dirty="0"/>
              </a:p>
            </p:txBody>
          </p:sp>
          <p:sp>
            <p:nvSpPr>
              <p:cNvPr id="80" name="Freeform 79">
                <a:extLst>
                  <a:ext uri="{FF2B5EF4-FFF2-40B4-BE49-F238E27FC236}">
                    <a16:creationId xmlns:a16="http://schemas.microsoft.com/office/drawing/2014/main" id="{1FBF4ADA-A87B-1DA5-ACF3-C4077F42A4BA}"/>
                  </a:ext>
                </a:extLst>
              </p:cNvPr>
              <p:cNvSpPr/>
              <p:nvPr/>
            </p:nvSpPr>
            <p:spPr>
              <a:xfrm>
                <a:off x="-543913" y="4952946"/>
                <a:ext cx="31368" cy="32625"/>
              </a:xfrm>
              <a:custGeom>
                <a:avLst/>
                <a:gdLst>
                  <a:gd name="connsiteX0" fmla="*/ 31369 w 31368"/>
                  <a:gd name="connsiteY0" fmla="*/ 16313 h 32625"/>
                  <a:gd name="connsiteX1" fmla="*/ 20580 w 31368"/>
                  <a:gd name="connsiteY1" fmla="*/ 801 h 32625"/>
                  <a:gd name="connsiteX2" fmla="*/ 2992 w 31368"/>
                  <a:gd name="connsiteY2" fmla="*/ 6697 h 32625"/>
                  <a:gd name="connsiteX3" fmla="*/ 2992 w 31368"/>
                  <a:gd name="connsiteY3" fmla="*/ 25929 h 32625"/>
                  <a:gd name="connsiteX4" fmla="*/ 20580 w 31368"/>
                  <a:gd name="connsiteY4" fmla="*/ 31825 h 32625"/>
                  <a:gd name="connsiteX5" fmla="*/ 31369 w 31368"/>
                  <a:gd name="connsiteY5" fmla="*/ 16313 h 32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68" h="32625">
                    <a:moveTo>
                      <a:pt x="31369" y="16313"/>
                    </a:moveTo>
                    <a:cubicBezTo>
                      <a:pt x="31369" y="9237"/>
                      <a:pt x="27017" y="2978"/>
                      <a:pt x="20580" y="801"/>
                    </a:cubicBezTo>
                    <a:cubicBezTo>
                      <a:pt x="14143" y="-1376"/>
                      <a:pt x="6981" y="982"/>
                      <a:pt x="2992" y="6697"/>
                    </a:cubicBezTo>
                    <a:cubicBezTo>
                      <a:pt x="-997" y="12503"/>
                      <a:pt x="-997" y="20123"/>
                      <a:pt x="2992" y="25929"/>
                    </a:cubicBezTo>
                    <a:cubicBezTo>
                      <a:pt x="6981" y="31644"/>
                      <a:pt x="14052" y="34002"/>
                      <a:pt x="20580" y="31825"/>
                    </a:cubicBezTo>
                    <a:cubicBezTo>
                      <a:pt x="27017" y="29648"/>
                      <a:pt x="31369" y="23298"/>
                      <a:pt x="31369" y="16313"/>
                    </a:cubicBezTo>
                  </a:path>
                </a:pathLst>
              </a:custGeom>
              <a:noFill/>
              <a:ln w="15875" cap="sq">
                <a:solidFill>
                  <a:srgbClr val="C6573B"/>
                </a:solidFill>
                <a:prstDash val="solid"/>
                <a:miter/>
              </a:ln>
            </p:spPr>
            <p:txBody>
              <a:bodyPr rtlCol="0" anchor="ctr"/>
              <a:lstStyle/>
              <a:p>
                <a:endParaRPr lang="en-GB" dirty="0"/>
              </a:p>
            </p:txBody>
          </p:sp>
          <p:sp>
            <p:nvSpPr>
              <p:cNvPr id="81" name="Freeform 80">
                <a:extLst>
                  <a:ext uri="{FF2B5EF4-FFF2-40B4-BE49-F238E27FC236}">
                    <a16:creationId xmlns:a16="http://schemas.microsoft.com/office/drawing/2014/main" id="{8F50C43A-EE31-FA8E-2F5A-5684BFC9E3F8}"/>
                  </a:ext>
                </a:extLst>
              </p:cNvPr>
              <p:cNvSpPr/>
              <p:nvPr/>
            </p:nvSpPr>
            <p:spPr>
              <a:xfrm>
                <a:off x="-543913" y="4952946"/>
                <a:ext cx="31368" cy="32625"/>
              </a:xfrm>
              <a:custGeom>
                <a:avLst/>
                <a:gdLst>
                  <a:gd name="connsiteX0" fmla="*/ 31369 w 31368"/>
                  <a:gd name="connsiteY0" fmla="*/ 16313 h 32625"/>
                  <a:gd name="connsiteX1" fmla="*/ 20580 w 31368"/>
                  <a:gd name="connsiteY1" fmla="*/ 801 h 32625"/>
                  <a:gd name="connsiteX2" fmla="*/ 2992 w 31368"/>
                  <a:gd name="connsiteY2" fmla="*/ 6697 h 32625"/>
                  <a:gd name="connsiteX3" fmla="*/ 2992 w 31368"/>
                  <a:gd name="connsiteY3" fmla="*/ 25929 h 32625"/>
                  <a:gd name="connsiteX4" fmla="*/ 20580 w 31368"/>
                  <a:gd name="connsiteY4" fmla="*/ 31825 h 32625"/>
                  <a:gd name="connsiteX5" fmla="*/ 31369 w 31368"/>
                  <a:gd name="connsiteY5" fmla="*/ 16313 h 32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68" h="32625">
                    <a:moveTo>
                      <a:pt x="31369" y="16313"/>
                    </a:moveTo>
                    <a:cubicBezTo>
                      <a:pt x="31369" y="9237"/>
                      <a:pt x="27017" y="2978"/>
                      <a:pt x="20580" y="801"/>
                    </a:cubicBezTo>
                    <a:cubicBezTo>
                      <a:pt x="14143" y="-1376"/>
                      <a:pt x="6981" y="982"/>
                      <a:pt x="2992" y="6697"/>
                    </a:cubicBezTo>
                    <a:cubicBezTo>
                      <a:pt x="-997" y="12503"/>
                      <a:pt x="-997" y="20123"/>
                      <a:pt x="2992" y="25929"/>
                    </a:cubicBezTo>
                    <a:cubicBezTo>
                      <a:pt x="6981" y="31644"/>
                      <a:pt x="14052" y="34002"/>
                      <a:pt x="20580" y="31825"/>
                    </a:cubicBezTo>
                    <a:cubicBezTo>
                      <a:pt x="27017" y="29648"/>
                      <a:pt x="31369" y="23298"/>
                      <a:pt x="31369" y="16313"/>
                    </a:cubicBezTo>
                  </a:path>
                </a:pathLst>
              </a:custGeom>
              <a:noFill/>
              <a:ln w="15875" cap="sq">
                <a:solidFill>
                  <a:srgbClr val="C6573B"/>
                </a:solidFill>
                <a:prstDash val="solid"/>
                <a:miter/>
              </a:ln>
            </p:spPr>
            <p:txBody>
              <a:bodyPr rtlCol="0" anchor="ctr"/>
              <a:lstStyle/>
              <a:p>
                <a:endParaRPr lang="en-GB" dirty="0"/>
              </a:p>
            </p:txBody>
          </p:sp>
          <p:sp>
            <p:nvSpPr>
              <p:cNvPr id="82" name="Freeform 81">
                <a:extLst>
                  <a:ext uri="{FF2B5EF4-FFF2-40B4-BE49-F238E27FC236}">
                    <a16:creationId xmlns:a16="http://schemas.microsoft.com/office/drawing/2014/main" id="{DC75D876-EA3A-A41C-8A03-FDAC63D6412F}"/>
                  </a:ext>
                </a:extLst>
              </p:cNvPr>
              <p:cNvSpPr/>
              <p:nvPr/>
            </p:nvSpPr>
            <p:spPr>
              <a:xfrm>
                <a:off x="-543913" y="4952946"/>
                <a:ext cx="31368" cy="32625"/>
              </a:xfrm>
              <a:custGeom>
                <a:avLst/>
                <a:gdLst>
                  <a:gd name="connsiteX0" fmla="*/ 31369 w 31368"/>
                  <a:gd name="connsiteY0" fmla="*/ 16313 h 32625"/>
                  <a:gd name="connsiteX1" fmla="*/ 20580 w 31368"/>
                  <a:gd name="connsiteY1" fmla="*/ 801 h 32625"/>
                  <a:gd name="connsiteX2" fmla="*/ 2992 w 31368"/>
                  <a:gd name="connsiteY2" fmla="*/ 6697 h 32625"/>
                  <a:gd name="connsiteX3" fmla="*/ 2992 w 31368"/>
                  <a:gd name="connsiteY3" fmla="*/ 25929 h 32625"/>
                  <a:gd name="connsiteX4" fmla="*/ 20580 w 31368"/>
                  <a:gd name="connsiteY4" fmla="*/ 31825 h 32625"/>
                  <a:gd name="connsiteX5" fmla="*/ 31369 w 31368"/>
                  <a:gd name="connsiteY5" fmla="*/ 16313 h 32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68" h="32625">
                    <a:moveTo>
                      <a:pt x="31369" y="16313"/>
                    </a:moveTo>
                    <a:cubicBezTo>
                      <a:pt x="31369" y="9237"/>
                      <a:pt x="27017" y="2978"/>
                      <a:pt x="20580" y="801"/>
                    </a:cubicBezTo>
                    <a:cubicBezTo>
                      <a:pt x="14143" y="-1376"/>
                      <a:pt x="6981" y="982"/>
                      <a:pt x="2992" y="6697"/>
                    </a:cubicBezTo>
                    <a:cubicBezTo>
                      <a:pt x="-997" y="12503"/>
                      <a:pt x="-997" y="20123"/>
                      <a:pt x="2992" y="25929"/>
                    </a:cubicBezTo>
                    <a:cubicBezTo>
                      <a:pt x="6981" y="31644"/>
                      <a:pt x="14052" y="34002"/>
                      <a:pt x="20580" y="31825"/>
                    </a:cubicBezTo>
                    <a:cubicBezTo>
                      <a:pt x="27017" y="29648"/>
                      <a:pt x="31369" y="23298"/>
                      <a:pt x="31369" y="16313"/>
                    </a:cubicBezTo>
                  </a:path>
                </a:pathLst>
              </a:custGeom>
              <a:noFill/>
              <a:ln w="15875" cap="sq">
                <a:solidFill>
                  <a:srgbClr val="C6573B"/>
                </a:solidFill>
                <a:prstDash val="solid"/>
                <a:miter/>
              </a:ln>
            </p:spPr>
            <p:txBody>
              <a:bodyPr rtlCol="0" anchor="ctr"/>
              <a:lstStyle/>
              <a:p>
                <a:endParaRPr lang="en-GB" dirty="0"/>
              </a:p>
            </p:txBody>
          </p:sp>
          <p:sp>
            <p:nvSpPr>
              <p:cNvPr id="83" name="Freeform 82">
                <a:extLst>
                  <a:ext uri="{FF2B5EF4-FFF2-40B4-BE49-F238E27FC236}">
                    <a16:creationId xmlns:a16="http://schemas.microsoft.com/office/drawing/2014/main" id="{9CF31CF5-96FB-6A10-6E6F-645A4E05315C}"/>
                  </a:ext>
                </a:extLst>
              </p:cNvPr>
              <p:cNvSpPr/>
              <p:nvPr/>
            </p:nvSpPr>
            <p:spPr>
              <a:xfrm>
                <a:off x="-543913" y="4952946"/>
                <a:ext cx="31368" cy="32625"/>
              </a:xfrm>
              <a:custGeom>
                <a:avLst/>
                <a:gdLst>
                  <a:gd name="connsiteX0" fmla="*/ 31369 w 31368"/>
                  <a:gd name="connsiteY0" fmla="*/ 16313 h 32625"/>
                  <a:gd name="connsiteX1" fmla="*/ 20580 w 31368"/>
                  <a:gd name="connsiteY1" fmla="*/ 801 h 32625"/>
                  <a:gd name="connsiteX2" fmla="*/ 2992 w 31368"/>
                  <a:gd name="connsiteY2" fmla="*/ 6697 h 32625"/>
                  <a:gd name="connsiteX3" fmla="*/ 2992 w 31368"/>
                  <a:gd name="connsiteY3" fmla="*/ 25929 h 32625"/>
                  <a:gd name="connsiteX4" fmla="*/ 20580 w 31368"/>
                  <a:gd name="connsiteY4" fmla="*/ 31825 h 32625"/>
                  <a:gd name="connsiteX5" fmla="*/ 31369 w 31368"/>
                  <a:gd name="connsiteY5" fmla="*/ 16313 h 32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68" h="32625">
                    <a:moveTo>
                      <a:pt x="31369" y="16313"/>
                    </a:moveTo>
                    <a:cubicBezTo>
                      <a:pt x="31369" y="9237"/>
                      <a:pt x="27017" y="2978"/>
                      <a:pt x="20580" y="801"/>
                    </a:cubicBezTo>
                    <a:cubicBezTo>
                      <a:pt x="14143" y="-1376"/>
                      <a:pt x="6981" y="982"/>
                      <a:pt x="2992" y="6697"/>
                    </a:cubicBezTo>
                    <a:cubicBezTo>
                      <a:pt x="-997" y="12503"/>
                      <a:pt x="-997" y="20123"/>
                      <a:pt x="2992" y="25929"/>
                    </a:cubicBezTo>
                    <a:cubicBezTo>
                      <a:pt x="6981" y="31644"/>
                      <a:pt x="14052" y="34002"/>
                      <a:pt x="20580" y="31825"/>
                    </a:cubicBezTo>
                    <a:cubicBezTo>
                      <a:pt x="27017" y="29648"/>
                      <a:pt x="31369" y="23298"/>
                      <a:pt x="31369" y="16313"/>
                    </a:cubicBezTo>
                  </a:path>
                </a:pathLst>
              </a:custGeom>
              <a:noFill/>
              <a:ln w="15875" cap="sq">
                <a:solidFill>
                  <a:srgbClr val="C6573B"/>
                </a:solidFill>
                <a:prstDash val="solid"/>
                <a:miter/>
              </a:ln>
            </p:spPr>
            <p:txBody>
              <a:bodyPr rtlCol="0" anchor="ctr"/>
              <a:lstStyle/>
              <a:p>
                <a:endParaRPr lang="en-GB" dirty="0"/>
              </a:p>
            </p:txBody>
          </p:sp>
          <p:sp>
            <p:nvSpPr>
              <p:cNvPr id="84" name="Freeform 83">
                <a:extLst>
                  <a:ext uri="{FF2B5EF4-FFF2-40B4-BE49-F238E27FC236}">
                    <a16:creationId xmlns:a16="http://schemas.microsoft.com/office/drawing/2014/main" id="{24E7F9EC-B0A3-AFD7-1DDC-6152C1720370}"/>
                  </a:ext>
                </a:extLst>
              </p:cNvPr>
              <p:cNvSpPr/>
              <p:nvPr/>
            </p:nvSpPr>
            <p:spPr>
              <a:xfrm>
                <a:off x="-543913" y="4952946"/>
                <a:ext cx="31368" cy="32625"/>
              </a:xfrm>
              <a:custGeom>
                <a:avLst/>
                <a:gdLst>
                  <a:gd name="connsiteX0" fmla="*/ 31369 w 31368"/>
                  <a:gd name="connsiteY0" fmla="*/ 16313 h 32625"/>
                  <a:gd name="connsiteX1" fmla="*/ 20580 w 31368"/>
                  <a:gd name="connsiteY1" fmla="*/ 801 h 32625"/>
                  <a:gd name="connsiteX2" fmla="*/ 2992 w 31368"/>
                  <a:gd name="connsiteY2" fmla="*/ 6697 h 32625"/>
                  <a:gd name="connsiteX3" fmla="*/ 2992 w 31368"/>
                  <a:gd name="connsiteY3" fmla="*/ 25929 h 32625"/>
                  <a:gd name="connsiteX4" fmla="*/ 20580 w 31368"/>
                  <a:gd name="connsiteY4" fmla="*/ 31825 h 32625"/>
                  <a:gd name="connsiteX5" fmla="*/ 31369 w 31368"/>
                  <a:gd name="connsiteY5" fmla="*/ 16313 h 32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68" h="32625">
                    <a:moveTo>
                      <a:pt x="31369" y="16313"/>
                    </a:moveTo>
                    <a:cubicBezTo>
                      <a:pt x="31369" y="9237"/>
                      <a:pt x="27017" y="2978"/>
                      <a:pt x="20580" y="801"/>
                    </a:cubicBezTo>
                    <a:cubicBezTo>
                      <a:pt x="14143" y="-1376"/>
                      <a:pt x="6981" y="982"/>
                      <a:pt x="2992" y="6697"/>
                    </a:cubicBezTo>
                    <a:cubicBezTo>
                      <a:pt x="-997" y="12503"/>
                      <a:pt x="-997" y="20123"/>
                      <a:pt x="2992" y="25929"/>
                    </a:cubicBezTo>
                    <a:cubicBezTo>
                      <a:pt x="6981" y="31644"/>
                      <a:pt x="14052" y="34002"/>
                      <a:pt x="20580" y="31825"/>
                    </a:cubicBezTo>
                    <a:cubicBezTo>
                      <a:pt x="27017" y="29648"/>
                      <a:pt x="31369" y="23298"/>
                      <a:pt x="31369" y="16313"/>
                    </a:cubicBezTo>
                  </a:path>
                </a:pathLst>
              </a:custGeom>
              <a:noFill/>
              <a:ln w="15875" cap="sq">
                <a:solidFill>
                  <a:srgbClr val="C6573B"/>
                </a:solidFill>
                <a:prstDash val="solid"/>
                <a:miter/>
              </a:ln>
            </p:spPr>
            <p:txBody>
              <a:bodyPr rtlCol="0" anchor="ctr"/>
              <a:lstStyle/>
              <a:p>
                <a:endParaRPr lang="en-GB" dirty="0"/>
              </a:p>
            </p:txBody>
          </p:sp>
          <p:sp>
            <p:nvSpPr>
              <p:cNvPr id="85" name="Freeform 84">
                <a:extLst>
                  <a:ext uri="{FF2B5EF4-FFF2-40B4-BE49-F238E27FC236}">
                    <a16:creationId xmlns:a16="http://schemas.microsoft.com/office/drawing/2014/main" id="{2C6ECBDD-5CA4-9B20-3919-2EDDA13E1BF8}"/>
                  </a:ext>
                </a:extLst>
              </p:cNvPr>
              <p:cNvSpPr/>
              <p:nvPr/>
            </p:nvSpPr>
            <p:spPr>
              <a:xfrm>
                <a:off x="-543913" y="4952946"/>
                <a:ext cx="31368" cy="32625"/>
              </a:xfrm>
              <a:custGeom>
                <a:avLst/>
                <a:gdLst>
                  <a:gd name="connsiteX0" fmla="*/ 31369 w 31368"/>
                  <a:gd name="connsiteY0" fmla="*/ 16313 h 32625"/>
                  <a:gd name="connsiteX1" fmla="*/ 20580 w 31368"/>
                  <a:gd name="connsiteY1" fmla="*/ 801 h 32625"/>
                  <a:gd name="connsiteX2" fmla="*/ 2992 w 31368"/>
                  <a:gd name="connsiteY2" fmla="*/ 6697 h 32625"/>
                  <a:gd name="connsiteX3" fmla="*/ 2992 w 31368"/>
                  <a:gd name="connsiteY3" fmla="*/ 25929 h 32625"/>
                  <a:gd name="connsiteX4" fmla="*/ 20580 w 31368"/>
                  <a:gd name="connsiteY4" fmla="*/ 31825 h 32625"/>
                  <a:gd name="connsiteX5" fmla="*/ 31369 w 31368"/>
                  <a:gd name="connsiteY5" fmla="*/ 16313 h 32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68" h="32625">
                    <a:moveTo>
                      <a:pt x="31369" y="16313"/>
                    </a:moveTo>
                    <a:cubicBezTo>
                      <a:pt x="31369" y="9237"/>
                      <a:pt x="27017" y="2978"/>
                      <a:pt x="20580" y="801"/>
                    </a:cubicBezTo>
                    <a:cubicBezTo>
                      <a:pt x="14143" y="-1376"/>
                      <a:pt x="6981" y="982"/>
                      <a:pt x="2992" y="6697"/>
                    </a:cubicBezTo>
                    <a:cubicBezTo>
                      <a:pt x="-997" y="12503"/>
                      <a:pt x="-997" y="20123"/>
                      <a:pt x="2992" y="25929"/>
                    </a:cubicBezTo>
                    <a:cubicBezTo>
                      <a:pt x="6981" y="31644"/>
                      <a:pt x="14052" y="34002"/>
                      <a:pt x="20580" y="31825"/>
                    </a:cubicBezTo>
                    <a:cubicBezTo>
                      <a:pt x="27017" y="29648"/>
                      <a:pt x="31369" y="23298"/>
                      <a:pt x="31369" y="16313"/>
                    </a:cubicBezTo>
                  </a:path>
                </a:pathLst>
              </a:custGeom>
              <a:noFill/>
              <a:ln w="15875" cap="sq">
                <a:solidFill>
                  <a:srgbClr val="C6573B"/>
                </a:solidFill>
                <a:prstDash val="solid"/>
                <a:miter/>
              </a:ln>
            </p:spPr>
            <p:txBody>
              <a:bodyPr rtlCol="0" anchor="ctr"/>
              <a:lstStyle/>
              <a:p>
                <a:endParaRPr lang="en-GB" dirty="0"/>
              </a:p>
            </p:txBody>
          </p:sp>
          <p:sp>
            <p:nvSpPr>
              <p:cNvPr id="86" name="Freeform 85">
                <a:extLst>
                  <a:ext uri="{FF2B5EF4-FFF2-40B4-BE49-F238E27FC236}">
                    <a16:creationId xmlns:a16="http://schemas.microsoft.com/office/drawing/2014/main" id="{F0859017-0A0A-CBA4-2519-C42DA10CBA73}"/>
                  </a:ext>
                </a:extLst>
              </p:cNvPr>
              <p:cNvSpPr/>
              <p:nvPr/>
            </p:nvSpPr>
            <p:spPr>
              <a:xfrm>
                <a:off x="-543913" y="4952946"/>
                <a:ext cx="31368" cy="32625"/>
              </a:xfrm>
              <a:custGeom>
                <a:avLst/>
                <a:gdLst>
                  <a:gd name="connsiteX0" fmla="*/ 31369 w 31368"/>
                  <a:gd name="connsiteY0" fmla="*/ 16313 h 32625"/>
                  <a:gd name="connsiteX1" fmla="*/ 20580 w 31368"/>
                  <a:gd name="connsiteY1" fmla="*/ 801 h 32625"/>
                  <a:gd name="connsiteX2" fmla="*/ 2992 w 31368"/>
                  <a:gd name="connsiteY2" fmla="*/ 6697 h 32625"/>
                  <a:gd name="connsiteX3" fmla="*/ 2992 w 31368"/>
                  <a:gd name="connsiteY3" fmla="*/ 25929 h 32625"/>
                  <a:gd name="connsiteX4" fmla="*/ 20580 w 31368"/>
                  <a:gd name="connsiteY4" fmla="*/ 31825 h 32625"/>
                  <a:gd name="connsiteX5" fmla="*/ 31369 w 31368"/>
                  <a:gd name="connsiteY5" fmla="*/ 16313 h 32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68" h="32625">
                    <a:moveTo>
                      <a:pt x="31369" y="16313"/>
                    </a:moveTo>
                    <a:cubicBezTo>
                      <a:pt x="31369" y="9237"/>
                      <a:pt x="27017" y="2978"/>
                      <a:pt x="20580" y="801"/>
                    </a:cubicBezTo>
                    <a:cubicBezTo>
                      <a:pt x="14143" y="-1376"/>
                      <a:pt x="6981" y="982"/>
                      <a:pt x="2992" y="6697"/>
                    </a:cubicBezTo>
                    <a:cubicBezTo>
                      <a:pt x="-997" y="12503"/>
                      <a:pt x="-997" y="20123"/>
                      <a:pt x="2992" y="25929"/>
                    </a:cubicBezTo>
                    <a:cubicBezTo>
                      <a:pt x="6981" y="31644"/>
                      <a:pt x="14052" y="34002"/>
                      <a:pt x="20580" y="31825"/>
                    </a:cubicBezTo>
                    <a:cubicBezTo>
                      <a:pt x="27017" y="29648"/>
                      <a:pt x="31369" y="23298"/>
                      <a:pt x="31369" y="16313"/>
                    </a:cubicBezTo>
                  </a:path>
                </a:pathLst>
              </a:custGeom>
              <a:noFill/>
              <a:ln w="15875" cap="sq">
                <a:solidFill>
                  <a:srgbClr val="C6573B"/>
                </a:solidFill>
                <a:prstDash val="solid"/>
                <a:miter/>
              </a:ln>
            </p:spPr>
            <p:txBody>
              <a:bodyPr rtlCol="0" anchor="ctr"/>
              <a:lstStyle/>
              <a:p>
                <a:endParaRPr lang="en-GB" dirty="0"/>
              </a:p>
            </p:txBody>
          </p:sp>
          <p:sp>
            <p:nvSpPr>
              <p:cNvPr id="89" name="Freeform 88">
                <a:extLst>
                  <a:ext uri="{FF2B5EF4-FFF2-40B4-BE49-F238E27FC236}">
                    <a16:creationId xmlns:a16="http://schemas.microsoft.com/office/drawing/2014/main" id="{50E0AFDA-B6A3-9A13-65E0-8C64937B65A6}"/>
                  </a:ext>
                </a:extLst>
              </p:cNvPr>
              <p:cNvSpPr/>
              <p:nvPr/>
            </p:nvSpPr>
            <p:spPr>
              <a:xfrm>
                <a:off x="-543913" y="4952946"/>
                <a:ext cx="31368" cy="32625"/>
              </a:xfrm>
              <a:custGeom>
                <a:avLst/>
                <a:gdLst>
                  <a:gd name="connsiteX0" fmla="*/ 31369 w 31368"/>
                  <a:gd name="connsiteY0" fmla="*/ 16313 h 32625"/>
                  <a:gd name="connsiteX1" fmla="*/ 20580 w 31368"/>
                  <a:gd name="connsiteY1" fmla="*/ 801 h 32625"/>
                  <a:gd name="connsiteX2" fmla="*/ 2992 w 31368"/>
                  <a:gd name="connsiteY2" fmla="*/ 6697 h 32625"/>
                  <a:gd name="connsiteX3" fmla="*/ 2992 w 31368"/>
                  <a:gd name="connsiteY3" fmla="*/ 25929 h 32625"/>
                  <a:gd name="connsiteX4" fmla="*/ 20580 w 31368"/>
                  <a:gd name="connsiteY4" fmla="*/ 31825 h 32625"/>
                  <a:gd name="connsiteX5" fmla="*/ 31369 w 31368"/>
                  <a:gd name="connsiteY5" fmla="*/ 16313 h 32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68" h="32625">
                    <a:moveTo>
                      <a:pt x="31369" y="16313"/>
                    </a:moveTo>
                    <a:cubicBezTo>
                      <a:pt x="31369" y="9237"/>
                      <a:pt x="27017" y="2978"/>
                      <a:pt x="20580" y="801"/>
                    </a:cubicBezTo>
                    <a:cubicBezTo>
                      <a:pt x="14143" y="-1376"/>
                      <a:pt x="6981" y="982"/>
                      <a:pt x="2992" y="6697"/>
                    </a:cubicBezTo>
                    <a:cubicBezTo>
                      <a:pt x="-997" y="12503"/>
                      <a:pt x="-997" y="20123"/>
                      <a:pt x="2992" y="25929"/>
                    </a:cubicBezTo>
                    <a:cubicBezTo>
                      <a:pt x="6981" y="31644"/>
                      <a:pt x="14052" y="34002"/>
                      <a:pt x="20580" y="31825"/>
                    </a:cubicBezTo>
                    <a:cubicBezTo>
                      <a:pt x="27017" y="29648"/>
                      <a:pt x="31369" y="23298"/>
                      <a:pt x="31369" y="16313"/>
                    </a:cubicBezTo>
                  </a:path>
                </a:pathLst>
              </a:custGeom>
              <a:noFill/>
              <a:ln w="15875" cap="sq">
                <a:solidFill>
                  <a:srgbClr val="C6573B"/>
                </a:solidFill>
                <a:prstDash val="solid"/>
                <a:miter/>
              </a:ln>
            </p:spPr>
            <p:txBody>
              <a:bodyPr rtlCol="0" anchor="ctr"/>
              <a:lstStyle/>
              <a:p>
                <a:endParaRPr lang="en-GB" dirty="0"/>
              </a:p>
            </p:txBody>
          </p:sp>
          <p:sp>
            <p:nvSpPr>
              <p:cNvPr id="104" name="Freeform 103">
                <a:extLst>
                  <a:ext uri="{FF2B5EF4-FFF2-40B4-BE49-F238E27FC236}">
                    <a16:creationId xmlns:a16="http://schemas.microsoft.com/office/drawing/2014/main" id="{47AB9B54-BE9E-1AA3-462E-FD25581496F4}"/>
                  </a:ext>
                </a:extLst>
              </p:cNvPr>
              <p:cNvSpPr/>
              <p:nvPr/>
            </p:nvSpPr>
            <p:spPr>
              <a:xfrm>
                <a:off x="-543913" y="4952946"/>
                <a:ext cx="31368" cy="32625"/>
              </a:xfrm>
              <a:custGeom>
                <a:avLst/>
                <a:gdLst>
                  <a:gd name="connsiteX0" fmla="*/ 31369 w 31368"/>
                  <a:gd name="connsiteY0" fmla="*/ 16313 h 32625"/>
                  <a:gd name="connsiteX1" fmla="*/ 20580 w 31368"/>
                  <a:gd name="connsiteY1" fmla="*/ 801 h 32625"/>
                  <a:gd name="connsiteX2" fmla="*/ 2992 w 31368"/>
                  <a:gd name="connsiteY2" fmla="*/ 6697 h 32625"/>
                  <a:gd name="connsiteX3" fmla="*/ 2992 w 31368"/>
                  <a:gd name="connsiteY3" fmla="*/ 25929 h 32625"/>
                  <a:gd name="connsiteX4" fmla="*/ 20580 w 31368"/>
                  <a:gd name="connsiteY4" fmla="*/ 31825 h 32625"/>
                  <a:gd name="connsiteX5" fmla="*/ 31369 w 31368"/>
                  <a:gd name="connsiteY5" fmla="*/ 16313 h 32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68" h="32625">
                    <a:moveTo>
                      <a:pt x="31369" y="16313"/>
                    </a:moveTo>
                    <a:cubicBezTo>
                      <a:pt x="31369" y="9237"/>
                      <a:pt x="27017" y="2978"/>
                      <a:pt x="20580" y="801"/>
                    </a:cubicBezTo>
                    <a:cubicBezTo>
                      <a:pt x="14143" y="-1376"/>
                      <a:pt x="6981" y="982"/>
                      <a:pt x="2992" y="6697"/>
                    </a:cubicBezTo>
                    <a:cubicBezTo>
                      <a:pt x="-997" y="12503"/>
                      <a:pt x="-997" y="20123"/>
                      <a:pt x="2992" y="25929"/>
                    </a:cubicBezTo>
                    <a:cubicBezTo>
                      <a:pt x="6981" y="31644"/>
                      <a:pt x="14052" y="34002"/>
                      <a:pt x="20580" y="31825"/>
                    </a:cubicBezTo>
                    <a:cubicBezTo>
                      <a:pt x="27017" y="29648"/>
                      <a:pt x="31369" y="23298"/>
                      <a:pt x="31369" y="16313"/>
                    </a:cubicBezTo>
                  </a:path>
                </a:pathLst>
              </a:custGeom>
              <a:noFill/>
              <a:ln w="15875" cap="sq">
                <a:solidFill>
                  <a:srgbClr val="C6573B"/>
                </a:solidFill>
                <a:prstDash val="solid"/>
                <a:miter/>
              </a:ln>
            </p:spPr>
            <p:txBody>
              <a:bodyPr rtlCol="0" anchor="ctr"/>
              <a:lstStyle/>
              <a:p>
                <a:endParaRPr lang="en-GB" dirty="0"/>
              </a:p>
            </p:txBody>
          </p:sp>
          <p:sp>
            <p:nvSpPr>
              <p:cNvPr id="105" name="Freeform 104">
                <a:extLst>
                  <a:ext uri="{FF2B5EF4-FFF2-40B4-BE49-F238E27FC236}">
                    <a16:creationId xmlns:a16="http://schemas.microsoft.com/office/drawing/2014/main" id="{4982A721-7F25-8681-1235-D00B5253A6A5}"/>
                  </a:ext>
                </a:extLst>
              </p:cNvPr>
              <p:cNvSpPr/>
              <p:nvPr/>
            </p:nvSpPr>
            <p:spPr>
              <a:xfrm>
                <a:off x="-543913" y="4952946"/>
                <a:ext cx="31368" cy="32625"/>
              </a:xfrm>
              <a:custGeom>
                <a:avLst/>
                <a:gdLst>
                  <a:gd name="connsiteX0" fmla="*/ 31369 w 31368"/>
                  <a:gd name="connsiteY0" fmla="*/ 16313 h 32625"/>
                  <a:gd name="connsiteX1" fmla="*/ 20580 w 31368"/>
                  <a:gd name="connsiteY1" fmla="*/ 801 h 32625"/>
                  <a:gd name="connsiteX2" fmla="*/ 2992 w 31368"/>
                  <a:gd name="connsiteY2" fmla="*/ 6697 h 32625"/>
                  <a:gd name="connsiteX3" fmla="*/ 2992 w 31368"/>
                  <a:gd name="connsiteY3" fmla="*/ 25929 h 32625"/>
                  <a:gd name="connsiteX4" fmla="*/ 20580 w 31368"/>
                  <a:gd name="connsiteY4" fmla="*/ 31825 h 32625"/>
                  <a:gd name="connsiteX5" fmla="*/ 31369 w 31368"/>
                  <a:gd name="connsiteY5" fmla="*/ 16313 h 32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68" h="32625">
                    <a:moveTo>
                      <a:pt x="31369" y="16313"/>
                    </a:moveTo>
                    <a:cubicBezTo>
                      <a:pt x="31369" y="9237"/>
                      <a:pt x="27017" y="2978"/>
                      <a:pt x="20580" y="801"/>
                    </a:cubicBezTo>
                    <a:cubicBezTo>
                      <a:pt x="14143" y="-1376"/>
                      <a:pt x="6981" y="982"/>
                      <a:pt x="2992" y="6697"/>
                    </a:cubicBezTo>
                    <a:cubicBezTo>
                      <a:pt x="-997" y="12503"/>
                      <a:pt x="-997" y="20123"/>
                      <a:pt x="2992" y="25929"/>
                    </a:cubicBezTo>
                    <a:cubicBezTo>
                      <a:pt x="6981" y="31644"/>
                      <a:pt x="14052" y="34002"/>
                      <a:pt x="20580" y="31825"/>
                    </a:cubicBezTo>
                    <a:cubicBezTo>
                      <a:pt x="27017" y="29648"/>
                      <a:pt x="31369" y="23298"/>
                      <a:pt x="31369" y="16313"/>
                    </a:cubicBezTo>
                  </a:path>
                </a:pathLst>
              </a:custGeom>
              <a:noFill/>
              <a:ln w="15875" cap="sq">
                <a:solidFill>
                  <a:srgbClr val="C6573B"/>
                </a:solidFill>
                <a:prstDash val="solid"/>
                <a:miter/>
              </a:ln>
            </p:spPr>
            <p:txBody>
              <a:bodyPr rtlCol="0" anchor="ctr"/>
              <a:lstStyle/>
              <a:p>
                <a:endParaRPr lang="en-GB" dirty="0"/>
              </a:p>
            </p:txBody>
          </p:sp>
          <p:sp>
            <p:nvSpPr>
              <p:cNvPr id="106" name="Freeform 105">
                <a:extLst>
                  <a:ext uri="{FF2B5EF4-FFF2-40B4-BE49-F238E27FC236}">
                    <a16:creationId xmlns:a16="http://schemas.microsoft.com/office/drawing/2014/main" id="{322283ED-06C8-7E78-2B92-D6901901F2D0}"/>
                  </a:ext>
                </a:extLst>
              </p:cNvPr>
              <p:cNvSpPr/>
              <p:nvPr/>
            </p:nvSpPr>
            <p:spPr>
              <a:xfrm>
                <a:off x="-543913" y="4952946"/>
                <a:ext cx="31368" cy="32625"/>
              </a:xfrm>
              <a:custGeom>
                <a:avLst/>
                <a:gdLst>
                  <a:gd name="connsiteX0" fmla="*/ 31369 w 31368"/>
                  <a:gd name="connsiteY0" fmla="*/ 16313 h 32625"/>
                  <a:gd name="connsiteX1" fmla="*/ 20580 w 31368"/>
                  <a:gd name="connsiteY1" fmla="*/ 801 h 32625"/>
                  <a:gd name="connsiteX2" fmla="*/ 2992 w 31368"/>
                  <a:gd name="connsiteY2" fmla="*/ 6697 h 32625"/>
                  <a:gd name="connsiteX3" fmla="*/ 2992 w 31368"/>
                  <a:gd name="connsiteY3" fmla="*/ 25929 h 32625"/>
                  <a:gd name="connsiteX4" fmla="*/ 20580 w 31368"/>
                  <a:gd name="connsiteY4" fmla="*/ 31825 h 32625"/>
                  <a:gd name="connsiteX5" fmla="*/ 31369 w 31368"/>
                  <a:gd name="connsiteY5" fmla="*/ 16313 h 32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68" h="32625">
                    <a:moveTo>
                      <a:pt x="31369" y="16313"/>
                    </a:moveTo>
                    <a:cubicBezTo>
                      <a:pt x="31369" y="9237"/>
                      <a:pt x="27017" y="2978"/>
                      <a:pt x="20580" y="801"/>
                    </a:cubicBezTo>
                    <a:cubicBezTo>
                      <a:pt x="14143" y="-1376"/>
                      <a:pt x="6981" y="982"/>
                      <a:pt x="2992" y="6697"/>
                    </a:cubicBezTo>
                    <a:cubicBezTo>
                      <a:pt x="-997" y="12503"/>
                      <a:pt x="-997" y="20123"/>
                      <a:pt x="2992" y="25929"/>
                    </a:cubicBezTo>
                    <a:cubicBezTo>
                      <a:pt x="6981" y="31644"/>
                      <a:pt x="14052" y="34002"/>
                      <a:pt x="20580" y="31825"/>
                    </a:cubicBezTo>
                    <a:cubicBezTo>
                      <a:pt x="27017" y="29648"/>
                      <a:pt x="31369" y="23298"/>
                      <a:pt x="31369" y="16313"/>
                    </a:cubicBezTo>
                  </a:path>
                </a:pathLst>
              </a:custGeom>
              <a:noFill/>
              <a:ln w="15875" cap="sq">
                <a:solidFill>
                  <a:srgbClr val="C6573B"/>
                </a:solidFill>
                <a:prstDash val="solid"/>
                <a:miter/>
              </a:ln>
            </p:spPr>
            <p:txBody>
              <a:bodyPr rtlCol="0" anchor="ctr"/>
              <a:lstStyle/>
              <a:p>
                <a:endParaRPr lang="en-GB" dirty="0"/>
              </a:p>
            </p:txBody>
          </p:sp>
          <p:sp>
            <p:nvSpPr>
              <p:cNvPr id="108" name="Freeform 107">
                <a:extLst>
                  <a:ext uri="{FF2B5EF4-FFF2-40B4-BE49-F238E27FC236}">
                    <a16:creationId xmlns:a16="http://schemas.microsoft.com/office/drawing/2014/main" id="{3DFF9A01-AF33-9C8F-9F1F-62FE0C5C48E8}"/>
                  </a:ext>
                </a:extLst>
              </p:cNvPr>
              <p:cNvSpPr/>
              <p:nvPr/>
            </p:nvSpPr>
            <p:spPr>
              <a:xfrm>
                <a:off x="-543913" y="4952946"/>
                <a:ext cx="31368" cy="32625"/>
              </a:xfrm>
              <a:custGeom>
                <a:avLst/>
                <a:gdLst>
                  <a:gd name="connsiteX0" fmla="*/ 31369 w 31368"/>
                  <a:gd name="connsiteY0" fmla="*/ 16313 h 32625"/>
                  <a:gd name="connsiteX1" fmla="*/ 20580 w 31368"/>
                  <a:gd name="connsiteY1" fmla="*/ 801 h 32625"/>
                  <a:gd name="connsiteX2" fmla="*/ 2992 w 31368"/>
                  <a:gd name="connsiteY2" fmla="*/ 6697 h 32625"/>
                  <a:gd name="connsiteX3" fmla="*/ 2992 w 31368"/>
                  <a:gd name="connsiteY3" fmla="*/ 25929 h 32625"/>
                  <a:gd name="connsiteX4" fmla="*/ 20580 w 31368"/>
                  <a:gd name="connsiteY4" fmla="*/ 31825 h 32625"/>
                  <a:gd name="connsiteX5" fmla="*/ 31369 w 31368"/>
                  <a:gd name="connsiteY5" fmla="*/ 16313 h 32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68" h="32625">
                    <a:moveTo>
                      <a:pt x="31369" y="16313"/>
                    </a:moveTo>
                    <a:cubicBezTo>
                      <a:pt x="31369" y="9237"/>
                      <a:pt x="27017" y="2978"/>
                      <a:pt x="20580" y="801"/>
                    </a:cubicBezTo>
                    <a:cubicBezTo>
                      <a:pt x="14143" y="-1376"/>
                      <a:pt x="6981" y="982"/>
                      <a:pt x="2992" y="6697"/>
                    </a:cubicBezTo>
                    <a:cubicBezTo>
                      <a:pt x="-997" y="12503"/>
                      <a:pt x="-997" y="20123"/>
                      <a:pt x="2992" y="25929"/>
                    </a:cubicBezTo>
                    <a:cubicBezTo>
                      <a:pt x="6981" y="31644"/>
                      <a:pt x="14052" y="34002"/>
                      <a:pt x="20580" y="31825"/>
                    </a:cubicBezTo>
                    <a:cubicBezTo>
                      <a:pt x="27017" y="29648"/>
                      <a:pt x="31369" y="23298"/>
                      <a:pt x="31369" y="16313"/>
                    </a:cubicBezTo>
                  </a:path>
                </a:pathLst>
              </a:custGeom>
              <a:noFill/>
              <a:ln w="15875" cap="sq">
                <a:solidFill>
                  <a:srgbClr val="C6573B"/>
                </a:solidFill>
                <a:prstDash val="solid"/>
                <a:miter/>
              </a:ln>
            </p:spPr>
            <p:txBody>
              <a:bodyPr rtlCol="0" anchor="ctr"/>
              <a:lstStyle/>
              <a:p>
                <a:endParaRPr lang="en-GB" dirty="0"/>
              </a:p>
            </p:txBody>
          </p:sp>
          <p:sp>
            <p:nvSpPr>
              <p:cNvPr id="110" name="Freeform 109">
                <a:extLst>
                  <a:ext uri="{FF2B5EF4-FFF2-40B4-BE49-F238E27FC236}">
                    <a16:creationId xmlns:a16="http://schemas.microsoft.com/office/drawing/2014/main" id="{BECBE410-6855-85FD-34F5-FB51A283CE27}"/>
                  </a:ext>
                </a:extLst>
              </p:cNvPr>
              <p:cNvSpPr/>
              <p:nvPr/>
            </p:nvSpPr>
            <p:spPr>
              <a:xfrm>
                <a:off x="-543913" y="4952946"/>
                <a:ext cx="31368" cy="32625"/>
              </a:xfrm>
              <a:custGeom>
                <a:avLst/>
                <a:gdLst>
                  <a:gd name="connsiteX0" fmla="*/ 31369 w 31368"/>
                  <a:gd name="connsiteY0" fmla="*/ 16313 h 32625"/>
                  <a:gd name="connsiteX1" fmla="*/ 20580 w 31368"/>
                  <a:gd name="connsiteY1" fmla="*/ 801 h 32625"/>
                  <a:gd name="connsiteX2" fmla="*/ 2992 w 31368"/>
                  <a:gd name="connsiteY2" fmla="*/ 6697 h 32625"/>
                  <a:gd name="connsiteX3" fmla="*/ 2992 w 31368"/>
                  <a:gd name="connsiteY3" fmla="*/ 25929 h 32625"/>
                  <a:gd name="connsiteX4" fmla="*/ 20580 w 31368"/>
                  <a:gd name="connsiteY4" fmla="*/ 31825 h 32625"/>
                  <a:gd name="connsiteX5" fmla="*/ 31369 w 31368"/>
                  <a:gd name="connsiteY5" fmla="*/ 16313 h 32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68" h="32625">
                    <a:moveTo>
                      <a:pt x="31369" y="16313"/>
                    </a:moveTo>
                    <a:cubicBezTo>
                      <a:pt x="31369" y="9237"/>
                      <a:pt x="27017" y="2978"/>
                      <a:pt x="20580" y="801"/>
                    </a:cubicBezTo>
                    <a:cubicBezTo>
                      <a:pt x="14143" y="-1376"/>
                      <a:pt x="6981" y="982"/>
                      <a:pt x="2992" y="6697"/>
                    </a:cubicBezTo>
                    <a:cubicBezTo>
                      <a:pt x="-997" y="12503"/>
                      <a:pt x="-997" y="20123"/>
                      <a:pt x="2992" y="25929"/>
                    </a:cubicBezTo>
                    <a:cubicBezTo>
                      <a:pt x="6981" y="31644"/>
                      <a:pt x="14052" y="34002"/>
                      <a:pt x="20580" y="31825"/>
                    </a:cubicBezTo>
                    <a:cubicBezTo>
                      <a:pt x="27017" y="29648"/>
                      <a:pt x="31369" y="23298"/>
                      <a:pt x="31369" y="16313"/>
                    </a:cubicBezTo>
                  </a:path>
                </a:pathLst>
              </a:custGeom>
              <a:noFill/>
              <a:ln w="15875" cap="sq">
                <a:solidFill>
                  <a:srgbClr val="C6573B"/>
                </a:solidFill>
                <a:prstDash val="solid"/>
                <a:miter/>
              </a:ln>
            </p:spPr>
            <p:txBody>
              <a:bodyPr rtlCol="0" anchor="ctr"/>
              <a:lstStyle/>
              <a:p>
                <a:endParaRPr lang="en-GB" dirty="0"/>
              </a:p>
            </p:txBody>
          </p:sp>
          <p:sp>
            <p:nvSpPr>
              <p:cNvPr id="111" name="Freeform 110">
                <a:extLst>
                  <a:ext uri="{FF2B5EF4-FFF2-40B4-BE49-F238E27FC236}">
                    <a16:creationId xmlns:a16="http://schemas.microsoft.com/office/drawing/2014/main" id="{62190033-C458-99AC-E4FA-0409E6F970A1}"/>
                  </a:ext>
                </a:extLst>
              </p:cNvPr>
              <p:cNvSpPr/>
              <p:nvPr/>
            </p:nvSpPr>
            <p:spPr>
              <a:xfrm>
                <a:off x="-543913" y="4952946"/>
                <a:ext cx="31368" cy="32625"/>
              </a:xfrm>
              <a:custGeom>
                <a:avLst/>
                <a:gdLst>
                  <a:gd name="connsiteX0" fmla="*/ 31369 w 31368"/>
                  <a:gd name="connsiteY0" fmla="*/ 16313 h 32625"/>
                  <a:gd name="connsiteX1" fmla="*/ 20580 w 31368"/>
                  <a:gd name="connsiteY1" fmla="*/ 801 h 32625"/>
                  <a:gd name="connsiteX2" fmla="*/ 2992 w 31368"/>
                  <a:gd name="connsiteY2" fmla="*/ 6697 h 32625"/>
                  <a:gd name="connsiteX3" fmla="*/ 2992 w 31368"/>
                  <a:gd name="connsiteY3" fmla="*/ 25929 h 32625"/>
                  <a:gd name="connsiteX4" fmla="*/ 20580 w 31368"/>
                  <a:gd name="connsiteY4" fmla="*/ 31825 h 32625"/>
                  <a:gd name="connsiteX5" fmla="*/ 31369 w 31368"/>
                  <a:gd name="connsiteY5" fmla="*/ 16313 h 32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68" h="32625">
                    <a:moveTo>
                      <a:pt x="31369" y="16313"/>
                    </a:moveTo>
                    <a:cubicBezTo>
                      <a:pt x="31369" y="9237"/>
                      <a:pt x="27017" y="2978"/>
                      <a:pt x="20580" y="801"/>
                    </a:cubicBezTo>
                    <a:cubicBezTo>
                      <a:pt x="14143" y="-1376"/>
                      <a:pt x="6981" y="982"/>
                      <a:pt x="2992" y="6697"/>
                    </a:cubicBezTo>
                    <a:cubicBezTo>
                      <a:pt x="-997" y="12503"/>
                      <a:pt x="-997" y="20123"/>
                      <a:pt x="2992" y="25929"/>
                    </a:cubicBezTo>
                    <a:cubicBezTo>
                      <a:pt x="6981" y="31644"/>
                      <a:pt x="14052" y="34002"/>
                      <a:pt x="20580" y="31825"/>
                    </a:cubicBezTo>
                    <a:cubicBezTo>
                      <a:pt x="27017" y="29648"/>
                      <a:pt x="31369" y="23298"/>
                      <a:pt x="31369" y="16313"/>
                    </a:cubicBezTo>
                  </a:path>
                </a:pathLst>
              </a:custGeom>
              <a:noFill/>
              <a:ln w="15875" cap="sq">
                <a:solidFill>
                  <a:srgbClr val="C6573B"/>
                </a:solidFill>
                <a:prstDash val="solid"/>
                <a:miter/>
              </a:ln>
            </p:spPr>
            <p:txBody>
              <a:bodyPr rtlCol="0" anchor="ctr"/>
              <a:lstStyle/>
              <a:p>
                <a:endParaRPr lang="en-GB" dirty="0"/>
              </a:p>
            </p:txBody>
          </p:sp>
          <p:sp>
            <p:nvSpPr>
              <p:cNvPr id="114" name="Freeform 113">
                <a:extLst>
                  <a:ext uri="{FF2B5EF4-FFF2-40B4-BE49-F238E27FC236}">
                    <a16:creationId xmlns:a16="http://schemas.microsoft.com/office/drawing/2014/main" id="{DD47360A-CF1A-E8E1-10EC-C04EDCD71D5F}"/>
                  </a:ext>
                </a:extLst>
              </p:cNvPr>
              <p:cNvSpPr/>
              <p:nvPr/>
            </p:nvSpPr>
            <p:spPr>
              <a:xfrm>
                <a:off x="-543913" y="4952946"/>
                <a:ext cx="31368" cy="32625"/>
              </a:xfrm>
              <a:custGeom>
                <a:avLst/>
                <a:gdLst>
                  <a:gd name="connsiteX0" fmla="*/ 31369 w 31368"/>
                  <a:gd name="connsiteY0" fmla="*/ 16313 h 32625"/>
                  <a:gd name="connsiteX1" fmla="*/ 20580 w 31368"/>
                  <a:gd name="connsiteY1" fmla="*/ 801 h 32625"/>
                  <a:gd name="connsiteX2" fmla="*/ 2992 w 31368"/>
                  <a:gd name="connsiteY2" fmla="*/ 6697 h 32625"/>
                  <a:gd name="connsiteX3" fmla="*/ 2992 w 31368"/>
                  <a:gd name="connsiteY3" fmla="*/ 25929 h 32625"/>
                  <a:gd name="connsiteX4" fmla="*/ 20580 w 31368"/>
                  <a:gd name="connsiteY4" fmla="*/ 31825 h 32625"/>
                  <a:gd name="connsiteX5" fmla="*/ 31369 w 31368"/>
                  <a:gd name="connsiteY5" fmla="*/ 16313 h 32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68" h="32625">
                    <a:moveTo>
                      <a:pt x="31369" y="16313"/>
                    </a:moveTo>
                    <a:cubicBezTo>
                      <a:pt x="31369" y="9237"/>
                      <a:pt x="27017" y="2978"/>
                      <a:pt x="20580" y="801"/>
                    </a:cubicBezTo>
                    <a:cubicBezTo>
                      <a:pt x="14143" y="-1376"/>
                      <a:pt x="6981" y="982"/>
                      <a:pt x="2992" y="6697"/>
                    </a:cubicBezTo>
                    <a:cubicBezTo>
                      <a:pt x="-997" y="12503"/>
                      <a:pt x="-997" y="20123"/>
                      <a:pt x="2992" y="25929"/>
                    </a:cubicBezTo>
                    <a:cubicBezTo>
                      <a:pt x="6981" y="31644"/>
                      <a:pt x="14052" y="34002"/>
                      <a:pt x="20580" y="31825"/>
                    </a:cubicBezTo>
                    <a:cubicBezTo>
                      <a:pt x="27017" y="29648"/>
                      <a:pt x="31369" y="23298"/>
                      <a:pt x="31369" y="16313"/>
                    </a:cubicBezTo>
                  </a:path>
                </a:pathLst>
              </a:custGeom>
              <a:noFill/>
              <a:ln w="15875" cap="sq">
                <a:solidFill>
                  <a:srgbClr val="C6573B"/>
                </a:solidFill>
                <a:prstDash val="solid"/>
                <a:miter/>
              </a:ln>
            </p:spPr>
            <p:txBody>
              <a:bodyPr rtlCol="0" anchor="ctr"/>
              <a:lstStyle/>
              <a:p>
                <a:endParaRPr lang="en-GB" dirty="0"/>
              </a:p>
            </p:txBody>
          </p:sp>
          <p:sp>
            <p:nvSpPr>
              <p:cNvPr id="115" name="Freeform 114">
                <a:extLst>
                  <a:ext uri="{FF2B5EF4-FFF2-40B4-BE49-F238E27FC236}">
                    <a16:creationId xmlns:a16="http://schemas.microsoft.com/office/drawing/2014/main" id="{01FD8C99-964C-365F-486A-6F339FF31040}"/>
                  </a:ext>
                </a:extLst>
              </p:cNvPr>
              <p:cNvSpPr/>
              <p:nvPr/>
            </p:nvSpPr>
            <p:spPr>
              <a:xfrm>
                <a:off x="-543913" y="4952946"/>
                <a:ext cx="31368" cy="32625"/>
              </a:xfrm>
              <a:custGeom>
                <a:avLst/>
                <a:gdLst>
                  <a:gd name="connsiteX0" fmla="*/ 31369 w 31368"/>
                  <a:gd name="connsiteY0" fmla="*/ 16313 h 32625"/>
                  <a:gd name="connsiteX1" fmla="*/ 20580 w 31368"/>
                  <a:gd name="connsiteY1" fmla="*/ 801 h 32625"/>
                  <a:gd name="connsiteX2" fmla="*/ 2992 w 31368"/>
                  <a:gd name="connsiteY2" fmla="*/ 6697 h 32625"/>
                  <a:gd name="connsiteX3" fmla="*/ 2992 w 31368"/>
                  <a:gd name="connsiteY3" fmla="*/ 25929 h 32625"/>
                  <a:gd name="connsiteX4" fmla="*/ 20580 w 31368"/>
                  <a:gd name="connsiteY4" fmla="*/ 31825 h 32625"/>
                  <a:gd name="connsiteX5" fmla="*/ 31369 w 31368"/>
                  <a:gd name="connsiteY5" fmla="*/ 16313 h 32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68" h="32625">
                    <a:moveTo>
                      <a:pt x="31369" y="16313"/>
                    </a:moveTo>
                    <a:cubicBezTo>
                      <a:pt x="31369" y="9237"/>
                      <a:pt x="27017" y="2978"/>
                      <a:pt x="20580" y="801"/>
                    </a:cubicBezTo>
                    <a:cubicBezTo>
                      <a:pt x="14143" y="-1376"/>
                      <a:pt x="6981" y="982"/>
                      <a:pt x="2992" y="6697"/>
                    </a:cubicBezTo>
                    <a:cubicBezTo>
                      <a:pt x="-997" y="12503"/>
                      <a:pt x="-997" y="20123"/>
                      <a:pt x="2992" y="25929"/>
                    </a:cubicBezTo>
                    <a:cubicBezTo>
                      <a:pt x="6981" y="31644"/>
                      <a:pt x="14052" y="34002"/>
                      <a:pt x="20580" y="31825"/>
                    </a:cubicBezTo>
                    <a:cubicBezTo>
                      <a:pt x="27017" y="29648"/>
                      <a:pt x="31369" y="23298"/>
                      <a:pt x="31369" y="16313"/>
                    </a:cubicBezTo>
                  </a:path>
                </a:pathLst>
              </a:custGeom>
              <a:noFill/>
              <a:ln w="15875" cap="sq">
                <a:solidFill>
                  <a:srgbClr val="C6573B"/>
                </a:solidFill>
                <a:prstDash val="solid"/>
                <a:miter/>
              </a:ln>
            </p:spPr>
            <p:txBody>
              <a:bodyPr rtlCol="0" anchor="ctr"/>
              <a:lstStyle/>
              <a:p>
                <a:endParaRPr lang="en-GB" dirty="0"/>
              </a:p>
            </p:txBody>
          </p:sp>
          <p:sp>
            <p:nvSpPr>
              <p:cNvPr id="116" name="Freeform 115">
                <a:extLst>
                  <a:ext uri="{FF2B5EF4-FFF2-40B4-BE49-F238E27FC236}">
                    <a16:creationId xmlns:a16="http://schemas.microsoft.com/office/drawing/2014/main" id="{31029032-042E-EAC7-4983-EBCDD74C9C0B}"/>
                  </a:ext>
                </a:extLst>
              </p:cNvPr>
              <p:cNvSpPr/>
              <p:nvPr/>
            </p:nvSpPr>
            <p:spPr>
              <a:xfrm>
                <a:off x="-543913" y="4952946"/>
                <a:ext cx="31368" cy="32625"/>
              </a:xfrm>
              <a:custGeom>
                <a:avLst/>
                <a:gdLst>
                  <a:gd name="connsiteX0" fmla="*/ 31369 w 31368"/>
                  <a:gd name="connsiteY0" fmla="*/ 16313 h 32625"/>
                  <a:gd name="connsiteX1" fmla="*/ 20580 w 31368"/>
                  <a:gd name="connsiteY1" fmla="*/ 801 h 32625"/>
                  <a:gd name="connsiteX2" fmla="*/ 2992 w 31368"/>
                  <a:gd name="connsiteY2" fmla="*/ 6697 h 32625"/>
                  <a:gd name="connsiteX3" fmla="*/ 2992 w 31368"/>
                  <a:gd name="connsiteY3" fmla="*/ 25929 h 32625"/>
                  <a:gd name="connsiteX4" fmla="*/ 20580 w 31368"/>
                  <a:gd name="connsiteY4" fmla="*/ 31825 h 32625"/>
                  <a:gd name="connsiteX5" fmla="*/ 31369 w 31368"/>
                  <a:gd name="connsiteY5" fmla="*/ 16313 h 32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68" h="32625">
                    <a:moveTo>
                      <a:pt x="31369" y="16313"/>
                    </a:moveTo>
                    <a:cubicBezTo>
                      <a:pt x="31369" y="9237"/>
                      <a:pt x="27017" y="2978"/>
                      <a:pt x="20580" y="801"/>
                    </a:cubicBezTo>
                    <a:cubicBezTo>
                      <a:pt x="14143" y="-1376"/>
                      <a:pt x="6981" y="982"/>
                      <a:pt x="2992" y="6697"/>
                    </a:cubicBezTo>
                    <a:cubicBezTo>
                      <a:pt x="-997" y="12503"/>
                      <a:pt x="-997" y="20123"/>
                      <a:pt x="2992" y="25929"/>
                    </a:cubicBezTo>
                    <a:cubicBezTo>
                      <a:pt x="6981" y="31644"/>
                      <a:pt x="14052" y="34002"/>
                      <a:pt x="20580" y="31825"/>
                    </a:cubicBezTo>
                    <a:cubicBezTo>
                      <a:pt x="27017" y="29648"/>
                      <a:pt x="31369" y="23298"/>
                      <a:pt x="31369" y="16313"/>
                    </a:cubicBezTo>
                  </a:path>
                </a:pathLst>
              </a:custGeom>
              <a:noFill/>
              <a:ln w="15875" cap="sq">
                <a:solidFill>
                  <a:srgbClr val="C6573B"/>
                </a:solidFill>
                <a:prstDash val="solid"/>
                <a:miter/>
              </a:ln>
            </p:spPr>
            <p:txBody>
              <a:bodyPr rtlCol="0" anchor="ctr"/>
              <a:lstStyle/>
              <a:p>
                <a:endParaRPr lang="en-GB" dirty="0"/>
              </a:p>
            </p:txBody>
          </p:sp>
          <p:sp>
            <p:nvSpPr>
              <p:cNvPr id="125" name="Freeform 124">
                <a:extLst>
                  <a:ext uri="{FF2B5EF4-FFF2-40B4-BE49-F238E27FC236}">
                    <a16:creationId xmlns:a16="http://schemas.microsoft.com/office/drawing/2014/main" id="{05470726-99EA-6DCE-F98B-4C76BA8676E2}"/>
                  </a:ext>
                </a:extLst>
              </p:cNvPr>
              <p:cNvSpPr/>
              <p:nvPr/>
            </p:nvSpPr>
            <p:spPr>
              <a:xfrm>
                <a:off x="-543913" y="4952946"/>
                <a:ext cx="31368" cy="32625"/>
              </a:xfrm>
              <a:custGeom>
                <a:avLst/>
                <a:gdLst>
                  <a:gd name="connsiteX0" fmla="*/ 31369 w 31368"/>
                  <a:gd name="connsiteY0" fmla="*/ 16313 h 32625"/>
                  <a:gd name="connsiteX1" fmla="*/ 20580 w 31368"/>
                  <a:gd name="connsiteY1" fmla="*/ 801 h 32625"/>
                  <a:gd name="connsiteX2" fmla="*/ 2992 w 31368"/>
                  <a:gd name="connsiteY2" fmla="*/ 6697 h 32625"/>
                  <a:gd name="connsiteX3" fmla="*/ 2992 w 31368"/>
                  <a:gd name="connsiteY3" fmla="*/ 25929 h 32625"/>
                  <a:gd name="connsiteX4" fmla="*/ 20580 w 31368"/>
                  <a:gd name="connsiteY4" fmla="*/ 31825 h 32625"/>
                  <a:gd name="connsiteX5" fmla="*/ 31369 w 31368"/>
                  <a:gd name="connsiteY5" fmla="*/ 16313 h 32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68" h="32625">
                    <a:moveTo>
                      <a:pt x="31369" y="16313"/>
                    </a:moveTo>
                    <a:cubicBezTo>
                      <a:pt x="31369" y="9237"/>
                      <a:pt x="27017" y="2978"/>
                      <a:pt x="20580" y="801"/>
                    </a:cubicBezTo>
                    <a:cubicBezTo>
                      <a:pt x="14143" y="-1376"/>
                      <a:pt x="6981" y="982"/>
                      <a:pt x="2992" y="6697"/>
                    </a:cubicBezTo>
                    <a:cubicBezTo>
                      <a:pt x="-997" y="12503"/>
                      <a:pt x="-997" y="20123"/>
                      <a:pt x="2992" y="25929"/>
                    </a:cubicBezTo>
                    <a:cubicBezTo>
                      <a:pt x="6981" y="31644"/>
                      <a:pt x="14052" y="34002"/>
                      <a:pt x="20580" y="31825"/>
                    </a:cubicBezTo>
                    <a:cubicBezTo>
                      <a:pt x="27017" y="29648"/>
                      <a:pt x="31369" y="23298"/>
                      <a:pt x="31369" y="16313"/>
                    </a:cubicBezTo>
                  </a:path>
                </a:pathLst>
              </a:custGeom>
              <a:noFill/>
              <a:ln w="15875" cap="sq">
                <a:solidFill>
                  <a:srgbClr val="C6573B"/>
                </a:solidFill>
                <a:prstDash val="solid"/>
                <a:miter/>
              </a:ln>
            </p:spPr>
            <p:txBody>
              <a:bodyPr rtlCol="0" anchor="ctr"/>
              <a:lstStyle/>
              <a:p>
                <a:endParaRPr lang="en-GB" dirty="0"/>
              </a:p>
            </p:txBody>
          </p:sp>
          <p:sp>
            <p:nvSpPr>
              <p:cNvPr id="127" name="Freeform 126">
                <a:extLst>
                  <a:ext uri="{FF2B5EF4-FFF2-40B4-BE49-F238E27FC236}">
                    <a16:creationId xmlns:a16="http://schemas.microsoft.com/office/drawing/2014/main" id="{FDA10AB9-FC97-83E3-4A66-842DD87B3E1E}"/>
                  </a:ext>
                </a:extLst>
              </p:cNvPr>
              <p:cNvSpPr/>
              <p:nvPr/>
            </p:nvSpPr>
            <p:spPr>
              <a:xfrm>
                <a:off x="-543913" y="4952946"/>
                <a:ext cx="31368" cy="32625"/>
              </a:xfrm>
              <a:custGeom>
                <a:avLst/>
                <a:gdLst>
                  <a:gd name="connsiteX0" fmla="*/ 31369 w 31368"/>
                  <a:gd name="connsiteY0" fmla="*/ 16313 h 32625"/>
                  <a:gd name="connsiteX1" fmla="*/ 20580 w 31368"/>
                  <a:gd name="connsiteY1" fmla="*/ 801 h 32625"/>
                  <a:gd name="connsiteX2" fmla="*/ 2992 w 31368"/>
                  <a:gd name="connsiteY2" fmla="*/ 6697 h 32625"/>
                  <a:gd name="connsiteX3" fmla="*/ 2992 w 31368"/>
                  <a:gd name="connsiteY3" fmla="*/ 25929 h 32625"/>
                  <a:gd name="connsiteX4" fmla="*/ 20580 w 31368"/>
                  <a:gd name="connsiteY4" fmla="*/ 31825 h 32625"/>
                  <a:gd name="connsiteX5" fmla="*/ 31369 w 31368"/>
                  <a:gd name="connsiteY5" fmla="*/ 16313 h 32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68" h="32625">
                    <a:moveTo>
                      <a:pt x="31369" y="16313"/>
                    </a:moveTo>
                    <a:cubicBezTo>
                      <a:pt x="31369" y="9237"/>
                      <a:pt x="27017" y="2978"/>
                      <a:pt x="20580" y="801"/>
                    </a:cubicBezTo>
                    <a:cubicBezTo>
                      <a:pt x="14143" y="-1376"/>
                      <a:pt x="6981" y="982"/>
                      <a:pt x="2992" y="6697"/>
                    </a:cubicBezTo>
                    <a:cubicBezTo>
                      <a:pt x="-997" y="12503"/>
                      <a:pt x="-997" y="20123"/>
                      <a:pt x="2992" y="25929"/>
                    </a:cubicBezTo>
                    <a:cubicBezTo>
                      <a:pt x="6981" y="31644"/>
                      <a:pt x="14052" y="34002"/>
                      <a:pt x="20580" y="31825"/>
                    </a:cubicBezTo>
                    <a:cubicBezTo>
                      <a:pt x="27017" y="29648"/>
                      <a:pt x="31369" y="23298"/>
                      <a:pt x="31369" y="16313"/>
                    </a:cubicBezTo>
                  </a:path>
                </a:pathLst>
              </a:custGeom>
              <a:noFill/>
              <a:ln w="15875" cap="sq">
                <a:solidFill>
                  <a:srgbClr val="C6573B"/>
                </a:solidFill>
                <a:prstDash val="solid"/>
                <a:miter/>
              </a:ln>
            </p:spPr>
            <p:txBody>
              <a:bodyPr rtlCol="0" anchor="ctr"/>
              <a:lstStyle/>
              <a:p>
                <a:endParaRPr lang="en-GB" dirty="0"/>
              </a:p>
            </p:txBody>
          </p:sp>
          <p:sp>
            <p:nvSpPr>
              <p:cNvPr id="128" name="Freeform 127">
                <a:extLst>
                  <a:ext uri="{FF2B5EF4-FFF2-40B4-BE49-F238E27FC236}">
                    <a16:creationId xmlns:a16="http://schemas.microsoft.com/office/drawing/2014/main" id="{36800246-F9F1-5035-067B-2E449126DCBB}"/>
                  </a:ext>
                </a:extLst>
              </p:cNvPr>
              <p:cNvSpPr/>
              <p:nvPr/>
            </p:nvSpPr>
            <p:spPr>
              <a:xfrm>
                <a:off x="-543913" y="4952946"/>
                <a:ext cx="31368" cy="32625"/>
              </a:xfrm>
              <a:custGeom>
                <a:avLst/>
                <a:gdLst>
                  <a:gd name="connsiteX0" fmla="*/ 31369 w 31368"/>
                  <a:gd name="connsiteY0" fmla="*/ 16313 h 32625"/>
                  <a:gd name="connsiteX1" fmla="*/ 20580 w 31368"/>
                  <a:gd name="connsiteY1" fmla="*/ 801 h 32625"/>
                  <a:gd name="connsiteX2" fmla="*/ 2992 w 31368"/>
                  <a:gd name="connsiteY2" fmla="*/ 6697 h 32625"/>
                  <a:gd name="connsiteX3" fmla="*/ 2992 w 31368"/>
                  <a:gd name="connsiteY3" fmla="*/ 25929 h 32625"/>
                  <a:gd name="connsiteX4" fmla="*/ 20580 w 31368"/>
                  <a:gd name="connsiteY4" fmla="*/ 31825 h 32625"/>
                  <a:gd name="connsiteX5" fmla="*/ 31369 w 31368"/>
                  <a:gd name="connsiteY5" fmla="*/ 16313 h 32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68" h="32625">
                    <a:moveTo>
                      <a:pt x="31369" y="16313"/>
                    </a:moveTo>
                    <a:cubicBezTo>
                      <a:pt x="31369" y="9237"/>
                      <a:pt x="27017" y="2978"/>
                      <a:pt x="20580" y="801"/>
                    </a:cubicBezTo>
                    <a:cubicBezTo>
                      <a:pt x="14143" y="-1376"/>
                      <a:pt x="6981" y="982"/>
                      <a:pt x="2992" y="6697"/>
                    </a:cubicBezTo>
                    <a:cubicBezTo>
                      <a:pt x="-997" y="12503"/>
                      <a:pt x="-997" y="20123"/>
                      <a:pt x="2992" y="25929"/>
                    </a:cubicBezTo>
                    <a:cubicBezTo>
                      <a:pt x="6981" y="31644"/>
                      <a:pt x="14052" y="34002"/>
                      <a:pt x="20580" y="31825"/>
                    </a:cubicBezTo>
                    <a:cubicBezTo>
                      <a:pt x="27017" y="29648"/>
                      <a:pt x="31369" y="23298"/>
                      <a:pt x="31369" y="16313"/>
                    </a:cubicBezTo>
                  </a:path>
                </a:pathLst>
              </a:custGeom>
              <a:noFill/>
              <a:ln w="15875" cap="sq">
                <a:solidFill>
                  <a:srgbClr val="C6573B"/>
                </a:solidFill>
                <a:prstDash val="solid"/>
                <a:miter/>
              </a:ln>
            </p:spPr>
            <p:txBody>
              <a:bodyPr rtlCol="0" anchor="ctr"/>
              <a:lstStyle/>
              <a:p>
                <a:endParaRPr lang="en-GB" dirty="0"/>
              </a:p>
            </p:txBody>
          </p:sp>
          <p:sp>
            <p:nvSpPr>
              <p:cNvPr id="129" name="Freeform 128">
                <a:extLst>
                  <a:ext uri="{FF2B5EF4-FFF2-40B4-BE49-F238E27FC236}">
                    <a16:creationId xmlns:a16="http://schemas.microsoft.com/office/drawing/2014/main" id="{10450A28-768D-E499-04A4-F36C622F3B1E}"/>
                  </a:ext>
                </a:extLst>
              </p:cNvPr>
              <p:cNvSpPr/>
              <p:nvPr/>
            </p:nvSpPr>
            <p:spPr>
              <a:xfrm>
                <a:off x="-543913" y="4952946"/>
                <a:ext cx="31368" cy="32625"/>
              </a:xfrm>
              <a:custGeom>
                <a:avLst/>
                <a:gdLst>
                  <a:gd name="connsiteX0" fmla="*/ 31369 w 31368"/>
                  <a:gd name="connsiteY0" fmla="*/ 16313 h 32625"/>
                  <a:gd name="connsiteX1" fmla="*/ 20580 w 31368"/>
                  <a:gd name="connsiteY1" fmla="*/ 801 h 32625"/>
                  <a:gd name="connsiteX2" fmla="*/ 2992 w 31368"/>
                  <a:gd name="connsiteY2" fmla="*/ 6697 h 32625"/>
                  <a:gd name="connsiteX3" fmla="*/ 2992 w 31368"/>
                  <a:gd name="connsiteY3" fmla="*/ 25929 h 32625"/>
                  <a:gd name="connsiteX4" fmla="*/ 20580 w 31368"/>
                  <a:gd name="connsiteY4" fmla="*/ 31825 h 32625"/>
                  <a:gd name="connsiteX5" fmla="*/ 31369 w 31368"/>
                  <a:gd name="connsiteY5" fmla="*/ 16313 h 32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68" h="32625">
                    <a:moveTo>
                      <a:pt x="31369" y="16313"/>
                    </a:moveTo>
                    <a:cubicBezTo>
                      <a:pt x="31369" y="9237"/>
                      <a:pt x="27017" y="2978"/>
                      <a:pt x="20580" y="801"/>
                    </a:cubicBezTo>
                    <a:cubicBezTo>
                      <a:pt x="14143" y="-1376"/>
                      <a:pt x="6981" y="982"/>
                      <a:pt x="2992" y="6697"/>
                    </a:cubicBezTo>
                    <a:cubicBezTo>
                      <a:pt x="-997" y="12503"/>
                      <a:pt x="-997" y="20123"/>
                      <a:pt x="2992" y="25929"/>
                    </a:cubicBezTo>
                    <a:cubicBezTo>
                      <a:pt x="6981" y="31644"/>
                      <a:pt x="14052" y="34002"/>
                      <a:pt x="20580" y="31825"/>
                    </a:cubicBezTo>
                    <a:cubicBezTo>
                      <a:pt x="27017" y="29648"/>
                      <a:pt x="31369" y="23298"/>
                      <a:pt x="31369" y="16313"/>
                    </a:cubicBezTo>
                  </a:path>
                </a:pathLst>
              </a:custGeom>
              <a:noFill/>
              <a:ln w="15875" cap="sq">
                <a:solidFill>
                  <a:srgbClr val="C6573B"/>
                </a:solidFill>
                <a:prstDash val="solid"/>
                <a:miter/>
              </a:ln>
            </p:spPr>
            <p:txBody>
              <a:bodyPr rtlCol="0" anchor="ctr"/>
              <a:lstStyle/>
              <a:p>
                <a:endParaRPr lang="en-GB" dirty="0"/>
              </a:p>
            </p:txBody>
          </p:sp>
          <p:sp>
            <p:nvSpPr>
              <p:cNvPr id="131" name="Freeform 130">
                <a:extLst>
                  <a:ext uri="{FF2B5EF4-FFF2-40B4-BE49-F238E27FC236}">
                    <a16:creationId xmlns:a16="http://schemas.microsoft.com/office/drawing/2014/main" id="{D5DA2222-AB35-C4E3-23EB-283CFEEE6A79}"/>
                  </a:ext>
                </a:extLst>
              </p:cNvPr>
              <p:cNvSpPr/>
              <p:nvPr/>
            </p:nvSpPr>
            <p:spPr>
              <a:xfrm>
                <a:off x="-543913" y="4952946"/>
                <a:ext cx="31368" cy="32625"/>
              </a:xfrm>
              <a:custGeom>
                <a:avLst/>
                <a:gdLst>
                  <a:gd name="connsiteX0" fmla="*/ 31369 w 31368"/>
                  <a:gd name="connsiteY0" fmla="*/ 16313 h 32625"/>
                  <a:gd name="connsiteX1" fmla="*/ 20580 w 31368"/>
                  <a:gd name="connsiteY1" fmla="*/ 801 h 32625"/>
                  <a:gd name="connsiteX2" fmla="*/ 2992 w 31368"/>
                  <a:gd name="connsiteY2" fmla="*/ 6697 h 32625"/>
                  <a:gd name="connsiteX3" fmla="*/ 2992 w 31368"/>
                  <a:gd name="connsiteY3" fmla="*/ 25929 h 32625"/>
                  <a:gd name="connsiteX4" fmla="*/ 20580 w 31368"/>
                  <a:gd name="connsiteY4" fmla="*/ 31825 h 32625"/>
                  <a:gd name="connsiteX5" fmla="*/ 31369 w 31368"/>
                  <a:gd name="connsiteY5" fmla="*/ 16313 h 32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68" h="32625">
                    <a:moveTo>
                      <a:pt x="31369" y="16313"/>
                    </a:moveTo>
                    <a:cubicBezTo>
                      <a:pt x="31369" y="9237"/>
                      <a:pt x="27017" y="2978"/>
                      <a:pt x="20580" y="801"/>
                    </a:cubicBezTo>
                    <a:cubicBezTo>
                      <a:pt x="14143" y="-1376"/>
                      <a:pt x="6981" y="982"/>
                      <a:pt x="2992" y="6697"/>
                    </a:cubicBezTo>
                    <a:cubicBezTo>
                      <a:pt x="-997" y="12503"/>
                      <a:pt x="-997" y="20123"/>
                      <a:pt x="2992" y="25929"/>
                    </a:cubicBezTo>
                    <a:cubicBezTo>
                      <a:pt x="6981" y="31644"/>
                      <a:pt x="14052" y="34002"/>
                      <a:pt x="20580" y="31825"/>
                    </a:cubicBezTo>
                    <a:cubicBezTo>
                      <a:pt x="27017" y="29648"/>
                      <a:pt x="31369" y="23298"/>
                      <a:pt x="31369" y="16313"/>
                    </a:cubicBezTo>
                  </a:path>
                </a:pathLst>
              </a:custGeom>
              <a:noFill/>
              <a:ln w="15875" cap="sq">
                <a:solidFill>
                  <a:srgbClr val="C6573B"/>
                </a:solidFill>
                <a:prstDash val="solid"/>
                <a:miter/>
              </a:ln>
            </p:spPr>
            <p:txBody>
              <a:bodyPr rtlCol="0" anchor="ctr"/>
              <a:lstStyle/>
              <a:p>
                <a:endParaRPr lang="en-GB" dirty="0"/>
              </a:p>
            </p:txBody>
          </p:sp>
          <p:sp>
            <p:nvSpPr>
              <p:cNvPr id="132" name="Freeform 131">
                <a:extLst>
                  <a:ext uri="{FF2B5EF4-FFF2-40B4-BE49-F238E27FC236}">
                    <a16:creationId xmlns:a16="http://schemas.microsoft.com/office/drawing/2014/main" id="{3BF49A5E-F379-B6D4-C196-8E3CB08A47A7}"/>
                  </a:ext>
                </a:extLst>
              </p:cNvPr>
              <p:cNvSpPr/>
              <p:nvPr/>
            </p:nvSpPr>
            <p:spPr>
              <a:xfrm>
                <a:off x="-543913" y="4952946"/>
                <a:ext cx="31368" cy="32625"/>
              </a:xfrm>
              <a:custGeom>
                <a:avLst/>
                <a:gdLst>
                  <a:gd name="connsiteX0" fmla="*/ 31369 w 31368"/>
                  <a:gd name="connsiteY0" fmla="*/ 16313 h 32625"/>
                  <a:gd name="connsiteX1" fmla="*/ 20580 w 31368"/>
                  <a:gd name="connsiteY1" fmla="*/ 801 h 32625"/>
                  <a:gd name="connsiteX2" fmla="*/ 2992 w 31368"/>
                  <a:gd name="connsiteY2" fmla="*/ 6697 h 32625"/>
                  <a:gd name="connsiteX3" fmla="*/ 2992 w 31368"/>
                  <a:gd name="connsiteY3" fmla="*/ 25929 h 32625"/>
                  <a:gd name="connsiteX4" fmla="*/ 20580 w 31368"/>
                  <a:gd name="connsiteY4" fmla="*/ 31825 h 32625"/>
                  <a:gd name="connsiteX5" fmla="*/ 31369 w 31368"/>
                  <a:gd name="connsiteY5" fmla="*/ 16313 h 32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68" h="32625">
                    <a:moveTo>
                      <a:pt x="31369" y="16313"/>
                    </a:moveTo>
                    <a:cubicBezTo>
                      <a:pt x="31369" y="9237"/>
                      <a:pt x="27017" y="2978"/>
                      <a:pt x="20580" y="801"/>
                    </a:cubicBezTo>
                    <a:cubicBezTo>
                      <a:pt x="14143" y="-1376"/>
                      <a:pt x="6981" y="982"/>
                      <a:pt x="2992" y="6697"/>
                    </a:cubicBezTo>
                    <a:cubicBezTo>
                      <a:pt x="-997" y="12503"/>
                      <a:pt x="-997" y="20123"/>
                      <a:pt x="2992" y="25929"/>
                    </a:cubicBezTo>
                    <a:cubicBezTo>
                      <a:pt x="6981" y="31644"/>
                      <a:pt x="14052" y="34002"/>
                      <a:pt x="20580" y="31825"/>
                    </a:cubicBezTo>
                    <a:cubicBezTo>
                      <a:pt x="27017" y="29648"/>
                      <a:pt x="31369" y="23298"/>
                      <a:pt x="31369" y="16313"/>
                    </a:cubicBezTo>
                  </a:path>
                </a:pathLst>
              </a:custGeom>
              <a:noFill/>
              <a:ln w="15875" cap="sq">
                <a:solidFill>
                  <a:srgbClr val="C6573B"/>
                </a:solidFill>
                <a:prstDash val="solid"/>
                <a:miter/>
              </a:ln>
            </p:spPr>
            <p:txBody>
              <a:bodyPr rtlCol="0" anchor="ctr"/>
              <a:lstStyle/>
              <a:p>
                <a:endParaRPr lang="en-GB" dirty="0"/>
              </a:p>
            </p:txBody>
          </p:sp>
          <p:sp>
            <p:nvSpPr>
              <p:cNvPr id="133" name="Freeform 132">
                <a:extLst>
                  <a:ext uri="{FF2B5EF4-FFF2-40B4-BE49-F238E27FC236}">
                    <a16:creationId xmlns:a16="http://schemas.microsoft.com/office/drawing/2014/main" id="{C6B3B93C-1D35-2EAE-0B7A-0107BA463E9F}"/>
                  </a:ext>
                </a:extLst>
              </p:cNvPr>
              <p:cNvSpPr/>
              <p:nvPr/>
            </p:nvSpPr>
            <p:spPr>
              <a:xfrm>
                <a:off x="-543913" y="4952946"/>
                <a:ext cx="31368" cy="32625"/>
              </a:xfrm>
              <a:custGeom>
                <a:avLst/>
                <a:gdLst>
                  <a:gd name="connsiteX0" fmla="*/ 31369 w 31368"/>
                  <a:gd name="connsiteY0" fmla="*/ 16313 h 32625"/>
                  <a:gd name="connsiteX1" fmla="*/ 20580 w 31368"/>
                  <a:gd name="connsiteY1" fmla="*/ 801 h 32625"/>
                  <a:gd name="connsiteX2" fmla="*/ 2992 w 31368"/>
                  <a:gd name="connsiteY2" fmla="*/ 6697 h 32625"/>
                  <a:gd name="connsiteX3" fmla="*/ 2992 w 31368"/>
                  <a:gd name="connsiteY3" fmla="*/ 25929 h 32625"/>
                  <a:gd name="connsiteX4" fmla="*/ 20580 w 31368"/>
                  <a:gd name="connsiteY4" fmla="*/ 31825 h 32625"/>
                  <a:gd name="connsiteX5" fmla="*/ 31369 w 31368"/>
                  <a:gd name="connsiteY5" fmla="*/ 16313 h 32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68" h="32625">
                    <a:moveTo>
                      <a:pt x="31369" y="16313"/>
                    </a:moveTo>
                    <a:cubicBezTo>
                      <a:pt x="31369" y="9237"/>
                      <a:pt x="27017" y="2978"/>
                      <a:pt x="20580" y="801"/>
                    </a:cubicBezTo>
                    <a:cubicBezTo>
                      <a:pt x="14143" y="-1376"/>
                      <a:pt x="6981" y="982"/>
                      <a:pt x="2992" y="6697"/>
                    </a:cubicBezTo>
                    <a:cubicBezTo>
                      <a:pt x="-997" y="12503"/>
                      <a:pt x="-997" y="20123"/>
                      <a:pt x="2992" y="25929"/>
                    </a:cubicBezTo>
                    <a:cubicBezTo>
                      <a:pt x="6981" y="31644"/>
                      <a:pt x="14052" y="34002"/>
                      <a:pt x="20580" y="31825"/>
                    </a:cubicBezTo>
                    <a:cubicBezTo>
                      <a:pt x="27017" y="29648"/>
                      <a:pt x="31369" y="23298"/>
                      <a:pt x="31369" y="16313"/>
                    </a:cubicBezTo>
                  </a:path>
                </a:pathLst>
              </a:custGeom>
              <a:noFill/>
              <a:ln w="15875" cap="sq">
                <a:solidFill>
                  <a:srgbClr val="C6573B"/>
                </a:solidFill>
                <a:prstDash val="solid"/>
                <a:miter/>
              </a:ln>
            </p:spPr>
            <p:txBody>
              <a:bodyPr rtlCol="0" anchor="ctr"/>
              <a:lstStyle/>
              <a:p>
                <a:endParaRPr lang="en-GB" dirty="0"/>
              </a:p>
            </p:txBody>
          </p:sp>
          <p:sp>
            <p:nvSpPr>
              <p:cNvPr id="134" name="Freeform 133">
                <a:extLst>
                  <a:ext uri="{FF2B5EF4-FFF2-40B4-BE49-F238E27FC236}">
                    <a16:creationId xmlns:a16="http://schemas.microsoft.com/office/drawing/2014/main" id="{24CC0A3A-26DE-C7DB-A991-5C08637C1D64}"/>
                  </a:ext>
                </a:extLst>
              </p:cNvPr>
              <p:cNvSpPr/>
              <p:nvPr/>
            </p:nvSpPr>
            <p:spPr>
              <a:xfrm>
                <a:off x="-543913" y="4952946"/>
                <a:ext cx="31368" cy="32625"/>
              </a:xfrm>
              <a:custGeom>
                <a:avLst/>
                <a:gdLst>
                  <a:gd name="connsiteX0" fmla="*/ 31369 w 31368"/>
                  <a:gd name="connsiteY0" fmla="*/ 16313 h 32625"/>
                  <a:gd name="connsiteX1" fmla="*/ 20580 w 31368"/>
                  <a:gd name="connsiteY1" fmla="*/ 801 h 32625"/>
                  <a:gd name="connsiteX2" fmla="*/ 2992 w 31368"/>
                  <a:gd name="connsiteY2" fmla="*/ 6697 h 32625"/>
                  <a:gd name="connsiteX3" fmla="*/ 2992 w 31368"/>
                  <a:gd name="connsiteY3" fmla="*/ 25929 h 32625"/>
                  <a:gd name="connsiteX4" fmla="*/ 20580 w 31368"/>
                  <a:gd name="connsiteY4" fmla="*/ 31825 h 32625"/>
                  <a:gd name="connsiteX5" fmla="*/ 31369 w 31368"/>
                  <a:gd name="connsiteY5" fmla="*/ 16313 h 32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68" h="32625">
                    <a:moveTo>
                      <a:pt x="31369" y="16313"/>
                    </a:moveTo>
                    <a:cubicBezTo>
                      <a:pt x="31369" y="9237"/>
                      <a:pt x="27017" y="2978"/>
                      <a:pt x="20580" y="801"/>
                    </a:cubicBezTo>
                    <a:cubicBezTo>
                      <a:pt x="14143" y="-1376"/>
                      <a:pt x="6981" y="982"/>
                      <a:pt x="2992" y="6697"/>
                    </a:cubicBezTo>
                    <a:cubicBezTo>
                      <a:pt x="-997" y="12503"/>
                      <a:pt x="-997" y="20123"/>
                      <a:pt x="2992" y="25929"/>
                    </a:cubicBezTo>
                    <a:cubicBezTo>
                      <a:pt x="6981" y="31644"/>
                      <a:pt x="14052" y="34002"/>
                      <a:pt x="20580" y="31825"/>
                    </a:cubicBezTo>
                    <a:cubicBezTo>
                      <a:pt x="27017" y="29648"/>
                      <a:pt x="31369" y="23298"/>
                      <a:pt x="31369" y="16313"/>
                    </a:cubicBezTo>
                  </a:path>
                </a:pathLst>
              </a:custGeom>
              <a:noFill/>
              <a:ln w="15875" cap="sq">
                <a:solidFill>
                  <a:srgbClr val="C6573B"/>
                </a:solidFill>
                <a:prstDash val="solid"/>
                <a:miter/>
              </a:ln>
            </p:spPr>
            <p:txBody>
              <a:bodyPr rtlCol="0" anchor="ctr"/>
              <a:lstStyle/>
              <a:p>
                <a:endParaRPr lang="en-GB" dirty="0"/>
              </a:p>
            </p:txBody>
          </p:sp>
          <p:sp>
            <p:nvSpPr>
              <p:cNvPr id="135" name="Freeform 134">
                <a:extLst>
                  <a:ext uri="{FF2B5EF4-FFF2-40B4-BE49-F238E27FC236}">
                    <a16:creationId xmlns:a16="http://schemas.microsoft.com/office/drawing/2014/main" id="{9336FD3C-F365-088C-690D-680DA4A78591}"/>
                  </a:ext>
                </a:extLst>
              </p:cNvPr>
              <p:cNvSpPr/>
              <p:nvPr/>
            </p:nvSpPr>
            <p:spPr>
              <a:xfrm>
                <a:off x="-543913" y="4952946"/>
                <a:ext cx="31368" cy="32625"/>
              </a:xfrm>
              <a:custGeom>
                <a:avLst/>
                <a:gdLst>
                  <a:gd name="connsiteX0" fmla="*/ 31369 w 31368"/>
                  <a:gd name="connsiteY0" fmla="*/ 16313 h 32625"/>
                  <a:gd name="connsiteX1" fmla="*/ 20580 w 31368"/>
                  <a:gd name="connsiteY1" fmla="*/ 801 h 32625"/>
                  <a:gd name="connsiteX2" fmla="*/ 2992 w 31368"/>
                  <a:gd name="connsiteY2" fmla="*/ 6697 h 32625"/>
                  <a:gd name="connsiteX3" fmla="*/ 2992 w 31368"/>
                  <a:gd name="connsiteY3" fmla="*/ 25929 h 32625"/>
                  <a:gd name="connsiteX4" fmla="*/ 20580 w 31368"/>
                  <a:gd name="connsiteY4" fmla="*/ 31825 h 32625"/>
                  <a:gd name="connsiteX5" fmla="*/ 31369 w 31368"/>
                  <a:gd name="connsiteY5" fmla="*/ 16313 h 32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68" h="32625">
                    <a:moveTo>
                      <a:pt x="31369" y="16313"/>
                    </a:moveTo>
                    <a:cubicBezTo>
                      <a:pt x="31369" y="9237"/>
                      <a:pt x="27017" y="2978"/>
                      <a:pt x="20580" y="801"/>
                    </a:cubicBezTo>
                    <a:cubicBezTo>
                      <a:pt x="14143" y="-1376"/>
                      <a:pt x="6981" y="982"/>
                      <a:pt x="2992" y="6697"/>
                    </a:cubicBezTo>
                    <a:cubicBezTo>
                      <a:pt x="-997" y="12503"/>
                      <a:pt x="-997" y="20123"/>
                      <a:pt x="2992" y="25929"/>
                    </a:cubicBezTo>
                    <a:cubicBezTo>
                      <a:pt x="6981" y="31644"/>
                      <a:pt x="14052" y="34002"/>
                      <a:pt x="20580" y="31825"/>
                    </a:cubicBezTo>
                    <a:cubicBezTo>
                      <a:pt x="27017" y="29648"/>
                      <a:pt x="31369" y="23298"/>
                      <a:pt x="31369" y="16313"/>
                    </a:cubicBezTo>
                  </a:path>
                </a:pathLst>
              </a:custGeom>
              <a:noFill/>
              <a:ln w="15875" cap="sq">
                <a:solidFill>
                  <a:srgbClr val="C6573B"/>
                </a:solidFill>
                <a:prstDash val="solid"/>
                <a:miter/>
              </a:ln>
            </p:spPr>
            <p:txBody>
              <a:bodyPr rtlCol="0" anchor="ctr"/>
              <a:lstStyle/>
              <a:p>
                <a:endParaRPr lang="en-GB" dirty="0"/>
              </a:p>
            </p:txBody>
          </p:sp>
          <p:sp>
            <p:nvSpPr>
              <p:cNvPr id="136" name="Freeform 135">
                <a:extLst>
                  <a:ext uri="{FF2B5EF4-FFF2-40B4-BE49-F238E27FC236}">
                    <a16:creationId xmlns:a16="http://schemas.microsoft.com/office/drawing/2014/main" id="{F1CD45A3-BDE9-1C83-F01D-F42C65FBE7CE}"/>
                  </a:ext>
                </a:extLst>
              </p:cNvPr>
              <p:cNvSpPr/>
              <p:nvPr/>
            </p:nvSpPr>
            <p:spPr>
              <a:xfrm>
                <a:off x="-543913" y="4952946"/>
                <a:ext cx="31368" cy="32625"/>
              </a:xfrm>
              <a:custGeom>
                <a:avLst/>
                <a:gdLst>
                  <a:gd name="connsiteX0" fmla="*/ 31369 w 31368"/>
                  <a:gd name="connsiteY0" fmla="*/ 16313 h 32625"/>
                  <a:gd name="connsiteX1" fmla="*/ 20580 w 31368"/>
                  <a:gd name="connsiteY1" fmla="*/ 801 h 32625"/>
                  <a:gd name="connsiteX2" fmla="*/ 2992 w 31368"/>
                  <a:gd name="connsiteY2" fmla="*/ 6697 h 32625"/>
                  <a:gd name="connsiteX3" fmla="*/ 2992 w 31368"/>
                  <a:gd name="connsiteY3" fmla="*/ 25929 h 32625"/>
                  <a:gd name="connsiteX4" fmla="*/ 20580 w 31368"/>
                  <a:gd name="connsiteY4" fmla="*/ 31825 h 32625"/>
                  <a:gd name="connsiteX5" fmla="*/ 31369 w 31368"/>
                  <a:gd name="connsiteY5" fmla="*/ 16313 h 32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68" h="32625">
                    <a:moveTo>
                      <a:pt x="31369" y="16313"/>
                    </a:moveTo>
                    <a:cubicBezTo>
                      <a:pt x="31369" y="9237"/>
                      <a:pt x="27017" y="2978"/>
                      <a:pt x="20580" y="801"/>
                    </a:cubicBezTo>
                    <a:cubicBezTo>
                      <a:pt x="14143" y="-1376"/>
                      <a:pt x="6981" y="982"/>
                      <a:pt x="2992" y="6697"/>
                    </a:cubicBezTo>
                    <a:cubicBezTo>
                      <a:pt x="-997" y="12503"/>
                      <a:pt x="-997" y="20123"/>
                      <a:pt x="2992" y="25929"/>
                    </a:cubicBezTo>
                    <a:cubicBezTo>
                      <a:pt x="6981" y="31644"/>
                      <a:pt x="14052" y="34002"/>
                      <a:pt x="20580" y="31825"/>
                    </a:cubicBezTo>
                    <a:cubicBezTo>
                      <a:pt x="27017" y="29648"/>
                      <a:pt x="31369" y="23298"/>
                      <a:pt x="31369" y="16313"/>
                    </a:cubicBezTo>
                  </a:path>
                </a:pathLst>
              </a:custGeom>
              <a:noFill/>
              <a:ln w="15875" cap="sq">
                <a:solidFill>
                  <a:srgbClr val="C6573B"/>
                </a:solidFill>
                <a:prstDash val="solid"/>
                <a:miter/>
              </a:ln>
            </p:spPr>
            <p:txBody>
              <a:bodyPr rtlCol="0" anchor="ctr"/>
              <a:lstStyle/>
              <a:p>
                <a:endParaRPr lang="en-GB" dirty="0"/>
              </a:p>
            </p:txBody>
          </p:sp>
          <p:sp>
            <p:nvSpPr>
              <p:cNvPr id="137" name="Freeform 136">
                <a:extLst>
                  <a:ext uri="{FF2B5EF4-FFF2-40B4-BE49-F238E27FC236}">
                    <a16:creationId xmlns:a16="http://schemas.microsoft.com/office/drawing/2014/main" id="{0978CBFF-3041-F25D-00E9-E4FD197547D1}"/>
                  </a:ext>
                </a:extLst>
              </p:cNvPr>
              <p:cNvSpPr/>
              <p:nvPr/>
            </p:nvSpPr>
            <p:spPr>
              <a:xfrm>
                <a:off x="-543913" y="4952946"/>
                <a:ext cx="31368" cy="32625"/>
              </a:xfrm>
              <a:custGeom>
                <a:avLst/>
                <a:gdLst>
                  <a:gd name="connsiteX0" fmla="*/ 31369 w 31368"/>
                  <a:gd name="connsiteY0" fmla="*/ 16313 h 32625"/>
                  <a:gd name="connsiteX1" fmla="*/ 20580 w 31368"/>
                  <a:gd name="connsiteY1" fmla="*/ 801 h 32625"/>
                  <a:gd name="connsiteX2" fmla="*/ 2992 w 31368"/>
                  <a:gd name="connsiteY2" fmla="*/ 6697 h 32625"/>
                  <a:gd name="connsiteX3" fmla="*/ 2992 w 31368"/>
                  <a:gd name="connsiteY3" fmla="*/ 25929 h 32625"/>
                  <a:gd name="connsiteX4" fmla="*/ 20580 w 31368"/>
                  <a:gd name="connsiteY4" fmla="*/ 31825 h 32625"/>
                  <a:gd name="connsiteX5" fmla="*/ 31369 w 31368"/>
                  <a:gd name="connsiteY5" fmla="*/ 16313 h 32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68" h="32625">
                    <a:moveTo>
                      <a:pt x="31369" y="16313"/>
                    </a:moveTo>
                    <a:cubicBezTo>
                      <a:pt x="31369" y="9237"/>
                      <a:pt x="27017" y="2978"/>
                      <a:pt x="20580" y="801"/>
                    </a:cubicBezTo>
                    <a:cubicBezTo>
                      <a:pt x="14143" y="-1376"/>
                      <a:pt x="6981" y="982"/>
                      <a:pt x="2992" y="6697"/>
                    </a:cubicBezTo>
                    <a:cubicBezTo>
                      <a:pt x="-997" y="12503"/>
                      <a:pt x="-997" y="20123"/>
                      <a:pt x="2992" y="25929"/>
                    </a:cubicBezTo>
                    <a:cubicBezTo>
                      <a:pt x="6981" y="31644"/>
                      <a:pt x="14052" y="34002"/>
                      <a:pt x="20580" y="31825"/>
                    </a:cubicBezTo>
                    <a:cubicBezTo>
                      <a:pt x="27017" y="29648"/>
                      <a:pt x="31369" y="23298"/>
                      <a:pt x="31369" y="16313"/>
                    </a:cubicBezTo>
                  </a:path>
                </a:pathLst>
              </a:custGeom>
              <a:noFill/>
              <a:ln w="15875" cap="sq">
                <a:solidFill>
                  <a:srgbClr val="C6573B"/>
                </a:solidFill>
                <a:prstDash val="solid"/>
                <a:miter/>
              </a:ln>
            </p:spPr>
            <p:txBody>
              <a:bodyPr rtlCol="0" anchor="ctr"/>
              <a:lstStyle/>
              <a:p>
                <a:endParaRPr lang="en-GB" dirty="0"/>
              </a:p>
            </p:txBody>
          </p:sp>
          <p:sp>
            <p:nvSpPr>
              <p:cNvPr id="138" name="Freeform 137">
                <a:extLst>
                  <a:ext uri="{FF2B5EF4-FFF2-40B4-BE49-F238E27FC236}">
                    <a16:creationId xmlns:a16="http://schemas.microsoft.com/office/drawing/2014/main" id="{AB9B8494-D131-9A65-A311-3D50498B9533}"/>
                  </a:ext>
                </a:extLst>
              </p:cNvPr>
              <p:cNvSpPr/>
              <p:nvPr/>
            </p:nvSpPr>
            <p:spPr>
              <a:xfrm>
                <a:off x="-543913" y="4952946"/>
                <a:ext cx="31368" cy="32625"/>
              </a:xfrm>
              <a:custGeom>
                <a:avLst/>
                <a:gdLst>
                  <a:gd name="connsiteX0" fmla="*/ 31369 w 31368"/>
                  <a:gd name="connsiteY0" fmla="*/ 16313 h 32625"/>
                  <a:gd name="connsiteX1" fmla="*/ 20580 w 31368"/>
                  <a:gd name="connsiteY1" fmla="*/ 801 h 32625"/>
                  <a:gd name="connsiteX2" fmla="*/ 2992 w 31368"/>
                  <a:gd name="connsiteY2" fmla="*/ 6697 h 32625"/>
                  <a:gd name="connsiteX3" fmla="*/ 2992 w 31368"/>
                  <a:gd name="connsiteY3" fmla="*/ 25929 h 32625"/>
                  <a:gd name="connsiteX4" fmla="*/ 20580 w 31368"/>
                  <a:gd name="connsiteY4" fmla="*/ 31825 h 32625"/>
                  <a:gd name="connsiteX5" fmla="*/ 31369 w 31368"/>
                  <a:gd name="connsiteY5" fmla="*/ 16313 h 32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68" h="32625">
                    <a:moveTo>
                      <a:pt x="31369" y="16313"/>
                    </a:moveTo>
                    <a:cubicBezTo>
                      <a:pt x="31369" y="9237"/>
                      <a:pt x="27017" y="2978"/>
                      <a:pt x="20580" y="801"/>
                    </a:cubicBezTo>
                    <a:cubicBezTo>
                      <a:pt x="14143" y="-1376"/>
                      <a:pt x="6981" y="982"/>
                      <a:pt x="2992" y="6697"/>
                    </a:cubicBezTo>
                    <a:cubicBezTo>
                      <a:pt x="-997" y="12503"/>
                      <a:pt x="-997" y="20123"/>
                      <a:pt x="2992" y="25929"/>
                    </a:cubicBezTo>
                    <a:cubicBezTo>
                      <a:pt x="6981" y="31644"/>
                      <a:pt x="14052" y="34002"/>
                      <a:pt x="20580" y="31825"/>
                    </a:cubicBezTo>
                    <a:cubicBezTo>
                      <a:pt x="27017" y="29648"/>
                      <a:pt x="31369" y="23298"/>
                      <a:pt x="31369" y="16313"/>
                    </a:cubicBezTo>
                  </a:path>
                </a:pathLst>
              </a:custGeom>
              <a:noFill/>
              <a:ln w="15875" cap="sq">
                <a:solidFill>
                  <a:srgbClr val="C6573B"/>
                </a:solidFill>
                <a:prstDash val="solid"/>
                <a:miter/>
              </a:ln>
            </p:spPr>
            <p:txBody>
              <a:bodyPr rtlCol="0" anchor="ctr"/>
              <a:lstStyle/>
              <a:p>
                <a:endParaRPr lang="en-GB" dirty="0"/>
              </a:p>
            </p:txBody>
          </p:sp>
          <p:sp>
            <p:nvSpPr>
              <p:cNvPr id="139" name="Freeform 138">
                <a:extLst>
                  <a:ext uri="{FF2B5EF4-FFF2-40B4-BE49-F238E27FC236}">
                    <a16:creationId xmlns:a16="http://schemas.microsoft.com/office/drawing/2014/main" id="{1823E993-D45B-83E6-775C-5279AD49B277}"/>
                  </a:ext>
                </a:extLst>
              </p:cNvPr>
              <p:cNvSpPr/>
              <p:nvPr/>
            </p:nvSpPr>
            <p:spPr>
              <a:xfrm>
                <a:off x="-543913" y="4952946"/>
                <a:ext cx="31368" cy="32625"/>
              </a:xfrm>
              <a:custGeom>
                <a:avLst/>
                <a:gdLst>
                  <a:gd name="connsiteX0" fmla="*/ 31369 w 31368"/>
                  <a:gd name="connsiteY0" fmla="*/ 16313 h 32625"/>
                  <a:gd name="connsiteX1" fmla="*/ 20580 w 31368"/>
                  <a:gd name="connsiteY1" fmla="*/ 801 h 32625"/>
                  <a:gd name="connsiteX2" fmla="*/ 2992 w 31368"/>
                  <a:gd name="connsiteY2" fmla="*/ 6697 h 32625"/>
                  <a:gd name="connsiteX3" fmla="*/ 2992 w 31368"/>
                  <a:gd name="connsiteY3" fmla="*/ 25929 h 32625"/>
                  <a:gd name="connsiteX4" fmla="*/ 20580 w 31368"/>
                  <a:gd name="connsiteY4" fmla="*/ 31825 h 32625"/>
                  <a:gd name="connsiteX5" fmla="*/ 31369 w 31368"/>
                  <a:gd name="connsiteY5" fmla="*/ 16313 h 32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68" h="32625">
                    <a:moveTo>
                      <a:pt x="31369" y="16313"/>
                    </a:moveTo>
                    <a:cubicBezTo>
                      <a:pt x="31369" y="9237"/>
                      <a:pt x="27017" y="2978"/>
                      <a:pt x="20580" y="801"/>
                    </a:cubicBezTo>
                    <a:cubicBezTo>
                      <a:pt x="14143" y="-1376"/>
                      <a:pt x="6981" y="982"/>
                      <a:pt x="2992" y="6697"/>
                    </a:cubicBezTo>
                    <a:cubicBezTo>
                      <a:pt x="-997" y="12503"/>
                      <a:pt x="-997" y="20123"/>
                      <a:pt x="2992" y="25929"/>
                    </a:cubicBezTo>
                    <a:cubicBezTo>
                      <a:pt x="6981" y="31644"/>
                      <a:pt x="14052" y="34002"/>
                      <a:pt x="20580" y="31825"/>
                    </a:cubicBezTo>
                    <a:cubicBezTo>
                      <a:pt x="27017" y="29648"/>
                      <a:pt x="31369" y="23298"/>
                      <a:pt x="31369" y="16313"/>
                    </a:cubicBezTo>
                  </a:path>
                </a:pathLst>
              </a:custGeom>
              <a:noFill/>
              <a:ln w="15875" cap="sq">
                <a:solidFill>
                  <a:srgbClr val="C6573B"/>
                </a:solidFill>
                <a:prstDash val="solid"/>
                <a:miter/>
              </a:ln>
            </p:spPr>
            <p:txBody>
              <a:bodyPr rtlCol="0" anchor="ctr"/>
              <a:lstStyle/>
              <a:p>
                <a:endParaRPr lang="en-GB" dirty="0"/>
              </a:p>
            </p:txBody>
          </p:sp>
          <p:sp>
            <p:nvSpPr>
              <p:cNvPr id="140" name="Freeform 139">
                <a:extLst>
                  <a:ext uri="{FF2B5EF4-FFF2-40B4-BE49-F238E27FC236}">
                    <a16:creationId xmlns:a16="http://schemas.microsoft.com/office/drawing/2014/main" id="{C0FBF535-9865-FCAC-D118-89FA845CE5E0}"/>
                  </a:ext>
                </a:extLst>
              </p:cNvPr>
              <p:cNvSpPr/>
              <p:nvPr/>
            </p:nvSpPr>
            <p:spPr>
              <a:xfrm>
                <a:off x="-543913" y="4952946"/>
                <a:ext cx="31368" cy="32625"/>
              </a:xfrm>
              <a:custGeom>
                <a:avLst/>
                <a:gdLst>
                  <a:gd name="connsiteX0" fmla="*/ 31369 w 31368"/>
                  <a:gd name="connsiteY0" fmla="*/ 16313 h 32625"/>
                  <a:gd name="connsiteX1" fmla="*/ 20580 w 31368"/>
                  <a:gd name="connsiteY1" fmla="*/ 801 h 32625"/>
                  <a:gd name="connsiteX2" fmla="*/ 2992 w 31368"/>
                  <a:gd name="connsiteY2" fmla="*/ 6697 h 32625"/>
                  <a:gd name="connsiteX3" fmla="*/ 2992 w 31368"/>
                  <a:gd name="connsiteY3" fmla="*/ 25929 h 32625"/>
                  <a:gd name="connsiteX4" fmla="*/ 20580 w 31368"/>
                  <a:gd name="connsiteY4" fmla="*/ 31825 h 32625"/>
                  <a:gd name="connsiteX5" fmla="*/ 31369 w 31368"/>
                  <a:gd name="connsiteY5" fmla="*/ 16313 h 32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68" h="32625">
                    <a:moveTo>
                      <a:pt x="31369" y="16313"/>
                    </a:moveTo>
                    <a:cubicBezTo>
                      <a:pt x="31369" y="9237"/>
                      <a:pt x="27017" y="2978"/>
                      <a:pt x="20580" y="801"/>
                    </a:cubicBezTo>
                    <a:cubicBezTo>
                      <a:pt x="14143" y="-1376"/>
                      <a:pt x="6981" y="982"/>
                      <a:pt x="2992" y="6697"/>
                    </a:cubicBezTo>
                    <a:cubicBezTo>
                      <a:pt x="-997" y="12503"/>
                      <a:pt x="-997" y="20123"/>
                      <a:pt x="2992" y="25929"/>
                    </a:cubicBezTo>
                    <a:cubicBezTo>
                      <a:pt x="6981" y="31644"/>
                      <a:pt x="14052" y="34002"/>
                      <a:pt x="20580" y="31825"/>
                    </a:cubicBezTo>
                    <a:cubicBezTo>
                      <a:pt x="27017" y="29648"/>
                      <a:pt x="31369" y="23298"/>
                      <a:pt x="31369" y="16313"/>
                    </a:cubicBezTo>
                  </a:path>
                </a:pathLst>
              </a:custGeom>
              <a:noFill/>
              <a:ln w="15875" cap="sq">
                <a:solidFill>
                  <a:srgbClr val="C6573B"/>
                </a:solidFill>
                <a:prstDash val="solid"/>
                <a:miter/>
              </a:ln>
            </p:spPr>
            <p:txBody>
              <a:bodyPr rtlCol="0" anchor="ctr"/>
              <a:lstStyle/>
              <a:p>
                <a:endParaRPr lang="en-GB" dirty="0"/>
              </a:p>
            </p:txBody>
          </p:sp>
          <p:sp>
            <p:nvSpPr>
              <p:cNvPr id="141" name="Freeform 140">
                <a:extLst>
                  <a:ext uri="{FF2B5EF4-FFF2-40B4-BE49-F238E27FC236}">
                    <a16:creationId xmlns:a16="http://schemas.microsoft.com/office/drawing/2014/main" id="{0C755DBA-C406-92A1-97BE-515B8FEE7282}"/>
                  </a:ext>
                </a:extLst>
              </p:cNvPr>
              <p:cNvSpPr/>
              <p:nvPr/>
            </p:nvSpPr>
            <p:spPr>
              <a:xfrm>
                <a:off x="-543913" y="4952946"/>
                <a:ext cx="31368" cy="32625"/>
              </a:xfrm>
              <a:custGeom>
                <a:avLst/>
                <a:gdLst>
                  <a:gd name="connsiteX0" fmla="*/ 31369 w 31368"/>
                  <a:gd name="connsiteY0" fmla="*/ 16313 h 32625"/>
                  <a:gd name="connsiteX1" fmla="*/ 20580 w 31368"/>
                  <a:gd name="connsiteY1" fmla="*/ 801 h 32625"/>
                  <a:gd name="connsiteX2" fmla="*/ 2992 w 31368"/>
                  <a:gd name="connsiteY2" fmla="*/ 6697 h 32625"/>
                  <a:gd name="connsiteX3" fmla="*/ 2992 w 31368"/>
                  <a:gd name="connsiteY3" fmla="*/ 25929 h 32625"/>
                  <a:gd name="connsiteX4" fmla="*/ 20580 w 31368"/>
                  <a:gd name="connsiteY4" fmla="*/ 31825 h 32625"/>
                  <a:gd name="connsiteX5" fmla="*/ 31369 w 31368"/>
                  <a:gd name="connsiteY5" fmla="*/ 16313 h 32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68" h="32625">
                    <a:moveTo>
                      <a:pt x="31369" y="16313"/>
                    </a:moveTo>
                    <a:cubicBezTo>
                      <a:pt x="31369" y="9237"/>
                      <a:pt x="27017" y="2978"/>
                      <a:pt x="20580" y="801"/>
                    </a:cubicBezTo>
                    <a:cubicBezTo>
                      <a:pt x="14143" y="-1376"/>
                      <a:pt x="6981" y="982"/>
                      <a:pt x="2992" y="6697"/>
                    </a:cubicBezTo>
                    <a:cubicBezTo>
                      <a:pt x="-997" y="12503"/>
                      <a:pt x="-997" y="20123"/>
                      <a:pt x="2992" y="25929"/>
                    </a:cubicBezTo>
                    <a:cubicBezTo>
                      <a:pt x="6981" y="31644"/>
                      <a:pt x="14052" y="34002"/>
                      <a:pt x="20580" y="31825"/>
                    </a:cubicBezTo>
                    <a:cubicBezTo>
                      <a:pt x="27017" y="29648"/>
                      <a:pt x="31369" y="23298"/>
                      <a:pt x="31369" y="16313"/>
                    </a:cubicBezTo>
                  </a:path>
                </a:pathLst>
              </a:custGeom>
              <a:noFill/>
              <a:ln w="15875" cap="sq">
                <a:solidFill>
                  <a:srgbClr val="C6573B"/>
                </a:solidFill>
                <a:prstDash val="solid"/>
                <a:miter/>
              </a:ln>
            </p:spPr>
            <p:txBody>
              <a:bodyPr rtlCol="0" anchor="ctr"/>
              <a:lstStyle/>
              <a:p>
                <a:endParaRPr lang="en-GB" dirty="0"/>
              </a:p>
            </p:txBody>
          </p:sp>
          <p:sp>
            <p:nvSpPr>
              <p:cNvPr id="142" name="Freeform 141">
                <a:extLst>
                  <a:ext uri="{FF2B5EF4-FFF2-40B4-BE49-F238E27FC236}">
                    <a16:creationId xmlns:a16="http://schemas.microsoft.com/office/drawing/2014/main" id="{B982BDF8-5432-74E6-9CF8-1BD0178BA1B2}"/>
                  </a:ext>
                </a:extLst>
              </p:cNvPr>
              <p:cNvSpPr/>
              <p:nvPr/>
            </p:nvSpPr>
            <p:spPr>
              <a:xfrm>
                <a:off x="-543913" y="4952946"/>
                <a:ext cx="31368" cy="32625"/>
              </a:xfrm>
              <a:custGeom>
                <a:avLst/>
                <a:gdLst>
                  <a:gd name="connsiteX0" fmla="*/ 31369 w 31368"/>
                  <a:gd name="connsiteY0" fmla="*/ 16313 h 32625"/>
                  <a:gd name="connsiteX1" fmla="*/ 20580 w 31368"/>
                  <a:gd name="connsiteY1" fmla="*/ 801 h 32625"/>
                  <a:gd name="connsiteX2" fmla="*/ 2992 w 31368"/>
                  <a:gd name="connsiteY2" fmla="*/ 6697 h 32625"/>
                  <a:gd name="connsiteX3" fmla="*/ 2992 w 31368"/>
                  <a:gd name="connsiteY3" fmla="*/ 25929 h 32625"/>
                  <a:gd name="connsiteX4" fmla="*/ 20580 w 31368"/>
                  <a:gd name="connsiteY4" fmla="*/ 31825 h 32625"/>
                  <a:gd name="connsiteX5" fmla="*/ 31369 w 31368"/>
                  <a:gd name="connsiteY5" fmla="*/ 16313 h 32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68" h="32625">
                    <a:moveTo>
                      <a:pt x="31369" y="16313"/>
                    </a:moveTo>
                    <a:cubicBezTo>
                      <a:pt x="31369" y="9237"/>
                      <a:pt x="27017" y="2978"/>
                      <a:pt x="20580" y="801"/>
                    </a:cubicBezTo>
                    <a:cubicBezTo>
                      <a:pt x="14143" y="-1376"/>
                      <a:pt x="6981" y="982"/>
                      <a:pt x="2992" y="6697"/>
                    </a:cubicBezTo>
                    <a:cubicBezTo>
                      <a:pt x="-997" y="12503"/>
                      <a:pt x="-997" y="20123"/>
                      <a:pt x="2992" y="25929"/>
                    </a:cubicBezTo>
                    <a:cubicBezTo>
                      <a:pt x="6981" y="31644"/>
                      <a:pt x="14052" y="34002"/>
                      <a:pt x="20580" y="31825"/>
                    </a:cubicBezTo>
                    <a:cubicBezTo>
                      <a:pt x="27017" y="29648"/>
                      <a:pt x="31369" y="23298"/>
                      <a:pt x="31369" y="16313"/>
                    </a:cubicBezTo>
                  </a:path>
                </a:pathLst>
              </a:custGeom>
              <a:noFill/>
              <a:ln w="15875" cap="sq">
                <a:solidFill>
                  <a:srgbClr val="C6573B"/>
                </a:solidFill>
                <a:prstDash val="solid"/>
                <a:miter/>
              </a:ln>
            </p:spPr>
            <p:txBody>
              <a:bodyPr rtlCol="0" anchor="ctr"/>
              <a:lstStyle/>
              <a:p>
                <a:endParaRPr lang="en-GB" dirty="0"/>
              </a:p>
            </p:txBody>
          </p:sp>
          <p:sp>
            <p:nvSpPr>
              <p:cNvPr id="143" name="Freeform 142">
                <a:extLst>
                  <a:ext uri="{FF2B5EF4-FFF2-40B4-BE49-F238E27FC236}">
                    <a16:creationId xmlns:a16="http://schemas.microsoft.com/office/drawing/2014/main" id="{A5AC0D72-09AA-6882-57C1-51C9CB55CB71}"/>
                  </a:ext>
                </a:extLst>
              </p:cNvPr>
              <p:cNvSpPr/>
              <p:nvPr/>
            </p:nvSpPr>
            <p:spPr>
              <a:xfrm>
                <a:off x="-543913" y="4952946"/>
                <a:ext cx="31368" cy="32625"/>
              </a:xfrm>
              <a:custGeom>
                <a:avLst/>
                <a:gdLst>
                  <a:gd name="connsiteX0" fmla="*/ 31369 w 31368"/>
                  <a:gd name="connsiteY0" fmla="*/ 16313 h 32625"/>
                  <a:gd name="connsiteX1" fmla="*/ 20580 w 31368"/>
                  <a:gd name="connsiteY1" fmla="*/ 801 h 32625"/>
                  <a:gd name="connsiteX2" fmla="*/ 2992 w 31368"/>
                  <a:gd name="connsiteY2" fmla="*/ 6697 h 32625"/>
                  <a:gd name="connsiteX3" fmla="*/ 2992 w 31368"/>
                  <a:gd name="connsiteY3" fmla="*/ 25929 h 32625"/>
                  <a:gd name="connsiteX4" fmla="*/ 20580 w 31368"/>
                  <a:gd name="connsiteY4" fmla="*/ 31825 h 32625"/>
                  <a:gd name="connsiteX5" fmla="*/ 31369 w 31368"/>
                  <a:gd name="connsiteY5" fmla="*/ 16313 h 32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68" h="32625">
                    <a:moveTo>
                      <a:pt x="31369" y="16313"/>
                    </a:moveTo>
                    <a:cubicBezTo>
                      <a:pt x="31369" y="9237"/>
                      <a:pt x="27017" y="2978"/>
                      <a:pt x="20580" y="801"/>
                    </a:cubicBezTo>
                    <a:cubicBezTo>
                      <a:pt x="14143" y="-1376"/>
                      <a:pt x="6981" y="982"/>
                      <a:pt x="2992" y="6697"/>
                    </a:cubicBezTo>
                    <a:cubicBezTo>
                      <a:pt x="-997" y="12503"/>
                      <a:pt x="-997" y="20123"/>
                      <a:pt x="2992" y="25929"/>
                    </a:cubicBezTo>
                    <a:cubicBezTo>
                      <a:pt x="6981" y="31644"/>
                      <a:pt x="14052" y="34002"/>
                      <a:pt x="20580" y="31825"/>
                    </a:cubicBezTo>
                    <a:cubicBezTo>
                      <a:pt x="27017" y="29648"/>
                      <a:pt x="31369" y="23298"/>
                      <a:pt x="31369" y="16313"/>
                    </a:cubicBezTo>
                  </a:path>
                </a:pathLst>
              </a:custGeom>
              <a:noFill/>
              <a:ln w="15875" cap="sq">
                <a:solidFill>
                  <a:srgbClr val="C6573B"/>
                </a:solidFill>
                <a:prstDash val="solid"/>
                <a:miter/>
              </a:ln>
            </p:spPr>
            <p:txBody>
              <a:bodyPr rtlCol="0" anchor="ctr"/>
              <a:lstStyle/>
              <a:p>
                <a:endParaRPr lang="en-GB" dirty="0"/>
              </a:p>
            </p:txBody>
          </p:sp>
        </p:grpSp>
        <p:sp>
          <p:nvSpPr>
            <p:cNvPr id="144" name="Freeform 143">
              <a:extLst>
                <a:ext uri="{FF2B5EF4-FFF2-40B4-BE49-F238E27FC236}">
                  <a16:creationId xmlns:a16="http://schemas.microsoft.com/office/drawing/2014/main" id="{D7D712F0-FE08-EC96-EA8A-6607442B7396}"/>
                </a:ext>
              </a:extLst>
            </p:cNvPr>
            <p:cNvSpPr/>
            <p:nvPr/>
          </p:nvSpPr>
          <p:spPr>
            <a:xfrm>
              <a:off x="-527866" y="4969169"/>
              <a:ext cx="1921649" cy="1028881"/>
            </a:xfrm>
            <a:custGeom>
              <a:avLst/>
              <a:gdLst>
                <a:gd name="connsiteX0" fmla="*/ 0 w 1921649"/>
                <a:gd name="connsiteY0" fmla="*/ 0 h 1028881"/>
                <a:gd name="connsiteX1" fmla="*/ 2992 w 1921649"/>
                <a:gd name="connsiteY1" fmla="*/ 0 h 1028881"/>
                <a:gd name="connsiteX2" fmla="*/ 6074 w 1921649"/>
                <a:gd name="connsiteY2" fmla="*/ 0 h 1028881"/>
                <a:gd name="connsiteX3" fmla="*/ 6074 w 1921649"/>
                <a:gd name="connsiteY3" fmla="*/ 5262 h 1028881"/>
                <a:gd name="connsiteX4" fmla="*/ 9066 w 1921649"/>
                <a:gd name="connsiteY4" fmla="*/ 5262 h 1028881"/>
                <a:gd name="connsiteX5" fmla="*/ 15140 w 1921649"/>
                <a:gd name="connsiteY5" fmla="*/ 5262 h 1028881"/>
                <a:gd name="connsiteX6" fmla="*/ 15140 w 1921649"/>
                <a:gd name="connsiteY6" fmla="*/ 10704 h 1028881"/>
                <a:gd name="connsiteX7" fmla="*/ 24116 w 1921649"/>
                <a:gd name="connsiteY7" fmla="*/ 10704 h 1028881"/>
                <a:gd name="connsiteX8" fmla="*/ 24116 w 1921649"/>
                <a:gd name="connsiteY8" fmla="*/ 16238 h 1028881"/>
                <a:gd name="connsiteX9" fmla="*/ 33182 w 1921649"/>
                <a:gd name="connsiteY9" fmla="*/ 16238 h 1028881"/>
                <a:gd name="connsiteX10" fmla="*/ 36264 w 1921649"/>
                <a:gd name="connsiteY10" fmla="*/ 16238 h 1028881"/>
                <a:gd name="connsiteX11" fmla="*/ 39256 w 1921649"/>
                <a:gd name="connsiteY11" fmla="*/ 16238 h 1028881"/>
                <a:gd name="connsiteX12" fmla="*/ 39256 w 1921649"/>
                <a:gd name="connsiteY12" fmla="*/ 27305 h 1028881"/>
                <a:gd name="connsiteX13" fmla="*/ 48322 w 1921649"/>
                <a:gd name="connsiteY13" fmla="*/ 27305 h 1028881"/>
                <a:gd name="connsiteX14" fmla="*/ 48322 w 1921649"/>
                <a:gd name="connsiteY14" fmla="*/ 32929 h 1028881"/>
                <a:gd name="connsiteX15" fmla="*/ 60380 w 1921649"/>
                <a:gd name="connsiteY15" fmla="*/ 32929 h 1028881"/>
                <a:gd name="connsiteX16" fmla="*/ 60380 w 1921649"/>
                <a:gd name="connsiteY16" fmla="*/ 38554 h 1028881"/>
                <a:gd name="connsiteX17" fmla="*/ 63463 w 1921649"/>
                <a:gd name="connsiteY17" fmla="*/ 38554 h 1028881"/>
                <a:gd name="connsiteX18" fmla="*/ 63463 w 1921649"/>
                <a:gd name="connsiteY18" fmla="*/ 44087 h 1028881"/>
                <a:gd name="connsiteX19" fmla="*/ 66454 w 1921649"/>
                <a:gd name="connsiteY19" fmla="*/ 44087 h 1028881"/>
                <a:gd name="connsiteX20" fmla="*/ 69537 w 1921649"/>
                <a:gd name="connsiteY20" fmla="*/ 44087 h 1028881"/>
                <a:gd name="connsiteX21" fmla="*/ 69537 w 1921649"/>
                <a:gd name="connsiteY21" fmla="*/ 60960 h 1028881"/>
                <a:gd name="connsiteX22" fmla="*/ 72529 w 1921649"/>
                <a:gd name="connsiteY22" fmla="*/ 60960 h 1028881"/>
                <a:gd name="connsiteX23" fmla="*/ 78603 w 1921649"/>
                <a:gd name="connsiteY23" fmla="*/ 60960 h 1028881"/>
                <a:gd name="connsiteX24" fmla="*/ 78603 w 1921649"/>
                <a:gd name="connsiteY24" fmla="*/ 66675 h 1028881"/>
                <a:gd name="connsiteX25" fmla="*/ 84587 w 1921649"/>
                <a:gd name="connsiteY25" fmla="*/ 66675 h 1028881"/>
                <a:gd name="connsiteX26" fmla="*/ 84587 w 1921649"/>
                <a:gd name="connsiteY26" fmla="*/ 78105 h 1028881"/>
                <a:gd name="connsiteX27" fmla="*/ 90661 w 1921649"/>
                <a:gd name="connsiteY27" fmla="*/ 78105 h 1028881"/>
                <a:gd name="connsiteX28" fmla="*/ 93653 w 1921649"/>
                <a:gd name="connsiteY28" fmla="*/ 78105 h 1028881"/>
                <a:gd name="connsiteX29" fmla="*/ 93653 w 1921649"/>
                <a:gd name="connsiteY29" fmla="*/ 83820 h 1028881"/>
                <a:gd name="connsiteX30" fmla="*/ 96645 w 1921649"/>
                <a:gd name="connsiteY30" fmla="*/ 83820 h 1028881"/>
                <a:gd name="connsiteX31" fmla="*/ 96645 w 1921649"/>
                <a:gd name="connsiteY31" fmla="*/ 89626 h 1028881"/>
                <a:gd name="connsiteX32" fmla="*/ 102719 w 1921649"/>
                <a:gd name="connsiteY32" fmla="*/ 89626 h 1028881"/>
                <a:gd name="connsiteX33" fmla="*/ 105801 w 1921649"/>
                <a:gd name="connsiteY33" fmla="*/ 89626 h 1028881"/>
                <a:gd name="connsiteX34" fmla="*/ 105801 w 1921649"/>
                <a:gd name="connsiteY34" fmla="*/ 95432 h 1028881"/>
                <a:gd name="connsiteX35" fmla="*/ 108703 w 1921649"/>
                <a:gd name="connsiteY35" fmla="*/ 95432 h 1028881"/>
                <a:gd name="connsiteX36" fmla="*/ 111785 w 1921649"/>
                <a:gd name="connsiteY36" fmla="*/ 95432 h 1028881"/>
                <a:gd name="connsiteX37" fmla="*/ 111785 w 1921649"/>
                <a:gd name="connsiteY37" fmla="*/ 107043 h 1028881"/>
                <a:gd name="connsiteX38" fmla="*/ 114777 w 1921649"/>
                <a:gd name="connsiteY38" fmla="*/ 107043 h 1028881"/>
                <a:gd name="connsiteX39" fmla="*/ 114777 w 1921649"/>
                <a:gd name="connsiteY39" fmla="*/ 112939 h 1028881"/>
                <a:gd name="connsiteX40" fmla="*/ 120851 w 1921649"/>
                <a:gd name="connsiteY40" fmla="*/ 112939 h 1028881"/>
                <a:gd name="connsiteX41" fmla="*/ 120851 w 1921649"/>
                <a:gd name="connsiteY41" fmla="*/ 118745 h 1028881"/>
                <a:gd name="connsiteX42" fmla="*/ 123843 w 1921649"/>
                <a:gd name="connsiteY42" fmla="*/ 118745 h 1028881"/>
                <a:gd name="connsiteX43" fmla="*/ 123843 w 1921649"/>
                <a:gd name="connsiteY43" fmla="*/ 124642 h 1028881"/>
                <a:gd name="connsiteX44" fmla="*/ 129917 w 1921649"/>
                <a:gd name="connsiteY44" fmla="*/ 124642 h 1028881"/>
                <a:gd name="connsiteX45" fmla="*/ 135901 w 1921649"/>
                <a:gd name="connsiteY45" fmla="*/ 124642 h 1028881"/>
                <a:gd name="connsiteX46" fmla="*/ 135901 w 1921649"/>
                <a:gd name="connsiteY46" fmla="*/ 130447 h 1028881"/>
                <a:gd name="connsiteX47" fmla="*/ 138983 w 1921649"/>
                <a:gd name="connsiteY47" fmla="*/ 130447 h 1028881"/>
                <a:gd name="connsiteX48" fmla="*/ 138983 w 1921649"/>
                <a:gd name="connsiteY48" fmla="*/ 136344 h 1028881"/>
                <a:gd name="connsiteX49" fmla="*/ 145058 w 1921649"/>
                <a:gd name="connsiteY49" fmla="*/ 136344 h 1028881"/>
                <a:gd name="connsiteX50" fmla="*/ 148049 w 1921649"/>
                <a:gd name="connsiteY50" fmla="*/ 136344 h 1028881"/>
                <a:gd name="connsiteX51" fmla="*/ 148049 w 1921649"/>
                <a:gd name="connsiteY51" fmla="*/ 142240 h 1028881"/>
                <a:gd name="connsiteX52" fmla="*/ 151041 w 1921649"/>
                <a:gd name="connsiteY52" fmla="*/ 142240 h 1028881"/>
                <a:gd name="connsiteX53" fmla="*/ 151041 w 1921649"/>
                <a:gd name="connsiteY53" fmla="*/ 148227 h 1028881"/>
                <a:gd name="connsiteX54" fmla="*/ 160107 w 1921649"/>
                <a:gd name="connsiteY54" fmla="*/ 148227 h 1028881"/>
                <a:gd name="connsiteX55" fmla="*/ 160107 w 1921649"/>
                <a:gd name="connsiteY55" fmla="*/ 160111 h 1028881"/>
                <a:gd name="connsiteX56" fmla="*/ 169173 w 1921649"/>
                <a:gd name="connsiteY56" fmla="*/ 160111 h 1028881"/>
                <a:gd name="connsiteX57" fmla="*/ 169173 w 1921649"/>
                <a:gd name="connsiteY57" fmla="*/ 166098 h 1028881"/>
                <a:gd name="connsiteX58" fmla="*/ 181322 w 1921649"/>
                <a:gd name="connsiteY58" fmla="*/ 166098 h 1028881"/>
                <a:gd name="connsiteX59" fmla="*/ 181322 w 1921649"/>
                <a:gd name="connsiteY59" fmla="*/ 178072 h 1028881"/>
                <a:gd name="connsiteX60" fmla="*/ 184314 w 1921649"/>
                <a:gd name="connsiteY60" fmla="*/ 178072 h 1028881"/>
                <a:gd name="connsiteX61" fmla="*/ 184314 w 1921649"/>
                <a:gd name="connsiteY61" fmla="*/ 184150 h 1028881"/>
                <a:gd name="connsiteX62" fmla="*/ 187306 w 1921649"/>
                <a:gd name="connsiteY62" fmla="*/ 184150 h 1028881"/>
                <a:gd name="connsiteX63" fmla="*/ 187306 w 1921649"/>
                <a:gd name="connsiteY63" fmla="*/ 190228 h 1028881"/>
                <a:gd name="connsiteX64" fmla="*/ 193380 w 1921649"/>
                <a:gd name="connsiteY64" fmla="*/ 190228 h 1028881"/>
                <a:gd name="connsiteX65" fmla="*/ 196372 w 1921649"/>
                <a:gd name="connsiteY65" fmla="*/ 190228 h 1028881"/>
                <a:gd name="connsiteX66" fmla="*/ 196372 w 1921649"/>
                <a:gd name="connsiteY66" fmla="*/ 202293 h 1028881"/>
                <a:gd name="connsiteX67" fmla="*/ 205438 w 1921649"/>
                <a:gd name="connsiteY67" fmla="*/ 202293 h 1028881"/>
                <a:gd name="connsiteX68" fmla="*/ 205438 w 1921649"/>
                <a:gd name="connsiteY68" fmla="*/ 214539 h 1028881"/>
                <a:gd name="connsiteX69" fmla="*/ 211512 w 1921649"/>
                <a:gd name="connsiteY69" fmla="*/ 214539 h 1028881"/>
                <a:gd name="connsiteX70" fmla="*/ 214504 w 1921649"/>
                <a:gd name="connsiteY70" fmla="*/ 214539 h 1028881"/>
                <a:gd name="connsiteX71" fmla="*/ 217586 w 1921649"/>
                <a:gd name="connsiteY71" fmla="*/ 214539 h 1028881"/>
                <a:gd name="connsiteX72" fmla="*/ 217586 w 1921649"/>
                <a:gd name="connsiteY72" fmla="*/ 220708 h 1028881"/>
                <a:gd name="connsiteX73" fmla="*/ 220578 w 1921649"/>
                <a:gd name="connsiteY73" fmla="*/ 220708 h 1028881"/>
                <a:gd name="connsiteX74" fmla="*/ 223570 w 1921649"/>
                <a:gd name="connsiteY74" fmla="*/ 220708 h 1028881"/>
                <a:gd name="connsiteX75" fmla="*/ 226562 w 1921649"/>
                <a:gd name="connsiteY75" fmla="*/ 220708 h 1028881"/>
                <a:gd name="connsiteX76" fmla="*/ 226562 w 1921649"/>
                <a:gd name="connsiteY76" fmla="*/ 227058 h 1028881"/>
                <a:gd name="connsiteX77" fmla="*/ 241702 w 1921649"/>
                <a:gd name="connsiteY77" fmla="*/ 227058 h 1028881"/>
                <a:gd name="connsiteX78" fmla="*/ 241702 w 1921649"/>
                <a:gd name="connsiteY78" fmla="*/ 233317 h 1028881"/>
                <a:gd name="connsiteX79" fmla="*/ 244785 w 1921649"/>
                <a:gd name="connsiteY79" fmla="*/ 233317 h 1028881"/>
                <a:gd name="connsiteX80" fmla="*/ 244785 w 1921649"/>
                <a:gd name="connsiteY80" fmla="*/ 239667 h 1028881"/>
                <a:gd name="connsiteX81" fmla="*/ 247776 w 1921649"/>
                <a:gd name="connsiteY81" fmla="*/ 239667 h 1028881"/>
                <a:gd name="connsiteX82" fmla="*/ 247776 w 1921649"/>
                <a:gd name="connsiteY82" fmla="*/ 246017 h 1028881"/>
                <a:gd name="connsiteX83" fmla="*/ 256843 w 1921649"/>
                <a:gd name="connsiteY83" fmla="*/ 246017 h 1028881"/>
                <a:gd name="connsiteX84" fmla="*/ 259834 w 1921649"/>
                <a:gd name="connsiteY84" fmla="*/ 246017 h 1028881"/>
                <a:gd name="connsiteX85" fmla="*/ 262826 w 1921649"/>
                <a:gd name="connsiteY85" fmla="*/ 246017 h 1028881"/>
                <a:gd name="connsiteX86" fmla="*/ 262826 w 1921649"/>
                <a:gd name="connsiteY86" fmla="*/ 252367 h 1028881"/>
                <a:gd name="connsiteX87" fmla="*/ 274975 w 1921649"/>
                <a:gd name="connsiteY87" fmla="*/ 252367 h 1028881"/>
                <a:gd name="connsiteX88" fmla="*/ 280958 w 1921649"/>
                <a:gd name="connsiteY88" fmla="*/ 252367 h 1028881"/>
                <a:gd name="connsiteX89" fmla="*/ 280958 w 1921649"/>
                <a:gd name="connsiteY89" fmla="*/ 258899 h 1028881"/>
                <a:gd name="connsiteX90" fmla="*/ 284041 w 1921649"/>
                <a:gd name="connsiteY90" fmla="*/ 258899 h 1028881"/>
                <a:gd name="connsiteX91" fmla="*/ 284041 w 1921649"/>
                <a:gd name="connsiteY91" fmla="*/ 265430 h 1028881"/>
                <a:gd name="connsiteX92" fmla="*/ 299181 w 1921649"/>
                <a:gd name="connsiteY92" fmla="*/ 265430 h 1028881"/>
                <a:gd name="connsiteX93" fmla="*/ 299181 w 1921649"/>
                <a:gd name="connsiteY93" fmla="*/ 271962 h 1028881"/>
                <a:gd name="connsiteX94" fmla="*/ 308157 w 1921649"/>
                <a:gd name="connsiteY94" fmla="*/ 271962 h 1028881"/>
                <a:gd name="connsiteX95" fmla="*/ 308157 w 1921649"/>
                <a:gd name="connsiteY95" fmla="*/ 278493 h 1028881"/>
                <a:gd name="connsiteX96" fmla="*/ 314231 w 1921649"/>
                <a:gd name="connsiteY96" fmla="*/ 278493 h 1028881"/>
                <a:gd name="connsiteX97" fmla="*/ 314231 w 1921649"/>
                <a:gd name="connsiteY97" fmla="*/ 285024 h 1028881"/>
                <a:gd name="connsiteX98" fmla="*/ 320305 w 1921649"/>
                <a:gd name="connsiteY98" fmla="*/ 285024 h 1028881"/>
                <a:gd name="connsiteX99" fmla="*/ 320305 w 1921649"/>
                <a:gd name="connsiteY99" fmla="*/ 291556 h 1028881"/>
                <a:gd name="connsiteX100" fmla="*/ 335355 w 1921649"/>
                <a:gd name="connsiteY100" fmla="*/ 291556 h 1028881"/>
                <a:gd name="connsiteX101" fmla="*/ 335355 w 1921649"/>
                <a:gd name="connsiteY101" fmla="*/ 297996 h 1028881"/>
                <a:gd name="connsiteX102" fmla="*/ 338347 w 1921649"/>
                <a:gd name="connsiteY102" fmla="*/ 297996 h 1028881"/>
                <a:gd name="connsiteX103" fmla="*/ 344421 w 1921649"/>
                <a:gd name="connsiteY103" fmla="*/ 297996 h 1028881"/>
                <a:gd name="connsiteX104" fmla="*/ 344421 w 1921649"/>
                <a:gd name="connsiteY104" fmla="*/ 304619 h 1028881"/>
                <a:gd name="connsiteX105" fmla="*/ 347413 w 1921649"/>
                <a:gd name="connsiteY105" fmla="*/ 304619 h 1028881"/>
                <a:gd name="connsiteX106" fmla="*/ 347413 w 1921649"/>
                <a:gd name="connsiteY106" fmla="*/ 311241 h 1028881"/>
                <a:gd name="connsiteX107" fmla="*/ 353487 w 1921649"/>
                <a:gd name="connsiteY107" fmla="*/ 311241 h 1028881"/>
                <a:gd name="connsiteX108" fmla="*/ 362553 w 1921649"/>
                <a:gd name="connsiteY108" fmla="*/ 311241 h 1028881"/>
                <a:gd name="connsiteX109" fmla="*/ 362553 w 1921649"/>
                <a:gd name="connsiteY109" fmla="*/ 324667 h 1028881"/>
                <a:gd name="connsiteX110" fmla="*/ 365545 w 1921649"/>
                <a:gd name="connsiteY110" fmla="*/ 324667 h 1028881"/>
                <a:gd name="connsiteX111" fmla="*/ 365545 w 1921649"/>
                <a:gd name="connsiteY111" fmla="*/ 331379 h 1028881"/>
                <a:gd name="connsiteX112" fmla="*/ 368627 w 1921649"/>
                <a:gd name="connsiteY112" fmla="*/ 331379 h 1028881"/>
                <a:gd name="connsiteX113" fmla="*/ 368627 w 1921649"/>
                <a:gd name="connsiteY113" fmla="*/ 344805 h 1028881"/>
                <a:gd name="connsiteX114" fmla="*/ 374611 w 1921649"/>
                <a:gd name="connsiteY114" fmla="*/ 344805 h 1028881"/>
                <a:gd name="connsiteX115" fmla="*/ 374611 w 1921649"/>
                <a:gd name="connsiteY115" fmla="*/ 358322 h 1028881"/>
                <a:gd name="connsiteX116" fmla="*/ 377694 w 1921649"/>
                <a:gd name="connsiteY116" fmla="*/ 358322 h 1028881"/>
                <a:gd name="connsiteX117" fmla="*/ 377694 w 1921649"/>
                <a:gd name="connsiteY117" fmla="*/ 365034 h 1028881"/>
                <a:gd name="connsiteX118" fmla="*/ 380685 w 1921649"/>
                <a:gd name="connsiteY118" fmla="*/ 365034 h 1028881"/>
                <a:gd name="connsiteX119" fmla="*/ 383768 w 1921649"/>
                <a:gd name="connsiteY119" fmla="*/ 365034 h 1028881"/>
                <a:gd name="connsiteX120" fmla="*/ 383768 w 1921649"/>
                <a:gd name="connsiteY120" fmla="*/ 378732 h 1028881"/>
                <a:gd name="connsiteX121" fmla="*/ 389751 w 1921649"/>
                <a:gd name="connsiteY121" fmla="*/ 378732 h 1028881"/>
                <a:gd name="connsiteX122" fmla="*/ 398818 w 1921649"/>
                <a:gd name="connsiteY122" fmla="*/ 378732 h 1028881"/>
                <a:gd name="connsiteX123" fmla="*/ 398818 w 1921649"/>
                <a:gd name="connsiteY123" fmla="*/ 385717 h 1028881"/>
                <a:gd name="connsiteX124" fmla="*/ 410966 w 1921649"/>
                <a:gd name="connsiteY124" fmla="*/ 385717 h 1028881"/>
                <a:gd name="connsiteX125" fmla="*/ 410966 w 1921649"/>
                <a:gd name="connsiteY125" fmla="*/ 392611 h 1028881"/>
                <a:gd name="connsiteX126" fmla="*/ 432090 w 1921649"/>
                <a:gd name="connsiteY126" fmla="*/ 392611 h 1028881"/>
                <a:gd name="connsiteX127" fmla="*/ 432090 w 1921649"/>
                <a:gd name="connsiteY127" fmla="*/ 399506 h 1028881"/>
                <a:gd name="connsiteX128" fmla="*/ 447231 w 1921649"/>
                <a:gd name="connsiteY128" fmla="*/ 399506 h 1028881"/>
                <a:gd name="connsiteX129" fmla="*/ 462280 w 1921649"/>
                <a:gd name="connsiteY129" fmla="*/ 399506 h 1028881"/>
                <a:gd name="connsiteX130" fmla="*/ 462280 w 1921649"/>
                <a:gd name="connsiteY130" fmla="*/ 406491 h 1028881"/>
                <a:gd name="connsiteX131" fmla="*/ 465272 w 1921649"/>
                <a:gd name="connsiteY131" fmla="*/ 406491 h 1028881"/>
                <a:gd name="connsiteX132" fmla="*/ 465272 w 1921649"/>
                <a:gd name="connsiteY132" fmla="*/ 413476 h 1028881"/>
                <a:gd name="connsiteX133" fmla="*/ 468355 w 1921649"/>
                <a:gd name="connsiteY133" fmla="*/ 413476 h 1028881"/>
                <a:gd name="connsiteX134" fmla="*/ 468355 w 1921649"/>
                <a:gd name="connsiteY134" fmla="*/ 427718 h 1028881"/>
                <a:gd name="connsiteX135" fmla="*/ 477330 w 1921649"/>
                <a:gd name="connsiteY135" fmla="*/ 427718 h 1028881"/>
                <a:gd name="connsiteX136" fmla="*/ 477330 w 1921649"/>
                <a:gd name="connsiteY136" fmla="*/ 434703 h 1028881"/>
                <a:gd name="connsiteX137" fmla="*/ 492470 w 1921649"/>
                <a:gd name="connsiteY137" fmla="*/ 434703 h 1028881"/>
                <a:gd name="connsiteX138" fmla="*/ 492470 w 1921649"/>
                <a:gd name="connsiteY138" fmla="*/ 441778 h 1028881"/>
                <a:gd name="connsiteX139" fmla="*/ 504619 w 1921649"/>
                <a:gd name="connsiteY139" fmla="*/ 441778 h 1028881"/>
                <a:gd name="connsiteX140" fmla="*/ 507611 w 1921649"/>
                <a:gd name="connsiteY140" fmla="*/ 441778 h 1028881"/>
                <a:gd name="connsiteX141" fmla="*/ 507611 w 1921649"/>
                <a:gd name="connsiteY141" fmla="*/ 448945 h 1028881"/>
                <a:gd name="connsiteX142" fmla="*/ 513594 w 1921649"/>
                <a:gd name="connsiteY142" fmla="*/ 448945 h 1028881"/>
                <a:gd name="connsiteX143" fmla="*/ 513594 w 1921649"/>
                <a:gd name="connsiteY143" fmla="*/ 456202 h 1028881"/>
                <a:gd name="connsiteX144" fmla="*/ 528735 w 1921649"/>
                <a:gd name="connsiteY144" fmla="*/ 456202 h 1028881"/>
                <a:gd name="connsiteX145" fmla="*/ 528735 w 1921649"/>
                <a:gd name="connsiteY145" fmla="*/ 463459 h 1028881"/>
                <a:gd name="connsiteX146" fmla="*/ 534809 w 1921649"/>
                <a:gd name="connsiteY146" fmla="*/ 463459 h 1028881"/>
                <a:gd name="connsiteX147" fmla="*/ 534809 w 1921649"/>
                <a:gd name="connsiteY147" fmla="*/ 470716 h 1028881"/>
                <a:gd name="connsiteX148" fmla="*/ 537801 w 1921649"/>
                <a:gd name="connsiteY148" fmla="*/ 470716 h 1028881"/>
                <a:gd name="connsiteX149" fmla="*/ 537801 w 1921649"/>
                <a:gd name="connsiteY149" fmla="*/ 477974 h 1028881"/>
                <a:gd name="connsiteX150" fmla="*/ 549949 w 1921649"/>
                <a:gd name="connsiteY150" fmla="*/ 477974 h 1028881"/>
                <a:gd name="connsiteX151" fmla="*/ 549949 w 1921649"/>
                <a:gd name="connsiteY151" fmla="*/ 485231 h 1028881"/>
                <a:gd name="connsiteX152" fmla="*/ 567991 w 1921649"/>
                <a:gd name="connsiteY152" fmla="*/ 485231 h 1028881"/>
                <a:gd name="connsiteX153" fmla="*/ 567991 w 1921649"/>
                <a:gd name="connsiteY153" fmla="*/ 492488 h 1028881"/>
                <a:gd name="connsiteX154" fmla="*/ 571073 w 1921649"/>
                <a:gd name="connsiteY154" fmla="*/ 492488 h 1028881"/>
                <a:gd name="connsiteX155" fmla="*/ 571073 w 1921649"/>
                <a:gd name="connsiteY155" fmla="*/ 499654 h 1028881"/>
                <a:gd name="connsiteX156" fmla="*/ 580140 w 1921649"/>
                <a:gd name="connsiteY156" fmla="*/ 499654 h 1028881"/>
                <a:gd name="connsiteX157" fmla="*/ 580140 w 1921649"/>
                <a:gd name="connsiteY157" fmla="*/ 506912 h 1028881"/>
                <a:gd name="connsiteX158" fmla="*/ 613412 w 1921649"/>
                <a:gd name="connsiteY158" fmla="*/ 506912 h 1028881"/>
                <a:gd name="connsiteX159" fmla="*/ 616404 w 1921649"/>
                <a:gd name="connsiteY159" fmla="*/ 506912 h 1028881"/>
                <a:gd name="connsiteX160" fmla="*/ 616404 w 1921649"/>
                <a:gd name="connsiteY160" fmla="*/ 514441 h 1028881"/>
                <a:gd name="connsiteX161" fmla="*/ 625379 w 1921649"/>
                <a:gd name="connsiteY161" fmla="*/ 514441 h 1028881"/>
                <a:gd name="connsiteX162" fmla="*/ 625379 w 1921649"/>
                <a:gd name="connsiteY162" fmla="*/ 521879 h 1028881"/>
                <a:gd name="connsiteX163" fmla="*/ 637528 w 1921649"/>
                <a:gd name="connsiteY163" fmla="*/ 521879 h 1028881"/>
                <a:gd name="connsiteX164" fmla="*/ 637528 w 1921649"/>
                <a:gd name="connsiteY164" fmla="*/ 529318 h 1028881"/>
                <a:gd name="connsiteX165" fmla="*/ 643602 w 1921649"/>
                <a:gd name="connsiteY165" fmla="*/ 529318 h 1028881"/>
                <a:gd name="connsiteX166" fmla="*/ 643602 w 1921649"/>
                <a:gd name="connsiteY166" fmla="*/ 536757 h 1028881"/>
                <a:gd name="connsiteX167" fmla="*/ 658652 w 1921649"/>
                <a:gd name="connsiteY167" fmla="*/ 536757 h 1028881"/>
                <a:gd name="connsiteX168" fmla="*/ 664726 w 1921649"/>
                <a:gd name="connsiteY168" fmla="*/ 536757 h 1028881"/>
                <a:gd name="connsiteX169" fmla="*/ 664726 w 1921649"/>
                <a:gd name="connsiteY169" fmla="*/ 544376 h 1028881"/>
                <a:gd name="connsiteX170" fmla="*/ 673792 w 1921649"/>
                <a:gd name="connsiteY170" fmla="*/ 544376 h 1028881"/>
                <a:gd name="connsiteX171" fmla="*/ 673792 w 1921649"/>
                <a:gd name="connsiteY171" fmla="*/ 551906 h 1028881"/>
                <a:gd name="connsiteX172" fmla="*/ 694916 w 1921649"/>
                <a:gd name="connsiteY172" fmla="*/ 551906 h 1028881"/>
                <a:gd name="connsiteX173" fmla="*/ 694916 w 1921649"/>
                <a:gd name="connsiteY173" fmla="*/ 559526 h 1028881"/>
                <a:gd name="connsiteX174" fmla="*/ 719123 w 1921649"/>
                <a:gd name="connsiteY174" fmla="*/ 559526 h 1028881"/>
                <a:gd name="connsiteX175" fmla="*/ 737255 w 1921649"/>
                <a:gd name="connsiteY175" fmla="*/ 559526 h 1028881"/>
                <a:gd name="connsiteX176" fmla="*/ 737255 w 1921649"/>
                <a:gd name="connsiteY176" fmla="*/ 567236 h 1028881"/>
                <a:gd name="connsiteX177" fmla="*/ 761371 w 1921649"/>
                <a:gd name="connsiteY177" fmla="*/ 567236 h 1028881"/>
                <a:gd name="connsiteX178" fmla="*/ 761371 w 1921649"/>
                <a:gd name="connsiteY178" fmla="*/ 574857 h 1028881"/>
                <a:gd name="connsiteX179" fmla="*/ 767445 w 1921649"/>
                <a:gd name="connsiteY179" fmla="*/ 574857 h 1028881"/>
                <a:gd name="connsiteX180" fmla="*/ 767445 w 1921649"/>
                <a:gd name="connsiteY180" fmla="*/ 582567 h 1028881"/>
                <a:gd name="connsiteX181" fmla="*/ 770437 w 1921649"/>
                <a:gd name="connsiteY181" fmla="*/ 582567 h 1028881"/>
                <a:gd name="connsiteX182" fmla="*/ 770437 w 1921649"/>
                <a:gd name="connsiteY182" fmla="*/ 590278 h 1028881"/>
                <a:gd name="connsiteX183" fmla="*/ 779503 w 1921649"/>
                <a:gd name="connsiteY183" fmla="*/ 590278 h 1028881"/>
                <a:gd name="connsiteX184" fmla="*/ 782585 w 1921649"/>
                <a:gd name="connsiteY184" fmla="*/ 590278 h 1028881"/>
                <a:gd name="connsiteX185" fmla="*/ 782585 w 1921649"/>
                <a:gd name="connsiteY185" fmla="*/ 598170 h 1028881"/>
                <a:gd name="connsiteX186" fmla="*/ 788660 w 1921649"/>
                <a:gd name="connsiteY186" fmla="*/ 598170 h 1028881"/>
                <a:gd name="connsiteX187" fmla="*/ 788660 w 1921649"/>
                <a:gd name="connsiteY187" fmla="*/ 605972 h 1028881"/>
                <a:gd name="connsiteX188" fmla="*/ 833900 w 1921649"/>
                <a:gd name="connsiteY188" fmla="*/ 605972 h 1028881"/>
                <a:gd name="connsiteX189" fmla="*/ 833900 w 1921649"/>
                <a:gd name="connsiteY189" fmla="*/ 613773 h 1028881"/>
                <a:gd name="connsiteX190" fmla="*/ 842966 w 1921649"/>
                <a:gd name="connsiteY190" fmla="*/ 613773 h 1028881"/>
                <a:gd name="connsiteX191" fmla="*/ 842966 w 1921649"/>
                <a:gd name="connsiteY191" fmla="*/ 621574 h 1028881"/>
                <a:gd name="connsiteX192" fmla="*/ 855023 w 1921649"/>
                <a:gd name="connsiteY192" fmla="*/ 621574 h 1028881"/>
                <a:gd name="connsiteX193" fmla="*/ 855023 w 1921649"/>
                <a:gd name="connsiteY193" fmla="*/ 629466 h 1028881"/>
                <a:gd name="connsiteX194" fmla="*/ 861098 w 1921649"/>
                <a:gd name="connsiteY194" fmla="*/ 629466 h 1028881"/>
                <a:gd name="connsiteX195" fmla="*/ 879230 w 1921649"/>
                <a:gd name="connsiteY195" fmla="*/ 629466 h 1028881"/>
                <a:gd name="connsiteX196" fmla="*/ 879230 w 1921649"/>
                <a:gd name="connsiteY196" fmla="*/ 637449 h 1028881"/>
                <a:gd name="connsiteX197" fmla="*/ 903346 w 1921649"/>
                <a:gd name="connsiteY197" fmla="*/ 637449 h 1028881"/>
                <a:gd name="connsiteX198" fmla="*/ 903346 w 1921649"/>
                <a:gd name="connsiteY198" fmla="*/ 645432 h 1028881"/>
                <a:gd name="connsiteX199" fmla="*/ 930544 w 1921649"/>
                <a:gd name="connsiteY199" fmla="*/ 645432 h 1028881"/>
                <a:gd name="connsiteX200" fmla="*/ 930544 w 1921649"/>
                <a:gd name="connsiteY200" fmla="*/ 653415 h 1028881"/>
                <a:gd name="connsiteX201" fmla="*/ 933627 w 1921649"/>
                <a:gd name="connsiteY201" fmla="*/ 653415 h 1028881"/>
                <a:gd name="connsiteX202" fmla="*/ 933627 w 1921649"/>
                <a:gd name="connsiteY202" fmla="*/ 661398 h 1028881"/>
                <a:gd name="connsiteX203" fmla="*/ 939701 w 1921649"/>
                <a:gd name="connsiteY203" fmla="*/ 661398 h 1028881"/>
                <a:gd name="connsiteX204" fmla="*/ 939701 w 1921649"/>
                <a:gd name="connsiteY204" fmla="*/ 669381 h 1028881"/>
                <a:gd name="connsiteX205" fmla="*/ 960825 w 1921649"/>
                <a:gd name="connsiteY205" fmla="*/ 669381 h 1028881"/>
                <a:gd name="connsiteX206" fmla="*/ 960825 w 1921649"/>
                <a:gd name="connsiteY206" fmla="*/ 677364 h 1028881"/>
                <a:gd name="connsiteX207" fmla="*/ 963817 w 1921649"/>
                <a:gd name="connsiteY207" fmla="*/ 677364 h 1028881"/>
                <a:gd name="connsiteX208" fmla="*/ 963817 w 1921649"/>
                <a:gd name="connsiteY208" fmla="*/ 685347 h 1028881"/>
                <a:gd name="connsiteX209" fmla="*/ 975965 w 1921649"/>
                <a:gd name="connsiteY209" fmla="*/ 685347 h 1028881"/>
                <a:gd name="connsiteX210" fmla="*/ 975965 w 1921649"/>
                <a:gd name="connsiteY210" fmla="*/ 693330 h 1028881"/>
                <a:gd name="connsiteX211" fmla="*/ 991015 w 1921649"/>
                <a:gd name="connsiteY211" fmla="*/ 693330 h 1028881"/>
                <a:gd name="connsiteX212" fmla="*/ 991015 w 1921649"/>
                <a:gd name="connsiteY212" fmla="*/ 701312 h 1028881"/>
                <a:gd name="connsiteX213" fmla="*/ 1012230 w 1921649"/>
                <a:gd name="connsiteY213" fmla="*/ 701312 h 1028881"/>
                <a:gd name="connsiteX214" fmla="*/ 1015221 w 1921649"/>
                <a:gd name="connsiteY214" fmla="*/ 701312 h 1028881"/>
                <a:gd name="connsiteX215" fmla="*/ 1057469 w 1921649"/>
                <a:gd name="connsiteY215" fmla="*/ 701312 h 1028881"/>
                <a:gd name="connsiteX216" fmla="*/ 1057469 w 1921649"/>
                <a:gd name="connsiteY216" fmla="*/ 709749 h 1028881"/>
                <a:gd name="connsiteX217" fmla="*/ 1060552 w 1921649"/>
                <a:gd name="connsiteY217" fmla="*/ 709749 h 1028881"/>
                <a:gd name="connsiteX218" fmla="*/ 1124015 w 1921649"/>
                <a:gd name="connsiteY218" fmla="*/ 709749 h 1028881"/>
                <a:gd name="connsiteX219" fmla="*/ 1124015 w 1921649"/>
                <a:gd name="connsiteY219" fmla="*/ 718639 h 1028881"/>
                <a:gd name="connsiteX220" fmla="*/ 1145139 w 1921649"/>
                <a:gd name="connsiteY220" fmla="*/ 718639 h 1028881"/>
                <a:gd name="connsiteX221" fmla="*/ 1145139 w 1921649"/>
                <a:gd name="connsiteY221" fmla="*/ 736328 h 1028881"/>
                <a:gd name="connsiteX222" fmla="*/ 1199535 w 1921649"/>
                <a:gd name="connsiteY222" fmla="*/ 736328 h 1028881"/>
                <a:gd name="connsiteX223" fmla="*/ 1199535 w 1921649"/>
                <a:gd name="connsiteY223" fmla="*/ 745218 h 1028881"/>
                <a:gd name="connsiteX224" fmla="*/ 1241874 w 1921649"/>
                <a:gd name="connsiteY224" fmla="*/ 745218 h 1028881"/>
                <a:gd name="connsiteX225" fmla="*/ 1241874 w 1921649"/>
                <a:gd name="connsiteY225" fmla="*/ 762907 h 1028881"/>
                <a:gd name="connsiteX226" fmla="*/ 1250849 w 1921649"/>
                <a:gd name="connsiteY226" fmla="*/ 762907 h 1028881"/>
                <a:gd name="connsiteX227" fmla="*/ 1250849 w 1921649"/>
                <a:gd name="connsiteY227" fmla="*/ 771797 h 1028881"/>
                <a:gd name="connsiteX228" fmla="*/ 1308328 w 1921649"/>
                <a:gd name="connsiteY228" fmla="*/ 771797 h 1028881"/>
                <a:gd name="connsiteX229" fmla="*/ 1308328 w 1921649"/>
                <a:gd name="connsiteY229" fmla="*/ 780687 h 1028881"/>
                <a:gd name="connsiteX230" fmla="*/ 1323378 w 1921649"/>
                <a:gd name="connsiteY230" fmla="*/ 780687 h 1028881"/>
                <a:gd name="connsiteX231" fmla="*/ 1323378 w 1921649"/>
                <a:gd name="connsiteY231" fmla="*/ 789577 h 1028881"/>
                <a:gd name="connsiteX232" fmla="*/ 1347585 w 1921649"/>
                <a:gd name="connsiteY232" fmla="*/ 789577 h 1028881"/>
                <a:gd name="connsiteX233" fmla="*/ 1347585 w 1921649"/>
                <a:gd name="connsiteY233" fmla="*/ 798376 h 1028881"/>
                <a:gd name="connsiteX234" fmla="*/ 1356651 w 1921649"/>
                <a:gd name="connsiteY234" fmla="*/ 798376 h 1028881"/>
                <a:gd name="connsiteX235" fmla="*/ 1359642 w 1921649"/>
                <a:gd name="connsiteY235" fmla="*/ 798376 h 1028881"/>
                <a:gd name="connsiteX236" fmla="*/ 1359642 w 1921649"/>
                <a:gd name="connsiteY236" fmla="*/ 807629 h 1028881"/>
                <a:gd name="connsiteX237" fmla="*/ 1380857 w 1921649"/>
                <a:gd name="connsiteY237" fmla="*/ 807629 h 1028881"/>
                <a:gd name="connsiteX238" fmla="*/ 1380857 w 1921649"/>
                <a:gd name="connsiteY238" fmla="*/ 816882 h 1028881"/>
                <a:gd name="connsiteX239" fmla="*/ 1386841 w 1921649"/>
                <a:gd name="connsiteY239" fmla="*/ 816882 h 1028881"/>
                <a:gd name="connsiteX240" fmla="*/ 1386841 w 1921649"/>
                <a:gd name="connsiteY240" fmla="*/ 826045 h 1028881"/>
                <a:gd name="connsiteX241" fmla="*/ 1398989 w 1921649"/>
                <a:gd name="connsiteY241" fmla="*/ 826045 h 1028881"/>
                <a:gd name="connsiteX242" fmla="*/ 1398989 w 1921649"/>
                <a:gd name="connsiteY242" fmla="*/ 835297 h 1028881"/>
                <a:gd name="connsiteX243" fmla="*/ 1401981 w 1921649"/>
                <a:gd name="connsiteY243" fmla="*/ 835297 h 1028881"/>
                <a:gd name="connsiteX244" fmla="*/ 1401981 w 1921649"/>
                <a:gd name="connsiteY244" fmla="*/ 844459 h 1028881"/>
                <a:gd name="connsiteX245" fmla="*/ 1411047 w 1921649"/>
                <a:gd name="connsiteY245" fmla="*/ 844459 h 1028881"/>
                <a:gd name="connsiteX246" fmla="*/ 1411047 w 1921649"/>
                <a:gd name="connsiteY246" fmla="*/ 853712 h 1028881"/>
                <a:gd name="connsiteX247" fmla="*/ 1450303 w 1921649"/>
                <a:gd name="connsiteY247" fmla="*/ 853712 h 1028881"/>
                <a:gd name="connsiteX248" fmla="*/ 1450303 w 1921649"/>
                <a:gd name="connsiteY248" fmla="*/ 862875 h 1028881"/>
                <a:gd name="connsiteX249" fmla="*/ 1471427 w 1921649"/>
                <a:gd name="connsiteY249" fmla="*/ 862875 h 1028881"/>
                <a:gd name="connsiteX250" fmla="*/ 1471427 w 1921649"/>
                <a:gd name="connsiteY250" fmla="*/ 890633 h 1028881"/>
                <a:gd name="connsiteX251" fmla="*/ 1519840 w 1921649"/>
                <a:gd name="connsiteY251" fmla="*/ 890633 h 1028881"/>
                <a:gd name="connsiteX252" fmla="*/ 1519840 w 1921649"/>
                <a:gd name="connsiteY252" fmla="*/ 899795 h 1028881"/>
                <a:gd name="connsiteX253" fmla="*/ 1528816 w 1921649"/>
                <a:gd name="connsiteY253" fmla="*/ 899795 h 1028881"/>
                <a:gd name="connsiteX254" fmla="*/ 1534890 w 1921649"/>
                <a:gd name="connsiteY254" fmla="*/ 899795 h 1028881"/>
                <a:gd name="connsiteX255" fmla="*/ 1534890 w 1921649"/>
                <a:gd name="connsiteY255" fmla="*/ 909774 h 1028881"/>
                <a:gd name="connsiteX256" fmla="*/ 1540964 w 1921649"/>
                <a:gd name="connsiteY256" fmla="*/ 909774 h 1028881"/>
                <a:gd name="connsiteX257" fmla="*/ 1540964 w 1921649"/>
                <a:gd name="connsiteY257" fmla="*/ 919662 h 1028881"/>
                <a:gd name="connsiteX258" fmla="*/ 1550030 w 1921649"/>
                <a:gd name="connsiteY258" fmla="*/ 919662 h 1028881"/>
                <a:gd name="connsiteX259" fmla="*/ 1583303 w 1921649"/>
                <a:gd name="connsiteY259" fmla="*/ 919662 h 1028881"/>
                <a:gd name="connsiteX260" fmla="*/ 1595361 w 1921649"/>
                <a:gd name="connsiteY260" fmla="*/ 919662 h 1028881"/>
                <a:gd name="connsiteX261" fmla="*/ 1595361 w 1921649"/>
                <a:gd name="connsiteY261" fmla="*/ 931817 h 1028881"/>
                <a:gd name="connsiteX262" fmla="*/ 1598353 w 1921649"/>
                <a:gd name="connsiteY262" fmla="*/ 931817 h 1028881"/>
                <a:gd name="connsiteX263" fmla="*/ 1598353 w 1921649"/>
                <a:gd name="connsiteY263" fmla="*/ 943973 h 1028881"/>
                <a:gd name="connsiteX264" fmla="*/ 1613402 w 1921649"/>
                <a:gd name="connsiteY264" fmla="*/ 943973 h 1028881"/>
                <a:gd name="connsiteX265" fmla="*/ 1613402 w 1921649"/>
                <a:gd name="connsiteY265" fmla="*/ 956129 h 1028881"/>
                <a:gd name="connsiteX266" fmla="*/ 1658824 w 1921649"/>
                <a:gd name="connsiteY266" fmla="*/ 956129 h 1028881"/>
                <a:gd name="connsiteX267" fmla="*/ 1658824 w 1921649"/>
                <a:gd name="connsiteY267" fmla="*/ 968194 h 1028881"/>
                <a:gd name="connsiteX268" fmla="*/ 1734344 w 1921649"/>
                <a:gd name="connsiteY268" fmla="*/ 968194 h 1028881"/>
                <a:gd name="connsiteX269" fmla="*/ 1734344 w 1921649"/>
                <a:gd name="connsiteY269" fmla="*/ 980349 h 1028881"/>
                <a:gd name="connsiteX270" fmla="*/ 1749484 w 1921649"/>
                <a:gd name="connsiteY270" fmla="*/ 980349 h 1028881"/>
                <a:gd name="connsiteX271" fmla="*/ 1749484 w 1921649"/>
                <a:gd name="connsiteY271" fmla="*/ 992505 h 1028881"/>
                <a:gd name="connsiteX272" fmla="*/ 1821922 w 1921649"/>
                <a:gd name="connsiteY272" fmla="*/ 992505 h 1028881"/>
                <a:gd name="connsiteX273" fmla="*/ 1843047 w 1921649"/>
                <a:gd name="connsiteY273" fmla="*/ 992505 h 1028881"/>
                <a:gd name="connsiteX274" fmla="*/ 1843047 w 1921649"/>
                <a:gd name="connsiteY274" fmla="*/ 1010739 h 1028881"/>
                <a:gd name="connsiteX275" fmla="*/ 1921650 w 1921649"/>
                <a:gd name="connsiteY275" fmla="*/ 1010739 h 1028881"/>
                <a:gd name="connsiteX276" fmla="*/ 1921650 w 1921649"/>
                <a:gd name="connsiteY276" fmla="*/ 1028882 h 1028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Lst>
              <a:rect l="l" t="t" r="r" b="b"/>
              <a:pathLst>
                <a:path w="1921649" h="1028881">
                  <a:moveTo>
                    <a:pt x="0" y="0"/>
                  </a:moveTo>
                  <a:lnTo>
                    <a:pt x="2992" y="0"/>
                  </a:lnTo>
                  <a:lnTo>
                    <a:pt x="6074" y="0"/>
                  </a:lnTo>
                  <a:lnTo>
                    <a:pt x="6074" y="5262"/>
                  </a:lnTo>
                  <a:lnTo>
                    <a:pt x="9066" y="5262"/>
                  </a:lnTo>
                  <a:lnTo>
                    <a:pt x="15140" y="5262"/>
                  </a:lnTo>
                  <a:lnTo>
                    <a:pt x="15140" y="10704"/>
                  </a:lnTo>
                  <a:lnTo>
                    <a:pt x="24116" y="10704"/>
                  </a:lnTo>
                  <a:lnTo>
                    <a:pt x="24116" y="16238"/>
                  </a:lnTo>
                  <a:lnTo>
                    <a:pt x="33182" y="16238"/>
                  </a:lnTo>
                  <a:lnTo>
                    <a:pt x="36264" y="16238"/>
                  </a:lnTo>
                  <a:lnTo>
                    <a:pt x="39256" y="16238"/>
                  </a:lnTo>
                  <a:lnTo>
                    <a:pt x="39256" y="27305"/>
                  </a:lnTo>
                  <a:lnTo>
                    <a:pt x="48322" y="27305"/>
                  </a:lnTo>
                  <a:lnTo>
                    <a:pt x="48322" y="32929"/>
                  </a:lnTo>
                  <a:lnTo>
                    <a:pt x="60380" y="32929"/>
                  </a:lnTo>
                  <a:lnTo>
                    <a:pt x="60380" y="38554"/>
                  </a:lnTo>
                  <a:lnTo>
                    <a:pt x="63463" y="38554"/>
                  </a:lnTo>
                  <a:lnTo>
                    <a:pt x="63463" y="44087"/>
                  </a:lnTo>
                  <a:lnTo>
                    <a:pt x="66454" y="44087"/>
                  </a:lnTo>
                  <a:lnTo>
                    <a:pt x="69537" y="44087"/>
                  </a:lnTo>
                  <a:lnTo>
                    <a:pt x="69537" y="60960"/>
                  </a:lnTo>
                  <a:lnTo>
                    <a:pt x="72529" y="60960"/>
                  </a:lnTo>
                  <a:lnTo>
                    <a:pt x="78603" y="60960"/>
                  </a:lnTo>
                  <a:lnTo>
                    <a:pt x="78603" y="66675"/>
                  </a:lnTo>
                  <a:lnTo>
                    <a:pt x="84587" y="66675"/>
                  </a:lnTo>
                  <a:lnTo>
                    <a:pt x="84587" y="78105"/>
                  </a:lnTo>
                  <a:lnTo>
                    <a:pt x="90661" y="78105"/>
                  </a:lnTo>
                  <a:lnTo>
                    <a:pt x="93653" y="78105"/>
                  </a:lnTo>
                  <a:lnTo>
                    <a:pt x="93653" y="83820"/>
                  </a:lnTo>
                  <a:lnTo>
                    <a:pt x="96645" y="83820"/>
                  </a:lnTo>
                  <a:lnTo>
                    <a:pt x="96645" y="89626"/>
                  </a:lnTo>
                  <a:lnTo>
                    <a:pt x="102719" y="89626"/>
                  </a:lnTo>
                  <a:lnTo>
                    <a:pt x="105801" y="89626"/>
                  </a:lnTo>
                  <a:lnTo>
                    <a:pt x="105801" y="95432"/>
                  </a:lnTo>
                  <a:lnTo>
                    <a:pt x="108703" y="95432"/>
                  </a:lnTo>
                  <a:lnTo>
                    <a:pt x="111785" y="95432"/>
                  </a:lnTo>
                  <a:lnTo>
                    <a:pt x="111785" y="107043"/>
                  </a:lnTo>
                  <a:lnTo>
                    <a:pt x="114777" y="107043"/>
                  </a:lnTo>
                  <a:lnTo>
                    <a:pt x="114777" y="112939"/>
                  </a:lnTo>
                  <a:lnTo>
                    <a:pt x="120851" y="112939"/>
                  </a:lnTo>
                  <a:lnTo>
                    <a:pt x="120851" y="118745"/>
                  </a:lnTo>
                  <a:lnTo>
                    <a:pt x="123843" y="118745"/>
                  </a:lnTo>
                  <a:lnTo>
                    <a:pt x="123843" y="124642"/>
                  </a:lnTo>
                  <a:lnTo>
                    <a:pt x="129917" y="124642"/>
                  </a:lnTo>
                  <a:lnTo>
                    <a:pt x="135901" y="124642"/>
                  </a:lnTo>
                  <a:lnTo>
                    <a:pt x="135901" y="130447"/>
                  </a:lnTo>
                  <a:lnTo>
                    <a:pt x="138983" y="130447"/>
                  </a:lnTo>
                  <a:lnTo>
                    <a:pt x="138983" y="136344"/>
                  </a:lnTo>
                  <a:lnTo>
                    <a:pt x="145058" y="136344"/>
                  </a:lnTo>
                  <a:lnTo>
                    <a:pt x="148049" y="136344"/>
                  </a:lnTo>
                  <a:lnTo>
                    <a:pt x="148049" y="142240"/>
                  </a:lnTo>
                  <a:lnTo>
                    <a:pt x="151041" y="142240"/>
                  </a:lnTo>
                  <a:lnTo>
                    <a:pt x="151041" y="148227"/>
                  </a:lnTo>
                  <a:lnTo>
                    <a:pt x="160107" y="148227"/>
                  </a:lnTo>
                  <a:lnTo>
                    <a:pt x="160107" y="160111"/>
                  </a:lnTo>
                  <a:lnTo>
                    <a:pt x="169173" y="160111"/>
                  </a:lnTo>
                  <a:lnTo>
                    <a:pt x="169173" y="166098"/>
                  </a:lnTo>
                  <a:lnTo>
                    <a:pt x="181322" y="166098"/>
                  </a:lnTo>
                  <a:lnTo>
                    <a:pt x="181322" y="178072"/>
                  </a:lnTo>
                  <a:lnTo>
                    <a:pt x="184314" y="178072"/>
                  </a:lnTo>
                  <a:lnTo>
                    <a:pt x="184314" y="184150"/>
                  </a:lnTo>
                  <a:lnTo>
                    <a:pt x="187306" y="184150"/>
                  </a:lnTo>
                  <a:lnTo>
                    <a:pt x="187306" y="190228"/>
                  </a:lnTo>
                  <a:lnTo>
                    <a:pt x="193380" y="190228"/>
                  </a:lnTo>
                  <a:lnTo>
                    <a:pt x="196372" y="190228"/>
                  </a:lnTo>
                  <a:lnTo>
                    <a:pt x="196372" y="202293"/>
                  </a:lnTo>
                  <a:lnTo>
                    <a:pt x="205438" y="202293"/>
                  </a:lnTo>
                  <a:lnTo>
                    <a:pt x="205438" y="214539"/>
                  </a:lnTo>
                  <a:lnTo>
                    <a:pt x="211512" y="214539"/>
                  </a:lnTo>
                  <a:lnTo>
                    <a:pt x="214504" y="214539"/>
                  </a:lnTo>
                  <a:lnTo>
                    <a:pt x="217586" y="214539"/>
                  </a:lnTo>
                  <a:lnTo>
                    <a:pt x="217586" y="220708"/>
                  </a:lnTo>
                  <a:lnTo>
                    <a:pt x="220578" y="220708"/>
                  </a:lnTo>
                  <a:lnTo>
                    <a:pt x="223570" y="220708"/>
                  </a:lnTo>
                  <a:lnTo>
                    <a:pt x="226562" y="220708"/>
                  </a:lnTo>
                  <a:lnTo>
                    <a:pt x="226562" y="227058"/>
                  </a:lnTo>
                  <a:lnTo>
                    <a:pt x="241702" y="227058"/>
                  </a:lnTo>
                  <a:lnTo>
                    <a:pt x="241702" y="233317"/>
                  </a:lnTo>
                  <a:lnTo>
                    <a:pt x="244785" y="233317"/>
                  </a:lnTo>
                  <a:lnTo>
                    <a:pt x="244785" y="239667"/>
                  </a:lnTo>
                  <a:lnTo>
                    <a:pt x="247776" y="239667"/>
                  </a:lnTo>
                  <a:lnTo>
                    <a:pt x="247776" y="246017"/>
                  </a:lnTo>
                  <a:lnTo>
                    <a:pt x="256843" y="246017"/>
                  </a:lnTo>
                  <a:lnTo>
                    <a:pt x="259834" y="246017"/>
                  </a:lnTo>
                  <a:lnTo>
                    <a:pt x="262826" y="246017"/>
                  </a:lnTo>
                  <a:lnTo>
                    <a:pt x="262826" y="252367"/>
                  </a:lnTo>
                  <a:lnTo>
                    <a:pt x="274975" y="252367"/>
                  </a:lnTo>
                  <a:lnTo>
                    <a:pt x="280958" y="252367"/>
                  </a:lnTo>
                  <a:lnTo>
                    <a:pt x="280958" y="258899"/>
                  </a:lnTo>
                  <a:lnTo>
                    <a:pt x="284041" y="258899"/>
                  </a:lnTo>
                  <a:lnTo>
                    <a:pt x="284041" y="265430"/>
                  </a:lnTo>
                  <a:lnTo>
                    <a:pt x="299181" y="265430"/>
                  </a:lnTo>
                  <a:lnTo>
                    <a:pt x="299181" y="271962"/>
                  </a:lnTo>
                  <a:lnTo>
                    <a:pt x="308157" y="271962"/>
                  </a:lnTo>
                  <a:lnTo>
                    <a:pt x="308157" y="278493"/>
                  </a:lnTo>
                  <a:lnTo>
                    <a:pt x="314231" y="278493"/>
                  </a:lnTo>
                  <a:lnTo>
                    <a:pt x="314231" y="285024"/>
                  </a:lnTo>
                  <a:lnTo>
                    <a:pt x="320305" y="285024"/>
                  </a:lnTo>
                  <a:lnTo>
                    <a:pt x="320305" y="291556"/>
                  </a:lnTo>
                  <a:lnTo>
                    <a:pt x="335355" y="291556"/>
                  </a:lnTo>
                  <a:lnTo>
                    <a:pt x="335355" y="297996"/>
                  </a:lnTo>
                  <a:lnTo>
                    <a:pt x="338347" y="297996"/>
                  </a:lnTo>
                  <a:lnTo>
                    <a:pt x="344421" y="297996"/>
                  </a:lnTo>
                  <a:lnTo>
                    <a:pt x="344421" y="304619"/>
                  </a:lnTo>
                  <a:lnTo>
                    <a:pt x="347413" y="304619"/>
                  </a:lnTo>
                  <a:lnTo>
                    <a:pt x="347413" y="311241"/>
                  </a:lnTo>
                  <a:lnTo>
                    <a:pt x="353487" y="311241"/>
                  </a:lnTo>
                  <a:lnTo>
                    <a:pt x="362553" y="311241"/>
                  </a:lnTo>
                  <a:lnTo>
                    <a:pt x="362553" y="324667"/>
                  </a:lnTo>
                  <a:lnTo>
                    <a:pt x="365545" y="324667"/>
                  </a:lnTo>
                  <a:lnTo>
                    <a:pt x="365545" y="331379"/>
                  </a:lnTo>
                  <a:lnTo>
                    <a:pt x="368627" y="331379"/>
                  </a:lnTo>
                  <a:lnTo>
                    <a:pt x="368627" y="344805"/>
                  </a:lnTo>
                  <a:lnTo>
                    <a:pt x="374611" y="344805"/>
                  </a:lnTo>
                  <a:lnTo>
                    <a:pt x="374611" y="358322"/>
                  </a:lnTo>
                  <a:lnTo>
                    <a:pt x="377694" y="358322"/>
                  </a:lnTo>
                  <a:lnTo>
                    <a:pt x="377694" y="365034"/>
                  </a:lnTo>
                  <a:lnTo>
                    <a:pt x="380685" y="365034"/>
                  </a:lnTo>
                  <a:lnTo>
                    <a:pt x="383768" y="365034"/>
                  </a:lnTo>
                  <a:lnTo>
                    <a:pt x="383768" y="378732"/>
                  </a:lnTo>
                  <a:lnTo>
                    <a:pt x="389751" y="378732"/>
                  </a:lnTo>
                  <a:lnTo>
                    <a:pt x="398818" y="378732"/>
                  </a:lnTo>
                  <a:lnTo>
                    <a:pt x="398818" y="385717"/>
                  </a:lnTo>
                  <a:lnTo>
                    <a:pt x="410966" y="385717"/>
                  </a:lnTo>
                  <a:lnTo>
                    <a:pt x="410966" y="392611"/>
                  </a:lnTo>
                  <a:lnTo>
                    <a:pt x="432090" y="392611"/>
                  </a:lnTo>
                  <a:lnTo>
                    <a:pt x="432090" y="399506"/>
                  </a:lnTo>
                  <a:lnTo>
                    <a:pt x="447231" y="399506"/>
                  </a:lnTo>
                  <a:lnTo>
                    <a:pt x="462280" y="399506"/>
                  </a:lnTo>
                  <a:lnTo>
                    <a:pt x="462280" y="406491"/>
                  </a:lnTo>
                  <a:lnTo>
                    <a:pt x="465272" y="406491"/>
                  </a:lnTo>
                  <a:lnTo>
                    <a:pt x="465272" y="413476"/>
                  </a:lnTo>
                  <a:lnTo>
                    <a:pt x="468355" y="413476"/>
                  </a:lnTo>
                  <a:lnTo>
                    <a:pt x="468355" y="427718"/>
                  </a:lnTo>
                  <a:lnTo>
                    <a:pt x="477330" y="427718"/>
                  </a:lnTo>
                  <a:lnTo>
                    <a:pt x="477330" y="434703"/>
                  </a:lnTo>
                  <a:lnTo>
                    <a:pt x="492470" y="434703"/>
                  </a:lnTo>
                  <a:lnTo>
                    <a:pt x="492470" y="441778"/>
                  </a:lnTo>
                  <a:lnTo>
                    <a:pt x="504619" y="441778"/>
                  </a:lnTo>
                  <a:lnTo>
                    <a:pt x="507611" y="441778"/>
                  </a:lnTo>
                  <a:lnTo>
                    <a:pt x="507611" y="448945"/>
                  </a:lnTo>
                  <a:lnTo>
                    <a:pt x="513594" y="448945"/>
                  </a:lnTo>
                  <a:lnTo>
                    <a:pt x="513594" y="456202"/>
                  </a:lnTo>
                  <a:lnTo>
                    <a:pt x="528735" y="456202"/>
                  </a:lnTo>
                  <a:lnTo>
                    <a:pt x="528735" y="463459"/>
                  </a:lnTo>
                  <a:lnTo>
                    <a:pt x="534809" y="463459"/>
                  </a:lnTo>
                  <a:lnTo>
                    <a:pt x="534809" y="470716"/>
                  </a:lnTo>
                  <a:lnTo>
                    <a:pt x="537801" y="470716"/>
                  </a:lnTo>
                  <a:lnTo>
                    <a:pt x="537801" y="477974"/>
                  </a:lnTo>
                  <a:lnTo>
                    <a:pt x="549949" y="477974"/>
                  </a:lnTo>
                  <a:lnTo>
                    <a:pt x="549949" y="485231"/>
                  </a:lnTo>
                  <a:lnTo>
                    <a:pt x="567991" y="485231"/>
                  </a:lnTo>
                  <a:lnTo>
                    <a:pt x="567991" y="492488"/>
                  </a:lnTo>
                  <a:lnTo>
                    <a:pt x="571073" y="492488"/>
                  </a:lnTo>
                  <a:lnTo>
                    <a:pt x="571073" y="499654"/>
                  </a:lnTo>
                  <a:lnTo>
                    <a:pt x="580140" y="499654"/>
                  </a:lnTo>
                  <a:lnTo>
                    <a:pt x="580140" y="506912"/>
                  </a:lnTo>
                  <a:lnTo>
                    <a:pt x="613412" y="506912"/>
                  </a:lnTo>
                  <a:lnTo>
                    <a:pt x="616404" y="506912"/>
                  </a:lnTo>
                  <a:lnTo>
                    <a:pt x="616404" y="514441"/>
                  </a:lnTo>
                  <a:lnTo>
                    <a:pt x="625379" y="514441"/>
                  </a:lnTo>
                  <a:lnTo>
                    <a:pt x="625379" y="521879"/>
                  </a:lnTo>
                  <a:lnTo>
                    <a:pt x="637528" y="521879"/>
                  </a:lnTo>
                  <a:lnTo>
                    <a:pt x="637528" y="529318"/>
                  </a:lnTo>
                  <a:lnTo>
                    <a:pt x="643602" y="529318"/>
                  </a:lnTo>
                  <a:lnTo>
                    <a:pt x="643602" y="536757"/>
                  </a:lnTo>
                  <a:lnTo>
                    <a:pt x="658652" y="536757"/>
                  </a:lnTo>
                  <a:lnTo>
                    <a:pt x="664726" y="536757"/>
                  </a:lnTo>
                  <a:lnTo>
                    <a:pt x="664726" y="544376"/>
                  </a:lnTo>
                  <a:lnTo>
                    <a:pt x="673792" y="544376"/>
                  </a:lnTo>
                  <a:lnTo>
                    <a:pt x="673792" y="551906"/>
                  </a:lnTo>
                  <a:lnTo>
                    <a:pt x="694916" y="551906"/>
                  </a:lnTo>
                  <a:lnTo>
                    <a:pt x="694916" y="559526"/>
                  </a:lnTo>
                  <a:lnTo>
                    <a:pt x="719123" y="559526"/>
                  </a:lnTo>
                  <a:lnTo>
                    <a:pt x="737255" y="559526"/>
                  </a:lnTo>
                  <a:lnTo>
                    <a:pt x="737255" y="567236"/>
                  </a:lnTo>
                  <a:lnTo>
                    <a:pt x="761371" y="567236"/>
                  </a:lnTo>
                  <a:lnTo>
                    <a:pt x="761371" y="574857"/>
                  </a:lnTo>
                  <a:lnTo>
                    <a:pt x="767445" y="574857"/>
                  </a:lnTo>
                  <a:lnTo>
                    <a:pt x="767445" y="582567"/>
                  </a:lnTo>
                  <a:lnTo>
                    <a:pt x="770437" y="582567"/>
                  </a:lnTo>
                  <a:lnTo>
                    <a:pt x="770437" y="590278"/>
                  </a:lnTo>
                  <a:lnTo>
                    <a:pt x="779503" y="590278"/>
                  </a:lnTo>
                  <a:lnTo>
                    <a:pt x="782585" y="590278"/>
                  </a:lnTo>
                  <a:lnTo>
                    <a:pt x="782585" y="598170"/>
                  </a:lnTo>
                  <a:lnTo>
                    <a:pt x="788660" y="598170"/>
                  </a:lnTo>
                  <a:lnTo>
                    <a:pt x="788660" y="605972"/>
                  </a:lnTo>
                  <a:lnTo>
                    <a:pt x="833900" y="605972"/>
                  </a:lnTo>
                  <a:lnTo>
                    <a:pt x="833900" y="613773"/>
                  </a:lnTo>
                  <a:lnTo>
                    <a:pt x="842966" y="613773"/>
                  </a:lnTo>
                  <a:lnTo>
                    <a:pt x="842966" y="621574"/>
                  </a:lnTo>
                  <a:lnTo>
                    <a:pt x="855023" y="621574"/>
                  </a:lnTo>
                  <a:lnTo>
                    <a:pt x="855023" y="629466"/>
                  </a:lnTo>
                  <a:lnTo>
                    <a:pt x="861098" y="629466"/>
                  </a:lnTo>
                  <a:lnTo>
                    <a:pt x="879230" y="629466"/>
                  </a:lnTo>
                  <a:lnTo>
                    <a:pt x="879230" y="637449"/>
                  </a:lnTo>
                  <a:lnTo>
                    <a:pt x="903346" y="637449"/>
                  </a:lnTo>
                  <a:lnTo>
                    <a:pt x="903346" y="645432"/>
                  </a:lnTo>
                  <a:lnTo>
                    <a:pt x="930544" y="645432"/>
                  </a:lnTo>
                  <a:lnTo>
                    <a:pt x="930544" y="653415"/>
                  </a:lnTo>
                  <a:lnTo>
                    <a:pt x="933627" y="653415"/>
                  </a:lnTo>
                  <a:lnTo>
                    <a:pt x="933627" y="661398"/>
                  </a:lnTo>
                  <a:lnTo>
                    <a:pt x="939701" y="661398"/>
                  </a:lnTo>
                  <a:lnTo>
                    <a:pt x="939701" y="669381"/>
                  </a:lnTo>
                  <a:lnTo>
                    <a:pt x="960825" y="669381"/>
                  </a:lnTo>
                  <a:lnTo>
                    <a:pt x="960825" y="677364"/>
                  </a:lnTo>
                  <a:lnTo>
                    <a:pt x="963817" y="677364"/>
                  </a:lnTo>
                  <a:lnTo>
                    <a:pt x="963817" y="685347"/>
                  </a:lnTo>
                  <a:lnTo>
                    <a:pt x="975965" y="685347"/>
                  </a:lnTo>
                  <a:lnTo>
                    <a:pt x="975965" y="693330"/>
                  </a:lnTo>
                  <a:lnTo>
                    <a:pt x="991015" y="693330"/>
                  </a:lnTo>
                  <a:lnTo>
                    <a:pt x="991015" y="701312"/>
                  </a:lnTo>
                  <a:lnTo>
                    <a:pt x="1012230" y="701312"/>
                  </a:lnTo>
                  <a:lnTo>
                    <a:pt x="1015221" y="701312"/>
                  </a:lnTo>
                  <a:lnTo>
                    <a:pt x="1057469" y="701312"/>
                  </a:lnTo>
                  <a:lnTo>
                    <a:pt x="1057469" y="709749"/>
                  </a:lnTo>
                  <a:lnTo>
                    <a:pt x="1060552" y="709749"/>
                  </a:lnTo>
                  <a:lnTo>
                    <a:pt x="1124015" y="709749"/>
                  </a:lnTo>
                  <a:lnTo>
                    <a:pt x="1124015" y="718639"/>
                  </a:lnTo>
                  <a:lnTo>
                    <a:pt x="1145139" y="718639"/>
                  </a:lnTo>
                  <a:lnTo>
                    <a:pt x="1145139" y="736328"/>
                  </a:lnTo>
                  <a:lnTo>
                    <a:pt x="1199535" y="736328"/>
                  </a:lnTo>
                  <a:lnTo>
                    <a:pt x="1199535" y="745218"/>
                  </a:lnTo>
                  <a:lnTo>
                    <a:pt x="1241874" y="745218"/>
                  </a:lnTo>
                  <a:lnTo>
                    <a:pt x="1241874" y="762907"/>
                  </a:lnTo>
                  <a:lnTo>
                    <a:pt x="1250849" y="762907"/>
                  </a:lnTo>
                  <a:lnTo>
                    <a:pt x="1250849" y="771797"/>
                  </a:lnTo>
                  <a:lnTo>
                    <a:pt x="1308328" y="771797"/>
                  </a:lnTo>
                  <a:lnTo>
                    <a:pt x="1308328" y="780687"/>
                  </a:lnTo>
                  <a:lnTo>
                    <a:pt x="1323378" y="780687"/>
                  </a:lnTo>
                  <a:lnTo>
                    <a:pt x="1323378" y="789577"/>
                  </a:lnTo>
                  <a:lnTo>
                    <a:pt x="1347585" y="789577"/>
                  </a:lnTo>
                  <a:lnTo>
                    <a:pt x="1347585" y="798376"/>
                  </a:lnTo>
                  <a:lnTo>
                    <a:pt x="1356651" y="798376"/>
                  </a:lnTo>
                  <a:lnTo>
                    <a:pt x="1359642" y="798376"/>
                  </a:lnTo>
                  <a:lnTo>
                    <a:pt x="1359642" y="807629"/>
                  </a:lnTo>
                  <a:lnTo>
                    <a:pt x="1380857" y="807629"/>
                  </a:lnTo>
                  <a:lnTo>
                    <a:pt x="1380857" y="816882"/>
                  </a:lnTo>
                  <a:lnTo>
                    <a:pt x="1386841" y="816882"/>
                  </a:lnTo>
                  <a:lnTo>
                    <a:pt x="1386841" y="826045"/>
                  </a:lnTo>
                  <a:lnTo>
                    <a:pt x="1398989" y="826045"/>
                  </a:lnTo>
                  <a:lnTo>
                    <a:pt x="1398989" y="835297"/>
                  </a:lnTo>
                  <a:lnTo>
                    <a:pt x="1401981" y="835297"/>
                  </a:lnTo>
                  <a:lnTo>
                    <a:pt x="1401981" y="844459"/>
                  </a:lnTo>
                  <a:lnTo>
                    <a:pt x="1411047" y="844459"/>
                  </a:lnTo>
                  <a:lnTo>
                    <a:pt x="1411047" y="853712"/>
                  </a:lnTo>
                  <a:lnTo>
                    <a:pt x="1450303" y="853712"/>
                  </a:lnTo>
                  <a:lnTo>
                    <a:pt x="1450303" y="862875"/>
                  </a:lnTo>
                  <a:lnTo>
                    <a:pt x="1471427" y="862875"/>
                  </a:lnTo>
                  <a:lnTo>
                    <a:pt x="1471427" y="890633"/>
                  </a:lnTo>
                  <a:lnTo>
                    <a:pt x="1519840" y="890633"/>
                  </a:lnTo>
                  <a:lnTo>
                    <a:pt x="1519840" y="899795"/>
                  </a:lnTo>
                  <a:lnTo>
                    <a:pt x="1528816" y="899795"/>
                  </a:lnTo>
                  <a:lnTo>
                    <a:pt x="1534890" y="899795"/>
                  </a:lnTo>
                  <a:lnTo>
                    <a:pt x="1534890" y="909774"/>
                  </a:lnTo>
                  <a:lnTo>
                    <a:pt x="1540964" y="909774"/>
                  </a:lnTo>
                  <a:lnTo>
                    <a:pt x="1540964" y="919662"/>
                  </a:lnTo>
                  <a:lnTo>
                    <a:pt x="1550030" y="919662"/>
                  </a:lnTo>
                  <a:lnTo>
                    <a:pt x="1583303" y="919662"/>
                  </a:lnTo>
                  <a:lnTo>
                    <a:pt x="1595361" y="919662"/>
                  </a:lnTo>
                  <a:lnTo>
                    <a:pt x="1595361" y="931817"/>
                  </a:lnTo>
                  <a:lnTo>
                    <a:pt x="1598353" y="931817"/>
                  </a:lnTo>
                  <a:lnTo>
                    <a:pt x="1598353" y="943973"/>
                  </a:lnTo>
                  <a:lnTo>
                    <a:pt x="1613402" y="943973"/>
                  </a:lnTo>
                  <a:lnTo>
                    <a:pt x="1613402" y="956129"/>
                  </a:lnTo>
                  <a:lnTo>
                    <a:pt x="1658824" y="956129"/>
                  </a:lnTo>
                  <a:lnTo>
                    <a:pt x="1658824" y="968194"/>
                  </a:lnTo>
                  <a:lnTo>
                    <a:pt x="1734344" y="968194"/>
                  </a:lnTo>
                  <a:lnTo>
                    <a:pt x="1734344" y="980349"/>
                  </a:lnTo>
                  <a:lnTo>
                    <a:pt x="1749484" y="980349"/>
                  </a:lnTo>
                  <a:lnTo>
                    <a:pt x="1749484" y="992505"/>
                  </a:lnTo>
                  <a:lnTo>
                    <a:pt x="1821922" y="992505"/>
                  </a:lnTo>
                  <a:lnTo>
                    <a:pt x="1843047" y="992505"/>
                  </a:lnTo>
                  <a:lnTo>
                    <a:pt x="1843047" y="1010739"/>
                  </a:lnTo>
                  <a:lnTo>
                    <a:pt x="1921650" y="1010739"/>
                  </a:lnTo>
                  <a:lnTo>
                    <a:pt x="1921650" y="1028882"/>
                  </a:lnTo>
                </a:path>
              </a:pathLst>
            </a:custGeom>
            <a:noFill/>
            <a:ln w="15875" cap="flat">
              <a:solidFill>
                <a:srgbClr val="C6573B"/>
              </a:solidFill>
              <a:prstDash val="solid"/>
              <a:miter/>
            </a:ln>
          </p:spPr>
          <p:txBody>
            <a:bodyPr rtlCol="0" anchor="ctr"/>
            <a:lstStyle/>
            <a:p>
              <a:endParaRPr lang="en-GB" dirty="0"/>
            </a:p>
          </p:txBody>
        </p:sp>
        <p:sp>
          <p:nvSpPr>
            <p:cNvPr id="145" name="Freeform 144">
              <a:extLst>
                <a:ext uri="{FF2B5EF4-FFF2-40B4-BE49-F238E27FC236}">
                  <a16:creationId xmlns:a16="http://schemas.microsoft.com/office/drawing/2014/main" id="{03FF6CBD-112B-F23A-FA01-933D9C6A764B}"/>
                </a:ext>
              </a:extLst>
            </p:cNvPr>
            <p:cNvSpPr/>
            <p:nvPr/>
          </p:nvSpPr>
          <p:spPr>
            <a:xfrm>
              <a:off x="-527866" y="4969169"/>
              <a:ext cx="2075773" cy="959213"/>
            </a:xfrm>
            <a:custGeom>
              <a:avLst/>
              <a:gdLst>
                <a:gd name="connsiteX0" fmla="*/ 0 w 2075773"/>
                <a:gd name="connsiteY0" fmla="*/ 0 h 959213"/>
                <a:gd name="connsiteX1" fmla="*/ 2992 w 2075773"/>
                <a:gd name="connsiteY1" fmla="*/ 0 h 959213"/>
                <a:gd name="connsiteX2" fmla="*/ 2992 w 2075773"/>
                <a:gd name="connsiteY2" fmla="*/ 5352 h 959213"/>
                <a:gd name="connsiteX3" fmla="*/ 6074 w 2075773"/>
                <a:gd name="connsiteY3" fmla="*/ 5352 h 959213"/>
                <a:gd name="connsiteX4" fmla="*/ 6074 w 2075773"/>
                <a:gd name="connsiteY4" fmla="*/ 7983 h 959213"/>
                <a:gd name="connsiteX5" fmla="*/ 21124 w 2075773"/>
                <a:gd name="connsiteY5" fmla="*/ 7983 h 959213"/>
                <a:gd name="connsiteX6" fmla="*/ 21124 w 2075773"/>
                <a:gd name="connsiteY6" fmla="*/ 10704 h 959213"/>
                <a:gd name="connsiteX7" fmla="*/ 27198 w 2075773"/>
                <a:gd name="connsiteY7" fmla="*/ 10704 h 959213"/>
                <a:gd name="connsiteX8" fmla="*/ 27198 w 2075773"/>
                <a:gd name="connsiteY8" fmla="*/ 13335 h 959213"/>
                <a:gd name="connsiteX9" fmla="*/ 51314 w 2075773"/>
                <a:gd name="connsiteY9" fmla="*/ 13335 h 959213"/>
                <a:gd name="connsiteX10" fmla="*/ 51314 w 2075773"/>
                <a:gd name="connsiteY10" fmla="*/ 16057 h 959213"/>
                <a:gd name="connsiteX11" fmla="*/ 54397 w 2075773"/>
                <a:gd name="connsiteY11" fmla="*/ 16057 h 959213"/>
                <a:gd name="connsiteX12" fmla="*/ 54397 w 2075773"/>
                <a:gd name="connsiteY12" fmla="*/ 21409 h 959213"/>
                <a:gd name="connsiteX13" fmla="*/ 60380 w 2075773"/>
                <a:gd name="connsiteY13" fmla="*/ 21409 h 959213"/>
                <a:gd name="connsiteX14" fmla="*/ 60380 w 2075773"/>
                <a:gd name="connsiteY14" fmla="*/ 24039 h 959213"/>
                <a:gd name="connsiteX15" fmla="*/ 69537 w 2075773"/>
                <a:gd name="connsiteY15" fmla="*/ 24039 h 959213"/>
                <a:gd name="connsiteX16" fmla="*/ 69537 w 2075773"/>
                <a:gd name="connsiteY16" fmla="*/ 26761 h 959213"/>
                <a:gd name="connsiteX17" fmla="*/ 81595 w 2075773"/>
                <a:gd name="connsiteY17" fmla="*/ 26761 h 959213"/>
                <a:gd name="connsiteX18" fmla="*/ 81595 w 2075773"/>
                <a:gd name="connsiteY18" fmla="*/ 29392 h 959213"/>
                <a:gd name="connsiteX19" fmla="*/ 99727 w 2075773"/>
                <a:gd name="connsiteY19" fmla="*/ 29392 h 959213"/>
                <a:gd name="connsiteX20" fmla="*/ 99727 w 2075773"/>
                <a:gd name="connsiteY20" fmla="*/ 34744 h 959213"/>
                <a:gd name="connsiteX21" fmla="*/ 108703 w 2075773"/>
                <a:gd name="connsiteY21" fmla="*/ 34744 h 959213"/>
                <a:gd name="connsiteX22" fmla="*/ 108703 w 2075773"/>
                <a:gd name="connsiteY22" fmla="*/ 37374 h 959213"/>
                <a:gd name="connsiteX23" fmla="*/ 120851 w 2075773"/>
                <a:gd name="connsiteY23" fmla="*/ 37374 h 959213"/>
                <a:gd name="connsiteX24" fmla="*/ 120851 w 2075773"/>
                <a:gd name="connsiteY24" fmla="*/ 40096 h 959213"/>
                <a:gd name="connsiteX25" fmla="*/ 129917 w 2075773"/>
                <a:gd name="connsiteY25" fmla="*/ 40096 h 959213"/>
                <a:gd name="connsiteX26" fmla="*/ 129917 w 2075773"/>
                <a:gd name="connsiteY26" fmla="*/ 42726 h 959213"/>
                <a:gd name="connsiteX27" fmla="*/ 141975 w 2075773"/>
                <a:gd name="connsiteY27" fmla="*/ 42726 h 959213"/>
                <a:gd name="connsiteX28" fmla="*/ 141975 w 2075773"/>
                <a:gd name="connsiteY28" fmla="*/ 45448 h 959213"/>
                <a:gd name="connsiteX29" fmla="*/ 154124 w 2075773"/>
                <a:gd name="connsiteY29" fmla="*/ 45448 h 959213"/>
                <a:gd name="connsiteX30" fmla="*/ 154124 w 2075773"/>
                <a:gd name="connsiteY30" fmla="*/ 50800 h 959213"/>
                <a:gd name="connsiteX31" fmla="*/ 160107 w 2075773"/>
                <a:gd name="connsiteY31" fmla="*/ 50800 h 959213"/>
                <a:gd name="connsiteX32" fmla="*/ 160107 w 2075773"/>
                <a:gd name="connsiteY32" fmla="*/ 53431 h 959213"/>
                <a:gd name="connsiteX33" fmla="*/ 178239 w 2075773"/>
                <a:gd name="connsiteY33" fmla="*/ 53431 h 959213"/>
                <a:gd name="connsiteX34" fmla="*/ 178239 w 2075773"/>
                <a:gd name="connsiteY34" fmla="*/ 58783 h 959213"/>
                <a:gd name="connsiteX35" fmla="*/ 187306 w 2075773"/>
                <a:gd name="connsiteY35" fmla="*/ 58783 h 959213"/>
                <a:gd name="connsiteX36" fmla="*/ 187306 w 2075773"/>
                <a:gd name="connsiteY36" fmla="*/ 61504 h 959213"/>
                <a:gd name="connsiteX37" fmla="*/ 193380 w 2075773"/>
                <a:gd name="connsiteY37" fmla="*/ 61504 h 959213"/>
                <a:gd name="connsiteX38" fmla="*/ 193380 w 2075773"/>
                <a:gd name="connsiteY38" fmla="*/ 64135 h 959213"/>
                <a:gd name="connsiteX39" fmla="*/ 196372 w 2075773"/>
                <a:gd name="connsiteY39" fmla="*/ 64135 h 959213"/>
                <a:gd name="connsiteX40" fmla="*/ 196372 w 2075773"/>
                <a:gd name="connsiteY40" fmla="*/ 66856 h 959213"/>
                <a:gd name="connsiteX41" fmla="*/ 208520 w 2075773"/>
                <a:gd name="connsiteY41" fmla="*/ 66856 h 959213"/>
                <a:gd name="connsiteX42" fmla="*/ 208520 w 2075773"/>
                <a:gd name="connsiteY42" fmla="*/ 69487 h 959213"/>
                <a:gd name="connsiteX43" fmla="*/ 217586 w 2075773"/>
                <a:gd name="connsiteY43" fmla="*/ 69487 h 959213"/>
                <a:gd name="connsiteX44" fmla="*/ 217586 w 2075773"/>
                <a:gd name="connsiteY44" fmla="*/ 72118 h 959213"/>
                <a:gd name="connsiteX45" fmla="*/ 229644 w 2075773"/>
                <a:gd name="connsiteY45" fmla="*/ 72118 h 959213"/>
                <a:gd name="connsiteX46" fmla="*/ 235628 w 2075773"/>
                <a:gd name="connsiteY46" fmla="*/ 72118 h 959213"/>
                <a:gd name="connsiteX47" fmla="*/ 235628 w 2075773"/>
                <a:gd name="connsiteY47" fmla="*/ 74839 h 959213"/>
                <a:gd name="connsiteX48" fmla="*/ 238710 w 2075773"/>
                <a:gd name="connsiteY48" fmla="*/ 74839 h 959213"/>
                <a:gd name="connsiteX49" fmla="*/ 238710 w 2075773"/>
                <a:gd name="connsiteY49" fmla="*/ 77561 h 959213"/>
                <a:gd name="connsiteX50" fmla="*/ 256843 w 2075773"/>
                <a:gd name="connsiteY50" fmla="*/ 77561 h 959213"/>
                <a:gd name="connsiteX51" fmla="*/ 256843 w 2075773"/>
                <a:gd name="connsiteY51" fmla="*/ 80191 h 959213"/>
                <a:gd name="connsiteX52" fmla="*/ 262826 w 2075773"/>
                <a:gd name="connsiteY52" fmla="*/ 80191 h 959213"/>
                <a:gd name="connsiteX53" fmla="*/ 262826 w 2075773"/>
                <a:gd name="connsiteY53" fmla="*/ 85544 h 959213"/>
                <a:gd name="connsiteX54" fmla="*/ 265909 w 2075773"/>
                <a:gd name="connsiteY54" fmla="*/ 85544 h 959213"/>
                <a:gd name="connsiteX55" fmla="*/ 268900 w 2075773"/>
                <a:gd name="connsiteY55" fmla="*/ 85544 h 959213"/>
                <a:gd name="connsiteX56" fmla="*/ 268900 w 2075773"/>
                <a:gd name="connsiteY56" fmla="*/ 88265 h 959213"/>
                <a:gd name="connsiteX57" fmla="*/ 277967 w 2075773"/>
                <a:gd name="connsiteY57" fmla="*/ 88265 h 959213"/>
                <a:gd name="connsiteX58" fmla="*/ 277967 w 2075773"/>
                <a:gd name="connsiteY58" fmla="*/ 90896 h 959213"/>
                <a:gd name="connsiteX59" fmla="*/ 280958 w 2075773"/>
                <a:gd name="connsiteY59" fmla="*/ 90896 h 959213"/>
                <a:gd name="connsiteX60" fmla="*/ 280958 w 2075773"/>
                <a:gd name="connsiteY60" fmla="*/ 93617 h 959213"/>
                <a:gd name="connsiteX61" fmla="*/ 293107 w 2075773"/>
                <a:gd name="connsiteY61" fmla="*/ 93617 h 959213"/>
                <a:gd name="connsiteX62" fmla="*/ 293107 w 2075773"/>
                <a:gd name="connsiteY62" fmla="*/ 98969 h 959213"/>
                <a:gd name="connsiteX63" fmla="*/ 299181 w 2075773"/>
                <a:gd name="connsiteY63" fmla="*/ 98969 h 959213"/>
                <a:gd name="connsiteX64" fmla="*/ 299181 w 2075773"/>
                <a:gd name="connsiteY64" fmla="*/ 101691 h 959213"/>
                <a:gd name="connsiteX65" fmla="*/ 305165 w 2075773"/>
                <a:gd name="connsiteY65" fmla="*/ 101691 h 959213"/>
                <a:gd name="connsiteX66" fmla="*/ 305165 w 2075773"/>
                <a:gd name="connsiteY66" fmla="*/ 104412 h 959213"/>
                <a:gd name="connsiteX67" fmla="*/ 314231 w 2075773"/>
                <a:gd name="connsiteY67" fmla="*/ 104412 h 959213"/>
                <a:gd name="connsiteX68" fmla="*/ 314231 w 2075773"/>
                <a:gd name="connsiteY68" fmla="*/ 107043 h 959213"/>
                <a:gd name="connsiteX69" fmla="*/ 317223 w 2075773"/>
                <a:gd name="connsiteY69" fmla="*/ 107043 h 959213"/>
                <a:gd name="connsiteX70" fmla="*/ 317223 w 2075773"/>
                <a:gd name="connsiteY70" fmla="*/ 109764 h 959213"/>
                <a:gd name="connsiteX71" fmla="*/ 320305 w 2075773"/>
                <a:gd name="connsiteY71" fmla="*/ 109764 h 959213"/>
                <a:gd name="connsiteX72" fmla="*/ 320305 w 2075773"/>
                <a:gd name="connsiteY72" fmla="*/ 112486 h 959213"/>
                <a:gd name="connsiteX73" fmla="*/ 323297 w 2075773"/>
                <a:gd name="connsiteY73" fmla="*/ 112486 h 959213"/>
                <a:gd name="connsiteX74" fmla="*/ 323297 w 2075773"/>
                <a:gd name="connsiteY74" fmla="*/ 115116 h 959213"/>
                <a:gd name="connsiteX75" fmla="*/ 332363 w 2075773"/>
                <a:gd name="connsiteY75" fmla="*/ 115116 h 959213"/>
                <a:gd name="connsiteX76" fmla="*/ 332363 w 2075773"/>
                <a:gd name="connsiteY76" fmla="*/ 117838 h 959213"/>
                <a:gd name="connsiteX77" fmla="*/ 335355 w 2075773"/>
                <a:gd name="connsiteY77" fmla="*/ 117838 h 959213"/>
                <a:gd name="connsiteX78" fmla="*/ 335355 w 2075773"/>
                <a:gd name="connsiteY78" fmla="*/ 120559 h 959213"/>
                <a:gd name="connsiteX79" fmla="*/ 338347 w 2075773"/>
                <a:gd name="connsiteY79" fmla="*/ 120559 h 959213"/>
                <a:gd name="connsiteX80" fmla="*/ 338347 w 2075773"/>
                <a:gd name="connsiteY80" fmla="*/ 123281 h 959213"/>
                <a:gd name="connsiteX81" fmla="*/ 341429 w 2075773"/>
                <a:gd name="connsiteY81" fmla="*/ 123281 h 959213"/>
                <a:gd name="connsiteX82" fmla="*/ 341429 w 2075773"/>
                <a:gd name="connsiteY82" fmla="*/ 126002 h 959213"/>
                <a:gd name="connsiteX83" fmla="*/ 344421 w 2075773"/>
                <a:gd name="connsiteY83" fmla="*/ 126002 h 959213"/>
                <a:gd name="connsiteX84" fmla="*/ 344421 w 2075773"/>
                <a:gd name="connsiteY84" fmla="*/ 128633 h 959213"/>
                <a:gd name="connsiteX85" fmla="*/ 347413 w 2075773"/>
                <a:gd name="connsiteY85" fmla="*/ 128633 h 959213"/>
                <a:gd name="connsiteX86" fmla="*/ 347413 w 2075773"/>
                <a:gd name="connsiteY86" fmla="*/ 133985 h 959213"/>
                <a:gd name="connsiteX87" fmla="*/ 359561 w 2075773"/>
                <a:gd name="connsiteY87" fmla="*/ 133985 h 959213"/>
                <a:gd name="connsiteX88" fmla="*/ 359561 w 2075773"/>
                <a:gd name="connsiteY88" fmla="*/ 136707 h 959213"/>
                <a:gd name="connsiteX89" fmla="*/ 362553 w 2075773"/>
                <a:gd name="connsiteY89" fmla="*/ 136707 h 959213"/>
                <a:gd name="connsiteX90" fmla="*/ 362553 w 2075773"/>
                <a:gd name="connsiteY90" fmla="*/ 139428 h 959213"/>
                <a:gd name="connsiteX91" fmla="*/ 365545 w 2075773"/>
                <a:gd name="connsiteY91" fmla="*/ 139428 h 959213"/>
                <a:gd name="connsiteX92" fmla="*/ 368627 w 2075773"/>
                <a:gd name="connsiteY92" fmla="*/ 139428 h 959213"/>
                <a:gd name="connsiteX93" fmla="*/ 368627 w 2075773"/>
                <a:gd name="connsiteY93" fmla="*/ 142149 h 959213"/>
                <a:gd name="connsiteX94" fmla="*/ 386760 w 2075773"/>
                <a:gd name="connsiteY94" fmla="*/ 142149 h 959213"/>
                <a:gd name="connsiteX95" fmla="*/ 386760 w 2075773"/>
                <a:gd name="connsiteY95" fmla="*/ 144871 h 959213"/>
                <a:gd name="connsiteX96" fmla="*/ 389751 w 2075773"/>
                <a:gd name="connsiteY96" fmla="*/ 144871 h 959213"/>
                <a:gd name="connsiteX97" fmla="*/ 389751 w 2075773"/>
                <a:gd name="connsiteY97" fmla="*/ 147502 h 959213"/>
                <a:gd name="connsiteX98" fmla="*/ 392743 w 2075773"/>
                <a:gd name="connsiteY98" fmla="*/ 147502 h 959213"/>
                <a:gd name="connsiteX99" fmla="*/ 392743 w 2075773"/>
                <a:gd name="connsiteY99" fmla="*/ 150223 h 959213"/>
                <a:gd name="connsiteX100" fmla="*/ 395826 w 2075773"/>
                <a:gd name="connsiteY100" fmla="*/ 150223 h 959213"/>
                <a:gd name="connsiteX101" fmla="*/ 395826 w 2075773"/>
                <a:gd name="connsiteY101" fmla="*/ 152944 h 959213"/>
                <a:gd name="connsiteX102" fmla="*/ 398818 w 2075773"/>
                <a:gd name="connsiteY102" fmla="*/ 152944 h 959213"/>
                <a:gd name="connsiteX103" fmla="*/ 398818 w 2075773"/>
                <a:gd name="connsiteY103" fmla="*/ 158387 h 959213"/>
                <a:gd name="connsiteX104" fmla="*/ 401809 w 2075773"/>
                <a:gd name="connsiteY104" fmla="*/ 158387 h 959213"/>
                <a:gd name="connsiteX105" fmla="*/ 404892 w 2075773"/>
                <a:gd name="connsiteY105" fmla="*/ 158387 h 959213"/>
                <a:gd name="connsiteX106" fmla="*/ 404892 w 2075773"/>
                <a:gd name="connsiteY106" fmla="*/ 161109 h 959213"/>
                <a:gd name="connsiteX107" fmla="*/ 407884 w 2075773"/>
                <a:gd name="connsiteY107" fmla="*/ 161109 h 959213"/>
                <a:gd name="connsiteX108" fmla="*/ 419942 w 2075773"/>
                <a:gd name="connsiteY108" fmla="*/ 161109 h 959213"/>
                <a:gd name="connsiteX109" fmla="*/ 419942 w 2075773"/>
                <a:gd name="connsiteY109" fmla="*/ 163830 h 959213"/>
                <a:gd name="connsiteX110" fmla="*/ 423024 w 2075773"/>
                <a:gd name="connsiteY110" fmla="*/ 163830 h 959213"/>
                <a:gd name="connsiteX111" fmla="*/ 423024 w 2075773"/>
                <a:gd name="connsiteY111" fmla="*/ 166552 h 959213"/>
                <a:gd name="connsiteX112" fmla="*/ 426016 w 2075773"/>
                <a:gd name="connsiteY112" fmla="*/ 166552 h 959213"/>
                <a:gd name="connsiteX113" fmla="*/ 426016 w 2075773"/>
                <a:gd name="connsiteY113" fmla="*/ 169273 h 959213"/>
                <a:gd name="connsiteX114" fmla="*/ 429008 w 2075773"/>
                <a:gd name="connsiteY114" fmla="*/ 169273 h 959213"/>
                <a:gd name="connsiteX115" fmla="*/ 429008 w 2075773"/>
                <a:gd name="connsiteY115" fmla="*/ 172085 h 959213"/>
                <a:gd name="connsiteX116" fmla="*/ 441156 w 2075773"/>
                <a:gd name="connsiteY116" fmla="*/ 172085 h 959213"/>
                <a:gd name="connsiteX117" fmla="*/ 441156 w 2075773"/>
                <a:gd name="connsiteY117" fmla="*/ 174716 h 959213"/>
                <a:gd name="connsiteX118" fmla="*/ 444148 w 2075773"/>
                <a:gd name="connsiteY118" fmla="*/ 174716 h 959213"/>
                <a:gd name="connsiteX119" fmla="*/ 444148 w 2075773"/>
                <a:gd name="connsiteY119" fmla="*/ 180249 h 959213"/>
                <a:gd name="connsiteX120" fmla="*/ 450132 w 2075773"/>
                <a:gd name="connsiteY120" fmla="*/ 180249 h 959213"/>
                <a:gd name="connsiteX121" fmla="*/ 453214 w 2075773"/>
                <a:gd name="connsiteY121" fmla="*/ 180249 h 959213"/>
                <a:gd name="connsiteX122" fmla="*/ 456206 w 2075773"/>
                <a:gd name="connsiteY122" fmla="*/ 180249 h 959213"/>
                <a:gd name="connsiteX123" fmla="*/ 456206 w 2075773"/>
                <a:gd name="connsiteY123" fmla="*/ 182971 h 959213"/>
                <a:gd name="connsiteX124" fmla="*/ 462280 w 2075773"/>
                <a:gd name="connsiteY124" fmla="*/ 182971 h 959213"/>
                <a:gd name="connsiteX125" fmla="*/ 462280 w 2075773"/>
                <a:gd name="connsiteY125" fmla="*/ 188504 h 959213"/>
                <a:gd name="connsiteX126" fmla="*/ 465272 w 2075773"/>
                <a:gd name="connsiteY126" fmla="*/ 188504 h 959213"/>
                <a:gd name="connsiteX127" fmla="*/ 465272 w 2075773"/>
                <a:gd name="connsiteY127" fmla="*/ 191226 h 959213"/>
                <a:gd name="connsiteX128" fmla="*/ 474429 w 2075773"/>
                <a:gd name="connsiteY128" fmla="*/ 191226 h 959213"/>
                <a:gd name="connsiteX129" fmla="*/ 474429 w 2075773"/>
                <a:gd name="connsiteY129" fmla="*/ 199481 h 959213"/>
                <a:gd name="connsiteX130" fmla="*/ 486487 w 2075773"/>
                <a:gd name="connsiteY130" fmla="*/ 199481 h 959213"/>
                <a:gd name="connsiteX131" fmla="*/ 492470 w 2075773"/>
                <a:gd name="connsiteY131" fmla="*/ 199481 h 959213"/>
                <a:gd name="connsiteX132" fmla="*/ 498545 w 2075773"/>
                <a:gd name="connsiteY132" fmla="*/ 199481 h 959213"/>
                <a:gd name="connsiteX133" fmla="*/ 498545 w 2075773"/>
                <a:gd name="connsiteY133" fmla="*/ 202293 h 959213"/>
                <a:gd name="connsiteX134" fmla="*/ 504619 w 2075773"/>
                <a:gd name="connsiteY134" fmla="*/ 202293 h 959213"/>
                <a:gd name="connsiteX135" fmla="*/ 504619 w 2075773"/>
                <a:gd name="connsiteY135" fmla="*/ 205014 h 959213"/>
                <a:gd name="connsiteX136" fmla="*/ 510603 w 2075773"/>
                <a:gd name="connsiteY136" fmla="*/ 205014 h 959213"/>
                <a:gd name="connsiteX137" fmla="*/ 510603 w 2075773"/>
                <a:gd name="connsiteY137" fmla="*/ 207826 h 959213"/>
                <a:gd name="connsiteX138" fmla="*/ 525743 w 2075773"/>
                <a:gd name="connsiteY138" fmla="*/ 207826 h 959213"/>
                <a:gd name="connsiteX139" fmla="*/ 525743 w 2075773"/>
                <a:gd name="connsiteY139" fmla="*/ 210639 h 959213"/>
                <a:gd name="connsiteX140" fmla="*/ 528735 w 2075773"/>
                <a:gd name="connsiteY140" fmla="*/ 210639 h 959213"/>
                <a:gd name="connsiteX141" fmla="*/ 528735 w 2075773"/>
                <a:gd name="connsiteY141" fmla="*/ 213360 h 959213"/>
                <a:gd name="connsiteX142" fmla="*/ 537801 w 2075773"/>
                <a:gd name="connsiteY142" fmla="*/ 213360 h 959213"/>
                <a:gd name="connsiteX143" fmla="*/ 537801 w 2075773"/>
                <a:gd name="connsiteY143" fmla="*/ 216172 h 959213"/>
                <a:gd name="connsiteX144" fmla="*/ 543875 w 2075773"/>
                <a:gd name="connsiteY144" fmla="*/ 216172 h 959213"/>
                <a:gd name="connsiteX145" fmla="*/ 543875 w 2075773"/>
                <a:gd name="connsiteY145" fmla="*/ 218984 h 959213"/>
                <a:gd name="connsiteX146" fmla="*/ 549949 w 2075773"/>
                <a:gd name="connsiteY146" fmla="*/ 218984 h 959213"/>
                <a:gd name="connsiteX147" fmla="*/ 555933 w 2075773"/>
                <a:gd name="connsiteY147" fmla="*/ 218984 h 959213"/>
                <a:gd name="connsiteX148" fmla="*/ 555933 w 2075773"/>
                <a:gd name="connsiteY148" fmla="*/ 221706 h 959213"/>
                <a:gd name="connsiteX149" fmla="*/ 559015 w 2075773"/>
                <a:gd name="connsiteY149" fmla="*/ 221706 h 959213"/>
                <a:gd name="connsiteX150" fmla="*/ 559015 w 2075773"/>
                <a:gd name="connsiteY150" fmla="*/ 224518 h 959213"/>
                <a:gd name="connsiteX151" fmla="*/ 562007 w 2075773"/>
                <a:gd name="connsiteY151" fmla="*/ 224518 h 959213"/>
                <a:gd name="connsiteX152" fmla="*/ 562007 w 2075773"/>
                <a:gd name="connsiteY152" fmla="*/ 227330 h 959213"/>
                <a:gd name="connsiteX153" fmla="*/ 567991 w 2075773"/>
                <a:gd name="connsiteY153" fmla="*/ 227330 h 959213"/>
                <a:gd name="connsiteX154" fmla="*/ 567991 w 2075773"/>
                <a:gd name="connsiteY154" fmla="*/ 235676 h 959213"/>
                <a:gd name="connsiteX155" fmla="*/ 574065 w 2075773"/>
                <a:gd name="connsiteY155" fmla="*/ 235676 h 959213"/>
                <a:gd name="connsiteX156" fmla="*/ 577148 w 2075773"/>
                <a:gd name="connsiteY156" fmla="*/ 235676 h 959213"/>
                <a:gd name="connsiteX157" fmla="*/ 589206 w 2075773"/>
                <a:gd name="connsiteY157" fmla="*/ 235676 h 959213"/>
                <a:gd name="connsiteX158" fmla="*/ 589206 w 2075773"/>
                <a:gd name="connsiteY158" fmla="*/ 238488 h 959213"/>
                <a:gd name="connsiteX159" fmla="*/ 595189 w 2075773"/>
                <a:gd name="connsiteY159" fmla="*/ 238488 h 959213"/>
                <a:gd name="connsiteX160" fmla="*/ 595189 w 2075773"/>
                <a:gd name="connsiteY160" fmla="*/ 241300 h 959213"/>
                <a:gd name="connsiteX161" fmla="*/ 604255 w 2075773"/>
                <a:gd name="connsiteY161" fmla="*/ 241300 h 959213"/>
                <a:gd name="connsiteX162" fmla="*/ 604255 w 2075773"/>
                <a:gd name="connsiteY162" fmla="*/ 244203 h 959213"/>
                <a:gd name="connsiteX163" fmla="*/ 607338 w 2075773"/>
                <a:gd name="connsiteY163" fmla="*/ 244203 h 959213"/>
                <a:gd name="connsiteX164" fmla="*/ 607338 w 2075773"/>
                <a:gd name="connsiteY164" fmla="*/ 249827 h 959213"/>
                <a:gd name="connsiteX165" fmla="*/ 610330 w 2075773"/>
                <a:gd name="connsiteY165" fmla="*/ 249827 h 959213"/>
                <a:gd name="connsiteX166" fmla="*/ 610330 w 2075773"/>
                <a:gd name="connsiteY166" fmla="*/ 252639 h 959213"/>
                <a:gd name="connsiteX167" fmla="*/ 613412 w 2075773"/>
                <a:gd name="connsiteY167" fmla="*/ 252639 h 959213"/>
                <a:gd name="connsiteX168" fmla="*/ 613412 w 2075773"/>
                <a:gd name="connsiteY168" fmla="*/ 255451 h 959213"/>
                <a:gd name="connsiteX169" fmla="*/ 619396 w 2075773"/>
                <a:gd name="connsiteY169" fmla="*/ 255451 h 959213"/>
                <a:gd name="connsiteX170" fmla="*/ 619396 w 2075773"/>
                <a:gd name="connsiteY170" fmla="*/ 258264 h 959213"/>
                <a:gd name="connsiteX171" fmla="*/ 631454 w 2075773"/>
                <a:gd name="connsiteY171" fmla="*/ 258264 h 959213"/>
                <a:gd name="connsiteX172" fmla="*/ 631454 w 2075773"/>
                <a:gd name="connsiteY172" fmla="*/ 263888 h 959213"/>
                <a:gd name="connsiteX173" fmla="*/ 634536 w 2075773"/>
                <a:gd name="connsiteY173" fmla="*/ 263888 h 959213"/>
                <a:gd name="connsiteX174" fmla="*/ 634536 w 2075773"/>
                <a:gd name="connsiteY174" fmla="*/ 266791 h 959213"/>
                <a:gd name="connsiteX175" fmla="*/ 637528 w 2075773"/>
                <a:gd name="connsiteY175" fmla="*/ 266791 h 959213"/>
                <a:gd name="connsiteX176" fmla="*/ 637528 w 2075773"/>
                <a:gd name="connsiteY176" fmla="*/ 269603 h 959213"/>
                <a:gd name="connsiteX177" fmla="*/ 640520 w 2075773"/>
                <a:gd name="connsiteY177" fmla="*/ 269603 h 959213"/>
                <a:gd name="connsiteX178" fmla="*/ 640520 w 2075773"/>
                <a:gd name="connsiteY178" fmla="*/ 278039 h 959213"/>
                <a:gd name="connsiteX179" fmla="*/ 643602 w 2075773"/>
                <a:gd name="connsiteY179" fmla="*/ 278039 h 959213"/>
                <a:gd name="connsiteX180" fmla="*/ 649586 w 2075773"/>
                <a:gd name="connsiteY180" fmla="*/ 278039 h 959213"/>
                <a:gd name="connsiteX181" fmla="*/ 649586 w 2075773"/>
                <a:gd name="connsiteY181" fmla="*/ 280851 h 959213"/>
                <a:gd name="connsiteX182" fmla="*/ 658652 w 2075773"/>
                <a:gd name="connsiteY182" fmla="*/ 280851 h 959213"/>
                <a:gd name="connsiteX183" fmla="*/ 661734 w 2075773"/>
                <a:gd name="connsiteY183" fmla="*/ 280851 h 959213"/>
                <a:gd name="connsiteX184" fmla="*/ 661734 w 2075773"/>
                <a:gd name="connsiteY184" fmla="*/ 286657 h 959213"/>
                <a:gd name="connsiteX185" fmla="*/ 670800 w 2075773"/>
                <a:gd name="connsiteY185" fmla="*/ 286657 h 959213"/>
                <a:gd name="connsiteX186" fmla="*/ 670800 w 2075773"/>
                <a:gd name="connsiteY186" fmla="*/ 292372 h 959213"/>
                <a:gd name="connsiteX187" fmla="*/ 673792 w 2075773"/>
                <a:gd name="connsiteY187" fmla="*/ 292372 h 959213"/>
                <a:gd name="connsiteX188" fmla="*/ 673792 w 2075773"/>
                <a:gd name="connsiteY188" fmla="*/ 295184 h 959213"/>
                <a:gd name="connsiteX189" fmla="*/ 682858 w 2075773"/>
                <a:gd name="connsiteY189" fmla="*/ 295184 h 959213"/>
                <a:gd name="connsiteX190" fmla="*/ 682858 w 2075773"/>
                <a:gd name="connsiteY190" fmla="*/ 298087 h 959213"/>
                <a:gd name="connsiteX191" fmla="*/ 688933 w 2075773"/>
                <a:gd name="connsiteY191" fmla="*/ 298087 h 959213"/>
                <a:gd name="connsiteX192" fmla="*/ 688933 w 2075773"/>
                <a:gd name="connsiteY192" fmla="*/ 300990 h 959213"/>
                <a:gd name="connsiteX193" fmla="*/ 694916 w 2075773"/>
                <a:gd name="connsiteY193" fmla="*/ 300990 h 959213"/>
                <a:gd name="connsiteX194" fmla="*/ 694916 w 2075773"/>
                <a:gd name="connsiteY194" fmla="*/ 303802 h 959213"/>
                <a:gd name="connsiteX195" fmla="*/ 700991 w 2075773"/>
                <a:gd name="connsiteY195" fmla="*/ 303802 h 959213"/>
                <a:gd name="connsiteX196" fmla="*/ 700991 w 2075773"/>
                <a:gd name="connsiteY196" fmla="*/ 306705 h 959213"/>
                <a:gd name="connsiteX197" fmla="*/ 703982 w 2075773"/>
                <a:gd name="connsiteY197" fmla="*/ 306705 h 959213"/>
                <a:gd name="connsiteX198" fmla="*/ 703982 w 2075773"/>
                <a:gd name="connsiteY198" fmla="*/ 309517 h 959213"/>
                <a:gd name="connsiteX199" fmla="*/ 706974 w 2075773"/>
                <a:gd name="connsiteY199" fmla="*/ 309517 h 959213"/>
                <a:gd name="connsiteX200" fmla="*/ 706974 w 2075773"/>
                <a:gd name="connsiteY200" fmla="*/ 315232 h 959213"/>
                <a:gd name="connsiteX201" fmla="*/ 710057 w 2075773"/>
                <a:gd name="connsiteY201" fmla="*/ 315232 h 959213"/>
                <a:gd name="connsiteX202" fmla="*/ 710057 w 2075773"/>
                <a:gd name="connsiteY202" fmla="*/ 318135 h 959213"/>
                <a:gd name="connsiteX203" fmla="*/ 713049 w 2075773"/>
                <a:gd name="connsiteY203" fmla="*/ 318135 h 959213"/>
                <a:gd name="connsiteX204" fmla="*/ 713049 w 2075773"/>
                <a:gd name="connsiteY204" fmla="*/ 321038 h 959213"/>
                <a:gd name="connsiteX205" fmla="*/ 719123 w 2075773"/>
                <a:gd name="connsiteY205" fmla="*/ 321038 h 959213"/>
                <a:gd name="connsiteX206" fmla="*/ 719123 w 2075773"/>
                <a:gd name="connsiteY206" fmla="*/ 326753 h 959213"/>
                <a:gd name="connsiteX207" fmla="*/ 722115 w 2075773"/>
                <a:gd name="connsiteY207" fmla="*/ 326753 h 959213"/>
                <a:gd name="connsiteX208" fmla="*/ 722115 w 2075773"/>
                <a:gd name="connsiteY208" fmla="*/ 329565 h 959213"/>
                <a:gd name="connsiteX209" fmla="*/ 725197 w 2075773"/>
                <a:gd name="connsiteY209" fmla="*/ 329565 h 959213"/>
                <a:gd name="connsiteX210" fmla="*/ 725197 w 2075773"/>
                <a:gd name="connsiteY210" fmla="*/ 332468 h 959213"/>
                <a:gd name="connsiteX211" fmla="*/ 731181 w 2075773"/>
                <a:gd name="connsiteY211" fmla="*/ 332468 h 959213"/>
                <a:gd name="connsiteX212" fmla="*/ 731181 w 2075773"/>
                <a:gd name="connsiteY212" fmla="*/ 335371 h 959213"/>
                <a:gd name="connsiteX213" fmla="*/ 740247 w 2075773"/>
                <a:gd name="connsiteY213" fmla="*/ 335371 h 959213"/>
                <a:gd name="connsiteX214" fmla="*/ 740247 w 2075773"/>
                <a:gd name="connsiteY214" fmla="*/ 338274 h 959213"/>
                <a:gd name="connsiteX215" fmla="*/ 755387 w 2075773"/>
                <a:gd name="connsiteY215" fmla="*/ 338274 h 959213"/>
                <a:gd name="connsiteX216" fmla="*/ 755387 w 2075773"/>
                <a:gd name="connsiteY216" fmla="*/ 341177 h 959213"/>
                <a:gd name="connsiteX217" fmla="*/ 761371 w 2075773"/>
                <a:gd name="connsiteY217" fmla="*/ 341177 h 959213"/>
                <a:gd name="connsiteX218" fmla="*/ 767445 w 2075773"/>
                <a:gd name="connsiteY218" fmla="*/ 341177 h 959213"/>
                <a:gd name="connsiteX219" fmla="*/ 767445 w 2075773"/>
                <a:gd name="connsiteY219" fmla="*/ 349885 h 959213"/>
                <a:gd name="connsiteX220" fmla="*/ 770437 w 2075773"/>
                <a:gd name="connsiteY220" fmla="*/ 349885 h 959213"/>
                <a:gd name="connsiteX221" fmla="*/ 770437 w 2075773"/>
                <a:gd name="connsiteY221" fmla="*/ 355691 h 959213"/>
                <a:gd name="connsiteX222" fmla="*/ 773519 w 2075773"/>
                <a:gd name="connsiteY222" fmla="*/ 355691 h 959213"/>
                <a:gd name="connsiteX223" fmla="*/ 773519 w 2075773"/>
                <a:gd name="connsiteY223" fmla="*/ 358684 h 959213"/>
                <a:gd name="connsiteX224" fmla="*/ 782585 w 2075773"/>
                <a:gd name="connsiteY224" fmla="*/ 358684 h 959213"/>
                <a:gd name="connsiteX225" fmla="*/ 782585 w 2075773"/>
                <a:gd name="connsiteY225" fmla="*/ 364490 h 959213"/>
                <a:gd name="connsiteX226" fmla="*/ 788660 w 2075773"/>
                <a:gd name="connsiteY226" fmla="*/ 364490 h 959213"/>
                <a:gd name="connsiteX227" fmla="*/ 794643 w 2075773"/>
                <a:gd name="connsiteY227" fmla="*/ 364490 h 959213"/>
                <a:gd name="connsiteX228" fmla="*/ 794643 w 2075773"/>
                <a:gd name="connsiteY228" fmla="*/ 367393 h 959213"/>
                <a:gd name="connsiteX229" fmla="*/ 806701 w 2075773"/>
                <a:gd name="connsiteY229" fmla="*/ 367393 h 959213"/>
                <a:gd name="connsiteX230" fmla="*/ 806701 w 2075773"/>
                <a:gd name="connsiteY230" fmla="*/ 373289 h 959213"/>
                <a:gd name="connsiteX231" fmla="*/ 809784 w 2075773"/>
                <a:gd name="connsiteY231" fmla="*/ 373289 h 959213"/>
                <a:gd name="connsiteX232" fmla="*/ 809784 w 2075773"/>
                <a:gd name="connsiteY232" fmla="*/ 376283 h 959213"/>
                <a:gd name="connsiteX233" fmla="*/ 812776 w 2075773"/>
                <a:gd name="connsiteY233" fmla="*/ 376283 h 959213"/>
                <a:gd name="connsiteX234" fmla="*/ 815858 w 2075773"/>
                <a:gd name="connsiteY234" fmla="*/ 376283 h 959213"/>
                <a:gd name="connsiteX235" fmla="*/ 818759 w 2075773"/>
                <a:gd name="connsiteY235" fmla="*/ 376283 h 959213"/>
                <a:gd name="connsiteX236" fmla="*/ 818759 w 2075773"/>
                <a:gd name="connsiteY236" fmla="*/ 379277 h 959213"/>
                <a:gd name="connsiteX237" fmla="*/ 821842 w 2075773"/>
                <a:gd name="connsiteY237" fmla="*/ 379277 h 959213"/>
                <a:gd name="connsiteX238" fmla="*/ 827916 w 2075773"/>
                <a:gd name="connsiteY238" fmla="*/ 379277 h 959213"/>
                <a:gd name="connsiteX239" fmla="*/ 827916 w 2075773"/>
                <a:gd name="connsiteY239" fmla="*/ 382270 h 959213"/>
                <a:gd name="connsiteX240" fmla="*/ 833900 w 2075773"/>
                <a:gd name="connsiteY240" fmla="*/ 382270 h 959213"/>
                <a:gd name="connsiteX241" fmla="*/ 836982 w 2075773"/>
                <a:gd name="connsiteY241" fmla="*/ 382270 h 959213"/>
                <a:gd name="connsiteX242" fmla="*/ 836982 w 2075773"/>
                <a:gd name="connsiteY242" fmla="*/ 388257 h 959213"/>
                <a:gd name="connsiteX243" fmla="*/ 839974 w 2075773"/>
                <a:gd name="connsiteY243" fmla="*/ 388257 h 959213"/>
                <a:gd name="connsiteX244" fmla="*/ 839974 w 2075773"/>
                <a:gd name="connsiteY244" fmla="*/ 391251 h 959213"/>
                <a:gd name="connsiteX245" fmla="*/ 842966 w 2075773"/>
                <a:gd name="connsiteY245" fmla="*/ 391251 h 959213"/>
                <a:gd name="connsiteX246" fmla="*/ 842966 w 2075773"/>
                <a:gd name="connsiteY246" fmla="*/ 394244 h 959213"/>
                <a:gd name="connsiteX247" fmla="*/ 845957 w 2075773"/>
                <a:gd name="connsiteY247" fmla="*/ 394244 h 959213"/>
                <a:gd name="connsiteX248" fmla="*/ 845957 w 2075773"/>
                <a:gd name="connsiteY248" fmla="*/ 400322 h 959213"/>
                <a:gd name="connsiteX249" fmla="*/ 849040 w 2075773"/>
                <a:gd name="connsiteY249" fmla="*/ 400322 h 959213"/>
                <a:gd name="connsiteX250" fmla="*/ 849040 w 2075773"/>
                <a:gd name="connsiteY250" fmla="*/ 403316 h 959213"/>
                <a:gd name="connsiteX251" fmla="*/ 852032 w 2075773"/>
                <a:gd name="connsiteY251" fmla="*/ 403316 h 959213"/>
                <a:gd name="connsiteX252" fmla="*/ 852032 w 2075773"/>
                <a:gd name="connsiteY252" fmla="*/ 406400 h 959213"/>
                <a:gd name="connsiteX253" fmla="*/ 855023 w 2075773"/>
                <a:gd name="connsiteY253" fmla="*/ 406400 h 959213"/>
                <a:gd name="connsiteX254" fmla="*/ 855023 w 2075773"/>
                <a:gd name="connsiteY254" fmla="*/ 412478 h 959213"/>
                <a:gd name="connsiteX255" fmla="*/ 873246 w 2075773"/>
                <a:gd name="connsiteY255" fmla="*/ 412478 h 959213"/>
                <a:gd name="connsiteX256" fmla="*/ 876238 w 2075773"/>
                <a:gd name="connsiteY256" fmla="*/ 412478 h 959213"/>
                <a:gd name="connsiteX257" fmla="*/ 876238 w 2075773"/>
                <a:gd name="connsiteY257" fmla="*/ 415562 h 959213"/>
                <a:gd name="connsiteX258" fmla="*/ 879230 w 2075773"/>
                <a:gd name="connsiteY258" fmla="*/ 415562 h 959213"/>
                <a:gd name="connsiteX259" fmla="*/ 879230 w 2075773"/>
                <a:gd name="connsiteY259" fmla="*/ 418646 h 959213"/>
                <a:gd name="connsiteX260" fmla="*/ 894370 w 2075773"/>
                <a:gd name="connsiteY260" fmla="*/ 418646 h 959213"/>
                <a:gd name="connsiteX261" fmla="*/ 894370 w 2075773"/>
                <a:gd name="connsiteY261" fmla="*/ 421731 h 959213"/>
                <a:gd name="connsiteX262" fmla="*/ 897362 w 2075773"/>
                <a:gd name="connsiteY262" fmla="*/ 421731 h 959213"/>
                <a:gd name="connsiteX263" fmla="*/ 897362 w 2075773"/>
                <a:gd name="connsiteY263" fmla="*/ 427899 h 959213"/>
                <a:gd name="connsiteX264" fmla="*/ 900445 w 2075773"/>
                <a:gd name="connsiteY264" fmla="*/ 427899 h 959213"/>
                <a:gd name="connsiteX265" fmla="*/ 900445 w 2075773"/>
                <a:gd name="connsiteY265" fmla="*/ 430983 h 959213"/>
                <a:gd name="connsiteX266" fmla="*/ 903346 w 2075773"/>
                <a:gd name="connsiteY266" fmla="*/ 430983 h 959213"/>
                <a:gd name="connsiteX267" fmla="*/ 903346 w 2075773"/>
                <a:gd name="connsiteY267" fmla="*/ 434068 h 959213"/>
                <a:gd name="connsiteX268" fmla="*/ 909420 w 2075773"/>
                <a:gd name="connsiteY268" fmla="*/ 434068 h 959213"/>
                <a:gd name="connsiteX269" fmla="*/ 909420 w 2075773"/>
                <a:gd name="connsiteY269" fmla="*/ 437152 h 959213"/>
                <a:gd name="connsiteX270" fmla="*/ 915494 w 2075773"/>
                <a:gd name="connsiteY270" fmla="*/ 437152 h 959213"/>
                <a:gd name="connsiteX271" fmla="*/ 915494 w 2075773"/>
                <a:gd name="connsiteY271" fmla="*/ 443321 h 959213"/>
                <a:gd name="connsiteX272" fmla="*/ 921569 w 2075773"/>
                <a:gd name="connsiteY272" fmla="*/ 443321 h 959213"/>
                <a:gd name="connsiteX273" fmla="*/ 921569 w 2075773"/>
                <a:gd name="connsiteY273" fmla="*/ 446496 h 959213"/>
                <a:gd name="connsiteX274" fmla="*/ 933627 w 2075773"/>
                <a:gd name="connsiteY274" fmla="*/ 446496 h 959213"/>
                <a:gd name="connsiteX275" fmla="*/ 933627 w 2075773"/>
                <a:gd name="connsiteY275" fmla="*/ 452664 h 959213"/>
                <a:gd name="connsiteX276" fmla="*/ 942693 w 2075773"/>
                <a:gd name="connsiteY276" fmla="*/ 452664 h 959213"/>
                <a:gd name="connsiteX277" fmla="*/ 942693 w 2075773"/>
                <a:gd name="connsiteY277" fmla="*/ 458833 h 959213"/>
                <a:gd name="connsiteX278" fmla="*/ 945684 w 2075773"/>
                <a:gd name="connsiteY278" fmla="*/ 458833 h 959213"/>
                <a:gd name="connsiteX279" fmla="*/ 945684 w 2075773"/>
                <a:gd name="connsiteY279" fmla="*/ 461917 h 959213"/>
                <a:gd name="connsiteX280" fmla="*/ 963817 w 2075773"/>
                <a:gd name="connsiteY280" fmla="*/ 461917 h 959213"/>
                <a:gd name="connsiteX281" fmla="*/ 963817 w 2075773"/>
                <a:gd name="connsiteY281" fmla="*/ 471261 h 959213"/>
                <a:gd name="connsiteX282" fmla="*/ 966899 w 2075773"/>
                <a:gd name="connsiteY282" fmla="*/ 471261 h 959213"/>
                <a:gd name="connsiteX283" fmla="*/ 966899 w 2075773"/>
                <a:gd name="connsiteY283" fmla="*/ 474345 h 959213"/>
                <a:gd name="connsiteX284" fmla="*/ 969891 w 2075773"/>
                <a:gd name="connsiteY284" fmla="*/ 474345 h 959213"/>
                <a:gd name="connsiteX285" fmla="*/ 969891 w 2075773"/>
                <a:gd name="connsiteY285" fmla="*/ 477430 h 959213"/>
                <a:gd name="connsiteX286" fmla="*/ 972883 w 2075773"/>
                <a:gd name="connsiteY286" fmla="*/ 477430 h 959213"/>
                <a:gd name="connsiteX287" fmla="*/ 972883 w 2075773"/>
                <a:gd name="connsiteY287" fmla="*/ 483688 h 959213"/>
                <a:gd name="connsiteX288" fmla="*/ 978957 w 2075773"/>
                <a:gd name="connsiteY288" fmla="*/ 483688 h 959213"/>
                <a:gd name="connsiteX289" fmla="*/ 978957 w 2075773"/>
                <a:gd name="connsiteY289" fmla="*/ 486682 h 959213"/>
                <a:gd name="connsiteX290" fmla="*/ 997089 w 2075773"/>
                <a:gd name="connsiteY290" fmla="*/ 486682 h 959213"/>
                <a:gd name="connsiteX291" fmla="*/ 997089 w 2075773"/>
                <a:gd name="connsiteY291" fmla="*/ 489857 h 959213"/>
                <a:gd name="connsiteX292" fmla="*/ 1009147 w 2075773"/>
                <a:gd name="connsiteY292" fmla="*/ 489857 h 959213"/>
                <a:gd name="connsiteX293" fmla="*/ 1015221 w 2075773"/>
                <a:gd name="connsiteY293" fmla="*/ 489857 h 959213"/>
                <a:gd name="connsiteX294" fmla="*/ 1015221 w 2075773"/>
                <a:gd name="connsiteY294" fmla="*/ 492941 h 959213"/>
                <a:gd name="connsiteX295" fmla="*/ 1024288 w 2075773"/>
                <a:gd name="connsiteY295" fmla="*/ 492941 h 959213"/>
                <a:gd name="connsiteX296" fmla="*/ 1024288 w 2075773"/>
                <a:gd name="connsiteY296" fmla="*/ 496026 h 959213"/>
                <a:gd name="connsiteX297" fmla="*/ 1039428 w 2075773"/>
                <a:gd name="connsiteY297" fmla="*/ 496026 h 959213"/>
                <a:gd name="connsiteX298" fmla="*/ 1039428 w 2075773"/>
                <a:gd name="connsiteY298" fmla="*/ 499201 h 959213"/>
                <a:gd name="connsiteX299" fmla="*/ 1042420 w 2075773"/>
                <a:gd name="connsiteY299" fmla="*/ 499201 h 959213"/>
                <a:gd name="connsiteX300" fmla="*/ 1048403 w 2075773"/>
                <a:gd name="connsiteY300" fmla="*/ 499201 h 959213"/>
                <a:gd name="connsiteX301" fmla="*/ 1048403 w 2075773"/>
                <a:gd name="connsiteY301" fmla="*/ 502376 h 959213"/>
                <a:gd name="connsiteX302" fmla="*/ 1051486 w 2075773"/>
                <a:gd name="connsiteY302" fmla="*/ 502376 h 959213"/>
                <a:gd name="connsiteX303" fmla="*/ 1051486 w 2075773"/>
                <a:gd name="connsiteY303" fmla="*/ 505551 h 959213"/>
                <a:gd name="connsiteX304" fmla="*/ 1054478 w 2075773"/>
                <a:gd name="connsiteY304" fmla="*/ 505551 h 959213"/>
                <a:gd name="connsiteX305" fmla="*/ 1054478 w 2075773"/>
                <a:gd name="connsiteY305" fmla="*/ 508726 h 959213"/>
                <a:gd name="connsiteX306" fmla="*/ 1057469 w 2075773"/>
                <a:gd name="connsiteY306" fmla="*/ 508726 h 959213"/>
                <a:gd name="connsiteX307" fmla="*/ 1057469 w 2075773"/>
                <a:gd name="connsiteY307" fmla="*/ 511901 h 959213"/>
                <a:gd name="connsiteX308" fmla="*/ 1060552 w 2075773"/>
                <a:gd name="connsiteY308" fmla="*/ 511901 h 959213"/>
                <a:gd name="connsiteX309" fmla="*/ 1060552 w 2075773"/>
                <a:gd name="connsiteY309" fmla="*/ 515076 h 959213"/>
                <a:gd name="connsiteX310" fmla="*/ 1063544 w 2075773"/>
                <a:gd name="connsiteY310" fmla="*/ 515076 h 959213"/>
                <a:gd name="connsiteX311" fmla="*/ 1063544 w 2075773"/>
                <a:gd name="connsiteY311" fmla="*/ 518251 h 959213"/>
                <a:gd name="connsiteX312" fmla="*/ 1066626 w 2075773"/>
                <a:gd name="connsiteY312" fmla="*/ 518251 h 959213"/>
                <a:gd name="connsiteX313" fmla="*/ 1066626 w 2075773"/>
                <a:gd name="connsiteY313" fmla="*/ 521517 h 959213"/>
                <a:gd name="connsiteX314" fmla="*/ 1072610 w 2075773"/>
                <a:gd name="connsiteY314" fmla="*/ 521517 h 959213"/>
                <a:gd name="connsiteX315" fmla="*/ 1084668 w 2075773"/>
                <a:gd name="connsiteY315" fmla="*/ 521517 h 959213"/>
                <a:gd name="connsiteX316" fmla="*/ 1087750 w 2075773"/>
                <a:gd name="connsiteY316" fmla="*/ 521517 h 959213"/>
                <a:gd name="connsiteX317" fmla="*/ 1087750 w 2075773"/>
                <a:gd name="connsiteY317" fmla="*/ 524782 h 959213"/>
                <a:gd name="connsiteX318" fmla="*/ 1099808 w 2075773"/>
                <a:gd name="connsiteY318" fmla="*/ 524782 h 959213"/>
                <a:gd name="connsiteX319" fmla="*/ 1105882 w 2075773"/>
                <a:gd name="connsiteY319" fmla="*/ 524782 h 959213"/>
                <a:gd name="connsiteX320" fmla="*/ 1105882 w 2075773"/>
                <a:gd name="connsiteY320" fmla="*/ 528048 h 959213"/>
                <a:gd name="connsiteX321" fmla="*/ 1111866 w 2075773"/>
                <a:gd name="connsiteY321" fmla="*/ 528048 h 959213"/>
                <a:gd name="connsiteX322" fmla="*/ 1111866 w 2075773"/>
                <a:gd name="connsiteY322" fmla="*/ 531313 h 959213"/>
                <a:gd name="connsiteX323" fmla="*/ 1114949 w 2075773"/>
                <a:gd name="connsiteY323" fmla="*/ 531313 h 959213"/>
                <a:gd name="connsiteX324" fmla="*/ 1114949 w 2075773"/>
                <a:gd name="connsiteY324" fmla="*/ 534670 h 959213"/>
                <a:gd name="connsiteX325" fmla="*/ 1124015 w 2075773"/>
                <a:gd name="connsiteY325" fmla="*/ 534670 h 959213"/>
                <a:gd name="connsiteX326" fmla="*/ 1124015 w 2075773"/>
                <a:gd name="connsiteY326" fmla="*/ 537936 h 959213"/>
                <a:gd name="connsiteX327" fmla="*/ 1129998 w 2075773"/>
                <a:gd name="connsiteY327" fmla="*/ 537936 h 959213"/>
                <a:gd name="connsiteX328" fmla="*/ 1136072 w 2075773"/>
                <a:gd name="connsiteY328" fmla="*/ 537936 h 959213"/>
                <a:gd name="connsiteX329" fmla="*/ 1136072 w 2075773"/>
                <a:gd name="connsiteY329" fmla="*/ 541292 h 959213"/>
                <a:gd name="connsiteX330" fmla="*/ 1142147 w 2075773"/>
                <a:gd name="connsiteY330" fmla="*/ 541292 h 959213"/>
                <a:gd name="connsiteX331" fmla="*/ 1142147 w 2075773"/>
                <a:gd name="connsiteY331" fmla="*/ 544649 h 959213"/>
                <a:gd name="connsiteX332" fmla="*/ 1157287 w 2075773"/>
                <a:gd name="connsiteY332" fmla="*/ 544649 h 959213"/>
                <a:gd name="connsiteX333" fmla="*/ 1157287 w 2075773"/>
                <a:gd name="connsiteY333" fmla="*/ 548005 h 959213"/>
                <a:gd name="connsiteX334" fmla="*/ 1163271 w 2075773"/>
                <a:gd name="connsiteY334" fmla="*/ 548005 h 959213"/>
                <a:gd name="connsiteX335" fmla="*/ 1166263 w 2075773"/>
                <a:gd name="connsiteY335" fmla="*/ 548005 h 959213"/>
                <a:gd name="connsiteX336" fmla="*/ 1172337 w 2075773"/>
                <a:gd name="connsiteY336" fmla="*/ 548005 h 959213"/>
                <a:gd name="connsiteX337" fmla="*/ 1196453 w 2075773"/>
                <a:gd name="connsiteY337" fmla="*/ 548005 h 959213"/>
                <a:gd name="connsiteX338" fmla="*/ 1199535 w 2075773"/>
                <a:gd name="connsiteY338" fmla="*/ 548005 h 959213"/>
                <a:gd name="connsiteX339" fmla="*/ 1199535 w 2075773"/>
                <a:gd name="connsiteY339" fmla="*/ 551361 h 959213"/>
                <a:gd name="connsiteX340" fmla="*/ 1202527 w 2075773"/>
                <a:gd name="connsiteY340" fmla="*/ 551361 h 959213"/>
                <a:gd name="connsiteX341" fmla="*/ 1202527 w 2075773"/>
                <a:gd name="connsiteY341" fmla="*/ 554809 h 959213"/>
                <a:gd name="connsiteX342" fmla="*/ 1205610 w 2075773"/>
                <a:gd name="connsiteY342" fmla="*/ 554809 h 959213"/>
                <a:gd name="connsiteX343" fmla="*/ 1211593 w 2075773"/>
                <a:gd name="connsiteY343" fmla="*/ 554809 h 959213"/>
                <a:gd name="connsiteX344" fmla="*/ 1211593 w 2075773"/>
                <a:gd name="connsiteY344" fmla="*/ 561703 h 959213"/>
                <a:gd name="connsiteX345" fmla="*/ 1217667 w 2075773"/>
                <a:gd name="connsiteY345" fmla="*/ 561703 h 959213"/>
                <a:gd name="connsiteX346" fmla="*/ 1217667 w 2075773"/>
                <a:gd name="connsiteY346" fmla="*/ 568688 h 959213"/>
                <a:gd name="connsiteX347" fmla="*/ 1223651 w 2075773"/>
                <a:gd name="connsiteY347" fmla="*/ 568688 h 959213"/>
                <a:gd name="connsiteX348" fmla="*/ 1223651 w 2075773"/>
                <a:gd name="connsiteY348" fmla="*/ 572226 h 959213"/>
                <a:gd name="connsiteX349" fmla="*/ 1226733 w 2075773"/>
                <a:gd name="connsiteY349" fmla="*/ 572226 h 959213"/>
                <a:gd name="connsiteX350" fmla="*/ 1229725 w 2075773"/>
                <a:gd name="connsiteY350" fmla="*/ 572226 h 959213"/>
                <a:gd name="connsiteX351" fmla="*/ 1238791 w 2075773"/>
                <a:gd name="connsiteY351" fmla="*/ 572226 h 959213"/>
                <a:gd name="connsiteX352" fmla="*/ 1238791 w 2075773"/>
                <a:gd name="connsiteY352" fmla="*/ 575764 h 959213"/>
                <a:gd name="connsiteX353" fmla="*/ 1253932 w 2075773"/>
                <a:gd name="connsiteY353" fmla="*/ 575764 h 959213"/>
                <a:gd name="connsiteX354" fmla="*/ 1253932 w 2075773"/>
                <a:gd name="connsiteY354" fmla="*/ 579302 h 959213"/>
                <a:gd name="connsiteX355" fmla="*/ 1260006 w 2075773"/>
                <a:gd name="connsiteY355" fmla="*/ 579302 h 959213"/>
                <a:gd name="connsiteX356" fmla="*/ 1260006 w 2075773"/>
                <a:gd name="connsiteY356" fmla="*/ 582840 h 959213"/>
                <a:gd name="connsiteX357" fmla="*/ 1265990 w 2075773"/>
                <a:gd name="connsiteY357" fmla="*/ 582840 h 959213"/>
                <a:gd name="connsiteX358" fmla="*/ 1269072 w 2075773"/>
                <a:gd name="connsiteY358" fmla="*/ 582840 h 959213"/>
                <a:gd name="connsiteX359" fmla="*/ 1269072 w 2075773"/>
                <a:gd name="connsiteY359" fmla="*/ 586468 h 959213"/>
                <a:gd name="connsiteX360" fmla="*/ 1271973 w 2075773"/>
                <a:gd name="connsiteY360" fmla="*/ 586468 h 959213"/>
                <a:gd name="connsiteX361" fmla="*/ 1271973 w 2075773"/>
                <a:gd name="connsiteY361" fmla="*/ 590006 h 959213"/>
                <a:gd name="connsiteX362" fmla="*/ 1275056 w 2075773"/>
                <a:gd name="connsiteY362" fmla="*/ 590006 h 959213"/>
                <a:gd name="connsiteX363" fmla="*/ 1275056 w 2075773"/>
                <a:gd name="connsiteY363" fmla="*/ 593725 h 959213"/>
                <a:gd name="connsiteX364" fmla="*/ 1281130 w 2075773"/>
                <a:gd name="connsiteY364" fmla="*/ 593725 h 959213"/>
                <a:gd name="connsiteX365" fmla="*/ 1281130 w 2075773"/>
                <a:gd name="connsiteY365" fmla="*/ 597354 h 959213"/>
                <a:gd name="connsiteX366" fmla="*/ 1284122 w 2075773"/>
                <a:gd name="connsiteY366" fmla="*/ 597354 h 959213"/>
                <a:gd name="connsiteX367" fmla="*/ 1287114 w 2075773"/>
                <a:gd name="connsiteY367" fmla="*/ 597354 h 959213"/>
                <a:gd name="connsiteX368" fmla="*/ 1296270 w 2075773"/>
                <a:gd name="connsiteY368" fmla="*/ 597354 h 959213"/>
                <a:gd name="connsiteX369" fmla="*/ 1302254 w 2075773"/>
                <a:gd name="connsiteY369" fmla="*/ 597354 h 959213"/>
                <a:gd name="connsiteX370" fmla="*/ 1302254 w 2075773"/>
                <a:gd name="connsiteY370" fmla="*/ 604883 h 959213"/>
                <a:gd name="connsiteX371" fmla="*/ 1305246 w 2075773"/>
                <a:gd name="connsiteY371" fmla="*/ 604883 h 959213"/>
                <a:gd name="connsiteX372" fmla="*/ 1305246 w 2075773"/>
                <a:gd name="connsiteY372" fmla="*/ 608693 h 959213"/>
                <a:gd name="connsiteX373" fmla="*/ 1311320 w 2075773"/>
                <a:gd name="connsiteY373" fmla="*/ 608693 h 959213"/>
                <a:gd name="connsiteX374" fmla="*/ 1311320 w 2075773"/>
                <a:gd name="connsiteY374" fmla="*/ 612412 h 959213"/>
                <a:gd name="connsiteX375" fmla="*/ 1314312 w 2075773"/>
                <a:gd name="connsiteY375" fmla="*/ 612412 h 959213"/>
                <a:gd name="connsiteX376" fmla="*/ 1317394 w 2075773"/>
                <a:gd name="connsiteY376" fmla="*/ 612412 h 959213"/>
                <a:gd name="connsiteX377" fmla="*/ 1320386 w 2075773"/>
                <a:gd name="connsiteY377" fmla="*/ 612412 h 959213"/>
                <a:gd name="connsiteX378" fmla="*/ 1323378 w 2075773"/>
                <a:gd name="connsiteY378" fmla="*/ 612412 h 959213"/>
                <a:gd name="connsiteX379" fmla="*/ 1326460 w 2075773"/>
                <a:gd name="connsiteY379" fmla="*/ 612412 h 959213"/>
                <a:gd name="connsiteX380" fmla="*/ 1326460 w 2075773"/>
                <a:gd name="connsiteY380" fmla="*/ 616403 h 959213"/>
                <a:gd name="connsiteX381" fmla="*/ 1335527 w 2075773"/>
                <a:gd name="connsiteY381" fmla="*/ 616403 h 959213"/>
                <a:gd name="connsiteX382" fmla="*/ 1335527 w 2075773"/>
                <a:gd name="connsiteY382" fmla="*/ 620305 h 959213"/>
                <a:gd name="connsiteX383" fmla="*/ 1338518 w 2075773"/>
                <a:gd name="connsiteY383" fmla="*/ 620305 h 959213"/>
                <a:gd name="connsiteX384" fmla="*/ 1341510 w 2075773"/>
                <a:gd name="connsiteY384" fmla="*/ 620305 h 959213"/>
                <a:gd name="connsiteX385" fmla="*/ 1341510 w 2075773"/>
                <a:gd name="connsiteY385" fmla="*/ 624386 h 959213"/>
                <a:gd name="connsiteX386" fmla="*/ 1347585 w 2075773"/>
                <a:gd name="connsiteY386" fmla="*/ 624386 h 959213"/>
                <a:gd name="connsiteX387" fmla="*/ 1350576 w 2075773"/>
                <a:gd name="connsiteY387" fmla="*/ 624386 h 959213"/>
                <a:gd name="connsiteX388" fmla="*/ 1356651 w 2075773"/>
                <a:gd name="connsiteY388" fmla="*/ 624386 h 959213"/>
                <a:gd name="connsiteX389" fmla="*/ 1356651 w 2075773"/>
                <a:gd name="connsiteY389" fmla="*/ 628559 h 959213"/>
                <a:gd name="connsiteX390" fmla="*/ 1359642 w 2075773"/>
                <a:gd name="connsiteY390" fmla="*/ 628559 h 959213"/>
                <a:gd name="connsiteX391" fmla="*/ 1359642 w 2075773"/>
                <a:gd name="connsiteY391" fmla="*/ 632732 h 959213"/>
                <a:gd name="connsiteX392" fmla="*/ 1362634 w 2075773"/>
                <a:gd name="connsiteY392" fmla="*/ 632732 h 959213"/>
                <a:gd name="connsiteX393" fmla="*/ 1362634 w 2075773"/>
                <a:gd name="connsiteY393" fmla="*/ 636905 h 959213"/>
                <a:gd name="connsiteX394" fmla="*/ 1368708 w 2075773"/>
                <a:gd name="connsiteY394" fmla="*/ 636905 h 959213"/>
                <a:gd name="connsiteX395" fmla="*/ 1377775 w 2075773"/>
                <a:gd name="connsiteY395" fmla="*/ 636905 h 959213"/>
                <a:gd name="connsiteX396" fmla="*/ 1377775 w 2075773"/>
                <a:gd name="connsiteY396" fmla="*/ 645341 h 959213"/>
                <a:gd name="connsiteX397" fmla="*/ 1383849 w 2075773"/>
                <a:gd name="connsiteY397" fmla="*/ 645341 h 959213"/>
                <a:gd name="connsiteX398" fmla="*/ 1383849 w 2075773"/>
                <a:gd name="connsiteY398" fmla="*/ 649605 h 959213"/>
                <a:gd name="connsiteX399" fmla="*/ 1389833 w 2075773"/>
                <a:gd name="connsiteY399" fmla="*/ 649605 h 959213"/>
                <a:gd name="connsiteX400" fmla="*/ 1389833 w 2075773"/>
                <a:gd name="connsiteY400" fmla="*/ 658132 h 959213"/>
                <a:gd name="connsiteX401" fmla="*/ 1398989 w 2075773"/>
                <a:gd name="connsiteY401" fmla="*/ 658132 h 959213"/>
                <a:gd name="connsiteX402" fmla="*/ 1398989 w 2075773"/>
                <a:gd name="connsiteY402" fmla="*/ 662486 h 959213"/>
                <a:gd name="connsiteX403" fmla="*/ 1404973 w 2075773"/>
                <a:gd name="connsiteY403" fmla="*/ 662486 h 959213"/>
                <a:gd name="connsiteX404" fmla="*/ 1404973 w 2075773"/>
                <a:gd name="connsiteY404" fmla="*/ 666841 h 959213"/>
                <a:gd name="connsiteX405" fmla="*/ 1417031 w 2075773"/>
                <a:gd name="connsiteY405" fmla="*/ 666841 h 959213"/>
                <a:gd name="connsiteX406" fmla="*/ 1417031 w 2075773"/>
                <a:gd name="connsiteY406" fmla="*/ 671286 h 959213"/>
                <a:gd name="connsiteX407" fmla="*/ 1420113 w 2075773"/>
                <a:gd name="connsiteY407" fmla="*/ 671286 h 959213"/>
                <a:gd name="connsiteX408" fmla="*/ 1420113 w 2075773"/>
                <a:gd name="connsiteY408" fmla="*/ 675640 h 959213"/>
                <a:gd name="connsiteX409" fmla="*/ 1426097 w 2075773"/>
                <a:gd name="connsiteY409" fmla="*/ 675640 h 959213"/>
                <a:gd name="connsiteX410" fmla="*/ 1426097 w 2075773"/>
                <a:gd name="connsiteY410" fmla="*/ 680085 h 959213"/>
                <a:gd name="connsiteX411" fmla="*/ 1432171 w 2075773"/>
                <a:gd name="connsiteY411" fmla="*/ 680085 h 959213"/>
                <a:gd name="connsiteX412" fmla="*/ 1459369 w 2075773"/>
                <a:gd name="connsiteY412" fmla="*/ 680085 h 959213"/>
                <a:gd name="connsiteX413" fmla="*/ 1468436 w 2075773"/>
                <a:gd name="connsiteY413" fmla="*/ 680085 h 959213"/>
                <a:gd name="connsiteX414" fmla="*/ 1468436 w 2075773"/>
                <a:gd name="connsiteY414" fmla="*/ 684712 h 959213"/>
                <a:gd name="connsiteX415" fmla="*/ 1471427 w 2075773"/>
                <a:gd name="connsiteY415" fmla="*/ 684712 h 959213"/>
                <a:gd name="connsiteX416" fmla="*/ 1471427 w 2075773"/>
                <a:gd name="connsiteY416" fmla="*/ 689338 h 959213"/>
                <a:gd name="connsiteX417" fmla="*/ 1486568 w 2075773"/>
                <a:gd name="connsiteY417" fmla="*/ 689338 h 959213"/>
                <a:gd name="connsiteX418" fmla="*/ 1486568 w 2075773"/>
                <a:gd name="connsiteY418" fmla="*/ 694055 h 959213"/>
                <a:gd name="connsiteX419" fmla="*/ 1489560 w 2075773"/>
                <a:gd name="connsiteY419" fmla="*/ 694055 h 959213"/>
                <a:gd name="connsiteX420" fmla="*/ 1489560 w 2075773"/>
                <a:gd name="connsiteY420" fmla="*/ 698681 h 959213"/>
                <a:gd name="connsiteX421" fmla="*/ 1492642 w 2075773"/>
                <a:gd name="connsiteY421" fmla="*/ 698681 h 959213"/>
                <a:gd name="connsiteX422" fmla="*/ 1492642 w 2075773"/>
                <a:gd name="connsiteY422" fmla="*/ 703308 h 959213"/>
                <a:gd name="connsiteX423" fmla="*/ 1498626 w 2075773"/>
                <a:gd name="connsiteY423" fmla="*/ 703308 h 959213"/>
                <a:gd name="connsiteX424" fmla="*/ 1498626 w 2075773"/>
                <a:gd name="connsiteY424" fmla="*/ 708025 h 959213"/>
                <a:gd name="connsiteX425" fmla="*/ 1504700 w 2075773"/>
                <a:gd name="connsiteY425" fmla="*/ 708025 h 959213"/>
                <a:gd name="connsiteX426" fmla="*/ 1513766 w 2075773"/>
                <a:gd name="connsiteY426" fmla="*/ 708025 h 959213"/>
                <a:gd name="connsiteX427" fmla="*/ 1540964 w 2075773"/>
                <a:gd name="connsiteY427" fmla="*/ 708025 h 959213"/>
                <a:gd name="connsiteX428" fmla="*/ 1540964 w 2075773"/>
                <a:gd name="connsiteY428" fmla="*/ 712924 h 959213"/>
                <a:gd name="connsiteX429" fmla="*/ 1547039 w 2075773"/>
                <a:gd name="connsiteY429" fmla="*/ 712924 h 959213"/>
                <a:gd name="connsiteX430" fmla="*/ 1553022 w 2075773"/>
                <a:gd name="connsiteY430" fmla="*/ 712924 h 959213"/>
                <a:gd name="connsiteX431" fmla="*/ 1553022 w 2075773"/>
                <a:gd name="connsiteY431" fmla="*/ 718094 h 959213"/>
                <a:gd name="connsiteX432" fmla="*/ 1556014 w 2075773"/>
                <a:gd name="connsiteY432" fmla="*/ 718094 h 959213"/>
                <a:gd name="connsiteX433" fmla="*/ 1556014 w 2075773"/>
                <a:gd name="connsiteY433" fmla="*/ 723265 h 959213"/>
                <a:gd name="connsiteX434" fmla="*/ 1562088 w 2075773"/>
                <a:gd name="connsiteY434" fmla="*/ 723265 h 959213"/>
                <a:gd name="connsiteX435" fmla="*/ 1568163 w 2075773"/>
                <a:gd name="connsiteY435" fmla="*/ 723265 h 959213"/>
                <a:gd name="connsiteX436" fmla="*/ 1568163 w 2075773"/>
                <a:gd name="connsiteY436" fmla="*/ 728617 h 959213"/>
                <a:gd name="connsiteX437" fmla="*/ 1571155 w 2075773"/>
                <a:gd name="connsiteY437" fmla="*/ 728617 h 959213"/>
                <a:gd name="connsiteX438" fmla="*/ 1577229 w 2075773"/>
                <a:gd name="connsiteY438" fmla="*/ 728617 h 959213"/>
                <a:gd name="connsiteX439" fmla="*/ 1577229 w 2075773"/>
                <a:gd name="connsiteY439" fmla="*/ 734332 h 959213"/>
                <a:gd name="connsiteX440" fmla="*/ 1580221 w 2075773"/>
                <a:gd name="connsiteY440" fmla="*/ 734332 h 959213"/>
                <a:gd name="connsiteX441" fmla="*/ 1583303 w 2075773"/>
                <a:gd name="connsiteY441" fmla="*/ 734332 h 959213"/>
                <a:gd name="connsiteX442" fmla="*/ 1583303 w 2075773"/>
                <a:gd name="connsiteY442" fmla="*/ 740229 h 959213"/>
                <a:gd name="connsiteX443" fmla="*/ 1586295 w 2075773"/>
                <a:gd name="connsiteY443" fmla="*/ 740229 h 959213"/>
                <a:gd name="connsiteX444" fmla="*/ 1595361 w 2075773"/>
                <a:gd name="connsiteY444" fmla="*/ 740229 h 959213"/>
                <a:gd name="connsiteX445" fmla="*/ 1598353 w 2075773"/>
                <a:gd name="connsiteY445" fmla="*/ 740229 h 959213"/>
                <a:gd name="connsiteX446" fmla="*/ 1610501 w 2075773"/>
                <a:gd name="connsiteY446" fmla="*/ 740229 h 959213"/>
                <a:gd name="connsiteX447" fmla="*/ 1619477 w 2075773"/>
                <a:gd name="connsiteY447" fmla="*/ 740229 h 959213"/>
                <a:gd name="connsiteX448" fmla="*/ 1619477 w 2075773"/>
                <a:gd name="connsiteY448" fmla="*/ 747032 h 959213"/>
                <a:gd name="connsiteX449" fmla="*/ 1622559 w 2075773"/>
                <a:gd name="connsiteY449" fmla="*/ 747032 h 959213"/>
                <a:gd name="connsiteX450" fmla="*/ 1625551 w 2075773"/>
                <a:gd name="connsiteY450" fmla="*/ 747032 h 959213"/>
                <a:gd name="connsiteX451" fmla="*/ 1625551 w 2075773"/>
                <a:gd name="connsiteY451" fmla="*/ 754289 h 959213"/>
                <a:gd name="connsiteX452" fmla="*/ 1628543 w 2075773"/>
                <a:gd name="connsiteY452" fmla="*/ 754289 h 959213"/>
                <a:gd name="connsiteX453" fmla="*/ 1631625 w 2075773"/>
                <a:gd name="connsiteY453" fmla="*/ 754289 h 959213"/>
                <a:gd name="connsiteX454" fmla="*/ 1631625 w 2075773"/>
                <a:gd name="connsiteY454" fmla="*/ 761910 h 959213"/>
                <a:gd name="connsiteX455" fmla="*/ 1646675 w 2075773"/>
                <a:gd name="connsiteY455" fmla="*/ 761910 h 959213"/>
                <a:gd name="connsiteX456" fmla="*/ 1670882 w 2075773"/>
                <a:gd name="connsiteY456" fmla="*/ 761910 h 959213"/>
                <a:gd name="connsiteX457" fmla="*/ 1670882 w 2075773"/>
                <a:gd name="connsiteY457" fmla="*/ 769802 h 959213"/>
                <a:gd name="connsiteX458" fmla="*/ 1686022 w 2075773"/>
                <a:gd name="connsiteY458" fmla="*/ 769802 h 959213"/>
                <a:gd name="connsiteX459" fmla="*/ 1686022 w 2075773"/>
                <a:gd name="connsiteY459" fmla="*/ 785495 h 959213"/>
                <a:gd name="connsiteX460" fmla="*/ 1701072 w 2075773"/>
                <a:gd name="connsiteY460" fmla="*/ 785495 h 959213"/>
                <a:gd name="connsiteX461" fmla="*/ 1701072 w 2075773"/>
                <a:gd name="connsiteY461" fmla="*/ 793569 h 959213"/>
                <a:gd name="connsiteX462" fmla="*/ 1710138 w 2075773"/>
                <a:gd name="connsiteY462" fmla="*/ 793569 h 959213"/>
                <a:gd name="connsiteX463" fmla="*/ 1731262 w 2075773"/>
                <a:gd name="connsiteY463" fmla="*/ 793569 h 959213"/>
                <a:gd name="connsiteX464" fmla="*/ 1731262 w 2075773"/>
                <a:gd name="connsiteY464" fmla="*/ 802005 h 959213"/>
                <a:gd name="connsiteX465" fmla="*/ 1734344 w 2075773"/>
                <a:gd name="connsiteY465" fmla="*/ 802005 h 959213"/>
                <a:gd name="connsiteX466" fmla="*/ 1734344 w 2075773"/>
                <a:gd name="connsiteY466" fmla="*/ 810441 h 959213"/>
                <a:gd name="connsiteX467" fmla="*/ 1746402 w 2075773"/>
                <a:gd name="connsiteY467" fmla="*/ 810441 h 959213"/>
                <a:gd name="connsiteX468" fmla="*/ 1749484 w 2075773"/>
                <a:gd name="connsiteY468" fmla="*/ 810441 h 959213"/>
                <a:gd name="connsiteX469" fmla="*/ 1758460 w 2075773"/>
                <a:gd name="connsiteY469" fmla="*/ 810441 h 959213"/>
                <a:gd name="connsiteX470" fmla="*/ 1758460 w 2075773"/>
                <a:gd name="connsiteY470" fmla="*/ 819513 h 959213"/>
                <a:gd name="connsiteX471" fmla="*/ 1764534 w 2075773"/>
                <a:gd name="connsiteY471" fmla="*/ 819513 h 959213"/>
                <a:gd name="connsiteX472" fmla="*/ 1764534 w 2075773"/>
                <a:gd name="connsiteY472" fmla="*/ 828584 h 959213"/>
                <a:gd name="connsiteX473" fmla="*/ 1779675 w 2075773"/>
                <a:gd name="connsiteY473" fmla="*/ 828584 h 959213"/>
                <a:gd name="connsiteX474" fmla="*/ 1779675 w 2075773"/>
                <a:gd name="connsiteY474" fmla="*/ 837747 h 959213"/>
                <a:gd name="connsiteX475" fmla="*/ 1800799 w 2075773"/>
                <a:gd name="connsiteY475" fmla="*/ 837747 h 959213"/>
                <a:gd name="connsiteX476" fmla="*/ 1806873 w 2075773"/>
                <a:gd name="connsiteY476" fmla="*/ 837747 h 959213"/>
                <a:gd name="connsiteX477" fmla="*/ 1809865 w 2075773"/>
                <a:gd name="connsiteY477" fmla="*/ 837747 h 959213"/>
                <a:gd name="connsiteX478" fmla="*/ 1812856 w 2075773"/>
                <a:gd name="connsiteY478" fmla="*/ 837747 h 959213"/>
                <a:gd name="connsiteX479" fmla="*/ 1812856 w 2075773"/>
                <a:gd name="connsiteY479" fmla="*/ 848360 h 959213"/>
                <a:gd name="connsiteX480" fmla="*/ 1815939 w 2075773"/>
                <a:gd name="connsiteY480" fmla="*/ 848360 h 959213"/>
                <a:gd name="connsiteX481" fmla="*/ 1818931 w 2075773"/>
                <a:gd name="connsiteY481" fmla="*/ 848360 h 959213"/>
                <a:gd name="connsiteX482" fmla="*/ 1825005 w 2075773"/>
                <a:gd name="connsiteY482" fmla="*/ 848360 h 959213"/>
                <a:gd name="connsiteX483" fmla="*/ 1834071 w 2075773"/>
                <a:gd name="connsiteY483" fmla="*/ 848360 h 959213"/>
                <a:gd name="connsiteX484" fmla="*/ 1834071 w 2075773"/>
                <a:gd name="connsiteY484" fmla="*/ 861242 h 959213"/>
                <a:gd name="connsiteX485" fmla="*/ 1846129 w 2075773"/>
                <a:gd name="connsiteY485" fmla="*/ 861242 h 959213"/>
                <a:gd name="connsiteX486" fmla="*/ 1882393 w 2075773"/>
                <a:gd name="connsiteY486" fmla="*/ 861242 h 959213"/>
                <a:gd name="connsiteX487" fmla="*/ 1882393 w 2075773"/>
                <a:gd name="connsiteY487" fmla="*/ 876482 h 959213"/>
                <a:gd name="connsiteX488" fmla="*/ 1888468 w 2075773"/>
                <a:gd name="connsiteY488" fmla="*/ 876482 h 959213"/>
                <a:gd name="connsiteX489" fmla="*/ 1891460 w 2075773"/>
                <a:gd name="connsiteY489" fmla="*/ 876482 h 959213"/>
                <a:gd name="connsiteX490" fmla="*/ 1891460 w 2075773"/>
                <a:gd name="connsiteY490" fmla="*/ 893445 h 959213"/>
                <a:gd name="connsiteX491" fmla="*/ 1897443 w 2075773"/>
                <a:gd name="connsiteY491" fmla="*/ 893445 h 959213"/>
                <a:gd name="connsiteX492" fmla="*/ 1909592 w 2075773"/>
                <a:gd name="connsiteY492" fmla="*/ 893445 h 959213"/>
                <a:gd name="connsiteX493" fmla="*/ 1909592 w 2075773"/>
                <a:gd name="connsiteY493" fmla="*/ 912767 h 959213"/>
                <a:gd name="connsiteX494" fmla="*/ 1930716 w 2075773"/>
                <a:gd name="connsiteY494" fmla="*/ 912767 h 959213"/>
                <a:gd name="connsiteX495" fmla="*/ 1960906 w 2075773"/>
                <a:gd name="connsiteY495" fmla="*/ 912767 h 959213"/>
                <a:gd name="connsiteX496" fmla="*/ 1960906 w 2075773"/>
                <a:gd name="connsiteY496" fmla="*/ 935990 h 959213"/>
                <a:gd name="connsiteX497" fmla="*/ 1969972 w 2075773"/>
                <a:gd name="connsiteY497" fmla="*/ 935990 h 959213"/>
                <a:gd name="connsiteX498" fmla="*/ 1969972 w 2075773"/>
                <a:gd name="connsiteY498" fmla="*/ 959213 h 959213"/>
                <a:gd name="connsiteX499" fmla="*/ 1976046 w 2075773"/>
                <a:gd name="connsiteY499" fmla="*/ 959213 h 959213"/>
                <a:gd name="connsiteX500" fmla="*/ 2054649 w 2075773"/>
                <a:gd name="connsiteY500" fmla="*/ 959213 h 959213"/>
                <a:gd name="connsiteX501" fmla="*/ 2075773 w 2075773"/>
                <a:gd name="connsiteY501" fmla="*/ 959213 h 9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Lst>
              <a:rect l="l" t="t" r="r" b="b"/>
              <a:pathLst>
                <a:path w="2075773" h="959213">
                  <a:moveTo>
                    <a:pt x="0" y="0"/>
                  </a:moveTo>
                  <a:lnTo>
                    <a:pt x="2992" y="0"/>
                  </a:lnTo>
                  <a:lnTo>
                    <a:pt x="2992" y="5352"/>
                  </a:lnTo>
                  <a:lnTo>
                    <a:pt x="6074" y="5352"/>
                  </a:lnTo>
                  <a:lnTo>
                    <a:pt x="6074" y="7983"/>
                  </a:lnTo>
                  <a:lnTo>
                    <a:pt x="21124" y="7983"/>
                  </a:lnTo>
                  <a:lnTo>
                    <a:pt x="21124" y="10704"/>
                  </a:lnTo>
                  <a:lnTo>
                    <a:pt x="27198" y="10704"/>
                  </a:lnTo>
                  <a:lnTo>
                    <a:pt x="27198" y="13335"/>
                  </a:lnTo>
                  <a:lnTo>
                    <a:pt x="51314" y="13335"/>
                  </a:lnTo>
                  <a:lnTo>
                    <a:pt x="51314" y="16057"/>
                  </a:lnTo>
                  <a:lnTo>
                    <a:pt x="54397" y="16057"/>
                  </a:lnTo>
                  <a:lnTo>
                    <a:pt x="54397" y="21409"/>
                  </a:lnTo>
                  <a:lnTo>
                    <a:pt x="60380" y="21409"/>
                  </a:lnTo>
                  <a:lnTo>
                    <a:pt x="60380" y="24039"/>
                  </a:lnTo>
                  <a:lnTo>
                    <a:pt x="69537" y="24039"/>
                  </a:lnTo>
                  <a:lnTo>
                    <a:pt x="69537" y="26761"/>
                  </a:lnTo>
                  <a:lnTo>
                    <a:pt x="81595" y="26761"/>
                  </a:lnTo>
                  <a:lnTo>
                    <a:pt x="81595" y="29392"/>
                  </a:lnTo>
                  <a:lnTo>
                    <a:pt x="99727" y="29392"/>
                  </a:lnTo>
                  <a:lnTo>
                    <a:pt x="99727" y="34744"/>
                  </a:lnTo>
                  <a:lnTo>
                    <a:pt x="108703" y="34744"/>
                  </a:lnTo>
                  <a:lnTo>
                    <a:pt x="108703" y="37374"/>
                  </a:lnTo>
                  <a:lnTo>
                    <a:pt x="120851" y="37374"/>
                  </a:lnTo>
                  <a:lnTo>
                    <a:pt x="120851" y="40096"/>
                  </a:lnTo>
                  <a:lnTo>
                    <a:pt x="129917" y="40096"/>
                  </a:lnTo>
                  <a:lnTo>
                    <a:pt x="129917" y="42726"/>
                  </a:lnTo>
                  <a:lnTo>
                    <a:pt x="141975" y="42726"/>
                  </a:lnTo>
                  <a:lnTo>
                    <a:pt x="141975" y="45448"/>
                  </a:lnTo>
                  <a:lnTo>
                    <a:pt x="154124" y="45448"/>
                  </a:lnTo>
                  <a:lnTo>
                    <a:pt x="154124" y="50800"/>
                  </a:lnTo>
                  <a:lnTo>
                    <a:pt x="160107" y="50800"/>
                  </a:lnTo>
                  <a:lnTo>
                    <a:pt x="160107" y="53431"/>
                  </a:lnTo>
                  <a:lnTo>
                    <a:pt x="178239" y="53431"/>
                  </a:lnTo>
                  <a:lnTo>
                    <a:pt x="178239" y="58783"/>
                  </a:lnTo>
                  <a:lnTo>
                    <a:pt x="187306" y="58783"/>
                  </a:lnTo>
                  <a:lnTo>
                    <a:pt x="187306" y="61504"/>
                  </a:lnTo>
                  <a:lnTo>
                    <a:pt x="193380" y="61504"/>
                  </a:lnTo>
                  <a:lnTo>
                    <a:pt x="193380" y="64135"/>
                  </a:lnTo>
                  <a:lnTo>
                    <a:pt x="196372" y="64135"/>
                  </a:lnTo>
                  <a:lnTo>
                    <a:pt x="196372" y="66856"/>
                  </a:lnTo>
                  <a:lnTo>
                    <a:pt x="208520" y="66856"/>
                  </a:lnTo>
                  <a:lnTo>
                    <a:pt x="208520" y="69487"/>
                  </a:lnTo>
                  <a:lnTo>
                    <a:pt x="217586" y="69487"/>
                  </a:lnTo>
                  <a:lnTo>
                    <a:pt x="217586" y="72118"/>
                  </a:lnTo>
                  <a:lnTo>
                    <a:pt x="229644" y="72118"/>
                  </a:lnTo>
                  <a:lnTo>
                    <a:pt x="235628" y="72118"/>
                  </a:lnTo>
                  <a:lnTo>
                    <a:pt x="235628" y="74839"/>
                  </a:lnTo>
                  <a:lnTo>
                    <a:pt x="238710" y="74839"/>
                  </a:lnTo>
                  <a:lnTo>
                    <a:pt x="238710" y="77561"/>
                  </a:lnTo>
                  <a:lnTo>
                    <a:pt x="256843" y="77561"/>
                  </a:lnTo>
                  <a:lnTo>
                    <a:pt x="256843" y="80191"/>
                  </a:lnTo>
                  <a:lnTo>
                    <a:pt x="262826" y="80191"/>
                  </a:lnTo>
                  <a:lnTo>
                    <a:pt x="262826" y="85544"/>
                  </a:lnTo>
                  <a:lnTo>
                    <a:pt x="265909" y="85544"/>
                  </a:lnTo>
                  <a:lnTo>
                    <a:pt x="268900" y="85544"/>
                  </a:lnTo>
                  <a:lnTo>
                    <a:pt x="268900" y="88265"/>
                  </a:lnTo>
                  <a:lnTo>
                    <a:pt x="277967" y="88265"/>
                  </a:lnTo>
                  <a:lnTo>
                    <a:pt x="277967" y="90896"/>
                  </a:lnTo>
                  <a:lnTo>
                    <a:pt x="280958" y="90896"/>
                  </a:lnTo>
                  <a:lnTo>
                    <a:pt x="280958" y="93617"/>
                  </a:lnTo>
                  <a:lnTo>
                    <a:pt x="293107" y="93617"/>
                  </a:lnTo>
                  <a:lnTo>
                    <a:pt x="293107" y="98969"/>
                  </a:lnTo>
                  <a:lnTo>
                    <a:pt x="299181" y="98969"/>
                  </a:lnTo>
                  <a:lnTo>
                    <a:pt x="299181" y="101691"/>
                  </a:lnTo>
                  <a:lnTo>
                    <a:pt x="305165" y="101691"/>
                  </a:lnTo>
                  <a:lnTo>
                    <a:pt x="305165" y="104412"/>
                  </a:lnTo>
                  <a:lnTo>
                    <a:pt x="314231" y="104412"/>
                  </a:lnTo>
                  <a:lnTo>
                    <a:pt x="314231" y="107043"/>
                  </a:lnTo>
                  <a:lnTo>
                    <a:pt x="317223" y="107043"/>
                  </a:lnTo>
                  <a:lnTo>
                    <a:pt x="317223" y="109764"/>
                  </a:lnTo>
                  <a:lnTo>
                    <a:pt x="320305" y="109764"/>
                  </a:lnTo>
                  <a:lnTo>
                    <a:pt x="320305" y="112486"/>
                  </a:lnTo>
                  <a:lnTo>
                    <a:pt x="323297" y="112486"/>
                  </a:lnTo>
                  <a:lnTo>
                    <a:pt x="323297" y="115116"/>
                  </a:lnTo>
                  <a:lnTo>
                    <a:pt x="332363" y="115116"/>
                  </a:lnTo>
                  <a:lnTo>
                    <a:pt x="332363" y="117838"/>
                  </a:lnTo>
                  <a:lnTo>
                    <a:pt x="335355" y="117838"/>
                  </a:lnTo>
                  <a:lnTo>
                    <a:pt x="335355" y="120559"/>
                  </a:lnTo>
                  <a:lnTo>
                    <a:pt x="338347" y="120559"/>
                  </a:lnTo>
                  <a:lnTo>
                    <a:pt x="338347" y="123281"/>
                  </a:lnTo>
                  <a:lnTo>
                    <a:pt x="341429" y="123281"/>
                  </a:lnTo>
                  <a:lnTo>
                    <a:pt x="341429" y="126002"/>
                  </a:lnTo>
                  <a:lnTo>
                    <a:pt x="344421" y="126002"/>
                  </a:lnTo>
                  <a:lnTo>
                    <a:pt x="344421" y="128633"/>
                  </a:lnTo>
                  <a:lnTo>
                    <a:pt x="347413" y="128633"/>
                  </a:lnTo>
                  <a:lnTo>
                    <a:pt x="347413" y="133985"/>
                  </a:lnTo>
                  <a:lnTo>
                    <a:pt x="359561" y="133985"/>
                  </a:lnTo>
                  <a:lnTo>
                    <a:pt x="359561" y="136707"/>
                  </a:lnTo>
                  <a:lnTo>
                    <a:pt x="362553" y="136707"/>
                  </a:lnTo>
                  <a:lnTo>
                    <a:pt x="362553" y="139428"/>
                  </a:lnTo>
                  <a:lnTo>
                    <a:pt x="365545" y="139428"/>
                  </a:lnTo>
                  <a:lnTo>
                    <a:pt x="368627" y="139428"/>
                  </a:lnTo>
                  <a:lnTo>
                    <a:pt x="368627" y="142149"/>
                  </a:lnTo>
                  <a:lnTo>
                    <a:pt x="386760" y="142149"/>
                  </a:lnTo>
                  <a:lnTo>
                    <a:pt x="386760" y="144871"/>
                  </a:lnTo>
                  <a:lnTo>
                    <a:pt x="389751" y="144871"/>
                  </a:lnTo>
                  <a:lnTo>
                    <a:pt x="389751" y="147502"/>
                  </a:lnTo>
                  <a:lnTo>
                    <a:pt x="392743" y="147502"/>
                  </a:lnTo>
                  <a:lnTo>
                    <a:pt x="392743" y="150223"/>
                  </a:lnTo>
                  <a:lnTo>
                    <a:pt x="395826" y="150223"/>
                  </a:lnTo>
                  <a:lnTo>
                    <a:pt x="395826" y="152944"/>
                  </a:lnTo>
                  <a:lnTo>
                    <a:pt x="398818" y="152944"/>
                  </a:lnTo>
                  <a:lnTo>
                    <a:pt x="398818" y="158387"/>
                  </a:lnTo>
                  <a:lnTo>
                    <a:pt x="401809" y="158387"/>
                  </a:lnTo>
                  <a:lnTo>
                    <a:pt x="404892" y="158387"/>
                  </a:lnTo>
                  <a:lnTo>
                    <a:pt x="404892" y="161109"/>
                  </a:lnTo>
                  <a:lnTo>
                    <a:pt x="407884" y="161109"/>
                  </a:lnTo>
                  <a:lnTo>
                    <a:pt x="419942" y="161109"/>
                  </a:lnTo>
                  <a:lnTo>
                    <a:pt x="419942" y="163830"/>
                  </a:lnTo>
                  <a:lnTo>
                    <a:pt x="423024" y="163830"/>
                  </a:lnTo>
                  <a:lnTo>
                    <a:pt x="423024" y="166552"/>
                  </a:lnTo>
                  <a:lnTo>
                    <a:pt x="426016" y="166552"/>
                  </a:lnTo>
                  <a:lnTo>
                    <a:pt x="426016" y="169273"/>
                  </a:lnTo>
                  <a:lnTo>
                    <a:pt x="429008" y="169273"/>
                  </a:lnTo>
                  <a:lnTo>
                    <a:pt x="429008" y="172085"/>
                  </a:lnTo>
                  <a:lnTo>
                    <a:pt x="441156" y="172085"/>
                  </a:lnTo>
                  <a:lnTo>
                    <a:pt x="441156" y="174716"/>
                  </a:lnTo>
                  <a:lnTo>
                    <a:pt x="444148" y="174716"/>
                  </a:lnTo>
                  <a:lnTo>
                    <a:pt x="444148" y="180249"/>
                  </a:lnTo>
                  <a:lnTo>
                    <a:pt x="450132" y="180249"/>
                  </a:lnTo>
                  <a:lnTo>
                    <a:pt x="453214" y="180249"/>
                  </a:lnTo>
                  <a:lnTo>
                    <a:pt x="456206" y="180249"/>
                  </a:lnTo>
                  <a:lnTo>
                    <a:pt x="456206" y="182971"/>
                  </a:lnTo>
                  <a:lnTo>
                    <a:pt x="462280" y="182971"/>
                  </a:lnTo>
                  <a:lnTo>
                    <a:pt x="462280" y="188504"/>
                  </a:lnTo>
                  <a:lnTo>
                    <a:pt x="465272" y="188504"/>
                  </a:lnTo>
                  <a:lnTo>
                    <a:pt x="465272" y="191226"/>
                  </a:lnTo>
                  <a:lnTo>
                    <a:pt x="474429" y="191226"/>
                  </a:lnTo>
                  <a:lnTo>
                    <a:pt x="474429" y="199481"/>
                  </a:lnTo>
                  <a:lnTo>
                    <a:pt x="486487" y="199481"/>
                  </a:lnTo>
                  <a:lnTo>
                    <a:pt x="492470" y="199481"/>
                  </a:lnTo>
                  <a:lnTo>
                    <a:pt x="498545" y="199481"/>
                  </a:lnTo>
                  <a:lnTo>
                    <a:pt x="498545" y="202293"/>
                  </a:lnTo>
                  <a:lnTo>
                    <a:pt x="504619" y="202293"/>
                  </a:lnTo>
                  <a:lnTo>
                    <a:pt x="504619" y="205014"/>
                  </a:lnTo>
                  <a:lnTo>
                    <a:pt x="510603" y="205014"/>
                  </a:lnTo>
                  <a:lnTo>
                    <a:pt x="510603" y="207826"/>
                  </a:lnTo>
                  <a:lnTo>
                    <a:pt x="525743" y="207826"/>
                  </a:lnTo>
                  <a:lnTo>
                    <a:pt x="525743" y="210639"/>
                  </a:lnTo>
                  <a:lnTo>
                    <a:pt x="528735" y="210639"/>
                  </a:lnTo>
                  <a:lnTo>
                    <a:pt x="528735" y="213360"/>
                  </a:lnTo>
                  <a:lnTo>
                    <a:pt x="537801" y="213360"/>
                  </a:lnTo>
                  <a:lnTo>
                    <a:pt x="537801" y="216172"/>
                  </a:lnTo>
                  <a:lnTo>
                    <a:pt x="543875" y="216172"/>
                  </a:lnTo>
                  <a:lnTo>
                    <a:pt x="543875" y="218984"/>
                  </a:lnTo>
                  <a:lnTo>
                    <a:pt x="549949" y="218984"/>
                  </a:lnTo>
                  <a:lnTo>
                    <a:pt x="555933" y="218984"/>
                  </a:lnTo>
                  <a:lnTo>
                    <a:pt x="555933" y="221706"/>
                  </a:lnTo>
                  <a:lnTo>
                    <a:pt x="559015" y="221706"/>
                  </a:lnTo>
                  <a:lnTo>
                    <a:pt x="559015" y="224518"/>
                  </a:lnTo>
                  <a:lnTo>
                    <a:pt x="562007" y="224518"/>
                  </a:lnTo>
                  <a:lnTo>
                    <a:pt x="562007" y="227330"/>
                  </a:lnTo>
                  <a:lnTo>
                    <a:pt x="567991" y="227330"/>
                  </a:lnTo>
                  <a:lnTo>
                    <a:pt x="567991" y="235676"/>
                  </a:lnTo>
                  <a:lnTo>
                    <a:pt x="574065" y="235676"/>
                  </a:lnTo>
                  <a:lnTo>
                    <a:pt x="577148" y="235676"/>
                  </a:lnTo>
                  <a:lnTo>
                    <a:pt x="589206" y="235676"/>
                  </a:lnTo>
                  <a:lnTo>
                    <a:pt x="589206" y="238488"/>
                  </a:lnTo>
                  <a:lnTo>
                    <a:pt x="595189" y="238488"/>
                  </a:lnTo>
                  <a:lnTo>
                    <a:pt x="595189" y="241300"/>
                  </a:lnTo>
                  <a:lnTo>
                    <a:pt x="604255" y="241300"/>
                  </a:lnTo>
                  <a:lnTo>
                    <a:pt x="604255" y="244203"/>
                  </a:lnTo>
                  <a:lnTo>
                    <a:pt x="607338" y="244203"/>
                  </a:lnTo>
                  <a:lnTo>
                    <a:pt x="607338" y="249827"/>
                  </a:lnTo>
                  <a:lnTo>
                    <a:pt x="610330" y="249827"/>
                  </a:lnTo>
                  <a:lnTo>
                    <a:pt x="610330" y="252639"/>
                  </a:lnTo>
                  <a:lnTo>
                    <a:pt x="613412" y="252639"/>
                  </a:lnTo>
                  <a:lnTo>
                    <a:pt x="613412" y="255451"/>
                  </a:lnTo>
                  <a:lnTo>
                    <a:pt x="619396" y="255451"/>
                  </a:lnTo>
                  <a:lnTo>
                    <a:pt x="619396" y="258264"/>
                  </a:lnTo>
                  <a:lnTo>
                    <a:pt x="631454" y="258264"/>
                  </a:lnTo>
                  <a:lnTo>
                    <a:pt x="631454" y="263888"/>
                  </a:lnTo>
                  <a:lnTo>
                    <a:pt x="634536" y="263888"/>
                  </a:lnTo>
                  <a:lnTo>
                    <a:pt x="634536" y="266791"/>
                  </a:lnTo>
                  <a:lnTo>
                    <a:pt x="637528" y="266791"/>
                  </a:lnTo>
                  <a:lnTo>
                    <a:pt x="637528" y="269603"/>
                  </a:lnTo>
                  <a:lnTo>
                    <a:pt x="640520" y="269603"/>
                  </a:lnTo>
                  <a:lnTo>
                    <a:pt x="640520" y="278039"/>
                  </a:lnTo>
                  <a:lnTo>
                    <a:pt x="643602" y="278039"/>
                  </a:lnTo>
                  <a:lnTo>
                    <a:pt x="649586" y="278039"/>
                  </a:lnTo>
                  <a:lnTo>
                    <a:pt x="649586" y="280851"/>
                  </a:lnTo>
                  <a:lnTo>
                    <a:pt x="658652" y="280851"/>
                  </a:lnTo>
                  <a:lnTo>
                    <a:pt x="661734" y="280851"/>
                  </a:lnTo>
                  <a:lnTo>
                    <a:pt x="661734" y="286657"/>
                  </a:lnTo>
                  <a:lnTo>
                    <a:pt x="670800" y="286657"/>
                  </a:lnTo>
                  <a:lnTo>
                    <a:pt x="670800" y="292372"/>
                  </a:lnTo>
                  <a:lnTo>
                    <a:pt x="673792" y="292372"/>
                  </a:lnTo>
                  <a:lnTo>
                    <a:pt x="673792" y="295184"/>
                  </a:lnTo>
                  <a:lnTo>
                    <a:pt x="682858" y="295184"/>
                  </a:lnTo>
                  <a:lnTo>
                    <a:pt x="682858" y="298087"/>
                  </a:lnTo>
                  <a:lnTo>
                    <a:pt x="688933" y="298087"/>
                  </a:lnTo>
                  <a:lnTo>
                    <a:pt x="688933" y="300990"/>
                  </a:lnTo>
                  <a:lnTo>
                    <a:pt x="694916" y="300990"/>
                  </a:lnTo>
                  <a:lnTo>
                    <a:pt x="694916" y="303802"/>
                  </a:lnTo>
                  <a:lnTo>
                    <a:pt x="700991" y="303802"/>
                  </a:lnTo>
                  <a:lnTo>
                    <a:pt x="700991" y="306705"/>
                  </a:lnTo>
                  <a:lnTo>
                    <a:pt x="703982" y="306705"/>
                  </a:lnTo>
                  <a:lnTo>
                    <a:pt x="703982" y="309517"/>
                  </a:lnTo>
                  <a:lnTo>
                    <a:pt x="706974" y="309517"/>
                  </a:lnTo>
                  <a:lnTo>
                    <a:pt x="706974" y="315232"/>
                  </a:lnTo>
                  <a:lnTo>
                    <a:pt x="710057" y="315232"/>
                  </a:lnTo>
                  <a:lnTo>
                    <a:pt x="710057" y="318135"/>
                  </a:lnTo>
                  <a:lnTo>
                    <a:pt x="713049" y="318135"/>
                  </a:lnTo>
                  <a:lnTo>
                    <a:pt x="713049" y="321038"/>
                  </a:lnTo>
                  <a:lnTo>
                    <a:pt x="719123" y="321038"/>
                  </a:lnTo>
                  <a:lnTo>
                    <a:pt x="719123" y="326753"/>
                  </a:lnTo>
                  <a:lnTo>
                    <a:pt x="722115" y="326753"/>
                  </a:lnTo>
                  <a:lnTo>
                    <a:pt x="722115" y="329565"/>
                  </a:lnTo>
                  <a:lnTo>
                    <a:pt x="725197" y="329565"/>
                  </a:lnTo>
                  <a:lnTo>
                    <a:pt x="725197" y="332468"/>
                  </a:lnTo>
                  <a:lnTo>
                    <a:pt x="731181" y="332468"/>
                  </a:lnTo>
                  <a:lnTo>
                    <a:pt x="731181" y="335371"/>
                  </a:lnTo>
                  <a:lnTo>
                    <a:pt x="740247" y="335371"/>
                  </a:lnTo>
                  <a:lnTo>
                    <a:pt x="740247" y="338274"/>
                  </a:lnTo>
                  <a:lnTo>
                    <a:pt x="755387" y="338274"/>
                  </a:lnTo>
                  <a:lnTo>
                    <a:pt x="755387" y="341177"/>
                  </a:lnTo>
                  <a:lnTo>
                    <a:pt x="761371" y="341177"/>
                  </a:lnTo>
                  <a:lnTo>
                    <a:pt x="767445" y="341177"/>
                  </a:lnTo>
                  <a:lnTo>
                    <a:pt x="767445" y="349885"/>
                  </a:lnTo>
                  <a:lnTo>
                    <a:pt x="770437" y="349885"/>
                  </a:lnTo>
                  <a:lnTo>
                    <a:pt x="770437" y="355691"/>
                  </a:lnTo>
                  <a:lnTo>
                    <a:pt x="773519" y="355691"/>
                  </a:lnTo>
                  <a:lnTo>
                    <a:pt x="773519" y="358684"/>
                  </a:lnTo>
                  <a:lnTo>
                    <a:pt x="782585" y="358684"/>
                  </a:lnTo>
                  <a:lnTo>
                    <a:pt x="782585" y="364490"/>
                  </a:lnTo>
                  <a:lnTo>
                    <a:pt x="788660" y="364490"/>
                  </a:lnTo>
                  <a:lnTo>
                    <a:pt x="794643" y="364490"/>
                  </a:lnTo>
                  <a:lnTo>
                    <a:pt x="794643" y="367393"/>
                  </a:lnTo>
                  <a:lnTo>
                    <a:pt x="806701" y="367393"/>
                  </a:lnTo>
                  <a:lnTo>
                    <a:pt x="806701" y="373289"/>
                  </a:lnTo>
                  <a:lnTo>
                    <a:pt x="809784" y="373289"/>
                  </a:lnTo>
                  <a:lnTo>
                    <a:pt x="809784" y="376283"/>
                  </a:lnTo>
                  <a:lnTo>
                    <a:pt x="812776" y="376283"/>
                  </a:lnTo>
                  <a:lnTo>
                    <a:pt x="815858" y="376283"/>
                  </a:lnTo>
                  <a:lnTo>
                    <a:pt x="818759" y="376283"/>
                  </a:lnTo>
                  <a:lnTo>
                    <a:pt x="818759" y="379277"/>
                  </a:lnTo>
                  <a:lnTo>
                    <a:pt x="821842" y="379277"/>
                  </a:lnTo>
                  <a:lnTo>
                    <a:pt x="827916" y="379277"/>
                  </a:lnTo>
                  <a:lnTo>
                    <a:pt x="827916" y="382270"/>
                  </a:lnTo>
                  <a:lnTo>
                    <a:pt x="833900" y="382270"/>
                  </a:lnTo>
                  <a:lnTo>
                    <a:pt x="836982" y="382270"/>
                  </a:lnTo>
                  <a:lnTo>
                    <a:pt x="836982" y="388257"/>
                  </a:lnTo>
                  <a:lnTo>
                    <a:pt x="839974" y="388257"/>
                  </a:lnTo>
                  <a:lnTo>
                    <a:pt x="839974" y="391251"/>
                  </a:lnTo>
                  <a:lnTo>
                    <a:pt x="842966" y="391251"/>
                  </a:lnTo>
                  <a:lnTo>
                    <a:pt x="842966" y="394244"/>
                  </a:lnTo>
                  <a:lnTo>
                    <a:pt x="845957" y="394244"/>
                  </a:lnTo>
                  <a:lnTo>
                    <a:pt x="845957" y="400322"/>
                  </a:lnTo>
                  <a:lnTo>
                    <a:pt x="849040" y="400322"/>
                  </a:lnTo>
                  <a:lnTo>
                    <a:pt x="849040" y="403316"/>
                  </a:lnTo>
                  <a:lnTo>
                    <a:pt x="852032" y="403316"/>
                  </a:lnTo>
                  <a:lnTo>
                    <a:pt x="852032" y="406400"/>
                  </a:lnTo>
                  <a:lnTo>
                    <a:pt x="855023" y="406400"/>
                  </a:lnTo>
                  <a:lnTo>
                    <a:pt x="855023" y="412478"/>
                  </a:lnTo>
                  <a:lnTo>
                    <a:pt x="873246" y="412478"/>
                  </a:lnTo>
                  <a:lnTo>
                    <a:pt x="876238" y="412478"/>
                  </a:lnTo>
                  <a:lnTo>
                    <a:pt x="876238" y="415562"/>
                  </a:lnTo>
                  <a:lnTo>
                    <a:pt x="879230" y="415562"/>
                  </a:lnTo>
                  <a:lnTo>
                    <a:pt x="879230" y="418646"/>
                  </a:lnTo>
                  <a:lnTo>
                    <a:pt x="894370" y="418646"/>
                  </a:lnTo>
                  <a:lnTo>
                    <a:pt x="894370" y="421731"/>
                  </a:lnTo>
                  <a:lnTo>
                    <a:pt x="897362" y="421731"/>
                  </a:lnTo>
                  <a:lnTo>
                    <a:pt x="897362" y="427899"/>
                  </a:lnTo>
                  <a:lnTo>
                    <a:pt x="900445" y="427899"/>
                  </a:lnTo>
                  <a:lnTo>
                    <a:pt x="900445" y="430983"/>
                  </a:lnTo>
                  <a:lnTo>
                    <a:pt x="903346" y="430983"/>
                  </a:lnTo>
                  <a:lnTo>
                    <a:pt x="903346" y="434068"/>
                  </a:lnTo>
                  <a:lnTo>
                    <a:pt x="909420" y="434068"/>
                  </a:lnTo>
                  <a:lnTo>
                    <a:pt x="909420" y="437152"/>
                  </a:lnTo>
                  <a:lnTo>
                    <a:pt x="915494" y="437152"/>
                  </a:lnTo>
                  <a:lnTo>
                    <a:pt x="915494" y="443321"/>
                  </a:lnTo>
                  <a:lnTo>
                    <a:pt x="921569" y="443321"/>
                  </a:lnTo>
                  <a:lnTo>
                    <a:pt x="921569" y="446496"/>
                  </a:lnTo>
                  <a:lnTo>
                    <a:pt x="933627" y="446496"/>
                  </a:lnTo>
                  <a:lnTo>
                    <a:pt x="933627" y="452664"/>
                  </a:lnTo>
                  <a:lnTo>
                    <a:pt x="942693" y="452664"/>
                  </a:lnTo>
                  <a:lnTo>
                    <a:pt x="942693" y="458833"/>
                  </a:lnTo>
                  <a:lnTo>
                    <a:pt x="945684" y="458833"/>
                  </a:lnTo>
                  <a:lnTo>
                    <a:pt x="945684" y="461917"/>
                  </a:lnTo>
                  <a:lnTo>
                    <a:pt x="963817" y="461917"/>
                  </a:lnTo>
                  <a:lnTo>
                    <a:pt x="963817" y="471261"/>
                  </a:lnTo>
                  <a:lnTo>
                    <a:pt x="966899" y="471261"/>
                  </a:lnTo>
                  <a:lnTo>
                    <a:pt x="966899" y="474345"/>
                  </a:lnTo>
                  <a:lnTo>
                    <a:pt x="969891" y="474345"/>
                  </a:lnTo>
                  <a:lnTo>
                    <a:pt x="969891" y="477430"/>
                  </a:lnTo>
                  <a:lnTo>
                    <a:pt x="972883" y="477430"/>
                  </a:lnTo>
                  <a:lnTo>
                    <a:pt x="972883" y="483688"/>
                  </a:lnTo>
                  <a:lnTo>
                    <a:pt x="978957" y="483688"/>
                  </a:lnTo>
                  <a:lnTo>
                    <a:pt x="978957" y="486682"/>
                  </a:lnTo>
                  <a:lnTo>
                    <a:pt x="997089" y="486682"/>
                  </a:lnTo>
                  <a:lnTo>
                    <a:pt x="997089" y="489857"/>
                  </a:lnTo>
                  <a:lnTo>
                    <a:pt x="1009147" y="489857"/>
                  </a:lnTo>
                  <a:lnTo>
                    <a:pt x="1015221" y="489857"/>
                  </a:lnTo>
                  <a:lnTo>
                    <a:pt x="1015221" y="492941"/>
                  </a:lnTo>
                  <a:lnTo>
                    <a:pt x="1024288" y="492941"/>
                  </a:lnTo>
                  <a:lnTo>
                    <a:pt x="1024288" y="496026"/>
                  </a:lnTo>
                  <a:lnTo>
                    <a:pt x="1039428" y="496026"/>
                  </a:lnTo>
                  <a:lnTo>
                    <a:pt x="1039428" y="499201"/>
                  </a:lnTo>
                  <a:lnTo>
                    <a:pt x="1042420" y="499201"/>
                  </a:lnTo>
                  <a:lnTo>
                    <a:pt x="1048403" y="499201"/>
                  </a:lnTo>
                  <a:lnTo>
                    <a:pt x="1048403" y="502376"/>
                  </a:lnTo>
                  <a:lnTo>
                    <a:pt x="1051486" y="502376"/>
                  </a:lnTo>
                  <a:lnTo>
                    <a:pt x="1051486" y="505551"/>
                  </a:lnTo>
                  <a:lnTo>
                    <a:pt x="1054478" y="505551"/>
                  </a:lnTo>
                  <a:lnTo>
                    <a:pt x="1054478" y="508726"/>
                  </a:lnTo>
                  <a:lnTo>
                    <a:pt x="1057469" y="508726"/>
                  </a:lnTo>
                  <a:lnTo>
                    <a:pt x="1057469" y="511901"/>
                  </a:lnTo>
                  <a:lnTo>
                    <a:pt x="1060552" y="511901"/>
                  </a:lnTo>
                  <a:lnTo>
                    <a:pt x="1060552" y="515076"/>
                  </a:lnTo>
                  <a:lnTo>
                    <a:pt x="1063544" y="515076"/>
                  </a:lnTo>
                  <a:lnTo>
                    <a:pt x="1063544" y="518251"/>
                  </a:lnTo>
                  <a:lnTo>
                    <a:pt x="1066626" y="518251"/>
                  </a:lnTo>
                  <a:lnTo>
                    <a:pt x="1066626" y="521517"/>
                  </a:lnTo>
                  <a:lnTo>
                    <a:pt x="1072610" y="521517"/>
                  </a:lnTo>
                  <a:lnTo>
                    <a:pt x="1084668" y="521517"/>
                  </a:lnTo>
                  <a:lnTo>
                    <a:pt x="1087750" y="521517"/>
                  </a:lnTo>
                  <a:lnTo>
                    <a:pt x="1087750" y="524782"/>
                  </a:lnTo>
                  <a:lnTo>
                    <a:pt x="1099808" y="524782"/>
                  </a:lnTo>
                  <a:lnTo>
                    <a:pt x="1105882" y="524782"/>
                  </a:lnTo>
                  <a:lnTo>
                    <a:pt x="1105882" y="528048"/>
                  </a:lnTo>
                  <a:lnTo>
                    <a:pt x="1111866" y="528048"/>
                  </a:lnTo>
                  <a:lnTo>
                    <a:pt x="1111866" y="531313"/>
                  </a:lnTo>
                  <a:lnTo>
                    <a:pt x="1114949" y="531313"/>
                  </a:lnTo>
                  <a:lnTo>
                    <a:pt x="1114949" y="534670"/>
                  </a:lnTo>
                  <a:lnTo>
                    <a:pt x="1124015" y="534670"/>
                  </a:lnTo>
                  <a:lnTo>
                    <a:pt x="1124015" y="537936"/>
                  </a:lnTo>
                  <a:lnTo>
                    <a:pt x="1129998" y="537936"/>
                  </a:lnTo>
                  <a:lnTo>
                    <a:pt x="1136072" y="537936"/>
                  </a:lnTo>
                  <a:lnTo>
                    <a:pt x="1136072" y="541292"/>
                  </a:lnTo>
                  <a:lnTo>
                    <a:pt x="1142147" y="541292"/>
                  </a:lnTo>
                  <a:lnTo>
                    <a:pt x="1142147" y="544649"/>
                  </a:lnTo>
                  <a:lnTo>
                    <a:pt x="1157287" y="544649"/>
                  </a:lnTo>
                  <a:lnTo>
                    <a:pt x="1157287" y="548005"/>
                  </a:lnTo>
                  <a:lnTo>
                    <a:pt x="1163271" y="548005"/>
                  </a:lnTo>
                  <a:lnTo>
                    <a:pt x="1166263" y="548005"/>
                  </a:lnTo>
                  <a:lnTo>
                    <a:pt x="1172337" y="548005"/>
                  </a:lnTo>
                  <a:lnTo>
                    <a:pt x="1196453" y="548005"/>
                  </a:lnTo>
                  <a:lnTo>
                    <a:pt x="1199535" y="548005"/>
                  </a:lnTo>
                  <a:lnTo>
                    <a:pt x="1199535" y="551361"/>
                  </a:lnTo>
                  <a:lnTo>
                    <a:pt x="1202527" y="551361"/>
                  </a:lnTo>
                  <a:lnTo>
                    <a:pt x="1202527" y="554809"/>
                  </a:lnTo>
                  <a:lnTo>
                    <a:pt x="1205610" y="554809"/>
                  </a:lnTo>
                  <a:lnTo>
                    <a:pt x="1211593" y="554809"/>
                  </a:lnTo>
                  <a:lnTo>
                    <a:pt x="1211593" y="561703"/>
                  </a:lnTo>
                  <a:lnTo>
                    <a:pt x="1217667" y="561703"/>
                  </a:lnTo>
                  <a:lnTo>
                    <a:pt x="1217667" y="568688"/>
                  </a:lnTo>
                  <a:lnTo>
                    <a:pt x="1223651" y="568688"/>
                  </a:lnTo>
                  <a:lnTo>
                    <a:pt x="1223651" y="572226"/>
                  </a:lnTo>
                  <a:lnTo>
                    <a:pt x="1226733" y="572226"/>
                  </a:lnTo>
                  <a:lnTo>
                    <a:pt x="1229725" y="572226"/>
                  </a:lnTo>
                  <a:lnTo>
                    <a:pt x="1238791" y="572226"/>
                  </a:lnTo>
                  <a:lnTo>
                    <a:pt x="1238791" y="575764"/>
                  </a:lnTo>
                  <a:lnTo>
                    <a:pt x="1253932" y="575764"/>
                  </a:lnTo>
                  <a:lnTo>
                    <a:pt x="1253932" y="579302"/>
                  </a:lnTo>
                  <a:lnTo>
                    <a:pt x="1260006" y="579302"/>
                  </a:lnTo>
                  <a:lnTo>
                    <a:pt x="1260006" y="582840"/>
                  </a:lnTo>
                  <a:lnTo>
                    <a:pt x="1265990" y="582840"/>
                  </a:lnTo>
                  <a:lnTo>
                    <a:pt x="1269072" y="582840"/>
                  </a:lnTo>
                  <a:lnTo>
                    <a:pt x="1269072" y="586468"/>
                  </a:lnTo>
                  <a:lnTo>
                    <a:pt x="1271973" y="586468"/>
                  </a:lnTo>
                  <a:lnTo>
                    <a:pt x="1271973" y="590006"/>
                  </a:lnTo>
                  <a:lnTo>
                    <a:pt x="1275056" y="590006"/>
                  </a:lnTo>
                  <a:lnTo>
                    <a:pt x="1275056" y="593725"/>
                  </a:lnTo>
                  <a:lnTo>
                    <a:pt x="1281130" y="593725"/>
                  </a:lnTo>
                  <a:lnTo>
                    <a:pt x="1281130" y="597354"/>
                  </a:lnTo>
                  <a:lnTo>
                    <a:pt x="1284122" y="597354"/>
                  </a:lnTo>
                  <a:lnTo>
                    <a:pt x="1287114" y="597354"/>
                  </a:lnTo>
                  <a:lnTo>
                    <a:pt x="1296270" y="597354"/>
                  </a:lnTo>
                  <a:lnTo>
                    <a:pt x="1302254" y="597354"/>
                  </a:lnTo>
                  <a:lnTo>
                    <a:pt x="1302254" y="604883"/>
                  </a:lnTo>
                  <a:lnTo>
                    <a:pt x="1305246" y="604883"/>
                  </a:lnTo>
                  <a:lnTo>
                    <a:pt x="1305246" y="608693"/>
                  </a:lnTo>
                  <a:lnTo>
                    <a:pt x="1311320" y="608693"/>
                  </a:lnTo>
                  <a:lnTo>
                    <a:pt x="1311320" y="612412"/>
                  </a:lnTo>
                  <a:lnTo>
                    <a:pt x="1314312" y="612412"/>
                  </a:lnTo>
                  <a:lnTo>
                    <a:pt x="1317394" y="612412"/>
                  </a:lnTo>
                  <a:lnTo>
                    <a:pt x="1320386" y="612412"/>
                  </a:lnTo>
                  <a:lnTo>
                    <a:pt x="1323378" y="612412"/>
                  </a:lnTo>
                  <a:lnTo>
                    <a:pt x="1326460" y="612412"/>
                  </a:lnTo>
                  <a:lnTo>
                    <a:pt x="1326460" y="616403"/>
                  </a:lnTo>
                  <a:lnTo>
                    <a:pt x="1335527" y="616403"/>
                  </a:lnTo>
                  <a:lnTo>
                    <a:pt x="1335527" y="620305"/>
                  </a:lnTo>
                  <a:lnTo>
                    <a:pt x="1338518" y="620305"/>
                  </a:lnTo>
                  <a:lnTo>
                    <a:pt x="1341510" y="620305"/>
                  </a:lnTo>
                  <a:lnTo>
                    <a:pt x="1341510" y="624386"/>
                  </a:lnTo>
                  <a:lnTo>
                    <a:pt x="1347585" y="624386"/>
                  </a:lnTo>
                  <a:lnTo>
                    <a:pt x="1350576" y="624386"/>
                  </a:lnTo>
                  <a:lnTo>
                    <a:pt x="1356651" y="624386"/>
                  </a:lnTo>
                  <a:lnTo>
                    <a:pt x="1356651" y="628559"/>
                  </a:lnTo>
                  <a:lnTo>
                    <a:pt x="1359642" y="628559"/>
                  </a:lnTo>
                  <a:lnTo>
                    <a:pt x="1359642" y="632732"/>
                  </a:lnTo>
                  <a:lnTo>
                    <a:pt x="1362634" y="632732"/>
                  </a:lnTo>
                  <a:lnTo>
                    <a:pt x="1362634" y="636905"/>
                  </a:lnTo>
                  <a:lnTo>
                    <a:pt x="1368708" y="636905"/>
                  </a:lnTo>
                  <a:lnTo>
                    <a:pt x="1377775" y="636905"/>
                  </a:lnTo>
                  <a:lnTo>
                    <a:pt x="1377775" y="645341"/>
                  </a:lnTo>
                  <a:lnTo>
                    <a:pt x="1383849" y="645341"/>
                  </a:lnTo>
                  <a:lnTo>
                    <a:pt x="1383849" y="649605"/>
                  </a:lnTo>
                  <a:lnTo>
                    <a:pt x="1389833" y="649605"/>
                  </a:lnTo>
                  <a:lnTo>
                    <a:pt x="1389833" y="658132"/>
                  </a:lnTo>
                  <a:lnTo>
                    <a:pt x="1398989" y="658132"/>
                  </a:lnTo>
                  <a:lnTo>
                    <a:pt x="1398989" y="662486"/>
                  </a:lnTo>
                  <a:lnTo>
                    <a:pt x="1404973" y="662486"/>
                  </a:lnTo>
                  <a:lnTo>
                    <a:pt x="1404973" y="666841"/>
                  </a:lnTo>
                  <a:lnTo>
                    <a:pt x="1417031" y="666841"/>
                  </a:lnTo>
                  <a:lnTo>
                    <a:pt x="1417031" y="671286"/>
                  </a:lnTo>
                  <a:lnTo>
                    <a:pt x="1420113" y="671286"/>
                  </a:lnTo>
                  <a:lnTo>
                    <a:pt x="1420113" y="675640"/>
                  </a:lnTo>
                  <a:lnTo>
                    <a:pt x="1426097" y="675640"/>
                  </a:lnTo>
                  <a:lnTo>
                    <a:pt x="1426097" y="680085"/>
                  </a:lnTo>
                  <a:lnTo>
                    <a:pt x="1432171" y="680085"/>
                  </a:lnTo>
                  <a:lnTo>
                    <a:pt x="1459369" y="680085"/>
                  </a:lnTo>
                  <a:lnTo>
                    <a:pt x="1468436" y="680085"/>
                  </a:lnTo>
                  <a:lnTo>
                    <a:pt x="1468436" y="684712"/>
                  </a:lnTo>
                  <a:lnTo>
                    <a:pt x="1471427" y="684712"/>
                  </a:lnTo>
                  <a:lnTo>
                    <a:pt x="1471427" y="689338"/>
                  </a:lnTo>
                  <a:lnTo>
                    <a:pt x="1486568" y="689338"/>
                  </a:lnTo>
                  <a:lnTo>
                    <a:pt x="1486568" y="694055"/>
                  </a:lnTo>
                  <a:lnTo>
                    <a:pt x="1489560" y="694055"/>
                  </a:lnTo>
                  <a:lnTo>
                    <a:pt x="1489560" y="698681"/>
                  </a:lnTo>
                  <a:lnTo>
                    <a:pt x="1492642" y="698681"/>
                  </a:lnTo>
                  <a:lnTo>
                    <a:pt x="1492642" y="703308"/>
                  </a:lnTo>
                  <a:lnTo>
                    <a:pt x="1498626" y="703308"/>
                  </a:lnTo>
                  <a:lnTo>
                    <a:pt x="1498626" y="708025"/>
                  </a:lnTo>
                  <a:lnTo>
                    <a:pt x="1504700" y="708025"/>
                  </a:lnTo>
                  <a:lnTo>
                    <a:pt x="1513766" y="708025"/>
                  </a:lnTo>
                  <a:lnTo>
                    <a:pt x="1540964" y="708025"/>
                  </a:lnTo>
                  <a:lnTo>
                    <a:pt x="1540964" y="712924"/>
                  </a:lnTo>
                  <a:lnTo>
                    <a:pt x="1547039" y="712924"/>
                  </a:lnTo>
                  <a:lnTo>
                    <a:pt x="1553022" y="712924"/>
                  </a:lnTo>
                  <a:lnTo>
                    <a:pt x="1553022" y="718094"/>
                  </a:lnTo>
                  <a:lnTo>
                    <a:pt x="1556014" y="718094"/>
                  </a:lnTo>
                  <a:lnTo>
                    <a:pt x="1556014" y="723265"/>
                  </a:lnTo>
                  <a:lnTo>
                    <a:pt x="1562088" y="723265"/>
                  </a:lnTo>
                  <a:lnTo>
                    <a:pt x="1568163" y="723265"/>
                  </a:lnTo>
                  <a:lnTo>
                    <a:pt x="1568163" y="728617"/>
                  </a:lnTo>
                  <a:lnTo>
                    <a:pt x="1571155" y="728617"/>
                  </a:lnTo>
                  <a:lnTo>
                    <a:pt x="1577229" y="728617"/>
                  </a:lnTo>
                  <a:lnTo>
                    <a:pt x="1577229" y="734332"/>
                  </a:lnTo>
                  <a:lnTo>
                    <a:pt x="1580221" y="734332"/>
                  </a:lnTo>
                  <a:lnTo>
                    <a:pt x="1583303" y="734332"/>
                  </a:lnTo>
                  <a:lnTo>
                    <a:pt x="1583303" y="740229"/>
                  </a:lnTo>
                  <a:lnTo>
                    <a:pt x="1586295" y="740229"/>
                  </a:lnTo>
                  <a:lnTo>
                    <a:pt x="1595361" y="740229"/>
                  </a:lnTo>
                  <a:lnTo>
                    <a:pt x="1598353" y="740229"/>
                  </a:lnTo>
                  <a:lnTo>
                    <a:pt x="1610501" y="740229"/>
                  </a:lnTo>
                  <a:lnTo>
                    <a:pt x="1619477" y="740229"/>
                  </a:lnTo>
                  <a:lnTo>
                    <a:pt x="1619477" y="747032"/>
                  </a:lnTo>
                  <a:lnTo>
                    <a:pt x="1622559" y="747032"/>
                  </a:lnTo>
                  <a:lnTo>
                    <a:pt x="1625551" y="747032"/>
                  </a:lnTo>
                  <a:lnTo>
                    <a:pt x="1625551" y="754289"/>
                  </a:lnTo>
                  <a:lnTo>
                    <a:pt x="1628543" y="754289"/>
                  </a:lnTo>
                  <a:lnTo>
                    <a:pt x="1631625" y="754289"/>
                  </a:lnTo>
                  <a:lnTo>
                    <a:pt x="1631625" y="761910"/>
                  </a:lnTo>
                  <a:lnTo>
                    <a:pt x="1646675" y="761910"/>
                  </a:lnTo>
                  <a:lnTo>
                    <a:pt x="1670882" y="761910"/>
                  </a:lnTo>
                  <a:lnTo>
                    <a:pt x="1670882" y="769802"/>
                  </a:lnTo>
                  <a:lnTo>
                    <a:pt x="1686022" y="769802"/>
                  </a:lnTo>
                  <a:lnTo>
                    <a:pt x="1686022" y="785495"/>
                  </a:lnTo>
                  <a:lnTo>
                    <a:pt x="1701072" y="785495"/>
                  </a:lnTo>
                  <a:lnTo>
                    <a:pt x="1701072" y="793569"/>
                  </a:lnTo>
                  <a:lnTo>
                    <a:pt x="1710138" y="793569"/>
                  </a:lnTo>
                  <a:lnTo>
                    <a:pt x="1731262" y="793569"/>
                  </a:lnTo>
                  <a:lnTo>
                    <a:pt x="1731262" y="802005"/>
                  </a:lnTo>
                  <a:lnTo>
                    <a:pt x="1734344" y="802005"/>
                  </a:lnTo>
                  <a:lnTo>
                    <a:pt x="1734344" y="810441"/>
                  </a:lnTo>
                  <a:lnTo>
                    <a:pt x="1746402" y="810441"/>
                  </a:lnTo>
                  <a:lnTo>
                    <a:pt x="1749484" y="810441"/>
                  </a:lnTo>
                  <a:lnTo>
                    <a:pt x="1758460" y="810441"/>
                  </a:lnTo>
                  <a:lnTo>
                    <a:pt x="1758460" y="819513"/>
                  </a:lnTo>
                  <a:lnTo>
                    <a:pt x="1764534" y="819513"/>
                  </a:lnTo>
                  <a:lnTo>
                    <a:pt x="1764534" y="828584"/>
                  </a:lnTo>
                  <a:lnTo>
                    <a:pt x="1779675" y="828584"/>
                  </a:lnTo>
                  <a:lnTo>
                    <a:pt x="1779675" y="837747"/>
                  </a:lnTo>
                  <a:lnTo>
                    <a:pt x="1800799" y="837747"/>
                  </a:lnTo>
                  <a:lnTo>
                    <a:pt x="1806873" y="837747"/>
                  </a:lnTo>
                  <a:lnTo>
                    <a:pt x="1809865" y="837747"/>
                  </a:lnTo>
                  <a:lnTo>
                    <a:pt x="1812856" y="837747"/>
                  </a:lnTo>
                  <a:lnTo>
                    <a:pt x="1812856" y="848360"/>
                  </a:lnTo>
                  <a:lnTo>
                    <a:pt x="1815939" y="848360"/>
                  </a:lnTo>
                  <a:lnTo>
                    <a:pt x="1818931" y="848360"/>
                  </a:lnTo>
                  <a:lnTo>
                    <a:pt x="1825005" y="848360"/>
                  </a:lnTo>
                  <a:lnTo>
                    <a:pt x="1834071" y="848360"/>
                  </a:lnTo>
                  <a:lnTo>
                    <a:pt x="1834071" y="861242"/>
                  </a:lnTo>
                  <a:lnTo>
                    <a:pt x="1846129" y="861242"/>
                  </a:lnTo>
                  <a:lnTo>
                    <a:pt x="1882393" y="861242"/>
                  </a:lnTo>
                  <a:lnTo>
                    <a:pt x="1882393" y="876482"/>
                  </a:lnTo>
                  <a:lnTo>
                    <a:pt x="1888468" y="876482"/>
                  </a:lnTo>
                  <a:lnTo>
                    <a:pt x="1891460" y="876482"/>
                  </a:lnTo>
                  <a:lnTo>
                    <a:pt x="1891460" y="893445"/>
                  </a:lnTo>
                  <a:lnTo>
                    <a:pt x="1897443" y="893445"/>
                  </a:lnTo>
                  <a:lnTo>
                    <a:pt x="1909592" y="893445"/>
                  </a:lnTo>
                  <a:lnTo>
                    <a:pt x="1909592" y="912767"/>
                  </a:lnTo>
                  <a:lnTo>
                    <a:pt x="1930716" y="912767"/>
                  </a:lnTo>
                  <a:lnTo>
                    <a:pt x="1960906" y="912767"/>
                  </a:lnTo>
                  <a:lnTo>
                    <a:pt x="1960906" y="935990"/>
                  </a:lnTo>
                  <a:lnTo>
                    <a:pt x="1969972" y="935990"/>
                  </a:lnTo>
                  <a:lnTo>
                    <a:pt x="1969972" y="959213"/>
                  </a:lnTo>
                  <a:lnTo>
                    <a:pt x="1976046" y="959213"/>
                  </a:lnTo>
                  <a:lnTo>
                    <a:pt x="2054649" y="959213"/>
                  </a:lnTo>
                  <a:lnTo>
                    <a:pt x="2075773" y="959213"/>
                  </a:lnTo>
                </a:path>
              </a:pathLst>
            </a:custGeom>
            <a:noFill/>
            <a:ln w="15875" cap="flat">
              <a:solidFill>
                <a:srgbClr val="5D8298"/>
              </a:solidFill>
              <a:prstDash val="solid"/>
              <a:miter/>
            </a:ln>
          </p:spPr>
          <p:txBody>
            <a:bodyPr rtlCol="0" anchor="ctr"/>
            <a:lstStyle/>
            <a:p>
              <a:endParaRPr lang="en-GB" dirty="0"/>
            </a:p>
          </p:txBody>
        </p:sp>
        <p:sp>
          <p:nvSpPr>
            <p:cNvPr id="146" name="Freeform 145">
              <a:extLst>
                <a:ext uri="{FF2B5EF4-FFF2-40B4-BE49-F238E27FC236}">
                  <a16:creationId xmlns:a16="http://schemas.microsoft.com/office/drawing/2014/main" id="{9128AC44-57E0-9D10-DF5B-05EB2B249A3E}"/>
                </a:ext>
              </a:extLst>
            </p:cNvPr>
            <p:cNvSpPr/>
            <p:nvPr/>
          </p:nvSpPr>
          <p:spPr>
            <a:xfrm>
              <a:off x="-312546" y="5041287"/>
              <a:ext cx="28558" cy="9071"/>
            </a:xfrm>
            <a:custGeom>
              <a:avLst/>
              <a:gdLst>
                <a:gd name="connsiteX0" fmla="*/ 0 w 28558"/>
                <a:gd name="connsiteY0" fmla="*/ 0 h 9071"/>
                <a:gd name="connsiteX1" fmla="*/ 28558 w 28558"/>
                <a:gd name="connsiteY1" fmla="*/ 0 h 9071"/>
              </a:gdLst>
              <a:ahLst/>
              <a:cxnLst>
                <a:cxn ang="0">
                  <a:pos x="connsiteX0" y="connsiteY0"/>
                </a:cxn>
                <a:cxn ang="0">
                  <a:pos x="connsiteX1" y="connsiteY1"/>
                </a:cxn>
              </a:cxnLst>
              <a:rect l="l" t="t" r="r" b="b"/>
              <a:pathLst>
                <a:path w="28558" h="9071">
                  <a:moveTo>
                    <a:pt x="0" y="0"/>
                  </a:moveTo>
                  <a:lnTo>
                    <a:pt x="28558" y="0"/>
                  </a:lnTo>
                </a:path>
              </a:pathLst>
            </a:custGeom>
            <a:ln w="15875" cap="flat">
              <a:solidFill>
                <a:srgbClr val="5D8298"/>
              </a:solidFill>
              <a:prstDash val="solid"/>
              <a:miter/>
            </a:ln>
          </p:spPr>
          <p:txBody>
            <a:bodyPr rtlCol="0" anchor="ctr"/>
            <a:lstStyle/>
            <a:p>
              <a:endParaRPr lang="en-GB" dirty="0"/>
            </a:p>
          </p:txBody>
        </p:sp>
        <p:sp>
          <p:nvSpPr>
            <p:cNvPr id="147" name="Freeform 146">
              <a:extLst>
                <a:ext uri="{FF2B5EF4-FFF2-40B4-BE49-F238E27FC236}">
                  <a16:creationId xmlns:a16="http://schemas.microsoft.com/office/drawing/2014/main" id="{6EC5F78A-E3E4-ECD2-A1B3-9254DD2E961E}"/>
                </a:ext>
              </a:extLst>
            </p:cNvPr>
            <p:cNvSpPr/>
            <p:nvPr/>
          </p:nvSpPr>
          <p:spPr>
            <a:xfrm>
              <a:off x="-298222" y="5026863"/>
              <a:ext cx="9066" cy="28847"/>
            </a:xfrm>
            <a:custGeom>
              <a:avLst/>
              <a:gdLst>
                <a:gd name="connsiteX0" fmla="*/ 0 w 9066"/>
                <a:gd name="connsiteY0" fmla="*/ 0 h 28847"/>
                <a:gd name="connsiteX1" fmla="*/ 0 w 9066"/>
                <a:gd name="connsiteY1" fmla="*/ 28847 h 28847"/>
              </a:gdLst>
              <a:ahLst/>
              <a:cxnLst>
                <a:cxn ang="0">
                  <a:pos x="connsiteX0" y="connsiteY0"/>
                </a:cxn>
                <a:cxn ang="0">
                  <a:pos x="connsiteX1" y="connsiteY1"/>
                </a:cxn>
              </a:cxnLst>
              <a:rect l="l" t="t" r="r" b="b"/>
              <a:pathLst>
                <a:path w="9066" h="28847">
                  <a:moveTo>
                    <a:pt x="0" y="0"/>
                  </a:moveTo>
                  <a:lnTo>
                    <a:pt x="0" y="28847"/>
                  </a:lnTo>
                </a:path>
              </a:pathLst>
            </a:custGeom>
            <a:ln w="15875" cap="flat">
              <a:solidFill>
                <a:srgbClr val="5D8298"/>
              </a:solidFill>
              <a:prstDash val="solid"/>
              <a:miter/>
            </a:ln>
          </p:spPr>
          <p:txBody>
            <a:bodyPr rtlCol="0" anchor="ctr"/>
            <a:lstStyle/>
            <a:p>
              <a:endParaRPr lang="en-GB" dirty="0"/>
            </a:p>
          </p:txBody>
        </p:sp>
        <p:sp>
          <p:nvSpPr>
            <p:cNvPr id="148" name="Freeform 147">
              <a:extLst>
                <a:ext uri="{FF2B5EF4-FFF2-40B4-BE49-F238E27FC236}">
                  <a16:creationId xmlns:a16="http://schemas.microsoft.com/office/drawing/2014/main" id="{BA9CA43D-6186-0077-EDC4-F78F095C0DA9}"/>
                </a:ext>
              </a:extLst>
            </p:cNvPr>
            <p:cNvSpPr/>
            <p:nvPr/>
          </p:nvSpPr>
          <p:spPr>
            <a:xfrm>
              <a:off x="-276282" y="5054712"/>
              <a:ext cx="28558" cy="9071"/>
            </a:xfrm>
            <a:custGeom>
              <a:avLst/>
              <a:gdLst>
                <a:gd name="connsiteX0" fmla="*/ 0 w 28558"/>
                <a:gd name="connsiteY0" fmla="*/ 0 h 9071"/>
                <a:gd name="connsiteX1" fmla="*/ 28558 w 28558"/>
                <a:gd name="connsiteY1" fmla="*/ 0 h 9071"/>
              </a:gdLst>
              <a:ahLst/>
              <a:cxnLst>
                <a:cxn ang="0">
                  <a:pos x="connsiteX0" y="connsiteY0"/>
                </a:cxn>
                <a:cxn ang="0">
                  <a:pos x="connsiteX1" y="connsiteY1"/>
                </a:cxn>
              </a:cxnLst>
              <a:rect l="l" t="t" r="r" b="b"/>
              <a:pathLst>
                <a:path w="28558" h="9071">
                  <a:moveTo>
                    <a:pt x="0" y="0"/>
                  </a:moveTo>
                  <a:lnTo>
                    <a:pt x="28558" y="0"/>
                  </a:lnTo>
                </a:path>
              </a:pathLst>
            </a:custGeom>
            <a:ln w="15875" cap="flat">
              <a:solidFill>
                <a:srgbClr val="5D8298"/>
              </a:solidFill>
              <a:prstDash val="solid"/>
              <a:miter/>
            </a:ln>
          </p:spPr>
          <p:txBody>
            <a:bodyPr rtlCol="0" anchor="ctr"/>
            <a:lstStyle/>
            <a:p>
              <a:endParaRPr lang="en-GB" dirty="0"/>
            </a:p>
          </p:txBody>
        </p:sp>
        <p:sp>
          <p:nvSpPr>
            <p:cNvPr id="149" name="Freeform 148">
              <a:extLst>
                <a:ext uri="{FF2B5EF4-FFF2-40B4-BE49-F238E27FC236}">
                  <a16:creationId xmlns:a16="http://schemas.microsoft.com/office/drawing/2014/main" id="{DCF6FEBE-5FC8-8105-2614-59428095ED4D}"/>
                </a:ext>
              </a:extLst>
            </p:cNvPr>
            <p:cNvSpPr/>
            <p:nvPr/>
          </p:nvSpPr>
          <p:spPr>
            <a:xfrm>
              <a:off x="-261957" y="5040289"/>
              <a:ext cx="9066" cy="28847"/>
            </a:xfrm>
            <a:custGeom>
              <a:avLst/>
              <a:gdLst>
                <a:gd name="connsiteX0" fmla="*/ 0 w 9066"/>
                <a:gd name="connsiteY0" fmla="*/ 0 h 28847"/>
                <a:gd name="connsiteX1" fmla="*/ 0 w 9066"/>
                <a:gd name="connsiteY1" fmla="*/ 28847 h 28847"/>
              </a:gdLst>
              <a:ahLst/>
              <a:cxnLst>
                <a:cxn ang="0">
                  <a:pos x="connsiteX0" y="connsiteY0"/>
                </a:cxn>
                <a:cxn ang="0">
                  <a:pos x="connsiteX1" y="connsiteY1"/>
                </a:cxn>
              </a:cxnLst>
              <a:rect l="l" t="t" r="r" b="b"/>
              <a:pathLst>
                <a:path w="9066" h="28847">
                  <a:moveTo>
                    <a:pt x="0" y="0"/>
                  </a:moveTo>
                  <a:lnTo>
                    <a:pt x="0" y="28847"/>
                  </a:lnTo>
                </a:path>
              </a:pathLst>
            </a:custGeom>
            <a:ln w="15875" cap="flat">
              <a:solidFill>
                <a:srgbClr val="5D8298"/>
              </a:solidFill>
              <a:prstDash val="solid"/>
              <a:miter/>
            </a:ln>
          </p:spPr>
          <p:txBody>
            <a:bodyPr rtlCol="0" anchor="ctr"/>
            <a:lstStyle/>
            <a:p>
              <a:endParaRPr lang="en-GB" dirty="0"/>
            </a:p>
          </p:txBody>
        </p:sp>
        <p:sp>
          <p:nvSpPr>
            <p:cNvPr id="150" name="Freeform 149">
              <a:extLst>
                <a:ext uri="{FF2B5EF4-FFF2-40B4-BE49-F238E27FC236}">
                  <a16:creationId xmlns:a16="http://schemas.microsoft.com/office/drawing/2014/main" id="{711C9326-3F09-F020-C888-885307479E0B}"/>
                </a:ext>
              </a:extLst>
            </p:cNvPr>
            <p:cNvSpPr/>
            <p:nvPr/>
          </p:nvSpPr>
          <p:spPr>
            <a:xfrm>
              <a:off x="-243009" y="5070860"/>
              <a:ext cx="28558" cy="9071"/>
            </a:xfrm>
            <a:custGeom>
              <a:avLst/>
              <a:gdLst>
                <a:gd name="connsiteX0" fmla="*/ 0 w 28558"/>
                <a:gd name="connsiteY0" fmla="*/ 0 h 9071"/>
                <a:gd name="connsiteX1" fmla="*/ 28558 w 28558"/>
                <a:gd name="connsiteY1" fmla="*/ 0 h 9071"/>
              </a:gdLst>
              <a:ahLst/>
              <a:cxnLst>
                <a:cxn ang="0">
                  <a:pos x="connsiteX0" y="connsiteY0"/>
                </a:cxn>
                <a:cxn ang="0">
                  <a:pos x="connsiteX1" y="connsiteY1"/>
                </a:cxn>
              </a:cxnLst>
              <a:rect l="l" t="t" r="r" b="b"/>
              <a:pathLst>
                <a:path w="28558" h="9071">
                  <a:moveTo>
                    <a:pt x="0" y="0"/>
                  </a:moveTo>
                  <a:lnTo>
                    <a:pt x="28558" y="0"/>
                  </a:lnTo>
                </a:path>
              </a:pathLst>
            </a:custGeom>
            <a:ln w="15875" cap="flat">
              <a:solidFill>
                <a:srgbClr val="5D8298"/>
              </a:solidFill>
              <a:prstDash val="solid"/>
              <a:miter/>
            </a:ln>
          </p:spPr>
          <p:txBody>
            <a:bodyPr rtlCol="0" anchor="ctr"/>
            <a:lstStyle/>
            <a:p>
              <a:endParaRPr lang="en-GB" dirty="0"/>
            </a:p>
          </p:txBody>
        </p:sp>
        <p:sp>
          <p:nvSpPr>
            <p:cNvPr id="151" name="Freeform 150">
              <a:extLst>
                <a:ext uri="{FF2B5EF4-FFF2-40B4-BE49-F238E27FC236}">
                  <a16:creationId xmlns:a16="http://schemas.microsoft.com/office/drawing/2014/main" id="{F4939256-1B05-A1DD-C234-B191BB32485D}"/>
                </a:ext>
              </a:extLst>
            </p:cNvPr>
            <p:cNvSpPr/>
            <p:nvPr/>
          </p:nvSpPr>
          <p:spPr>
            <a:xfrm>
              <a:off x="-228685" y="5056436"/>
              <a:ext cx="9066" cy="28756"/>
            </a:xfrm>
            <a:custGeom>
              <a:avLst/>
              <a:gdLst>
                <a:gd name="connsiteX0" fmla="*/ 0 w 9066"/>
                <a:gd name="connsiteY0" fmla="*/ 0 h 28756"/>
                <a:gd name="connsiteX1" fmla="*/ 0 w 9066"/>
                <a:gd name="connsiteY1" fmla="*/ 28756 h 28756"/>
              </a:gdLst>
              <a:ahLst/>
              <a:cxnLst>
                <a:cxn ang="0">
                  <a:pos x="connsiteX0" y="connsiteY0"/>
                </a:cxn>
                <a:cxn ang="0">
                  <a:pos x="connsiteX1" y="connsiteY1"/>
                </a:cxn>
              </a:cxnLst>
              <a:rect l="l" t="t" r="r" b="b"/>
              <a:pathLst>
                <a:path w="9066" h="28756">
                  <a:moveTo>
                    <a:pt x="0" y="0"/>
                  </a:moveTo>
                  <a:lnTo>
                    <a:pt x="0" y="28756"/>
                  </a:lnTo>
                </a:path>
              </a:pathLst>
            </a:custGeom>
            <a:ln w="15875" cap="flat">
              <a:solidFill>
                <a:srgbClr val="5D8298"/>
              </a:solidFill>
              <a:prstDash val="solid"/>
              <a:miter/>
            </a:ln>
          </p:spPr>
          <p:txBody>
            <a:bodyPr rtlCol="0" anchor="ctr"/>
            <a:lstStyle/>
            <a:p>
              <a:endParaRPr lang="en-GB" dirty="0"/>
            </a:p>
          </p:txBody>
        </p:sp>
        <p:sp>
          <p:nvSpPr>
            <p:cNvPr id="152" name="Freeform 151">
              <a:extLst>
                <a:ext uri="{FF2B5EF4-FFF2-40B4-BE49-F238E27FC236}">
                  <a16:creationId xmlns:a16="http://schemas.microsoft.com/office/drawing/2014/main" id="{45695BE5-E2D6-713A-FC4E-65C6109C65AD}"/>
                </a:ext>
              </a:extLst>
            </p:cNvPr>
            <p:cNvSpPr/>
            <p:nvPr/>
          </p:nvSpPr>
          <p:spPr>
            <a:xfrm>
              <a:off x="-176555" y="5108597"/>
              <a:ext cx="28558" cy="9071"/>
            </a:xfrm>
            <a:custGeom>
              <a:avLst/>
              <a:gdLst>
                <a:gd name="connsiteX0" fmla="*/ 0 w 28558"/>
                <a:gd name="connsiteY0" fmla="*/ 0 h 9071"/>
                <a:gd name="connsiteX1" fmla="*/ 28558 w 28558"/>
                <a:gd name="connsiteY1" fmla="*/ 0 h 9071"/>
              </a:gdLst>
              <a:ahLst/>
              <a:cxnLst>
                <a:cxn ang="0">
                  <a:pos x="connsiteX0" y="connsiteY0"/>
                </a:cxn>
                <a:cxn ang="0">
                  <a:pos x="connsiteX1" y="connsiteY1"/>
                </a:cxn>
              </a:cxnLst>
              <a:rect l="l" t="t" r="r" b="b"/>
              <a:pathLst>
                <a:path w="28558" h="9071">
                  <a:moveTo>
                    <a:pt x="0" y="0"/>
                  </a:moveTo>
                  <a:lnTo>
                    <a:pt x="28558" y="0"/>
                  </a:lnTo>
                </a:path>
              </a:pathLst>
            </a:custGeom>
            <a:ln w="15875" cap="flat">
              <a:solidFill>
                <a:srgbClr val="5D8298"/>
              </a:solidFill>
              <a:prstDash val="solid"/>
              <a:miter/>
            </a:ln>
          </p:spPr>
          <p:txBody>
            <a:bodyPr rtlCol="0" anchor="ctr"/>
            <a:lstStyle/>
            <a:p>
              <a:endParaRPr lang="en-GB" dirty="0"/>
            </a:p>
          </p:txBody>
        </p:sp>
        <p:sp>
          <p:nvSpPr>
            <p:cNvPr id="153" name="Freeform 152">
              <a:extLst>
                <a:ext uri="{FF2B5EF4-FFF2-40B4-BE49-F238E27FC236}">
                  <a16:creationId xmlns:a16="http://schemas.microsoft.com/office/drawing/2014/main" id="{EDF36436-1D03-F8F7-CA07-21E3D29EFEAA}"/>
                </a:ext>
              </a:extLst>
            </p:cNvPr>
            <p:cNvSpPr/>
            <p:nvPr/>
          </p:nvSpPr>
          <p:spPr>
            <a:xfrm>
              <a:off x="-162321" y="5094173"/>
              <a:ext cx="9066" cy="28756"/>
            </a:xfrm>
            <a:custGeom>
              <a:avLst/>
              <a:gdLst>
                <a:gd name="connsiteX0" fmla="*/ 0 w 9066"/>
                <a:gd name="connsiteY0" fmla="*/ 0 h 28756"/>
                <a:gd name="connsiteX1" fmla="*/ 0 w 9066"/>
                <a:gd name="connsiteY1" fmla="*/ 28756 h 28756"/>
              </a:gdLst>
              <a:ahLst/>
              <a:cxnLst>
                <a:cxn ang="0">
                  <a:pos x="connsiteX0" y="connsiteY0"/>
                </a:cxn>
                <a:cxn ang="0">
                  <a:pos x="connsiteX1" y="connsiteY1"/>
                </a:cxn>
              </a:cxnLst>
              <a:rect l="l" t="t" r="r" b="b"/>
              <a:pathLst>
                <a:path w="9066" h="28756">
                  <a:moveTo>
                    <a:pt x="0" y="0"/>
                  </a:moveTo>
                  <a:lnTo>
                    <a:pt x="0" y="28756"/>
                  </a:lnTo>
                </a:path>
              </a:pathLst>
            </a:custGeom>
            <a:ln w="15875" cap="flat">
              <a:solidFill>
                <a:srgbClr val="5D8298"/>
              </a:solidFill>
              <a:prstDash val="solid"/>
              <a:miter/>
            </a:ln>
          </p:spPr>
          <p:txBody>
            <a:bodyPr rtlCol="0" anchor="ctr"/>
            <a:lstStyle/>
            <a:p>
              <a:endParaRPr lang="en-GB" dirty="0"/>
            </a:p>
          </p:txBody>
        </p:sp>
        <p:sp>
          <p:nvSpPr>
            <p:cNvPr id="154" name="Freeform 153">
              <a:extLst>
                <a:ext uri="{FF2B5EF4-FFF2-40B4-BE49-F238E27FC236}">
                  <a16:creationId xmlns:a16="http://schemas.microsoft.com/office/drawing/2014/main" id="{1014410A-1C16-7811-B14D-D2FC4F380F75}"/>
                </a:ext>
              </a:extLst>
            </p:cNvPr>
            <p:cNvSpPr/>
            <p:nvPr/>
          </p:nvSpPr>
          <p:spPr>
            <a:xfrm>
              <a:off x="-173563" y="5111318"/>
              <a:ext cx="28558" cy="9071"/>
            </a:xfrm>
            <a:custGeom>
              <a:avLst/>
              <a:gdLst>
                <a:gd name="connsiteX0" fmla="*/ 0 w 28558"/>
                <a:gd name="connsiteY0" fmla="*/ 0 h 9071"/>
                <a:gd name="connsiteX1" fmla="*/ 28558 w 28558"/>
                <a:gd name="connsiteY1" fmla="*/ 0 h 9071"/>
              </a:gdLst>
              <a:ahLst/>
              <a:cxnLst>
                <a:cxn ang="0">
                  <a:pos x="connsiteX0" y="connsiteY0"/>
                </a:cxn>
                <a:cxn ang="0">
                  <a:pos x="connsiteX1" y="connsiteY1"/>
                </a:cxn>
              </a:cxnLst>
              <a:rect l="l" t="t" r="r" b="b"/>
              <a:pathLst>
                <a:path w="28558" h="9071">
                  <a:moveTo>
                    <a:pt x="0" y="0"/>
                  </a:moveTo>
                  <a:lnTo>
                    <a:pt x="28558" y="0"/>
                  </a:lnTo>
                </a:path>
              </a:pathLst>
            </a:custGeom>
            <a:ln w="15875" cap="flat">
              <a:solidFill>
                <a:srgbClr val="5D8298"/>
              </a:solidFill>
              <a:prstDash val="solid"/>
              <a:miter/>
            </a:ln>
          </p:spPr>
          <p:txBody>
            <a:bodyPr rtlCol="0" anchor="ctr"/>
            <a:lstStyle/>
            <a:p>
              <a:endParaRPr lang="en-GB" dirty="0"/>
            </a:p>
          </p:txBody>
        </p:sp>
        <p:sp>
          <p:nvSpPr>
            <p:cNvPr id="155" name="Freeform 154">
              <a:extLst>
                <a:ext uri="{FF2B5EF4-FFF2-40B4-BE49-F238E27FC236}">
                  <a16:creationId xmlns:a16="http://schemas.microsoft.com/office/drawing/2014/main" id="{54279A96-A625-750E-D963-B8EABB93BFC0}"/>
                </a:ext>
              </a:extLst>
            </p:cNvPr>
            <p:cNvSpPr/>
            <p:nvPr/>
          </p:nvSpPr>
          <p:spPr>
            <a:xfrm>
              <a:off x="-159239" y="5096895"/>
              <a:ext cx="9066" cy="28756"/>
            </a:xfrm>
            <a:custGeom>
              <a:avLst/>
              <a:gdLst>
                <a:gd name="connsiteX0" fmla="*/ 0 w 9066"/>
                <a:gd name="connsiteY0" fmla="*/ 0 h 28756"/>
                <a:gd name="connsiteX1" fmla="*/ 0 w 9066"/>
                <a:gd name="connsiteY1" fmla="*/ 28756 h 28756"/>
              </a:gdLst>
              <a:ahLst/>
              <a:cxnLst>
                <a:cxn ang="0">
                  <a:pos x="connsiteX0" y="connsiteY0"/>
                </a:cxn>
                <a:cxn ang="0">
                  <a:pos x="connsiteX1" y="connsiteY1"/>
                </a:cxn>
              </a:cxnLst>
              <a:rect l="l" t="t" r="r" b="b"/>
              <a:pathLst>
                <a:path w="9066" h="28756">
                  <a:moveTo>
                    <a:pt x="0" y="0"/>
                  </a:moveTo>
                  <a:lnTo>
                    <a:pt x="0" y="28756"/>
                  </a:lnTo>
                </a:path>
              </a:pathLst>
            </a:custGeom>
            <a:ln w="15875" cap="flat">
              <a:solidFill>
                <a:srgbClr val="5D8298"/>
              </a:solidFill>
              <a:prstDash val="solid"/>
              <a:miter/>
            </a:ln>
          </p:spPr>
          <p:txBody>
            <a:bodyPr rtlCol="0" anchor="ctr"/>
            <a:lstStyle/>
            <a:p>
              <a:endParaRPr lang="en-GB" dirty="0"/>
            </a:p>
          </p:txBody>
        </p:sp>
        <p:sp>
          <p:nvSpPr>
            <p:cNvPr id="156" name="Freeform 155">
              <a:extLst>
                <a:ext uri="{FF2B5EF4-FFF2-40B4-BE49-F238E27FC236}">
                  <a16:creationId xmlns:a16="http://schemas.microsoft.com/office/drawing/2014/main" id="{B50820E5-BCF1-5720-CD73-A9DB574FF68E}"/>
                </a:ext>
              </a:extLst>
            </p:cNvPr>
            <p:cNvSpPr/>
            <p:nvPr/>
          </p:nvSpPr>
          <p:spPr>
            <a:xfrm>
              <a:off x="-140290" y="5127556"/>
              <a:ext cx="28558" cy="9071"/>
            </a:xfrm>
            <a:custGeom>
              <a:avLst/>
              <a:gdLst>
                <a:gd name="connsiteX0" fmla="*/ 0 w 28558"/>
                <a:gd name="connsiteY0" fmla="*/ 0 h 9071"/>
                <a:gd name="connsiteX1" fmla="*/ 28558 w 28558"/>
                <a:gd name="connsiteY1" fmla="*/ 0 h 9071"/>
              </a:gdLst>
              <a:ahLst/>
              <a:cxnLst>
                <a:cxn ang="0">
                  <a:pos x="connsiteX0" y="connsiteY0"/>
                </a:cxn>
                <a:cxn ang="0">
                  <a:pos x="connsiteX1" y="connsiteY1"/>
                </a:cxn>
              </a:cxnLst>
              <a:rect l="l" t="t" r="r" b="b"/>
              <a:pathLst>
                <a:path w="28558" h="9071">
                  <a:moveTo>
                    <a:pt x="0" y="0"/>
                  </a:moveTo>
                  <a:lnTo>
                    <a:pt x="28558" y="0"/>
                  </a:lnTo>
                </a:path>
              </a:pathLst>
            </a:custGeom>
            <a:ln w="15875" cap="flat">
              <a:solidFill>
                <a:srgbClr val="5D8298"/>
              </a:solidFill>
              <a:prstDash val="solid"/>
              <a:miter/>
            </a:ln>
          </p:spPr>
          <p:txBody>
            <a:bodyPr rtlCol="0" anchor="ctr"/>
            <a:lstStyle/>
            <a:p>
              <a:endParaRPr lang="en-GB" dirty="0"/>
            </a:p>
          </p:txBody>
        </p:sp>
        <p:sp>
          <p:nvSpPr>
            <p:cNvPr id="157" name="Freeform 156">
              <a:extLst>
                <a:ext uri="{FF2B5EF4-FFF2-40B4-BE49-F238E27FC236}">
                  <a16:creationId xmlns:a16="http://schemas.microsoft.com/office/drawing/2014/main" id="{D88A8184-A366-BA26-7678-C9D98A908B69}"/>
                </a:ext>
              </a:extLst>
            </p:cNvPr>
            <p:cNvSpPr/>
            <p:nvPr/>
          </p:nvSpPr>
          <p:spPr>
            <a:xfrm>
              <a:off x="-126057" y="5113132"/>
              <a:ext cx="9066" cy="28847"/>
            </a:xfrm>
            <a:custGeom>
              <a:avLst/>
              <a:gdLst>
                <a:gd name="connsiteX0" fmla="*/ 0 w 9066"/>
                <a:gd name="connsiteY0" fmla="*/ 0 h 28847"/>
                <a:gd name="connsiteX1" fmla="*/ 0 w 9066"/>
                <a:gd name="connsiteY1" fmla="*/ 28847 h 28847"/>
              </a:gdLst>
              <a:ahLst/>
              <a:cxnLst>
                <a:cxn ang="0">
                  <a:pos x="connsiteX0" y="connsiteY0"/>
                </a:cxn>
                <a:cxn ang="0">
                  <a:pos x="connsiteX1" y="connsiteY1"/>
                </a:cxn>
              </a:cxnLst>
              <a:rect l="l" t="t" r="r" b="b"/>
              <a:pathLst>
                <a:path w="9066" h="28847">
                  <a:moveTo>
                    <a:pt x="0" y="0"/>
                  </a:moveTo>
                  <a:lnTo>
                    <a:pt x="0" y="28847"/>
                  </a:lnTo>
                </a:path>
              </a:pathLst>
            </a:custGeom>
            <a:ln w="15875" cap="flat">
              <a:solidFill>
                <a:srgbClr val="5D8298"/>
              </a:solidFill>
              <a:prstDash val="solid"/>
              <a:miter/>
            </a:ln>
          </p:spPr>
          <p:txBody>
            <a:bodyPr rtlCol="0" anchor="ctr"/>
            <a:lstStyle/>
            <a:p>
              <a:endParaRPr lang="en-GB" dirty="0"/>
            </a:p>
          </p:txBody>
        </p:sp>
        <p:sp>
          <p:nvSpPr>
            <p:cNvPr id="158" name="Freeform 157">
              <a:extLst>
                <a:ext uri="{FF2B5EF4-FFF2-40B4-BE49-F238E27FC236}">
                  <a16:creationId xmlns:a16="http://schemas.microsoft.com/office/drawing/2014/main" id="{2C9AE9D7-D504-B167-1FD5-CF1BD7441DAD}"/>
                </a:ext>
              </a:extLst>
            </p:cNvPr>
            <p:cNvSpPr/>
            <p:nvPr/>
          </p:nvSpPr>
          <p:spPr>
            <a:xfrm>
              <a:off x="-134216" y="5130277"/>
              <a:ext cx="28558" cy="9071"/>
            </a:xfrm>
            <a:custGeom>
              <a:avLst/>
              <a:gdLst>
                <a:gd name="connsiteX0" fmla="*/ 0 w 28558"/>
                <a:gd name="connsiteY0" fmla="*/ 0 h 9071"/>
                <a:gd name="connsiteX1" fmla="*/ 28558 w 28558"/>
                <a:gd name="connsiteY1" fmla="*/ 0 h 9071"/>
              </a:gdLst>
              <a:ahLst/>
              <a:cxnLst>
                <a:cxn ang="0">
                  <a:pos x="connsiteX0" y="connsiteY0"/>
                </a:cxn>
                <a:cxn ang="0">
                  <a:pos x="connsiteX1" y="connsiteY1"/>
                </a:cxn>
              </a:cxnLst>
              <a:rect l="l" t="t" r="r" b="b"/>
              <a:pathLst>
                <a:path w="28558" h="9071">
                  <a:moveTo>
                    <a:pt x="0" y="0"/>
                  </a:moveTo>
                  <a:lnTo>
                    <a:pt x="28558" y="0"/>
                  </a:lnTo>
                </a:path>
              </a:pathLst>
            </a:custGeom>
            <a:ln w="15875" cap="flat">
              <a:solidFill>
                <a:srgbClr val="5D8298"/>
              </a:solidFill>
              <a:prstDash val="solid"/>
              <a:miter/>
            </a:ln>
          </p:spPr>
          <p:txBody>
            <a:bodyPr rtlCol="0" anchor="ctr"/>
            <a:lstStyle/>
            <a:p>
              <a:endParaRPr lang="en-GB" dirty="0"/>
            </a:p>
          </p:txBody>
        </p:sp>
        <p:sp>
          <p:nvSpPr>
            <p:cNvPr id="159" name="Freeform 158">
              <a:extLst>
                <a:ext uri="{FF2B5EF4-FFF2-40B4-BE49-F238E27FC236}">
                  <a16:creationId xmlns:a16="http://schemas.microsoft.com/office/drawing/2014/main" id="{DDC107C7-C848-8A28-7014-BF922219DBF5}"/>
                </a:ext>
              </a:extLst>
            </p:cNvPr>
            <p:cNvSpPr/>
            <p:nvPr/>
          </p:nvSpPr>
          <p:spPr>
            <a:xfrm>
              <a:off x="-119982" y="5115854"/>
              <a:ext cx="9066" cy="28847"/>
            </a:xfrm>
            <a:custGeom>
              <a:avLst/>
              <a:gdLst>
                <a:gd name="connsiteX0" fmla="*/ 0 w 9066"/>
                <a:gd name="connsiteY0" fmla="*/ 0 h 28847"/>
                <a:gd name="connsiteX1" fmla="*/ 0 w 9066"/>
                <a:gd name="connsiteY1" fmla="*/ 28847 h 28847"/>
              </a:gdLst>
              <a:ahLst/>
              <a:cxnLst>
                <a:cxn ang="0">
                  <a:pos x="connsiteX0" y="connsiteY0"/>
                </a:cxn>
                <a:cxn ang="0">
                  <a:pos x="connsiteX1" y="connsiteY1"/>
                </a:cxn>
              </a:cxnLst>
              <a:rect l="l" t="t" r="r" b="b"/>
              <a:pathLst>
                <a:path w="9066" h="28847">
                  <a:moveTo>
                    <a:pt x="0" y="0"/>
                  </a:moveTo>
                  <a:lnTo>
                    <a:pt x="0" y="28847"/>
                  </a:lnTo>
                </a:path>
              </a:pathLst>
            </a:custGeom>
            <a:ln w="15875" cap="flat">
              <a:solidFill>
                <a:srgbClr val="5D8298"/>
              </a:solidFill>
              <a:prstDash val="solid"/>
              <a:miter/>
            </a:ln>
          </p:spPr>
          <p:txBody>
            <a:bodyPr rtlCol="0" anchor="ctr"/>
            <a:lstStyle/>
            <a:p>
              <a:endParaRPr lang="en-GB" dirty="0"/>
            </a:p>
          </p:txBody>
        </p:sp>
        <p:sp>
          <p:nvSpPr>
            <p:cNvPr id="160" name="Freeform 159">
              <a:extLst>
                <a:ext uri="{FF2B5EF4-FFF2-40B4-BE49-F238E27FC236}">
                  <a16:creationId xmlns:a16="http://schemas.microsoft.com/office/drawing/2014/main" id="{E01EB355-5F78-A5A1-E291-1D87B174FF37}"/>
                </a:ext>
              </a:extLst>
            </p:cNvPr>
            <p:cNvSpPr/>
            <p:nvPr/>
          </p:nvSpPr>
          <p:spPr>
            <a:xfrm>
              <a:off x="-91968" y="5149418"/>
              <a:ext cx="28558" cy="9071"/>
            </a:xfrm>
            <a:custGeom>
              <a:avLst/>
              <a:gdLst>
                <a:gd name="connsiteX0" fmla="*/ 0 w 28558"/>
                <a:gd name="connsiteY0" fmla="*/ 0 h 9071"/>
                <a:gd name="connsiteX1" fmla="*/ 28558 w 28558"/>
                <a:gd name="connsiteY1" fmla="*/ 0 h 9071"/>
              </a:gdLst>
              <a:ahLst/>
              <a:cxnLst>
                <a:cxn ang="0">
                  <a:pos x="connsiteX0" y="connsiteY0"/>
                </a:cxn>
                <a:cxn ang="0">
                  <a:pos x="connsiteX1" y="connsiteY1"/>
                </a:cxn>
              </a:cxnLst>
              <a:rect l="l" t="t" r="r" b="b"/>
              <a:pathLst>
                <a:path w="28558" h="9071">
                  <a:moveTo>
                    <a:pt x="0" y="0"/>
                  </a:moveTo>
                  <a:lnTo>
                    <a:pt x="28558" y="0"/>
                  </a:lnTo>
                </a:path>
              </a:pathLst>
            </a:custGeom>
            <a:ln w="15875" cap="flat">
              <a:solidFill>
                <a:srgbClr val="5D8298"/>
              </a:solidFill>
              <a:prstDash val="solid"/>
              <a:miter/>
            </a:ln>
          </p:spPr>
          <p:txBody>
            <a:bodyPr rtlCol="0" anchor="ctr"/>
            <a:lstStyle/>
            <a:p>
              <a:endParaRPr lang="en-GB" dirty="0"/>
            </a:p>
          </p:txBody>
        </p:sp>
        <p:sp>
          <p:nvSpPr>
            <p:cNvPr id="161" name="Freeform 160">
              <a:extLst>
                <a:ext uri="{FF2B5EF4-FFF2-40B4-BE49-F238E27FC236}">
                  <a16:creationId xmlns:a16="http://schemas.microsoft.com/office/drawing/2014/main" id="{A0F746F8-9458-618E-B95A-607DA5FFB783}"/>
                </a:ext>
              </a:extLst>
            </p:cNvPr>
            <p:cNvSpPr/>
            <p:nvPr/>
          </p:nvSpPr>
          <p:spPr>
            <a:xfrm>
              <a:off x="-77734" y="5134995"/>
              <a:ext cx="9066" cy="28756"/>
            </a:xfrm>
            <a:custGeom>
              <a:avLst/>
              <a:gdLst>
                <a:gd name="connsiteX0" fmla="*/ 0 w 9066"/>
                <a:gd name="connsiteY0" fmla="*/ 0 h 28756"/>
                <a:gd name="connsiteX1" fmla="*/ 0 w 9066"/>
                <a:gd name="connsiteY1" fmla="*/ 28756 h 28756"/>
              </a:gdLst>
              <a:ahLst/>
              <a:cxnLst>
                <a:cxn ang="0">
                  <a:pos x="connsiteX0" y="connsiteY0"/>
                </a:cxn>
                <a:cxn ang="0">
                  <a:pos x="connsiteX1" y="connsiteY1"/>
                </a:cxn>
              </a:cxnLst>
              <a:rect l="l" t="t" r="r" b="b"/>
              <a:pathLst>
                <a:path w="9066" h="28756">
                  <a:moveTo>
                    <a:pt x="0" y="0"/>
                  </a:moveTo>
                  <a:lnTo>
                    <a:pt x="0" y="28756"/>
                  </a:lnTo>
                </a:path>
              </a:pathLst>
            </a:custGeom>
            <a:ln w="15875" cap="flat">
              <a:solidFill>
                <a:srgbClr val="5D8298"/>
              </a:solidFill>
              <a:prstDash val="solid"/>
              <a:miter/>
            </a:ln>
          </p:spPr>
          <p:txBody>
            <a:bodyPr rtlCol="0" anchor="ctr"/>
            <a:lstStyle/>
            <a:p>
              <a:endParaRPr lang="en-GB" dirty="0"/>
            </a:p>
          </p:txBody>
        </p:sp>
        <p:sp>
          <p:nvSpPr>
            <p:cNvPr id="162" name="Freeform 161">
              <a:extLst>
                <a:ext uri="{FF2B5EF4-FFF2-40B4-BE49-F238E27FC236}">
                  <a16:creationId xmlns:a16="http://schemas.microsoft.com/office/drawing/2014/main" id="{E4F8AB8B-AFD5-A50F-B1C9-56EACC837DE1}"/>
                </a:ext>
              </a:extLst>
            </p:cNvPr>
            <p:cNvSpPr/>
            <p:nvPr/>
          </p:nvSpPr>
          <p:spPr>
            <a:xfrm>
              <a:off x="-88976" y="5149418"/>
              <a:ext cx="28558" cy="9071"/>
            </a:xfrm>
            <a:custGeom>
              <a:avLst/>
              <a:gdLst>
                <a:gd name="connsiteX0" fmla="*/ 0 w 28558"/>
                <a:gd name="connsiteY0" fmla="*/ 0 h 9071"/>
                <a:gd name="connsiteX1" fmla="*/ 28558 w 28558"/>
                <a:gd name="connsiteY1" fmla="*/ 0 h 9071"/>
              </a:gdLst>
              <a:ahLst/>
              <a:cxnLst>
                <a:cxn ang="0">
                  <a:pos x="connsiteX0" y="connsiteY0"/>
                </a:cxn>
                <a:cxn ang="0">
                  <a:pos x="connsiteX1" y="connsiteY1"/>
                </a:cxn>
              </a:cxnLst>
              <a:rect l="l" t="t" r="r" b="b"/>
              <a:pathLst>
                <a:path w="28558" h="9071">
                  <a:moveTo>
                    <a:pt x="0" y="0"/>
                  </a:moveTo>
                  <a:lnTo>
                    <a:pt x="28558" y="0"/>
                  </a:lnTo>
                </a:path>
              </a:pathLst>
            </a:custGeom>
            <a:ln w="15875" cap="flat">
              <a:solidFill>
                <a:srgbClr val="5D8298"/>
              </a:solidFill>
              <a:prstDash val="solid"/>
              <a:miter/>
            </a:ln>
          </p:spPr>
          <p:txBody>
            <a:bodyPr rtlCol="0" anchor="ctr"/>
            <a:lstStyle/>
            <a:p>
              <a:endParaRPr lang="en-GB" dirty="0"/>
            </a:p>
          </p:txBody>
        </p:sp>
        <p:sp>
          <p:nvSpPr>
            <p:cNvPr id="163" name="Freeform 162">
              <a:extLst>
                <a:ext uri="{FF2B5EF4-FFF2-40B4-BE49-F238E27FC236}">
                  <a16:creationId xmlns:a16="http://schemas.microsoft.com/office/drawing/2014/main" id="{A47C0605-F535-5364-B7FE-C9FFC5631BE2}"/>
                </a:ext>
              </a:extLst>
            </p:cNvPr>
            <p:cNvSpPr/>
            <p:nvPr/>
          </p:nvSpPr>
          <p:spPr>
            <a:xfrm>
              <a:off x="-74652" y="5134995"/>
              <a:ext cx="9066" cy="28756"/>
            </a:xfrm>
            <a:custGeom>
              <a:avLst/>
              <a:gdLst>
                <a:gd name="connsiteX0" fmla="*/ 0 w 9066"/>
                <a:gd name="connsiteY0" fmla="*/ 0 h 28756"/>
                <a:gd name="connsiteX1" fmla="*/ 0 w 9066"/>
                <a:gd name="connsiteY1" fmla="*/ 28756 h 28756"/>
              </a:gdLst>
              <a:ahLst/>
              <a:cxnLst>
                <a:cxn ang="0">
                  <a:pos x="connsiteX0" y="connsiteY0"/>
                </a:cxn>
                <a:cxn ang="0">
                  <a:pos x="connsiteX1" y="connsiteY1"/>
                </a:cxn>
              </a:cxnLst>
              <a:rect l="l" t="t" r="r" b="b"/>
              <a:pathLst>
                <a:path w="9066" h="28756">
                  <a:moveTo>
                    <a:pt x="0" y="0"/>
                  </a:moveTo>
                  <a:lnTo>
                    <a:pt x="0" y="28756"/>
                  </a:lnTo>
                </a:path>
              </a:pathLst>
            </a:custGeom>
            <a:ln w="15875" cap="flat">
              <a:solidFill>
                <a:srgbClr val="5D8298"/>
              </a:solidFill>
              <a:prstDash val="solid"/>
              <a:miter/>
            </a:ln>
          </p:spPr>
          <p:txBody>
            <a:bodyPr rtlCol="0" anchor="ctr"/>
            <a:lstStyle/>
            <a:p>
              <a:endParaRPr lang="en-GB" dirty="0"/>
            </a:p>
          </p:txBody>
        </p:sp>
        <p:sp>
          <p:nvSpPr>
            <p:cNvPr id="164" name="Freeform 163">
              <a:extLst>
                <a:ext uri="{FF2B5EF4-FFF2-40B4-BE49-F238E27FC236}">
                  <a16:creationId xmlns:a16="http://schemas.microsoft.com/office/drawing/2014/main" id="{099AD4F3-4DE5-2A75-B6C9-0347350D59E4}"/>
                </a:ext>
              </a:extLst>
            </p:cNvPr>
            <p:cNvSpPr/>
            <p:nvPr/>
          </p:nvSpPr>
          <p:spPr>
            <a:xfrm>
              <a:off x="-85894" y="5152140"/>
              <a:ext cx="28558" cy="9071"/>
            </a:xfrm>
            <a:custGeom>
              <a:avLst/>
              <a:gdLst>
                <a:gd name="connsiteX0" fmla="*/ 0 w 28558"/>
                <a:gd name="connsiteY0" fmla="*/ 0 h 9071"/>
                <a:gd name="connsiteX1" fmla="*/ 28558 w 28558"/>
                <a:gd name="connsiteY1" fmla="*/ 0 h 9071"/>
              </a:gdLst>
              <a:ahLst/>
              <a:cxnLst>
                <a:cxn ang="0">
                  <a:pos x="connsiteX0" y="connsiteY0"/>
                </a:cxn>
                <a:cxn ang="0">
                  <a:pos x="connsiteX1" y="connsiteY1"/>
                </a:cxn>
              </a:cxnLst>
              <a:rect l="l" t="t" r="r" b="b"/>
              <a:pathLst>
                <a:path w="28558" h="9071">
                  <a:moveTo>
                    <a:pt x="0" y="0"/>
                  </a:moveTo>
                  <a:lnTo>
                    <a:pt x="28558" y="0"/>
                  </a:lnTo>
                </a:path>
              </a:pathLst>
            </a:custGeom>
            <a:ln w="15875" cap="flat">
              <a:solidFill>
                <a:srgbClr val="5D8298"/>
              </a:solidFill>
              <a:prstDash val="solid"/>
              <a:miter/>
            </a:ln>
          </p:spPr>
          <p:txBody>
            <a:bodyPr rtlCol="0" anchor="ctr"/>
            <a:lstStyle/>
            <a:p>
              <a:endParaRPr lang="en-GB" dirty="0"/>
            </a:p>
          </p:txBody>
        </p:sp>
        <p:sp>
          <p:nvSpPr>
            <p:cNvPr id="165" name="Freeform 164">
              <a:extLst>
                <a:ext uri="{FF2B5EF4-FFF2-40B4-BE49-F238E27FC236}">
                  <a16:creationId xmlns:a16="http://schemas.microsoft.com/office/drawing/2014/main" id="{8D6FE524-341D-1C3B-E234-BF14FCE2D2E3}"/>
                </a:ext>
              </a:extLst>
            </p:cNvPr>
            <p:cNvSpPr/>
            <p:nvPr/>
          </p:nvSpPr>
          <p:spPr>
            <a:xfrm>
              <a:off x="-71660" y="5137716"/>
              <a:ext cx="9066" cy="28847"/>
            </a:xfrm>
            <a:custGeom>
              <a:avLst/>
              <a:gdLst>
                <a:gd name="connsiteX0" fmla="*/ 0 w 9066"/>
                <a:gd name="connsiteY0" fmla="*/ 0 h 28847"/>
                <a:gd name="connsiteX1" fmla="*/ 0 w 9066"/>
                <a:gd name="connsiteY1" fmla="*/ 28847 h 28847"/>
              </a:gdLst>
              <a:ahLst/>
              <a:cxnLst>
                <a:cxn ang="0">
                  <a:pos x="connsiteX0" y="connsiteY0"/>
                </a:cxn>
                <a:cxn ang="0">
                  <a:pos x="connsiteX1" y="connsiteY1"/>
                </a:cxn>
              </a:cxnLst>
              <a:rect l="l" t="t" r="r" b="b"/>
              <a:pathLst>
                <a:path w="9066" h="28847">
                  <a:moveTo>
                    <a:pt x="0" y="0"/>
                  </a:moveTo>
                  <a:lnTo>
                    <a:pt x="0" y="28847"/>
                  </a:lnTo>
                </a:path>
              </a:pathLst>
            </a:custGeom>
            <a:ln w="15875" cap="flat">
              <a:solidFill>
                <a:srgbClr val="5D8298"/>
              </a:solidFill>
              <a:prstDash val="solid"/>
              <a:miter/>
            </a:ln>
          </p:spPr>
          <p:txBody>
            <a:bodyPr rtlCol="0" anchor="ctr"/>
            <a:lstStyle/>
            <a:p>
              <a:endParaRPr lang="en-GB" dirty="0"/>
            </a:p>
          </p:txBody>
        </p:sp>
        <p:sp>
          <p:nvSpPr>
            <p:cNvPr id="166" name="Freeform 165">
              <a:extLst>
                <a:ext uri="{FF2B5EF4-FFF2-40B4-BE49-F238E27FC236}">
                  <a16:creationId xmlns:a16="http://schemas.microsoft.com/office/drawing/2014/main" id="{E8446413-FC7D-2931-A902-675DA8768DFD}"/>
                </a:ext>
              </a:extLst>
            </p:cNvPr>
            <p:cNvSpPr/>
            <p:nvPr/>
          </p:nvSpPr>
          <p:spPr>
            <a:xfrm>
              <a:off x="-55704" y="5168649"/>
              <a:ext cx="28558" cy="9071"/>
            </a:xfrm>
            <a:custGeom>
              <a:avLst/>
              <a:gdLst>
                <a:gd name="connsiteX0" fmla="*/ 0 w 28558"/>
                <a:gd name="connsiteY0" fmla="*/ 0 h 9071"/>
                <a:gd name="connsiteX1" fmla="*/ 28558 w 28558"/>
                <a:gd name="connsiteY1" fmla="*/ 0 h 9071"/>
              </a:gdLst>
              <a:ahLst/>
              <a:cxnLst>
                <a:cxn ang="0">
                  <a:pos x="connsiteX0" y="connsiteY0"/>
                </a:cxn>
                <a:cxn ang="0">
                  <a:pos x="connsiteX1" y="connsiteY1"/>
                </a:cxn>
              </a:cxnLst>
              <a:rect l="l" t="t" r="r" b="b"/>
              <a:pathLst>
                <a:path w="28558" h="9071">
                  <a:moveTo>
                    <a:pt x="0" y="0"/>
                  </a:moveTo>
                  <a:lnTo>
                    <a:pt x="28558" y="0"/>
                  </a:lnTo>
                </a:path>
              </a:pathLst>
            </a:custGeom>
            <a:ln w="15875" cap="flat">
              <a:solidFill>
                <a:srgbClr val="5D8298"/>
              </a:solidFill>
              <a:prstDash val="solid"/>
              <a:miter/>
            </a:ln>
          </p:spPr>
          <p:txBody>
            <a:bodyPr rtlCol="0" anchor="ctr"/>
            <a:lstStyle/>
            <a:p>
              <a:endParaRPr lang="en-GB" dirty="0"/>
            </a:p>
          </p:txBody>
        </p:sp>
        <p:sp>
          <p:nvSpPr>
            <p:cNvPr id="167" name="Freeform 166">
              <a:extLst>
                <a:ext uri="{FF2B5EF4-FFF2-40B4-BE49-F238E27FC236}">
                  <a16:creationId xmlns:a16="http://schemas.microsoft.com/office/drawing/2014/main" id="{FB37B8A8-55F2-BF68-8308-5448F676B52C}"/>
                </a:ext>
              </a:extLst>
            </p:cNvPr>
            <p:cNvSpPr/>
            <p:nvPr/>
          </p:nvSpPr>
          <p:spPr>
            <a:xfrm>
              <a:off x="-41379" y="5154226"/>
              <a:ext cx="9066" cy="28847"/>
            </a:xfrm>
            <a:custGeom>
              <a:avLst/>
              <a:gdLst>
                <a:gd name="connsiteX0" fmla="*/ 0 w 9066"/>
                <a:gd name="connsiteY0" fmla="*/ 0 h 28847"/>
                <a:gd name="connsiteX1" fmla="*/ 0 w 9066"/>
                <a:gd name="connsiteY1" fmla="*/ 28847 h 28847"/>
              </a:gdLst>
              <a:ahLst/>
              <a:cxnLst>
                <a:cxn ang="0">
                  <a:pos x="connsiteX0" y="connsiteY0"/>
                </a:cxn>
                <a:cxn ang="0">
                  <a:pos x="connsiteX1" y="connsiteY1"/>
                </a:cxn>
              </a:cxnLst>
              <a:rect l="l" t="t" r="r" b="b"/>
              <a:pathLst>
                <a:path w="9066" h="28847">
                  <a:moveTo>
                    <a:pt x="0" y="0"/>
                  </a:moveTo>
                  <a:lnTo>
                    <a:pt x="0" y="28847"/>
                  </a:lnTo>
                </a:path>
              </a:pathLst>
            </a:custGeom>
            <a:ln w="15875" cap="flat">
              <a:solidFill>
                <a:srgbClr val="5D8298"/>
              </a:solidFill>
              <a:prstDash val="solid"/>
              <a:miter/>
            </a:ln>
          </p:spPr>
          <p:txBody>
            <a:bodyPr rtlCol="0" anchor="ctr"/>
            <a:lstStyle/>
            <a:p>
              <a:endParaRPr lang="en-GB" dirty="0"/>
            </a:p>
          </p:txBody>
        </p:sp>
        <p:sp>
          <p:nvSpPr>
            <p:cNvPr id="168" name="Freeform 167">
              <a:extLst>
                <a:ext uri="{FF2B5EF4-FFF2-40B4-BE49-F238E27FC236}">
                  <a16:creationId xmlns:a16="http://schemas.microsoft.com/office/drawing/2014/main" id="{373E9648-B058-464C-C9DC-74963A1E75E6}"/>
                </a:ext>
              </a:extLst>
            </p:cNvPr>
            <p:cNvSpPr/>
            <p:nvPr/>
          </p:nvSpPr>
          <p:spPr>
            <a:xfrm>
              <a:off x="-49629" y="5168649"/>
              <a:ext cx="28558" cy="9071"/>
            </a:xfrm>
            <a:custGeom>
              <a:avLst/>
              <a:gdLst>
                <a:gd name="connsiteX0" fmla="*/ 0 w 28558"/>
                <a:gd name="connsiteY0" fmla="*/ 0 h 9071"/>
                <a:gd name="connsiteX1" fmla="*/ 28558 w 28558"/>
                <a:gd name="connsiteY1" fmla="*/ 0 h 9071"/>
              </a:gdLst>
              <a:ahLst/>
              <a:cxnLst>
                <a:cxn ang="0">
                  <a:pos x="connsiteX0" y="connsiteY0"/>
                </a:cxn>
                <a:cxn ang="0">
                  <a:pos x="connsiteX1" y="connsiteY1"/>
                </a:cxn>
              </a:cxnLst>
              <a:rect l="l" t="t" r="r" b="b"/>
              <a:pathLst>
                <a:path w="28558" h="9071">
                  <a:moveTo>
                    <a:pt x="0" y="0"/>
                  </a:moveTo>
                  <a:lnTo>
                    <a:pt x="28558" y="0"/>
                  </a:lnTo>
                </a:path>
              </a:pathLst>
            </a:custGeom>
            <a:ln w="15875" cap="flat">
              <a:solidFill>
                <a:srgbClr val="5D8298"/>
              </a:solidFill>
              <a:prstDash val="solid"/>
              <a:miter/>
            </a:ln>
          </p:spPr>
          <p:txBody>
            <a:bodyPr rtlCol="0" anchor="ctr"/>
            <a:lstStyle/>
            <a:p>
              <a:endParaRPr lang="en-GB" dirty="0"/>
            </a:p>
          </p:txBody>
        </p:sp>
        <p:sp>
          <p:nvSpPr>
            <p:cNvPr id="169" name="Freeform 168">
              <a:extLst>
                <a:ext uri="{FF2B5EF4-FFF2-40B4-BE49-F238E27FC236}">
                  <a16:creationId xmlns:a16="http://schemas.microsoft.com/office/drawing/2014/main" id="{4AB5E53A-1D71-8BAD-9FA4-75DBEAFDA773}"/>
                </a:ext>
              </a:extLst>
            </p:cNvPr>
            <p:cNvSpPr/>
            <p:nvPr/>
          </p:nvSpPr>
          <p:spPr>
            <a:xfrm>
              <a:off x="-35396" y="5154226"/>
              <a:ext cx="9066" cy="28847"/>
            </a:xfrm>
            <a:custGeom>
              <a:avLst/>
              <a:gdLst>
                <a:gd name="connsiteX0" fmla="*/ 0 w 9066"/>
                <a:gd name="connsiteY0" fmla="*/ 0 h 28847"/>
                <a:gd name="connsiteX1" fmla="*/ 0 w 9066"/>
                <a:gd name="connsiteY1" fmla="*/ 28847 h 28847"/>
              </a:gdLst>
              <a:ahLst/>
              <a:cxnLst>
                <a:cxn ang="0">
                  <a:pos x="connsiteX0" y="connsiteY0"/>
                </a:cxn>
                <a:cxn ang="0">
                  <a:pos x="connsiteX1" y="connsiteY1"/>
                </a:cxn>
              </a:cxnLst>
              <a:rect l="l" t="t" r="r" b="b"/>
              <a:pathLst>
                <a:path w="9066" h="28847">
                  <a:moveTo>
                    <a:pt x="0" y="0"/>
                  </a:moveTo>
                  <a:lnTo>
                    <a:pt x="0" y="28847"/>
                  </a:lnTo>
                </a:path>
              </a:pathLst>
            </a:custGeom>
            <a:ln w="15875" cap="flat">
              <a:solidFill>
                <a:srgbClr val="5D8298"/>
              </a:solidFill>
              <a:prstDash val="solid"/>
              <a:miter/>
            </a:ln>
          </p:spPr>
          <p:txBody>
            <a:bodyPr rtlCol="0" anchor="ctr"/>
            <a:lstStyle/>
            <a:p>
              <a:endParaRPr lang="en-GB" dirty="0"/>
            </a:p>
          </p:txBody>
        </p:sp>
        <p:sp>
          <p:nvSpPr>
            <p:cNvPr id="170" name="Freeform 169">
              <a:extLst>
                <a:ext uri="{FF2B5EF4-FFF2-40B4-BE49-F238E27FC236}">
                  <a16:creationId xmlns:a16="http://schemas.microsoft.com/office/drawing/2014/main" id="{24734159-1E09-78B9-2FD8-0DF7C202E74E}"/>
                </a:ext>
              </a:extLst>
            </p:cNvPr>
            <p:cNvSpPr/>
            <p:nvPr/>
          </p:nvSpPr>
          <p:spPr>
            <a:xfrm>
              <a:off x="-37481" y="5174183"/>
              <a:ext cx="28467" cy="9071"/>
            </a:xfrm>
            <a:custGeom>
              <a:avLst/>
              <a:gdLst>
                <a:gd name="connsiteX0" fmla="*/ 0 w 28467"/>
                <a:gd name="connsiteY0" fmla="*/ 0 h 9071"/>
                <a:gd name="connsiteX1" fmla="*/ 28468 w 28467"/>
                <a:gd name="connsiteY1" fmla="*/ 0 h 9071"/>
              </a:gdLst>
              <a:ahLst/>
              <a:cxnLst>
                <a:cxn ang="0">
                  <a:pos x="connsiteX0" y="connsiteY0"/>
                </a:cxn>
                <a:cxn ang="0">
                  <a:pos x="connsiteX1" y="connsiteY1"/>
                </a:cxn>
              </a:cxnLst>
              <a:rect l="l" t="t" r="r" b="b"/>
              <a:pathLst>
                <a:path w="28467" h="9071">
                  <a:moveTo>
                    <a:pt x="0" y="0"/>
                  </a:moveTo>
                  <a:lnTo>
                    <a:pt x="28468" y="0"/>
                  </a:lnTo>
                </a:path>
              </a:pathLst>
            </a:custGeom>
            <a:ln w="15875" cap="flat">
              <a:solidFill>
                <a:srgbClr val="5D8298"/>
              </a:solidFill>
              <a:prstDash val="solid"/>
              <a:miter/>
            </a:ln>
          </p:spPr>
          <p:txBody>
            <a:bodyPr rtlCol="0" anchor="ctr"/>
            <a:lstStyle/>
            <a:p>
              <a:endParaRPr lang="en-GB" dirty="0"/>
            </a:p>
          </p:txBody>
        </p:sp>
        <p:sp>
          <p:nvSpPr>
            <p:cNvPr id="171" name="Freeform 170">
              <a:extLst>
                <a:ext uri="{FF2B5EF4-FFF2-40B4-BE49-F238E27FC236}">
                  <a16:creationId xmlns:a16="http://schemas.microsoft.com/office/drawing/2014/main" id="{934233E4-25A1-01E9-C486-C24B06740C0F}"/>
                </a:ext>
              </a:extLst>
            </p:cNvPr>
            <p:cNvSpPr/>
            <p:nvPr/>
          </p:nvSpPr>
          <p:spPr>
            <a:xfrm>
              <a:off x="-23247" y="5159850"/>
              <a:ext cx="9066" cy="28756"/>
            </a:xfrm>
            <a:custGeom>
              <a:avLst/>
              <a:gdLst>
                <a:gd name="connsiteX0" fmla="*/ 0 w 9066"/>
                <a:gd name="connsiteY0" fmla="*/ 0 h 28756"/>
                <a:gd name="connsiteX1" fmla="*/ 0 w 9066"/>
                <a:gd name="connsiteY1" fmla="*/ 28756 h 28756"/>
              </a:gdLst>
              <a:ahLst/>
              <a:cxnLst>
                <a:cxn ang="0">
                  <a:pos x="connsiteX0" y="connsiteY0"/>
                </a:cxn>
                <a:cxn ang="0">
                  <a:pos x="connsiteX1" y="connsiteY1"/>
                </a:cxn>
              </a:cxnLst>
              <a:rect l="l" t="t" r="r" b="b"/>
              <a:pathLst>
                <a:path w="9066" h="28756">
                  <a:moveTo>
                    <a:pt x="0" y="0"/>
                  </a:moveTo>
                  <a:lnTo>
                    <a:pt x="0" y="28756"/>
                  </a:lnTo>
                </a:path>
              </a:pathLst>
            </a:custGeom>
            <a:ln w="15875" cap="flat">
              <a:solidFill>
                <a:srgbClr val="5D8298"/>
              </a:solidFill>
              <a:prstDash val="solid"/>
              <a:miter/>
            </a:ln>
          </p:spPr>
          <p:txBody>
            <a:bodyPr rtlCol="0" anchor="ctr"/>
            <a:lstStyle/>
            <a:p>
              <a:endParaRPr lang="en-GB" dirty="0"/>
            </a:p>
          </p:txBody>
        </p:sp>
        <p:sp>
          <p:nvSpPr>
            <p:cNvPr id="172" name="Freeform 171">
              <a:extLst>
                <a:ext uri="{FF2B5EF4-FFF2-40B4-BE49-F238E27FC236}">
                  <a16:creationId xmlns:a16="http://schemas.microsoft.com/office/drawing/2014/main" id="{4C69F8E3-895D-AFE8-42A4-A1C064E14DCB}"/>
                </a:ext>
              </a:extLst>
            </p:cNvPr>
            <p:cNvSpPr/>
            <p:nvPr/>
          </p:nvSpPr>
          <p:spPr>
            <a:xfrm>
              <a:off x="7758" y="5188153"/>
              <a:ext cx="28558" cy="9071"/>
            </a:xfrm>
            <a:custGeom>
              <a:avLst/>
              <a:gdLst>
                <a:gd name="connsiteX0" fmla="*/ 0 w 28558"/>
                <a:gd name="connsiteY0" fmla="*/ 0 h 9071"/>
                <a:gd name="connsiteX1" fmla="*/ 28558 w 28558"/>
                <a:gd name="connsiteY1" fmla="*/ 0 h 9071"/>
              </a:gdLst>
              <a:ahLst/>
              <a:cxnLst>
                <a:cxn ang="0">
                  <a:pos x="connsiteX0" y="connsiteY0"/>
                </a:cxn>
                <a:cxn ang="0">
                  <a:pos x="connsiteX1" y="connsiteY1"/>
                </a:cxn>
              </a:cxnLst>
              <a:rect l="l" t="t" r="r" b="b"/>
              <a:pathLst>
                <a:path w="28558" h="9071">
                  <a:moveTo>
                    <a:pt x="0" y="0"/>
                  </a:moveTo>
                  <a:lnTo>
                    <a:pt x="28558" y="0"/>
                  </a:lnTo>
                </a:path>
              </a:pathLst>
            </a:custGeom>
            <a:ln w="15875" cap="flat">
              <a:solidFill>
                <a:srgbClr val="5D8298"/>
              </a:solidFill>
              <a:prstDash val="solid"/>
              <a:miter/>
            </a:ln>
          </p:spPr>
          <p:txBody>
            <a:bodyPr rtlCol="0" anchor="ctr"/>
            <a:lstStyle/>
            <a:p>
              <a:endParaRPr lang="en-GB" dirty="0"/>
            </a:p>
          </p:txBody>
        </p:sp>
        <p:sp>
          <p:nvSpPr>
            <p:cNvPr id="173" name="Freeform 172">
              <a:extLst>
                <a:ext uri="{FF2B5EF4-FFF2-40B4-BE49-F238E27FC236}">
                  <a16:creationId xmlns:a16="http://schemas.microsoft.com/office/drawing/2014/main" id="{24684FB6-CD50-74B3-3444-AE6991076804}"/>
                </a:ext>
              </a:extLst>
            </p:cNvPr>
            <p:cNvSpPr/>
            <p:nvPr/>
          </p:nvSpPr>
          <p:spPr>
            <a:xfrm>
              <a:off x="22082" y="5173729"/>
              <a:ext cx="9066" cy="28756"/>
            </a:xfrm>
            <a:custGeom>
              <a:avLst/>
              <a:gdLst>
                <a:gd name="connsiteX0" fmla="*/ 0 w 9066"/>
                <a:gd name="connsiteY0" fmla="*/ 0 h 28756"/>
                <a:gd name="connsiteX1" fmla="*/ 0 w 9066"/>
                <a:gd name="connsiteY1" fmla="*/ 28756 h 28756"/>
              </a:gdLst>
              <a:ahLst/>
              <a:cxnLst>
                <a:cxn ang="0">
                  <a:pos x="connsiteX0" y="connsiteY0"/>
                </a:cxn>
                <a:cxn ang="0">
                  <a:pos x="connsiteX1" y="connsiteY1"/>
                </a:cxn>
              </a:cxnLst>
              <a:rect l="l" t="t" r="r" b="b"/>
              <a:pathLst>
                <a:path w="9066" h="28756">
                  <a:moveTo>
                    <a:pt x="0" y="0"/>
                  </a:moveTo>
                  <a:lnTo>
                    <a:pt x="0" y="28756"/>
                  </a:lnTo>
                </a:path>
              </a:pathLst>
            </a:custGeom>
            <a:ln w="15875" cap="flat">
              <a:solidFill>
                <a:srgbClr val="5D8298"/>
              </a:solidFill>
              <a:prstDash val="solid"/>
              <a:miter/>
            </a:ln>
          </p:spPr>
          <p:txBody>
            <a:bodyPr rtlCol="0" anchor="ctr"/>
            <a:lstStyle/>
            <a:p>
              <a:endParaRPr lang="en-GB" dirty="0"/>
            </a:p>
          </p:txBody>
        </p:sp>
        <p:sp>
          <p:nvSpPr>
            <p:cNvPr id="174" name="Freeform 173">
              <a:extLst>
                <a:ext uri="{FF2B5EF4-FFF2-40B4-BE49-F238E27FC236}">
                  <a16:creationId xmlns:a16="http://schemas.microsoft.com/office/drawing/2014/main" id="{1576B97B-E883-EE31-98B8-2F8A56165F61}"/>
                </a:ext>
              </a:extLst>
            </p:cNvPr>
            <p:cNvSpPr/>
            <p:nvPr/>
          </p:nvSpPr>
          <p:spPr>
            <a:xfrm>
              <a:off x="31964" y="5204845"/>
              <a:ext cx="28467" cy="9071"/>
            </a:xfrm>
            <a:custGeom>
              <a:avLst/>
              <a:gdLst>
                <a:gd name="connsiteX0" fmla="*/ 0 w 28467"/>
                <a:gd name="connsiteY0" fmla="*/ 0 h 9071"/>
                <a:gd name="connsiteX1" fmla="*/ 28468 w 28467"/>
                <a:gd name="connsiteY1" fmla="*/ 0 h 9071"/>
              </a:gdLst>
              <a:ahLst/>
              <a:cxnLst>
                <a:cxn ang="0">
                  <a:pos x="connsiteX0" y="connsiteY0"/>
                </a:cxn>
                <a:cxn ang="0">
                  <a:pos x="connsiteX1" y="connsiteY1"/>
                </a:cxn>
              </a:cxnLst>
              <a:rect l="l" t="t" r="r" b="b"/>
              <a:pathLst>
                <a:path w="28467" h="9071">
                  <a:moveTo>
                    <a:pt x="0" y="0"/>
                  </a:moveTo>
                  <a:lnTo>
                    <a:pt x="28468" y="0"/>
                  </a:lnTo>
                </a:path>
              </a:pathLst>
            </a:custGeom>
            <a:ln w="15875" cap="flat">
              <a:solidFill>
                <a:srgbClr val="5D8298"/>
              </a:solidFill>
              <a:prstDash val="solid"/>
              <a:miter/>
            </a:ln>
          </p:spPr>
          <p:txBody>
            <a:bodyPr rtlCol="0" anchor="ctr"/>
            <a:lstStyle/>
            <a:p>
              <a:endParaRPr lang="en-GB" dirty="0"/>
            </a:p>
          </p:txBody>
        </p:sp>
        <p:sp>
          <p:nvSpPr>
            <p:cNvPr id="175" name="Freeform 174">
              <a:extLst>
                <a:ext uri="{FF2B5EF4-FFF2-40B4-BE49-F238E27FC236}">
                  <a16:creationId xmlns:a16="http://schemas.microsoft.com/office/drawing/2014/main" id="{B6AF6952-D06D-7D63-D9B5-BFDDE74ADAA6}"/>
                </a:ext>
              </a:extLst>
            </p:cNvPr>
            <p:cNvSpPr/>
            <p:nvPr/>
          </p:nvSpPr>
          <p:spPr>
            <a:xfrm>
              <a:off x="46198" y="5190512"/>
              <a:ext cx="9066" cy="28756"/>
            </a:xfrm>
            <a:custGeom>
              <a:avLst/>
              <a:gdLst>
                <a:gd name="connsiteX0" fmla="*/ 0 w 9066"/>
                <a:gd name="connsiteY0" fmla="*/ 0 h 28756"/>
                <a:gd name="connsiteX1" fmla="*/ 0 w 9066"/>
                <a:gd name="connsiteY1" fmla="*/ 28756 h 28756"/>
              </a:gdLst>
              <a:ahLst/>
              <a:cxnLst>
                <a:cxn ang="0">
                  <a:pos x="connsiteX0" y="connsiteY0"/>
                </a:cxn>
                <a:cxn ang="0">
                  <a:pos x="connsiteX1" y="connsiteY1"/>
                </a:cxn>
              </a:cxnLst>
              <a:rect l="l" t="t" r="r" b="b"/>
              <a:pathLst>
                <a:path w="9066" h="28756">
                  <a:moveTo>
                    <a:pt x="0" y="0"/>
                  </a:moveTo>
                  <a:lnTo>
                    <a:pt x="0" y="28756"/>
                  </a:lnTo>
                </a:path>
              </a:pathLst>
            </a:custGeom>
            <a:ln w="15875" cap="flat">
              <a:solidFill>
                <a:srgbClr val="5D8298"/>
              </a:solidFill>
              <a:prstDash val="solid"/>
              <a:miter/>
            </a:ln>
          </p:spPr>
          <p:txBody>
            <a:bodyPr rtlCol="0" anchor="ctr"/>
            <a:lstStyle/>
            <a:p>
              <a:endParaRPr lang="en-GB" dirty="0"/>
            </a:p>
          </p:txBody>
        </p:sp>
        <p:sp>
          <p:nvSpPr>
            <p:cNvPr id="176" name="Freeform 175">
              <a:extLst>
                <a:ext uri="{FF2B5EF4-FFF2-40B4-BE49-F238E27FC236}">
                  <a16:creationId xmlns:a16="http://schemas.microsoft.com/office/drawing/2014/main" id="{2FA7394D-E501-ADF0-006F-BCFC1A83B03D}"/>
                </a:ext>
              </a:extLst>
            </p:cNvPr>
            <p:cNvSpPr/>
            <p:nvPr/>
          </p:nvSpPr>
          <p:spPr>
            <a:xfrm>
              <a:off x="34956" y="5204845"/>
              <a:ext cx="28558" cy="9071"/>
            </a:xfrm>
            <a:custGeom>
              <a:avLst/>
              <a:gdLst>
                <a:gd name="connsiteX0" fmla="*/ 0 w 28558"/>
                <a:gd name="connsiteY0" fmla="*/ 0 h 9071"/>
                <a:gd name="connsiteX1" fmla="*/ 28558 w 28558"/>
                <a:gd name="connsiteY1" fmla="*/ 0 h 9071"/>
              </a:gdLst>
              <a:ahLst/>
              <a:cxnLst>
                <a:cxn ang="0">
                  <a:pos x="connsiteX0" y="connsiteY0"/>
                </a:cxn>
                <a:cxn ang="0">
                  <a:pos x="connsiteX1" y="connsiteY1"/>
                </a:cxn>
              </a:cxnLst>
              <a:rect l="l" t="t" r="r" b="b"/>
              <a:pathLst>
                <a:path w="28558" h="9071">
                  <a:moveTo>
                    <a:pt x="0" y="0"/>
                  </a:moveTo>
                  <a:lnTo>
                    <a:pt x="28558" y="0"/>
                  </a:lnTo>
                </a:path>
              </a:pathLst>
            </a:custGeom>
            <a:ln w="15875" cap="flat">
              <a:solidFill>
                <a:srgbClr val="5D8298"/>
              </a:solidFill>
              <a:prstDash val="solid"/>
              <a:miter/>
            </a:ln>
          </p:spPr>
          <p:txBody>
            <a:bodyPr rtlCol="0" anchor="ctr"/>
            <a:lstStyle/>
            <a:p>
              <a:endParaRPr lang="en-GB" dirty="0"/>
            </a:p>
          </p:txBody>
        </p:sp>
        <p:sp>
          <p:nvSpPr>
            <p:cNvPr id="177" name="Freeform 176">
              <a:extLst>
                <a:ext uri="{FF2B5EF4-FFF2-40B4-BE49-F238E27FC236}">
                  <a16:creationId xmlns:a16="http://schemas.microsoft.com/office/drawing/2014/main" id="{1A80116E-3965-94AA-A8C0-A9155224DC55}"/>
                </a:ext>
              </a:extLst>
            </p:cNvPr>
            <p:cNvSpPr/>
            <p:nvPr/>
          </p:nvSpPr>
          <p:spPr>
            <a:xfrm>
              <a:off x="49281" y="5190512"/>
              <a:ext cx="9066" cy="28756"/>
            </a:xfrm>
            <a:custGeom>
              <a:avLst/>
              <a:gdLst>
                <a:gd name="connsiteX0" fmla="*/ 0 w 9066"/>
                <a:gd name="connsiteY0" fmla="*/ 0 h 28756"/>
                <a:gd name="connsiteX1" fmla="*/ 0 w 9066"/>
                <a:gd name="connsiteY1" fmla="*/ 28756 h 28756"/>
              </a:gdLst>
              <a:ahLst/>
              <a:cxnLst>
                <a:cxn ang="0">
                  <a:pos x="connsiteX0" y="connsiteY0"/>
                </a:cxn>
                <a:cxn ang="0">
                  <a:pos x="connsiteX1" y="connsiteY1"/>
                </a:cxn>
              </a:cxnLst>
              <a:rect l="l" t="t" r="r" b="b"/>
              <a:pathLst>
                <a:path w="9066" h="28756">
                  <a:moveTo>
                    <a:pt x="0" y="0"/>
                  </a:moveTo>
                  <a:lnTo>
                    <a:pt x="0" y="28756"/>
                  </a:lnTo>
                </a:path>
              </a:pathLst>
            </a:custGeom>
            <a:ln w="15875" cap="flat">
              <a:solidFill>
                <a:srgbClr val="5D8298"/>
              </a:solidFill>
              <a:prstDash val="solid"/>
              <a:miter/>
            </a:ln>
          </p:spPr>
          <p:txBody>
            <a:bodyPr rtlCol="0" anchor="ctr"/>
            <a:lstStyle/>
            <a:p>
              <a:endParaRPr lang="en-GB" dirty="0"/>
            </a:p>
          </p:txBody>
        </p:sp>
        <p:sp>
          <p:nvSpPr>
            <p:cNvPr id="178" name="Freeform 177">
              <a:extLst>
                <a:ext uri="{FF2B5EF4-FFF2-40B4-BE49-F238E27FC236}">
                  <a16:creationId xmlns:a16="http://schemas.microsoft.com/office/drawing/2014/main" id="{3284758C-FF17-F136-F589-EDF903A5387E}"/>
                </a:ext>
              </a:extLst>
            </p:cNvPr>
            <p:cNvSpPr/>
            <p:nvPr/>
          </p:nvSpPr>
          <p:spPr>
            <a:xfrm>
              <a:off x="53088" y="5210559"/>
              <a:ext cx="28558" cy="9071"/>
            </a:xfrm>
            <a:custGeom>
              <a:avLst/>
              <a:gdLst>
                <a:gd name="connsiteX0" fmla="*/ 0 w 28558"/>
                <a:gd name="connsiteY0" fmla="*/ 0 h 9071"/>
                <a:gd name="connsiteX1" fmla="*/ 28558 w 28558"/>
                <a:gd name="connsiteY1" fmla="*/ 0 h 9071"/>
              </a:gdLst>
              <a:ahLst/>
              <a:cxnLst>
                <a:cxn ang="0">
                  <a:pos x="connsiteX0" y="connsiteY0"/>
                </a:cxn>
                <a:cxn ang="0">
                  <a:pos x="connsiteX1" y="connsiteY1"/>
                </a:cxn>
              </a:cxnLst>
              <a:rect l="l" t="t" r="r" b="b"/>
              <a:pathLst>
                <a:path w="28558" h="9071">
                  <a:moveTo>
                    <a:pt x="0" y="0"/>
                  </a:moveTo>
                  <a:lnTo>
                    <a:pt x="28558" y="0"/>
                  </a:lnTo>
                </a:path>
              </a:pathLst>
            </a:custGeom>
            <a:ln w="15875" cap="flat">
              <a:solidFill>
                <a:srgbClr val="5D8298"/>
              </a:solidFill>
              <a:prstDash val="solid"/>
              <a:miter/>
            </a:ln>
          </p:spPr>
          <p:txBody>
            <a:bodyPr rtlCol="0" anchor="ctr"/>
            <a:lstStyle/>
            <a:p>
              <a:endParaRPr lang="en-GB" dirty="0"/>
            </a:p>
          </p:txBody>
        </p:sp>
        <p:sp>
          <p:nvSpPr>
            <p:cNvPr id="179" name="Freeform 178">
              <a:extLst>
                <a:ext uri="{FF2B5EF4-FFF2-40B4-BE49-F238E27FC236}">
                  <a16:creationId xmlns:a16="http://schemas.microsoft.com/office/drawing/2014/main" id="{6E4C9EE8-5466-EF9A-7782-2C73BDD62573}"/>
                </a:ext>
              </a:extLst>
            </p:cNvPr>
            <p:cNvSpPr/>
            <p:nvPr/>
          </p:nvSpPr>
          <p:spPr>
            <a:xfrm>
              <a:off x="67322" y="5196136"/>
              <a:ext cx="9066" cy="28756"/>
            </a:xfrm>
            <a:custGeom>
              <a:avLst/>
              <a:gdLst>
                <a:gd name="connsiteX0" fmla="*/ 0 w 9066"/>
                <a:gd name="connsiteY0" fmla="*/ 0 h 28756"/>
                <a:gd name="connsiteX1" fmla="*/ 0 w 9066"/>
                <a:gd name="connsiteY1" fmla="*/ 28756 h 28756"/>
              </a:gdLst>
              <a:ahLst/>
              <a:cxnLst>
                <a:cxn ang="0">
                  <a:pos x="connsiteX0" y="connsiteY0"/>
                </a:cxn>
                <a:cxn ang="0">
                  <a:pos x="connsiteX1" y="connsiteY1"/>
                </a:cxn>
              </a:cxnLst>
              <a:rect l="l" t="t" r="r" b="b"/>
              <a:pathLst>
                <a:path w="9066" h="28756">
                  <a:moveTo>
                    <a:pt x="0" y="0"/>
                  </a:moveTo>
                  <a:lnTo>
                    <a:pt x="0" y="28756"/>
                  </a:lnTo>
                </a:path>
              </a:pathLst>
            </a:custGeom>
            <a:ln w="15875" cap="flat">
              <a:solidFill>
                <a:srgbClr val="5D8298"/>
              </a:solidFill>
              <a:prstDash val="solid"/>
              <a:miter/>
            </a:ln>
          </p:spPr>
          <p:txBody>
            <a:bodyPr rtlCol="0" anchor="ctr"/>
            <a:lstStyle/>
            <a:p>
              <a:endParaRPr lang="en-GB" dirty="0"/>
            </a:p>
          </p:txBody>
        </p:sp>
        <p:sp>
          <p:nvSpPr>
            <p:cNvPr id="180" name="Freeform 179">
              <a:extLst>
                <a:ext uri="{FF2B5EF4-FFF2-40B4-BE49-F238E27FC236}">
                  <a16:creationId xmlns:a16="http://schemas.microsoft.com/office/drawing/2014/main" id="{E4B5CB1D-292C-AB7B-151A-91EE0EA0FF58}"/>
                </a:ext>
              </a:extLst>
            </p:cNvPr>
            <p:cNvSpPr/>
            <p:nvPr/>
          </p:nvSpPr>
          <p:spPr>
            <a:xfrm>
              <a:off x="101411" y="5247208"/>
              <a:ext cx="28558" cy="9071"/>
            </a:xfrm>
            <a:custGeom>
              <a:avLst/>
              <a:gdLst>
                <a:gd name="connsiteX0" fmla="*/ 0 w 28558"/>
                <a:gd name="connsiteY0" fmla="*/ 0 h 9071"/>
                <a:gd name="connsiteX1" fmla="*/ 28558 w 28558"/>
                <a:gd name="connsiteY1" fmla="*/ 0 h 9071"/>
              </a:gdLst>
              <a:ahLst/>
              <a:cxnLst>
                <a:cxn ang="0">
                  <a:pos x="connsiteX0" y="connsiteY0"/>
                </a:cxn>
                <a:cxn ang="0">
                  <a:pos x="connsiteX1" y="connsiteY1"/>
                </a:cxn>
              </a:cxnLst>
              <a:rect l="l" t="t" r="r" b="b"/>
              <a:pathLst>
                <a:path w="28558" h="9071">
                  <a:moveTo>
                    <a:pt x="0" y="0"/>
                  </a:moveTo>
                  <a:lnTo>
                    <a:pt x="28558" y="0"/>
                  </a:lnTo>
                </a:path>
              </a:pathLst>
            </a:custGeom>
            <a:ln w="15875" cap="flat">
              <a:solidFill>
                <a:srgbClr val="5D8298"/>
              </a:solidFill>
              <a:prstDash val="solid"/>
              <a:miter/>
            </a:ln>
          </p:spPr>
          <p:txBody>
            <a:bodyPr rtlCol="0" anchor="ctr"/>
            <a:lstStyle/>
            <a:p>
              <a:endParaRPr lang="en-GB" dirty="0"/>
            </a:p>
          </p:txBody>
        </p:sp>
        <p:sp>
          <p:nvSpPr>
            <p:cNvPr id="181" name="Freeform 180">
              <a:extLst>
                <a:ext uri="{FF2B5EF4-FFF2-40B4-BE49-F238E27FC236}">
                  <a16:creationId xmlns:a16="http://schemas.microsoft.com/office/drawing/2014/main" id="{B1A90D7A-1D48-2CAA-04B6-65A1367EEFE0}"/>
                </a:ext>
              </a:extLst>
            </p:cNvPr>
            <p:cNvSpPr/>
            <p:nvPr/>
          </p:nvSpPr>
          <p:spPr>
            <a:xfrm>
              <a:off x="115735" y="5232784"/>
              <a:ext cx="9066" cy="28847"/>
            </a:xfrm>
            <a:custGeom>
              <a:avLst/>
              <a:gdLst>
                <a:gd name="connsiteX0" fmla="*/ 0 w 9066"/>
                <a:gd name="connsiteY0" fmla="*/ 0 h 28847"/>
                <a:gd name="connsiteX1" fmla="*/ 0 w 9066"/>
                <a:gd name="connsiteY1" fmla="*/ 28847 h 28847"/>
              </a:gdLst>
              <a:ahLst/>
              <a:cxnLst>
                <a:cxn ang="0">
                  <a:pos x="connsiteX0" y="connsiteY0"/>
                </a:cxn>
                <a:cxn ang="0">
                  <a:pos x="connsiteX1" y="connsiteY1"/>
                </a:cxn>
              </a:cxnLst>
              <a:rect l="l" t="t" r="r" b="b"/>
              <a:pathLst>
                <a:path w="9066" h="28847">
                  <a:moveTo>
                    <a:pt x="0" y="0"/>
                  </a:moveTo>
                  <a:lnTo>
                    <a:pt x="0" y="28847"/>
                  </a:lnTo>
                </a:path>
              </a:pathLst>
            </a:custGeom>
            <a:ln w="15875" cap="flat">
              <a:solidFill>
                <a:srgbClr val="5D8298"/>
              </a:solidFill>
              <a:prstDash val="solid"/>
              <a:miter/>
            </a:ln>
          </p:spPr>
          <p:txBody>
            <a:bodyPr rtlCol="0" anchor="ctr"/>
            <a:lstStyle/>
            <a:p>
              <a:endParaRPr lang="en-GB" dirty="0"/>
            </a:p>
          </p:txBody>
        </p:sp>
        <p:sp>
          <p:nvSpPr>
            <p:cNvPr id="182" name="Freeform 181">
              <a:extLst>
                <a:ext uri="{FF2B5EF4-FFF2-40B4-BE49-F238E27FC236}">
                  <a16:creationId xmlns:a16="http://schemas.microsoft.com/office/drawing/2014/main" id="{4CAC851C-2FA5-FE8F-87A1-416ECEB62DFB}"/>
                </a:ext>
              </a:extLst>
            </p:cNvPr>
            <p:cNvSpPr/>
            <p:nvPr/>
          </p:nvSpPr>
          <p:spPr>
            <a:xfrm>
              <a:off x="101411" y="5247208"/>
              <a:ext cx="28558" cy="9071"/>
            </a:xfrm>
            <a:custGeom>
              <a:avLst/>
              <a:gdLst>
                <a:gd name="connsiteX0" fmla="*/ 0 w 28558"/>
                <a:gd name="connsiteY0" fmla="*/ 0 h 9071"/>
                <a:gd name="connsiteX1" fmla="*/ 28558 w 28558"/>
                <a:gd name="connsiteY1" fmla="*/ 0 h 9071"/>
              </a:gdLst>
              <a:ahLst/>
              <a:cxnLst>
                <a:cxn ang="0">
                  <a:pos x="connsiteX0" y="connsiteY0"/>
                </a:cxn>
                <a:cxn ang="0">
                  <a:pos x="connsiteX1" y="connsiteY1"/>
                </a:cxn>
              </a:cxnLst>
              <a:rect l="l" t="t" r="r" b="b"/>
              <a:pathLst>
                <a:path w="28558" h="9071">
                  <a:moveTo>
                    <a:pt x="0" y="0"/>
                  </a:moveTo>
                  <a:lnTo>
                    <a:pt x="28558" y="0"/>
                  </a:lnTo>
                </a:path>
              </a:pathLst>
            </a:custGeom>
            <a:ln w="15875" cap="flat">
              <a:solidFill>
                <a:srgbClr val="5D8298"/>
              </a:solidFill>
              <a:prstDash val="solid"/>
              <a:miter/>
            </a:ln>
          </p:spPr>
          <p:txBody>
            <a:bodyPr rtlCol="0" anchor="ctr"/>
            <a:lstStyle/>
            <a:p>
              <a:endParaRPr lang="en-GB" dirty="0"/>
            </a:p>
          </p:txBody>
        </p:sp>
        <p:sp>
          <p:nvSpPr>
            <p:cNvPr id="183" name="Freeform 182">
              <a:extLst>
                <a:ext uri="{FF2B5EF4-FFF2-40B4-BE49-F238E27FC236}">
                  <a16:creationId xmlns:a16="http://schemas.microsoft.com/office/drawing/2014/main" id="{C04E200D-5207-E671-077E-7651B17E7F67}"/>
                </a:ext>
              </a:extLst>
            </p:cNvPr>
            <p:cNvSpPr/>
            <p:nvPr/>
          </p:nvSpPr>
          <p:spPr>
            <a:xfrm>
              <a:off x="115735" y="5232784"/>
              <a:ext cx="9066" cy="28847"/>
            </a:xfrm>
            <a:custGeom>
              <a:avLst/>
              <a:gdLst>
                <a:gd name="connsiteX0" fmla="*/ 0 w 9066"/>
                <a:gd name="connsiteY0" fmla="*/ 0 h 28847"/>
                <a:gd name="connsiteX1" fmla="*/ 0 w 9066"/>
                <a:gd name="connsiteY1" fmla="*/ 28847 h 28847"/>
              </a:gdLst>
              <a:ahLst/>
              <a:cxnLst>
                <a:cxn ang="0">
                  <a:pos x="connsiteX0" y="connsiteY0"/>
                </a:cxn>
                <a:cxn ang="0">
                  <a:pos x="connsiteX1" y="connsiteY1"/>
                </a:cxn>
              </a:cxnLst>
              <a:rect l="l" t="t" r="r" b="b"/>
              <a:pathLst>
                <a:path w="9066" h="28847">
                  <a:moveTo>
                    <a:pt x="0" y="0"/>
                  </a:moveTo>
                  <a:lnTo>
                    <a:pt x="0" y="28847"/>
                  </a:lnTo>
                </a:path>
              </a:pathLst>
            </a:custGeom>
            <a:ln w="15875" cap="flat">
              <a:solidFill>
                <a:srgbClr val="5D8298"/>
              </a:solidFill>
              <a:prstDash val="solid"/>
              <a:miter/>
            </a:ln>
          </p:spPr>
          <p:txBody>
            <a:bodyPr rtlCol="0" anchor="ctr"/>
            <a:lstStyle/>
            <a:p>
              <a:endParaRPr lang="en-GB" dirty="0"/>
            </a:p>
          </p:txBody>
        </p:sp>
        <p:sp>
          <p:nvSpPr>
            <p:cNvPr id="184" name="Freeform 183">
              <a:extLst>
                <a:ext uri="{FF2B5EF4-FFF2-40B4-BE49-F238E27FC236}">
                  <a16:creationId xmlns:a16="http://schemas.microsoft.com/office/drawing/2014/main" id="{DAB8151A-9661-8E00-4C6F-7684126486AE}"/>
                </a:ext>
              </a:extLst>
            </p:cNvPr>
            <p:cNvSpPr/>
            <p:nvPr/>
          </p:nvSpPr>
          <p:spPr>
            <a:xfrm>
              <a:off x="116551" y="5250020"/>
              <a:ext cx="28558" cy="9071"/>
            </a:xfrm>
            <a:custGeom>
              <a:avLst/>
              <a:gdLst>
                <a:gd name="connsiteX0" fmla="*/ 0 w 28558"/>
                <a:gd name="connsiteY0" fmla="*/ 0 h 9071"/>
                <a:gd name="connsiteX1" fmla="*/ 28558 w 28558"/>
                <a:gd name="connsiteY1" fmla="*/ 0 h 9071"/>
              </a:gdLst>
              <a:ahLst/>
              <a:cxnLst>
                <a:cxn ang="0">
                  <a:pos x="connsiteX0" y="connsiteY0"/>
                </a:cxn>
                <a:cxn ang="0">
                  <a:pos x="connsiteX1" y="connsiteY1"/>
                </a:cxn>
              </a:cxnLst>
              <a:rect l="l" t="t" r="r" b="b"/>
              <a:pathLst>
                <a:path w="28558" h="9071">
                  <a:moveTo>
                    <a:pt x="0" y="0"/>
                  </a:moveTo>
                  <a:lnTo>
                    <a:pt x="28558" y="0"/>
                  </a:lnTo>
                </a:path>
              </a:pathLst>
            </a:custGeom>
            <a:ln w="15875" cap="flat">
              <a:solidFill>
                <a:srgbClr val="5D8298"/>
              </a:solidFill>
              <a:prstDash val="solid"/>
              <a:miter/>
            </a:ln>
          </p:spPr>
          <p:txBody>
            <a:bodyPr rtlCol="0" anchor="ctr"/>
            <a:lstStyle/>
            <a:p>
              <a:endParaRPr lang="en-GB" dirty="0"/>
            </a:p>
          </p:txBody>
        </p:sp>
        <p:sp>
          <p:nvSpPr>
            <p:cNvPr id="185" name="Freeform 184">
              <a:extLst>
                <a:ext uri="{FF2B5EF4-FFF2-40B4-BE49-F238E27FC236}">
                  <a16:creationId xmlns:a16="http://schemas.microsoft.com/office/drawing/2014/main" id="{B1597866-ADF3-3B34-B3C7-3C461E21EA7A}"/>
                </a:ext>
              </a:extLst>
            </p:cNvPr>
            <p:cNvSpPr/>
            <p:nvPr/>
          </p:nvSpPr>
          <p:spPr>
            <a:xfrm>
              <a:off x="130785" y="5235687"/>
              <a:ext cx="9066" cy="28756"/>
            </a:xfrm>
            <a:custGeom>
              <a:avLst/>
              <a:gdLst>
                <a:gd name="connsiteX0" fmla="*/ 0 w 9066"/>
                <a:gd name="connsiteY0" fmla="*/ 0 h 28756"/>
                <a:gd name="connsiteX1" fmla="*/ 0 w 9066"/>
                <a:gd name="connsiteY1" fmla="*/ 28757 h 28756"/>
              </a:gdLst>
              <a:ahLst/>
              <a:cxnLst>
                <a:cxn ang="0">
                  <a:pos x="connsiteX0" y="connsiteY0"/>
                </a:cxn>
                <a:cxn ang="0">
                  <a:pos x="connsiteX1" y="connsiteY1"/>
                </a:cxn>
              </a:cxnLst>
              <a:rect l="l" t="t" r="r" b="b"/>
              <a:pathLst>
                <a:path w="9066" h="28756">
                  <a:moveTo>
                    <a:pt x="0" y="0"/>
                  </a:moveTo>
                  <a:lnTo>
                    <a:pt x="0" y="28757"/>
                  </a:lnTo>
                </a:path>
              </a:pathLst>
            </a:custGeom>
            <a:ln w="15875" cap="flat">
              <a:solidFill>
                <a:srgbClr val="5D8298"/>
              </a:solidFill>
              <a:prstDash val="solid"/>
              <a:miter/>
            </a:ln>
          </p:spPr>
          <p:txBody>
            <a:bodyPr rtlCol="0" anchor="ctr"/>
            <a:lstStyle/>
            <a:p>
              <a:endParaRPr lang="en-GB" dirty="0"/>
            </a:p>
          </p:txBody>
        </p:sp>
        <p:sp>
          <p:nvSpPr>
            <p:cNvPr id="186" name="Freeform 185">
              <a:extLst>
                <a:ext uri="{FF2B5EF4-FFF2-40B4-BE49-F238E27FC236}">
                  <a16:creationId xmlns:a16="http://schemas.microsoft.com/office/drawing/2014/main" id="{7A727EDE-500E-D17D-4AB2-C33D8743696F}"/>
                </a:ext>
              </a:extLst>
            </p:cNvPr>
            <p:cNvSpPr/>
            <p:nvPr/>
          </p:nvSpPr>
          <p:spPr>
            <a:xfrm>
              <a:off x="116551" y="5250020"/>
              <a:ext cx="28558" cy="9071"/>
            </a:xfrm>
            <a:custGeom>
              <a:avLst/>
              <a:gdLst>
                <a:gd name="connsiteX0" fmla="*/ 0 w 28558"/>
                <a:gd name="connsiteY0" fmla="*/ 0 h 9071"/>
                <a:gd name="connsiteX1" fmla="*/ 28558 w 28558"/>
                <a:gd name="connsiteY1" fmla="*/ 0 h 9071"/>
              </a:gdLst>
              <a:ahLst/>
              <a:cxnLst>
                <a:cxn ang="0">
                  <a:pos x="connsiteX0" y="connsiteY0"/>
                </a:cxn>
                <a:cxn ang="0">
                  <a:pos x="connsiteX1" y="connsiteY1"/>
                </a:cxn>
              </a:cxnLst>
              <a:rect l="l" t="t" r="r" b="b"/>
              <a:pathLst>
                <a:path w="28558" h="9071">
                  <a:moveTo>
                    <a:pt x="0" y="0"/>
                  </a:moveTo>
                  <a:lnTo>
                    <a:pt x="28558" y="0"/>
                  </a:lnTo>
                </a:path>
              </a:pathLst>
            </a:custGeom>
            <a:ln w="15875" cap="flat">
              <a:solidFill>
                <a:srgbClr val="5D8298"/>
              </a:solidFill>
              <a:prstDash val="solid"/>
              <a:miter/>
            </a:ln>
          </p:spPr>
          <p:txBody>
            <a:bodyPr rtlCol="0" anchor="ctr"/>
            <a:lstStyle/>
            <a:p>
              <a:endParaRPr lang="en-GB" dirty="0"/>
            </a:p>
          </p:txBody>
        </p:sp>
        <p:sp>
          <p:nvSpPr>
            <p:cNvPr id="187" name="Freeform 186">
              <a:extLst>
                <a:ext uri="{FF2B5EF4-FFF2-40B4-BE49-F238E27FC236}">
                  <a16:creationId xmlns:a16="http://schemas.microsoft.com/office/drawing/2014/main" id="{F141EB4C-70BF-F0B3-123F-351070EA6D9D}"/>
                </a:ext>
              </a:extLst>
            </p:cNvPr>
            <p:cNvSpPr/>
            <p:nvPr/>
          </p:nvSpPr>
          <p:spPr>
            <a:xfrm>
              <a:off x="130785" y="5235687"/>
              <a:ext cx="9066" cy="28756"/>
            </a:xfrm>
            <a:custGeom>
              <a:avLst/>
              <a:gdLst>
                <a:gd name="connsiteX0" fmla="*/ 0 w 9066"/>
                <a:gd name="connsiteY0" fmla="*/ 0 h 28756"/>
                <a:gd name="connsiteX1" fmla="*/ 0 w 9066"/>
                <a:gd name="connsiteY1" fmla="*/ 28757 h 28756"/>
              </a:gdLst>
              <a:ahLst/>
              <a:cxnLst>
                <a:cxn ang="0">
                  <a:pos x="connsiteX0" y="connsiteY0"/>
                </a:cxn>
                <a:cxn ang="0">
                  <a:pos x="connsiteX1" y="connsiteY1"/>
                </a:cxn>
              </a:cxnLst>
              <a:rect l="l" t="t" r="r" b="b"/>
              <a:pathLst>
                <a:path w="9066" h="28756">
                  <a:moveTo>
                    <a:pt x="0" y="0"/>
                  </a:moveTo>
                  <a:lnTo>
                    <a:pt x="0" y="28757"/>
                  </a:lnTo>
                </a:path>
              </a:pathLst>
            </a:custGeom>
            <a:ln w="15875" cap="flat">
              <a:solidFill>
                <a:srgbClr val="5D8298"/>
              </a:solidFill>
              <a:prstDash val="solid"/>
              <a:miter/>
            </a:ln>
          </p:spPr>
          <p:txBody>
            <a:bodyPr rtlCol="0" anchor="ctr"/>
            <a:lstStyle/>
            <a:p>
              <a:endParaRPr lang="en-GB" dirty="0"/>
            </a:p>
          </p:txBody>
        </p:sp>
        <p:sp>
          <p:nvSpPr>
            <p:cNvPr id="188" name="Freeform 187">
              <a:extLst>
                <a:ext uri="{FF2B5EF4-FFF2-40B4-BE49-F238E27FC236}">
                  <a16:creationId xmlns:a16="http://schemas.microsoft.com/office/drawing/2014/main" id="{FCEF4FC9-1DF0-C5AC-5691-67EADD0F0D14}"/>
                </a:ext>
              </a:extLst>
            </p:cNvPr>
            <p:cNvSpPr/>
            <p:nvPr/>
          </p:nvSpPr>
          <p:spPr>
            <a:xfrm>
              <a:off x="177022" y="5295922"/>
              <a:ext cx="28467" cy="9071"/>
            </a:xfrm>
            <a:custGeom>
              <a:avLst/>
              <a:gdLst>
                <a:gd name="connsiteX0" fmla="*/ 0 w 28467"/>
                <a:gd name="connsiteY0" fmla="*/ 0 h 9071"/>
                <a:gd name="connsiteX1" fmla="*/ 28468 w 28467"/>
                <a:gd name="connsiteY1" fmla="*/ 0 h 9071"/>
              </a:gdLst>
              <a:ahLst/>
              <a:cxnLst>
                <a:cxn ang="0">
                  <a:pos x="connsiteX0" y="connsiteY0"/>
                </a:cxn>
                <a:cxn ang="0">
                  <a:pos x="connsiteX1" y="connsiteY1"/>
                </a:cxn>
              </a:cxnLst>
              <a:rect l="l" t="t" r="r" b="b"/>
              <a:pathLst>
                <a:path w="28467" h="9071">
                  <a:moveTo>
                    <a:pt x="0" y="0"/>
                  </a:moveTo>
                  <a:lnTo>
                    <a:pt x="28468" y="0"/>
                  </a:lnTo>
                </a:path>
              </a:pathLst>
            </a:custGeom>
            <a:ln w="15875" cap="flat">
              <a:solidFill>
                <a:srgbClr val="5D8298"/>
              </a:solidFill>
              <a:prstDash val="solid"/>
              <a:miter/>
            </a:ln>
          </p:spPr>
          <p:txBody>
            <a:bodyPr rtlCol="0" anchor="ctr"/>
            <a:lstStyle/>
            <a:p>
              <a:endParaRPr lang="en-GB" dirty="0"/>
            </a:p>
          </p:txBody>
        </p:sp>
        <p:sp>
          <p:nvSpPr>
            <p:cNvPr id="189" name="Freeform 188">
              <a:extLst>
                <a:ext uri="{FF2B5EF4-FFF2-40B4-BE49-F238E27FC236}">
                  <a16:creationId xmlns:a16="http://schemas.microsoft.com/office/drawing/2014/main" id="{36804752-F215-ED72-4BAF-7F234CEE983C}"/>
                </a:ext>
              </a:extLst>
            </p:cNvPr>
            <p:cNvSpPr/>
            <p:nvPr/>
          </p:nvSpPr>
          <p:spPr>
            <a:xfrm>
              <a:off x="191256" y="5281498"/>
              <a:ext cx="9066" cy="28756"/>
            </a:xfrm>
            <a:custGeom>
              <a:avLst/>
              <a:gdLst>
                <a:gd name="connsiteX0" fmla="*/ 0 w 9066"/>
                <a:gd name="connsiteY0" fmla="*/ 0 h 28756"/>
                <a:gd name="connsiteX1" fmla="*/ 0 w 9066"/>
                <a:gd name="connsiteY1" fmla="*/ 28756 h 28756"/>
              </a:gdLst>
              <a:ahLst/>
              <a:cxnLst>
                <a:cxn ang="0">
                  <a:pos x="connsiteX0" y="connsiteY0"/>
                </a:cxn>
                <a:cxn ang="0">
                  <a:pos x="connsiteX1" y="connsiteY1"/>
                </a:cxn>
              </a:cxnLst>
              <a:rect l="l" t="t" r="r" b="b"/>
              <a:pathLst>
                <a:path w="9066" h="28756">
                  <a:moveTo>
                    <a:pt x="0" y="0"/>
                  </a:moveTo>
                  <a:lnTo>
                    <a:pt x="0" y="28756"/>
                  </a:lnTo>
                </a:path>
              </a:pathLst>
            </a:custGeom>
            <a:ln w="15875" cap="flat">
              <a:solidFill>
                <a:srgbClr val="5D8298"/>
              </a:solidFill>
              <a:prstDash val="solid"/>
              <a:miter/>
            </a:ln>
          </p:spPr>
          <p:txBody>
            <a:bodyPr rtlCol="0" anchor="ctr"/>
            <a:lstStyle/>
            <a:p>
              <a:endParaRPr lang="en-GB" dirty="0"/>
            </a:p>
          </p:txBody>
        </p:sp>
        <p:sp>
          <p:nvSpPr>
            <p:cNvPr id="190" name="Freeform 189">
              <a:extLst>
                <a:ext uri="{FF2B5EF4-FFF2-40B4-BE49-F238E27FC236}">
                  <a16:creationId xmlns:a16="http://schemas.microsoft.com/office/drawing/2014/main" id="{2C94D29F-3713-1ECA-5693-EBAB89D23BC7}"/>
                </a:ext>
              </a:extLst>
            </p:cNvPr>
            <p:cNvSpPr/>
            <p:nvPr/>
          </p:nvSpPr>
          <p:spPr>
            <a:xfrm>
              <a:off x="189080" y="5304540"/>
              <a:ext cx="28558" cy="9071"/>
            </a:xfrm>
            <a:custGeom>
              <a:avLst/>
              <a:gdLst>
                <a:gd name="connsiteX0" fmla="*/ 0 w 28558"/>
                <a:gd name="connsiteY0" fmla="*/ 0 h 9071"/>
                <a:gd name="connsiteX1" fmla="*/ 28558 w 28558"/>
                <a:gd name="connsiteY1" fmla="*/ 0 h 9071"/>
              </a:gdLst>
              <a:ahLst/>
              <a:cxnLst>
                <a:cxn ang="0">
                  <a:pos x="connsiteX0" y="connsiteY0"/>
                </a:cxn>
                <a:cxn ang="0">
                  <a:pos x="connsiteX1" y="connsiteY1"/>
                </a:cxn>
              </a:cxnLst>
              <a:rect l="l" t="t" r="r" b="b"/>
              <a:pathLst>
                <a:path w="28558" h="9071">
                  <a:moveTo>
                    <a:pt x="0" y="0"/>
                  </a:moveTo>
                  <a:lnTo>
                    <a:pt x="28558" y="0"/>
                  </a:lnTo>
                </a:path>
              </a:pathLst>
            </a:custGeom>
            <a:ln w="15875" cap="flat">
              <a:solidFill>
                <a:srgbClr val="5D8298"/>
              </a:solidFill>
              <a:prstDash val="solid"/>
              <a:miter/>
            </a:ln>
          </p:spPr>
          <p:txBody>
            <a:bodyPr rtlCol="0" anchor="ctr"/>
            <a:lstStyle/>
            <a:p>
              <a:endParaRPr lang="en-GB" dirty="0"/>
            </a:p>
          </p:txBody>
        </p:sp>
        <p:sp>
          <p:nvSpPr>
            <p:cNvPr id="191" name="Freeform 190">
              <a:extLst>
                <a:ext uri="{FF2B5EF4-FFF2-40B4-BE49-F238E27FC236}">
                  <a16:creationId xmlns:a16="http://schemas.microsoft.com/office/drawing/2014/main" id="{8D655C7C-FF0A-AED8-0A8E-A484653DB83E}"/>
                </a:ext>
              </a:extLst>
            </p:cNvPr>
            <p:cNvSpPr/>
            <p:nvPr/>
          </p:nvSpPr>
          <p:spPr>
            <a:xfrm>
              <a:off x="203314" y="5290207"/>
              <a:ext cx="9066" cy="28756"/>
            </a:xfrm>
            <a:custGeom>
              <a:avLst/>
              <a:gdLst>
                <a:gd name="connsiteX0" fmla="*/ 0 w 9066"/>
                <a:gd name="connsiteY0" fmla="*/ 0 h 28756"/>
                <a:gd name="connsiteX1" fmla="*/ 0 w 9066"/>
                <a:gd name="connsiteY1" fmla="*/ 28757 h 28756"/>
              </a:gdLst>
              <a:ahLst/>
              <a:cxnLst>
                <a:cxn ang="0">
                  <a:pos x="connsiteX0" y="connsiteY0"/>
                </a:cxn>
                <a:cxn ang="0">
                  <a:pos x="connsiteX1" y="connsiteY1"/>
                </a:cxn>
              </a:cxnLst>
              <a:rect l="l" t="t" r="r" b="b"/>
              <a:pathLst>
                <a:path w="9066" h="28756">
                  <a:moveTo>
                    <a:pt x="0" y="0"/>
                  </a:moveTo>
                  <a:lnTo>
                    <a:pt x="0" y="28757"/>
                  </a:lnTo>
                </a:path>
              </a:pathLst>
            </a:custGeom>
            <a:ln w="15875" cap="flat">
              <a:solidFill>
                <a:srgbClr val="5D8298"/>
              </a:solidFill>
              <a:prstDash val="solid"/>
              <a:miter/>
            </a:ln>
          </p:spPr>
          <p:txBody>
            <a:bodyPr rtlCol="0" anchor="ctr"/>
            <a:lstStyle/>
            <a:p>
              <a:endParaRPr lang="en-GB" dirty="0"/>
            </a:p>
          </p:txBody>
        </p:sp>
        <p:sp>
          <p:nvSpPr>
            <p:cNvPr id="192" name="Freeform 191">
              <a:extLst>
                <a:ext uri="{FF2B5EF4-FFF2-40B4-BE49-F238E27FC236}">
                  <a16:creationId xmlns:a16="http://schemas.microsoft.com/office/drawing/2014/main" id="{39EF8291-9BC0-88FF-2381-B66CEC8B90F9}"/>
                </a:ext>
              </a:extLst>
            </p:cNvPr>
            <p:cNvSpPr/>
            <p:nvPr/>
          </p:nvSpPr>
          <p:spPr>
            <a:xfrm>
              <a:off x="219270" y="5310345"/>
              <a:ext cx="28558" cy="9071"/>
            </a:xfrm>
            <a:custGeom>
              <a:avLst/>
              <a:gdLst>
                <a:gd name="connsiteX0" fmla="*/ 0 w 28558"/>
                <a:gd name="connsiteY0" fmla="*/ 0 h 9071"/>
                <a:gd name="connsiteX1" fmla="*/ 28558 w 28558"/>
                <a:gd name="connsiteY1" fmla="*/ 0 h 9071"/>
              </a:gdLst>
              <a:ahLst/>
              <a:cxnLst>
                <a:cxn ang="0">
                  <a:pos x="connsiteX0" y="connsiteY0"/>
                </a:cxn>
                <a:cxn ang="0">
                  <a:pos x="connsiteX1" y="connsiteY1"/>
                </a:cxn>
              </a:cxnLst>
              <a:rect l="l" t="t" r="r" b="b"/>
              <a:pathLst>
                <a:path w="28558" h="9071">
                  <a:moveTo>
                    <a:pt x="0" y="0"/>
                  </a:moveTo>
                  <a:lnTo>
                    <a:pt x="28558" y="0"/>
                  </a:lnTo>
                </a:path>
              </a:pathLst>
            </a:custGeom>
            <a:ln w="15875" cap="flat">
              <a:solidFill>
                <a:srgbClr val="5D8298"/>
              </a:solidFill>
              <a:prstDash val="solid"/>
              <a:miter/>
            </a:ln>
          </p:spPr>
          <p:txBody>
            <a:bodyPr rtlCol="0" anchor="ctr"/>
            <a:lstStyle/>
            <a:p>
              <a:endParaRPr lang="en-GB" dirty="0"/>
            </a:p>
          </p:txBody>
        </p:sp>
        <p:sp>
          <p:nvSpPr>
            <p:cNvPr id="193" name="Freeform 192">
              <a:extLst>
                <a:ext uri="{FF2B5EF4-FFF2-40B4-BE49-F238E27FC236}">
                  <a16:creationId xmlns:a16="http://schemas.microsoft.com/office/drawing/2014/main" id="{D75D9F3C-12D8-0E69-580C-75F1F5743A41}"/>
                </a:ext>
              </a:extLst>
            </p:cNvPr>
            <p:cNvSpPr/>
            <p:nvPr/>
          </p:nvSpPr>
          <p:spPr>
            <a:xfrm>
              <a:off x="233504" y="5295922"/>
              <a:ext cx="9066" cy="28756"/>
            </a:xfrm>
            <a:custGeom>
              <a:avLst/>
              <a:gdLst>
                <a:gd name="connsiteX0" fmla="*/ 0 w 9066"/>
                <a:gd name="connsiteY0" fmla="*/ 0 h 28756"/>
                <a:gd name="connsiteX1" fmla="*/ 0 w 9066"/>
                <a:gd name="connsiteY1" fmla="*/ 28757 h 28756"/>
              </a:gdLst>
              <a:ahLst/>
              <a:cxnLst>
                <a:cxn ang="0">
                  <a:pos x="connsiteX0" y="connsiteY0"/>
                </a:cxn>
                <a:cxn ang="0">
                  <a:pos x="connsiteX1" y="connsiteY1"/>
                </a:cxn>
              </a:cxnLst>
              <a:rect l="l" t="t" r="r" b="b"/>
              <a:pathLst>
                <a:path w="9066" h="28756">
                  <a:moveTo>
                    <a:pt x="0" y="0"/>
                  </a:moveTo>
                  <a:lnTo>
                    <a:pt x="0" y="28757"/>
                  </a:lnTo>
                </a:path>
              </a:pathLst>
            </a:custGeom>
            <a:ln w="15875" cap="flat">
              <a:solidFill>
                <a:srgbClr val="5D8298"/>
              </a:solidFill>
              <a:prstDash val="solid"/>
              <a:miter/>
            </a:ln>
          </p:spPr>
          <p:txBody>
            <a:bodyPr rtlCol="0" anchor="ctr"/>
            <a:lstStyle/>
            <a:p>
              <a:endParaRPr lang="en-GB" dirty="0"/>
            </a:p>
          </p:txBody>
        </p:sp>
        <p:sp>
          <p:nvSpPr>
            <p:cNvPr id="194" name="Freeform 193">
              <a:extLst>
                <a:ext uri="{FF2B5EF4-FFF2-40B4-BE49-F238E27FC236}">
                  <a16:creationId xmlns:a16="http://schemas.microsoft.com/office/drawing/2014/main" id="{2FF1594E-5D59-7240-3C47-BFC67DCB7989}"/>
                </a:ext>
              </a:extLst>
            </p:cNvPr>
            <p:cNvSpPr/>
            <p:nvPr/>
          </p:nvSpPr>
          <p:spPr>
            <a:xfrm>
              <a:off x="219270" y="5310345"/>
              <a:ext cx="28558" cy="9071"/>
            </a:xfrm>
            <a:custGeom>
              <a:avLst/>
              <a:gdLst>
                <a:gd name="connsiteX0" fmla="*/ 0 w 28558"/>
                <a:gd name="connsiteY0" fmla="*/ 0 h 9071"/>
                <a:gd name="connsiteX1" fmla="*/ 28558 w 28558"/>
                <a:gd name="connsiteY1" fmla="*/ 0 h 9071"/>
              </a:gdLst>
              <a:ahLst/>
              <a:cxnLst>
                <a:cxn ang="0">
                  <a:pos x="connsiteX0" y="connsiteY0"/>
                </a:cxn>
                <a:cxn ang="0">
                  <a:pos x="connsiteX1" y="connsiteY1"/>
                </a:cxn>
              </a:cxnLst>
              <a:rect l="l" t="t" r="r" b="b"/>
              <a:pathLst>
                <a:path w="28558" h="9071">
                  <a:moveTo>
                    <a:pt x="0" y="0"/>
                  </a:moveTo>
                  <a:lnTo>
                    <a:pt x="28558" y="0"/>
                  </a:lnTo>
                </a:path>
              </a:pathLst>
            </a:custGeom>
            <a:ln w="15875" cap="flat">
              <a:solidFill>
                <a:srgbClr val="5D8298"/>
              </a:solidFill>
              <a:prstDash val="solid"/>
              <a:miter/>
            </a:ln>
          </p:spPr>
          <p:txBody>
            <a:bodyPr rtlCol="0" anchor="ctr"/>
            <a:lstStyle/>
            <a:p>
              <a:endParaRPr lang="en-GB" dirty="0"/>
            </a:p>
          </p:txBody>
        </p:sp>
        <p:sp>
          <p:nvSpPr>
            <p:cNvPr id="195" name="Freeform 194">
              <a:extLst>
                <a:ext uri="{FF2B5EF4-FFF2-40B4-BE49-F238E27FC236}">
                  <a16:creationId xmlns:a16="http://schemas.microsoft.com/office/drawing/2014/main" id="{150AB225-9DB3-8C24-7249-740B1B71E798}"/>
                </a:ext>
              </a:extLst>
            </p:cNvPr>
            <p:cNvSpPr/>
            <p:nvPr/>
          </p:nvSpPr>
          <p:spPr>
            <a:xfrm>
              <a:off x="233504" y="5295922"/>
              <a:ext cx="9066" cy="28756"/>
            </a:xfrm>
            <a:custGeom>
              <a:avLst/>
              <a:gdLst>
                <a:gd name="connsiteX0" fmla="*/ 0 w 9066"/>
                <a:gd name="connsiteY0" fmla="*/ 0 h 28756"/>
                <a:gd name="connsiteX1" fmla="*/ 0 w 9066"/>
                <a:gd name="connsiteY1" fmla="*/ 28757 h 28756"/>
              </a:gdLst>
              <a:ahLst/>
              <a:cxnLst>
                <a:cxn ang="0">
                  <a:pos x="connsiteX0" y="connsiteY0"/>
                </a:cxn>
                <a:cxn ang="0">
                  <a:pos x="connsiteX1" y="connsiteY1"/>
                </a:cxn>
              </a:cxnLst>
              <a:rect l="l" t="t" r="r" b="b"/>
              <a:pathLst>
                <a:path w="9066" h="28756">
                  <a:moveTo>
                    <a:pt x="0" y="0"/>
                  </a:moveTo>
                  <a:lnTo>
                    <a:pt x="0" y="28757"/>
                  </a:lnTo>
                </a:path>
              </a:pathLst>
            </a:custGeom>
            <a:ln w="15875" cap="flat">
              <a:solidFill>
                <a:srgbClr val="5D8298"/>
              </a:solidFill>
              <a:prstDash val="solid"/>
              <a:miter/>
            </a:ln>
          </p:spPr>
          <p:txBody>
            <a:bodyPr rtlCol="0" anchor="ctr"/>
            <a:lstStyle/>
            <a:p>
              <a:endParaRPr lang="en-GB" dirty="0"/>
            </a:p>
          </p:txBody>
        </p:sp>
        <p:sp>
          <p:nvSpPr>
            <p:cNvPr id="196" name="Freeform 195">
              <a:extLst>
                <a:ext uri="{FF2B5EF4-FFF2-40B4-BE49-F238E27FC236}">
                  <a16:creationId xmlns:a16="http://schemas.microsoft.com/office/drawing/2014/main" id="{1B0A13B1-0ED4-FBC2-905A-F94F541F8A92}"/>
                </a:ext>
              </a:extLst>
            </p:cNvPr>
            <p:cNvSpPr/>
            <p:nvPr/>
          </p:nvSpPr>
          <p:spPr>
            <a:xfrm>
              <a:off x="228336" y="5324860"/>
              <a:ext cx="28558" cy="9071"/>
            </a:xfrm>
            <a:custGeom>
              <a:avLst/>
              <a:gdLst>
                <a:gd name="connsiteX0" fmla="*/ 0 w 28558"/>
                <a:gd name="connsiteY0" fmla="*/ 0 h 9071"/>
                <a:gd name="connsiteX1" fmla="*/ 28558 w 28558"/>
                <a:gd name="connsiteY1" fmla="*/ 0 h 9071"/>
              </a:gdLst>
              <a:ahLst/>
              <a:cxnLst>
                <a:cxn ang="0">
                  <a:pos x="connsiteX0" y="connsiteY0"/>
                </a:cxn>
                <a:cxn ang="0">
                  <a:pos x="connsiteX1" y="connsiteY1"/>
                </a:cxn>
              </a:cxnLst>
              <a:rect l="l" t="t" r="r" b="b"/>
              <a:pathLst>
                <a:path w="28558" h="9071">
                  <a:moveTo>
                    <a:pt x="0" y="0"/>
                  </a:moveTo>
                  <a:lnTo>
                    <a:pt x="28558" y="0"/>
                  </a:lnTo>
                </a:path>
              </a:pathLst>
            </a:custGeom>
            <a:ln w="15875" cap="flat">
              <a:solidFill>
                <a:srgbClr val="5D8298"/>
              </a:solidFill>
              <a:prstDash val="solid"/>
              <a:miter/>
            </a:ln>
          </p:spPr>
          <p:txBody>
            <a:bodyPr rtlCol="0" anchor="ctr"/>
            <a:lstStyle/>
            <a:p>
              <a:endParaRPr lang="en-GB" dirty="0"/>
            </a:p>
          </p:txBody>
        </p:sp>
        <p:sp>
          <p:nvSpPr>
            <p:cNvPr id="197" name="Freeform 196">
              <a:extLst>
                <a:ext uri="{FF2B5EF4-FFF2-40B4-BE49-F238E27FC236}">
                  <a16:creationId xmlns:a16="http://schemas.microsoft.com/office/drawing/2014/main" id="{EDD4F7A0-764F-C89A-F303-E6A83A78F577}"/>
                </a:ext>
              </a:extLst>
            </p:cNvPr>
            <p:cNvSpPr/>
            <p:nvPr/>
          </p:nvSpPr>
          <p:spPr>
            <a:xfrm>
              <a:off x="242570" y="5310527"/>
              <a:ext cx="9066" cy="28756"/>
            </a:xfrm>
            <a:custGeom>
              <a:avLst/>
              <a:gdLst>
                <a:gd name="connsiteX0" fmla="*/ 0 w 9066"/>
                <a:gd name="connsiteY0" fmla="*/ 0 h 28756"/>
                <a:gd name="connsiteX1" fmla="*/ 0 w 9066"/>
                <a:gd name="connsiteY1" fmla="*/ 28757 h 28756"/>
              </a:gdLst>
              <a:ahLst/>
              <a:cxnLst>
                <a:cxn ang="0">
                  <a:pos x="connsiteX0" y="connsiteY0"/>
                </a:cxn>
                <a:cxn ang="0">
                  <a:pos x="connsiteX1" y="connsiteY1"/>
                </a:cxn>
              </a:cxnLst>
              <a:rect l="l" t="t" r="r" b="b"/>
              <a:pathLst>
                <a:path w="9066" h="28756">
                  <a:moveTo>
                    <a:pt x="0" y="0"/>
                  </a:moveTo>
                  <a:lnTo>
                    <a:pt x="0" y="28757"/>
                  </a:lnTo>
                </a:path>
              </a:pathLst>
            </a:custGeom>
            <a:ln w="15875" cap="flat">
              <a:solidFill>
                <a:srgbClr val="5D8298"/>
              </a:solidFill>
              <a:prstDash val="solid"/>
              <a:miter/>
            </a:ln>
          </p:spPr>
          <p:txBody>
            <a:bodyPr rtlCol="0" anchor="ctr"/>
            <a:lstStyle/>
            <a:p>
              <a:endParaRPr lang="en-GB" dirty="0"/>
            </a:p>
          </p:txBody>
        </p:sp>
        <p:sp>
          <p:nvSpPr>
            <p:cNvPr id="198" name="Freeform 197">
              <a:extLst>
                <a:ext uri="{FF2B5EF4-FFF2-40B4-BE49-F238E27FC236}">
                  <a16:creationId xmlns:a16="http://schemas.microsoft.com/office/drawing/2014/main" id="{42290C22-A0A9-3615-2D90-C4E7B89034F3}"/>
                </a:ext>
              </a:extLst>
            </p:cNvPr>
            <p:cNvSpPr/>
            <p:nvPr/>
          </p:nvSpPr>
          <p:spPr>
            <a:xfrm>
              <a:off x="246468" y="5333659"/>
              <a:ext cx="28558" cy="9071"/>
            </a:xfrm>
            <a:custGeom>
              <a:avLst/>
              <a:gdLst>
                <a:gd name="connsiteX0" fmla="*/ 0 w 28558"/>
                <a:gd name="connsiteY0" fmla="*/ 0 h 9071"/>
                <a:gd name="connsiteX1" fmla="*/ 28558 w 28558"/>
                <a:gd name="connsiteY1" fmla="*/ 0 h 9071"/>
              </a:gdLst>
              <a:ahLst/>
              <a:cxnLst>
                <a:cxn ang="0">
                  <a:pos x="connsiteX0" y="connsiteY0"/>
                </a:cxn>
                <a:cxn ang="0">
                  <a:pos x="connsiteX1" y="connsiteY1"/>
                </a:cxn>
              </a:cxnLst>
              <a:rect l="l" t="t" r="r" b="b"/>
              <a:pathLst>
                <a:path w="28558" h="9071">
                  <a:moveTo>
                    <a:pt x="0" y="0"/>
                  </a:moveTo>
                  <a:lnTo>
                    <a:pt x="28558" y="0"/>
                  </a:lnTo>
                </a:path>
              </a:pathLst>
            </a:custGeom>
            <a:ln w="15875" cap="flat">
              <a:solidFill>
                <a:srgbClr val="5D8298"/>
              </a:solidFill>
              <a:prstDash val="solid"/>
              <a:miter/>
            </a:ln>
          </p:spPr>
          <p:txBody>
            <a:bodyPr rtlCol="0" anchor="ctr"/>
            <a:lstStyle/>
            <a:p>
              <a:endParaRPr lang="en-GB" dirty="0"/>
            </a:p>
          </p:txBody>
        </p:sp>
        <p:sp>
          <p:nvSpPr>
            <p:cNvPr id="199" name="Freeform 198">
              <a:extLst>
                <a:ext uri="{FF2B5EF4-FFF2-40B4-BE49-F238E27FC236}">
                  <a16:creationId xmlns:a16="http://schemas.microsoft.com/office/drawing/2014/main" id="{60D92B9C-542C-CBDA-2AF9-E7A0415A43EC}"/>
                </a:ext>
              </a:extLst>
            </p:cNvPr>
            <p:cNvSpPr/>
            <p:nvPr/>
          </p:nvSpPr>
          <p:spPr>
            <a:xfrm>
              <a:off x="260793" y="5319326"/>
              <a:ext cx="9066" cy="28756"/>
            </a:xfrm>
            <a:custGeom>
              <a:avLst/>
              <a:gdLst>
                <a:gd name="connsiteX0" fmla="*/ 0 w 9066"/>
                <a:gd name="connsiteY0" fmla="*/ 0 h 28756"/>
                <a:gd name="connsiteX1" fmla="*/ 0 w 9066"/>
                <a:gd name="connsiteY1" fmla="*/ 28756 h 28756"/>
              </a:gdLst>
              <a:ahLst/>
              <a:cxnLst>
                <a:cxn ang="0">
                  <a:pos x="connsiteX0" y="connsiteY0"/>
                </a:cxn>
                <a:cxn ang="0">
                  <a:pos x="connsiteX1" y="connsiteY1"/>
                </a:cxn>
              </a:cxnLst>
              <a:rect l="l" t="t" r="r" b="b"/>
              <a:pathLst>
                <a:path w="9066" h="28756">
                  <a:moveTo>
                    <a:pt x="0" y="0"/>
                  </a:moveTo>
                  <a:lnTo>
                    <a:pt x="0" y="28756"/>
                  </a:lnTo>
                </a:path>
              </a:pathLst>
            </a:custGeom>
            <a:ln w="15875" cap="flat">
              <a:solidFill>
                <a:srgbClr val="5D8298"/>
              </a:solidFill>
              <a:prstDash val="solid"/>
              <a:miter/>
            </a:ln>
          </p:spPr>
          <p:txBody>
            <a:bodyPr rtlCol="0" anchor="ctr"/>
            <a:lstStyle/>
            <a:p>
              <a:endParaRPr lang="en-GB" dirty="0"/>
            </a:p>
          </p:txBody>
        </p:sp>
        <p:sp>
          <p:nvSpPr>
            <p:cNvPr id="200" name="Freeform 199">
              <a:extLst>
                <a:ext uri="{FF2B5EF4-FFF2-40B4-BE49-F238E27FC236}">
                  <a16:creationId xmlns:a16="http://schemas.microsoft.com/office/drawing/2014/main" id="{AC6B40E6-C247-4165-C507-A68FB2CA9B96}"/>
                </a:ext>
              </a:extLst>
            </p:cNvPr>
            <p:cNvSpPr/>
            <p:nvPr/>
          </p:nvSpPr>
          <p:spPr>
            <a:xfrm>
              <a:off x="264600" y="5342458"/>
              <a:ext cx="28558" cy="9071"/>
            </a:xfrm>
            <a:custGeom>
              <a:avLst/>
              <a:gdLst>
                <a:gd name="connsiteX0" fmla="*/ 0 w 28558"/>
                <a:gd name="connsiteY0" fmla="*/ 0 h 9071"/>
                <a:gd name="connsiteX1" fmla="*/ 28558 w 28558"/>
                <a:gd name="connsiteY1" fmla="*/ 0 h 9071"/>
              </a:gdLst>
              <a:ahLst/>
              <a:cxnLst>
                <a:cxn ang="0">
                  <a:pos x="connsiteX0" y="connsiteY0"/>
                </a:cxn>
                <a:cxn ang="0">
                  <a:pos x="connsiteX1" y="connsiteY1"/>
                </a:cxn>
              </a:cxnLst>
              <a:rect l="l" t="t" r="r" b="b"/>
              <a:pathLst>
                <a:path w="28558" h="9071">
                  <a:moveTo>
                    <a:pt x="0" y="0"/>
                  </a:moveTo>
                  <a:lnTo>
                    <a:pt x="28558" y="0"/>
                  </a:lnTo>
                </a:path>
              </a:pathLst>
            </a:custGeom>
            <a:ln w="15875" cap="flat">
              <a:solidFill>
                <a:srgbClr val="5D8298"/>
              </a:solidFill>
              <a:prstDash val="solid"/>
              <a:miter/>
            </a:ln>
          </p:spPr>
          <p:txBody>
            <a:bodyPr rtlCol="0" anchor="ctr"/>
            <a:lstStyle/>
            <a:p>
              <a:endParaRPr lang="en-GB" dirty="0"/>
            </a:p>
          </p:txBody>
        </p:sp>
        <p:sp>
          <p:nvSpPr>
            <p:cNvPr id="201" name="Freeform 200">
              <a:extLst>
                <a:ext uri="{FF2B5EF4-FFF2-40B4-BE49-F238E27FC236}">
                  <a16:creationId xmlns:a16="http://schemas.microsoft.com/office/drawing/2014/main" id="{1BD5664D-D16E-C5AD-06A8-C73575EEED14}"/>
                </a:ext>
              </a:extLst>
            </p:cNvPr>
            <p:cNvSpPr/>
            <p:nvPr/>
          </p:nvSpPr>
          <p:spPr>
            <a:xfrm>
              <a:off x="278834" y="5328125"/>
              <a:ext cx="9066" cy="28756"/>
            </a:xfrm>
            <a:custGeom>
              <a:avLst/>
              <a:gdLst>
                <a:gd name="connsiteX0" fmla="*/ 0 w 9066"/>
                <a:gd name="connsiteY0" fmla="*/ 0 h 28756"/>
                <a:gd name="connsiteX1" fmla="*/ 0 w 9066"/>
                <a:gd name="connsiteY1" fmla="*/ 28757 h 28756"/>
              </a:gdLst>
              <a:ahLst/>
              <a:cxnLst>
                <a:cxn ang="0">
                  <a:pos x="connsiteX0" y="connsiteY0"/>
                </a:cxn>
                <a:cxn ang="0">
                  <a:pos x="connsiteX1" y="connsiteY1"/>
                </a:cxn>
              </a:cxnLst>
              <a:rect l="l" t="t" r="r" b="b"/>
              <a:pathLst>
                <a:path w="9066" h="28756">
                  <a:moveTo>
                    <a:pt x="0" y="0"/>
                  </a:moveTo>
                  <a:lnTo>
                    <a:pt x="0" y="28757"/>
                  </a:lnTo>
                </a:path>
              </a:pathLst>
            </a:custGeom>
            <a:ln w="15875" cap="flat">
              <a:solidFill>
                <a:srgbClr val="5D8298"/>
              </a:solidFill>
              <a:prstDash val="solid"/>
              <a:miter/>
            </a:ln>
          </p:spPr>
          <p:txBody>
            <a:bodyPr rtlCol="0" anchor="ctr"/>
            <a:lstStyle/>
            <a:p>
              <a:endParaRPr lang="en-GB" dirty="0"/>
            </a:p>
          </p:txBody>
        </p:sp>
        <p:sp>
          <p:nvSpPr>
            <p:cNvPr id="202" name="Freeform 201">
              <a:extLst>
                <a:ext uri="{FF2B5EF4-FFF2-40B4-BE49-F238E27FC236}">
                  <a16:creationId xmlns:a16="http://schemas.microsoft.com/office/drawing/2014/main" id="{0017E5DB-F277-E81C-8125-63C7D7CBB2F8}"/>
                </a:ext>
              </a:extLst>
            </p:cNvPr>
            <p:cNvSpPr/>
            <p:nvPr/>
          </p:nvSpPr>
          <p:spPr>
            <a:xfrm>
              <a:off x="270675" y="5345452"/>
              <a:ext cx="28558" cy="9071"/>
            </a:xfrm>
            <a:custGeom>
              <a:avLst/>
              <a:gdLst>
                <a:gd name="connsiteX0" fmla="*/ 0 w 28558"/>
                <a:gd name="connsiteY0" fmla="*/ 0 h 9071"/>
                <a:gd name="connsiteX1" fmla="*/ 28558 w 28558"/>
                <a:gd name="connsiteY1" fmla="*/ 0 h 9071"/>
              </a:gdLst>
              <a:ahLst/>
              <a:cxnLst>
                <a:cxn ang="0">
                  <a:pos x="connsiteX0" y="connsiteY0"/>
                </a:cxn>
                <a:cxn ang="0">
                  <a:pos x="connsiteX1" y="connsiteY1"/>
                </a:cxn>
              </a:cxnLst>
              <a:rect l="l" t="t" r="r" b="b"/>
              <a:pathLst>
                <a:path w="28558" h="9071">
                  <a:moveTo>
                    <a:pt x="0" y="0"/>
                  </a:moveTo>
                  <a:lnTo>
                    <a:pt x="28558" y="0"/>
                  </a:lnTo>
                </a:path>
              </a:pathLst>
            </a:custGeom>
            <a:ln w="15875" cap="flat">
              <a:solidFill>
                <a:srgbClr val="5D8298"/>
              </a:solidFill>
              <a:prstDash val="solid"/>
              <a:miter/>
            </a:ln>
          </p:spPr>
          <p:txBody>
            <a:bodyPr rtlCol="0" anchor="ctr"/>
            <a:lstStyle/>
            <a:p>
              <a:endParaRPr lang="en-GB" dirty="0"/>
            </a:p>
          </p:txBody>
        </p:sp>
        <p:sp>
          <p:nvSpPr>
            <p:cNvPr id="203" name="Freeform 202">
              <a:extLst>
                <a:ext uri="{FF2B5EF4-FFF2-40B4-BE49-F238E27FC236}">
                  <a16:creationId xmlns:a16="http://schemas.microsoft.com/office/drawing/2014/main" id="{4494031F-419E-D6E6-2D01-95FFDCC513CA}"/>
                </a:ext>
              </a:extLst>
            </p:cNvPr>
            <p:cNvSpPr/>
            <p:nvPr/>
          </p:nvSpPr>
          <p:spPr>
            <a:xfrm>
              <a:off x="284908" y="5331028"/>
              <a:ext cx="9066" cy="28847"/>
            </a:xfrm>
            <a:custGeom>
              <a:avLst/>
              <a:gdLst>
                <a:gd name="connsiteX0" fmla="*/ 0 w 9066"/>
                <a:gd name="connsiteY0" fmla="*/ 0 h 28847"/>
                <a:gd name="connsiteX1" fmla="*/ 0 w 9066"/>
                <a:gd name="connsiteY1" fmla="*/ 28847 h 28847"/>
              </a:gdLst>
              <a:ahLst/>
              <a:cxnLst>
                <a:cxn ang="0">
                  <a:pos x="connsiteX0" y="connsiteY0"/>
                </a:cxn>
                <a:cxn ang="0">
                  <a:pos x="connsiteX1" y="connsiteY1"/>
                </a:cxn>
              </a:cxnLst>
              <a:rect l="l" t="t" r="r" b="b"/>
              <a:pathLst>
                <a:path w="9066" h="28847">
                  <a:moveTo>
                    <a:pt x="0" y="0"/>
                  </a:moveTo>
                  <a:lnTo>
                    <a:pt x="0" y="28847"/>
                  </a:lnTo>
                </a:path>
              </a:pathLst>
            </a:custGeom>
            <a:ln w="15875" cap="flat">
              <a:solidFill>
                <a:srgbClr val="5D8298"/>
              </a:solidFill>
              <a:prstDash val="solid"/>
              <a:miter/>
            </a:ln>
          </p:spPr>
          <p:txBody>
            <a:bodyPr rtlCol="0" anchor="ctr"/>
            <a:lstStyle/>
            <a:p>
              <a:endParaRPr lang="en-GB" dirty="0"/>
            </a:p>
          </p:txBody>
        </p:sp>
        <p:sp>
          <p:nvSpPr>
            <p:cNvPr id="204" name="Freeform 203">
              <a:extLst>
                <a:ext uri="{FF2B5EF4-FFF2-40B4-BE49-F238E27FC236}">
                  <a16:creationId xmlns:a16="http://schemas.microsoft.com/office/drawing/2014/main" id="{E63B4F68-E519-2650-DD2F-39B673412220}"/>
                </a:ext>
              </a:extLst>
            </p:cNvPr>
            <p:cNvSpPr/>
            <p:nvPr/>
          </p:nvSpPr>
          <p:spPr>
            <a:xfrm>
              <a:off x="273667" y="5345452"/>
              <a:ext cx="28558" cy="9071"/>
            </a:xfrm>
            <a:custGeom>
              <a:avLst/>
              <a:gdLst>
                <a:gd name="connsiteX0" fmla="*/ 0 w 28558"/>
                <a:gd name="connsiteY0" fmla="*/ 0 h 9071"/>
                <a:gd name="connsiteX1" fmla="*/ 28558 w 28558"/>
                <a:gd name="connsiteY1" fmla="*/ 0 h 9071"/>
              </a:gdLst>
              <a:ahLst/>
              <a:cxnLst>
                <a:cxn ang="0">
                  <a:pos x="connsiteX0" y="connsiteY0"/>
                </a:cxn>
                <a:cxn ang="0">
                  <a:pos x="connsiteX1" y="connsiteY1"/>
                </a:cxn>
              </a:cxnLst>
              <a:rect l="l" t="t" r="r" b="b"/>
              <a:pathLst>
                <a:path w="28558" h="9071">
                  <a:moveTo>
                    <a:pt x="0" y="0"/>
                  </a:moveTo>
                  <a:lnTo>
                    <a:pt x="28558" y="0"/>
                  </a:lnTo>
                </a:path>
              </a:pathLst>
            </a:custGeom>
            <a:ln w="15875" cap="flat">
              <a:solidFill>
                <a:srgbClr val="5D8298"/>
              </a:solidFill>
              <a:prstDash val="solid"/>
              <a:miter/>
            </a:ln>
          </p:spPr>
          <p:txBody>
            <a:bodyPr rtlCol="0" anchor="ctr"/>
            <a:lstStyle/>
            <a:p>
              <a:endParaRPr lang="en-GB" dirty="0"/>
            </a:p>
          </p:txBody>
        </p:sp>
        <p:sp>
          <p:nvSpPr>
            <p:cNvPr id="205" name="Freeform 204">
              <a:extLst>
                <a:ext uri="{FF2B5EF4-FFF2-40B4-BE49-F238E27FC236}">
                  <a16:creationId xmlns:a16="http://schemas.microsoft.com/office/drawing/2014/main" id="{68925413-937F-EA39-DFFF-50D69DED6B92}"/>
                </a:ext>
              </a:extLst>
            </p:cNvPr>
            <p:cNvSpPr/>
            <p:nvPr/>
          </p:nvSpPr>
          <p:spPr>
            <a:xfrm>
              <a:off x="287991" y="5331028"/>
              <a:ext cx="9066" cy="28847"/>
            </a:xfrm>
            <a:custGeom>
              <a:avLst/>
              <a:gdLst>
                <a:gd name="connsiteX0" fmla="*/ 0 w 9066"/>
                <a:gd name="connsiteY0" fmla="*/ 0 h 28847"/>
                <a:gd name="connsiteX1" fmla="*/ 0 w 9066"/>
                <a:gd name="connsiteY1" fmla="*/ 28847 h 28847"/>
              </a:gdLst>
              <a:ahLst/>
              <a:cxnLst>
                <a:cxn ang="0">
                  <a:pos x="connsiteX0" y="connsiteY0"/>
                </a:cxn>
                <a:cxn ang="0">
                  <a:pos x="connsiteX1" y="connsiteY1"/>
                </a:cxn>
              </a:cxnLst>
              <a:rect l="l" t="t" r="r" b="b"/>
              <a:pathLst>
                <a:path w="9066" h="28847">
                  <a:moveTo>
                    <a:pt x="0" y="0"/>
                  </a:moveTo>
                  <a:lnTo>
                    <a:pt x="0" y="28847"/>
                  </a:lnTo>
                </a:path>
              </a:pathLst>
            </a:custGeom>
            <a:ln w="15875" cap="flat">
              <a:solidFill>
                <a:srgbClr val="5D8298"/>
              </a:solidFill>
              <a:prstDash val="solid"/>
              <a:miter/>
            </a:ln>
          </p:spPr>
          <p:txBody>
            <a:bodyPr rtlCol="0" anchor="ctr"/>
            <a:lstStyle/>
            <a:p>
              <a:endParaRPr lang="en-GB" dirty="0"/>
            </a:p>
          </p:txBody>
        </p:sp>
        <p:sp>
          <p:nvSpPr>
            <p:cNvPr id="206" name="Freeform 205">
              <a:extLst>
                <a:ext uri="{FF2B5EF4-FFF2-40B4-BE49-F238E27FC236}">
                  <a16:creationId xmlns:a16="http://schemas.microsoft.com/office/drawing/2014/main" id="{A5198168-E891-72E5-252B-4425FFB71843}"/>
                </a:ext>
              </a:extLst>
            </p:cNvPr>
            <p:cNvSpPr/>
            <p:nvPr/>
          </p:nvSpPr>
          <p:spPr>
            <a:xfrm>
              <a:off x="279650" y="5348445"/>
              <a:ext cx="28558" cy="9071"/>
            </a:xfrm>
            <a:custGeom>
              <a:avLst/>
              <a:gdLst>
                <a:gd name="connsiteX0" fmla="*/ 0 w 28558"/>
                <a:gd name="connsiteY0" fmla="*/ 0 h 9071"/>
                <a:gd name="connsiteX1" fmla="*/ 28558 w 28558"/>
                <a:gd name="connsiteY1" fmla="*/ 0 h 9071"/>
              </a:gdLst>
              <a:ahLst/>
              <a:cxnLst>
                <a:cxn ang="0">
                  <a:pos x="connsiteX0" y="connsiteY0"/>
                </a:cxn>
                <a:cxn ang="0">
                  <a:pos x="connsiteX1" y="connsiteY1"/>
                </a:cxn>
              </a:cxnLst>
              <a:rect l="l" t="t" r="r" b="b"/>
              <a:pathLst>
                <a:path w="28558" h="9071">
                  <a:moveTo>
                    <a:pt x="0" y="0"/>
                  </a:moveTo>
                  <a:lnTo>
                    <a:pt x="28558" y="0"/>
                  </a:lnTo>
                </a:path>
              </a:pathLst>
            </a:custGeom>
            <a:ln w="15875" cap="flat">
              <a:solidFill>
                <a:srgbClr val="5D8298"/>
              </a:solidFill>
              <a:prstDash val="solid"/>
              <a:miter/>
            </a:ln>
          </p:spPr>
          <p:txBody>
            <a:bodyPr rtlCol="0" anchor="ctr"/>
            <a:lstStyle/>
            <a:p>
              <a:endParaRPr lang="en-GB" dirty="0"/>
            </a:p>
          </p:txBody>
        </p:sp>
        <p:sp>
          <p:nvSpPr>
            <p:cNvPr id="207" name="Freeform 206">
              <a:extLst>
                <a:ext uri="{FF2B5EF4-FFF2-40B4-BE49-F238E27FC236}">
                  <a16:creationId xmlns:a16="http://schemas.microsoft.com/office/drawing/2014/main" id="{ECE2CD96-E2C5-6AE6-3167-B2D5E4235316}"/>
                </a:ext>
              </a:extLst>
            </p:cNvPr>
            <p:cNvSpPr/>
            <p:nvPr/>
          </p:nvSpPr>
          <p:spPr>
            <a:xfrm>
              <a:off x="293975" y="5334022"/>
              <a:ext cx="9066" cy="28756"/>
            </a:xfrm>
            <a:custGeom>
              <a:avLst/>
              <a:gdLst>
                <a:gd name="connsiteX0" fmla="*/ 0 w 9066"/>
                <a:gd name="connsiteY0" fmla="*/ 0 h 28756"/>
                <a:gd name="connsiteX1" fmla="*/ 0 w 9066"/>
                <a:gd name="connsiteY1" fmla="*/ 28756 h 28756"/>
              </a:gdLst>
              <a:ahLst/>
              <a:cxnLst>
                <a:cxn ang="0">
                  <a:pos x="connsiteX0" y="connsiteY0"/>
                </a:cxn>
                <a:cxn ang="0">
                  <a:pos x="connsiteX1" y="connsiteY1"/>
                </a:cxn>
              </a:cxnLst>
              <a:rect l="l" t="t" r="r" b="b"/>
              <a:pathLst>
                <a:path w="9066" h="28756">
                  <a:moveTo>
                    <a:pt x="0" y="0"/>
                  </a:moveTo>
                  <a:lnTo>
                    <a:pt x="0" y="28756"/>
                  </a:lnTo>
                </a:path>
              </a:pathLst>
            </a:custGeom>
            <a:ln w="15875" cap="flat">
              <a:solidFill>
                <a:srgbClr val="5D8298"/>
              </a:solidFill>
              <a:prstDash val="solid"/>
              <a:miter/>
            </a:ln>
          </p:spPr>
          <p:txBody>
            <a:bodyPr rtlCol="0" anchor="ctr"/>
            <a:lstStyle/>
            <a:p>
              <a:endParaRPr lang="en-GB" dirty="0"/>
            </a:p>
          </p:txBody>
        </p:sp>
        <p:sp>
          <p:nvSpPr>
            <p:cNvPr id="208" name="Freeform 207">
              <a:extLst>
                <a:ext uri="{FF2B5EF4-FFF2-40B4-BE49-F238E27FC236}">
                  <a16:creationId xmlns:a16="http://schemas.microsoft.com/office/drawing/2014/main" id="{E026F267-4CCF-5D27-B4A7-C6F09D449F2A}"/>
                </a:ext>
              </a:extLst>
            </p:cNvPr>
            <p:cNvSpPr/>
            <p:nvPr/>
          </p:nvSpPr>
          <p:spPr>
            <a:xfrm>
              <a:off x="291799" y="5351439"/>
              <a:ext cx="28558" cy="9071"/>
            </a:xfrm>
            <a:custGeom>
              <a:avLst/>
              <a:gdLst>
                <a:gd name="connsiteX0" fmla="*/ 0 w 28558"/>
                <a:gd name="connsiteY0" fmla="*/ 0 h 9071"/>
                <a:gd name="connsiteX1" fmla="*/ 28558 w 28558"/>
                <a:gd name="connsiteY1" fmla="*/ 0 h 9071"/>
              </a:gdLst>
              <a:ahLst/>
              <a:cxnLst>
                <a:cxn ang="0">
                  <a:pos x="connsiteX0" y="connsiteY0"/>
                </a:cxn>
                <a:cxn ang="0">
                  <a:pos x="connsiteX1" y="connsiteY1"/>
                </a:cxn>
              </a:cxnLst>
              <a:rect l="l" t="t" r="r" b="b"/>
              <a:pathLst>
                <a:path w="28558" h="9071">
                  <a:moveTo>
                    <a:pt x="0" y="0"/>
                  </a:moveTo>
                  <a:lnTo>
                    <a:pt x="28558" y="0"/>
                  </a:lnTo>
                </a:path>
              </a:pathLst>
            </a:custGeom>
            <a:ln w="15875" cap="flat">
              <a:solidFill>
                <a:srgbClr val="5D8298"/>
              </a:solidFill>
              <a:prstDash val="solid"/>
              <a:miter/>
            </a:ln>
          </p:spPr>
          <p:txBody>
            <a:bodyPr rtlCol="0" anchor="ctr"/>
            <a:lstStyle/>
            <a:p>
              <a:endParaRPr lang="en-GB" dirty="0"/>
            </a:p>
          </p:txBody>
        </p:sp>
        <p:sp>
          <p:nvSpPr>
            <p:cNvPr id="209" name="Freeform 208">
              <a:extLst>
                <a:ext uri="{FF2B5EF4-FFF2-40B4-BE49-F238E27FC236}">
                  <a16:creationId xmlns:a16="http://schemas.microsoft.com/office/drawing/2014/main" id="{F6AEC119-1B28-E7DB-23BC-F85C70DE812A}"/>
                </a:ext>
              </a:extLst>
            </p:cNvPr>
            <p:cNvSpPr/>
            <p:nvPr/>
          </p:nvSpPr>
          <p:spPr>
            <a:xfrm>
              <a:off x="306032" y="5337015"/>
              <a:ext cx="9066" cy="28847"/>
            </a:xfrm>
            <a:custGeom>
              <a:avLst/>
              <a:gdLst>
                <a:gd name="connsiteX0" fmla="*/ 0 w 9066"/>
                <a:gd name="connsiteY0" fmla="*/ 0 h 28847"/>
                <a:gd name="connsiteX1" fmla="*/ 0 w 9066"/>
                <a:gd name="connsiteY1" fmla="*/ 28847 h 28847"/>
              </a:gdLst>
              <a:ahLst/>
              <a:cxnLst>
                <a:cxn ang="0">
                  <a:pos x="connsiteX0" y="connsiteY0"/>
                </a:cxn>
                <a:cxn ang="0">
                  <a:pos x="connsiteX1" y="connsiteY1"/>
                </a:cxn>
              </a:cxnLst>
              <a:rect l="l" t="t" r="r" b="b"/>
              <a:pathLst>
                <a:path w="9066" h="28847">
                  <a:moveTo>
                    <a:pt x="0" y="0"/>
                  </a:moveTo>
                  <a:lnTo>
                    <a:pt x="0" y="28847"/>
                  </a:lnTo>
                </a:path>
              </a:pathLst>
            </a:custGeom>
            <a:ln w="15875" cap="flat">
              <a:solidFill>
                <a:srgbClr val="5D8298"/>
              </a:solidFill>
              <a:prstDash val="solid"/>
              <a:miter/>
            </a:ln>
          </p:spPr>
          <p:txBody>
            <a:bodyPr rtlCol="0" anchor="ctr"/>
            <a:lstStyle/>
            <a:p>
              <a:endParaRPr lang="en-GB" dirty="0"/>
            </a:p>
          </p:txBody>
        </p:sp>
        <p:sp>
          <p:nvSpPr>
            <p:cNvPr id="210" name="Freeform 209">
              <a:extLst>
                <a:ext uri="{FF2B5EF4-FFF2-40B4-BE49-F238E27FC236}">
                  <a16:creationId xmlns:a16="http://schemas.microsoft.com/office/drawing/2014/main" id="{4B432AFD-9985-CE78-2C49-FAE8D062BD38}"/>
                </a:ext>
              </a:extLst>
            </p:cNvPr>
            <p:cNvSpPr/>
            <p:nvPr/>
          </p:nvSpPr>
          <p:spPr>
            <a:xfrm>
              <a:off x="303857" y="5369491"/>
              <a:ext cx="28558" cy="9071"/>
            </a:xfrm>
            <a:custGeom>
              <a:avLst/>
              <a:gdLst>
                <a:gd name="connsiteX0" fmla="*/ 0 w 28558"/>
                <a:gd name="connsiteY0" fmla="*/ 0 h 9071"/>
                <a:gd name="connsiteX1" fmla="*/ 28558 w 28558"/>
                <a:gd name="connsiteY1" fmla="*/ 0 h 9071"/>
              </a:gdLst>
              <a:ahLst/>
              <a:cxnLst>
                <a:cxn ang="0">
                  <a:pos x="connsiteX0" y="connsiteY0"/>
                </a:cxn>
                <a:cxn ang="0">
                  <a:pos x="connsiteX1" y="connsiteY1"/>
                </a:cxn>
              </a:cxnLst>
              <a:rect l="l" t="t" r="r" b="b"/>
              <a:pathLst>
                <a:path w="28558" h="9071">
                  <a:moveTo>
                    <a:pt x="0" y="0"/>
                  </a:moveTo>
                  <a:lnTo>
                    <a:pt x="28558" y="0"/>
                  </a:lnTo>
                </a:path>
              </a:pathLst>
            </a:custGeom>
            <a:ln w="15875" cap="flat">
              <a:solidFill>
                <a:srgbClr val="5D8298"/>
              </a:solidFill>
              <a:prstDash val="solid"/>
              <a:miter/>
            </a:ln>
          </p:spPr>
          <p:txBody>
            <a:bodyPr rtlCol="0" anchor="ctr"/>
            <a:lstStyle/>
            <a:p>
              <a:endParaRPr lang="en-GB" dirty="0"/>
            </a:p>
          </p:txBody>
        </p:sp>
        <p:sp>
          <p:nvSpPr>
            <p:cNvPr id="211" name="Freeform 210">
              <a:extLst>
                <a:ext uri="{FF2B5EF4-FFF2-40B4-BE49-F238E27FC236}">
                  <a16:creationId xmlns:a16="http://schemas.microsoft.com/office/drawing/2014/main" id="{C0C73BC6-45B7-CD2F-EBBE-176A7DA4B4E9}"/>
                </a:ext>
              </a:extLst>
            </p:cNvPr>
            <p:cNvSpPr/>
            <p:nvPr/>
          </p:nvSpPr>
          <p:spPr>
            <a:xfrm>
              <a:off x="318090" y="5355067"/>
              <a:ext cx="9066" cy="28847"/>
            </a:xfrm>
            <a:custGeom>
              <a:avLst/>
              <a:gdLst>
                <a:gd name="connsiteX0" fmla="*/ 0 w 9066"/>
                <a:gd name="connsiteY0" fmla="*/ 0 h 28847"/>
                <a:gd name="connsiteX1" fmla="*/ 0 w 9066"/>
                <a:gd name="connsiteY1" fmla="*/ 28847 h 28847"/>
              </a:gdLst>
              <a:ahLst/>
              <a:cxnLst>
                <a:cxn ang="0">
                  <a:pos x="connsiteX0" y="connsiteY0"/>
                </a:cxn>
                <a:cxn ang="0">
                  <a:pos x="connsiteX1" y="connsiteY1"/>
                </a:cxn>
              </a:cxnLst>
              <a:rect l="l" t="t" r="r" b="b"/>
              <a:pathLst>
                <a:path w="9066" h="28847">
                  <a:moveTo>
                    <a:pt x="0" y="0"/>
                  </a:moveTo>
                  <a:lnTo>
                    <a:pt x="0" y="28847"/>
                  </a:lnTo>
                </a:path>
              </a:pathLst>
            </a:custGeom>
            <a:ln w="15875" cap="flat">
              <a:solidFill>
                <a:srgbClr val="5D8298"/>
              </a:solidFill>
              <a:prstDash val="solid"/>
              <a:miter/>
            </a:ln>
          </p:spPr>
          <p:txBody>
            <a:bodyPr rtlCol="0" anchor="ctr"/>
            <a:lstStyle/>
            <a:p>
              <a:endParaRPr lang="en-GB" dirty="0"/>
            </a:p>
          </p:txBody>
        </p:sp>
        <p:sp>
          <p:nvSpPr>
            <p:cNvPr id="212" name="Freeform 211">
              <a:extLst>
                <a:ext uri="{FF2B5EF4-FFF2-40B4-BE49-F238E27FC236}">
                  <a16:creationId xmlns:a16="http://schemas.microsoft.com/office/drawing/2014/main" id="{70C78B92-9016-2E3E-C718-1667223A72DE}"/>
                </a:ext>
              </a:extLst>
            </p:cNvPr>
            <p:cNvSpPr/>
            <p:nvPr/>
          </p:nvSpPr>
          <p:spPr>
            <a:xfrm>
              <a:off x="306848" y="5372485"/>
              <a:ext cx="28558" cy="9071"/>
            </a:xfrm>
            <a:custGeom>
              <a:avLst/>
              <a:gdLst>
                <a:gd name="connsiteX0" fmla="*/ 0 w 28558"/>
                <a:gd name="connsiteY0" fmla="*/ 0 h 9071"/>
                <a:gd name="connsiteX1" fmla="*/ 28558 w 28558"/>
                <a:gd name="connsiteY1" fmla="*/ 0 h 9071"/>
              </a:gdLst>
              <a:ahLst/>
              <a:cxnLst>
                <a:cxn ang="0">
                  <a:pos x="connsiteX0" y="connsiteY0"/>
                </a:cxn>
                <a:cxn ang="0">
                  <a:pos x="connsiteX1" y="connsiteY1"/>
                </a:cxn>
              </a:cxnLst>
              <a:rect l="l" t="t" r="r" b="b"/>
              <a:pathLst>
                <a:path w="28558" h="9071">
                  <a:moveTo>
                    <a:pt x="0" y="0"/>
                  </a:moveTo>
                  <a:lnTo>
                    <a:pt x="28558" y="0"/>
                  </a:lnTo>
                </a:path>
              </a:pathLst>
            </a:custGeom>
            <a:ln w="15875" cap="flat">
              <a:solidFill>
                <a:srgbClr val="5D8298"/>
              </a:solidFill>
              <a:prstDash val="solid"/>
              <a:miter/>
            </a:ln>
          </p:spPr>
          <p:txBody>
            <a:bodyPr rtlCol="0" anchor="ctr"/>
            <a:lstStyle/>
            <a:p>
              <a:endParaRPr lang="en-GB" dirty="0"/>
            </a:p>
          </p:txBody>
        </p:sp>
        <p:sp>
          <p:nvSpPr>
            <p:cNvPr id="213" name="Freeform 212">
              <a:extLst>
                <a:ext uri="{FF2B5EF4-FFF2-40B4-BE49-F238E27FC236}">
                  <a16:creationId xmlns:a16="http://schemas.microsoft.com/office/drawing/2014/main" id="{B88E0306-746D-EE9D-9CEE-E0EF68DB98F8}"/>
                </a:ext>
              </a:extLst>
            </p:cNvPr>
            <p:cNvSpPr/>
            <p:nvPr/>
          </p:nvSpPr>
          <p:spPr>
            <a:xfrm>
              <a:off x="321173" y="5358061"/>
              <a:ext cx="9066" cy="28847"/>
            </a:xfrm>
            <a:custGeom>
              <a:avLst/>
              <a:gdLst>
                <a:gd name="connsiteX0" fmla="*/ 0 w 9066"/>
                <a:gd name="connsiteY0" fmla="*/ 0 h 28847"/>
                <a:gd name="connsiteX1" fmla="*/ 0 w 9066"/>
                <a:gd name="connsiteY1" fmla="*/ 28847 h 28847"/>
              </a:gdLst>
              <a:ahLst/>
              <a:cxnLst>
                <a:cxn ang="0">
                  <a:pos x="connsiteX0" y="connsiteY0"/>
                </a:cxn>
                <a:cxn ang="0">
                  <a:pos x="connsiteX1" y="connsiteY1"/>
                </a:cxn>
              </a:cxnLst>
              <a:rect l="l" t="t" r="r" b="b"/>
              <a:pathLst>
                <a:path w="9066" h="28847">
                  <a:moveTo>
                    <a:pt x="0" y="0"/>
                  </a:moveTo>
                  <a:lnTo>
                    <a:pt x="0" y="28847"/>
                  </a:lnTo>
                </a:path>
              </a:pathLst>
            </a:custGeom>
            <a:ln w="15875" cap="flat">
              <a:solidFill>
                <a:srgbClr val="5D8298"/>
              </a:solidFill>
              <a:prstDash val="solid"/>
              <a:miter/>
            </a:ln>
          </p:spPr>
          <p:txBody>
            <a:bodyPr rtlCol="0" anchor="ctr"/>
            <a:lstStyle/>
            <a:p>
              <a:endParaRPr lang="en-GB" dirty="0"/>
            </a:p>
          </p:txBody>
        </p:sp>
        <p:sp>
          <p:nvSpPr>
            <p:cNvPr id="214" name="Freeform 213">
              <a:extLst>
                <a:ext uri="{FF2B5EF4-FFF2-40B4-BE49-F238E27FC236}">
                  <a16:creationId xmlns:a16="http://schemas.microsoft.com/office/drawing/2014/main" id="{29E76D1D-CB68-22CD-FFA0-56973D978DC5}"/>
                </a:ext>
              </a:extLst>
            </p:cNvPr>
            <p:cNvSpPr/>
            <p:nvPr/>
          </p:nvSpPr>
          <p:spPr>
            <a:xfrm>
              <a:off x="309931" y="5375569"/>
              <a:ext cx="28558" cy="9071"/>
            </a:xfrm>
            <a:custGeom>
              <a:avLst/>
              <a:gdLst>
                <a:gd name="connsiteX0" fmla="*/ 0 w 28558"/>
                <a:gd name="connsiteY0" fmla="*/ 0 h 9071"/>
                <a:gd name="connsiteX1" fmla="*/ 28558 w 28558"/>
                <a:gd name="connsiteY1" fmla="*/ 0 h 9071"/>
              </a:gdLst>
              <a:ahLst/>
              <a:cxnLst>
                <a:cxn ang="0">
                  <a:pos x="connsiteX0" y="connsiteY0"/>
                </a:cxn>
                <a:cxn ang="0">
                  <a:pos x="connsiteX1" y="connsiteY1"/>
                </a:cxn>
              </a:cxnLst>
              <a:rect l="l" t="t" r="r" b="b"/>
              <a:pathLst>
                <a:path w="28558" h="9071">
                  <a:moveTo>
                    <a:pt x="0" y="0"/>
                  </a:moveTo>
                  <a:lnTo>
                    <a:pt x="28558" y="0"/>
                  </a:lnTo>
                </a:path>
              </a:pathLst>
            </a:custGeom>
            <a:ln w="15875" cap="flat">
              <a:solidFill>
                <a:srgbClr val="5D8298"/>
              </a:solidFill>
              <a:prstDash val="solid"/>
              <a:miter/>
            </a:ln>
          </p:spPr>
          <p:txBody>
            <a:bodyPr rtlCol="0" anchor="ctr"/>
            <a:lstStyle/>
            <a:p>
              <a:endParaRPr lang="en-GB" dirty="0"/>
            </a:p>
          </p:txBody>
        </p:sp>
        <p:sp>
          <p:nvSpPr>
            <p:cNvPr id="215" name="Freeform 214">
              <a:extLst>
                <a:ext uri="{FF2B5EF4-FFF2-40B4-BE49-F238E27FC236}">
                  <a16:creationId xmlns:a16="http://schemas.microsoft.com/office/drawing/2014/main" id="{39017C55-F218-64CE-1063-EBD5E8EECD89}"/>
                </a:ext>
              </a:extLst>
            </p:cNvPr>
            <p:cNvSpPr/>
            <p:nvPr/>
          </p:nvSpPr>
          <p:spPr>
            <a:xfrm>
              <a:off x="324165" y="5361145"/>
              <a:ext cx="9066" cy="28756"/>
            </a:xfrm>
            <a:custGeom>
              <a:avLst/>
              <a:gdLst>
                <a:gd name="connsiteX0" fmla="*/ 0 w 9066"/>
                <a:gd name="connsiteY0" fmla="*/ 0 h 28756"/>
                <a:gd name="connsiteX1" fmla="*/ 0 w 9066"/>
                <a:gd name="connsiteY1" fmla="*/ 28757 h 28756"/>
              </a:gdLst>
              <a:ahLst/>
              <a:cxnLst>
                <a:cxn ang="0">
                  <a:pos x="connsiteX0" y="connsiteY0"/>
                </a:cxn>
                <a:cxn ang="0">
                  <a:pos x="connsiteX1" y="connsiteY1"/>
                </a:cxn>
              </a:cxnLst>
              <a:rect l="l" t="t" r="r" b="b"/>
              <a:pathLst>
                <a:path w="9066" h="28756">
                  <a:moveTo>
                    <a:pt x="0" y="0"/>
                  </a:moveTo>
                  <a:lnTo>
                    <a:pt x="0" y="28757"/>
                  </a:lnTo>
                </a:path>
              </a:pathLst>
            </a:custGeom>
            <a:ln w="15875" cap="flat">
              <a:solidFill>
                <a:srgbClr val="5D8298"/>
              </a:solidFill>
              <a:prstDash val="solid"/>
              <a:miter/>
            </a:ln>
          </p:spPr>
          <p:txBody>
            <a:bodyPr rtlCol="0" anchor="ctr"/>
            <a:lstStyle/>
            <a:p>
              <a:endParaRPr lang="en-GB" dirty="0"/>
            </a:p>
          </p:txBody>
        </p:sp>
        <p:sp>
          <p:nvSpPr>
            <p:cNvPr id="216" name="Freeform 215">
              <a:extLst>
                <a:ext uri="{FF2B5EF4-FFF2-40B4-BE49-F238E27FC236}">
                  <a16:creationId xmlns:a16="http://schemas.microsoft.com/office/drawing/2014/main" id="{8AB845E9-18C0-EB82-BE8F-F811414F6A25}"/>
                </a:ext>
              </a:extLst>
            </p:cNvPr>
            <p:cNvSpPr/>
            <p:nvPr/>
          </p:nvSpPr>
          <p:spPr>
            <a:xfrm>
              <a:off x="312923" y="5381647"/>
              <a:ext cx="28558" cy="9071"/>
            </a:xfrm>
            <a:custGeom>
              <a:avLst/>
              <a:gdLst>
                <a:gd name="connsiteX0" fmla="*/ 0 w 28558"/>
                <a:gd name="connsiteY0" fmla="*/ 0 h 9071"/>
                <a:gd name="connsiteX1" fmla="*/ 28558 w 28558"/>
                <a:gd name="connsiteY1" fmla="*/ 0 h 9071"/>
              </a:gdLst>
              <a:ahLst/>
              <a:cxnLst>
                <a:cxn ang="0">
                  <a:pos x="connsiteX0" y="connsiteY0"/>
                </a:cxn>
                <a:cxn ang="0">
                  <a:pos x="connsiteX1" y="connsiteY1"/>
                </a:cxn>
              </a:cxnLst>
              <a:rect l="l" t="t" r="r" b="b"/>
              <a:pathLst>
                <a:path w="28558" h="9071">
                  <a:moveTo>
                    <a:pt x="0" y="0"/>
                  </a:moveTo>
                  <a:lnTo>
                    <a:pt x="28558" y="0"/>
                  </a:lnTo>
                </a:path>
              </a:pathLst>
            </a:custGeom>
            <a:ln w="15875" cap="flat">
              <a:solidFill>
                <a:srgbClr val="5D8298"/>
              </a:solidFill>
              <a:prstDash val="solid"/>
              <a:miter/>
            </a:ln>
          </p:spPr>
          <p:txBody>
            <a:bodyPr rtlCol="0" anchor="ctr"/>
            <a:lstStyle/>
            <a:p>
              <a:endParaRPr lang="en-GB" dirty="0"/>
            </a:p>
          </p:txBody>
        </p:sp>
        <p:sp>
          <p:nvSpPr>
            <p:cNvPr id="217" name="Freeform 216">
              <a:extLst>
                <a:ext uri="{FF2B5EF4-FFF2-40B4-BE49-F238E27FC236}">
                  <a16:creationId xmlns:a16="http://schemas.microsoft.com/office/drawing/2014/main" id="{C108B322-12ED-C727-1688-3A9B54BD8B08}"/>
                </a:ext>
              </a:extLst>
            </p:cNvPr>
            <p:cNvSpPr/>
            <p:nvPr/>
          </p:nvSpPr>
          <p:spPr>
            <a:xfrm>
              <a:off x="327156" y="5367223"/>
              <a:ext cx="9066" cy="28847"/>
            </a:xfrm>
            <a:custGeom>
              <a:avLst/>
              <a:gdLst>
                <a:gd name="connsiteX0" fmla="*/ 0 w 9066"/>
                <a:gd name="connsiteY0" fmla="*/ 0 h 28847"/>
                <a:gd name="connsiteX1" fmla="*/ 0 w 9066"/>
                <a:gd name="connsiteY1" fmla="*/ 28847 h 28847"/>
              </a:gdLst>
              <a:ahLst/>
              <a:cxnLst>
                <a:cxn ang="0">
                  <a:pos x="connsiteX0" y="connsiteY0"/>
                </a:cxn>
                <a:cxn ang="0">
                  <a:pos x="connsiteX1" y="connsiteY1"/>
                </a:cxn>
              </a:cxnLst>
              <a:rect l="l" t="t" r="r" b="b"/>
              <a:pathLst>
                <a:path w="9066" h="28847">
                  <a:moveTo>
                    <a:pt x="0" y="0"/>
                  </a:moveTo>
                  <a:lnTo>
                    <a:pt x="0" y="28847"/>
                  </a:lnTo>
                </a:path>
              </a:pathLst>
            </a:custGeom>
            <a:ln w="15875" cap="flat">
              <a:solidFill>
                <a:srgbClr val="5D8298"/>
              </a:solidFill>
              <a:prstDash val="solid"/>
              <a:miter/>
            </a:ln>
          </p:spPr>
          <p:txBody>
            <a:bodyPr rtlCol="0" anchor="ctr"/>
            <a:lstStyle/>
            <a:p>
              <a:endParaRPr lang="en-GB" dirty="0"/>
            </a:p>
          </p:txBody>
        </p:sp>
        <p:sp>
          <p:nvSpPr>
            <p:cNvPr id="218" name="Freeform 217">
              <a:extLst>
                <a:ext uri="{FF2B5EF4-FFF2-40B4-BE49-F238E27FC236}">
                  <a16:creationId xmlns:a16="http://schemas.microsoft.com/office/drawing/2014/main" id="{3CE32F0D-CA99-6403-CBEB-AA006148F674}"/>
                </a:ext>
              </a:extLst>
            </p:cNvPr>
            <p:cNvSpPr/>
            <p:nvPr/>
          </p:nvSpPr>
          <p:spPr>
            <a:xfrm>
              <a:off x="331055" y="5381647"/>
              <a:ext cx="28558" cy="9071"/>
            </a:xfrm>
            <a:custGeom>
              <a:avLst/>
              <a:gdLst>
                <a:gd name="connsiteX0" fmla="*/ 0 w 28558"/>
                <a:gd name="connsiteY0" fmla="*/ 0 h 9071"/>
                <a:gd name="connsiteX1" fmla="*/ 28558 w 28558"/>
                <a:gd name="connsiteY1" fmla="*/ 0 h 9071"/>
              </a:gdLst>
              <a:ahLst/>
              <a:cxnLst>
                <a:cxn ang="0">
                  <a:pos x="connsiteX0" y="connsiteY0"/>
                </a:cxn>
                <a:cxn ang="0">
                  <a:pos x="connsiteX1" y="connsiteY1"/>
                </a:cxn>
              </a:cxnLst>
              <a:rect l="l" t="t" r="r" b="b"/>
              <a:pathLst>
                <a:path w="28558" h="9071">
                  <a:moveTo>
                    <a:pt x="0" y="0"/>
                  </a:moveTo>
                  <a:lnTo>
                    <a:pt x="28558" y="0"/>
                  </a:lnTo>
                </a:path>
              </a:pathLst>
            </a:custGeom>
            <a:ln w="15875" cap="flat">
              <a:solidFill>
                <a:srgbClr val="5D8298"/>
              </a:solidFill>
              <a:prstDash val="solid"/>
              <a:miter/>
            </a:ln>
          </p:spPr>
          <p:txBody>
            <a:bodyPr rtlCol="0" anchor="ctr"/>
            <a:lstStyle/>
            <a:p>
              <a:endParaRPr lang="en-GB" dirty="0"/>
            </a:p>
          </p:txBody>
        </p:sp>
        <p:sp>
          <p:nvSpPr>
            <p:cNvPr id="219" name="Freeform 218">
              <a:extLst>
                <a:ext uri="{FF2B5EF4-FFF2-40B4-BE49-F238E27FC236}">
                  <a16:creationId xmlns:a16="http://schemas.microsoft.com/office/drawing/2014/main" id="{C2E7618F-79C0-3B92-8BC1-E1792A6A4B68}"/>
                </a:ext>
              </a:extLst>
            </p:cNvPr>
            <p:cNvSpPr/>
            <p:nvPr/>
          </p:nvSpPr>
          <p:spPr>
            <a:xfrm>
              <a:off x="345379" y="5367223"/>
              <a:ext cx="9066" cy="28847"/>
            </a:xfrm>
            <a:custGeom>
              <a:avLst/>
              <a:gdLst>
                <a:gd name="connsiteX0" fmla="*/ 0 w 9066"/>
                <a:gd name="connsiteY0" fmla="*/ 0 h 28847"/>
                <a:gd name="connsiteX1" fmla="*/ 0 w 9066"/>
                <a:gd name="connsiteY1" fmla="*/ 28847 h 28847"/>
              </a:gdLst>
              <a:ahLst/>
              <a:cxnLst>
                <a:cxn ang="0">
                  <a:pos x="connsiteX0" y="connsiteY0"/>
                </a:cxn>
                <a:cxn ang="0">
                  <a:pos x="connsiteX1" y="connsiteY1"/>
                </a:cxn>
              </a:cxnLst>
              <a:rect l="l" t="t" r="r" b="b"/>
              <a:pathLst>
                <a:path w="9066" h="28847">
                  <a:moveTo>
                    <a:pt x="0" y="0"/>
                  </a:moveTo>
                  <a:lnTo>
                    <a:pt x="0" y="28847"/>
                  </a:lnTo>
                </a:path>
              </a:pathLst>
            </a:custGeom>
            <a:ln w="15875" cap="flat">
              <a:solidFill>
                <a:srgbClr val="5D8298"/>
              </a:solidFill>
              <a:prstDash val="solid"/>
              <a:miter/>
            </a:ln>
          </p:spPr>
          <p:txBody>
            <a:bodyPr rtlCol="0" anchor="ctr"/>
            <a:lstStyle/>
            <a:p>
              <a:endParaRPr lang="en-GB" dirty="0"/>
            </a:p>
          </p:txBody>
        </p:sp>
        <p:sp>
          <p:nvSpPr>
            <p:cNvPr id="220" name="Freeform 219">
              <a:extLst>
                <a:ext uri="{FF2B5EF4-FFF2-40B4-BE49-F238E27FC236}">
                  <a16:creationId xmlns:a16="http://schemas.microsoft.com/office/drawing/2014/main" id="{95878EB0-5C4E-7D67-85F5-483D6E329B4B}"/>
                </a:ext>
              </a:extLst>
            </p:cNvPr>
            <p:cNvSpPr/>
            <p:nvPr/>
          </p:nvSpPr>
          <p:spPr>
            <a:xfrm>
              <a:off x="355261" y="5397068"/>
              <a:ext cx="28558" cy="9071"/>
            </a:xfrm>
            <a:custGeom>
              <a:avLst/>
              <a:gdLst>
                <a:gd name="connsiteX0" fmla="*/ 0 w 28558"/>
                <a:gd name="connsiteY0" fmla="*/ 0 h 9071"/>
                <a:gd name="connsiteX1" fmla="*/ 28558 w 28558"/>
                <a:gd name="connsiteY1" fmla="*/ 0 h 9071"/>
              </a:gdLst>
              <a:ahLst/>
              <a:cxnLst>
                <a:cxn ang="0">
                  <a:pos x="connsiteX0" y="connsiteY0"/>
                </a:cxn>
                <a:cxn ang="0">
                  <a:pos x="connsiteX1" y="connsiteY1"/>
                </a:cxn>
              </a:cxnLst>
              <a:rect l="l" t="t" r="r" b="b"/>
              <a:pathLst>
                <a:path w="28558" h="9071">
                  <a:moveTo>
                    <a:pt x="0" y="0"/>
                  </a:moveTo>
                  <a:lnTo>
                    <a:pt x="28558" y="0"/>
                  </a:lnTo>
                </a:path>
              </a:pathLst>
            </a:custGeom>
            <a:ln w="15875" cap="flat">
              <a:solidFill>
                <a:srgbClr val="5D8298"/>
              </a:solidFill>
              <a:prstDash val="solid"/>
              <a:miter/>
            </a:ln>
          </p:spPr>
          <p:txBody>
            <a:bodyPr rtlCol="0" anchor="ctr"/>
            <a:lstStyle/>
            <a:p>
              <a:endParaRPr lang="en-GB" dirty="0"/>
            </a:p>
          </p:txBody>
        </p:sp>
        <p:sp>
          <p:nvSpPr>
            <p:cNvPr id="221" name="Freeform 220">
              <a:extLst>
                <a:ext uri="{FF2B5EF4-FFF2-40B4-BE49-F238E27FC236}">
                  <a16:creationId xmlns:a16="http://schemas.microsoft.com/office/drawing/2014/main" id="{212FC304-05D6-58D4-1618-2505C52ED598}"/>
                </a:ext>
              </a:extLst>
            </p:cNvPr>
            <p:cNvSpPr/>
            <p:nvPr/>
          </p:nvSpPr>
          <p:spPr>
            <a:xfrm>
              <a:off x="369495" y="5382645"/>
              <a:ext cx="9066" cy="28756"/>
            </a:xfrm>
            <a:custGeom>
              <a:avLst/>
              <a:gdLst>
                <a:gd name="connsiteX0" fmla="*/ 0 w 9066"/>
                <a:gd name="connsiteY0" fmla="*/ 0 h 28756"/>
                <a:gd name="connsiteX1" fmla="*/ 0 w 9066"/>
                <a:gd name="connsiteY1" fmla="*/ 28757 h 28756"/>
              </a:gdLst>
              <a:ahLst/>
              <a:cxnLst>
                <a:cxn ang="0">
                  <a:pos x="connsiteX0" y="connsiteY0"/>
                </a:cxn>
                <a:cxn ang="0">
                  <a:pos x="connsiteX1" y="connsiteY1"/>
                </a:cxn>
              </a:cxnLst>
              <a:rect l="l" t="t" r="r" b="b"/>
              <a:pathLst>
                <a:path w="9066" h="28756">
                  <a:moveTo>
                    <a:pt x="0" y="0"/>
                  </a:moveTo>
                  <a:lnTo>
                    <a:pt x="0" y="28757"/>
                  </a:lnTo>
                </a:path>
              </a:pathLst>
            </a:custGeom>
            <a:ln w="15875" cap="flat">
              <a:solidFill>
                <a:srgbClr val="5D8298"/>
              </a:solidFill>
              <a:prstDash val="solid"/>
              <a:miter/>
            </a:ln>
          </p:spPr>
          <p:txBody>
            <a:bodyPr rtlCol="0" anchor="ctr"/>
            <a:lstStyle/>
            <a:p>
              <a:endParaRPr lang="en-GB" dirty="0"/>
            </a:p>
          </p:txBody>
        </p:sp>
        <p:sp>
          <p:nvSpPr>
            <p:cNvPr id="222" name="Freeform 221">
              <a:extLst>
                <a:ext uri="{FF2B5EF4-FFF2-40B4-BE49-F238E27FC236}">
                  <a16:creationId xmlns:a16="http://schemas.microsoft.com/office/drawing/2014/main" id="{6BBD8B4D-A572-5416-24B0-B3E23326FE99}"/>
                </a:ext>
              </a:extLst>
            </p:cNvPr>
            <p:cNvSpPr/>
            <p:nvPr/>
          </p:nvSpPr>
          <p:spPr>
            <a:xfrm>
              <a:off x="467046" y="5459026"/>
              <a:ext cx="28558" cy="9071"/>
            </a:xfrm>
            <a:custGeom>
              <a:avLst/>
              <a:gdLst>
                <a:gd name="connsiteX0" fmla="*/ 0 w 28558"/>
                <a:gd name="connsiteY0" fmla="*/ 0 h 9071"/>
                <a:gd name="connsiteX1" fmla="*/ 28558 w 28558"/>
                <a:gd name="connsiteY1" fmla="*/ 0 h 9071"/>
              </a:gdLst>
              <a:ahLst/>
              <a:cxnLst>
                <a:cxn ang="0">
                  <a:pos x="connsiteX0" y="connsiteY0"/>
                </a:cxn>
                <a:cxn ang="0">
                  <a:pos x="connsiteX1" y="connsiteY1"/>
                </a:cxn>
              </a:cxnLst>
              <a:rect l="l" t="t" r="r" b="b"/>
              <a:pathLst>
                <a:path w="28558" h="9071">
                  <a:moveTo>
                    <a:pt x="0" y="0"/>
                  </a:moveTo>
                  <a:lnTo>
                    <a:pt x="28558" y="0"/>
                  </a:lnTo>
                </a:path>
              </a:pathLst>
            </a:custGeom>
            <a:ln w="15875" cap="flat">
              <a:solidFill>
                <a:srgbClr val="5D8298"/>
              </a:solidFill>
              <a:prstDash val="solid"/>
              <a:miter/>
            </a:ln>
          </p:spPr>
          <p:txBody>
            <a:bodyPr rtlCol="0" anchor="ctr"/>
            <a:lstStyle/>
            <a:p>
              <a:endParaRPr lang="en-GB" dirty="0"/>
            </a:p>
          </p:txBody>
        </p:sp>
        <p:sp>
          <p:nvSpPr>
            <p:cNvPr id="223" name="Freeform 222">
              <a:extLst>
                <a:ext uri="{FF2B5EF4-FFF2-40B4-BE49-F238E27FC236}">
                  <a16:creationId xmlns:a16="http://schemas.microsoft.com/office/drawing/2014/main" id="{5243DE03-421C-5E4B-7220-A706BDCF0EEB}"/>
                </a:ext>
              </a:extLst>
            </p:cNvPr>
            <p:cNvSpPr/>
            <p:nvPr/>
          </p:nvSpPr>
          <p:spPr>
            <a:xfrm>
              <a:off x="481280" y="5444602"/>
              <a:ext cx="9066" cy="28847"/>
            </a:xfrm>
            <a:custGeom>
              <a:avLst/>
              <a:gdLst>
                <a:gd name="connsiteX0" fmla="*/ 0 w 9066"/>
                <a:gd name="connsiteY0" fmla="*/ 0 h 28847"/>
                <a:gd name="connsiteX1" fmla="*/ 0 w 9066"/>
                <a:gd name="connsiteY1" fmla="*/ 28847 h 28847"/>
              </a:gdLst>
              <a:ahLst/>
              <a:cxnLst>
                <a:cxn ang="0">
                  <a:pos x="connsiteX0" y="connsiteY0"/>
                </a:cxn>
                <a:cxn ang="0">
                  <a:pos x="connsiteX1" y="connsiteY1"/>
                </a:cxn>
              </a:cxnLst>
              <a:rect l="l" t="t" r="r" b="b"/>
              <a:pathLst>
                <a:path w="9066" h="28847">
                  <a:moveTo>
                    <a:pt x="0" y="0"/>
                  </a:moveTo>
                  <a:lnTo>
                    <a:pt x="0" y="28847"/>
                  </a:lnTo>
                </a:path>
              </a:pathLst>
            </a:custGeom>
            <a:ln w="15875" cap="flat">
              <a:solidFill>
                <a:srgbClr val="5D8298"/>
              </a:solidFill>
              <a:prstDash val="solid"/>
              <a:miter/>
            </a:ln>
          </p:spPr>
          <p:txBody>
            <a:bodyPr rtlCol="0" anchor="ctr"/>
            <a:lstStyle/>
            <a:p>
              <a:endParaRPr lang="en-GB" dirty="0"/>
            </a:p>
          </p:txBody>
        </p:sp>
        <p:sp>
          <p:nvSpPr>
            <p:cNvPr id="224" name="Freeform 223">
              <a:extLst>
                <a:ext uri="{FF2B5EF4-FFF2-40B4-BE49-F238E27FC236}">
                  <a16:creationId xmlns:a16="http://schemas.microsoft.com/office/drawing/2014/main" id="{1034BA02-B1F7-5913-4217-B7269EE80436}"/>
                </a:ext>
              </a:extLst>
            </p:cNvPr>
            <p:cNvSpPr/>
            <p:nvPr/>
          </p:nvSpPr>
          <p:spPr>
            <a:xfrm>
              <a:off x="497236" y="5468369"/>
              <a:ext cx="28558" cy="9071"/>
            </a:xfrm>
            <a:custGeom>
              <a:avLst/>
              <a:gdLst>
                <a:gd name="connsiteX0" fmla="*/ 0 w 28558"/>
                <a:gd name="connsiteY0" fmla="*/ 0 h 9071"/>
                <a:gd name="connsiteX1" fmla="*/ 28558 w 28558"/>
                <a:gd name="connsiteY1" fmla="*/ 0 h 9071"/>
              </a:gdLst>
              <a:ahLst/>
              <a:cxnLst>
                <a:cxn ang="0">
                  <a:pos x="connsiteX0" y="connsiteY0"/>
                </a:cxn>
                <a:cxn ang="0">
                  <a:pos x="connsiteX1" y="connsiteY1"/>
                </a:cxn>
              </a:cxnLst>
              <a:rect l="l" t="t" r="r" b="b"/>
              <a:pathLst>
                <a:path w="28558" h="9071">
                  <a:moveTo>
                    <a:pt x="0" y="0"/>
                  </a:moveTo>
                  <a:lnTo>
                    <a:pt x="28558" y="0"/>
                  </a:lnTo>
                </a:path>
              </a:pathLst>
            </a:custGeom>
            <a:ln w="15875" cap="flat">
              <a:solidFill>
                <a:srgbClr val="5D8298"/>
              </a:solidFill>
              <a:prstDash val="solid"/>
              <a:miter/>
            </a:ln>
          </p:spPr>
          <p:txBody>
            <a:bodyPr rtlCol="0" anchor="ctr"/>
            <a:lstStyle/>
            <a:p>
              <a:endParaRPr lang="en-GB" dirty="0"/>
            </a:p>
          </p:txBody>
        </p:sp>
        <p:sp>
          <p:nvSpPr>
            <p:cNvPr id="225" name="Freeform 224">
              <a:extLst>
                <a:ext uri="{FF2B5EF4-FFF2-40B4-BE49-F238E27FC236}">
                  <a16:creationId xmlns:a16="http://schemas.microsoft.com/office/drawing/2014/main" id="{43BE81BB-5FA8-8755-087D-69EC5A705880}"/>
                </a:ext>
              </a:extLst>
            </p:cNvPr>
            <p:cNvSpPr/>
            <p:nvPr/>
          </p:nvSpPr>
          <p:spPr>
            <a:xfrm>
              <a:off x="511561" y="5453946"/>
              <a:ext cx="9066" cy="28847"/>
            </a:xfrm>
            <a:custGeom>
              <a:avLst/>
              <a:gdLst>
                <a:gd name="connsiteX0" fmla="*/ 0 w 9066"/>
                <a:gd name="connsiteY0" fmla="*/ 0 h 28847"/>
                <a:gd name="connsiteX1" fmla="*/ 0 w 9066"/>
                <a:gd name="connsiteY1" fmla="*/ 28847 h 28847"/>
              </a:gdLst>
              <a:ahLst/>
              <a:cxnLst>
                <a:cxn ang="0">
                  <a:pos x="connsiteX0" y="connsiteY0"/>
                </a:cxn>
                <a:cxn ang="0">
                  <a:pos x="connsiteX1" y="connsiteY1"/>
                </a:cxn>
              </a:cxnLst>
              <a:rect l="l" t="t" r="r" b="b"/>
              <a:pathLst>
                <a:path w="9066" h="28847">
                  <a:moveTo>
                    <a:pt x="0" y="0"/>
                  </a:moveTo>
                  <a:lnTo>
                    <a:pt x="0" y="28847"/>
                  </a:lnTo>
                </a:path>
              </a:pathLst>
            </a:custGeom>
            <a:ln w="15875" cap="flat">
              <a:solidFill>
                <a:srgbClr val="5D8298"/>
              </a:solidFill>
              <a:prstDash val="solid"/>
              <a:miter/>
            </a:ln>
          </p:spPr>
          <p:txBody>
            <a:bodyPr rtlCol="0" anchor="ctr"/>
            <a:lstStyle/>
            <a:p>
              <a:endParaRPr lang="en-GB" dirty="0"/>
            </a:p>
          </p:txBody>
        </p:sp>
        <p:sp>
          <p:nvSpPr>
            <p:cNvPr id="226" name="Freeform 225">
              <a:extLst>
                <a:ext uri="{FF2B5EF4-FFF2-40B4-BE49-F238E27FC236}">
                  <a16:creationId xmlns:a16="http://schemas.microsoft.com/office/drawing/2014/main" id="{0499B8A1-3921-4922-BB69-19A0DF72E073}"/>
                </a:ext>
              </a:extLst>
            </p:cNvPr>
            <p:cNvSpPr/>
            <p:nvPr/>
          </p:nvSpPr>
          <p:spPr>
            <a:xfrm>
              <a:off x="497236" y="5468369"/>
              <a:ext cx="28558" cy="9071"/>
            </a:xfrm>
            <a:custGeom>
              <a:avLst/>
              <a:gdLst>
                <a:gd name="connsiteX0" fmla="*/ 0 w 28558"/>
                <a:gd name="connsiteY0" fmla="*/ 0 h 9071"/>
                <a:gd name="connsiteX1" fmla="*/ 28558 w 28558"/>
                <a:gd name="connsiteY1" fmla="*/ 0 h 9071"/>
              </a:gdLst>
              <a:ahLst/>
              <a:cxnLst>
                <a:cxn ang="0">
                  <a:pos x="connsiteX0" y="connsiteY0"/>
                </a:cxn>
                <a:cxn ang="0">
                  <a:pos x="connsiteX1" y="connsiteY1"/>
                </a:cxn>
              </a:cxnLst>
              <a:rect l="l" t="t" r="r" b="b"/>
              <a:pathLst>
                <a:path w="28558" h="9071">
                  <a:moveTo>
                    <a:pt x="0" y="0"/>
                  </a:moveTo>
                  <a:lnTo>
                    <a:pt x="28558" y="0"/>
                  </a:lnTo>
                </a:path>
              </a:pathLst>
            </a:custGeom>
            <a:ln w="15875" cap="flat">
              <a:solidFill>
                <a:srgbClr val="5D8298"/>
              </a:solidFill>
              <a:prstDash val="solid"/>
              <a:miter/>
            </a:ln>
          </p:spPr>
          <p:txBody>
            <a:bodyPr rtlCol="0" anchor="ctr"/>
            <a:lstStyle/>
            <a:p>
              <a:endParaRPr lang="en-GB" dirty="0"/>
            </a:p>
          </p:txBody>
        </p:sp>
        <p:sp>
          <p:nvSpPr>
            <p:cNvPr id="227" name="Freeform 226">
              <a:extLst>
                <a:ext uri="{FF2B5EF4-FFF2-40B4-BE49-F238E27FC236}">
                  <a16:creationId xmlns:a16="http://schemas.microsoft.com/office/drawing/2014/main" id="{DDFCC5ED-A8F8-4FDE-AD95-85B2B0D5A88E}"/>
                </a:ext>
              </a:extLst>
            </p:cNvPr>
            <p:cNvSpPr/>
            <p:nvPr/>
          </p:nvSpPr>
          <p:spPr>
            <a:xfrm>
              <a:off x="511561" y="5453946"/>
              <a:ext cx="9066" cy="28847"/>
            </a:xfrm>
            <a:custGeom>
              <a:avLst/>
              <a:gdLst>
                <a:gd name="connsiteX0" fmla="*/ 0 w 9066"/>
                <a:gd name="connsiteY0" fmla="*/ 0 h 28847"/>
                <a:gd name="connsiteX1" fmla="*/ 0 w 9066"/>
                <a:gd name="connsiteY1" fmla="*/ 28847 h 28847"/>
              </a:gdLst>
              <a:ahLst/>
              <a:cxnLst>
                <a:cxn ang="0">
                  <a:pos x="connsiteX0" y="connsiteY0"/>
                </a:cxn>
                <a:cxn ang="0">
                  <a:pos x="connsiteX1" y="connsiteY1"/>
                </a:cxn>
              </a:cxnLst>
              <a:rect l="l" t="t" r="r" b="b"/>
              <a:pathLst>
                <a:path w="9066" h="28847">
                  <a:moveTo>
                    <a:pt x="0" y="0"/>
                  </a:moveTo>
                  <a:lnTo>
                    <a:pt x="0" y="28847"/>
                  </a:lnTo>
                </a:path>
              </a:pathLst>
            </a:custGeom>
            <a:ln w="15875" cap="flat">
              <a:solidFill>
                <a:srgbClr val="5D8298"/>
              </a:solidFill>
              <a:prstDash val="solid"/>
              <a:miter/>
            </a:ln>
          </p:spPr>
          <p:txBody>
            <a:bodyPr rtlCol="0" anchor="ctr"/>
            <a:lstStyle/>
            <a:p>
              <a:endParaRPr lang="en-GB" dirty="0"/>
            </a:p>
          </p:txBody>
        </p:sp>
        <p:sp>
          <p:nvSpPr>
            <p:cNvPr id="228" name="Freeform 227">
              <a:extLst>
                <a:ext uri="{FF2B5EF4-FFF2-40B4-BE49-F238E27FC236}">
                  <a16:creationId xmlns:a16="http://schemas.microsoft.com/office/drawing/2014/main" id="{D82D3968-F1C3-5361-2726-C0419837E77E}"/>
                </a:ext>
              </a:extLst>
            </p:cNvPr>
            <p:cNvSpPr/>
            <p:nvPr/>
          </p:nvSpPr>
          <p:spPr>
            <a:xfrm>
              <a:off x="500319" y="5468369"/>
              <a:ext cx="28558" cy="9071"/>
            </a:xfrm>
            <a:custGeom>
              <a:avLst/>
              <a:gdLst>
                <a:gd name="connsiteX0" fmla="*/ 0 w 28558"/>
                <a:gd name="connsiteY0" fmla="*/ 0 h 9071"/>
                <a:gd name="connsiteX1" fmla="*/ 28558 w 28558"/>
                <a:gd name="connsiteY1" fmla="*/ 0 h 9071"/>
              </a:gdLst>
              <a:ahLst/>
              <a:cxnLst>
                <a:cxn ang="0">
                  <a:pos x="connsiteX0" y="connsiteY0"/>
                </a:cxn>
                <a:cxn ang="0">
                  <a:pos x="connsiteX1" y="connsiteY1"/>
                </a:cxn>
              </a:cxnLst>
              <a:rect l="l" t="t" r="r" b="b"/>
              <a:pathLst>
                <a:path w="28558" h="9071">
                  <a:moveTo>
                    <a:pt x="0" y="0"/>
                  </a:moveTo>
                  <a:lnTo>
                    <a:pt x="28558" y="0"/>
                  </a:lnTo>
                </a:path>
              </a:pathLst>
            </a:custGeom>
            <a:ln w="15875" cap="flat">
              <a:solidFill>
                <a:srgbClr val="5D8298"/>
              </a:solidFill>
              <a:prstDash val="solid"/>
              <a:miter/>
            </a:ln>
          </p:spPr>
          <p:txBody>
            <a:bodyPr rtlCol="0" anchor="ctr"/>
            <a:lstStyle/>
            <a:p>
              <a:endParaRPr lang="en-GB" dirty="0"/>
            </a:p>
          </p:txBody>
        </p:sp>
        <p:sp>
          <p:nvSpPr>
            <p:cNvPr id="229" name="Freeform 228">
              <a:extLst>
                <a:ext uri="{FF2B5EF4-FFF2-40B4-BE49-F238E27FC236}">
                  <a16:creationId xmlns:a16="http://schemas.microsoft.com/office/drawing/2014/main" id="{C37C30E3-739C-5A6E-4D4D-6B18D5A5FED1}"/>
                </a:ext>
              </a:extLst>
            </p:cNvPr>
            <p:cNvSpPr/>
            <p:nvPr/>
          </p:nvSpPr>
          <p:spPr>
            <a:xfrm>
              <a:off x="514553" y="5453946"/>
              <a:ext cx="9066" cy="28847"/>
            </a:xfrm>
            <a:custGeom>
              <a:avLst/>
              <a:gdLst>
                <a:gd name="connsiteX0" fmla="*/ 0 w 9066"/>
                <a:gd name="connsiteY0" fmla="*/ 0 h 28847"/>
                <a:gd name="connsiteX1" fmla="*/ 0 w 9066"/>
                <a:gd name="connsiteY1" fmla="*/ 28847 h 28847"/>
              </a:gdLst>
              <a:ahLst/>
              <a:cxnLst>
                <a:cxn ang="0">
                  <a:pos x="connsiteX0" y="connsiteY0"/>
                </a:cxn>
                <a:cxn ang="0">
                  <a:pos x="connsiteX1" y="connsiteY1"/>
                </a:cxn>
              </a:cxnLst>
              <a:rect l="l" t="t" r="r" b="b"/>
              <a:pathLst>
                <a:path w="9066" h="28847">
                  <a:moveTo>
                    <a:pt x="0" y="0"/>
                  </a:moveTo>
                  <a:lnTo>
                    <a:pt x="0" y="28847"/>
                  </a:lnTo>
                </a:path>
              </a:pathLst>
            </a:custGeom>
            <a:ln w="15875" cap="flat">
              <a:solidFill>
                <a:srgbClr val="5D8298"/>
              </a:solidFill>
              <a:prstDash val="solid"/>
              <a:miter/>
            </a:ln>
          </p:spPr>
          <p:txBody>
            <a:bodyPr rtlCol="0" anchor="ctr"/>
            <a:lstStyle/>
            <a:p>
              <a:endParaRPr lang="en-GB" dirty="0"/>
            </a:p>
          </p:txBody>
        </p:sp>
        <p:sp>
          <p:nvSpPr>
            <p:cNvPr id="230" name="Freeform 229">
              <a:extLst>
                <a:ext uri="{FF2B5EF4-FFF2-40B4-BE49-F238E27FC236}">
                  <a16:creationId xmlns:a16="http://schemas.microsoft.com/office/drawing/2014/main" id="{0B9321AF-73BA-B785-3693-24A74AAA6E61}"/>
                </a:ext>
              </a:extLst>
            </p:cNvPr>
            <p:cNvSpPr/>
            <p:nvPr/>
          </p:nvSpPr>
          <p:spPr>
            <a:xfrm>
              <a:off x="515369" y="5481070"/>
              <a:ext cx="28558" cy="9071"/>
            </a:xfrm>
            <a:custGeom>
              <a:avLst/>
              <a:gdLst>
                <a:gd name="connsiteX0" fmla="*/ 0 w 28558"/>
                <a:gd name="connsiteY0" fmla="*/ 0 h 9071"/>
                <a:gd name="connsiteX1" fmla="*/ 28558 w 28558"/>
                <a:gd name="connsiteY1" fmla="*/ 0 h 9071"/>
              </a:gdLst>
              <a:ahLst/>
              <a:cxnLst>
                <a:cxn ang="0">
                  <a:pos x="connsiteX0" y="connsiteY0"/>
                </a:cxn>
                <a:cxn ang="0">
                  <a:pos x="connsiteX1" y="connsiteY1"/>
                </a:cxn>
              </a:cxnLst>
              <a:rect l="l" t="t" r="r" b="b"/>
              <a:pathLst>
                <a:path w="28558" h="9071">
                  <a:moveTo>
                    <a:pt x="0" y="0"/>
                  </a:moveTo>
                  <a:lnTo>
                    <a:pt x="28558" y="0"/>
                  </a:lnTo>
                </a:path>
              </a:pathLst>
            </a:custGeom>
            <a:ln w="15875" cap="flat">
              <a:solidFill>
                <a:srgbClr val="5D8298"/>
              </a:solidFill>
              <a:prstDash val="solid"/>
              <a:miter/>
            </a:ln>
          </p:spPr>
          <p:txBody>
            <a:bodyPr rtlCol="0" anchor="ctr"/>
            <a:lstStyle/>
            <a:p>
              <a:endParaRPr lang="en-GB" dirty="0"/>
            </a:p>
          </p:txBody>
        </p:sp>
        <p:sp>
          <p:nvSpPr>
            <p:cNvPr id="231" name="Freeform 230">
              <a:extLst>
                <a:ext uri="{FF2B5EF4-FFF2-40B4-BE49-F238E27FC236}">
                  <a16:creationId xmlns:a16="http://schemas.microsoft.com/office/drawing/2014/main" id="{5E48DB23-B46F-4F43-1E2D-58A48CF7CA9F}"/>
                </a:ext>
              </a:extLst>
            </p:cNvPr>
            <p:cNvSpPr/>
            <p:nvPr/>
          </p:nvSpPr>
          <p:spPr>
            <a:xfrm>
              <a:off x="529693" y="5466646"/>
              <a:ext cx="9066" cy="28756"/>
            </a:xfrm>
            <a:custGeom>
              <a:avLst/>
              <a:gdLst>
                <a:gd name="connsiteX0" fmla="*/ 0 w 9066"/>
                <a:gd name="connsiteY0" fmla="*/ 0 h 28756"/>
                <a:gd name="connsiteX1" fmla="*/ 0 w 9066"/>
                <a:gd name="connsiteY1" fmla="*/ 28756 h 28756"/>
              </a:gdLst>
              <a:ahLst/>
              <a:cxnLst>
                <a:cxn ang="0">
                  <a:pos x="connsiteX0" y="connsiteY0"/>
                </a:cxn>
                <a:cxn ang="0">
                  <a:pos x="connsiteX1" y="connsiteY1"/>
                </a:cxn>
              </a:cxnLst>
              <a:rect l="l" t="t" r="r" b="b"/>
              <a:pathLst>
                <a:path w="9066" h="28756">
                  <a:moveTo>
                    <a:pt x="0" y="0"/>
                  </a:moveTo>
                  <a:lnTo>
                    <a:pt x="0" y="28756"/>
                  </a:lnTo>
                </a:path>
              </a:pathLst>
            </a:custGeom>
            <a:ln w="15875" cap="flat">
              <a:solidFill>
                <a:srgbClr val="5D8298"/>
              </a:solidFill>
              <a:prstDash val="solid"/>
              <a:miter/>
            </a:ln>
          </p:spPr>
          <p:txBody>
            <a:bodyPr rtlCol="0" anchor="ctr"/>
            <a:lstStyle/>
            <a:p>
              <a:endParaRPr lang="en-GB" dirty="0"/>
            </a:p>
          </p:txBody>
        </p:sp>
        <p:sp>
          <p:nvSpPr>
            <p:cNvPr id="232" name="Freeform 231">
              <a:extLst>
                <a:ext uri="{FF2B5EF4-FFF2-40B4-BE49-F238E27FC236}">
                  <a16:creationId xmlns:a16="http://schemas.microsoft.com/office/drawing/2014/main" id="{7F0894C1-61AF-1F95-9417-601141D09E9F}"/>
                </a:ext>
              </a:extLst>
            </p:cNvPr>
            <p:cNvSpPr/>
            <p:nvPr/>
          </p:nvSpPr>
          <p:spPr>
            <a:xfrm>
              <a:off x="518451" y="5484244"/>
              <a:ext cx="28467" cy="9071"/>
            </a:xfrm>
            <a:custGeom>
              <a:avLst/>
              <a:gdLst>
                <a:gd name="connsiteX0" fmla="*/ 0 w 28467"/>
                <a:gd name="connsiteY0" fmla="*/ 0 h 9071"/>
                <a:gd name="connsiteX1" fmla="*/ 28468 w 28467"/>
                <a:gd name="connsiteY1" fmla="*/ 0 h 9071"/>
              </a:gdLst>
              <a:ahLst/>
              <a:cxnLst>
                <a:cxn ang="0">
                  <a:pos x="connsiteX0" y="connsiteY0"/>
                </a:cxn>
                <a:cxn ang="0">
                  <a:pos x="connsiteX1" y="connsiteY1"/>
                </a:cxn>
              </a:cxnLst>
              <a:rect l="l" t="t" r="r" b="b"/>
              <a:pathLst>
                <a:path w="28467" h="9071">
                  <a:moveTo>
                    <a:pt x="0" y="0"/>
                  </a:moveTo>
                  <a:lnTo>
                    <a:pt x="28468" y="0"/>
                  </a:lnTo>
                </a:path>
              </a:pathLst>
            </a:custGeom>
            <a:ln w="15875" cap="flat">
              <a:solidFill>
                <a:srgbClr val="5D8298"/>
              </a:solidFill>
              <a:prstDash val="solid"/>
              <a:miter/>
            </a:ln>
          </p:spPr>
          <p:txBody>
            <a:bodyPr rtlCol="0" anchor="ctr"/>
            <a:lstStyle/>
            <a:p>
              <a:endParaRPr lang="en-GB" dirty="0"/>
            </a:p>
          </p:txBody>
        </p:sp>
        <p:sp>
          <p:nvSpPr>
            <p:cNvPr id="233" name="Freeform 232">
              <a:extLst>
                <a:ext uri="{FF2B5EF4-FFF2-40B4-BE49-F238E27FC236}">
                  <a16:creationId xmlns:a16="http://schemas.microsoft.com/office/drawing/2014/main" id="{4A53D8D5-C088-B877-F9F8-3F5447AA12CE}"/>
                </a:ext>
              </a:extLst>
            </p:cNvPr>
            <p:cNvSpPr/>
            <p:nvPr/>
          </p:nvSpPr>
          <p:spPr>
            <a:xfrm>
              <a:off x="532685" y="5469821"/>
              <a:ext cx="9066" cy="28847"/>
            </a:xfrm>
            <a:custGeom>
              <a:avLst/>
              <a:gdLst>
                <a:gd name="connsiteX0" fmla="*/ 0 w 9066"/>
                <a:gd name="connsiteY0" fmla="*/ 0 h 28847"/>
                <a:gd name="connsiteX1" fmla="*/ 0 w 9066"/>
                <a:gd name="connsiteY1" fmla="*/ 28847 h 28847"/>
              </a:gdLst>
              <a:ahLst/>
              <a:cxnLst>
                <a:cxn ang="0">
                  <a:pos x="connsiteX0" y="connsiteY0"/>
                </a:cxn>
                <a:cxn ang="0">
                  <a:pos x="connsiteX1" y="connsiteY1"/>
                </a:cxn>
              </a:cxnLst>
              <a:rect l="l" t="t" r="r" b="b"/>
              <a:pathLst>
                <a:path w="9066" h="28847">
                  <a:moveTo>
                    <a:pt x="0" y="0"/>
                  </a:moveTo>
                  <a:lnTo>
                    <a:pt x="0" y="28847"/>
                  </a:lnTo>
                </a:path>
              </a:pathLst>
            </a:custGeom>
            <a:ln w="15875" cap="flat">
              <a:solidFill>
                <a:srgbClr val="5D8298"/>
              </a:solidFill>
              <a:prstDash val="solid"/>
              <a:miter/>
            </a:ln>
          </p:spPr>
          <p:txBody>
            <a:bodyPr rtlCol="0" anchor="ctr"/>
            <a:lstStyle/>
            <a:p>
              <a:endParaRPr lang="en-GB" dirty="0"/>
            </a:p>
          </p:txBody>
        </p:sp>
        <p:sp>
          <p:nvSpPr>
            <p:cNvPr id="234" name="Freeform 233">
              <a:extLst>
                <a:ext uri="{FF2B5EF4-FFF2-40B4-BE49-F238E27FC236}">
                  <a16:creationId xmlns:a16="http://schemas.microsoft.com/office/drawing/2014/main" id="{D516CD84-3132-3B62-1372-8ECA5AC70546}"/>
                </a:ext>
              </a:extLst>
            </p:cNvPr>
            <p:cNvSpPr/>
            <p:nvPr/>
          </p:nvSpPr>
          <p:spPr>
            <a:xfrm>
              <a:off x="530418" y="5490685"/>
              <a:ext cx="28558" cy="9071"/>
            </a:xfrm>
            <a:custGeom>
              <a:avLst/>
              <a:gdLst>
                <a:gd name="connsiteX0" fmla="*/ 0 w 28558"/>
                <a:gd name="connsiteY0" fmla="*/ 0 h 9071"/>
                <a:gd name="connsiteX1" fmla="*/ 28558 w 28558"/>
                <a:gd name="connsiteY1" fmla="*/ 0 h 9071"/>
              </a:gdLst>
              <a:ahLst/>
              <a:cxnLst>
                <a:cxn ang="0">
                  <a:pos x="connsiteX0" y="connsiteY0"/>
                </a:cxn>
                <a:cxn ang="0">
                  <a:pos x="connsiteX1" y="connsiteY1"/>
                </a:cxn>
              </a:cxnLst>
              <a:rect l="l" t="t" r="r" b="b"/>
              <a:pathLst>
                <a:path w="28558" h="9071">
                  <a:moveTo>
                    <a:pt x="0" y="0"/>
                  </a:moveTo>
                  <a:lnTo>
                    <a:pt x="28558" y="0"/>
                  </a:lnTo>
                </a:path>
              </a:pathLst>
            </a:custGeom>
            <a:ln w="15875" cap="flat">
              <a:solidFill>
                <a:srgbClr val="5D8298"/>
              </a:solidFill>
              <a:prstDash val="solid"/>
              <a:miter/>
            </a:ln>
          </p:spPr>
          <p:txBody>
            <a:bodyPr rtlCol="0" anchor="ctr"/>
            <a:lstStyle/>
            <a:p>
              <a:endParaRPr lang="en-GB" dirty="0"/>
            </a:p>
          </p:txBody>
        </p:sp>
        <p:sp>
          <p:nvSpPr>
            <p:cNvPr id="235" name="Freeform 234">
              <a:extLst>
                <a:ext uri="{FF2B5EF4-FFF2-40B4-BE49-F238E27FC236}">
                  <a16:creationId xmlns:a16="http://schemas.microsoft.com/office/drawing/2014/main" id="{221FE0B6-284A-B3FC-A5E7-86CBA9ECD3CC}"/>
                </a:ext>
              </a:extLst>
            </p:cNvPr>
            <p:cNvSpPr/>
            <p:nvPr/>
          </p:nvSpPr>
          <p:spPr>
            <a:xfrm>
              <a:off x="544743" y="5476262"/>
              <a:ext cx="9066" cy="28756"/>
            </a:xfrm>
            <a:custGeom>
              <a:avLst/>
              <a:gdLst>
                <a:gd name="connsiteX0" fmla="*/ 0 w 9066"/>
                <a:gd name="connsiteY0" fmla="*/ 0 h 28756"/>
                <a:gd name="connsiteX1" fmla="*/ 0 w 9066"/>
                <a:gd name="connsiteY1" fmla="*/ 28756 h 28756"/>
              </a:gdLst>
              <a:ahLst/>
              <a:cxnLst>
                <a:cxn ang="0">
                  <a:pos x="connsiteX0" y="connsiteY0"/>
                </a:cxn>
                <a:cxn ang="0">
                  <a:pos x="connsiteX1" y="connsiteY1"/>
                </a:cxn>
              </a:cxnLst>
              <a:rect l="l" t="t" r="r" b="b"/>
              <a:pathLst>
                <a:path w="9066" h="28756">
                  <a:moveTo>
                    <a:pt x="0" y="0"/>
                  </a:moveTo>
                  <a:lnTo>
                    <a:pt x="0" y="28756"/>
                  </a:lnTo>
                </a:path>
              </a:pathLst>
            </a:custGeom>
            <a:ln w="15875" cap="flat">
              <a:solidFill>
                <a:srgbClr val="5D8298"/>
              </a:solidFill>
              <a:prstDash val="solid"/>
              <a:miter/>
            </a:ln>
          </p:spPr>
          <p:txBody>
            <a:bodyPr rtlCol="0" anchor="ctr"/>
            <a:lstStyle/>
            <a:p>
              <a:endParaRPr lang="en-GB" dirty="0"/>
            </a:p>
          </p:txBody>
        </p:sp>
        <p:sp>
          <p:nvSpPr>
            <p:cNvPr id="236" name="Freeform 235">
              <a:extLst>
                <a:ext uri="{FF2B5EF4-FFF2-40B4-BE49-F238E27FC236}">
                  <a16:creationId xmlns:a16="http://schemas.microsoft.com/office/drawing/2014/main" id="{AEA5FD6A-4097-C5D1-0BDE-5673A0BE62A7}"/>
                </a:ext>
              </a:extLst>
            </p:cNvPr>
            <p:cNvSpPr/>
            <p:nvPr/>
          </p:nvSpPr>
          <p:spPr>
            <a:xfrm>
              <a:off x="542567" y="5490685"/>
              <a:ext cx="28558" cy="9071"/>
            </a:xfrm>
            <a:custGeom>
              <a:avLst/>
              <a:gdLst>
                <a:gd name="connsiteX0" fmla="*/ 0 w 28558"/>
                <a:gd name="connsiteY0" fmla="*/ 0 h 9071"/>
                <a:gd name="connsiteX1" fmla="*/ 28558 w 28558"/>
                <a:gd name="connsiteY1" fmla="*/ 0 h 9071"/>
              </a:gdLst>
              <a:ahLst/>
              <a:cxnLst>
                <a:cxn ang="0">
                  <a:pos x="connsiteX0" y="connsiteY0"/>
                </a:cxn>
                <a:cxn ang="0">
                  <a:pos x="connsiteX1" y="connsiteY1"/>
                </a:cxn>
              </a:cxnLst>
              <a:rect l="l" t="t" r="r" b="b"/>
              <a:pathLst>
                <a:path w="28558" h="9071">
                  <a:moveTo>
                    <a:pt x="0" y="0"/>
                  </a:moveTo>
                  <a:lnTo>
                    <a:pt x="28558" y="0"/>
                  </a:lnTo>
                </a:path>
              </a:pathLst>
            </a:custGeom>
            <a:ln w="15875" cap="flat">
              <a:solidFill>
                <a:srgbClr val="5D8298"/>
              </a:solidFill>
              <a:prstDash val="solid"/>
              <a:miter/>
            </a:ln>
          </p:spPr>
          <p:txBody>
            <a:bodyPr rtlCol="0" anchor="ctr"/>
            <a:lstStyle/>
            <a:p>
              <a:endParaRPr lang="en-GB" dirty="0"/>
            </a:p>
          </p:txBody>
        </p:sp>
        <p:sp>
          <p:nvSpPr>
            <p:cNvPr id="237" name="Freeform 236">
              <a:extLst>
                <a:ext uri="{FF2B5EF4-FFF2-40B4-BE49-F238E27FC236}">
                  <a16:creationId xmlns:a16="http://schemas.microsoft.com/office/drawing/2014/main" id="{86420D13-B95D-8334-4DF2-E530F2AC81FB}"/>
                </a:ext>
              </a:extLst>
            </p:cNvPr>
            <p:cNvSpPr/>
            <p:nvPr/>
          </p:nvSpPr>
          <p:spPr>
            <a:xfrm>
              <a:off x="556801" y="5476262"/>
              <a:ext cx="9066" cy="28756"/>
            </a:xfrm>
            <a:custGeom>
              <a:avLst/>
              <a:gdLst>
                <a:gd name="connsiteX0" fmla="*/ 0 w 9066"/>
                <a:gd name="connsiteY0" fmla="*/ 0 h 28756"/>
                <a:gd name="connsiteX1" fmla="*/ 0 w 9066"/>
                <a:gd name="connsiteY1" fmla="*/ 28756 h 28756"/>
              </a:gdLst>
              <a:ahLst/>
              <a:cxnLst>
                <a:cxn ang="0">
                  <a:pos x="connsiteX0" y="connsiteY0"/>
                </a:cxn>
                <a:cxn ang="0">
                  <a:pos x="connsiteX1" y="connsiteY1"/>
                </a:cxn>
              </a:cxnLst>
              <a:rect l="l" t="t" r="r" b="b"/>
              <a:pathLst>
                <a:path w="9066" h="28756">
                  <a:moveTo>
                    <a:pt x="0" y="0"/>
                  </a:moveTo>
                  <a:lnTo>
                    <a:pt x="0" y="28756"/>
                  </a:lnTo>
                </a:path>
              </a:pathLst>
            </a:custGeom>
            <a:ln w="15875" cap="flat">
              <a:solidFill>
                <a:srgbClr val="5D8298"/>
              </a:solidFill>
              <a:prstDash val="solid"/>
              <a:miter/>
            </a:ln>
          </p:spPr>
          <p:txBody>
            <a:bodyPr rtlCol="0" anchor="ctr"/>
            <a:lstStyle/>
            <a:p>
              <a:endParaRPr lang="en-GB" dirty="0"/>
            </a:p>
          </p:txBody>
        </p:sp>
        <p:sp>
          <p:nvSpPr>
            <p:cNvPr id="238" name="Freeform 237">
              <a:extLst>
                <a:ext uri="{FF2B5EF4-FFF2-40B4-BE49-F238E27FC236}">
                  <a16:creationId xmlns:a16="http://schemas.microsoft.com/office/drawing/2014/main" id="{C9DC2F6B-A883-7D9D-37DE-592C6AE856D3}"/>
                </a:ext>
              </a:extLst>
            </p:cNvPr>
            <p:cNvSpPr/>
            <p:nvPr/>
          </p:nvSpPr>
          <p:spPr>
            <a:xfrm>
              <a:off x="542567" y="5490685"/>
              <a:ext cx="28558" cy="9071"/>
            </a:xfrm>
            <a:custGeom>
              <a:avLst/>
              <a:gdLst>
                <a:gd name="connsiteX0" fmla="*/ 0 w 28558"/>
                <a:gd name="connsiteY0" fmla="*/ 0 h 9071"/>
                <a:gd name="connsiteX1" fmla="*/ 28558 w 28558"/>
                <a:gd name="connsiteY1" fmla="*/ 0 h 9071"/>
              </a:gdLst>
              <a:ahLst/>
              <a:cxnLst>
                <a:cxn ang="0">
                  <a:pos x="connsiteX0" y="connsiteY0"/>
                </a:cxn>
                <a:cxn ang="0">
                  <a:pos x="connsiteX1" y="connsiteY1"/>
                </a:cxn>
              </a:cxnLst>
              <a:rect l="l" t="t" r="r" b="b"/>
              <a:pathLst>
                <a:path w="28558" h="9071">
                  <a:moveTo>
                    <a:pt x="0" y="0"/>
                  </a:moveTo>
                  <a:lnTo>
                    <a:pt x="28558" y="0"/>
                  </a:lnTo>
                </a:path>
              </a:pathLst>
            </a:custGeom>
            <a:ln w="15875" cap="flat">
              <a:solidFill>
                <a:srgbClr val="5D8298"/>
              </a:solidFill>
              <a:prstDash val="solid"/>
              <a:miter/>
            </a:ln>
          </p:spPr>
          <p:txBody>
            <a:bodyPr rtlCol="0" anchor="ctr"/>
            <a:lstStyle/>
            <a:p>
              <a:endParaRPr lang="en-GB" dirty="0"/>
            </a:p>
          </p:txBody>
        </p:sp>
        <p:sp>
          <p:nvSpPr>
            <p:cNvPr id="239" name="Freeform 238">
              <a:extLst>
                <a:ext uri="{FF2B5EF4-FFF2-40B4-BE49-F238E27FC236}">
                  <a16:creationId xmlns:a16="http://schemas.microsoft.com/office/drawing/2014/main" id="{81862BCC-81D9-EE9C-4EE9-FC75987EED2E}"/>
                </a:ext>
              </a:extLst>
            </p:cNvPr>
            <p:cNvSpPr/>
            <p:nvPr/>
          </p:nvSpPr>
          <p:spPr>
            <a:xfrm>
              <a:off x="556801" y="5476262"/>
              <a:ext cx="9066" cy="28756"/>
            </a:xfrm>
            <a:custGeom>
              <a:avLst/>
              <a:gdLst>
                <a:gd name="connsiteX0" fmla="*/ 0 w 9066"/>
                <a:gd name="connsiteY0" fmla="*/ 0 h 28756"/>
                <a:gd name="connsiteX1" fmla="*/ 0 w 9066"/>
                <a:gd name="connsiteY1" fmla="*/ 28756 h 28756"/>
              </a:gdLst>
              <a:ahLst/>
              <a:cxnLst>
                <a:cxn ang="0">
                  <a:pos x="connsiteX0" y="connsiteY0"/>
                </a:cxn>
                <a:cxn ang="0">
                  <a:pos x="connsiteX1" y="connsiteY1"/>
                </a:cxn>
              </a:cxnLst>
              <a:rect l="l" t="t" r="r" b="b"/>
              <a:pathLst>
                <a:path w="9066" h="28756">
                  <a:moveTo>
                    <a:pt x="0" y="0"/>
                  </a:moveTo>
                  <a:lnTo>
                    <a:pt x="0" y="28756"/>
                  </a:lnTo>
                </a:path>
              </a:pathLst>
            </a:custGeom>
            <a:ln w="15875" cap="flat">
              <a:solidFill>
                <a:srgbClr val="5D8298"/>
              </a:solidFill>
              <a:prstDash val="solid"/>
              <a:miter/>
            </a:ln>
          </p:spPr>
          <p:txBody>
            <a:bodyPr rtlCol="0" anchor="ctr"/>
            <a:lstStyle/>
            <a:p>
              <a:endParaRPr lang="en-GB" dirty="0"/>
            </a:p>
          </p:txBody>
        </p:sp>
        <p:sp>
          <p:nvSpPr>
            <p:cNvPr id="240" name="Freeform 239">
              <a:extLst>
                <a:ext uri="{FF2B5EF4-FFF2-40B4-BE49-F238E27FC236}">
                  <a16:creationId xmlns:a16="http://schemas.microsoft.com/office/drawing/2014/main" id="{4E4A88CA-62E1-73B3-B44A-790450AC3DFE}"/>
                </a:ext>
              </a:extLst>
            </p:cNvPr>
            <p:cNvSpPr/>
            <p:nvPr/>
          </p:nvSpPr>
          <p:spPr>
            <a:xfrm>
              <a:off x="557707" y="5493951"/>
              <a:ext cx="28558" cy="9071"/>
            </a:xfrm>
            <a:custGeom>
              <a:avLst/>
              <a:gdLst>
                <a:gd name="connsiteX0" fmla="*/ 0 w 28558"/>
                <a:gd name="connsiteY0" fmla="*/ 0 h 9071"/>
                <a:gd name="connsiteX1" fmla="*/ 28558 w 28558"/>
                <a:gd name="connsiteY1" fmla="*/ 0 h 9071"/>
              </a:gdLst>
              <a:ahLst/>
              <a:cxnLst>
                <a:cxn ang="0">
                  <a:pos x="connsiteX0" y="connsiteY0"/>
                </a:cxn>
                <a:cxn ang="0">
                  <a:pos x="connsiteX1" y="connsiteY1"/>
                </a:cxn>
              </a:cxnLst>
              <a:rect l="l" t="t" r="r" b="b"/>
              <a:pathLst>
                <a:path w="28558" h="9071">
                  <a:moveTo>
                    <a:pt x="0" y="0"/>
                  </a:moveTo>
                  <a:lnTo>
                    <a:pt x="28558" y="0"/>
                  </a:lnTo>
                </a:path>
              </a:pathLst>
            </a:custGeom>
            <a:ln w="15875" cap="flat">
              <a:solidFill>
                <a:srgbClr val="5D8298"/>
              </a:solidFill>
              <a:prstDash val="solid"/>
              <a:miter/>
            </a:ln>
          </p:spPr>
          <p:txBody>
            <a:bodyPr rtlCol="0" anchor="ctr"/>
            <a:lstStyle/>
            <a:p>
              <a:endParaRPr lang="en-GB" dirty="0"/>
            </a:p>
          </p:txBody>
        </p:sp>
        <p:sp>
          <p:nvSpPr>
            <p:cNvPr id="241" name="Freeform 240">
              <a:extLst>
                <a:ext uri="{FF2B5EF4-FFF2-40B4-BE49-F238E27FC236}">
                  <a16:creationId xmlns:a16="http://schemas.microsoft.com/office/drawing/2014/main" id="{7734B459-DBDA-B4DE-A8A9-DD5E540E6FCD}"/>
                </a:ext>
              </a:extLst>
            </p:cNvPr>
            <p:cNvSpPr/>
            <p:nvPr/>
          </p:nvSpPr>
          <p:spPr>
            <a:xfrm>
              <a:off x="571941" y="5479527"/>
              <a:ext cx="9066" cy="28756"/>
            </a:xfrm>
            <a:custGeom>
              <a:avLst/>
              <a:gdLst>
                <a:gd name="connsiteX0" fmla="*/ 0 w 9066"/>
                <a:gd name="connsiteY0" fmla="*/ 0 h 28756"/>
                <a:gd name="connsiteX1" fmla="*/ 0 w 9066"/>
                <a:gd name="connsiteY1" fmla="*/ 28757 h 28756"/>
              </a:gdLst>
              <a:ahLst/>
              <a:cxnLst>
                <a:cxn ang="0">
                  <a:pos x="connsiteX0" y="connsiteY0"/>
                </a:cxn>
                <a:cxn ang="0">
                  <a:pos x="connsiteX1" y="connsiteY1"/>
                </a:cxn>
              </a:cxnLst>
              <a:rect l="l" t="t" r="r" b="b"/>
              <a:pathLst>
                <a:path w="9066" h="28756">
                  <a:moveTo>
                    <a:pt x="0" y="0"/>
                  </a:moveTo>
                  <a:lnTo>
                    <a:pt x="0" y="28757"/>
                  </a:lnTo>
                </a:path>
              </a:pathLst>
            </a:custGeom>
            <a:ln w="15875" cap="flat">
              <a:solidFill>
                <a:srgbClr val="5D8298"/>
              </a:solidFill>
              <a:prstDash val="solid"/>
              <a:miter/>
            </a:ln>
          </p:spPr>
          <p:txBody>
            <a:bodyPr rtlCol="0" anchor="ctr"/>
            <a:lstStyle/>
            <a:p>
              <a:endParaRPr lang="en-GB" dirty="0"/>
            </a:p>
          </p:txBody>
        </p:sp>
        <p:sp>
          <p:nvSpPr>
            <p:cNvPr id="242" name="Freeform 241">
              <a:extLst>
                <a:ext uri="{FF2B5EF4-FFF2-40B4-BE49-F238E27FC236}">
                  <a16:creationId xmlns:a16="http://schemas.microsoft.com/office/drawing/2014/main" id="{1DF0E37E-491B-4A4E-0F11-CDBA72B0E098}"/>
                </a:ext>
              </a:extLst>
            </p:cNvPr>
            <p:cNvSpPr/>
            <p:nvPr/>
          </p:nvSpPr>
          <p:spPr>
            <a:xfrm>
              <a:off x="581914" y="5507105"/>
              <a:ext cx="28467" cy="9071"/>
            </a:xfrm>
            <a:custGeom>
              <a:avLst/>
              <a:gdLst>
                <a:gd name="connsiteX0" fmla="*/ 0 w 28467"/>
                <a:gd name="connsiteY0" fmla="*/ 0 h 9071"/>
                <a:gd name="connsiteX1" fmla="*/ 28468 w 28467"/>
                <a:gd name="connsiteY1" fmla="*/ 0 h 9071"/>
              </a:gdLst>
              <a:ahLst/>
              <a:cxnLst>
                <a:cxn ang="0">
                  <a:pos x="connsiteX0" y="connsiteY0"/>
                </a:cxn>
                <a:cxn ang="0">
                  <a:pos x="connsiteX1" y="connsiteY1"/>
                </a:cxn>
              </a:cxnLst>
              <a:rect l="l" t="t" r="r" b="b"/>
              <a:pathLst>
                <a:path w="28467" h="9071">
                  <a:moveTo>
                    <a:pt x="0" y="0"/>
                  </a:moveTo>
                  <a:lnTo>
                    <a:pt x="28468" y="0"/>
                  </a:lnTo>
                </a:path>
              </a:pathLst>
            </a:custGeom>
            <a:ln w="15875" cap="flat">
              <a:solidFill>
                <a:srgbClr val="5D8298"/>
              </a:solidFill>
              <a:prstDash val="solid"/>
              <a:miter/>
            </a:ln>
          </p:spPr>
          <p:txBody>
            <a:bodyPr rtlCol="0" anchor="ctr"/>
            <a:lstStyle/>
            <a:p>
              <a:endParaRPr lang="en-GB" dirty="0"/>
            </a:p>
          </p:txBody>
        </p:sp>
        <p:sp>
          <p:nvSpPr>
            <p:cNvPr id="243" name="Freeform 242">
              <a:extLst>
                <a:ext uri="{FF2B5EF4-FFF2-40B4-BE49-F238E27FC236}">
                  <a16:creationId xmlns:a16="http://schemas.microsoft.com/office/drawing/2014/main" id="{CF413805-E6D8-5A0E-C4EF-54A85CBA9315}"/>
                </a:ext>
              </a:extLst>
            </p:cNvPr>
            <p:cNvSpPr/>
            <p:nvPr/>
          </p:nvSpPr>
          <p:spPr>
            <a:xfrm>
              <a:off x="596148" y="5492772"/>
              <a:ext cx="9066" cy="28756"/>
            </a:xfrm>
            <a:custGeom>
              <a:avLst/>
              <a:gdLst>
                <a:gd name="connsiteX0" fmla="*/ 0 w 9066"/>
                <a:gd name="connsiteY0" fmla="*/ 0 h 28756"/>
                <a:gd name="connsiteX1" fmla="*/ 0 w 9066"/>
                <a:gd name="connsiteY1" fmla="*/ 28756 h 28756"/>
              </a:gdLst>
              <a:ahLst/>
              <a:cxnLst>
                <a:cxn ang="0">
                  <a:pos x="connsiteX0" y="connsiteY0"/>
                </a:cxn>
                <a:cxn ang="0">
                  <a:pos x="connsiteX1" y="connsiteY1"/>
                </a:cxn>
              </a:cxnLst>
              <a:rect l="l" t="t" r="r" b="b"/>
              <a:pathLst>
                <a:path w="9066" h="28756">
                  <a:moveTo>
                    <a:pt x="0" y="0"/>
                  </a:moveTo>
                  <a:lnTo>
                    <a:pt x="0" y="28756"/>
                  </a:lnTo>
                </a:path>
              </a:pathLst>
            </a:custGeom>
            <a:ln w="15875" cap="flat">
              <a:solidFill>
                <a:srgbClr val="5D8298"/>
              </a:solidFill>
              <a:prstDash val="solid"/>
              <a:miter/>
            </a:ln>
          </p:spPr>
          <p:txBody>
            <a:bodyPr rtlCol="0" anchor="ctr"/>
            <a:lstStyle/>
            <a:p>
              <a:endParaRPr lang="en-GB" dirty="0"/>
            </a:p>
          </p:txBody>
        </p:sp>
        <p:sp>
          <p:nvSpPr>
            <p:cNvPr id="244" name="Freeform 243">
              <a:extLst>
                <a:ext uri="{FF2B5EF4-FFF2-40B4-BE49-F238E27FC236}">
                  <a16:creationId xmlns:a16="http://schemas.microsoft.com/office/drawing/2014/main" id="{F904975A-61FB-938F-A4BF-42F68B9771AF}"/>
                </a:ext>
              </a:extLst>
            </p:cNvPr>
            <p:cNvSpPr/>
            <p:nvPr/>
          </p:nvSpPr>
          <p:spPr>
            <a:xfrm>
              <a:off x="587897" y="5507105"/>
              <a:ext cx="28467" cy="9071"/>
            </a:xfrm>
            <a:custGeom>
              <a:avLst/>
              <a:gdLst>
                <a:gd name="connsiteX0" fmla="*/ 0 w 28467"/>
                <a:gd name="connsiteY0" fmla="*/ 0 h 9071"/>
                <a:gd name="connsiteX1" fmla="*/ 28467 w 28467"/>
                <a:gd name="connsiteY1" fmla="*/ 0 h 9071"/>
              </a:gdLst>
              <a:ahLst/>
              <a:cxnLst>
                <a:cxn ang="0">
                  <a:pos x="connsiteX0" y="connsiteY0"/>
                </a:cxn>
                <a:cxn ang="0">
                  <a:pos x="connsiteX1" y="connsiteY1"/>
                </a:cxn>
              </a:cxnLst>
              <a:rect l="l" t="t" r="r" b="b"/>
              <a:pathLst>
                <a:path w="28467" h="9071">
                  <a:moveTo>
                    <a:pt x="0" y="0"/>
                  </a:moveTo>
                  <a:lnTo>
                    <a:pt x="28467" y="0"/>
                  </a:lnTo>
                </a:path>
              </a:pathLst>
            </a:custGeom>
            <a:ln w="15875" cap="flat">
              <a:solidFill>
                <a:srgbClr val="5D8298"/>
              </a:solidFill>
              <a:prstDash val="solid"/>
              <a:miter/>
            </a:ln>
          </p:spPr>
          <p:txBody>
            <a:bodyPr rtlCol="0" anchor="ctr"/>
            <a:lstStyle/>
            <a:p>
              <a:endParaRPr lang="en-GB" dirty="0"/>
            </a:p>
          </p:txBody>
        </p:sp>
        <p:sp>
          <p:nvSpPr>
            <p:cNvPr id="245" name="Freeform 244">
              <a:extLst>
                <a:ext uri="{FF2B5EF4-FFF2-40B4-BE49-F238E27FC236}">
                  <a16:creationId xmlns:a16="http://schemas.microsoft.com/office/drawing/2014/main" id="{57D5F2BF-3B55-B2BD-F714-03CBA047C4AB}"/>
                </a:ext>
              </a:extLst>
            </p:cNvPr>
            <p:cNvSpPr/>
            <p:nvPr/>
          </p:nvSpPr>
          <p:spPr>
            <a:xfrm>
              <a:off x="602131" y="5492772"/>
              <a:ext cx="9066" cy="28756"/>
            </a:xfrm>
            <a:custGeom>
              <a:avLst/>
              <a:gdLst>
                <a:gd name="connsiteX0" fmla="*/ 0 w 9066"/>
                <a:gd name="connsiteY0" fmla="*/ 0 h 28756"/>
                <a:gd name="connsiteX1" fmla="*/ 0 w 9066"/>
                <a:gd name="connsiteY1" fmla="*/ 28756 h 28756"/>
              </a:gdLst>
              <a:ahLst/>
              <a:cxnLst>
                <a:cxn ang="0">
                  <a:pos x="connsiteX0" y="connsiteY0"/>
                </a:cxn>
                <a:cxn ang="0">
                  <a:pos x="connsiteX1" y="connsiteY1"/>
                </a:cxn>
              </a:cxnLst>
              <a:rect l="l" t="t" r="r" b="b"/>
              <a:pathLst>
                <a:path w="9066" h="28756">
                  <a:moveTo>
                    <a:pt x="0" y="0"/>
                  </a:moveTo>
                  <a:lnTo>
                    <a:pt x="0" y="28756"/>
                  </a:lnTo>
                </a:path>
              </a:pathLst>
            </a:custGeom>
            <a:ln w="15875" cap="flat">
              <a:solidFill>
                <a:srgbClr val="5D8298"/>
              </a:solidFill>
              <a:prstDash val="solid"/>
              <a:miter/>
            </a:ln>
          </p:spPr>
          <p:txBody>
            <a:bodyPr rtlCol="0" anchor="ctr"/>
            <a:lstStyle/>
            <a:p>
              <a:endParaRPr lang="en-GB" dirty="0"/>
            </a:p>
          </p:txBody>
        </p:sp>
        <p:sp>
          <p:nvSpPr>
            <p:cNvPr id="246" name="Freeform 245">
              <a:extLst>
                <a:ext uri="{FF2B5EF4-FFF2-40B4-BE49-F238E27FC236}">
                  <a16:creationId xmlns:a16="http://schemas.microsoft.com/office/drawing/2014/main" id="{7E63A7DF-F4B1-CA0B-AC31-B022D0053A2E}"/>
                </a:ext>
              </a:extLst>
            </p:cNvPr>
            <p:cNvSpPr/>
            <p:nvPr/>
          </p:nvSpPr>
          <p:spPr>
            <a:xfrm>
              <a:off x="621079" y="5517174"/>
              <a:ext cx="28558" cy="9071"/>
            </a:xfrm>
            <a:custGeom>
              <a:avLst/>
              <a:gdLst>
                <a:gd name="connsiteX0" fmla="*/ 0 w 28558"/>
                <a:gd name="connsiteY0" fmla="*/ 0 h 9071"/>
                <a:gd name="connsiteX1" fmla="*/ 28558 w 28558"/>
                <a:gd name="connsiteY1" fmla="*/ 0 h 9071"/>
              </a:gdLst>
              <a:ahLst/>
              <a:cxnLst>
                <a:cxn ang="0">
                  <a:pos x="connsiteX0" y="connsiteY0"/>
                </a:cxn>
                <a:cxn ang="0">
                  <a:pos x="connsiteX1" y="connsiteY1"/>
                </a:cxn>
              </a:cxnLst>
              <a:rect l="l" t="t" r="r" b="b"/>
              <a:pathLst>
                <a:path w="28558" h="9071">
                  <a:moveTo>
                    <a:pt x="0" y="0"/>
                  </a:moveTo>
                  <a:lnTo>
                    <a:pt x="28558" y="0"/>
                  </a:lnTo>
                </a:path>
              </a:pathLst>
            </a:custGeom>
            <a:ln w="15875" cap="flat">
              <a:solidFill>
                <a:srgbClr val="5D8298"/>
              </a:solidFill>
              <a:prstDash val="solid"/>
              <a:miter/>
            </a:ln>
          </p:spPr>
          <p:txBody>
            <a:bodyPr rtlCol="0" anchor="ctr"/>
            <a:lstStyle/>
            <a:p>
              <a:endParaRPr lang="en-GB" dirty="0"/>
            </a:p>
          </p:txBody>
        </p:sp>
        <p:sp>
          <p:nvSpPr>
            <p:cNvPr id="247" name="Freeform 246">
              <a:extLst>
                <a:ext uri="{FF2B5EF4-FFF2-40B4-BE49-F238E27FC236}">
                  <a16:creationId xmlns:a16="http://schemas.microsoft.com/office/drawing/2014/main" id="{8D330FB4-6B1F-1474-209D-E14684D624C8}"/>
                </a:ext>
              </a:extLst>
            </p:cNvPr>
            <p:cNvSpPr/>
            <p:nvPr/>
          </p:nvSpPr>
          <p:spPr>
            <a:xfrm>
              <a:off x="635404" y="5502750"/>
              <a:ext cx="9066" cy="28756"/>
            </a:xfrm>
            <a:custGeom>
              <a:avLst/>
              <a:gdLst>
                <a:gd name="connsiteX0" fmla="*/ 0 w 9066"/>
                <a:gd name="connsiteY0" fmla="*/ 0 h 28756"/>
                <a:gd name="connsiteX1" fmla="*/ 0 w 9066"/>
                <a:gd name="connsiteY1" fmla="*/ 28757 h 28756"/>
              </a:gdLst>
              <a:ahLst/>
              <a:cxnLst>
                <a:cxn ang="0">
                  <a:pos x="connsiteX0" y="connsiteY0"/>
                </a:cxn>
                <a:cxn ang="0">
                  <a:pos x="connsiteX1" y="connsiteY1"/>
                </a:cxn>
              </a:cxnLst>
              <a:rect l="l" t="t" r="r" b="b"/>
              <a:pathLst>
                <a:path w="9066" h="28756">
                  <a:moveTo>
                    <a:pt x="0" y="0"/>
                  </a:moveTo>
                  <a:lnTo>
                    <a:pt x="0" y="28757"/>
                  </a:lnTo>
                </a:path>
              </a:pathLst>
            </a:custGeom>
            <a:ln w="15875" cap="flat">
              <a:solidFill>
                <a:srgbClr val="5D8298"/>
              </a:solidFill>
              <a:prstDash val="solid"/>
              <a:miter/>
            </a:ln>
          </p:spPr>
          <p:txBody>
            <a:bodyPr rtlCol="0" anchor="ctr"/>
            <a:lstStyle/>
            <a:p>
              <a:endParaRPr lang="en-GB" dirty="0"/>
            </a:p>
          </p:txBody>
        </p:sp>
        <p:sp>
          <p:nvSpPr>
            <p:cNvPr id="248" name="Freeform 247">
              <a:extLst>
                <a:ext uri="{FF2B5EF4-FFF2-40B4-BE49-F238E27FC236}">
                  <a16:creationId xmlns:a16="http://schemas.microsoft.com/office/drawing/2014/main" id="{35B80211-2AA0-9F55-3A0A-5FDCBF2D29F2}"/>
                </a:ext>
              </a:extLst>
            </p:cNvPr>
            <p:cNvSpPr/>
            <p:nvPr/>
          </p:nvSpPr>
          <p:spPr>
            <a:xfrm>
              <a:off x="624162" y="5517174"/>
              <a:ext cx="28558" cy="9071"/>
            </a:xfrm>
            <a:custGeom>
              <a:avLst/>
              <a:gdLst>
                <a:gd name="connsiteX0" fmla="*/ 0 w 28558"/>
                <a:gd name="connsiteY0" fmla="*/ 0 h 9071"/>
                <a:gd name="connsiteX1" fmla="*/ 28558 w 28558"/>
                <a:gd name="connsiteY1" fmla="*/ 0 h 9071"/>
              </a:gdLst>
              <a:ahLst/>
              <a:cxnLst>
                <a:cxn ang="0">
                  <a:pos x="connsiteX0" y="connsiteY0"/>
                </a:cxn>
                <a:cxn ang="0">
                  <a:pos x="connsiteX1" y="connsiteY1"/>
                </a:cxn>
              </a:cxnLst>
              <a:rect l="l" t="t" r="r" b="b"/>
              <a:pathLst>
                <a:path w="28558" h="9071">
                  <a:moveTo>
                    <a:pt x="0" y="0"/>
                  </a:moveTo>
                  <a:lnTo>
                    <a:pt x="28558" y="0"/>
                  </a:lnTo>
                </a:path>
              </a:pathLst>
            </a:custGeom>
            <a:ln w="15875" cap="flat">
              <a:solidFill>
                <a:srgbClr val="5D8298"/>
              </a:solidFill>
              <a:prstDash val="solid"/>
              <a:miter/>
            </a:ln>
          </p:spPr>
          <p:txBody>
            <a:bodyPr rtlCol="0" anchor="ctr"/>
            <a:lstStyle/>
            <a:p>
              <a:endParaRPr lang="en-GB" dirty="0"/>
            </a:p>
          </p:txBody>
        </p:sp>
        <p:sp>
          <p:nvSpPr>
            <p:cNvPr id="249" name="Freeform 248">
              <a:extLst>
                <a:ext uri="{FF2B5EF4-FFF2-40B4-BE49-F238E27FC236}">
                  <a16:creationId xmlns:a16="http://schemas.microsoft.com/office/drawing/2014/main" id="{877613B7-6E96-FA33-2190-3F5DFA95CA90}"/>
                </a:ext>
              </a:extLst>
            </p:cNvPr>
            <p:cNvSpPr/>
            <p:nvPr/>
          </p:nvSpPr>
          <p:spPr>
            <a:xfrm>
              <a:off x="638396" y="5502750"/>
              <a:ext cx="9066" cy="28756"/>
            </a:xfrm>
            <a:custGeom>
              <a:avLst/>
              <a:gdLst>
                <a:gd name="connsiteX0" fmla="*/ 0 w 9066"/>
                <a:gd name="connsiteY0" fmla="*/ 0 h 28756"/>
                <a:gd name="connsiteX1" fmla="*/ 0 w 9066"/>
                <a:gd name="connsiteY1" fmla="*/ 28757 h 28756"/>
              </a:gdLst>
              <a:ahLst/>
              <a:cxnLst>
                <a:cxn ang="0">
                  <a:pos x="connsiteX0" y="connsiteY0"/>
                </a:cxn>
                <a:cxn ang="0">
                  <a:pos x="connsiteX1" y="connsiteY1"/>
                </a:cxn>
              </a:cxnLst>
              <a:rect l="l" t="t" r="r" b="b"/>
              <a:pathLst>
                <a:path w="9066" h="28756">
                  <a:moveTo>
                    <a:pt x="0" y="0"/>
                  </a:moveTo>
                  <a:lnTo>
                    <a:pt x="0" y="28757"/>
                  </a:lnTo>
                </a:path>
              </a:pathLst>
            </a:custGeom>
            <a:ln w="15875" cap="flat">
              <a:solidFill>
                <a:srgbClr val="5D8298"/>
              </a:solidFill>
              <a:prstDash val="solid"/>
              <a:miter/>
            </a:ln>
          </p:spPr>
          <p:txBody>
            <a:bodyPr rtlCol="0" anchor="ctr"/>
            <a:lstStyle/>
            <a:p>
              <a:endParaRPr lang="en-GB" dirty="0"/>
            </a:p>
          </p:txBody>
        </p:sp>
        <p:sp>
          <p:nvSpPr>
            <p:cNvPr id="250" name="Freeform 249">
              <a:extLst>
                <a:ext uri="{FF2B5EF4-FFF2-40B4-BE49-F238E27FC236}">
                  <a16:creationId xmlns:a16="http://schemas.microsoft.com/office/drawing/2014/main" id="{CF1E401D-E894-B2B9-2F93-D97CB34E627E}"/>
                </a:ext>
              </a:extLst>
            </p:cNvPr>
            <p:cNvSpPr/>
            <p:nvPr/>
          </p:nvSpPr>
          <p:spPr>
            <a:xfrm>
              <a:off x="630236" y="5517174"/>
              <a:ext cx="28467" cy="9071"/>
            </a:xfrm>
            <a:custGeom>
              <a:avLst/>
              <a:gdLst>
                <a:gd name="connsiteX0" fmla="*/ 0 w 28467"/>
                <a:gd name="connsiteY0" fmla="*/ 0 h 9071"/>
                <a:gd name="connsiteX1" fmla="*/ 28468 w 28467"/>
                <a:gd name="connsiteY1" fmla="*/ 0 h 9071"/>
              </a:gdLst>
              <a:ahLst/>
              <a:cxnLst>
                <a:cxn ang="0">
                  <a:pos x="connsiteX0" y="connsiteY0"/>
                </a:cxn>
                <a:cxn ang="0">
                  <a:pos x="connsiteX1" y="connsiteY1"/>
                </a:cxn>
              </a:cxnLst>
              <a:rect l="l" t="t" r="r" b="b"/>
              <a:pathLst>
                <a:path w="28467" h="9071">
                  <a:moveTo>
                    <a:pt x="0" y="0"/>
                  </a:moveTo>
                  <a:lnTo>
                    <a:pt x="28468" y="0"/>
                  </a:lnTo>
                </a:path>
              </a:pathLst>
            </a:custGeom>
            <a:ln w="15875" cap="flat">
              <a:solidFill>
                <a:srgbClr val="5D8298"/>
              </a:solidFill>
              <a:prstDash val="solid"/>
              <a:miter/>
            </a:ln>
          </p:spPr>
          <p:txBody>
            <a:bodyPr rtlCol="0" anchor="ctr"/>
            <a:lstStyle/>
            <a:p>
              <a:endParaRPr lang="en-GB" dirty="0"/>
            </a:p>
          </p:txBody>
        </p:sp>
        <p:sp>
          <p:nvSpPr>
            <p:cNvPr id="251" name="Freeform 250">
              <a:extLst>
                <a:ext uri="{FF2B5EF4-FFF2-40B4-BE49-F238E27FC236}">
                  <a16:creationId xmlns:a16="http://schemas.microsoft.com/office/drawing/2014/main" id="{FE1E92BD-97B4-3638-1CD6-BF7634536EB7}"/>
                </a:ext>
              </a:extLst>
            </p:cNvPr>
            <p:cNvSpPr/>
            <p:nvPr/>
          </p:nvSpPr>
          <p:spPr>
            <a:xfrm>
              <a:off x="644470" y="5502750"/>
              <a:ext cx="9066" cy="28756"/>
            </a:xfrm>
            <a:custGeom>
              <a:avLst/>
              <a:gdLst>
                <a:gd name="connsiteX0" fmla="*/ 0 w 9066"/>
                <a:gd name="connsiteY0" fmla="*/ 0 h 28756"/>
                <a:gd name="connsiteX1" fmla="*/ 0 w 9066"/>
                <a:gd name="connsiteY1" fmla="*/ 28757 h 28756"/>
              </a:gdLst>
              <a:ahLst/>
              <a:cxnLst>
                <a:cxn ang="0">
                  <a:pos x="connsiteX0" y="connsiteY0"/>
                </a:cxn>
                <a:cxn ang="0">
                  <a:pos x="connsiteX1" y="connsiteY1"/>
                </a:cxn>
              </a:cxnLst>
              <a:rect l="l" t="t" r="r" b="b"/>
              <a:pathLst>
                <a:path w="9066" h="28756">
                  <a:moveTo>
                    <a:pt x="0" y="0"/>
                  </a:moveTo>
                  <a:lnTo>
                    <a:pt x="0" y="28757"/>
                  </a:lnTo>
                </a:path>
              </a:pathLst>
            </a:custGeom>
            <a:ln w="15875" cap="flat">
              <a:solidFill>
                <a:srgbClr val="5D8298"/>
              </a:solidFill>
              <a:prstDash val="solid"/>
              <a:miter/>
            </a:ln>
          </p:spPr>
          <p:txBody>
            <a:bodyPr rtlCol="0" anchor="ctr"/>
            <a:lstStyle/>
            <a:p>
              <a:endParaRPr lang="en-GB" dirty="0"/>
            </a:p>
          </p:txBody>
        </p:sp>
        <p:sp>
          <p:nvSpPr>
            <p:cNvPr id="252" name="Freeform 251">
              <a:extLst>
                <a:ext uri="{FF2B5EF4-FFF2-40B4-BE49-F238E27FC236}">
                  <a16:creationId xmlns:a16="http://schemas.microsoft.com/office/drawing/2014/main" id="{DF31E466-0766-ECA9-C663-38C8CB38190C}"/>
                </a:ext>
              </a:extLst>
            </p:cNvPr>
            <p:cNvSpPr/>
            <p:nvPr/>
          </p:nvSpPr>
          <p:spPr>
            <a:xfrm>
              <a:off x="654352" y="5517174"/>
              <a:ext cx="28558" cy="9071"/>
            </a:xfrm>
            <a:custGeom>
              <a:avLst/>
              <a:gdLst>
                <a:gd name="connsiteX0" fmla="*/ 0 w 28558"/>
                <a:gd name="connsiteY0" fmla="*/ 0 h 9071"/>
                <a:gd name="connsiteX1" fmla="*/ 28558 w 28558"/>
                <a:gd name="connsiteY1" fmla="*/ 0 h 9071"/>
              </a:gdLst>
              <a:ahLst/>
              <a:cxnLst>
                <a:cxn ang="0">
                  <a:pos x="connsiteX0" y="connsiteY0"/>
                </a:cxn>
                <a:cxn ang="0">
                  <a:pos x="connsiteX1" y="connsiteY1"/>
                </a:cxn>
              </a:cxnLst>
              <a:rect l="l" t="t" r="r" b="b"/>
              <a:pathLst>
                <a:path w="28558" h="9071">
                  <a:moveTo>
                    <a:pt x="0" y="0"/>
                  </a:moveTo>
                  <a:lnTo>
                    <a:pt x="28558" y="0"/>
                  </a:lnTo>
                </a:path>
              </a:pathLst>
            </a:custGeom>
            <a:ln w="15875" cap="flat">
              <a:solidFill>
                <a:srgbClr val="5D8298"/>
              </a:solidFill>
              <a:prstDash val="solid"/>
              <a:miter/>
            </a:ln>
          </p:spPr>
          <p:txBody>
            <a:bodyPr rtlCol="0" anchor="ctr"/>
            <a:lstStyle/>
            <a:p>
              <a:endParaRPr lang="en-GB" dirty="0"/>
            </a:p>
          </p:txBody>
        </p:sp>
        <p:sp>
          <p:nvSpPr>
            <p:cNvPr id="253" name="Freeform 252">
              <a:extLst>
                <a:ext uri="{FF2B5EF4-FFF2-40B4-BE49-F238E27FC236}">
                  <a16:creationId xmlns:a16="http://schemas.microsoft.com/office/drawing/2014/main" id="{E2649C28-9523-18FB-D9D4-C2CE16C3AE17}"/>
                </a:ext>
              </a:extLst>
            </p:cNvPr>
            <p:cNvSpPr/>
            <p:nvPr/>
          </p:nvSpPr>
          <p:spPr>
            <a:xfrm>
              <a:off x="668676" y="5502750"/>
              <a:ext cx="9066" cy="28756"/>
            </a:xfrm>
            <a:custGeom>
              <a:avLst/>
              <a:gdLst>
                <a:gd name="connsiteX0" fmla="*/ 0 w 9066"/>
                <a:gd name="connsiteY0" fmla="*/ 0 h 28756"/>
                <a:gd name="connsiteX1" fmla="*/ 0 w 9066"/>
                <a:gd name="connsiteY1" fmla="*/ 28757 h 28756"/>
              </a:gdLst>
              <a:ahLst/>
              <a:cxnLst>
                <a:cxn ang="0">
                  <a:pos x="connsiteX0" y="connsiteY0"/>
                </a:cxn>
                <a:cxn ang="0">
                  <a:pos x="connsiteX1" y="connsiteY1"/>
                </a:cxn>
              </a:cxnLst>
              <a:rect l="l" t="t" r="r" b="b"/>
              <a:pathLst>
                <a:path w="9066" h="28756">
                  <a:moveTo>
                    <a:pt x="0" y="0"/>
                  </a:moveTo>
                  <a:lnTo>
                    <a:pt x="0" y="28757"/>
                  </a:lnTo>
                </a:path>
              </a:pathLst>
            </a:custGeom>
            <a:ln w="15875" cap="flat">
              <a:solidFill>
                <a:srgbClr val="5D8298"/>
              </a:solidFill>
              <a:prstDash val="solid"/>
              <a:miter/>
            </a:ln>
          </p:spPr>
          <p:txBody>
            <a:bodyPr rtlCol="0" anchor="ctr"/>
            <a:lstStyle/>
            <a:p>
              <a:endParaRPr lang="en-GB" dirty="0"/>
            </a:p>
          </p:txBody>
        </p:sp>
        <p:sp>
          <p:nvSpPr>
            <p:cNvPr id="254" name="Freeform 253">
              <a:extLst>
                <a:ext uri="{FF2B5EF4-FFF2-40B4-BE49-F238E27FC236}">
                  <a16:creationId xmlns:a16="http://schemas.microsoft.com/office/drawing/2014/main" id="{697A857F-9687-5B5D-6E77-AFD9EBE734EB}"/>
                </a:ext>
              </a:extLst>
            </p:cNvPr>
            <p:cNvSpPr/>
            <p:nvPr/>
          </p:nvSpPr>
          <p:spPr>
            <a:xfrm>
              <a:off x="663418" y="5523977"/>
              <a:ext cx="28558" cy="9071"/>
            </a:xfrm>
            <a:custGeom>
              <a:avLst/>
              <a:gdLst>
                <a:gd name="connsiteX0" fmla="*/ 0 w 28558"/>
                <a:gd name="connsiteY0" fmla="*/ 0 h 9071"/>
                <a:gd name="connsiteX1" fmla="*/ 28558 w 28558"/>
                <a:gd name="connsiteY1" fmla="*/ 0 h 9071"/>
              </a:gdLst>
              <a:ahLst/>
              <a:cxnLst>
                <a:cxn ang="0">
                  <a:pos x="connsiteX0" y="connsiteY0"/>
                </a:cxn>
                <a:cxn ang="0">
                  <a:pos x="connsiteX1" y="connsiteY1"/>
                </a:cxn>
              </a:cxnLst>
              <a:rect l="l" t="t" r="r" b="b"/>
              <a:pathLst>
                <a:path w="28558" h="9071">
                  <a:moveTo>
                    <a:pt x="0" y="0"/>
                  </a:moveTo>
                  <a:lnTo>
                    <a:pt x="28558" y="0"/>
                  </a:lnTo>
                </a:path>
              </a:pathLst>
            </a:custGeom>
            <a:ln w="15875" cap="flat">
              <a:solidFill>
                <a:srgbClr val="5D8298"/>
              </a:solidFill>
              <a:prstDash val="solid"/>
              <a:miter/>
            </a:ln>
          </p:spPr>
          <p:txBody>
            <a:bodyPr rtlCol="0" anchor="ctr"/>
            <a:lstStyle/>
            <a:p>
              <a:endParaRPr lang="en-GB" dirty="0"/>
            </a:p>
          </p:txBody>
        </p:sp>
        <p:sp>
          <p:nvSpPr>
            <p:cNvPr id="255" name="Freeform 254">
              <a:extLst>
                <a:ext uri="{FF2B5EF4-FFF2-40B4-BE49-F238E27FC236}">
                  <a16:creationId xmlns:a16="http://schemas.microsoft.com/office/drawing/2014/main" id="{CE0A8EBD-47CA-1E4F-3536-FADF2C778CF1}"/>
                </a:ext>
              </a:extLst>
            </p:cNvPr>
            <p:cNvSpPr/>
            <p:nvPr/>
          </p:nvSpPr>
          <p:spPr>
            <a:xfrm>
              <a:off x="677742" y="5509645"/>
              <a:ext cx="9066" cy="28756"/>
            </a:xfrm>
            <a:custGeom>
              <a:avLst/>
              <a:gdLst>
                <a:gd name="connsiteX0" fmla="*/ 0 w 9066"/>
                <a:gd name="connsiteY0" fmla="*/ 0 h 28756"/>
                <a:gd name="connsiteX1" fmla="*/ 0 w 9066"/>
                <a:gd name="connsiteY1" fmla="*/ 28757 h 28756"/>
              </a:gdLst>
              <a:ahLst/>
              <a:cxnLst>
                <a:cxn ang="0">
                  <a:pos x="connsiteX0" y="connsiteY0"/>
                </a:cxn>
                <a:cxn ang="0">
                  <a:pos x="connsiteX1" y="connsiteY1"/>
                </a:cxn>
              </a:cxnLst>
              <a:rect l="l" t="t" r="r" b="b"/>
              <a:pathLst>
                <a:path w="9066" h="28756">
                  <a:moveTo>
                    <a:pt x="0" y="0"/>
                  </a:moveTo>
                  <a:lnTo>
                    <a:pt x="0" y="28757"/>
                  </a:lnTo>
                </a:path>
              </a:pathLst>
            </a:custGeom>
            <a:ln w="15875" cap="flat">
              <a:solidFill>
                <a:srgbClr val="5D8298"/>
              </a:solidFill>
              <a:prstDash val="solid"/>
              <a:miter/>
            </a:ln>
          </p:spPr>
          <p:txBody>
            <a:bodyPr rtlCol="0" anchor="ctr"/>
            <a:lstStyle/>
            <a:p>
              <a:endParaRPr lang="en-GB" dirty="0"/>
            </a:p>
          </p:txBody>
        </p:sp>
        <p:sp>
          <p:nvSpPr>
            <p:cNvPr id="256" name="Freeform 255">
              <a:extLst>
                <a:ext uri="{FF2B5EF4-FFF2-40B4-BE49-F238E27FC236}">
                  <a16:creationId xmlns:a16="http://schemas.microsoft.com/office/drawing/2014/main" id="{87260D6A-854F-3B80-FB9B-6A3347A6AC31}"/>
                </a:ext>
              </a:extLst>
            </p:cNvPr>
            <p:cNvSpPr/>
            <p:nvPr/>
          </p:nvSpPr>
          <p:spPr>
            <a:xfrm>
              <a:off x="669492" y="5530872"/>
              <a:ext cx="28558" cy="9071"/>
            </a:xfrm>
            <a:custGeom>
              <a:avLst/>
              <a:gdLst>
                <a:gd name="connsiteX0" fmla="*/ 0 w 28558"/>
                <a:gd name="connsiteY0" fmla="*/ 0 h 9071"/>
                <a:gd name="connsiteX1" fmla="*/ 28558 w 28558"/>
                <a:gd name="connsiteY1" fmla="*/ 0 h 9071"/>
              </a:gdLst>
              <a:ahLst/>
              <a:cxnLst>
                <a:cxn ang="0">
                  <a:pos x="connsiteX0" y="connsiteY0"/>
                </a:cxn>
                <a:cxn ang="0">
                  <a:pos x="connsiteX1" y="connsiteY1"/>
                </a:cxn>
              </a:cxnLst>
              <a:rect l="l" t="t" r="r" b="b"/>
              <a:pathLst>
                <a:path w="28558" h="9071">
                  <a:moveTo>
                    <a:pt x="0" y="0"/>
                  </a:moveTo>
                  <a:lnTo>
                    <a:pt x="28558" y="0"/>
                  </a:lnTo>
                </a:path>
              </a:pathLst>
            </a:custGeom>
            <a:ln w="15875" cap="flat">
              <a:solidFill>
                <a:srgbClr val="5D8298"/>
              </a:solidFill>
              <a:prstDash val="solid"/>
              <a:miter/>
            </a:ln>
          </p:spPr>
          <p:txBody>
            <a:bodyPr rtlCol="0" anchor="ctr"/>
            <a:lstStyle/>
            <a:p>
              <a:endParaRPr lang="en-GB" dirty="0"/>
            </a:p>
          </p:txBody>
        </p:sp>
        <p:sp>
          <p:nvSpPr>
            <p:cNvPr id="257" name="Freeform 256">
              <a:extLst>
                <a:ext uri="{FF2B5EF4-FFF2-40B4-BE49-F238E27FC236}">
                  <a16:creationId xmlns:a16="http://schemas.microsoft.com/office/drawing/2014/main" id="{39D136BB-3933-F21F-02C5-91DB9F505A33}"/>
                </a:ext>
              </a:extLst>
            </p:cNvPr>
            <p:cNvSpPr/>
            <p:nvPr/>
          </p:nvSpPr>
          <p:spPr>
            <a:xfrm>
              <a:off x="683726" y="5516539"/>
              <a:ext cx="9066" cy="28756"/>
            </a:xfrm>
            <a:custGeom>
              <a:avLst/>
              <a:gdLst>
                <a:gd name="connsiteX0" fmla="*/ 0 w 9066"/>
                <a:gd name="connsiteY0" fmla="*/ 0 h 28756"/>
                <a:gd name="connsiteX1" fmla="*/ 0 w 9066"/>
                <a:gd name="connsiteY1" fmla="*/ 28756 h 28756"/>
              </a:gdLst>
              <a:ahLst/>
              <a:cxnLst>
                <a:cxn ang="0">
                  <a:pos x="connsiteX0" y="connsiteY0"/>
                </a:cxn>
                <a:cxn ang="0">
                  <a:pos x="connsiteX1" y="connsiteY1"/>
                </a:cxn>
              </a:cxnLst>
              <a:rect l="l" t="t" r="r" b="b"/>
              <a:pathLst>
                <a:path w="9066" h="28756">
                  <a:moveTo>
                    <a:pt x="0" y="0"/>
                  </a:moveTo>
                  <a:lnTo>
                    <a:pt x="0" y="28756"/>
                  </a:lnTo>
                </a:path>
              </a:pathLst>
            </a:custGeom>
            <a:ln w="15875" cap="flat">
              <a:solidFill>
                <a:srgbClr val="5D8298"/>
              </a:solidFill>
              <a:prstDash val="solid"/>
              <a:miter/>
            </a:ln>
          </p:spPr>
          <p:txBody>
            <a:bodyPr rtlCol="0" anchor="ctr"/>
            <a:lstStyle/>
            <a:p>
              <a:endParaRPr lang="en-GB" dirty="0"/>
            </a:p>
          </p:txBody>
        </p:sp>
        <p:sp>
          <p:nvSpPr>
            <p:cNvPr id="258" name="Freeform 257">
              <a:extLst>
                <a:ext uri="{FF2B5EF4-FFF2-40B4-BE49-F238E27FC236}">
                  <a16:creationId xmlns:a16="http://schemas.microsoft.com/office/drawing/2014/main" id="{1D8D84F3-28C5-47BD-5BF8-15A565EEB076}"/>
                </a:ext>
              </a:extLst>
            </p:cNvPr>
            <p:cNvSpPr/>
            <p:nvPr/>
          </p:nvSpPr>
          <p:spPr>
            <a:xfrm>
              <a:off x="684542" y="5541395"/>
              <a:ext cx="28558" cy="9071"/>
            </a:xfrm>
            <a:custGeom>
              <a:avLst/>
              <a:gdLst>
                <a:gd name="connsiteX0" fmla="*/ 0 w 28558"/>
                <a:gd name="connsiteY0" fmla="*/ 0 h 9071"/>
                <a:gd name="connsiteX1" fmla="*/ 28558 w 28558"/>
                <a:gd name="connsiteY1" fmla="*/ 0 h 9071"/>
              </a:gdLst>
              <a:ahLst/>
              <a:cxnLst>
                <a:cxn ang="0">
                  <a:pos x="connsiteX0" y="connsiteY0"/>
                </a:cxn>
                <a:cxn ang="0">
                  <a:pos x="connsiteX1" y="connsiteY1"/>
                </a:cxn>
              </a:cxnLst>
              <a:rect l="l" t="t" r="r" b="b"/>
              <a:pathLst>
                <a:path w="28558" h="9071">
                  <a:moveTo>
                    <a:pt x="0" y="0"/>
                  </a:moveTo>
                  <a:lnTo>
                    <a:pt x="28558" y="0"/>
                  </a:lnTo>
                </a:path>
              </a:pathLst>
            </a:custGeom>
            <a:ln w="15875" cap="flat">
              <a:solidFill>
                <a:srgbClr val="5D8298"/>
              </a:solidFill>
              <a:prstDash val="solid"/>
              <a:miter/>
            </a:ln>
          </p:spPr>
          <p:txBody>
            <a:bodyPr rtlCol="0" anchor="ctr"/>
            <a:lstStyle/>
            <a:p>
              <a:endParaRPr lang="en-GB" dirty="0"/>
            </a:p>
          </p:txBody>
        </p:sp>
        <p:sp>
          <p:nvSpPr>
            <p:cNvPr id="259" name="Freeform 258">
              <a:extLst>
                <a:ext uri="{FF2B5EF4-FFF2-40B4-BE49-F238E27FC236}">
                  <a16:creationId xmlns:a16="http://schemas.microsoft.com/office/drawing/2014/main" id="{9CA42FB3-7BE3-C276-EFD1-1D2B9296A6D2}"/>
                </a:ext>
              </a:extLst>
            </p:cNvPr>
            <p:cNvSpPr/>
            <p:nvPr/>
          </p:nvSpPr>
          <p:spPr>
            <a:xfrm>
              <a:off x="698866" y="5526971"/>
              <a:ext cx="9066" cy="28847"/>
            </a:xfrm>
            <a:custGeom>
              <a:avLst/>
              <a:gdLst>
                <a:gd name="connsiteX0" fmla="*/ 0 w 9066"/>
                <a:gd name="connsiteY0" fmla="*/ 0 h 28847"/>
                <a:gd name="connsiteX1" fmla="*/ 0 w 9066"/>
                <a:gd name="connsiteY1" fmla="*/ 28847 h 28847"/>
              </a:gdLst>
              <a:ahLst/>
              <a:cxnLst>
                <a:cxn ang="0">
                  <a:pos x="connsiteX0" y="connsiteY0"/>
                </a:cxn>
                <a:cxn ang="0">
                  <a:pos x="connsiteX1" y="connsiteY1"/>
                </a:cxn>
              </a:cxnLst>
              <a:rect l="l" t="t" r="r" b="b"/>
              <a:pathLst>
                <a:path w="9066" h="28847">
                  <a:moveTo>
                    <a:pt x="0" y="0"/>
                  </a:moveTo>
                  <a:lnTo>
                    <a:pt x="0" y="28847"/>
                  </a:lnTo>
                </a:path>
              </a:pathLst>
            </a:custGeom>
            <a:ln w="15875" cap="flat">
              <a:solidFill>
                <a:srgbClr val="5D8298"/>
              </a:solidFill>
              <a:prstDash val="solid"/>
              <a:miter/>
            </a:ln>
          </p:spPr>
          <p:txBody>
            <a:bodyPr rtlCol="0" anchor="ctr"/>
            <a:lstStyle/>
            <a:p>
              <a:endParaRPr lang="en-GB" dirty="0"/>
            </a:p>
          </p:txBody>
        </p:sp>
        <p:sp>
          <p:nvSpPr>
            <p:cNvPr id="260" name="Freeform 259">
              <a:extLst>
                <a:ext uri="{FF2B5EF4-FFF2-40B4-BE49-F238E27FC236}">
                  <a16:creationId xmlns:a16="http://schemas.microsoft.com/office/drawing/2014/main" id="{6EB7BA72-3E97-F2C6-4416-6B2DEDD12E7F}"/>
                </a:ext>
              </a:extLst>
            </p:cNvPr>
            <p:cNvSpPr/>
            <p:nvPr/>
          </p:nvSpPr>
          <p:spPr>
            <a:xfrm>
              <a:off x="687624" y="5541395"/>
              <a:ext cx="28558" cy="9071"/>
            </a:xfrm>
            <a:custGeom>
              <a:avLst/>
              <a:gdLst>
                <a:gd name="connsiteX0" fmla="*/ 0 w 28558"/>
                <a:gd name="connsiteY0" fmla="*/ 0 h 9071"/>
                <a:gd name="connsiteX1" fmla="*/ 28558 w 28558"/>
                <a:gd name="connsiteY1" fmla="*/ 0 h 9071"/>
              </a:gdLst>
              <a:ahLst/>
              <a:cxnLst>
                <a:cxn ang="0">
                  <a:pos x="connsiteX0" y="connsiteY0"/>
                </a:cxn>
                <a:cxn ang="0">
                  <a:pos x="connsiteX1" y="connsiteY1"/>
                </a:cxn>
              </a:cxnLst>
              <a:rect l="l" t="t" r="r" b="b"/>
              <a:pathLst>
                <a:path w="28558" h="9071">
                  <a:moveTo>
                    <a:pt x="0" y="0"/>
                  </a:moveTo>
                  <a:lnTo>
                    <a:pt x="28558" y="0"/>
                  </a:lnTo>
                </a:path>
              </a:pathLst>
            </a:custGeom>
            <a:ln w="15875" cap="flat">
              <a:solidFill>
                <a:srgbClr val="5D8298"/>
              </a:solidFill>
              <a:prstDash val="solid"/>
              <a:miter/>
            </a:ln>
          </p:spPr>
          <p:txBody>
            <a:bodyPr rtlCol="0" anchor="ctr"/>
            <a:lstStyle/>
            <a:p>
              <a:endParaRPr lang="en-GB" dirty="0"/>
            </a:p>
          </p:txBody>
        </p:sp>
        <p:sp>
          <p:nvSpPr>
            <p:cNvPr id="261" name="Freeform 260">
              <a:extLst>
                <a:ext uri="{FF2B5EF4-FFF2-40B4-BE49-F238E27FC236}">
                  <a16:creationId xmlns:a16="http://schemas.microsoft.com/office/drawing/2014/main" id="{47E4D4BA-4363-B626-1169-E56B09991454}"/>
                </a:ext>
              </a:extLst>
            </p:cNvPr>
            <p:cNvSpPr/>
            <p:nvPr/>
          </p:nvSpPr>
          <p:spPr>
            <a:xfrm>
              <a:off x="701858" y="5526971"/>
              <a:ext cx="9066" cy="28847"/>
            </a:xfrm>
            <a:custGeom>
              <a:avLst/>
              <a:gdLst>
                <a:gd name="connsiteX0" fmla="*/ 0 w 9066"/>
                <a:gd name="connsiteY0" fmla="*/ 0 h 28847"/>
                <a:gd name="connsiteX1" fmla="*/ 0 w 9066"/>
                <a:gd name="connsiteY1" fmla="*/ 28847 h 28847"/>
              </a:gdLst>
              <a:ahLst/>
              <a:cxnLst>
                <a:cxn ang="0">
                  <a:pos x="connsiteX0" y="connsiteY0"/>
                </a:cxn>
                <a:cxn ang="0">
                  <a:pos x="connsiteX1" y="connsiteY1"/>
                </a:cxn>
              </a:cxnLst>
              <a:rect l="l" t="t" r="r" b="b"/>
              <a:pathLst>
                <a:path w="9066" h="28847">
                  <a:moveTo>
                    <a:pt x="0" y="0"/>
                  </a:moveTo>
                  <a:lnTo>
                    <a:pt x="0" y="28847"/>
                  </a:lnTo>
                </a:path>
              </a:pathLst>
            </a:custGeom>
            <a:ln w="15875" cap="flat">
              <a:solidFill>
                <a:srgbClr val="5D8298"/>
              </a:solidFill>
              <a:prstDash val="solid"/>
              <a:miter/>
            </a:ln>
          </p:spPr>
          <p:txBody>
            <a:bodyPr rtlCol="0" anchor="ctr"/>
            <a:lstStyle/>
            <a:p>
              <a:endParaRPr lang="en-GB" dirty="0"/>
            </a:p>
          </p:txBody>
        </p:sp>
        <p:sp>
          <p:nvSpPr>
            <p:cNvPr id="262" name="Freeform 261">
              <a:extLst>
                <a:ext uri="{FF2B5EF4-FFF2-40B4-BE49-F238E27FC236}">
                  <a16:creationId xmlns:a16="http://schemas.microsoft.com/office/drawing/2014/main" id="{6E376422-6E21-29C2-0481-D1E96B036379}"/>
                </a:ext>
              </a:extLst>
            </p:cNvPr>
            <p:cNvSpPr/>
            <p:nvPr/>
          </p:nvSpPr>
          <p:spPr>
            <a:xfrm>
              <a:off x="717815" y="5552008"/>
              <a:ext cx="28558" cy="9071"/>
            </a:xfrm>
            <a:custGeom>
              <a:avLst/>
              <a:gdLst>
                <a:gd name="connsiteX0" fmla="*/ 0 w 28558"/>
                <a:gd name="connsiteY0" fmla="*/ 0 h 9071"/>
                <a:gd name="connsiteX1" fmla="*/ 28558 w 28558"/>
                <a:gd name="connsiteY1" fmla="*/ 0 h 9071"/>
              </a:gdLst>
              <a:ahLst/>
              <a:cxnLst>
                <a:cxn ang="0">
                  <a:pos x="connsiteX0" y="connsiteY0"/>
                </a:cxn>
                <a:cxn ang="0">
                  <a:pos x="connsiteX1" y="connsiteY1"/>
                </a:cxn>
              </a:cxnLst>
              <a:rect l="l" t="t" r="r" b="b"/>
              <a:pathLst>
                <a:path w="28558" h="9071">
                  <a:moveTo>
                    <a:pt x="0" y="0"/>
                  </a:moveTo>
                  <a:lnTo>
                    <a:pt x="28558" y="0"/>
                  </a:lnTo>
                </a:path>
              </a:pathLst>
            </a:custGeom>
            <a:ln w="15875" cap="flat">
              <a:solidFill>
                <a:srgbClr val="5D8298"/>
              </a:solidFill>
              <a:prstDash val="solid"/>
              <a:miter/>
            </a:ln>
          </p:spPr>
          <p:txBody>
            <a:bodyPr rtlCol="0" anchor="ctr"/>
            <a:lstStyle/>
            <a:p>
              <a:endParaRPr lang="en-GB" dirty="0"/>
            </a:p>
          </p:txBody>
        </p:sp>
        <p:sp>
          <p:nvSpPr>
            <p:cNvPr id="263" name="Freeform 262">
              <a:extLst>
                <a:ext uri="{FF2B5EF4-FFF2-40B4-BE49-F238E27FC236}">
                  <a16:creationId xmlns:a16="http://schemas.microsoft.com/office/drawing/2014/main" id="{15282237-CC72-49C3-0612-2A6AF7B44B3C}"/>
                </a:ext>
              </a:extLst>
            </p:cNvPr>
            <p:cNvSpPr/>
            <p:nvPr/>
          </p:nvSpPr>
          <p:spPr>
            <a:xfrm>
              <a:off x="732139" y="5537584"/>
              <a:ext cx="9066" cy="28847"/>
            </a:xfrm>
            <a:custGeom>
              <a:avLst/>
              <a:gdLst>
                <a:gd name="connsiteX0" fmla="*/ 0 w 9066"/>
                <a:gd name="connsiteY0" fmla="*/ 0 h 28847"/>
                <a:gd name="connsiteX1" fmla="*/ 0 w 9066"/>
                <a:gd name="connsiteY1" fmla="*/ 28847 h 28847"/>
              </a:gdLst>
              <a:ahLst/>
              <a:cxnLst>
                <a:cxn ang="0">
                  <a:pos x="connsiteX0" y="connsiteY0"/>
                </a:cxn>
                <a:cxn ang="0">
                  <a:pos x="connsiteX1" y="connsiteY1"/>
                </a:cxn>
              </a:cxnLst>
              <a:rect l="l" t="t" r="r" b="b"/>
              <a:pathLst>
                <a:path w="9066" h="28847">
                  <a:moveTo>
                    <a:pt x="0" y="0"/>
                  </a:moveTo>
                  <a:lnTo>
                    <a:pt x="0" y="28847"/>
                  </a:lnTo>
                </a:path>
              </a:pathLst>
            </a:custGeom>
            <a:ln w="15875" cap="flat">
              <a:solidFill>
                <a:srgbClr val="5D8298"/>
              </a:solidFill>
              <a:prstDash val="solid"/>
              <a:miter/>
            </a:ln>
          </p:spPr>
          <p:txBody>
            <a:bodyPr rtlCol="0" anchor="ctr"/>
            <a:lstStyle/>
            <a:p>
              <a:endParaRPr lang="en-GB" dirty="0"/>
            </a:p>
          </p:txBody>
        </p:sp>
        <p:sp>
          <p:nvSpPr>
            <p:cNvPr id="264" name="Freeform 263">
              <a:extLst>
                <a:ext uri="{FF2B5EF4-FFF2-40B4-BE49-F238E27FC236}">
                  <a16:creationId xmlns:a16="http://schemas.microsoft.com/office/drawing/2014/main" id="{6D93132E-BE1C-8413-FCFE-588C5FED51EC}"/>
                </a:ext>
              </a:extLst>
            </p:cNvPr>
            <p:cNvSpPr/>
            <p:nvPr/>
          </p:nvSpPr>
          <p:spPr>
            <a:xfrm>
              <a:off x="723889" y="5552008"/>
              <a:ext cx="28558" cy="9071"/>
            </a:xfrm>
            <a:custGeom>
              <a:avLst/>
              <a:gdLst>
                <a:gd name="connsiteX0" fmla="*/ 0 w 28558"/>
                <a:gd name="connsiteY0" fmla="*/ 0 h 9071"/>
                <a:gd name="connsiteX1" fmla="*/ 28558 w 28558"/>
                <a:gd name="connsiteY1" fmla="*/ 0 h 9071"/>
              </a:gdLst>
              <a:ahLst/>
              <a:cxnLst>
                <a:cxn ang="0">
                  <a:pos x="connsiteX0" y="connsiteY0"/>
                </a:cxn>
                <a:cxn ang="0">
                  <a:pos x="connsiteX1" y="connsiteY1"/>
                </a:cxn>
              </a:cxnLst>
              <a:rect l="l" t="t" r="r" b="b"/>
              <a:pathLst>
                <a:path w="28558" h="9071">
                  <a:moveTo>
                    <a:pt x="0" y="0"/>
                  </a:moveTo>
                  <a:lnTo>
                    <a:pt x="28558" y="0"/>
                  </a:lnTo>
                </a:path>
              </a:pathLst>
            </a:custGeom>
            <a:ln w="15875" cap="flat">
              <a:solidFill>
                <a:srgbClr val="5D8298"/>
              </a:solidFill>
              <a:prstDash val="solid"/>
              <a:miter/>
            </a:ln>
          </p:spPr>
          <p:txBody>
            <a:bodyPr rtlCol="0" anchor="ctr"/>
            <a:lstStyle/>
            <a:p>
              <a:endParaRPr lang="en-GB" dirty="0"/>
            </a:p>
          </p:txBody>
        </p:sp>
        <p:sp>
          <p:nvSpPr>
            <p:cNvPr id="265" name="Freeform 264">
              <a:extLst>
                <a:ext uri="{FF2B5EF4-FFF2-40B4-BE49-F238E27FC236}">
                  <a16:creationId xmlns:a16="http://schemas.microsoft.com/office/drawing/2014/main" id="{FD293F54-1D51-B52D-A996-840DE91C2C07}"/>
                </a:ext>
              </a:extLst>
            </p:cNvPr>
            <p:cNvSpPr/>
            <p:nvPr/>
          </p:nvSpPr>
          <p:spPr>
            <a:xfrm>
              <a:off x="738123" y="5537584"/>
              <a:ext cx="9066" cy="28847"/>
            </a:xfrm>
            <a:custGeom>
              <a:avLst/>
              <a:gdLst>
                <a:gd name="connsiteX0" fmla="*/ 0 w 9066"/>
                <a:gd name="connsiteY0" fmla="*/ 0 h 28847"/>
                <a:gd name="connsiteX1" fmla="*/ 0 w 9066"/>
                <a:gd name="connsiteY1" fmla="*/ 28847 h 28847"/>
              </a:gdLst>
              <a:ahLst/>
              <a:cxnLst>
                <a:cxn ang="0">
                  <a:pos x="connsiteX0" y="connsiteY0"/>
                </a:cxn>
                <a:cxn ang="0">
                  <a:pos x="connsiteX1" y="connsiteY1"/>
                </a:cxn>
              </a:cxnLst>
              <a:rect l="l" t="t" r="r" b="b"/>
              <a:pathLst>
                <a:path w="9066" h="28847">
                  <a:moveTo>
                    <a:pt x="0" y="0"/>
                  </a:moveTo>
                  <a:lnTo>
                    <a:pt x="0" y="28847"/>
                  </a:lnTo>
                </a:path>
              </a:pathLst>
            </a:custGeom>
            <a:ln w="15875" cap="flat">
              <a:solidFill>
                <a:srgbClr val="5D8298"/>
              </a:solidFill>
              <a:prstDash val="solid"/>
              <a:miter/>
            </a:ln>
          </p:spPr>
          <p:txBody>
            <a:bodyPr rtlCol="0" anchor="ctr"/>
            <a:lstStyle/>
            <a:p>
              <a:endParaRPr lang="en-GB" dirty="0"/>
            </a:p>
          </p:txBody>
        </p:sp>
        <p:sp>
          <p:nvSpPr>
            <p:cNvPr id="266" name="Freeform 265">
              <a:extLst>
                <a:ext uri="{FF2B5EF4-FFF2-40B4-BE49-F238E27FC236}">
                  <a16:creationId xmlns:a16="http://schemas.microsoft.com/office/drawing/2014/main" id="{F038119A-373A-822F-96C8-F82AF76457FB}"/>
                </a:ext>
              </a:extLst>
            </p:cNvPr>
            <p:cNvSpPr/>
            <p:nvPr/>
          </p:nvSpPr>
          <p:spPr>
            <a:xfrm>
              <a:off x="726881" y="5555637"/>
              <a:ext cx="28558" cy="9071"/>
            </a:xfrm>
            <a:custGeom>
              <a:avLst/>
              <a:gdLst>
                <a:gd name="connsiteX0" fmla="*/ 0 w 28558"/>
                <a:gd name="connsiteY0" fmla="*/ 0 h 9071"/>
                <a:gd name="connsiteX1" fmla="*/ 28558 w 28558"/>
                <a:gd name="connsiteY1" fmla="*/ 0 h 9071"/>
              </a:gdLst>
              <a:ahLst/>
              <a:cxnLst>
                <a:cxn ang="0">
                  <a:pos x="connsiteX0" y="connsiteY0"/>
                </a:cxn>
                <a:cxn ang="0">
                  <a:pos x="connsiteX1" y="connsiteY1"/>
                </a:cxn>
              </a:cxnLst>
              <a:rect l="l" t="t" r="r" b="b"/>
              <a:pathLst>
                <a:path w="28558" h="9071">
                  <a:moveTo>
                    <a:pt x="0" y="0"/>
                  </a:moveTo>
                  <a:lnTo>
                    <a:pt x="28558" y="0"/>
                  </a:lnTo>
                </a:path>
              </a:pathLst>
            </a:custGeom>
            <a:ln w="15875" cap="flat">
              <a:solidFill>
                <a:srgbClr val="5D8298"/>
              </a:solidFill>
              <a:prstDash val="solid"/>
              <a:miter/>
            </a:ln>
          </p:spPr>
          <p:txBody>
            <a:bodyPr rtlCol="0" anchor="ctr"/>
            <a:lstStyle/>
            <a:p>
              <a:endParaRPr lang="en-GB" dirty="0"/>
            </a:p>
          </p:txBody>
        </p:sp>
        <p:sp>
          <p:nvSpPr>
            <p:cNvPr id="267" name="Freeform 266">
              <a:extLst>
                <a:ext uri="{FF2B5EF4-FFF2-40B4-BE49-F238E27FC236}">
                  <a16:creationId xmlns:a16="http://schemas.microsoft.com/office/drawing/2014/main" id="{DA2F133A-DB82-82A3-ADBE-1E4B4771D012}"/>
                </a:ext>
              </a:extLst>
            </p:cNvPr>
            <p:cNvSpPr/>
            <p:nvPr/>
          </p:nvSpPr>
          <p:spPr>
            <a:xfrm>
              <a:off x="741205" y="5541213"/>
              <a:ext cx="9066" cy="28756"/>
            </a:xfrm>
            <a:custGeom>
              <a:avLst/>
              <a:gdLst>
                <a:gd name="connsiteX0" fmla="*/ 0 w 9066"/>
                <a:gd name="connsiteY0" fmla="*/ 0 h 28756"/>
                <a:gd name="connsiteX1" fmla="*/ 0 w 9066"/>
                <a:gd name="connsiteY1" fmla="*/ 28756 h 28756"/>
              </a:gdLst>
              <a:ahLst/>
              <a:cxnLst>
                <a:cxn ang="0">
                  <a:pos x="connsiteX0" y="connsiteY0"/>
                </a:cxn>
                <a:cxn ang="0">
                  <a:pos x="connsiteX1" y="connsiteY1"/>
                </a:cxn>
              </a:cxnLst>
              <a:rect l="l" t="t" r="r" b="b"/>
              <a:pathLst>
                <a:path w="9066" h="28756">
                  <a:moveTo>
                    <a:pt x="0" y="0"/>
                  </a:moveTo>
                  <a:lnTo>
                    <a:pt x="0" y="28756"/>
                  </a:lnTo>
                </a:path>
              </a:pathLst>
            </a:custGeom>
            <a:ln w="15875" cap="flat">
              <a:solidFill>
                <a:srgbClr val="5D8298"/>
              </a:solidFill>
              <a:prstDash val="solid"/>
              <a:miter/>
            </a:ln>
          </p:spPr>
          <p:txBody>
            <a:bodyPr rtlCol="0" anchor="ctr"/>
            <a:lstStyle/>
            <a:p>
              <a:endParaRPr lang="en-GB" dirty="0"/>
            </a:p>
          </p:txBody>
        </p:sp>
        <p:sp>
          <p:nvSpPr>
            <p:cNvPr id="268" name="Freeform 267">
              <a:extLst>
                <a:ext uri="{FF2B5EF4-FFF2-40B4-BE49-F238E27FC236}">
                  <a16:creationId xmlns:a16="http://schemas.microsoft.com/office/drawing/2014/main" id="{3BD1EDC7-8450-0D33-7120-D91310483BDF}"/>
                </a:ext>
              </a:extLst>
            </p:cNvPr>
            <p:cNvSpPr/>
            <p:nvPr/>
          </p:nvSpPr>
          <p:spPr>
            <a:xfrm>
              <a:off x="742021" y="5566522"/>
              <a:ext cx="28467" cy="9071"/>
            </a:xfrm>
            <a:custGeom>
              <a:avLst/>
              <a:gdLst>
                <a:gd name="connsiteX0" fmla="*/ 0 w 28467"/>
                <a:gd name="connsiteY0" fmla="*/ 0 h 9071"/>
                <a:gd name="connsiteX1" fmla="*/ 28467 w 28467"/>
                <a:gd name="connsiteY1" fmla="*/ 0 h 9071"/>
              </a:gdLst>
              <a:ahLst/>
              <a:cxnLst>
                <a:cxn ang="0">
                  <a:pos x="connsiteX0" y="connsiteY0"/>
                </a:cxn>
                <a:cxn ang="0">
                  <a:pos x="connsiteX1" y="connsiteY1"/>
                </a:cxn>
              </a:cxnLst>
              <a:rect l="l" t="t" r="r" b="b"/>
              <a:pathLst>
                <a:path w="28467" h="9071">
                  <a:moveTo>
                    <a:pt x="0" y="0"/>
                  </a:moveTo>
                  <a:lnTo>
                    <a:pt x="28467" y="0"/>
                  </a:lnTo>
                </a:path>
              </a:pathLst>
            </a:custGeom>
            <a:ln w="15875" cap="flat">
              <a:solidFill>
                <a:srgbClr val="5D8298"/>
              </a:solidFill>
              <a:prstDash val="solid"/>
              <a:miter/>
            </a:ln>
          </p:spPr>
          <p:txBody>
            <a:bodyPr rtlCol="0" anchor="ctr"/>
            <a:lstStyle/>
            <a:p>
              <a:endParaRPr lang="en-GB" dirty="0"/>
            </a:p>
          </p:txBody>
        </p:sp>
        <p:sp>
          <p:nvSpPr>
            <p:cNvPr id="269" name="Freeform 268">
              <a:extLst>
                <a:ext uri="{FF2B5EF4-FFF2-40B4-BE49-F238E27FC236}">
                  <a16:creationId xmlns:a16="http://schemas.microsoft.com/office/drawing/2014/main" id="{20F27946-334E-A648-0EDD-78834D5EE3F1}"/>
                </a:ext>
              </a:extLst>
            </p:cNvPr>
            <p:cNvSpPr/>
            <p:nvPr/>
          </p:nvSpPr>
          <p:spPr>
            <a:xfrm>
              <a:off x="756255" y="5552099"/>
              <a:ext cx="9066" cy="28756"/>
            </a:xfrm>
            <a:custGeom>
              <a:avLst/>
              <a:gdLst>
                <a:gd name="connsiteX0" fmla="*/ 0 w 9066"/>
                <a:gd name="connsiteY0" fmla="*/ 0 h 28756"/>
                <a:gd name="connsiteX1" fmla="*/ 0 w 9066"/>
                <a:gd name="connsiteY1" fmla="*/ 28757 h 28756"/>
              </a:gdLst>
              <a:ahLst/>
              <a:cxnLst>
                <a:cxn ang="0">
                  <a:pos x="connsiteX0" y="connsiteY0"/>
                </a:cxn>
                <a:cxn ang="0">
                  <a:pos x="connsiteX1" y="connsiteY1"/>
                </a:cxn>
              </a:cxnLst>
              <a:rect l="l" t="t" r="r" b="b"/>
              <a:pathLst>
                <a:path w="9066" h="28756">
                  <a:moveTo>
                    <a:pt x="0" y="0"/>
                  </a:moveTo>
                  <a:lnTo>
                    <a:pt x="0" y="28757"/>
                  </a:lnTo>
                </a:path>
              </a:pathLst>
            </a:custGeom>
            <a:ln w="15875" cap="flat">
              <a:solidFill>
                <a:srgbClr val="5D8298"/>
              </a:solidFill>
              <a:prstDash val="solid"/>
              <a:miter/>
            </a:ln>
          </p:spPr>
          <p:txBody>
            <a:bodyPr rtlCol="0" anchor="ctr"/>
            <a:lstStyle/>
            <a:p>
              <a:endParaRPr lang="en-GB" dirty="0"/>
            </a:p>
          </p:txBody>
        </p:sp>
        <p:sp>
          <p:nvSpPr>
            <p:cNvPr id="270" name="Freeform 269">
              <a:extLst>
                <a:ext uri="{FF2B5EF4-FFF2-40B4-BE49-F238E27FC236}">
                  <a16:creationId xmlns:a16="http://schemas.microsoft.com/office/drawing/2014/main" id="{D8E34C01-CE76-5A98-6F81-12126833B1D1}"/>
                </a:ext>
              </a:extLst>
            </p:cNvPr>
            <p:cNvSpPr/>
            <p:nvPr/>
          </p:nvSpPr>
          <p:spPr>
            <a:xfrm>
              <a:off x="745013" y="5566522"/>
              <a:ext cx="28558" cy="9071"/>
            </a:xfrm>
            <a:custGeom>
              <a:avLst/>
              <a:gdLst>
                <a:gd name="connsiteX0" fmla="*/ 0 w 28558"/>
                <a:gd name="connsiteY0" fmla="*/ 0 h 9071"/>
                <a:gd name="connsiteX1" fmla="*/ 28558 w 28558"/>
                <a:gd name="connsiteY1" fmla="*/ 0 h 9071"/>
              </a:gdLst>
              <a:ahLst/>
              <a:cxnLst>
                <a:cxn ang="0">
                  <a:pos x="connsiteX0" y="connsiteY0"/>
                </a:cxn>
                <a:cxn ang="0">
                  <a:pos x="connsiteX1" y="connsiteY1"/>
                </a:cxn>
              </a:cxnLst>
              <a:rect l="l" t="t" r="r" b="b"/>
              <a:pathLst>
                <a:path w="28558" h="9071">
                  <a:moveTo>
                    <a:pt x="0" y="0"/>
                  </a:moveTo>
                  <a:lnTo>
                    <a:pt x="28558" y="0"/>
                  </a:lnTo>
                </a:path>
              </a:pathLst>
            </a:custGeom>
            <a:ln w="15875" cap="flat">
              <a:solidFill>
                <a:srgbClr val="5D8298"/>
              </a:solidFill>
              <a:prstDash val="solid"/>
              <a:miter/>
            </a:ln>
          </p:spPr>
          <p:txBody>
            <a:bodyPr rtlCol="0" anchor="ctr"/>
            <a:lstStyle/>
            <a:p>
              <a:endParaRPr lang="en-GB" dirty="0"/>
            </a:p>
          </p:txBody>
        </p:sp>
        <p:sp>
          <p:nvSpPr>
            <p:cNvPr id="271" name="Freeform 270">
              <a:extLst>
                <a:ext uri="{FF2B5EF4-FFF2-40B4-BE49-F238E27FC236}">
                  <a16:creationId xmlns:a16="http://schemas.microsoft.com/office/drawing/2014/main" id="{B912DF7C-2A07-467F-A08A-88923A8B3077}"/>
                </a:ext>
              </a:extLst>
            </p:cNvPr>
            <p:cNvSpPr/>
            <p:nvPr/>
          </p:nvSpPr>
          <p:spPr>
            <a:xfrm>
              <a:off x="759247" y="5552099"/>
              <a:ext cx="9066" cy="28756"/>
            </a:xfrm>
            <a:custGeom>
              <a:avLst/>
              <a:gdLst>
                <a:gd name="connsiteX0" fmla="*/ 0 w 9066"/>
                <a:gd name="connsiteY0" fmla="*/ 0 h 28756"/>
                <a:gd name="connsiteX1" fmla="*/ 0 w 9066"/>
                <a:gd name="connsiteY1" fmla="*/ 28757 h 28756"/>
              </a:gdLst>
              <a:ahLst/>
              <a:cxnLst>
                <a:cxn ang="0">
                  <a:pos x="connsiteX0" y="connsiteY0"/>
                </a:cxn>
                <a:cxn ang="0">
                  <a:pos x="connsiteX1" y="connsiteY1"/>
                </a:cxn>
              </a:cxnLst>
              <a:rect l="l" t="t" r="r" b="b"/>
              <a:pathLst>
                <a:path w="9066" h="28756">
                  <a:moveTo>
                    <a:pt x="0" y="0"/>
                  </a:moveTo>
                  <a:lnTo>
                    <a:pt x="0" y="28757"/>
                  </a:lnTo>
                </a:path>
              </a:pathLst>
            </a:custGeom>
            <a:ln w="15875" cap="flat">
              <a:solidFill>
                <a:srgbClr val="5D8298"/>
              </a:solidFill>
              <a:prstDash val="solid"/>
              <a:miter/>
            </a:ln>
          </p:spPr>
          <p:txBody>
            <a:bodyPr rtlCol="0" anchor="ctr"/>
            <a:lstStyle/>
            <a:p>
              <a:endParaRPr lang="en-GB" dirty="0"/>
            </a:p>
          </p:txBody>
        </p:sp>
        <p:sp>
          <p:nvSpPr>
            <p:cNvPr id="272" name="Freeform 271">
              <a:extLst>
                <a:ext uri="{FF2B5EF4-FFF2-40B4-BE49-F238E27FC236}">
                  <a16:creationId xmlns:a16="http://schemas.microsoft.com/office/drawing/2014/main" id="{C307874B-6A26-D5D9-E705-B0AF892D082E}"/>
                </a:ext>
              </a:extLst>
            </p:cNvPr>
            <p:cNvSpPr/>
            <p:nvPr/>
          </p:nvSpPr>
          <p:spPr>
            <a:xfrm>
              <a:off x="754079" y="5566522"/>
              <a:ext cx="28558" cy="9071"/>
            </a:xfrm>
            <a:custGeom>
              <a:avLst/>
              <a:gdLst>
                <a:gd name="connsiteX0" fmla="*/ 0 w 28558"/>
                <a:gd name="connsiteY0" fmla="*/ 0 h 9071"/>
                <a:gd name="connsiteX1" fmla="*/ 28558 w 28558"/>
                <a:gd name="connsiteY1" fmla="*/ 0 h 9071"/>
              </a:gdLst>
              <a:ahLst/>
              <a:cxnLst>
                <a:cxn ang="0">
                  <a:pos x="connsiteX0" y="connsiteY0"/>
                </a:cxn>
                <a:cxn ang="0">
                  <a:pos x="connsiteX1" y="connsiteY1"/>
                </a:cxn>
              </a:cxnLst>
              <a:rect l="l" t="t" r="r" b="b"/>
              <a:pathLst>
                <a:path w="28558" h="9071">
                  <a:moveTo>
                    <a:pt x="0" y="0"/>
                  </a:moveTo>
                  <a:lnTo>
                    <a:pt x="28558" y="0"/>
                  </a:lnTo>
                </a:path>
              </a:pathLst>
            </a:custGeom>
            <a:ln w="15875" cap="flat">
              <a:solidFill>
                <a:srgbClr val="5D8298"/>
              </a:solidFill>
              <a:prstDash val="solid"/>
              <a:miter/>
            </a:ln>
          </p:spPr>
          <p:txBody>
            <a:bodyPr rtlCol="0" anchor="ctr"/>
            <a:lstStyle/>
            <a:p>
              <a:endParaRPr lang="en-GB" dirty="0"/>
            </a:p>
          </p:txBody>
        </p:sp>
        <p:sp>
          <p:nvSpPr>
            <p:cNvPr id="273" name="Freeform 272">
              <a:extLst>
                <a:ext uri="{FF2B5EF4-FFF2-40B4-BE49-F238E27FC236}">
                  <a16:creationId xmlns:a16="http://schemas.microsoft.com/office/drawing/2014/main" id="{DE25F69B-C3E0-C98E-BC23-EB2509F729BF}"/>
                </a:ext>
              </a:extLst>
            </p:cNvPr>
            <p:cNvSpPr/>
            <p:nvPr/>
          </p:nvSpPr>
          <p:spPr>
            <a:xfrm>
              <a:off x="768403" y="5552099"/>
              <a:ext cx="9066" cy="28756"/>
            </a:xfrm>
            <a:custGeom>
              <a:avLst/>
              <a:gdLst>
                <a:gd name="connsiteX0" fmla="*/ 0 w 9066"/>
                <a:gd name="connsiteY0" fmla="*/ 0 h 28756"/>
                <a:gd name="connsiteX1" fmla="*/ 0 w 9066"/>
                <a:gd name="connsiteY1" fmla="*/ 28757 h 28756"/>
              </a:gdLst>
              <a:ahLst/>
              <a:cxnLst>
                <a:cxn ang="0">
                  <a:pos x="connsiteX0" y="connsiteY0"/>
                </a:cxn>
                <a:cxn ang="0">
                  <a:pos x="connsiteX1" y="connsiteY1"/>
                </a:cxn>
              </a:cxnLst>
              <a:rect l="l" t="t" r="r" b="b"/>
              <a:pathLst>
                <a:path w="9066" h="28756">
                  <a:moveTo>
                    <a:pt x="0" y="0"/>
                  </a:moveTo>
                  <a:lnTo>
                    <a:pt x="0" y="28757"/>
                  </a:lnTo>
                </a:path>
              </a:pathLst>
            </a:custGeom>
            <a:ln w="15875" cap="flat">
              <a:solidFill>
                <a:srgbClr val="5D8298"/>
              </a:solidFill>
              <a:prstDash val="solid"/>
              <a:miter/>
            </a:ln>
          </p:spPr>
          <p:txBody>
            <a:bodyPr rtlCol="0" anchor="ctr"/>
            <a:lstStyle/>
            <a:p>
              <a:endParaRPr lang="en-GB" dirty="0"/>
            </a:p>
          </p:txBody>
        </p:sp>
        <p:sp>
          <p:nvSpPr>
            <p:cNvPr id="274" name="Freeform 273">
              <a:extLst>
                <a:ext uri="{FF2B5EF4-FFF2-40B4-BE49-F238E27FC236}">
                  <a16:creationId xmlns:a16="http://schemas.microsoft.com/office/drawing/2014/main" id="{472E1AE1-9F2A-BAFF-9EED-3CACFE0C19B0}"/>
                </a:ext>
              </a:extLst>
            </p:cNvPr>
            <p:cNvSpPr/>
            <p:nvPr/>
          </p:nvSpPr>
          <p:spPr>
            <a:xfrm>
              <a:off x="754079" y="5566522"/>
              <a:ext cx="28558" cy="9071"/>
            </a:xfrm>
            <a:custGeom>
              <a:avLst/>
              <a:gdLst>
                <a:gd name="connsiteX0" fmla="*/ 0 w 28558"/>
                <a:gd name="connsiteY0" fmla="*/ 0 h 9071"/>
                <a:gd name="connsiteX1" fmla="*/ 28558 w 28558"/>
                <a:gd name="connsiteY1" fmla="*/ 0 h 9071"/>
              </a:gdLst>
              <a:ahLst/>
              <a:cxnLst>
                <a:cxn ang="0">
                  <a:pos x="connsiteX0" y="connsiteY0"/>
                </a:cxn>
                <a:cxn ang="0">
                  <a:pos x="connsiteX1" y="connsiteY1"/>
                </a:cxn>
              </a:cxnLst>
              <a:rect l="l" t="t" r="r" b="b"/>
              <a:pathLst>
                <a:path w="28558" h="9071">
                  <a:moveTo>
                    <a:pt x="0" y="0"/>
                  </a:moveTo>
                  <a:lnTo>
                    <a:pt x="28558" y="0"/>
                  </a:lnTo>
                </a:path>
              </a:pathLst>
            </a:custGeom>
            <a:ln w="15875" cap="flat">
              <a:solidFill>
                <a:srgbClr val="5D8298"/>
              </a:solidFill>
              <a:prstDash val="solid"/>
              <a:miter/>
            </a:ln>
          </p:spPr>
          <p:txBody>
            <a:bodyPr rtlCol="0" anchor="ctr"/>
            <a:lstStyle/>
            <a:p>
              <a:endParaRPr lang="en-GB" dirty="0"/>
            </a:p>
          </p:txBody>
        </p:sp>
        <p:sp>
          <p:nvSpPr>
            <p:cNvPr id="275" name="Freeform 274">
              <a:extLst>
                <a:ext uri="{FF2B5EF4-FFF2-40B4-BE49-F238E27FC236}">
                  <a16:creationId xmlns:a16="http://schemas.microsoft.com/office/drawing/2014/main" id="{C8DF6269-7B5E-560F-A530-94BC7FA734B5}"/>
                </a:ext>
              </a:extLst>
            </p:cNvPr>
            <p:cNvSpPr/>
            <p:nvPr/>
          </p:nvSpPr>
          <p:spPr>
            <a:xfrm>
              <a:off x="768403" y="5552099"/>
              <a:ext cx="9066" cy="28756"/>
            </a:xfrm>
            <a:custGeom>
              <a:avLst/>
              <a:gdLst>
                <a:gd name="connsiteX0" fmla="*/ 0 w 9066"/>
                <a:gd name="connsiteY0" fmla="*/ 0 h 28756"/>
                <a:gd name="connsiteX1" fmla="*/ 0 w 9066"/>
                <a:gd name="connsiteY1" fmla="*/ 28757 h 28756"/>
              </a:gdLst>
              <a:ahLst/>
              <a:cxnLst>
                <a:cxn ang="0">
                  <a:pos x="connsiteX0" y="connsiteY0"/>
                </a:cxn>
                <a:cxn ang="0">
                  <a:pos x="connsiteX1" y="connsiteY1"/>
                </a:cxn>
              </a:cxnLst>
              <a:rect l="l" t="t" r="r" b="b"/>
              <a:pathLst>
                <a:path w="9066" h="28756">
                  <a:moveTo>
                    <a:pt x="0" y="0"/>
                  </a:moveTo>
                  <a:lnTo>
                    <a:pt x="0" y="28757"/>
                  </a:lnTo>
                </a:path>
              </a:pathLst>
            </a:custGeom>
            <a:ln w="15875" cap="flat">
              <a:solidFill>
                <a:srgbClr val="5D8298"/>
              </a:solidFill>
              <a:prstDash val="solid"/>
              <a:miter/>
            </a:ln>
          </p:spPr>
          <p:txBody>
            <a:bodyPr rtlCol="0" anchor="ctr"/>
            <a:lstStyle/>
            <a:p>
              <a:endParaRPr lang="en-GB" dirty="0"/>
            </a:p>
          </p:txBody>
        </p:sp>
        <p:sp>
          <p:nvSpPr>
            <p:cNvPr id="276" name="Freeform 275">
              <a:extLst>
                <a:ext uri="{FF2B5EF4-FFF2-40B4-BE49-F238E27FC236}">
                  <a16:creationId xmlns:a16="http://schemas.microsoft.com/office/drawing/2014/main" id="{4336C933-D1CD-6B8E-4932-8FE0F3CA2578}"/>
                </a:ext>
              </a:extLst>
            </p:cNvPr>
            <p:cNvSpPr/>
            <p:nvPr/>
          </p:nvSpPr>
          <p:spPr>
            <a:xfrm>
              <a:off x="754079" y="5566522"/>
              <a:ext cx="28558" cy="9071"/>
            </a:xfrm>
            <a:custGeom>
              <a:avLst/>
              <a:gdLst>
                <a:gd name="connsiteX0" fmla="*/ 0 w 28558"/>
                <a:gd name="connsiteY0" fmla="*/ 0 h 9071"/>
                <a:gd name="connsiteX1" fmla="*/ 28558 w 28558"/>
                <a:gd name="connsiteY1" fmla="*/ 0 h 9071"/>
              </a:gdLst>
              <a:ahLst/>
              <a:cxnLst>
                <a:cxn ang="0">
                  <a:pos x="connsiteX0" y="connsiteY0"/>
                </a:cxn>
                <a:cxn ang="0">
                  <a:pos x="connsiteX1" y="connsiteY1"/>
                </a:cxn>
              </a:cxnLst>
              <a:rect l="l" t="t" r="r" b="b"/>
              <a:pathLst>
                <a:path w="28558" h="9071">
                  <a:moveTo>
                    <a:pt x="0" y="0"/>
                  </a:moveTo>
                  <a:lnTo>
                    <a:pt x="28558" y="0"/>
                  </a:lnTo>
                </a:path>
              </a:pathLst>
            </a:custGeom>
            <a:ln w="15875" cap="flat">
              <a:solidFill>
                <a:srgbClr val="5D8298"/>
              </a:solidFill>
              <a:prstDash val="solid"/>
              <a:miter/>
            </a:ln>
          </p:spPr>
          <p:txBody>
            <a:bodyPr rtlCol="0" anchor="ctr"/>
            <a:lstStyle/>
            <a:p>
              <a:endParaRPr lang="en-GB" dirty="0"/>
            </a:p>
          </p:txBody>
        </p:sp>
        <p:sp>
          <p:nvSpPr>
            <p:cNvPr id="277" name="Freeform 276">
              <a:extLst>
                <a:ext uri="{FF2B5EF4-FFF2-40B4-BE49-F238E27FC236}">
                  <a16:creationId xmlns:a16="http://schemas.microsoft.com/office/drawing/2014/main" id="{0F489F2B-5447-25B4-53B6-68963DE8E646}"/>
                </a:ext>
              </a:extLst>
            </p:cNvPr>
            <p:cNvSpPr/>
            <p:nvPr/>
          </p:nvSpPr>
          <p:spPr>
            <a:xfrm>
              <a:off x="768403" y="5552099"/>
              <a:ext cx="9066" cy="28756"/>
            </a:xfrm>
            <a:custGeom>
              <a:avLst/>
              <a:gdLst>
                <a:gd name="connsiteX0" fmla="*/ 0 w 9066"/>
                <a:gd name="connsiteY0" fmla="*/ 0 h 28756"/>
                <a:gd name="connsiteX1" fmla="*/ 0 w 9066"/>
                <a:gd name="connsiteY1" fmla="*/ 28757 h 28756"/>
              </a:gdLst>
              <a:ahLst/>
              <a:cxnLst>
                <a:cxn ang="0">
                  <a:pos x="connsiteX0" y="connsiteY0"/>
                </a:cxn>
                <a:cxn ang="0">
                  <a:pos x="connsiteX1" y="connsiteY1"/>
                </a:cxn>
              </a:cxnLst>
              <a:rect l="l" t="t" r="r" b="b"/>
              <a:pathLst>
                <a:path w="9066" h="28756">
                  <a:moveTo>
                    <a:pt x="0" y="0"/>
                  </a:moveTo>
                  <a:lnTo>
                    <a:pt x="0" y="28757"/>
                  </a:lnTo>
                </a:path>
              </a:pathLst>
            </a:custGeom>
            <a:ln w="15875" cap="flat">
              <a:solidFill>
                <a:srgbClr val="5D8298"/>
              </a:solidFill>
              <a:prstDash val="solid"/>
              <a:miter/>
            </a:ln>
          </p:spPr>
          <p:txBody>
            <a:bodyPr rtlCol="0" anchor="ctr"/>
            <a:lstStyle/>
            <a:p>
              <a:endParaRPr lang="en-GB" dirty="0"/>
            </a:p>
          </p:txBody>
        </p:sp>
        <p:sp>
          <p:nvSpPr>
            <p:cNvPr id="278" name="Freeform 277">
              <a:extLst>
                <a:ext uri="{FF2B5EF4-FFF2-40B4-BE49-F238E27FC236}">
                  <a16:creationId xmlns:a16="http://schemas.microsoft.com/office/drawing/2014/main" id="{31E55F6D-37FD-2972-7C2E-D04FA82E67F0}"/>
                </a:ext>
              </a:extLst>
            </p:cNvPr>
            <p:cNvSpPr/>
            <p:nvPr/>
          </p:nvSpPr>
          <p:spPr>
            <a:xfrm>
              <a:off x="772211" y="5581581"/>
              <a:ext cx="28558" cy="9071"/>
            </a:xfrm>
            <a:custGeom>
              <a:avLst/>
              <a:gdLst>
                <a:gd name="connsiteX0" fmla="*/ 0 w 28558"/>
                <a:gd name="connsiteY0" fmla="*/ 0 h 9071"/>
                <a:gd name="connsiteX1" fmla="*/ 28558 w 28558"/>
                <a:gd name="connsiteY1" fmla="*/ 0 h 9071"/>
              </a:gdLst>
              <a:ahLst/>
              <a:cxnLst>
                <a:cxn ang="0">
                  <a:pos x="connsiteX0" y="connsiteY0"/>
                </a:cxn>
                <a:cxn ang="0">
                  <a:pos x="connsiteX1" y="connsiteY1"/>
                </a:cxn>
              </a:cxnLst>
              <a:rect l="l" t="t" r="r" b="b"/>
              <a:pathLst>
                <a:path w="28558" h="9071">
                  <a:moveTo>
                    <a:pt x="0" y="0"/>
                  </a:moveTo>
                  <a:lnTo>
                    <a:pt x="28558" y="0"/>
                  </a:lnTo>
                </a:path>
              </a:pathLst>
            </a:custGeom>
            <a:ln w="15875" cap="flat">
              <a:solidFill>
                <a:srgbClr val="5D8298"/>
              </a:solidFill>
              <a:prstDash val="solid"/>
              <a:miter/>
            </a:ln>
          </p:spPr>
          <p:txBody>
            <a:bodyPr rtlCol="0" anchor="ctr"/>
            <a:lstStyle/>
            <a:p>
              <a:endParaRPr lang="en-GB" dirty="0"/>
            </a:p>
          </p:txBody>
        </p:sp>
        <p:sp>
          <p:nvSpPr>
            <p:cNvPr id="279" name="Freeform 278">
              <a:extLst>
                <a:ext uri="{FF2B5EF4-FFF2-40B4-BE49-F238E27FC236}">
                  <a16:creationId xmlns:a16="http://schemas.microsoft.com/office/drawing/2014/main" id="{55D4D791-5C08-F07C-B4FD-3D292F53416F}"/>
                </a:ext>
              </a:extLst>
            </p:cNvPr>
            <p:cNvSpPr/>
            <p:nvPr/>
          </p:nvSpPr>
          <p:spPr>
            <a:xfrm>
              <a:off x="786445" y="5567248"/>
              <a:ext cx="9066" cy="28756"/>
            </a:xfrm>
            <a:custGeom>
              <a:avLst/>
              <a:gdLst>
                <a:gd name="connsiteX0" fmla="*/ 0 w 9066"/>
                <a:gd name="connsiteY0" fmla="*/ 0 h 28756"/>
                <a:gd name="connsiteX1" fmla="*/ 0 w 9066"/>
                <a:gd name="connsiteY1" fmla="*/ 28756 h 28756"/>
              </a:gdLst>
              <a:ahLst/>
              <a:cxnLst>
                <a:cxn ang="0">
                  <a:pos x="connsiteX0" y="connsiteY0"/>
                </a:cxn>
                <a:cxn ang="0">
                  <a:pos x="connsiteX1" y="connsiteY1"/>
                </a:cxn>
              </a:cxnLst>
              <a:rect l="l" t="t" r="r" b="b"/>
              <a:pathLst>
                <a:path w="9066" h="28756">
                  <a:moveTo>
                    <a:pt x="0" y="0"/>
                  </a:moveTo>
                  <a:lnTo>
                    <a:pt x="0" y="28756"/>
                  </a:lnTo>
                </a:path>
              </a:pathLst>
            </a:custGeom>
            <a:ln w="15875" cap="flat">
              <a:solidFill>
                <a:srgbClr val="5D8298"/>
              </a:solidFill>
              <a:prstDash val="solid"/>
              <a:miter/>
            </a:ln>
          </p:spPr>
          <p:txBody>
            <a:bodyPr rtlCol="0" anchor="ctr"/>
            <a:lstStyle/>
            <a:p>
              <a:endParaRPr lang="en-GB" dirty="0"/>
            </a:p>
          </p:txBody>
        </p:sp>
        <p:sp>
          <p:nvSpPr>
            <p:cNvPr id="280" name="Freeform 279">
              <a:extLst>
                <a:ext uri="{FF2B5EF4-FFF2-40B4-BE49-F238E27FC236}">
                  <a16:creationId xmlns:a16="http://schemas.microsoft.com/office/drawing/2014/main" id="{B07EF727-1048-B87B-D0F6-CEB3B29B59D8}"/>
                </a:ext>
              </a:extLst>
            </p:cNvPr>
            <p:cNvSpPr/>
            <p:nvPr/>
          </p:nvSpPr>
          <p:spPr>
            <a:xfrm>
              <a:off x="775203" y="5581581"/>
              <a:ext cx="28558" cy="9071"/>
            </a:xfrm>
            <a:custGeom>
              <a:avLst/>
              <a:gdLst>
                <a:gd name="connsiteX0" fmla="*/ 0 w 28558"/>
                <a:gd name="connsiteY0" fmla="*/ 0 h 9071"/>
                <a:gd name="connsiteX1" fmla="*/ 28558 w 28558"/>
                <a:gd name="connsiteY1" fmla="*/ 0 h 9071"/>
              </a:gdLst>
              <a:ahLst/>
              <a:cxnLst>
                <a:cxn ang="0">
                  <a:pos x="connsiteX0" y="connsiteY0"/>
                </a:cxn>
                <a:cxn ang="0">
                  <a:pos x="connsiteX1" y="connsiteY1"/>
                </a:cxn>
              </a:cxnLst>
              <a:rect l="l" t="t" r="r" b="b"/>
              <a:pathLst>
                <a:path w="28558" h="9071">
                  <a:moveTo>
                    <a:pt x="0" y="0"/>
                  </a:moveTo>
                  <a:lnTo>
                    <a:pt x="28558" y="0"/>
                  </a:lnTo>
                </a:path>
              </a:pathLst>
            </a:custGeom>
            <a:ln w="15875" cap="flat">
              <a:solidFill>
                <a:srgbClr val="5D8298"/>
              </a:solidFill>
              <a:prstDash val="solid"/>
              <a:miter/>
            </a:ln>
          </p:spPr>
          <p:txBody>
            <a:bodyPr rtlCol="0" anchor="ctr"/>
            <a:lstStyle/>
            <a:p>
              <a:endParaRPr lang="en-GB" dirty="0"/>
            </a:p>
          </p:txBody>
        </p:sp>
        <p:sp>
          <p:nvSpPr>
            <p:cNvPr id="281" name="Freeform 280">
              <a:extLst>
                <a:ext uri="{FF2B5EF4-FFF2-40B4-BE49-F238E27FC236}">
                  <a16:creationId xmlns:a16="http://schemas.microsoft.com/office/drawing/2014/main" id="{EEFAADA4-8FAE-3F84-4DD3-BFC72D2A3193}"/>
                </a:ext>
              </a:extLst>
            </p:cNvPr>
            <p:cNvSpPr/>
            <p:nvPr/>
          </p:nvSpPr>
          <p:spPr>
            <a:xfrm>
              <a:off x="789527" y="5567248"/>
              <a:ext cx="9066" cy="28756"/>
            </a:xfrm>
            <a:custGeom>
              <a:avLst/>
              <a:gdLst>
                <a:gd name="connsiteX0" fmla="*/ 0 w 9066"/>
                <a:gd name="connsiteY0" fmla="*/ 0 h 28756"/>
                <a:gd name="connsiteX1" fmla="*/ 0 w 9066"/>
                <a:gd name="connsiteY1" fmla="*/ 28756 h 28756"/>
              </a:gdLst>
              <a:ahLst/>
              <a:cxnLst>
                <a:cxn ang="0">
                  <a:pos x="connsiteX0" y="connsiteY0"/>
                </a:cxn>
                <a:cxn ang="0">
                  <a:pos x="connsiteX1" y="connsiteY1"/>
                </a:cxn>
              </a:cxnLst>
              <a:rect l="l" t="t" r="r" b="b"/>
              <a:pathLst>
                <a:path w="9066" h="28756">
                  <a:moveTo>
                    <a:pt x="0" y="0"/>
                  </a:moveTo>
                  <a:lnTo>
                    <a:pt x="0" y="28756"/>
                  </a:lnTo>
                </a:path>
              </a:pathLst>
            </a:custGeom>
            <a:ln w="15875" cap="flat">
              <a:solidFill>
                <a:srgbClr val="5D8298"/>
              </a:solidFill>
              <a:prstDash val="solid"/>
              <a:miter/>
            </a:ln>
          </p:spPr>
          <p:txBody>
            <a:bodyPr rtlCol="0" anchor="ctr"/>
            <a:lstStyle/>
            <a:p>
              <a:endParaRPr lang="en-GB" dirty="0"/>
            </a:p>
          </p:txBody>
        </p:sp>
        <p:sp>
          <p:nvSpPr>
            <p:cNvPr id="282" name="Freeform 281">
              <a:extLst>
                <a:ext uri="{FF2B5EF4-FFF2-40B4-BE49-F238E27FC236}">
                  <a16:creationId xmlns:a16="http://schemas.microsoft.com/office/drawing/2014/main" id="{0C062F8F-B525-4E7C-7E5F-A40B95F3FFD7}"/>
                </a:ext>
              </a:extLst>
            </p:cNvPr>
            <p:cNvSpPr/>
            <p:nvPr/>
          </p:nvSpPr>
          <p:spPr>
            <a:xfrm>
              <a:off x="778285" y="5581581"/>
              <a:ext cx="28467" cy="9071"/>
            </a:xfrm>
            <a:custGeom>
              <a:avLst/>
              <a:gdLst>
                <a:gd name="connsiteX0" fmla="*/ 0 w 28467"/>
                <a:gd name="connsiteY0" fmla="*/ 0 h 9071"/>
                <a:gd name="connsiteX1" fmla="*/ 28467 w 28467"/>
                <a:gd name="connsiteY1" fmla="*/ 0 h 9071"/>
              </a:gdLst>
              <a:ahLst/>
              <a:cxnLst>
                <a:cxn ang="0">
                  <a:pos x="connsiteX0" y="connsiteY0"/>
                </a:cxn>
                <a:cxn ang="0">
                  <a:pos x="connsiteX1" y="connsiteY1"/>
                </a:cxn>
              </a:cxnLst>
              <a:rect l="l" t="t" r="r" b="b"/>
              <a:pathLst>
                <a:path w="28467" h="9071">
                  <a:moveTo>
                    <a:pt x="0" y="0"/>
                  </a:moveTo>
                  <a:lnTo>
                    <a:pt x="28467" y="0"/>
                  </a:lnTo>
                </a:path>
              </a:pathLst>
            </a:custGeom>
            <a:ln w="15875" cap="flat">
              <a:solidFill>
                <a:srgbClr val="5D8298"/>
              </a:solidFill>
              <a:prstDash val="solid"/>
              <a:miter/>
            </a:ln>
          </p:spPr>
          <p:txBody>
            <a:bodyPr rtlCol="0" anchor="ctr"/>
            <a:lstStyle/>
            <a:p>
              <a:endParaRPr lang="en-GB" dirty="0"/>
            </a:p>
          </p:txBody>
        </p:sp>
        <p:sp>
          <p:nvSpPr>
            <p:cNvPr id="283" name="Freeform 282">
              <a:extLst>
                <a:ext uri="{FF2B5EF4-FFF2-40B4-BE49-F238E27FC236}">
                  <a16:creationId xmlns:a16="http://schemas.microsoft.com/office/drawing/2014/main" id="{F5F38FC0-8034-20AD-AEEF-89674C48D44B}"/>
                </a:ext>
              </a:extLst>
            </p:cNvPr>
            <p:cNvSpPr/>
            <p:nvPr/>
          </p:nvSpPr>
          <p:spPr>
            <a:xfrm>
              <a:off x="792519" y="5567248"/>
              <a:ext cx="9066" cy="28756"/>
            </a:xfrm>
            <a:custGeom>
              <a:avLst/>
              <a:gdLst>
                <a:gd name="connsiteX0" fmla="*/ 0 w 9066"/>
                <a:gd name="connsiteY0" fmla="*/ 0 h 28756"/>
                <a:gd name="connsiteX1" fmla="*/ 0 w 9066"/>
                <a:gd name="connsiteY1" fmla="*/ 28756 h 28756"/>
              </a:gdLst>
              <a:ahLst/>
              <a:cxnLst>
                <a:cxn ang="0">
                  <a:pos x="connsiteX0" y="connsiteY0"/>
                </a:cxn>
                <a:cxn ang="0">
                  <a:pos x="connsiteX1" y="connsiteY1"/>
                </a:cxn>
              </a:cxnLst>
              <a:rect l="l" t="t" r="r" b="b"/>
              <a:pathLst>
                <a:path w="9066" h="28756">
                  <a:moveTo>
                    <a:pt x="0" y="0"/>
                  </a:moveTo>
                  <a:lnTo>
                    <a:pt x="0" y="28756"/>
                  </a:lnTo>
                </a:path>
              </a:pathLst>
            </a:custGeom>
            <a:ln w="15875" cap="flat">
              <a:solidFill>
                <a:srgbClr val="5D8298"/>
              </a:solidFill>
              <a:prstDash val="solid"/>
              <a:miter/>
            </a:ln>
          </p:spPr>
          <p:txBody>
            <a:bodyPr rtlCol="0" anchor="ctr"/>
            <a:lstStyle/>
            <a:p>
              <a:endParaRPr lang="en-GB" dirty="0"/>
            </a:p>
          </p:txBody>
        </p:sp>
        <p:sp>
          <p:nvSpPr>
            <p:cNvPr id="284" name="Freeform 283">
              <a:extLst>
                <a:ext uri="{FF2B5EF4-FFF2-40B4-BE49-F238E27FC236}">
                  <a16:creationId xmlns:a16="http://schemas.microsoft.com/office/drawing/2014/main" id="{413990B4-BB43-81FF-A717-1919069E0FE9}"/>
                </a:ext>
              </a:extLst>
            </p:cNvPr>
            <p:cNvSpPr/>
            <p:nvPr/>
          </p:nvSpPr>
          <p:spPr>
            <a:xfrm>
              <a:off x="781277" y="5581581"/>
              <a:ext cx="28558" cy="9071"/>
            </a:xfrm>
            <a:custGeom>
              <a:avLst/>
              <a:gdLst>
                <a:gd name="connsiteX0" fmla="*/ 0 w 28558"/>
                <a:gd name="connsiteY0" fmla="*/ 0 h 9071"/>
                <a:gd name="connsiteX1" fmla="*/ 28558 w 28558"/>
                <a:gd name="connsiteY1" fmla="*/ 0 h 9071"/>
              </a:gdLst>
              <a:ahLst/>
              <a:cxnLst>
                <a:cxn ang="0">
                  <a:pos x="connsiteX0" y="connsiteY0"/>
                </a:cxn>
                <a:cxn ang="0">
                  <a:pos x="connsiteX1" y="connsiteY1"/>
                </a:cxn>
              </a:cxnLst>
              <a:rect l="l" t="t" r="r" b="b"/>
              <a:pathLst>
                <a:path w="28558" h="9071">
                  <a:moveTo>
                    <a:pt x="0" y="0"/>
                  </a:moveTo>
                  <a:lnTo>
                    <a:pt x="28558" y="0"/>
                  </a:lnTo>
                </a:path>
              </a:pathLst>
            </a:custGeom>
            <a:ln w="15875" cap="flat">
              <a:solidFill>
                <a:srgbClr val="5D8298"/>
              </a:solidFill>
              <a:prstDash val="solid"/>
              <a:miter/>
            </a:ln>
          </p:spPr>
          <p:txBody>
            <a:bodyPr rtlCol="0" anchor="ctr"/>
            <a:lstStyle/>
            <a:p>
              <a:endParaRPr lang="en-GB" dirty="0"/>
            </a:p>
          </p:txBody>
        </p:sp>
        <p:sp>
          <p:nvSpPr>
            <p:cNvPr id="285" name="Freeform 284">
              <a:extLst>
                <a:ext uri="{FF2B5EF4-FFF2-40B4-BE49-F238E27FC236}">
                  <a16:creationId xmlns:a16="http://schemas.microsoft.com/office/drawing/2014/main" id="{C04F1C2D-D5C0-E014-DBEB-7ECE819220E9}"/>
                </a:ext>
              </a:extLst>
            </p:cNvPr>
            <p:cNvSpPr/>
            <p:nvPr/>
          </p:nvSpPr>
          <p:spPr>
            <a:xfrm>
              <a:off x="795602" y="5567248"/>
              <a:ext cx="9066" cy="28756"/>
            </a:xfrm>
            <a:custGeom>
              <a:avLst/>
              <a:gdLst>
                <a:gd name="connsiteX0" fmla="*/ 0 w 9066"/>
                <a:gd name="connsiteY0" fmla="*/ 0 h 28756"/>
                <a:gd name="connsiteX1" fmla="*/ 0 w 9066"/>
                <a:gd name="connsiteY1" fmla="*/ 28756 h 28756"/>
              </a:gdLst>
              <a:ahLst/>
              <a:cxnLst>
                <a:cxn ang="0">
                  <a:pos x="connsiteX0" y="connsiteY0"/>
                </a:cxn>
                <a:cxn ang="0">
                  <a:pos x="connsiteX1" y="connsiteY1"/>
                </a:cxn>
              </a:cxnLst>
              <a:rect l="l" t="t" r="r" b="b"/>
              <a:pathLst>
                <a:path w="9066" h="28756">
                  <a:moveTo>
                    <a:pt x="0" y="0"/>
                  </a:moveTo>
                  <a:lnTo>
                    <a:pt x="0" y="28756"/>
                  </a:lnTo>
                </a:path>
              </a:pathLst>
            </a:custGeom>
            <a:ln w="15875" cap="flat">
              <a:solidFill>
                <a:srgbClr val="5D8298"/>
              </a:solidFill>
              <a:prstDash val="solid"/>
              <a:miter/>
            </a:ln>
          </p:spPr>
          <p:txBody>
            <a:bodyPr rtlCol="0" anchor="ctr"/>
            <a:lstStyle/>
            <a:p>
              <a:endParaRPr lang="en-GB" dirty="0"/>
            </a:p>
          </p:txBody>
        </p:sp>
        <p:sp>
          <p:nvSpPr>
            <p:cNvPr id="286" name="Freeform 285">
              <a:extLst>
                <a:ext uri="{FF2B5EF4-FFF2-40B4-BE49-F238E27FC236}">
                  <a16:creationId xmlns:a16="http://schemas.microsoft.com/office/drawing/2014/main" id="{0FF381DD-F97A-6484-B39A-8625FB7CCABD}"/>
                </a:ext>
              </a:extLst>
            </p:cNvPr>
            <p:cNvSpPr/>
            <p:nvPr/>
          </p:nvSpPr>
          <p:spPr>
            <a:xfrm>
              <a:off x="784360" y="5585572"/>
              <a:ext cx="28467" cy="9071"/>
            </a:xfrm>
            <a:custGeom>
              <a:avLst/>
              <a:gdLst>
                <a:gd name="connsiteX0" fmla="*/ 0 w 28467"/>
                <a:gd name="connsiteY0" fmla="*/ 0 h 9071"/>
                <a:gd name="connsiteX1" fmla="*/ 28468 w 28467"/>
                <a:gd name="connsiteY1" fmla="*/ 0 h 9071"/>
              </a:gdLst>
              <a:ahLst/>
              <a:cxnLst>
                <a:cxn ang="0">
                  <a:pos x="connsiteX0" y="connsiteY0"/>
                </a:cxn>
                <a:cxn ang="0">
                  <a:pos x="connsiteX1" y="connsiteY1"/>
                </a:cxn>
              </a:cxnLst>
              <a:rect l="l" t="t" r="r" b="b"/>
              <a:pathLst>
                <a:path w="28467" h="9071">
                  <a:moveTo>
                    <a:pt x="0" y="0"/>
                  </a:moveTo>
                  <a:lnTo>
                    <a:pt x="28468" y="0"/>
                  </a:lnTo>
                </a:path>
              </a:pathLst>
            </a:custGeom>
            <a:ln w="15875" cap="flat">
              <a:solidFill>
                <a:srgbClr val="5D8298"/>
              </a:solidFill>
              <a:prstDash val="solid"/>
              <a:miter/>
            </a:ln>
          </p:spPr>
          <p:txBody>
            <a:bodyPr rtlCol="0" anchor="ctr"/>
            <a:lstStyle/>
            <a:p>
              <a:endParaRPr lang="en-GB" dirty="0"/>
            </a:p>
          </p:txBody>
        </p:sp>
        <p:sp>
          <p:nvSpPr>
            <p:cNvPr id="287" name="Freeform 286">
              <a:extLst>
                <a:ext uri="{FF2B5EF4-FFF2-40B4-BE49-F238E27FC236}">
                  <a16:creationId xmlns:a16="http://schemas.microsoft.com/office/drawing/2014/main" id="{96D563E7-4AA4-A800-4743-B7ACC63B334E}"/>
                </a:ext>
              </a:extLst>
            </p:cNvPr>
            <p:cNvSpPr/>
            <p:nvPr/>
          </p:nvSpPr>
          <p:spPr>
            <a:xfrm>
              <a:off x="798593" y="5571149"/>
              <a:ext cx="9066" cy="28847"/>
            </a:xfrm>
            <a:custGeom>
              <a:avLst/>
              <a:gdLst>
                <a:gd name="connsiteX0" fmla="*/ 0 w 9066"/>
                <a:gd name="connsiteY0" fmla="*/ 0 h 28847"/>
                <a:gd name="connsiteX1" fmla="*/ 0 w 9066"/>
                <a:gd name="connsiteY1" fmla="*/ 28847 h 28847"/>
              </a:gdLst>
              <a:ahLst/>
              <a:cxnLst>
                <a:cxn ang="0">
                  <a:pos x="connsiteX0" y="connsiteY0"/>
                </a:cxn>
                <a:cxn ang="0">
                  <a:pos x="connsiteX1" y="connsiteY1"/>
                </a:cxn>
              </a:cxnLst>
              <a:rect l="l" t="t" r="r" b="b"/>
              <a:pathLst>
                <a:path w="9066" h="28847">
                  <a:moveTo>
                    <a:pt x="0" y="0"/>
                  </a:moveTo>
                  <a:lnTo>
                    <a:pt x="0" y="28847"/>
                  </a:lnTo>
                </a:path>
              </a:pathLst>
            </a:custGeom>
            <a:ln w="15875" cap="flat">
              <a:solidFill>
                <a:srgbClr val="5D8298"/>
              </a:solidFill>
              <a:prstDash val="solid"/>
              <a:miter/>
            </a:ln>
          </p:spPr>
          <p:txBody>
            <a:bodyPr rtlCol="0" anchor="ctr"/>
            <a:lstStyle/>
            <a:p>
              <a:endParaRPr lang="en-GB" dirty="0"/>
            </a:p>
          </p:txBody>
        </p:sp>
        <p:sp>
          <p:nvSpPr>
            <p:cNvPr id="288" name="Freeform 287">
              <a:extLst>
                <a:ext uri="{FF2B5EF4-FFF2-40B4-BE49-F238E27FC236}">
                  <a16:creationId xmlns:a16="http://schemas.microsoft.com/office/drawing/2014/main" id="{50CD160B-BF08-44D1-3ED1-649DBCDBD983}"/>
                </a:ext>
              </a:extLst>
            </p:cNvPr>
            <p:cNvSpPr/>
            <p:nvPr/>
          </p:nvSpPr>
          <p:spPr>
            <a:xfrm>
              <a:off x="793335" y="5589473"/>
              <a:ext cx="28558" cy="9071"/>
            </a:xfrm>
            <a:custGeom>
              <a:avLst/>
              <a:gdLst>
                <a:gd name="connsiteX0" fmla="*/ 0 w 28558"/>
                <a:gd name="connsiteY0" fmla="*/ 0 h 9071"/>
                <a:gd name="connsiteX1" fmla="*/ 28558 w 28558"/>
                <a:gd name="connsiteY1" fmla="*/ 0 h 9071"/>
              </a:gdLst>
              <a:ahLst/>
              <a:cxnLst>
                <a:cxn ang="0">
                  <a:pos x="connsiteX0" y="connsiteY0"/>
                </a:cxn>
                <a:cxn ang="0">
                  <a:pos x="connsiteX1" y="connsiteY1"/>
                </a:cxn>
              </a:cxnLst>
              <a:rect l="l" t="t" r="r" b="b"/>
              <a:pathLst>
                <a:path w="28558" h="9071">
                  <a:moveTo>
                    <a:pt x="0" y="0"/>
                  </a:moveTo>
                  <a:lnTo>
                    <a:pt x="28558" y="0"/>
                  </a:lnTo>
                </a:path>
              </a:pathLst>
            </a:custGeom>
            <a:ln w="15875" cap="flat">
              <a:solidFill>
                <a:srgbClr val="5D8298"/>
              </a:solidFill>
              <a:prstDash val="solid"/>
              <a:miter/>
            </a:ln>
          </p:spPr>
          <p:txBody>
            <a:bodyPr rtlCol="0" anchor="ctr"/>
            <a:lstStyle/>
            <a:p>
              <a:endParaRPr lang="en-GB" dirty="0"/>
            </a:p>
          </p:txBody>
        </p:sp>
        <p:sp>
          <p:nvSpPr>
            <p:cNvPr id="289" name="Freeform 288">
              <a:extLst>
                <a:ext uri="{FF2B5EF4-FFF2-40B4-BE49-F238E27FC236}">
                  <a16:creationId xmlns:a16="http://schemas.microsoft.com/office/drawing/2014/main" id="{957318F0-4F03-57E6-9DE1-A28210D224CF}"/>
                </a:ext>
              </a:extLst>
            </p:cNvPr>
            <p:cNvSpPr/>
            <p:nvPr/>
          </p:nvSpPr>
          <p:spPr>
            <a:xfrm>
              <a:off x="807660" y="5575140"/>
              <a:ext cx="9066" cy="28756"/>
            </a:xfrm>
            <a:custGeom>
              <a:avLst/>
              <a:gdLst>
                <a:gd name="connsiteX0" fmla="*/ 0 w 9066"/>
                <a:gd name="connsiteY0" fmla="*/ 0 h 28756"/>
                <a:gd name="connsiteX1" fmla="*/ 0 w 9066"/>
                <a:gd name="connsiteY1" fmla="*/ 28756 h 28756"/>
              </a:gdLst>
              <a:ahLst/>
              <a:cxnLst>
                <a:cxn ang="0">
                  <a:pos x="connsiteX0" y="connsiteY0"/>
                </a:cxn>
                <a:cxn ang="0">
                  <a:pos x="connsiteX1" y="connsiteY1"/>
                </a:cxn>
              </a:cxnLst>
              <a:rect l="l" t="t" r="r" b="b"/>
              <a:pathLst>
                <a:path w="9066" h="28756">
                  <a:moveTo>
                    <a:pt x="0" y="0"/>
                  </a:moveTo>
                  <a:lnTo>
                    <a:pt x="0" y="28756"/>
                  </a:lnTo>
                </a:path>
              </a:pathLst>
            </a:custGeom>
            <a:ln w="15875" cap="flat">
              <a:solidFill>
                <a:srgbClr val="5D8298"/>
              </a:solidFill>
              <a:prstDash val="solid"/>
              <a:miter/>
            </a:ln>
          </p:spPr>
          <p:txBody>
            <a:bodyPr rtlCol="0" anchor="ctr"/>
            <a:lstStyle/>
            <a:p>
              <a:endParaRPr lang="en-GB" dirty="0"/>
            </a:p>
          </p:txBody>
        </p:sp>
        <p:sp>
          <p:nvSpPr>
            <p:cNvPr id="290" name="Freeform 289">
              <a:extLst>
                <a:ext uri="{FF2B5EF4-FFF2-40B4-BE49-F238E27FC236}">
                  <a16:creationId xmlns:a16="http://schemas.microsoft.com/office/drawing/2014/main" id="{205214BE-C0EF-7958-B7E7-5029F3C5333B}"/>
                </a:ext>
              </a:extLst>
            </p:cNvPr>
            <p:cNvSpPr/>
            <p:nvPr/>
          </p:nvSpPr>
          <p:spPr>
            <a:xfrm>
              <a:off x="796327" y="5589473"/>
              <a:ext cx="28558" cy="9071"/>
            </a:xfrm>
            <a:custGeom>
              <a:avLst/>
              <a:gdLst>
                <a:gd name="connsiteX0" fmla="*/ 0 w 28558"/>
                <a:gd name="connsiteY0" fmla="*/ 0 h 9071"/>
                <a:gd name="connsiteX1" fmla="*/ 28558 w 28558"/>
                <a:gd name="connsiteY1" fmla="*/ 0 h 9071"/>
              </a:gdLst>
              <a:ahLst/>
              <a:cxnLst>
                <a:cxn ang="0">
                  <a:pos x="connsiteX0" y="connsiteY0"/>
                </a:cxn>
                <a:cxn ang="0">
                  <a:pos x="connsiteX1" y="connsiteY1"/>
                </a:cxn>
              </a:cxnLst>
              <a:rect l="l" t="t" r="r" b="b"/>
              <a:pathLst>
                <a:path w="28558" h="9071">
                  <a:moveTo>
                    <a:pt x="0" y="0"/>
                  </a:moveTo>
                  <a:lnTo>
                    <a:pt x="28558" y="0"/>
                  </a:lnTo>
                </a:path>
              </a:pathLst>
            </a:custGeom>
            <a:ln w="15875" cap="flat">
              <a:solidFill>
                <a:srgbClr val="5D8298"/>
              </a:solidFill>
              <a:prstDash val="solid"/>
              <a:miter/>
            </a:ln>
          </p:spPr>
          <p:txBody>
            <a:bodyPr rtlCol="0" anchor="ctr"/>
            <a:lstStyle/>
            <a:p>
              <a:endParaRPr lang="en-GB" dirty="0"/>
            </a:p>
          </p:txBody>
        </p:sp>
        <p:sp>
          <p:nvSpPr>
            <p:cNvPr id="291" name="Freeform 290">
              <a:extLst>
                <a:ext uri="{FF2B5EF4-FFF2-40B4-BE49-F238E27FC236}">
                  <a16:creationId xmlns:a16="http://schemas.microsoft.com/office/drawing/2014/main" id="{C58F8F30-CBDB-E94A-4945-91EA49945E2E}"/>
                </a:ext>
              </a:extLst>
            </p:cNvPr>
            <p:cNvSpPr/>
            <p:nvPr/>
          </p:nvSpPr>
          <p:spPr>
            <a:xfrm>
              <a:off x="810651" y="5575140"/>
              <a:ext cx="9066" cy="28756"/>
            </a:xfrm>
            <a:custGeom>
              <a:avLst/>
              <a:gdLst>
                <a:gd name="connsiteX0" fmla="*/ 0 w 9066"/>
                <a:gd name="connsiteY0" fmla="*/ 0 h 28756"/>
                <a:gd name="connsiteX1" fmla="*/ 0 w 9066"/>
                <a:gd name="connsiteY1" fmla="*/ 28756 h 28756"/>
              </a:gdLst>
              <a:ahLst/>
              <a:cxnLst>
                <a:cxn ang="0">
                  <a:pos x="connsiteX0" y="connsiteY0"/>
                </a:cxn>
                <a:cxn ang="0">
                  <a:pos x="connsiteX1" y="connsiteY1"/>
                </a:cxn>
              </a:cxnLst>
              <a:rect l="l" t="t" r="r" b="b"/>
              <a:pathLst>
                <a:path w="9066" h="28756">
                  <a:moveTo>
                    <a:pt x="0" y="0"/>
                  </a:moveTo>
                  <a:lnTo>
                    <a:pt x="0" y="28756"/>
                  </a:lnTo>
                </a:path>
              </a:pathLst>
            </a:custGeom>
            <a:ln w="15875" cap="flat">
              <a:solidFill>
                <a:srgbClr val="5D8298"/>
              </a:solidFill>
              <a:prstDash val="solid"/>
              <a:miter/>
            </a:ln>
          </p:spPr>
          <p:txBody>
            <a:bodyPr rtlCol="0" anchor="ctr"/>
            <a:lstStyle/>
            <a:p>
              <a:endParaRPr lang="en-GB" dirty="0"/>
            </a:p>
          </p:txBody>
        </p:sp>
        <p:sp>
          <p:nvSpPr>
            <p:cNvPr id="292" name="Freeform 291">
              <a:extLst>
                <a:ext uri="{FF2B5EF4-FFF2-40B4-BE49-F238E27FC236}">
                  <a16:creationId xmlns:a16="http://schemas.microsoft.com/office/drawing/2014/main" id="{89B6F556-BC78-8C0E-64FE-F2ADDFF89BCC}"/>
                </a:ext>
              </a:extLst>
            </p:cNvPr>
            <p:cNvSpPr/>
            <p:nvPr/>
          </p:nvSpPr>
          <p:spPr>
            <a:xfrm>
              <a:off x="796327" y="5589473"/>
              <a:ext cx="28558" cy="9071"/>
            </a:xfrm>
            <a:custGeom>
              <a:avLst/>
              <a:gdLst>
                <a:gd name="connsiteX0" fmla="*/ 0 w 28558"/>
                <a:gd name="connsiteY0" fmla="*/ 0 h 9071"/>
                <a:gd name="connsiteX1" fmla="*/ 28558 w 28558"/>
                <a:gd name="connsiteY1" fmla="*/ 0 h 9071"/>
              </a:gdLst>
              <a:ahLst/>
              <a:cxnLst>
                <a:cxn ang="0">
                  <a:pos x="connsiteX0" y="connsiteY0"/>
                </a:cxn>
                <a:cxn ang="0">
                  <a:pos x="connsiteX1" y="connsiteY1"/>
                </a:cxn>
              </a:cxnLst>
              <a:rect l="l" t="t" r="r" b="b"/>
              <a:pathLst>
                <a:path w="28558" h="9071">
                  <a:moveTo>
                    <a:pt x="0" y="0"/>
                  </a:moveTo>
                  <a:lnTo>
                    <a:pt x="28558" y="0"/>
                  </a:lnTo>
                </a:path>
              </a:pathLst>
            </a:custGeom>
            <a:ln w="15875" cap="flat">
              <a:solidFill>
                <a:srgbClr val="5D8298"/>
              </a:solidFill>
              <a:prstDash val="solid"/>
              <a:miter/>
            </a:ln>
          </p:spPr>
          <p:txBody>
            <a:bodyPr rtlCol="0" anchor="ctr"/>
            <a:lstStyle/>
            <a:p>
              <a:endParaRPr lang="en-GB" dirty="0"/>
            </a:p>
          </p:txBody>
        </p:sp>
        <p:sp>
          <p:nvSpPr>
            <p:cNvPr id="293" name="Freeform 292">
              <a:extLst>
                <a:ext uri="{FF2B5EF4-FFF2-40B4-BE49-F238E27FC236}">
                  <a16:creationId xmlns:a16="http://schemas.microsoft.com/office/drawing/2014/main" id="{46CC63F6-2E80-7102-B1BF-426693C2B584}"/>
                </a:ext>
              </a:extLst>
            </p:cNvPr>
            <p:cNvSpPr/>
            <p:nvPr/>
          </p:nvSpPr>
          <p:spPr>
            <a:xfrm>
              <a:off x="810651" y="5575140"/>
              <a:ext cx="9066" cy="28756"/>
            </a:xfrm>
            <a:custGeom>
              <a:avLst/>
              <a:gdLst>
                <a:gd name="connsiteX0" fmla="*/ 0 w 9066"/>
                <a:gd name="connsiteY0" fmla="*/ 0 h 28756"/>
                <a:gd name="connsiteX1" fmla="*/ 0 w 9066"/>
                <a:gd name="connsiteY1" fmla="*/ 28756 h 28756"/>
              </a:gdLst>
              <a:ahLst/>
              <a:cxnLst>
                <a:cxn ang="0">
                  <a:pos x="connsiteX0" y="connsiteY0"/>
                </a:cxn>
                <a:cxn ang="0">
                  <a:pos x="connsiteX1" y="connsiteY1"/>
                </a:cxn>
              </a:cxnLst>
              <a:rect l="l" t="t" r="r" b="b"/>
              <a:pathLst>
                <a:path w="9066" h="28756">
                  <a:moveTo>
                    <a:pt x="0" y="0"/>
                  </a:moveTo>
                  <a:lnTo>
                    <a:pt x="0" y="28756"/>
                  </a:lnTo>
                </a:path>
              </a:pathLst>
            </a:custGeom>
            <a:ln w="15875" cap="flat">
              <a:solidFill>
                <a:srgbClr val="5D8298"/>
              </a:solidFill>
              <a:prstDash val="solid"/>
              <a:miter/>
            </a:ln>
          </p:spPr>
          <p:txBody>
            <a:bodyPr rtlCol="0" anchor="ctr"/>
            <a:lstStyle/>
            <a:p>
              <a:endParaRPr lang="en-GB" dirty="0"/>
            </a:p>
          </p:txBody>
        </p:sp>
        <p:sp>
          <p:nvSpPr>
            <p:cNvPr id="294" name="Freeform 293">
              <a:extLst>
                <a:ext uri="{FF2B5EF4-FFF2-40B4-BE49-F238E27FC236}">
                  <a16:creationId xmlns:a16="http://schemas.microsoft.com/office/drawing/2014/main" id="{93D56D32-EB28-387F-2290-973A0D8D8824}"/>
                </a:ext>
              </a:extLst>
            </p:cNvPr>
            <p:cNvSpPr/>
            <p:nvPr/>
          </p:nvSpPr>
          <p:spPr>
            <a:xfrm>
              <a:off x="805484" y="5593555"/>
              <a:ext cx="28467" cy="9071"/>
            </a:xfrm>
            <a:custGeom>
              <a:avLst/>
              <a:gdLst>
                <a:gd name="connsiteX0" fmla="*/ 0 w 28467"/>
                <a:gd name="connsiteY0" fmla="*/ 0 h 9071"/>
                <a:gd name="connsiteX1" fmla="*/ 28467 w 28467"/>
                <a:gd name="connsiteY1" fmla="*/ 0 h 9071"/>
              </a:gdLst>
              <a:ahLst/>
              <a:cxnLst>
                <a:cxn ang="0">
                  <a:pos x="connsiteX0" y="connsiteY0"/>
                </a:cxn>
                <a:cxn ang="0">
                  <a:pos x="connsiteX1" y="connsiteY1"/>
                </a:cxn>
              </a:cxnLst>
              <a:rect l="l" t="t" r="r" b="b"/>
              <a:pathLst>
                <a:path w="28467" h="9071">
                  <a:moveTo>
                    <a:pt x="0" y="0"/>
                  </a:moveTo>
                  <a:lnTo>
                    <a:pt x="28467" y="0"/>
                  </a:lnTo>
                </a:path>
              </a:pathLst>
            </a:custGeom>
            <a:ln w="15875" cap="flat">
              <a:solidFill>
                <a:srgbClr val="5D8298"/>
              </a:solidFill>
              <a:prstDash val="solid"/>
              <a:miter/>
            </a:ln>
          </p:spPr>
          <p:txBody>
            <a:bodyPr rtlCol="0" anchor="ctr"/>
            <a:lstStyle/>
            <a:p>
              <a:endParaRPr lang="en-GB" dirty="0"/>
            </a:p>
          </p:txBody>
        </p:sp>
        <p:sp>
          <p:nvSpPr>
            <p:cNvPr id="295" name="Freeform 294">
              <a:extLst>
                <a:ext uri="{FF2B5EF4-FFF2-40B4-BE49-F238E27FC236}">
                  <a16:creationId xmlns:a16="http://schemas.microsoft.com/office/drawing/2014/main" id="{1CBFA2F0-D874-8ECA-BD29-5314707846CE}"/>
                </a:ext>
              </a:extLst>
            </p:cNvPr>
            <p:cNvSpPr/>
            <p:nvPr/>
          </p:nvSpPr>
          <p:spPr>
            <a:xfrm>
              <a:off x="819717" y="5579222"/>
              <a:ext cx="9066" cy="28756"/>
            </a:xfrm>
            <a:custGeom>
              <a:avLst/>
              <a:gdLst>
                <a:gd name="connsiteX0" fmla="*/ 0 w 9066"/>
                <a:gd name="connsiteY0" fmla="*/ 0 h 28756"/>
                <a:gd name="connsiteX1" fmla="*/ 0 w 9066"/>
                <a:gd name="connsiteY1" fmla="*/ 28756 h 28756"/>
              </a:gdLst>
              <a:ahLst/>
              <a:cxnLst>
                <a:cxn ang="0">
                  <a:pos x="connsiteX0" y="connsiteY0"/>
                </a:cxn>
                <a:cxn ang="0">
                  <a:pos x="connsiteX1" y="connsiteY1"/>
                </a:cxn>
              </a:cxnLst>
              <a:rect l="l" t="t" r="r" b="b"/>
              <a:pathLst>
                <a:path w="9066" h="28756">
                  <a:moveTo>
                    <a:pt x="0" y="0"/>
                  </a:moveTo>
                  <a:lnTo>
                    <a:pt x="0" y="28756"/>
                  </a:lnTo>
                </a:path>
              </a:pathLst>
            </a:custGeom>
            <a:ln w="15875" cap="flat">
              <a:solidFill>
                <a:srgbClr val="5D8298"/>
              </a:solidFill>
              <a:prstDash val="solid"/>
              <a:miter/>
            </a:ln>
          </p:spPr>
          <p:txBody>
            <a:bodyPr rtlCol="0" anchor="ctr"/>
            <a:lstStyle/>
            <a:p>
              <a:endParaRPr lang="en-GB" dirty="0"/>
            </a:p>
          </p:txBody>
        </p:sp>
        <p:sp>
          <p:nvSpPr>
            <p:cNvPr id="296" name="Freeform 295">
              <a:extLst>
                <a:ext uri="{FF2B5EF4-FFF2-40B4-BE49-F238E27FC236}">
                  <a16:creationId xmlns:a16="http://schemas.microsoft.com/office/drawing/2014/main" id="{0CAE3259-AE33-2B3E-8C1A-E619AF2F43E6}"/>
                </a:ext>
              </a:extLst>
            </p:cNvPr>
            <p:cNvSpPr/>
            <p:nvPr/>
          </p:nvSpPr>
          <p:spPr>
            <a:xfrm>
              <a:off x="808475" y="5593555"/>
              <a:ext cx="28558" cy="9071"/>
            </a:xfrm>
            <a:custGeom>
              <a:avLst/>
              <a:gdLst>
                <a:gd name="connsiteX0" fmla="*/ 0 w 28558"/>
                <a:gd name="connsiteY0" fmla="*/ 0 h 9071"/>
                <a:gd name="connsiteX1" fmla="*/ 28558 w 28558"/>
                <a:gd name="connsiteY1" fmla="*/ 0 h 9071"/>
              </a:gdLst>
              <a:ahLst/>
              <a:cxnLst>
                <a:cxn ang="0">
                  <a:pos x="connsiteX0" y="connsiteY0"/>
                </a:cxn>
                <a:cxn ang="0">
                  <a:pos x="connsiteX1" y="connsiteY1"/>
                </a:cxn>
              </a:cxnLst>
              <a:rect l="l" t="t" r="r" b="b"/>
              <a:pathLst>
                <a:path w="28558" h="9071">
                  <a:moveTo>
                    <a:pt x="0" y="0"/>
                  </a:moveTo>
                  <a:lnTo>
                    <a:pt x="28558" y="0"/>
                  </a:lnTo>
                </a:path>
              </a:pathLst>
            </a:custGeom>
            <a:ln w="15875" cap="flat">
              <a:solidFill>
                <a:srgbClr val="5D8298"/>
              </a:solidFill>
              <a:prstDash val="solid"/>
              <a:miter/>
            </a:ln>
          </p:spPr>
          <p:txBody>
            <a:bodyPr rtlCol="0" anchor="ctr"/>
            <a:lstStyle/>
            <a:p>
              <a:endParaRPr lang="en-GB" dirty="0"/>
            </a:p>
          </p:txBody>
        </p:sp>
        <p:sp>
          <p:nvSpPr>
            <p:cNvPr id="297" name="Freeform 296">
              <a:extLst>
                <a:ext uri="{FF2B5EF4-FFF2-40B4-BE49-F238E27FC236}">
                  <a16:creationId xmlns:a16="http://schemas.microsoft.com/office/drawing/2014/main" id="{1784C0E0-D2D7-0AD3-DD4D-CE2A56145029}"/>
                </a:ext>
              </a:extLst>
            </p:cNvPr>
            <p:cNvSpPr/>
            <p:nvPr/>
          </p:nvSpPr>
          <p:spPr>
            <a:xfrm>
              <a:off x="822709" y="5579222"/>
              <a:ext cx="9066" cy="28756"/>
            </a:xfrm>
            <a:custGeom>
              <a:avLst/>
              <a:gdLst>
                <a:gd name="connsiteX0" fmla="*/ 0 w 9066"/>
                <a:gd name="connsiteY0" fmla="*/ 0 h 28756"/>
                <a:gd name="connsiteX1" fmla="*/ 0 w 9066"/>
                <a:gd name="connsiteY1" fmla="*/ 28756 h 28756"/>
              </a:gdLst>
              <a:ahLst/>
              <a:cxnLst>
                <a:cxn ang="0">
                  <a:pos x="connsiteX0" y="connsiteY0"/>
                </a:cxn>
                <a:cxn ang="0">
                  <a:pos x="connsiteX1" y="connsiteY1"/>
                </a:cxn>
              </a:cxnLst>
              <a:rect l="l" t="t" r="r" b="b"/>
              <a:pathLst>
                <a:path w="9066" h="28756">
                  <a:moveTo>
                    <a:pt x="0" y="0"/>
                  </a:moveTo>
                  <a:lnTo>
                    <a:pt x="0" y="28756"/>
                  </a:lnTo>
                </a:path>
              </a:pathLst>
            </a:custGeom>
            <a:ln w="15875" cap="flat">
              <a:solidFill>
                <a:srgbClr val="5D8298"/>
              </a:solidFill>
              <a:prstDash val="solid"/>
              <a:miter/>
            </a:ln>
          </p:spPr>
          <p:txBody>
            <a:bodyPr rtlCol="0" anchor="ctr"/>
            <a:lstStyle/>
            <a:p>
              <a:endParaRPr lang="en-GB" dirty="0"/>
            </a:p>
          </p:txBody>
        </p:sp>
        <p:sp>
          <p:nvSpPr>
            <p:cNvPr id="298" name="Freeform 297">
              <a:extLst>
                <a:ext uri="{FF2B5EF4-FFF2-40B4-BE49-F238E27FC236}">
                  <a16:creationId xmlns:a16="http://schemas.microsoft.com/office/drawing/2014/main" id="{C1BA810A-55C8-BF3F-6749-1C851C50D56E}"/>
                </a:ext>
              </a:extLst>
            </p:cNvPr>
            <p:cNvSpPr/>
            <p:nvPr/>
          </p:nvSpPr>
          <p:spPr>
            <a:xfrm>
              <a:off x="826608" y="5606074"/>
              <a:ext cx="28558" cy="9071"/>
            </a:xfrm>
            <a:custGeom>
              <a:avLst/>
              <a:gdLst>
                <a:gd name="connsiteX0" fmla="*/ 0 w 28558"/>
                <a:gd name="connsiteY0" fmla="*/ 0 h 9071"/>
                <a:gd name="connsiteX1" fmla="*/ 28558 w 28558"/>
                <a:gd name="connsiteY1" fmla="*/ 0 h 9071"/>
              </a:gdLst>
              <a:ahLst/>
              <a:cxnLst>
                <a:cxn ang="0">
                  <a:pos x="connsiteX0" y="connsiteY0"/>
                </a:cxn>
                <a:cxn ang="0">
                  <a:pos x="connsiteX1" y="connsiteY1"/>
                </a:cxn>
              </a:cxnLst>
              <a:rect l="l" t="t" r="r" b="b"/>
              <a:pathLst>
                <a:path w="28558" h="9071">
                  <a:moveTo>
                    <a:pt x="0" y="0"/>
                  </a:moveTo>
                  <a:lnTo>
                    <a:pt x="28558" y="0"/>
                  </a:lnTo>
                </a:path>
              </a:pathLst>
            </a:custGeom>
            <a:ln w="15875" cap="flat">
              <a:solidFill>
                <a:srgbClr val="5D8298"/>
              </a:solidFill>
              <a:prstDash val="solid"/>
              <a:miter/>
            </a:ln>
          </p:spPr>
          <p:txBody>
            <a:bodyPr rtlCol="0" anchor="ctr"/>
            <a:lstStyle/>
            <a:p>
              <a:endParaRPr lang="en-GB" dirty="0"/>
            </a:p>
          </p:txBody>
        </p:sp>
        <p:sp>
          <p:nvSpPr>
            <p:cNvPr id="299" name="Freeform 298">
              <a:extLst>
                <a:ext uri="{FF2B5EF4-FFF2-40B4-BE49-F238E27FC236}">
                  <a16:creationId xmlns:a16="http://schemas.microsoft.com/office/drawing/2014/main" id="{3DBB6D6E-DDD6-72CC-C5AD-841221BB88A5}"/>
                </a:ext>
              </a:extLst>
            </p:cNvPr>
            <p:cNvSpPr/>
            <p:nvPr/>
          </p:nvSpPr>
          <p:spPr>
            <a:xfrm>
              <a:off x="840841" y="5591741"/>
              <a:ext cx="9066" cy="28756"/>
            </a:xfrm>
            <a:custGeom>
              <a:avLst/>
              <a:gdLst>
                <a:gd name="connsiteX0" fmla="*/ 0 w 9066"/>
                <a:gd name="connsiteY0" fmla="*/ 0 h 28756"/>
                <a:gd name="connsiteX1" fmla="*/ 0 w 9066"/>
                <a:gd name="connsiteY1" fmla="*/ 28757 h 28756"/>
              </a:gdLst>
              <a:ahLst/>
              <a:cxnLst>
                <a:cxn ang="0">
                  <a:pos x="connsiteX0" y="connsiteY0"/>
                </a:cxn>
                <a:cxn ang="0">
                  <a:pos x="connsiteX1" y="connsiteY1"/>
                </a:cxn>
              </a:cxnLst>
              <a:rect l="l" t="t" r="r" b="b"/>
              <a:pathLst>
                <a:path w="9066" h="28756">
                  <a:moveTo>
                    <a:pt x="0" y="0"/>
                  </a:moveTo>
                  <a:lnTo>
                    <a:pt x="0" y="28757"/>
                  </a:lnTo>
                </a:path>
              </a:pathLst>
            </a:custGeom>
            <a:ln w="15875" cap="flat">
              <a:solidFill>
                <a:srgbClr val="5D8298"/>
              </a:solidFill>
              <a:prstDash val="solid"/>
              <a:miter/>
            </a:ln>
          </p:spPr>
          <p:txBody>
            <a:bodyPr rtlCol="0" anchor="ctr"/>
            <a:lstStyle/>
            <a:p>
              <a:endParaRPr lang="en-GB" dirty="0"/>
            </a:p>
          </p:txBody>
        </p:sp>
        <p:sp>
          <p:nvSpPr>
            <p:cNvPr id="300" name="Freeform 299">
              <a:extLst>
                <a:ext uri="{FF2B5EF4-FFF2-40B4-BE49-F238E27FC236}">
                  <a16:creationId xmlns:a16="http://schemas.microsoft.com/office/drawing/2014/main" id="{CC916CAA-709E-F357-2BC5-97B57C2E429F}"/>
                </a:ext>
              </a:extLst>
            </p:cNvPr>
            <p:cNvSpPr/>
            <p:nvPr/>
          </p:nvSpPr>
          <p:spPr>
            <a:xfrm>
              <a:off x="835674" y="5614510"/>
              <a:ext cx="28558" cy="9071"/>
            </a:xfrm>
            <a:custGeom>
              <a:avLst/>
              <a:gdLst>
                <a:gd name="connsiteX0" fmla="*/ 0 w 28558"/>
                <a:gd name="connsiteY0" fmla="*/ 0 h 9071"/>
                <a:gd name="connsiteX1" fmla="*/ 28558 w 28558"/>
                <a:gd name="connsiteY1" fmla="*/ 0 h 9071"/>
              </a:gdLst>
              <a:ahLst/>
              <a:cxnLst>
                <a:cxn ang="0">
                  <a:pos x="connsiteX0" y="connsiteY0"/>
                </a:cxn>
                <a:cxn ang="0">
                  <a:pos x="connsiteX1" y="connsiteY1"/>
                </a:cxn>
              </a:cxnLst>
              <a:rect l="l" t="t" r="r" b="b"/>
              <a:pathLst>
                <a:path w="28558" h="9071">
                  <a:moveTo>
                    <a:pt x="0" y="0"/>
                  </a:moveTo>
                  <a:lnTo>
                    <a:pt x="28558" y="0"/>
                  </a:lnTo>
                </a:path>
              </a:pathLst>
            </a:custGeom>
            <a:ln w="15875" cap="flat">
              <a:solidFill>
                <a:srgbClr val="5D8298"/>
              </a:solidFill>
              <a:prstDash val="solid"/>
              <a:miter/>
            </a:ln>
          </p:spPr>
          <p:txBody>
            <a:bodyPr rtlCol="0" anchor="ctr"/>
            <a:lstStyle/>
            <a:p>
              <a:endParaRPr lang="en-GB" dirty="0"/>
            </a:p>
          </p:txBody>
        </p:sp>
        <p:sp>
          <p:nvSpPr>
            <p:cNvPr id="301" name="Freeform 300">
              <a:extLst>
                <a:ext uri="{FF2B5EF4-FFF2-40B4-BE49-F238E27FC236}">
                  <a16:creationId xmlns:a16="http://schemas.microsoft.com/office/drawing/2014/main" id="{9BD6F6A9-556C-89FA-D2B4-AD61C7AD5EF4}"/>
                </a:ext>
              </a:extLst>
            </p:cNvPr>
            <p:cNvSpPr/>
            <p:nvPr/>
          </p:nvSpPr>
          <p:spPr>
            <a:xfrm>
              <a:off x="849908" y="5600177"/>
              <a:ext cx="9066" cy="28756"/>
            </a:xfrm>
            <a:custGeom>
              <a:avLst/>
              <a:gdLst>
                <a:gd name="connsiteX0" fmla="*/ 0 w 9066"/>
                <a:gd name="connsiteY0" fmla="*/ 0 h 28756"/>
                <a:gd name="connsiteX1" fmla="*/ 0 w 9066"/>
                <a:gd name="connsiteY1" fmla="*/ 28756 h 28756"/>
              </a:gdLst>
              <a:ahLst/>
              <a:cxnLst>
                <a:cxn ang="0">
                  <a:pos x="connsiteX0" y="connsiteY0"/>
                </a:cxn>
                <a:cxn ang="0">
                  <a:pos x="connsiteX1" y="connsiteY1"/>
                </a:cxn>
              </a:cxnLst>
              <a:rect l="l" t="t" r="r" b="b"/>
              <a:pathLst>
                <a:path w="9066" h="28756">
                  <a:moveTo>
                    <a:pt x="0" y="0"/>
                  </a:moveTo>
                  <a:lnTo>
                    <a:pt x="0" y="28756"/>
                  </a:lnTo>
                </a:path>
              </a:pathLst>
            </a:custGeom>
            <a:ln w="15875" cap="flat">
              <a:solidFill>
                <a:srgbClr val="5D8298"/>
              </a:solidFill>
              <a:prstDash val="solid"/>
              <a:miter/>
            </a:ln>
          </p:spPr>
          <p:txBody>
            <a:bodyPr rtlCol="0" anchor="ctr"/>
            <a:lstStyle/>
            <a:p>
              <a:endParaRPr lang="en-GB" dirty="0"/>
            </a:p>
          </p:txBody>
        </p:sp>
        <p:sp>
          <p:nvSpPr>
            <p:cNvPr id="302" name="Freeform 301">
              <a:extLst>
                <a:ext uri="{FF2B5EF4-FFF2-40B4-BE49-F238E27FC236}">
                  <a16:creationId xmlns:a16="http://schemas.microsoft.com/office/drawing/2014/main" id="{BEBE6790-F759-6176-2A13-5B7E5792F18D}"/>
                </a:ext>
              </a:extLst>
            </p:cNvPr>
            <p:cNvSpPr/>
            <p:nvPr/>
          </p:nvSpPr>
          <p:spPr>
            <a:xfrm>
              <a:off x="847732" y="5627301"/>
              <a:ext cx="28558" cy="9071"/>
            </a:xfrm>
            <a:custGeom>
              <a:avLst/>
              <a:gdLst>
                <a:gd name="connsiteX0" fmla="*/ 0 w 28558"/>
                <a:gd name="connsiteY0" fmla="*/ 0 h 9071"/>
                <a:gd name="connsiteX1" fmla="*/ 28558 w 28558"/>
                <a:gd name="connsiteY1" fmla="*/ 0 h 9071"/>
              </a:gdLst>
              <a:ahLst/>
              <a:cxnLst>
                <a:cxn ang="0">
                  <a:pos x="connsiteX0" y="connsiteY0"/>
                </a:cxn>
                <a:cxn ang="0">
                  <a:pos x="connsiteX1" y="connsiteY1"/>
                </a:cxn>
              </a:cxnLst>
              <a:rect l="l" t="t" r="r" b="b"/>
              <a:pathLst>
                <a:path w="28558" h="9071">
                  <a:moveTo>
                    <a:pt x="0" y="0"/>
                  </a:moveTo>
                  <a:lnTo>
                    <a:pt x="28558" y="0"/>
                  </a:lnTo>
                </a:path>
              </a:pathLst>
            </a:custGeom>
            <a:ln w="15875" cap="flat">
              <a:solidFill>
                <a:srgbClr val="5D8298"/>
              </a:solidFill>
              <a:prstDash val="solid"/>
              <a:miter/>
            </a:ln>
          </p:spPr>
          <p:txBody>
            <a:bodyPr rtlCol="0" anchor="ctr"/>
            <a:lstStyle/>
            <a:p>
              <a:endParaRPr lang="en-GB" dirty="0"/>
            </a:p>
          </p:txBody>
        </p:sp>
        <p:sp>
          <p:nvSpPr>
            <p:cNvPr id="303" name="Freeform 302">
              <a:extLst>
                <a:ext uri="{FF2B5EF4-FFF2-40B4-BE49-F238E27FC236}">
                  <a16:creationId xmlns:a16="http://schemas.microsoft.com/office/drawing/2014/main" id="{0E942161-5AAF-1FF6-5A45-4D2EA7F6D39C}"/>
                </a:ext>
              </a:extLst>
            </p:cNvPr>
            <p:cNvSpPr/>
            <p:nvPr/>
          </p:nvSpPr>
          <p:spPr>
            <a:xfrm>
              <a:off x="861965" y="5612968"/>
              <a:ext cx="9066" cy="28756"/>
            </a:xfrm>
            <a:custGeom>
              <a:avLst/>
              <a:gdLst>
                <a:gd name="connsiteX0" fmla="*/ 0 w 9066"/>
                <a:gd name="connsiteY0" fmla="*/ 0 h 28756"/>
                <a:gd name="connsiteX1" fmla="*/ 0 w 9066"/>
                <a:gd name="connsiteY1" fmla="*/ 28756 h 28756"/>
              </a:gdLst>
              <a:ahLst/>
              <a:cxnLst>
                <a:cxn ang="0">
                  <a:pos x="connsiteX0" y="connsiteY0"/>
                </a:cxn>
                <a:cxn ang="0">
                  <a:pos x="connsiteX1" y="connsiteY1"/>
                </a:cxn>
              </a:cxnLst>
              <a:rect l="l" t="t" r="r" b="b"/>
              <a:pathLst>
                <a:path w="9066" h="28756">
                  <a:moveTo>
                    <a:pt x="0" y="0"/>
                  </a:moveTo>
                  <a:lnTo>
                    <a:pt x="0" y="28756"/>
                  </a:lnTo>
                </a:path>
              </a:pathLst>
            </a:custGeom>
            <a:ln w="15875" cap="flat">
              <a:solidFill>
                <a:srgbClr val="5D8298"/>
              </a:solidFill>
              <a:prstDash val="solid"/>
              <a:miter/>
            </a:ln>
          </p:spPr>
          <p:txBody>
            <a:bodyPr rtlCol="0" anchor="ctr"/>
            <a:lstStyle/>
            <a:p>
              <a:endParaRPr lang="en-GB" dirty="0"/>
            </a:p>
          </p:txBody>
        </p:sp>
        <p:sp>
          <p:nvSpPr>
            <p:cNvPr id="304" name="Freeform 303">
              <a:extLst>
                <a:ext uri="{FF2B5EF4-FFF2-40B4-BE49-F238E27FC236}">
                  <a16:creationId xmlns:a16="http://schemas.microsoft.com/office/drawing/2014/main" id="{2B9BC8CA-A0EB-1801-F3CA-345E067BA562}"/>
                </a:ext>
              </a:extLst>
            </p:cNvPr>
            <p:cNvSpPr/>
            <p:nvPr/>
          </p:nvSpPr>
          <p:spPr>
            <a:xfrm>
              <a:off x="856798" y="5631655"/>
              <a:ext cx="28558" cy="9071"/>
            </a:xfrm>
            <a:custGeom>
              <a:avLst/>
              <a:gdLst>
                <a:gd name="connsiteX0" fmla="*/ 0 w 28558"/>
                <a:gd name="connsiteY0" fmla="*/ 0 h 9071"/>
                <a:gd name="connsiteX1" fmla="*/ 28558 w 28558"/>
                <a:gd name="connsiteY1" fmla="*/ 0 h 9071"/>
              </a:gdLst>
              <a:ahLst/>
              <a:cxnLst>
                <a:cxn ang="0">
                  <a:pos x="connsiteX0" y="connsiteY0"/>
                </a:cxn>
                <a:cxn ang="0">
                  <a:pos x="connsiteX1" y="connsiteY1"/>
                </a:cxn>
              </a:cxnLst>
              <a:rect l="l" t="t" r="r" b="b"/>
              <a:pathLst>
                <a:path w="28558" h="9071">
                  <a:moveTo>
                    <a:pt x="0" y="0"/>
                  </a:moveTo>
                  <a:lnTo>
                    <a:pt x="28558" y="0"/>
                  </a:lnTo>
                </a:path>
              </a:pathLst>
            </a:custGeom>
            <a:ln w="15875" cap="flat">
              <a:solidFill>
                <a:srgbClr val="5D8298"/>
              </a:solidFill>
              <a:prstDash val="solid"/>
              <a:miter/>
            </a:ln>
          </p:spPr>
          <p:txBody>
            <a:bodyPr rtlCol="0" anchor="ctr"/>
            <a:lstStyle/>
            <a:p>
              <a:endParaRPr lang="en-GB" dirty="0"/>
            </a:p>
          </p:txBody>
        </p:sp>
        <p:sp>
          <p:nvSpPr>
            <p:cNvPr id="305" name="Freeform 304">
              <a:extLst>
                <a:ext uri="{FF2B5EF4-FFF2-40B4-BE49-F238E27FC236}">
                  <a16:creationId xmlns:a16="http://schemas.microsoft.com/office/drawing/2014/main" id="{B98744AC-5076-7ABD-1FDD-726B4F50FCDC}"/>
                </a:ext>
              </a:extLst>
            </p:cNvPr>
            <p:cNvSpPr/>
            <p:nvPr/>
          </p:nvSpPr>
          <p:spPr>
            <a:xfrm>
              <a:off x="871122" y="5617232"/>
              <a:ext cx="9066" cy="28847"/>
            </a:xfrm>
            <a:custGeom>
              <a:avLst/>
              <a:gdLst>
                <a:gd name="connsiteX0" fmla="*/ 0 w 9066"/>
                <a:gd name="connsiteY0" fmla="*/ 0 h 28847"/>
                <a:gd name="connsiteX1" fmla="*/ 0 w 9066"/>
                <a:gd name="connsiteY1" fmla="*/ 28847 h 28847"/>
              </a:gdLst>
              <a:ahLst/>
              <a:cxnLst>
                <a:cxn ang="0">
                  <a:pos x="connsiteX0" y="connsiteY0"/>
                </a:cxn>
                <a:cxn ang="0">
                  <a:pos x="connsiteX1" y="connsiteY1"/>
                </a:cxn>
              </a:cxnLst>
              <a:rect l="l" t="t" r="r" b="b"/>
              <a:pathLst>
                <a:path w="9066" h="28847">
                  <a:moveTo>
                    <a:pt x="0" y="0"/>
                  </a:moveTo>
                  <a:lnTo>
                    <a:pt x="0" y="28847"/>
                  </a:lnTo>
                </a:path>
              </a:pathLst>
            </a:custGeom>
            <a:ln w="15875" cap="flat">
              <a:solidFill>
                <a:srgbClr val="5D8298"/>
              </a:solidFill>
              <a:prstDash val="solid"/>
              <a:miter/>
            </a:ln>
          </p:spPr>
          <p:txBody>
            <a:bodyPr rtlCol="0" anchor="ctr"/>
            <a:lstStyle/>
            <a:p>
              <a:endParaRPr lang="en-GB" dirty="0"/>
            </a:p>
          </p:txBody>
        </p:sp>
        <p:sp>
          <p:nvSpPr>
            <p:cNvPr id="306" name="Freeform 305">
              <a:extLst>
                <a:ext uri="{FF2B5EF4-FFF2-40B4-BE49-F238E27FC236}">
                  <a16:creationId xmlns:a16="http://schemas.microsoft.com/office/drawing/2014/main" id="{BC5E533C-5710-19F4-83F3-86F43A6CB806}"/>
                </a:ext>
              </a:extLst>
            </p:cNvPr>
            <p:cNvSpPr/>
            <p:nvPr/>
          </p:nvSpPr>
          <p:spPr>
            <a:xfrm>
              <a:off x="862872" y="5636009"/>
              <a:ext cx="28558" cy="9071"/>
            </a:xfrm>
            <a:custGeom>
              <a:avLst/>
              <a:gdLst>
                <a:gd name="connsiteX0" fmla="*/ 0 w 28558"/>
                <a:gd name="connsiteY0" fmla="*/ 0 h 9071"/>
                <a:gd name="connsiteX1" fmla="*/ 28558 w 28558"/>
                <a:gd name="connsiteY1" fmla="*/ 0 h 9071"/>
              </a:gdLst>
              <a:ahLst/>
              <a:cxnLst>
                <a:cxn ang="0">
                  <a:pos x="connsiteX0" y="connsiteY0"/>
                </a:cxn>
                <a:cxn ang="0">
                  <a:pos x="connsiteX1" y="connsiteY1"/>
                </a:cxn>
              </a:cxnLst>
              <a:rect l="l" t="t" r="r" b="b"/>
              <a:pathLst>
                <a:path w="28558" h="9071">
                  <a:moveTo>
                    <a:pt x="0" y="0"/>
                  </a:moveTo>
                  <a:lnTo>
                    <a:pt x="28558" y="0"/>
                  </a:lnTo>
                </a:path>
              </a:pathLst>
            </a:custGeom>
            <a:ln w="15875" cap="flat">
              <a:solidFill>
                <a:srgbClr val="5D8298"/>
              </a:solidFill>
              <a:prstDash val="solid"/>
              <a:miter/>
            </a:ln>
          </p:spPr>
          <p:txBody>
            <a:bodyPr rtlCol="0" anchor="ctr"/>
            <a:lstStyle/>
            <a:p>
              <a:endParaRPr lang="en-GB" dirty="0"/>
            </a:p>
          </p:txBody>
        </p:sp>
        <p:sp>
          <p:nvSpPr>
            <p:cNvPr id="307" name="Freeform 306">
              <a:extLst>
                <a:ext uri="{FF2B5EF4-FFF2-40B4-BE49-F238E27FC236}">
                  <a16:creationId xmlns:a16="http://schemas.microsoft.com/office/drawing/2014/main" id="{BE8B9476-4BFC-A508-4B54-1F24726477BC}"/>
                </a:ext>
              </a:extLst>
            </p:cNvPr>
            <p:cNvSpPr/>
            <p:nvPr/>
          </p:nvSpPr>
          <p:spPr>
            <a:xfrm>
              <a:off x="877106" y="5621586"/>
              <a:ext cx="9066" cy="28847"/>
            </a:xfrm>
            <a:custGeom>
              <a:avLst/>
              <a:gdLst>
                <a:gd name="connsiteX0" fmla="*/ 0 w 9066"/>
                <a:gd name="connsiteY0" fmla="*/ 0 h 28847"/>
                <a:gd name="connsiteX1" fmla="*/ 0 w 9066"/>
                <a:gd name="connsiteY1" fmla="*/ 28847 h 28847"/>
              </a:gdLst>
              <a:ahLst/>
              <a:cxnLst>
                <a:cxn ang="0">
                  <a:pos x="connsiteX0" y="connsiteY0"/>
                </a:cxn>
                <a:cxn ang="0">
                  <a:pos x="connsiteX1" y="connsiteY1"/>
                </a:cxn>
              </a:cxnLst>
              <a:rect l="l" t="t" r="r" b="b"/>
              <a:pathLst>
                <a:path w="9066" h="28847">
                  <a:moveTo>
                    <a:pt x="0" y="0"/>
                  </a:moveTo>
                  <a:lnTo>
                    <a:pt x="0" y="28847"/>
                  </a:lnTo>
                </a:path>
              </a:pathLst>
            </a:custGeom>
            <a:ln w="15875" cap="flat">
              <a:solidFill>
                <a:srgbClr val="5D8298"/>
              </a:solidFill>
              <a:prstDash val="solid"/>
              <a:miter/>
            </a:ln>
          </p:spPr>
          <p:txBody>
            <a:bodyPr rtlCol="0" anchor="ctr"/>
            <a:lstStyle/>
            <a:p>
              <a:endParaRPr lang="en-GB" dirty="0"/>
            </a:p>
          </p:txBody>
        </p:sp>
        <p:sp>
          <p:nvSpPr>
            <p:cNvPr id="308" name="Freeform 307">
              <a:extLst>
                <a:ext uri="{FF2B5EF4-FFF2-40B4-BE49-F238E27FC236}">
                  <a16:creationId xmlns:a16="http://schemas.microsoft.com/office/drawing/2014/main" id="{9C918D6C-59B1-E8B4-0FAA-5BFEDB63282B}"/>
                </a:ext>
              </a:extLst>
            </p:cNvPr>
            <p:cNvSpPr/>
            <p:nvPr/>
          </p:nvSpPr>
          <p:spPr>
            <a:xfrm>
              <a:off x="890070" y="5649254"/>
              <a:ext cx="28558" cy="9071"/>
            </a:xfrm>
            <a:custGeom>
              <a:avLst/>
              <a:gdLst>
                <a:gd name="connsiteX0" fmla="*/ 0 w 28558"/>
                <a:gd name="connsiteY0" fmla="*/ 0 h 9071"/>
                <a:gd name="connsiteX1" fmla="*/ 28558 w 28558"/>
                <a:gd name="connsiteY1" fmla="*/ 0 h 9071"/>
              </a:gdLst>
              <a:ahLst/>
              <a:cxnLst>
                <a:cxn ang="0">
                  <a:pos x="connsiteX0" y="connsiteY0"/>
                </a:cxn>
                <a:cxn ang="0">
                  <a:pos x="connsiteX1" y="connsiteY1"/>
                </a:cxn>
              </a:cxnLst>
              <a:rect l="l" t="t" r="r" b="b"/>
              <a:pathLst>
                <a:path w="28558" h="9071">
                  <a:moveTo>
                    <a:pt x="0" y="0"/>
                  </a:moveTo>
                  <a:lnTo>
                    <a:pt x="28558" y="0"/>
                  </a:lnTo>
                </a:path>
              </a:pathLst>
            </a:custGeom>
            <a:ln w="15875" cap="flat">
              <a:solidFill>
                <a:srgbClr val="5D8298"/>
              </a:solidFill>
              <a:prstDash val="solid"/>
              <a:miter/>
            </a:ln>
          </p:spPr>
          <p:txBody>
            <a:bodyPr rtlCol="0" anchor="ctr"/>
            <a:lstStyle/>
            <a:p>
              <a:endParaRPr lang="en-GB" dirty="0"/>
            </a:p>
          </p:txBody>
        </p:sp>
        <p:sp>
          <p:nvSpPr>
            <p:cNvPr id="309" name="Freeform 308">
              <a:extLst>
                <a:ext uri="{FF2B5EF4-FFF2-40B4-BE49-F238E27FC236}">
                  <a16:creationId xmlns:a16="http://schemas.microsoft.com/office/drawing/2014/main" id="{BA203514-5F7F-D9F1-822E-2616E1BDAE34}"/>
                </a:ext>
              </a:extLst>
            </p:cNvPr>
            <p:cNvSpPr/>
            <p:nvPr/>
          </p:nvSpPr>
          <p:spPr>
            <a:xfrm>
              <a:off x="904304" y="5634830"/>
              <a:ext cx="9066" cy="28847"/>
            </a:xfrm>
            <a:custGeom>
              <a:avLst/>
              <a:gdLst>
                <a:gd name="connsiteX0" fmla="*/ 0 w 9066"/>
                <a:gd name="connsiteY0" fmla="*/ 0 h 28847"/>
                <a:gd name="connsiteX1" fmla="*/ 0 w 9066"/>
                <a:gd name="connsiteY1" fmla="*/ 28847 h 28847"/>
              </a:gdLst>
              <a:ahLst/>
              <a:cxnLst>
                <a:cxn ang="0">
                  <a:pos x="connsiteX0" y="connsiteY0"/>
                </a:cxn>
                <a:cxn ang="0">
                  <a:pos x="connsiteX1" y="connsiteY1"/>
                </a:cxn>
              </a:cxnLst>
              <a:rect l="l" t="t" r="r" b="b"/>
              <a:pathLst>
                <a:path w="9066" h="28847">
                  <a:moveTo>
                    <a:pt x="0" y="0"/>
                  </a:moveTo>
                  <a:lnTo>
                    <a:pt x="0" y="28847"/>
                  </a:lnTo>
                </a:path>
              </a:pathLst>
            </a:custGeom>
            <a:ln w="15875" cap="flat">
              <a:solidFill>
                <a:srgbClr val="5D8298"/>
              </a:solidFill>
              <a:prstDash val="solid"/>
              <a:miter/>
            </a:ln>
          </p:spPr>
          <p:txBody>
            <a:bodyPr rtlCol="0" anchor="ctr"/>
            <a:lstStyle/>
            <a:p>
              <a:endParaRPr lang="en-GB" dirty="0"/>
            </a:p>
          </p:txBody>
        </p:sp>
        <p:sp>
          <p:nvSpPr>
            <p:cNvPr id="310" name="Freeform 309">
              <a:extLst>
                <a:ext uri="{FF2B5EF4-FFF2-40B4-BE49-F238E27FC236}">
                  <a16:creationId xmlns:a16="http://schemas.microsoft.com/office/drawing/2014/main" id="{05F0E8C7-1DA2-61EB-7D8A-35CA845AD785}"/>
                </a:ext>
              </a:extLst>
            </p:cNvPr>
            <p:cNvSpPr/>
            <p:nvPr/>
          </p:nvSpPr>
          <p:spPr>
            <a:xfrm>
              <a:off x="890070" y="5649254"/>
              <a:ext cx="28558" cy="9071"/>
            </a:xfrm>
            <a:custGeom>
              <a:avLst/>
              <a:gdLst>
                <a:gd name="connsiteX0" fmla="*/ 0 w 28558"/>
                <a:gd name="connsiteY0" fmla="*/ 0 h 9071"/>
                <a:gd name="connsiteX1" fmla="*/ 28558 w 28558"/>
                <a:gd name="connsiteY1" fmla="*/ 0 h 9071"/>
              </a:gdLst>
              <a:ahLst/>
              <a:cxnLst>
                <a:cxn ang="0">
                  <a:pos x="connsiteX0" y="connsiteY0"/>
                </a:cxn>
                <a:cxn ang="0">
                  <a:pos x="connsiteX1" y="connsiteY1"/>
                </a:cxn>
              </a:cxnLst>
              <a:rect l="l" t="t" r="r" b="b"/>
              <a:pathLst>
                <a:path w="28558" h="9071">
                  <a:moveTo>
                    <a:pt x="0" y="0"/>
                  </a:moveTo>
                  <a:lnTo>
                    <a:pt x="28558" y="0"/>
                  </a:lnTo>
                </a:path>
              </a:pathLst>
            </a:custGeom>
            <a:ln w="15875" cap="flat">
              <a:solidFill>
                <a:srgbClr val="5D8298"/>
              </a:solidFill>
              <a:prstDash val="solid"/>
              <a:miter/>
            </a:ln>
          </p:spPr>
          <p:txBody>
            <a:bodyPr rtlCol="0" anchor="ctr"/>
            <a:lstStyle/>
            <a:p>
              <a:endParaRPr lang="en-GB" dirty="0"/>
            </a:p>
          </p:txBody>
        </p:sp>
        <p:sp>
          <p:nvSpPr>
            <p:cNvPr id="311" name="Freeform 310">
              <a:extLst>
                <a:ext uri="{FF2B5EF4-FFF2-40B4-BE49-F238E27FC236}">
                  <a16:creationId xmlns:a16="http://schemas.microsoft.com/office/drawing/2014/main" id="{94CF74C9-7079-1A0D-7EEB-7B4A3FB3C22C}"/>
                </a:ext>
              </a:extLst>
            </p:cNvPr>
            <p:cNvSpPr/>
            <p:nvPr/>
          </p:nvSpPr>
          <p:spPr>
            <a:xfrm>
              <a:off x="904304" y="5634830"/>
              <a:ext cx="9066" cy="28847"/>
            </a:xfrm>
            <a:custGeom>
              <a:avLst/>
              <a:gdLst>
                <a:gd name="connsiteX0" fmla="*/ 0 w 9066"/>
                <a:gd name="connsiteY0" fmla="*/ 0 h 28847"/>
                <a:gd name="connsiteX1" fmla="*/ 0 w 9066"/>
                <a:gd name="connsiteY1" fmla="*/ 28847 h 28847"/>
              </a:gdLst>
              <a:ahLst/>
              <a:cxnLst>
                <a:cxn ang="0">
                  <a:pos x="connsiteX0" y="connsiteY0"/>
                </a:cxn>
                <a:cxn ang="0">
                  <a:pos x="connsiteX1" y="connsiteY1"/>
                </a:cxn>
              </a:cxnLst>
              <a:rect l="l" t="t" r="r" b="b"/>
              <a:pathLst>
                <a:path w="9066" h="28847">
                  <a:moveTo>
                    <a:pt x="0" y="0"/>
                  </a:moveTo>
                  <a:lnTo>
                    <a:pt x="0" y="28847"/>
                  </a:lnTo>
                </a:path>
              </a:pathLst>
            </a:custGeom>
            <a:ln w="15875" cap="flat">
              <a:solidFill>
                <a:srgbClr val="5D8298"/>
              </a:solidFill>
              <a:prstDash val="solid"/>
              <a:miter/>
            </a:ln>
          </p:spPr>
          <p:txBody>
            <a:bodyPr rtlCol="0" anchor="ctr"/>
            <a:lstStyle/>
            <a:p>
              <a:endParaRPr lang="en-GB" dirty="0"/>
            </a:p>
          </p:txBody>
        </p:sp>
        <p:sp>
          <p:nvSpPr>
            <p:cNvPr id="312" name="Freeform 311">
              <a:extLst>
                <a:ext uri="{FF2B5EF4-FFF2-40B4-BE49-F238E27FC236}">
                  <a16:creationId xmlns:a16="http://schemas.microsoft.com/office/drawing/2014/main" id="{1BA9D16D-A085-BE73-F66D-28F6CBAB5A9B}"/>
                </a:ext>
              </a:extLst>
            </p:cNvPr>
            <p:cNvSpPr/>
            <p:nvPr/>
          </p:nvSpPr>
          <p:spPr>
            <a:xfrm>
              <a:off x="917269" y="5649254"/>
              <a:ext cx="28467" cy="9071"/>
            </a:xfrm>
            <a:custGeom>
              <a:avLst/>
              <a:gdLst>
                <a:gd name="connsiteX0" fmla="*/ 0 w 28467"/>
                <a:gd name="connsiteY0" fmla="*/ 0 h 9071"/>
                <a:gd name="connsiteX1" fmla="*/ 28468 w 28467"/>
                <a:gd name="connsiteY1" fmla="*/ 0 h 9071"/>
              </a:gdLst>
              <a:ahLst/>
              <a:cxnLst>
                <a:cxn ang="0">
                  <a:pos x="connsiteX0" y="connsiteY0"/>
                </a:cxn>
                <a:cxn ang="0">
                  <a:pos x="connsiteX1" y="connsiteY1"/>
                </a:cxn>
              </a:cxnLst>
              <a:rect l="l" t="t" r="r" b="b"/>
              <a:pathLst>
                <a:path w="28467" h="9071">
                  <a:moveTo>
                    <a:pt x="0" y="0"/>
                  </a:moveTo>
                  <a:lnTo>
                    <a:pt x="28468" y="0"/>
                  </a:lnTo>
                </a:path>
              </a:pathLst>
            </a:custGeom>
            <a:ln w="15875" cap="flat">
              <a:solidFill>
                <a:srgbClr val="5D8298"/>
              </a:solidFill>
              <a:prstDash val="solid"/>
              <a:miter/>
            </a:ln>
          </p:spPr>
          <p:txBody>
            <a:bodyPr rtlCol="0" anchor="ctr"/>
            <a:lstStyle/>
            <a:p>
              <a:endParaRPr lang="en-GB" dirty="0"/>
            </a:p>
          </p:txBody>
        </p:sp>
        <p:sp>
          <p:nvSpPr>
            <p:cNvPr id="313" name="Freeform 312">
              <a:extLst>
                <a:ext uri="{FF2B5EF4-FFF2-40B4-BE49-F238E27FC236}">
                  <a16:creationId xmlns:a16="http://schemas.microsoft.com/office/drawing/2014/main" id="{A41D23CC-348B-2A88-82E9-561ED605A06B}"/>
                </a:ext>
              </a:extLst>
            </p:cNvPr>
            <p:cNvSpPr/>
            <p:nvPr/>
          </p:nvSpPr>
          <p:spPr>
            <a:xfrm>
              <a:off x="931502" y="5634830"/>
              <a:ext cx="9066" cy="28847"/>
            </a:xfrm>
            <a:custGeom>
              <a:avLst/>
              <a:gdLst>
                <a:gd name="connsiteX0" fmla="*/ 0 w 9066"/>
                <a:gd name="connsiteY0" fmla="*/ 0 h 28847"/>
                <a:gd name="connsiteX1" fmla="*/ 0 w 9066"/>
                <a:gd name="connsiteY1" fmla="*/ 28847 h 28847"/>
              </a:gdLst>
              <a:ahLst/>
              <a:cxnLst>
                <a:cxn ang="0">
                  <a:pos x="connsiteX0" y="connsiteY0"/>
                </a:cxn>
                <a:cxn ang="0">
                  <a:pos x="connsiteX1" y="connsiteY1"/>
                </a:cxn>
              </a:cxnLst>
              <a:rect l="l" t="t" r="r" b="b"/>
              <a:pathLst>
                <a:path w="9066" h="28847">
                  <a:moveTo>
                    <a:pt x="0" y="0"/>
                  </a:moveTo>
                  <a:lnTo>
                    <a:pt x="0" y="28847"/>
                  </a:lnTo>
                </a:path>
              </a:pathLst>
            </a:custGeom>
            <a:ln w="15875" cap="flat">
              <a:solidFill>
                <a:srgbClr val="5D8298"/>
              </a:solidFill>
              <a:prstDash val="solid"/>
              <a:miter/>
            </a:ln>
          </p:spPr>
          <p:txBody>
            <a:bodyPr rtlCol="0" anchor="ctr"/>
            <a:lstStyle/>
            <a:p>
              <a:endParaRPr lang="en-GB" dirty="0"/>
            </a:p>
          </p:txBody>
        </p:sp>
        <p:sp>
          <p:nvSpPr>
            <p:cNvPr id="314" name="Freeform 313">
              <a:extLst>
                <a:ext uri="{FF2B5EF4-FFF2-40B4-BE49-F238E27FC236}">
                  <a16:creationId xmlns:a16="http://schemas.microsoft.com/office/drawing/2014/main" id="{BBD47F2A-7D48-63D1-E612-A09756EDFEA9}"/>
                </a:ext>
              </a:extLst>
            </p:cNvPr>
            <p:cNvSpPr/>
            <p:nvPr/>
          </p:nvSpPr>
          <p:spPr>
            <a:xfrm>
              <a:off x="917269" y="5649254"/>
              <a:ext cx="28467" cy="9071"/>
            </a:xfrm>
            <a:custGeom>
              <a:avLst/>
              <a:gdLst>
                <a:gd name="connsiteX0" fmla="*/ 0 w 28467"/>
                <a:gd name="connsiteY0" fmla="*/ 0 h 9071"/>
                <a:gd name="connsiteX1" fmla="*/ 28468 w 28467"/>
                <a:gd name="connsiteY1" fmla="*/ 0 h 9071"/>
              </a:gdLst>
              <a:ahLst/>
              <a:cxnLst>
                <a:cxn ang="0">
                  <a:pos x="connsiteX0" y="connsiteY0"/>
                </a:cxn>
                <a:cxn ang="0">
                  <a:pos x="connsiteX1" y="connsiteY1"/>
                </a:cxn>
              </a:cxnLst>
              <a:rect l="l" t="t" r="r" b="b"/>
              <a:pathLst>
                <a:path w="28467" h="9071">
                  <a:moveTo>
                    <a:pt x="0" y="0"/>
                  </a:moveTo>
                  <a:lnTo>
                    <a:pt x="28468" y="0"/>
                  </a:lnTo>
                </a:path>
              </a:pathLst>
            </a:custGeom>
            <a:ln w="15875" cap="flat">
              <a:solidFill>
                <a:srgbClr val="5D8298"/>
              </a:solidFill>
              <a:prstDash val="solid"/>
              <a:miter/>
            </a:ln>
          </p:spPr>
          <p:txBody>
            <a:bodyPr rtlCol="0" anchor="ctr"/>
            <a:lstStyle/>
            <a:p>
              <a:endParaRPr lang="en-GB" dirty="0"/>
            </a:p>
          </p:txBody>
        </p:sp>
        <p:sp>
          <p:nvSpPr>
            <p:cNvPr id="315" name="Freeform 314">
              <a:extLst>
                <a:ext uri="{FF2B5EF4-FFF2-40B4-BE49-F238E27FC236}">
                  <a16:creationId xmlns:a16="http://schemas.microsoft.com/office/drawing/2014/main" id="{CB9894D1-5BB9-B016-0ABE-559CF9FC462B}"/>
                </a:ext>
              </a:extLst>
            </p:cNvPr>
            <p:cNvSpPr/>
            <p:nvPr/>
          </p:nvSpPr>
          <p:spPr>
            <a:xfrm>
              <a:off x="931502" y="5634830"/>
              <a:ext cx="9066" cy="28847"/>
            </a:xfrm>
            <a:custGeom>
              <a:avLst/>
              <a:gdLst>
                <a:gd name="connsiteX0" fmla="*/ 0 w 9066"/>
                <a:gd name="connsiteY0" fmla="*/ 0 h 28847"/>
                <a:gd name="connsiteX1" fmla="*/ 0 w 9066"/>
                <a:gd name="connsiteY1" fmla="*/ 28847 h 28847"/>
              </a:gdLst>
              <a:ahLst/>
              <a:cxnLst>
                <a:cxn ang="0">
                  <a:pos x="connsiteX0" y="connsiteY0"/>
                </a:cxn>
                <a:cxn ang="0">
                  <a:pos x="connsiteX1" y="connsiteY1"/>
                </a:cxn>
              </a:cxnLst>
              <a:rect l="l" t="t" r="r" b="b"/>
              <a:pathLst>
                <a:path w="9066" h="28847">
                  <a:moveTo>
                    <a:pt x="0" y="0"/>
                  </a:moveTo>
                  <a:lnTo>
                    <a:pt x="0" y="28847"/>
                  </a:lnTo>
                </a:path>
              </a:pathLst>
            </a:custGeom>
            <a:ln w="15875" cap="flat">
              <a:solidFill>
                <a:srgbClr val="5D8298"/>
              </a:solidFill>
              <a:prstDash val="solid"/>
              <a:miter/>
            </a:ln>
          </p:spPr>
          <p:txBody>
            <a:bodyPr rtlCol="0" anchor="ctr"/>
            <a:lstStyle/>
            <a:p>
              <a:endParaRPr lang="en-GB" dirty="0"/>
            </a:p>
          </p:txBody>
        </p:sp>
        <p:sp>
          <p:nvSpPr>
            <p:cNvPr id="316" name="Freeform 315">
              <a:extLst>
                <a:ext uri="{FF2B5EF4-FFF2-40B4-BE49-F238E27FC236}">
                  <a16:creationId xmlns:a16="http://schemas.microsoft.com/office/drawing/2014/main" id="{1C53F4E7-75E8-6D6E-EB60-82849FE0D3D6}"/>
                </a:ext>
              </a:extLst>
            </p:cNvPr>
            <p:cNvSpPr/>
            <p:nvPr/>
          </p:nvSpPr>
          <p:spPr>
            <a:xfrm>
              <a:off x="956525" y="5677194"/>
              <a:ext cx="28467" cy="9071"/>
            </a:xfrm>
            <a:custGeom>
              <a:avLst/>
              <a:gdLst>
                <a:gd name="connsiteX0" fmla="*/ 0 w 28467"/>
                <a:gd name="connsiteY0" fmla="*/ 0 h 9071"/>
                <a:gd name="connsiteX1" fmla="*/ 28467 w 28467"/>
                <a:gd name="connsiteY1" fmla="*/ 0 h 9071"/>
              </a:gdLst>
              <a:ahLst/>
              <a:cxnLst>
                <a:cxn ang="0">
                  <a:pos x="connsiteX0" y="connsiteY0"/>
                </a:cxn>
                <a:cxn ang="0">
                  <a:pos x="connsiteX1" y="connsiteY1"/>
                </a:cxn>
              </a:cxnLst>
              <a:rect l="l" t="t" r="r" b="b"/>
              <a:pathLst>
                <a:path w="28467" h="9071">
                  <a:moveTo>
                    <a:pt x="0" y="0"/>
                  </a:moveTo>
                  <a:lnTo>
                    <a:pt x="28467" y="0"/>
                  </a:lnTo>
                </a:path>
              </a:pathLst>
            </a:custGeom>
            <a:ln w="15875" cap="flat">
              <a:solidFill>
                <a:srgbClr val="5D8298"/>
              </a:solidFill>
              <a:prstDash val="solid"/>
              <a:miter/>
            </a:ln>
          </p:spPr>
          <p:txBody>
            <a:bodyPr rtlCol="0" anchor="ctr"/>
            <a:lstStyle/>
            <a:p>
              <a:endParaRPr lang="en-GB" dirty="0"/>
            </a:p>
          </p:txBody>
        </p:sp>
        <p:sp>
          <p:nvSpPr>
            <p:cNvPr id="317" name="Freeform 316">
              <a:extLst>
                <a:ext uri="{FF2B5EF4-FFF2-40B4-BE49-F238E27FC236}">
                  <a16:creationId xmlns:a16="http://schemas.microsoft.com/office/drawing/2014/main" id="{52732EFA-56C0-B7C5-2DC7-4E2FCA2C7426}"/>
                </a:ext>
              </a:extLst>
            </p:cNvPr>
            <p:cNvSpPr/>
            <p:nvPr/>
          </p:nvSpPr>
          <p:spPr>
            <a:xfrm>
              <a:off x="970759" y="5662770"/>
              <a:ext cx="9066" cy="28756"/>
            </a:xfrm>
            <a:custGeom>
              <a:avLst/>
              <a:gdLst>
                <a:gd name="connsiteX0" fmla="*/ 0 w 9066"/>
                <a:gd name="connsiteY0" fmla="*/ 0 h 28756"/>
                <a:gd name="connsiteX1" fmla="*/ 0 w 9066"/>
                <a:gd name="connsiteY1" fmla="*/ 28757 h 28756"/>
              </a:gdLst>
              <a:ahLst/>
              <a:cxnLst>
                <a:cxn ang="0">
                  <a:pos x="connsiteX0" y="connsiteY0"/>
                </a:cxn>
                <a:cxn ang="0">
                  <a:pos x="connsiteX1" y="connsiteY1"/>
                </a:cxn>
              </a:cxnLst>
              <a:rect l="l" t="t" r="r" b="b"/>
              <a:pathLst>
                <a:path w="9066" h="28756">
                  <a:moveTo>
                    <a:pt x="0" y="0"/>
                  </a:moveTo>
                  <a:lnTo>
                    <a:pt x="0" y="28757"/>
                  </a:lnTo>
                </a:path>
              </a:pathLst>
            </a:custGeom>
            <a:ln w="15875" cap="flat">
              <a:solidFill>
                <a:srgbClr val="5D8298"/>
              </a:solidFill>
              <a:prstDash val="solid"/>
              <a:miter/>
            </a:ln>
          </p:spPr>
          <p:txBody>
            <a:bodyPr rtlCol="0" anchor="ctr"/>
            <a:lstStyle/>
            <a:p>
              <a:endParaRPr lang="en-GB" dirty="0"/>
            </a:p>
          </p:txBody>
        </p:sp>
        <p:sp>
          <p:nvSpPr>
            <p:cNvPr id="318" name="Freeform 317">
              <a:extLst>
                <a:ext uri="{FF2B5EF4-FFF2-40B4-BE49-F238E27FC236}">
                  <a16:creationId xmlns:a16="http://schemas.microsoft.com/office/drawing/2014/main" id="{7BD5584E-4B43-67D8-B146-9540B6BC1CF1}"/>
                </a:ext>
              </a:extLst>
            </p:cNvPr>
            <p:cNvSpPr/>
            <p:nvPr/>
          </p:nvSpPr>
          <p:spPr>
            <a:xfrm>
              <a:off x="956525" y="5677194"/>
              <a:ext cx="28467" cy="9071"/>
            </a:xfrm>
            <a:custGeom>
              <a:avLst/>
              <a:gdLst>
                <a:gd name="connsiteX0" fmla="*/ 0 w 28467"/>
                <a:gd name="connsiteY0" fmla="*/ 0 h 9071"/>
                <a:gd name="connsiteX1" fmla="*/ 28467 w 28467"/>
                <a:gd name="connsiteY1" fmla="*/ 0 h 9071"/>
              </a:gdLst>
              <a:ahLst/>
              <a:cxnLst>
                <a:cxn ang="0">
                  <a:pos x="connsiteX0" y="connsiteY0"/>
                </a:cxn>
                <a:cxn ang="0">
                  <a:pos x="connsiteX1" y="connsiteY1"/>
                </a:cxn>
              </a:cxnLst>
              <a:rect l="l" t="t" r="r" b="b"/>
              <a:pathLst>
                <a:path w="28467" h="9071">
                  <a:moveTo>
                    <a:pt x="0" y="0"/>
                  </a:moveTo>
                  <a:lnTo>
                    <a:pt x="28467" y="0"/>
                  </a:lnTo>
                </a:path>
              </a:pathLst>
            </a:custGeom>
            <a:ln w="15875" cap="flat">
              <a:solidFill>
                <a:srgbClr val="5D8298"/>
              </a:solidFill>
              <a:prstDash val="solid"/>
              <a:miter/>
            </a:ln>
          </p:spPr>
          <p:txBody>
            <a:bodyPr rtlCol="0" anchor="ctr"/>
            <a:lstStyle/>
            <a:p>
              <a:endParaRPr lang="en-GB" dirty="0"/>
            </a:p>
          </p:txBody>
        </p:sp>
        <p:sp>
          <p:nvSpPr>
            <p:cNvPr id="319" name="Freeform 318">
              <a:extLst>
                <a:ext uri="{FF2B5EF4-FFF2-40B4-BE49-F238E27FC236}">
                  <a16:creationId xmlns:a16="http://schemas.microsoft.com/office/drawing/2014/main" id="{5F3053A0-C2FF-D9EE-C64E-058BC85627A6}"/>
                </a:ext>
              </a:extLst>
            </p:cNvPr>
            <p:cNvSpPr/>
            <p:nvPr/>
          </p:nvSpPr>
          <p:spPr>
            <a:xfrm>
              <a:off x="970759" y="5662770"/>
              <a:ext cx="9066" cy="28756"/>
            </a:xfrm>
            <a:custGeom>
              <a:avLst/>
              <a:gdLst>
                <a:gd name="connsiteX0" fmla="*/ 0 w 9066"/>
                <a:gd name="connsiteY0" fmla="*/ 0 h 28756"/>
                <a:gd name="connsiteX1" fmla="*/ 0 w 9066"/>
                <a:gd name="connsiteY1" fmla="*/ 28757 h 28756"/>
              </a:gdLst>
              <a:ahLst/>
              <a:cxnLst>
                <a:cxn ang="0">
                  <a:pos x="connsiteX0" y="connsiteY0"/>
                </a:cxn>
                <a:cxn ang="0">
                  <a:pos x="connsiteX1" y="connsiteY1"/>
                </a:cxn>
              </a:cxnLst>
              <a:rect l="l" t="t" r="r" b="b"/>
              <a:pathLst>
                <a:path w="9066" h="28756">
                  <a:moveTo>
                    <a:pt x="0" y="0"/>
                  </a:moveTo>
                  <a:lnTo>
                    <a:pt x="0" y="28757"/>
                  </a:lnTo>
                </a:path>
              </a:pathLst>
            </a:custGeom>
            <a:ln w="15875" cap="flat">
              <a:solidFill>
                <a:srgbClr val="5D8298"/>
              </a:solidFill>
              <a:prstDash val="solid"/>
              <a:miter/>
            </a:ln>
          </p:spPr>
          <p:txBody>
            <a:bodyPr rtlCol="0" anchor="ctr"/>
            <a:lstStyle/>
            <a:p>
              <a:endParaRPr lang="en-GB" dirty="0"/>
            </a:p>
          </p:txBody>
        </p:sp>
        <p:sp>
          <p:nvSpPr>
            <p:cNvPr id="320" name="Freeform 319">
              <a:extLst>
                <a:ext uri="{FF2B5EF4-FFF2-40B4-BE49-F238E27FC236}">
                  <a16:creationId xmlns:a16="http://schemas.microsoft.com/office/drawing/2014/main" id="{66E08969-7DC4-DD08-90B5-06E505E2D101}"/>
                </a:ext>
              </a:extLst>
            </p:cNvPr>
            <p:cNvSpPr/>
            <p:nvPr/>
          </p:nvSpPr>
          <p:spPr>
            <a:xfrm>
              <a:off x="962508" y="5677194"/>
              <a:ext cx="28558" cy="9071"/>
            </a:xfrm>
            <a:custGeom>
              <a:avLst/>
              <a:gdLst>
                <a:gd name="connsiteX0" fmla="*/ 0 w 28558"/>
                <a:gd name="connsiteY0" fmla="*/ 0 h 9071"/>
                <a:gd name="connsiteX1" fmla="*/ 28558 w 28558"/>
                <a:gd name="connsiteY1" fmla="*/ 0 h 9071"/>
              </a:gdLst>
              <a:ahLst/>
              <a:cxnLst>
                <a:cxn ang="0">
                  <a:pos x="connsiteX0" y="connsiteY0"/>
                </a:cxn>
                <a:cxn ang="0">
                  <a:pos x="connsiteX1" y="connsiteY1"/>
                </a:cxn>
              </a:cxnLst>
              <a:rect l="l" t="t" r="r" b="b"/>
              <a:pathLst>
                <a:path w="28558" h="9071">
                  <a:moveTo>
                    <a:pt x="0" y="0"/>
                  </a:moveTo>
                  <a:lnTo>
                    <a:pt x="28558" y="0"/>
                  </a:lnTo>
                </a:path>
              </a:pathLst>
            </a:custGeom>
            <a:ln w="15875" cap="flat">
              <a:solidFill>
                <a:srgbClr val="5D8298"/>
              </a:solidFill>
              <a:prstDash val="solid"/>
              <a:miter/>
            </a:ln>
          </p:spPr>
          <p:txBody>
            <a:bodyPr rtlCol="0" anchor="ctr"/>
            <a:lstStyle/>
            <a:p>
              <a:endParaRPr lang="en-GB" dirty="0"/>
            </a:p>
          </p:txBody>
        </p:sp>
        <p:sp>
          <p:nvSpPr>
            <p:cNvPr id="321" name="Freeform 320">
              <a:extLst>
                <a:ext uri="{FF2B5EF4-FFF2-40B4-BE49-F238E27FC236}">
                  <a16:creationId xmlns:a16="http://schemas.microsoft.com/office/drawing/2014/main" id="{21301599-33E8-A740-031D-1C97AE4E9403}"/>
                </a:ext>
              </a:extLst>
            </p:cNvPr>
            <p:cNvSpPr/>
            <p:nvPr/>
          </p:nvSpPr>
          <p:spPr>
            <a:xfrm>
              <a:off x="976833" y="5662770"/>
              <a:ext cx="9066" cy="28756"/>
            </a:xfrm>
            <a:custGeom>
              <a:avLst/>
              <a:gdLst>
                <a:gd name="connsiteX0" fmla="*/ 0 w 9066"/>
                <a:gd name="connsiteY0" fmla="*/ 0 h 28756"/>
                <a:gd name="connsiteX1" fmla="*/ 0 w 9066"/>
                <a:gd name="connsiteY1" fmla="*/ 28757 h 28756"/>
              </a:gdLst>
              <a:ahLst/>
              <a:cxnLst>
                <a:cxn ang="0">
                  <a:pos x="connsiteX0" y="connsiteY0"/>
                </a:cxn>
                <a:cxn ang="0">
                  <a:pos x="connsiteX1" y="connsiteY1"/>
                </a:cxn>
              </a:cxnLst>
              <a:rect l="l" t="t" r="r" b="b"/>
              <a:pathLst>
                <a:path w="9066" h="28756">
                  <a:moveTo>
                    <a:pt x="0" y="0"/>
                  </a:moveTo>
                  <a:lnTo>
                    <a:pt x="0" y="28757"/>
                  </a:lnTo>
                </a:path>
              </a:pathLst>
            </a:custGeom>
            <a:ln w="15875" cap="flat">
              <a:solidFill>
                <a:srgbClr val="5D8298"/>
              </a:solidFill>
              <a:prstDash val="solid"/>
              <a:miter/>
            </a:ln>
          </p:spPr>
          <p:txBody>
            <a:bodyPr rtlCol="0" anchor="ctr"/>
            <a:lstStyle/>
            <a:p>
              <a:endParaRPr lang="en-GB" dirty="0"/>
            </a:p>
          </p:txBody>
        </p:sp>
        <p:sp>
          <p:nvSpPr>
            <p:cNvPr id="322" name="Freeform 321">
              <a:extLst>
                <a:ext uri="{FF2B5EF4-FFF2-40B4-BE49-F238E27FC236}">
                  <a16:creationId xmlns:a16="http://schemas.microsoft.com/office/drawing/2014/main" id="{E4118C29-CCED-B10C-F46C-3F74BFB3EB7A}"/>
                </a:ext>
              </a:extLst>
            </p:cNvPr>
            <p:cNvSpPr/>
            <p:nvPr/>
          </p:nvSpPr>
          <p:spPr>
            <a:xfrm>
              <a:off x="971665" y="5677194"/>
              <a:ext cx="28467" cy="9071"/>
            </a:xfrm>
            <a:custGeom>
              <a:avLst/>
              <a:gdLst>
                <a:gd name="connsiteX0" fmla="*/ 0 w 28467"/>
                <a:gd name="connsiteY0" fmla="*/ 0 h 9071"/>
                <a:gd name="connsiteX1" fmla="*/ 28468 w 28467"/>
                <a:gd name="connsiteY1" fmla="*/ 0 h 9071"/>
              </a:gdLst>
              <a:ahLst/>
              <a:cxnLst>
                <a:cxn ang="0">
                  <a:pos x="connsiteX0" y="connsiteY0"/>
                </a:cxn>
                <a:cxn ang="0">
                  <a:pos x="connsiteX1" y="connsiteY1"/>
                </a:cxn>
              </a:cxnLst>
              <a:rect l="l" t="t" r="r" b="b"/>
              <a:pathLst>
                <a:path w="28467" h="9071">
                  <a:moveTo>
                    <a:pt x="0" y="0"/>
                  </a:moveTo>
                  <a:lnTo>
                    <a:pt x="28468" y="0"/>
                  </a:lnTo>
                </a:path>
              </a:pathLst>
            </a:custGeom>
            <a:ln w="15875" cap="flat">
              <a:solidFill>
                <a:srgbClr val="5D8298"/>
              </a:solidFill>
              <a:prstDash val="solid"/>
              <a:miter/>
            </a:ln>
          </p:spPr>
          <p:txBody>
            <a:bodyPr rtlCol="0" anchor="ctr"/>
            <a:lstStyle/>
            <a:p>
              <a:endParaRPr lang="en-GB" dirty="0"/>
            </a:p>
          </p:txBody>
        </p:sp>
        <p:sp>
          <p:nvSpPr>
            <p:cNvPr id="323" name="Freeform 322">
              <a:extLst>
                <a:ext uri="{FF2B5EF4-FFF2-40B4-BE49-F238E27FC236}">
                  <a16:creationId xmlns:a16="http://schemas.microsoft.com/office/drawing/2014/main" id="{76B21D7C-4388-EC63-929F-E64D81D1B69D}"/>
                </a:ext>
              </a:extLst>
            </p:cNvPr>
            <p:cNvSpPr/>
            <p:nvPr/>
          </p:nvSpPr>
          <p:spPr>
            <a:xfrm>
              <a:off x="985899" y="5662770"/>
              <a:ext cx="9066" cy="28756"/>
            </a:xfrm>
            <a:custGeom>
              <a:avLst/>
              <a:gdLst>
                <a:gd name="connsiteX0" fmla="*/ 0 w 9066"/>
                <a:gd name="connsiteY0" fmla="*/ 0 h 28756"/>
                <a:gd name="connsiteX1" fmla="*/ 0 w 9066"/>
                <a:gd name="connsiteY1" fmla="*/ 28757 h 28756"/>
              </a:gdLst>
              <a:ahLst/>
              <a:cxnLst>
                <a:cxn ang="0">
                  <a:pos x="connsiteX0" y="connsiteY0"/>
                </a:cxn>
                <a:cxn ang="0">
                  <a:pos x="connsiteX1" y="connsiteY1"/>
                </a:cxn>
              </a:cxnLst>
              <a:rect l="l" t="t" r="r" b="b"/>
              <a:pathLst>
                <a:path w="9066" h="28756">
                  <a:moveTo>
                    <a:pt x="0" y="0"/>
                  </a:moveTo>
                  <a:lnTo>
                    <a:pt x="0" y="28757"/>
                  </a:lnTo>
                </a:path>
              </a:pathLst>
            </a:custGeom>
            <a:ln w="15875" cap="flat">
              <a:solidFill>
                <a:srgbClr val="5D8298"/>
              </a:solidFill>
              <a:prstDash val="solid"/>
              <a:miter/>
            </a:ln>
          </p:spPr>
          <p:txBody>
            <a:bodyPr rtlCol="0" anchor="ctr"/>
            <a:lstStyle/>
            <a:p>
              <a:endParaRPr lang="en-GB" dirty="0"/>
            </a:p>
          </p:txBody>
        </p:sp>
        <p:sp>
          <p:nvSpPr>
            <p:cNvPr id="324" name="Freeform 323">
              <a:extLst>
                <a:ext uri="{FF2B5EF4-FFF2-40B4-BE49-F238E27FC236}">
                  <a16:creationId xmlns:a16="http://schemas.microsoft.com/office/drawing/2014/main" id="{6A5A2AD4-9915-906C-B1A8-B93C23549776}"/>
                </a:ext>
              </a:extLst>
            </p:cNvPr>
            <p:cNvSpPr/>
            <p:nvPr/>
          </p:nvSpPr>
          <p:spPr>
            <a:xfrm>
              <a:off x="998773" y="5682092"/>
              <a:ext cx="28558" cy="9071"/>
            </a:xfrm>
            <a:custGeom>
              <a:avLst/>
              <a:gdLst>
                <a:gd name="connsiteX0" fmla="*/ 0 w 28558"/>
                <a:gd name="connsiteY0" fmla="*/ 0 h 9071"/>
                <a:gd name="connsiteX1" fmla="*/ 28558 w 28558"/>
                <a:gd name="connsiteY1" fmla="*/ 0 h 9071"/>
              </a:gdLst>
              <a:ahLst/>
              <a:cxnLst>
                <a:cxn ang="0">
                  <a:pos x="connsiteX0" y="connsiteY0"/>
                </a:cxn>
                <a:cxn ang="0">
                  <a:pos x="connsiteX1" y="connsiteY1"/>
                </a:cxn>
              </a:cxnLst>
              <a:rect l="l" t="t" r="r" b="b"/>
              <a:pathLst>
                <a:path w="28558" h="9071">
                  <a:moveTo>
                    <a:pt x="0" y="0"/>
                  </a:moveTo>
                  <a:lnTo>
                    <a:pt x="28558" y="0"/>
                  </a:lnTo>
                </a:path>
              </a:pathLst>
            </a:custGeom>
            <a:ln w="15875" cap="flat">
              <a:solidFill>
                <a:srgbClr val="5D8298"/>
              </a:solidFill>
              <a:prstDash val="solid"/>
              <a:miter/>
            </a:ln>
          </p:spPr>
          <p:txBody>
            <a:bodyPr rtlCol="0" anchor="ctr"/>
            <a:lstStyle/>
            <a:p>
              <a:endParaRPr lang="en-GB" dirty="0"/>
            </a:p>
          </p:txBody>
        </p:sp>
        <p:sp>
          <p:nvSpPr>
            <p:cNvPr id="325" name="Freeform 324">
              <a:extLst>
                <a:ext uri="{FF2B5EF4-FFF2-40B4-BE49-F238E27FC236}">
                  <a16:creationId xmlns:a16="http://schemas.microsoft.com/office/drawing/2014/main" id="{7F801A3C-6F08-2680-382C-71D38507B0D0}"/>
                </a:ext>
              </a:extLst>
            </p:cNvPr>
            <p:cNvSpPr/>
            <p:nvPr/>
          </p:nvSpPr>
          <p:spPr>
            <a:xfrm>
              <a:off x="1013097" y="5667669"/>
              <a:ext cx="9066" cy="28847"/>
            </a:xfrm>
            <a:custGeom>
              <a:avLst/>
              <a:gdLst>
                <a:gd name="connsiteX0" fmla="*/ 0 w 9066"/>
                <a:gd name="connsiteY0" fmla="*/ 0 h 28847"/>
                <a:gd name="connsiteX1" fmla="*/ 0 w 9066"/>
                <a:gd name="connsiteY1" fmla="*/ 28847 h 28847"/>
              </a:gdLst>
              <a:ahLst/>
              <a:cxnLst>
                <a:cxn ang="0">
                  <a:pos x="connsiteX0" y="connsiteY0"/>
                </a:cxn>
                <a:cxn ang="0">
                  <a:pos x="connsiteX1" y="connsiteY1"/>
                </a:cxn>
              </a:cxnLst>
              <a:rect l="l" t="t" r="r" b="b"/>
              <a:pathLst>
                <a:path w="9066" h="28847">
                  <a:moveTo>
                    <a:pt x="0" y="0"/>
                  </a:moveTo>
                  <a:lnTo>
                    <a:pt x="0" y="28847"/>
                  </a:lnTo>
                </a:path>
              </a:pathLst>
            </a:custGeom>
            <a:ln w="15875" cap="flat">
              <a:solidFill>
                <a:srgbClr val="5D8298"/>
              </a:solidFill>
              <a:prstDash val="solid"/>
              <a:miter/>
            </a:ln>
          </p:spPr>
          <p:txBody>
            <a:bodyPr rtlCol="0" anchor="ctr"/>
            <a:lstStyle/>
            <a:p>
              <a:endParaRPr lang="en-GB" dirty="0"/>
            </a:p>
          </p:txBody>
        </p:sp>
        <p:sp>
          <p:nvSpPr>
            <p:cNvPr id="326" name="Freeform 325">
              <a:extLst>
                <a:ext uri="{FF2B5EF4-FFF2-40B4-BE49-F238E27FC236}">
                  <a16:creationId xmlns:a16="http://schemas.microsoft.com/office/drawing/2014/main" id="{8F686364-123B-E58C-F1DA-62689C4E193C}"/>
                </a:ext>
              </a:extLst>
            </p:cNvPr>
            <p:cNvSpPr/>
            <p:nvPr/>
          </p:nvSpPr>
          <p:spPr>
            <a:xfrm>
              <a:off x="998773" y="5682092"/>
              <a:ext cx="28558" cy="9071"/>
            </a:xfrm>
            <a:custGeom>
              <a:avLst/>
              <a:gdLst>
                <a:gd name="connsiteX0" fmla="*/ 0 w 28558"/>
                <a:gd name="connsiteY0" fmla="*/ 0 h 9071"/>
                <a:gd name="connsiteX1" fmla="*/ 28558 w 28558"/>
                <a:gd name="connsiteY1" fmla="*/ 0 h 9071"/>
              </a:gdLst>
              <a:ahLst/>
              <a:cxnLst>
                <a:cxn ang="0">
                  <a:pos x="connsiteX0" y="connsiteY0"/>
                </a:cxn>
                <a:cxn ang="0">
                  <a:pos x="connsiteX1" y="connsiteY1"/>
                </a:cxn>
              </a:cxnLst>
              <a:rect l="l" t="t" r="r" b="b"/>
              <a:pathLst>
                <a:path w="28558" h="9071">
                  <a:moveTo>
                    <a:pt x="0" y="0"/>
                  </a:moveTo>
                  <a:lnTo>
                    <a:pt x="28558" y="0"/>
                  </a:lnTo>
                </a:path>
              </a:pathLst>
            </a:custGeom>
            <a:ln w="15875" cap="flat">
              <a:solidFill>
                <a:srgbClr val="5D8298"/>
              </a:solidFill>
              <a:prstDash val="solid"/>
              <a:miter/>
            </a:ln>
          </p:spPr>
          <p:txBody>
            <a:bodyPr rtlCol="0" anchor="ctr"/>
            <a:lstStyle/>
            <a:p>
              <a:endParaRPr lang="en-GB" dirty="0"/>
            </a:p>
          </p:txBody>
        </p:sp>
        <p:sp>
          <p:nvSpPr>
            <p:cNvPr id="327" name="Freeform 326">
              <a:extLst>
                <a:ext uri="{FF2B5EF4-FFF2-40B4-BE49-F238E27FC236}">
                  <a16:creationId xmlns:a16="http://schemas.microsoft.com/office/drawing/2014/main" id="{9F29786B-4E1E-48C3-D78E-F5DEC61F0566}"/>
                </a:ext>
              </a:extLst>
            </p:cNvPr>
            <p:cNvSpPr/>
            <p:nvPr/>
          </p:nvSpPr>
          <p:spPr>
            <a:xfrm>
              <a:off x="1013097" y="5667669"/>
              <a:ext cx="9066" cy="28847"/>
            </a:xfrm>
            <a:custGeom>
              <a:avLst/>
              <a:gdLst>
                <a:gd name="connsiteX0" fmla="*/ 0 w 9066"/>
                <a:gd name="connsiteY0" fmla="*/ 0 h 28847"/>
                <a:gd name="connsiteX1" fmla="*/ 0 w 9066"/>
                <a:gd name="connsiteY1" fmla="*/ 28847 h 28847"/>
              </a:gdLst>
              <a:ahLst/>
              <a:cxnLst>
                <a:cxn ang="0">
                  <a:pos x="connsiteX0" y="connsiteY0"/>
                </a:cxn>
                <a:cxn ang="0">
                  <a:pos x="connsiteX1" y="connsiteY1"/>
                </a:cxn>
              </a:cxnLst>
              <a:rect l="l" t="t" r="r" b="b"/>
              <a:pathLst>
                <a:path w="9066" h="28847">
                  <a:moveTo>
                    <a:pt x="0" y="0"/>
                  </a:moveTo>
                  <a:lnTo>
                    <a:pt x="0" y="28847"/>
                  </a:lnTo>
                </a:path>
              </a:pathLst>
            </a:custGeom>
            <a:ln w="15875" cap="flat">
              <a:solidFill>
                <a:srgbClr val="5D8298"/>
              </a:solidFill>
              <a:prstDash val="solid"/>
              <a:miter/>
            </a:ln>
          </p:spPr>
          <p:txBody>
            <a:bodyPr rtlCol="0" anchor="ctr"/>
            <a:lstStyle/>
            <a:p>
              <a:endParaRPr lang="en-GB" dirty="0"/>
            </a:p>
          </p:txBody>
        </p:sp>
        <p:sp>
          <p:nvSpPr>
            <p:cNvPr id="328" name="Freeform 327">
              <a:extLst>
                <a:ext uri="{FF2B5EF4-FFF2-40B4-BE49-F238E27FC236}">
                  <a16:creationId xmlns:a16="http://schemas.microsoft.com/office/drawing/2014/main" id="{B1DE9376-1452-B950-32B8-AA4A235AF140}"/>
                </a:ext>
              </a:extLst>
            </p:cNvPr>
            <p:cNvSpPr/>
            <p:nvPr/>
          </p:nvSpPr>
          <p:spPr>
            <a:xfrm>
              <a:off x="1004847" y="5682092"/>
              <a:ext cx="28558" cy="9071"/>
            </a:xfrm>
            <a:custGeom>
              <a:avLst/>
              <a:gdLst>
                <a:gd name="connsiteX0" fmla="*/ 0 w 28558"/>
                <a:gd name="connsiteY0" fmla="*/ 0 h 9071"/>
                <a:gd name="connsiteX1" fmla="*/ 28558 w 28558"/>
                <a:gd name="connsiteY1" fmla="*/ 0 h 9071"/>
              </a:gdLst>
              <a:ahLst/>
              <a:cxnLst>
                <a:cxn ang="0">
                  <a:pos x="connsiteX0" y="connsiteY0"/>
                </a:cxn>
                <a:cxn ang="0">
                  <a:pos x="connsiteX1" y="connsiteY1"/>
                </a:cxn>
              </a:cxnLst>
              <a:rect l="l" t="t" r="r" b="b"/>
              <a:pathLst>
                <a:path w="28558" h="9071">
                  <a:moveTo>
                    <a:pt x="0" y="0"/>
                  </a:moveTo>
                  <a:lnTo>
                    <a:pt x="28558" y="0"/>
                  </a:lnTo>
                </a:path>
              </a:pathLst>
            </a:custGeom>
            <a:ln w="15875" cap="flat">
              <a:solidFill>
                <a:srgbClr val="5D8298"/>
              </a:solidFill>
              <a:prstDash val="solid"/>
              <a:miter/>
            </a:ln>
          </p:spPr>
          <p:txBody>
            <a:bodyPr rtlCol="0" anchor="ctr"/>
            <a:lstStyle/>
            <a:p>
              <a:endParaRPr lang="en-GB" dirty="0"/>
            </a:p>
          </p:txBody>
        </p:sp>
        <p:sp>
          <p:nvSpPr>
            <p:cNvPr id="329" name="Freeform 328">
              <a:extLst>
                <a:ext uri="{FF2B5EF4-FFF2-40B4-BE49-F238E27FC236}">
                  <a16:creationId xmlns:a16="http://schemas.microsoft.com/office/drawing/2014/main" id="{8DC1A6BC-84E9-3FE2-ED6A-346C2478D822}"/>
                </a:ext>
              </a:extLst>
            </p:cNvPr>
            <p:cNvSpPr/>
            <p:nvPr/>
          </p:nvSpPr>
          <p:spPr>
            <a:xfrm>
              <a:off x="1019172" y="5667669"/>
              <a:ext cx="9066" cy="28847"/>
            </a:xfrm>
            <a:custGeom>
              <a:avLst/>
              <a:gdLst>
                <a:gd name="connsiteX0" fmla="*/ 0 w 9066"/>
                <a:gd name="connsiteY0" fmla="*/ 0 h 28847"/>
                <a:gd name="connsiteX1" fmla="*/ 0 w 9066"/>
                <a:gd name="connsiteY1" fmla="*/ 28847 h 28847"/>
              </a:gdLst>
              <a:ahLst/>
              <a:cxnLst>
                <a:cxn ang="0">
                  <a:pos x="connsiteX0" y="connsiteY0"/>
                </a:cxn>
                <a:cxn ang="0">
                  <a:pos x="connsiteX1" y="connsiteY1"/>
                </a:cxn>
              </a:cxnLst>
              <a:rect l="l" t="t" r="r" b="b"/>
              <a:pathLst>
                <a:path w="9066" h="28847">
                  <a:moveTo>
                    <a:pt x="0" y="0"/>
                  </a:moveTo>
                  <a:lnTo>
                    <a:pt x="0" y="28847"/>
                  </a:lnTo>
                </a:path>
              </a:pathLst>
            </a:custGeom>
            <a:ln w="15875" cap="flat">
              <a:solidFill>
                <a:srgbClr val="5D8298"/>
              </a:solidFill>
              <a:prstDash val="solid"/>
              <a:miter/>
            </a:ln>
          </p:spPr>
          <p:txBody>
            <a:bodyPr rtlCol="0" anchor="ctr"/>
            <a:lstStyle/>
            <a:p>
              <a:endParaRPr lang="en-GB" dirty="0"/>
            </a:p>
          </p:txBody>
        </p:sp>
        <p:sp>
          <p:nvSpPr>
            <p:cNvPr id="330" name="Freeform 329">
              <a:extLst>
                <a:ext uri="{FF2B5EF4-FFF2-40B4-BE49-F238E27FC236}">
                  <a16:creationId xmlns:a16="http://schemas.microsoft.com/office/drawing/2014/main" id="{BD3A8716-D7C9-B1F7-004E-302834AABA15}"/>
                </a:ext>
              </a:extLst>
            </p:cNvPr>
            <p:cNvSpPr/>
            <p:nvPr/>
          </p:nvSpPr>
          <p:spPr>
            <a:xfrm>
              <a:off x="1013913" y="5692434"/>
              <a:ext cx="28558" cy="9071"/>
            </a:xfrm>
            <a:custGeom>
              <a:avLst/>
              <a:gdLst>
                <a:gd name="connsiteX0" fmla="*/ 0 w 28558"/>
                <a:gd name="connsiteY0" fmla="*/ 0 h 9071"/>
                <a:gd name="connsiteX1" fmla="*/ 28558 w 28558"/>
                <a:gd name="connsiteY1" fmla="*/ 0 h 9071"/>
              </a:gdLst>
              <a:ahLst/>
              <a:cxnLst>
                <a:cxn ang="0">
                  <a:pos x="connsiteX0" y="connsiteY0"/>
                </a:cxn>
                <a:cxn ang="0">
                  <a:pos x="connsiteX1" y="connsiteY1"/>
                </a:cxn>
              </a:cxnLst>
              <a:rect l="l" t="t" r="r" b="b"/>
              <a:pathLst>
                <a:path w="28558" h="9071">
                  <a:moveTo>
                    <a:pt x="0" y="0"/>
                  </a:moveTo>
                  <a:lnTo>
                    <a:pt x="28558" y="0"/>
                  </a:lnTo>
                </a:path>
              </a:pathLst>
            </a:custGeom>
            <a:ln w="15875" cap="flat">
              <a:solidFill>
                <a:srgbClr val="5D8298"/>
              </a:solidFill>
              <a:prstDash val="solid"/>
              <a:miter/>
            </a:ln>
          </p:spPr>
          <p:txBody>
            <a:bodyPr rtlCol="0" anchor="ctr"/>
            <a:lstStyle/>
            <a:p>
              <a:endParaRPr lang="en-GB" dirty="0"/>
            </a:p>
          </p:txBody>
        </p:sp>
        <p:sp>
          <p:nvSpPr>
            <p:cNvPr id="331" name="Freeform 330">
              <a:extLst>
                <a:ext uri="{FF2B5EF4-FFF2-40B4-BE49-F238E27FC236}">
                  <a16:creationId xmlns:a16="http://schemas.microsoft.com/office/drawing/2014/main" id="{075AD871-2758-3D06-20BC-1AB1A0D337F7}"/>
                </a:ext>
              </a:extLst>
            </p:cNvPr>
            <p:cNvSpPr/>
            <p:nvPr/>
          </p:nvSpPr>
          <p:spPr>
            <a:xfrm>
              <a:off x="1028147" y="5678101"/>
              <a:ext cx="9066" cy="28756"/>
            </a:xfrm>
            <a:custGeom>
              <a:avLst/>
              <a:gdLst>
                <a:gd name="connsiteX0" fmla="*/ 0 w 9066"/>
                <a:gd name="connsiteY0" fmla="*/ 0 h 28756"/>
                <a:gd name="connsiteX1" fmla="*/ 0 w 9066"/>
                <a:gd name="connsiteY1" fmla="*/ 28756 h 28756"/>
              </a:gdLst>
              <a:ahLst/>
              <a:cxnLst>
                <a:cxn ang="0">
                  <a:pos x="connsiteX0" y="connsiteY0"/>
                </a:cxn>
                <a:cxn ang="0">
                  <a:pos x="connsiteX1" y="connsiteY1"/>
                </a:cxn>
              </a:cxnLst>
              <a:rect l="l" t="t" r="r" b="b"/>
              <a:pathLst>
                <a:path w="9066" h="28756">
                  <a:moveTo>
                    <a:pt x="0" y="0"/>
                  </a:moveTo>
                  <a:lnTo>
                    <a:pt x="0" y="28756"/>
                  </a:lnTo>
                </a:path>
              </a:pathLst>
            </a:custGeom>
            <a:ln w="15875" cap="flat">
              <a:solidFill>
                <a:srgbClr val="5D8298"/>
              </a:solidFill>
              <a:prstDash val="solid"/>
              <a:miter/>
            </a:ln>
          </p:spPr>
          <p:txBody>
            <a:bodyPr rtlCol="0" anchor="ctr"/>
            <a:lstStyle/>
            <a:p>
              <a:endParaRPr lang="en-GB" dirty="0"/>
            </a:p>
          </p:txBody>
        </p:sp>
        <p:sp>
          <p:nvSpPr>
            <p:cNvPr id="332" name="Freeform 331">
              <a:extLst>
                <a:ext uri="{FF2B5EF4-FFF2-40B4-BE49-F238E27FC236}">
                  <a16:creationId xmlns:a16="http://schemas.microsoft.com/office/drawing/2014/main" id="{53CE147D-15AE-B3F3-B79F-AEB238662F17}"/>
                </a:ext>
              </a:extLst>
            </p:cNvPr>
            <p:cNvSpPr/>
            <p:nvPr/>
          </p:nvSpPr>
          <p:spPr>
            <a:xfrm>
              <a:off x="1019987" y="5692434"/>
              <a:ext cx="28467" cy="9071"/>
            </a:xfrm>
            <a:custGeom>
              <a:avLst/>
              <a:gdLst>
                <a:gd name="connsiteX0" fmla="*/ 0 w 28467"/>
                <a:gd name="connsiteY0" fmla="*/ 0 h 9071"/>
                <a:gd name="connsiteX1" fmla="*/ 28467 w 28467"/>
                <a:gd name="connsiteY1" fmla="*/ 0 h 9071"/>
              </a:gdLst>
              <a:ahLst/>
              <a:cxnLst>
                <a:cxn ang="0">
                  <a:pos x="connsiteX0" y="connsiteY0"/>
                </a:cxn>
                <a:cxn ang="0">
                  <a:pos x="connsiteX1" y="connsiteY1"/>
                </a:cxn>
              </a:cxnLst>
              <a:rect l="l" t="t" r="r" b="b"/>
              <a:pathLst>
                <a:path w="28467" h="9071">
                  <a:moveTo>
                    <a:pt x="0" y="0"/>
                  </a:moveTo>
                  <a:lnTo>
                    <a:pt x="28467" y="0"/>
                  </a:lnTo>
                </a:path>
              </a:pathLst>
            </a:custGeom>
            <a:ln w="15875" cap="flat">
              <a:solidFill>
                <a:srgbClr val="5D8298"/>
              </a:solidFill>
              <a:prstDash val="solid"/>
              <a:miter/>
            </a:ln>
          </p:spPr>
          <p:txBody>
            <a:bodyPr rtlCol="0" anchor="ctr"/>
            <a:lstStyle/>
            <a:p>
              <a:endParaRPr lang="en-GB" dirty="0"/>
            </a:p>
          </p:txBody>
        </p:sp>
        <p:sp>
          <p:nvSpPr>
            <p:cNvPr id="333" name="Freeform 332">
              <a:extLst>
                <a:ext uri="{FF2B5EF4-FFF2-40B4-BE49-F238E27FC236}">
                  <a16:creationId xmlns:a16="http://schemas.microsoft.com/office/drawing/2014/main" id="{0020D93B-A4F0-199A-6DCF-093726F6AD12}"/>
                </a:ext>
              </a:extLst>
            </p:cNvPr>
            <p:cNvSpPr/>
            <p:nvPr/>
          </p:nvSpPr>
          <p:spPr>
            <a:xfrm>
              <a:off x="1034221" y="5678101"/>
              <a:ext cx="9066" cy="28756"/>
            </a:xfrm>
            <a:custGeom>
              <a:avLst/>
              <a:gdLst>
                <a:gd name="connsiteX0" fmla="*/ 0 w 9066"/>
                <a:gd name="connsiteY0" fmla="*/ 0 h 28756"/>
                <a:gd name="connsiteX1" fmla="*/ 0 w 9066"/>
                <a:gd name="connsiteY1" fmla="*/ 28756 h 28756"/>
              </a:gdLst>
              <a:ahLst/>
              <a:cxnLst>
                <a:cxn ang="0">
                  <a:pos x="connsiteX0" y="connsiteY0"/>
                </a:cxn>
                <a:cxn ang="0">
                  <a:pos x="connsiteX1" y="connsiteY1"/>
                </a:cxn>
              </a:cxnLst>
              <a:rect l="l" t="t" r="r" b="b"/>
              <a:pathLst>
                <a:path w="9066" h="28756">
                  <a:moveTo>
                    <a:pt x="0" y="0"/>
                  </a:moveTo>
                  <a:lnTo>
                    <a:pt x="0" y="28756"/>
                  </a:lnTo>
                </a:path>
              </a:pathLst>
            </a:custGeom>
            <a:ln w="15875" cap="flat">
              <a:solidFill>
                <a:srgbClr val="5D8298"/>
              </a:solidFill>
              <a:prstDash val="solid"/>
              <a:miter/>
            </a:ln>
          </p:spPr>
          <p:txBody>
            <a:bodyPr rtlCol="0" anchor="ctr"/>
            <a:lstStyle/>
            <a:p>
              <a:endParaRPr lang="en-GB" dirty="0"/>
            </a:p>
          </p:txBody>
        </p:sp>
        <p:sp>
          <p:nvSpPr>
            <p:cNvPr id="334" name="Freeform 333">
              <a:extLst>
                <a:ext uri="{FF2B5EF4-FFF2-40B4-BE49-F238E27FC236}">
                  <a16:creationId xmlns:a16="http://schemas.microsoft.com/office/drawing/2014/main" id="{CA8D362E-A9AA-A31F-0318-7D5E1DC499C4}"/>
                </a:ext>
              </a:extLst>
            </p:cNvPr>
            <p:cNvSpPr/>
            <p:nvPr/>
          </p:nvSpPr>
          <p:spPr>
            <a:xfrm>
              <a:off x="1025971" y="5697786"/>
              <a:ext cx="28558" cy="9071"/>
            </a:xfrm>
            <a:custGeom>
              <a:avLst/>
              <a:gdLst>
                <a:gd name="connsiteX0" fmla="*/ 0 w 28558"/>
                <a:gd name="connsiteY0" fmla="*/ 0 h 9071"/>
                <a:gd name="connsiteX1" fmla="*/ 28558 w 28558"/>
                <a:gd name="connsiteY1" fmla="*/ 0 h 9071"/>
              </a:gdLst>
              <a:ahLst/>
              <a:cxnLst>
                <a:cxn ang="0">
                  <a:pos x="connsiteX0" y="connsiteY0"/>
                </a:cxn>
                <a:cxn ang="0">
                  <a:pos x="connsiteX1" y="connsiteY1"/>
                </a:cxn>
              </a:cxnLst>
              <a:rect l="l" t="t" r="r" b="b"/>
              <a:pathLst>
                <a:path w="28558" h="9071">
                  <a:moveTo>
                    <a:pt x="0" y="0"/>
                  </a:moveTo>
                  <a:lnTo>
                    <a:pt x="28558" y="0"/>
                  </a:lnTo>
                </a:path>
              </a:pathLst>
            </a:custGeom>
            <a:ln w="15875" cap="flat">
              <a:solidFill>
                <a:srgbClr val="5D8298"/>
              </a:solidFill>
              <a:prstDash val="solid"/>
              <a:miter/>
            </a:ln>
          </p:spPr>
          <p:txBody>
            <a:bodyPr rtlCol="0" anchor="ctr"/>
            <a:lstStyle/>
            <a:p>
              <a:endParaRPr lang="en-GB" dirty="0"/>
            </a:p>
          </p:txBody>
        </p:sp>
        <p:sp>
          <p:nvSpPr>
            <p:cNvPr id="335" name="Freeform 334">
              <a:extLst>
                <a:ext uri="{FF2B5EF4-FFF2-40B4-BE49-F238E27FC236}">
                  <a16:creationId xmlns:a16="http://schemas.microsoft.com/office/drawing/2014/main" id="{4BBC183D-65FE-DE47-8BB5-653FB83A0516}"/>
                </a:ext>
              </a:extLst>
            </p:cNvPr>
            <p:cNvSpPr/>
            <p:nvPr/>
          </p:nvSpPr>
          <p:spPr>
            <a:xfrm>
              <a:off x="1040296" y="5683453"/>
              <a:ext cx="9066" cy="28756"/>
            </a:xfrm>
            <a:custGeom>
              <a:avLst/>
              <a:gdLst>
                <a:gd name="connsiteX0" fmla="*/ 0 w 9066"/>
                <a:gd name="connsiteY0" fmla="*/ 0 h 28756"/>
                <a:gd name="connsiteX1" fmla="*/ 0 w 9066"/>
                <a:gd name="connsiteY1" fmla="*/ 28756 h 28756"/>
              </a:gdLst>
              <a:ahLst/>
              <a:cxnLst>
                <a:cxn ang="0">
                  <a:pos x="connsiteX0" y="connsiteY0"/>
                </a:cxn>
                <a:cxn ang="0">
                  <a:pos x="connsiteX1" y="connsiteY1"/>
                </a:cxn>
              </a:cxnLst>
              <a:rect l="l" t="t" r="r" b="b"/>
              <a:pathLst>
                <a:path w="9066" h="28756">
                  <a:moveTo>
                    <a:pt x="0" y="0"/>
                  </a:moveTo>
                  <a:lnTo>
                    <a:pt x="0" y="28756"/>
                  </a:lnTo>
                </a:path>
              </a:pathLst>
            </a:custGeom>
            <a:ln w="15875" cap="flat">
              <a:solidFill>
                <a:srgbClr val="5D8298"/>
              </a:solidFill>
              <a:prstDash val="solid"/>
              <a:miter/>
            </a:ln>
          </p:spPr>
          <p:txBody>
            <a:bodyPr rtlCol="0" anchor="ctr"/>
            <a:lstStyle/>
            <a:p>
              <a:endParaRPr lang="en-GB" dirty="0"/>
            </a:p>
          </p:txBody>
        </p:sp>
        <p:sp>
          <p:nvSpPr>
            <p:cNvPr id="336" name="Freeform 335">
              <a:extLst>
                <a:ext uri="{FF2B5EF4-FFF2-40B4-BE49-F238E27FC236}">
                  <a16:creationId xmlns:a16="http://schemas.microsoft.com/office/drawing/2014/main" id="{890E4D0E-16EE-9EFE-62EF-6A33737E7AAC}"/>
                </a:ext>
              </a:extLst>
            </p:cNvPr>
            <p:cNvSpPr/>
            <p:nvPr/>
          </p:nvSpPr>
          <p:spPr>
            <a:xfrm>
              <a:off x="1025971" y="5697786"/>
              <a:ext cx="28558" cy="9071"/>
            </a:xfrm>
            <a:custGeom>
              <a:avLst/>
              <a:gdLst>
                <a:gd name="connsiteX0" fmla="*/ 0 w 28558"/>
                <a:gd name="connsiteY0" fmla="*/ 0 h 9071"/>
                <a:gd name="connsiteX1" fmla="*/ 28558 w 28558"/>
                <a:gd name="connsiteY1" fmla="*/ 0 h 9071"/>
              </a:gdLst>
              <a:ahLst/>
              <a:cxnLst>
                <a:cxn ang="0">
                  <a:pos x="connsiteX0" y="connsiteY0"/>
                </a:cxn>
                <a:cxn ang="0">
                  <a:pos x="connsiteX1" y="connsiteY1"/>
                </a:cxn>
              </a:cxnLst>
              <a:rect l="l" t="t" r="r" b="b"/>
              <a:pathLst>
                <a:path w="28558" h="9071">
                  <a:moveTo>
                    <a:pt x="0" y="0"/>
                  </a:moveTo>
                  <a:lnTo>
                    <a:pt x="28558" y="0"/>
                  </a:lnTo>
                </a:path>
              </a:pathLst>
            </a:custGeom>
            <a:ln w="15875" cap="flat">
              <a:solidFill>
                <a:srgbClr val="5D8298"/>
              </a:solidFill>
              <a:prstDash val="solid"/>
              <a:miter/>
            </a:ln>
          </p:spPr>
          <p:txBody>
            <a:bodyPr rtlCol="0" anchor="ctr"/>
            <a:lstStyle/>
            <a:p>
              <a:endParaRPr lang="en-GB" dirty="0"/>
            </a:p>
          </p:txBody>
        </p:sp>
        <p:sp>
          <p:nvSpPr>
            <p:cNvPr id="337" name="Freeform 336">
              <a:extLst>
                <a:ext uri="{FF2B5EF4-FFF2-40B4-BE49-F238E27FC236}">
                  <a16:creationId xmlns:a16="http://schemas.microsoft.com/office/drawing/2014/main" id="{F615C5F5-DDBA-C135-CA45-610AEAEFA0A7}"/>
                </a:ext>
              </a:extLst>
            </p:cNvPr>
            <p:cNvSpPr/>
            <p:nvPr/>
          </p:nvSpPr>
          <p:spPr>
            <a:xfrm>
              <a:off x="1040296" y="5683453"/>
              <a:ext cx="9066" cy="28756"/>
            </a:xfrm>
            <a:custGeom>
              <a:avLst/>
              <a:gdLst>
                <a:gd name="connsiteX0" fmla="*/ 0 w 9066"/>
                <a:gd name="connsiteY0" fmla="*/ 0 h 28756"/>
                <a:gd name="connsiteX1" fmla="*/ 0 w 9066"/>
                <a:gd name="connsiteY1" fmla="*/ 28756 h 28756"/>
              </a:gdLst>
              <a:ahLst/>
              <a:cxnLst>
                <a:cxn ang="0">
                  <a:pos x="connsiteX0" y="connsiteY0"/>
                </a:cxn>
                <a:cxn ang="0">
                  <a:pos x="connsiteX1" y="connsiteY1"/>
                </a:cxn>
              </a:cxnLst>
              <a:rect l="l" t="t" r="r" b="b"/>
              <a:pathLst>
                <a:path w="9066" h="28756">
                  <a:moveTo>
                    <a:pt x="0" y="0"/>
                  </a:moveTo>
                  <a:lnTo>
                    <a:pt x="0" y="28756"/>
                  </a:lnTo>
                </a:path>
              </a:pathLst>
            </a:custGeom>
            <a:ln w="15875" cap="flat">
              <a:solidFill>
                <a:srgbClr val="5D8298"/>
              </a:solidFill>
              <a:prstDash val="solid"/>
              <a:miter/>
            </a:ln>
          </p:spPr>
          <p:txBody>
            <a:bodyPr rtlCol="0" anchor="ctr"/>
            <a:lstStyle/>
            <a:p>
              <a:endParaRPr lang="en-GB" dirty="0"/>
            </a:p>
          </p:txBody>
        </p:sp>
        <p:sp>
          <p:nvSpPr>
            <p:cNvPr id="338" name="Freeform 337">
              <a:extLst>
                <a:ext uri="{FF2B5EF4-FFF2-40B4-BE49-F238E27FC236}">
                  <a16:creationId xmlns:a16="http://schemas.microsoft.com/office/drawing/2014/main" id="{D0AFE456-2169-D394-305B-56339640A9FC}"/>
                </a:ext>
              </a:extLst>
            </p:cNvPr>
            <p:cNvSpPr/>
            <p:nvPr/>
          </p:nvSpPr>
          <p:spPr>
            <a:xfrm>
              <a:off x="1029054" y="5697786"/>
              <a:ext cx="28558" cy="9071"/>
            </a:xfrm>
            <a:custGeom>
              <a:avLst/>
              <a:gdLst>
                <a:gd name="connsiteX0" fmla="*/ 0 w 28558"/>
                <a:gd name="connsiteY0" fmla="*/ 0 h 9071"/>
                <a:gd name="connsiteX1" fmla="*/ 28558 w 28558"/>
                <a:gd name="connsiteY1" fmla="*/ 0 h 9071"/>
              </a:gdLst>
              <a:ahLst/>
              <a:cxnLst>
                <a:cxn ang="0">
                  <a:pos x="connsiteX0" y="connsiteY0"/>
                </a:cxn>
                <a:cxn ang="0">
                  <a:pos x="connsiteX1" y="connsiteY1"/>
                </a:cxn>
              </a:cxnLst>
              <a:rect l="l" t="t" r="r" b="b"/>
              <a:pathLst>
                <a:path w="28558" h="9071">
                  <a:moveTo>
                    <a:pt x="0" y="0"/>
                  </a:moveTo>
                  <a:lnTo>
                    <a:pt x="28558" y="0"/>
                  </a:lnTo>
                </a:path>
              </a:pathLst>
            </a:custGeom>
            <a:ln w="15875" cap="flat">
              <a:solidFill>
                <a:srgbClr val="5D8298"/>
              </a:solidFill>
              <a:prstDash val="solid"/>
              <a:miter/>
            </a:ln>
          </p:spPr>
          <p:txBody>
            <a:bodyPr rtlCol="0" anchor="ctr"/>
            <a:lstStyle/>
            <a:p>
              <a:endParaRPr lang="en-GB" dirty="0"/>
            </a:p>
          </p:txBody>
        </p:sp>
        <p:sp>
          <p:nvSpPr>
            <p:cNvPr id="339" name="Freeform 338">
              <a:extLst>
                <a:ext uri="{FF2B5EF4-FFF2-40B4-BE49-F238E27FC236}">
                  <a16:creationId xmlns:a16="http://schemas.microsoft.com/office/drawing/2014/main" id="{0F06E763-8883-43E3-5188-49321A1044DC}"/>
                </a:ext>
              </a:extLst>
            </p:cNvPr>
            <p:cNvSpPr/>
            <p:nvPr/>
          </p:nvSpPr>
          <p:spPr>
            <a:xfrm>
              <a:off x="1043287" y="5683453"/>
              <a:ext cx="9066" cy="28756"/>
            </a:xfrm>
            <a:custGeom>
              <a:avLst/>
              <a:gdLst>
                <a:gd name="connsiteX0" fmla="*/ 0 w 9066"/>
                <a:gd name="connsiteY0" fmla="*/ 0 h 28756"/>
                <a:gd name="connsiteX1" fmla="*/ 0 w 9066"/>
                <a:gd name="connsiteY1" fmla="*/ 28756 h 28756"/>
              </a:gdLst>
              <a:ahLst/>
              <a:cxnLst>
                <a:cxn ang="0">
                  <a:pos x="connsiteX0" y="connsiteY0"/>
                </a:cxn>
                <a:cxn ang="0">
                  <a:pos x="connsiteX1" y="connsiteY1"/>
                </a:cxn>
              </a:cxnLst>
              <a:rect l="l" t="t" r="r" b="b"/>
              <a:pathLst>
                <a:path w="9066" h="28756">
                  <a:moveTo>
                    <a:pt x="0" y="0"/>
                  </a:moveTo>
                  <a:lnTo>
                    <a:pt x="0" y="28756"/>
                  </a:lnTo>
                </a:path>
              </a:pathLst>
            </a:custGeom>
            <a:ln w="15875" cap="flat">
              <a:solidFill>
                <a:srgbClr val="5D8298"/>
              </a:solidFill>
              <a:prstDash val="solid"/>
              <a:miter/>
            </a:ln>
          </p:spPr>
          <p:txBody>
            <a:bodyPr rtlCol="0" anchor="ctr"/>
            <a:lstStyle/>
            <a:p>
              <a:endParaRPr lang="en-GB" dirty="0"/>
            </a:p>
          </p:txBody>
        </p:sp>
        <p:sp>
          <p:nvSpPr>
            <p:cNvPr id="340" name="Freeform 339">
              <a:extLst>
                <a:ext uri="{FF2B5EF4-FFF2-40B4-BE49-F238E27FC236}">
                  <a16:creationId xmlns:a16="http://schemas.microsoft.com/office/drawing/2014/main" id="{20D42B19-3385-38BA-EFFF-2DB34575ADD4}"/>
                </a:ext>
              </a:extLst>
            </p:cNvPr>
            <p:cNvSpPr/>
            <p:nvPr/>
          </p:nvSpPr>
          <p:spPr>
            <a:xfrm>
              <a:off x="1035128" y="5703501"/>
              <a:ext cx="28467" cy="9071"/>
            </a:xfrm>
            <a:custGeom>
              <a:avLst/>
              <a:gdLst>
                <a:gd name="connsiteX0" fmla="*/ 0 w 28467"/>
                <a:gd name="connsiteY0" fmla="*/ 0 h 9071"/>
                <a:gd name="connsiteX1" fmla="*/ 28468 w 28467"/>
                <a:gd name="connsiteY1" fmla="*/ 0 h 9071"/>
              </a:gdLst>
              <a:ahLst/>
              <a:cxnLst>
                <a:cxn ang="0">
                  <a:pos x="connsiteX0" y="connsiteY0"/>
                </a:cxn>
                <a:cxn ang="0">
                  <a:pos x="connsiteX1" y="connsiteY1"/>
                </a:cxn>
              </a:cxnLst>
              <a:rect l="l" t="t" r="r" b="b"/>
              <a:pathLst>
                <a:path w="28467" h="9071">
                  <a:moveTo>
                    <a:pt x="0" y="0"/>
                  </a:moveTo>
                  <a:lnTo>
                    <a:pt x="28468" y="0"/>
                  </a:lnTo>
                </a:path>
              </a:pathLst>
            </a:custGeom>
            <a:ln w="15875" cap="flat">
              <a:solidFill>
                <a:srgbClr val="5D8298"/>
              </a:solidFill>
              <a:prstDash val="solid"/>
              <a:miter/>
            </a:ln>
          </p:spPr>
          <p:txBody>
            <a:bodyPr rtlCol="0" anchor="ctr"/>
            <a:lstStyle/>
            <a:p>
              <a:endParaRPr lang="en-GB" dirty="0"/>
            </a:p>
          </p:txBody>
        </p:sp>
        <p:sp>
          <p:nvSpPr>
            <p:cNvPr id="341" name="Freeform 340">
              <a:extLst>
                <a:ext uri="{FF2B5EF4-FFF2-40B4-BE49-F238E27FC236}">
                  <a16:creationId xmlns:a16="http://schemas.microsoft.com/office/drawing/2014/main" id="{E244625C-9E32-6BAB-491E-D6423B7B3B5B}"/>
                </a:ext>
              </a:extLst>
            </p:cNvPr>
            <p:cNvSpPr/>
            <p:nvPr/>
          </p:nvSpPr>
          <p:spPr>
            <a:xfrm>
              <a:off x="1049362" y="5689077"/>
              <a:ext cx="9066" cy="28756"/>
            </a:xfrm>
            <a:custGeom>
              <a:avLst/>
              <a:gdLst>
                <a:gd name="connsiteX0" fmla="*/ 0 w 9066"/>
                <a:gd name="connsiteY0" fmla="*/ 0 h 28756"/>
                <a:gd name="connsiteX1" fmla="*/ 0 w 9066"/>
                <a:gd name="connsiteY1" fmla="*/ 28756 h 28756"/>
              </a:gdLst>
              <a:ahLst/>
              <a:cxnLst>
                <a:cxn ang="0">
                  <a:pos x="connsiteX0" y="connsiteY0"/>
                </a:cxn>
                <a:cxn ang="0">
                  <a:pos x="connsiteX1" y="connsiteY1"/>
                </a:cxn>
              </a:cxnLst>
              <a:rect l="l" t="t" r="r" b="b"/>
              <a:pathLst>
                <a:path w="9066" h="28756">
                  <a:moveTo>
                    <a:pt x="0" y="0"/>
                  </a:moveTo>
                  <a:lnTo>
                    <a:pt x="0" y="28756"/>
                  </a:lnTo>
                </a:path>
              </a:pathLst>
            </a:custGeom>
            <a:ln w="15875" cap="flat">
              <a:solidFill>
                <a:srgbClr val="5D8298"/>
              </a:solidFill>
              <a:prstDash val="solid"/>
              <a:miter/>
            </a:ln>
          </p:spPr>
          <p:txBody>
            <a:bodyPr rtlCol="0" anchor="ctr"/>
            <a:lstStyle/>
            <a:p>
              <a:endParaRPr lang="en-GB" dirty="0"/>
            </a:p>
          </p:txBody>
        </p:sp>
        <p:sp>
          <p:nvSpPr>
            <p:cNvPr id="342" name="Freeform 341">
              <a:extLst>
                <a:ext uri="{FF2B5EF4-FFF2-40B4-BE49-F238E27FC236}">
                  <a16:creationId xmlns:a16="http://schemas.microsoft.com/office/drawing/2014/main" id="{897EEA4A-EF6F-EFCF-B97A-83B87A48E4B3}"/>
                </a:ext>
              </a:extLst>
            </p:cNvPr>
            <p:cNvSpPr/>
            <p:nvPr/>
          </p:nvSpPr>
          <p:spPr>
            <a:xfrm>
              <a:off x="1038120" y="5703501"/>
              <a:ext cx="28558" cy="9071"/>
            </a:xfrm>
            <a:custGeom>
              <a:avLst/>
              <a:gdLst>
                <a:gd name="connsiteX0" fmla="*/ 0 w 28558"/>
                <a:gd name="connsiteY0" fmla="*/ 0 h 9071"/>
                <a:gd name="connsiteX1" fmla="*/ 28558 w 28558"/>
                <a:gd name="connsiteY1" fmla="*/ 0 h 9071"/>
              </a:gdLst>
              <a:ahLst/>
              <a:cxnLst>
                <a:cxn ang="0">
                  <a:pos x="connsiteX0" y="connsiteY0"/>
                </a:cxn>
                <a:cxn ang="0">
                  <a:pos x="connsiteX1" y="connsiteY1"/>
                </a:cxn>
              </a:cxnLst>
              <a:rect l="l" t="t" r="r" b="b"/>
              <a:pathLst>
                <a:path w="28558" h="9071">
                  <a:moveTo>
                    <a:pt x="0" y="0"/>
                  </a:moveTo>
                  <a:lnTo>
                    <a:pt x="28558" y="0"/>
                  </a:lnTo>
                </a:path>
              </a:pathLst>
            </a:custGeom>
            <a:ln w="15875" cap="flat">
              <a:solidFill>
                <a:srgbClr val="5D8298"/>
              </a:solidFill>
              <a:prstDash val="solid"/>
              <a:miter/>
            </a:ln>
          </p:spPr>
          <p:txBody>
            <a:bodyPr rtlCol="0" anchor="ctr"/>
            <a:lstStyle/>
            <a:p>
              <a:endParaRPr lang="en-GB" dirty="0"/>
            </a:p>
          </p:txBody>
        </p:sp>
        <p:sp>
          <p:nvSpPr>
            <p:cNvPr id="343" name="Freeform 342">
              <a:extLst>
                <a:ext uri="{FF2B5EF4-FFF2-40B4-BE49-F238E27FC236}">
                  <a16:creationId xmlns:a16="http://schemas.microsoft.com/office/drawing/2014/main" id="{8A5D87D7-C88A-3EAC-D6FF-B8C322E40414}"/>
                </a:ext>
              </a:extLst>
            </p:cNvPr>
            <p:cNvSpPr/>
            <p:nvPr/>
          </p:nvSpPr>
          <p:spPr>
            <a:xfrm>
              <a:off x="1052353" y="5689077"/>
              <a:ext cx="9066" cy="28756"/>
            </a:xfrm>
            <a:custGeom>
              <a:avLst/>
              <a:gdLst>
                <a:gd name="connsiteX0" fmla="*/ 0 w 9066"/>
                <a:gd name="connsiteY0" fmla="*/ 0 h 28756"/>
                <a:gd name="connsiteX1" fmla="*/ 0 w 9066"/>
                <a:gd name="connsiteY1" fmla="*/ 28756 h 28756"/>
              </a:gdLst>
              <a:ahLst/>
              <a:cxnLst>
                <a:cxn ang="0">
                  <a:pos x="connsiteX0" y="connsiteY0"/>
                </a:cxn>
                <a:cxn ang="0">
                  <a:pos x="connsiteX1" y="connsiteY1"/>
                </a:cxn>
              </a:cxnLst>
              <a:rect l="l" t="t" r="r" b="b"/>
              <a:pathLst>
                <a:path w="9066" h="28756">
                  <a:moveTo>
                    <a:pt x="0" y="0"/>
                  </a:moveTo>
                  <a:lnTo>
                    <a:pt x="0" y="28756"/>
                  </a:lnTo>
                </a:path>
              </a:pathLst>
            </a:custGeom>
            <a:ln w="15875" cap="flat">
              <a:solidFill>
                <a:srgbClr val="5D8298"/>
              </a:solidFill>
              <a:prstDash val="solid"/>
              <a:miter/>
            </a:ln>
          </p:spPr>
          <p:txBody>
            <a:bodyPr rtlCol="0" anchor="ctr"/>
            <a:lstStyle/>
            <a:p>
              <a:endParaRPr lang="en-GB" dirty="0"/>
            </a:p>
          </p:txBody>
        </p:sp>
        <p:sp>
          <p:nvSpPr>
            <p:cNvPr id="344" name="Freeform 343">
              <a:extLst>
                <a:ext uri="{FF2B5EF4-FFF2-40B4-BE49-F238E27FC236}">
                  <a16:creationId xmlns:a16="http://schemas.microsoft.com/office/drawing/2014/main" id="{065B3F63-65D0-A76F-2EBC-1C124F814B62}"/>
                </a:ext>
              </a:extLst>
            </p:cNvPr>
            <p:cNvSpPr/>
            <p:nvPr/>
          </p:nvSpPr>
          <p:spPr>
            <a:xfrm>
              <a:off x="1041111" y="5709397"/>
              <a:ext cx="28558" cy="9071"/>
            </a:xfrm>
            <a:custGeom>
              <a:avLst/>
              <a:gdLst>
                <a:gd name="connsiteX0" fmla="*/ 0 w 28558"/>
                <a:gd name="connsiteY0" fmla="*/ 0 h 9071"/>
                <a:gd name="connsiteX1" fmla="*/ 28558 w 28558"/>
                <a:gd name="connsiteY1" fmla="*/ 0 h 9071"/>
              </a:gdLst>
              <a:ahLst/>
              <a:cxnLst>
                <a:cxn ang="0">
                  <a:pos x="connsiteX0" y="connsiteY0"/>
                </a:cxn>
                <a:cxn ang="0">
                  <a:pos x="connsiteX1" y="connsiteY1"/>
                </a:cxn>
              </a:cxnLst>
              <a:rect l="l" t="t" r="r" b="b"/>
              <a:pathLst>
                <a:path w="28558" h="9071">
                  <a:moveTo>
                    <a:pt x="0" y="0"/>
                  </a:moveTo>
                  <a:lnTo>
                    <a:pt x="28558" y="0"/>
                  </a:lnTo>
                </a:path>
              </a:pathLst>
            </a:custGeom>
            <a:ln w="15875" cap="flat">
              <a:solidFill>
                <a:srgbClr val="5D8298"/>
              </a:solidFill>
              <a:prstDash val="solid"/>
              <a:miter/>
            </a:ln>
          </p:spPr>
          <p:txBody>
            <a:bodyPr rtlCol="0" anchor="ctr"/>
            <a:lstStyle/>
            <a:p>
              <a:endParaRPr lang="en-GB" dirty="0"/>
            </a:p>
          </p:txBody>
        </p:sp>
        <p:sp>
          <p:nvSpPr>
            <p:cNvPr id="345" name="Freeform 344">
              <a:extLst>
                <a:ext uri="{FF2B5EF4-FFF2-40B4-BE49-F238E27FC236}">
                  <a16:creationId xmlns:a16="http://schemas.microsoft.com/office/drawing/2014/main" id="{9CE66F43-EEEA-F13C-4FB4-2F8D7EE00478}"/>
                </a:ext>
              </a:extLst>
            </p:cNvPr>
            <p:cNvSpPr/>
            <p:nvPr/>
          </p:nvSpPr>
          <p:spPr>
            <a:xfrm>
              <a:off x="1055436" y="5694974"/>
              <a:ext cx="9066" cy="28756"/>
            </a:xfrm>
            <a:custGeom>
              <a:avLst/>
              <a:gdLst>
                <a:gd name="connsiteX0" fmla="*/ 0 w 9066"/>
                <a:gd name="connsiteY0" fmla="*/ 0 h 28756"/>
                <a:gd name="connsiteX1" fmla="*/ 0 w 9066"/>
                <a:gd name="connsiteY1" fmla="*/ 28757 h 28756"/>
              </a:gdLst>
              <a:ahLst/>
              <a:cxnLst>
                <a:cxn ang="0">
                  <a:pos x="connsiteX0" y="connsiteY0"/>
                </a:cxn>
                <a:cxn ang="0">
                  <a:pos x="connsiteX1" y="connsiteY1"/>
                </a:cxn>
              </a:cxnLst>
              <a:rect l="l" t="t" r="r" b="b"/>
              <a:pathLst>
                <a:path w="9066" h="28756">
                  <a:moveTo>
                    <a:pt x="0" y="0"/>
                  </a:moveTo>
                  <a:lnTo>
                    <a:pt x="0" y="28757"/>
                  </a:lnTo>
                </a:path>
              </a:pathLst>
            </a:custGeom>
            <a:ln w="15875" cap="flat">
              <a:solidFill>
                <a:srgbClr val="5D8298"/>
              </a:solidFill>
              <a:prstDash val="solid"/>
              <a:miter/>
            </a:ln>
          </p:spPr>
          <p:txBody>
            <a:bodyPr rtlCol="0" anchor="ctr"/>
            <a:lstStyle/>
            <a:p>
              <a:endParaRPr lang="en-GB" dirty="0"/>
            </a:p>
          </p:txBody>
        </p:sp>
        <p:sp>
          <p:nvSpPr>
            <p:cNvPr id="346" name="Freeform 345">
              <a:extLst>
                <a:ext uri="{FF2B5EF4-FFF2-40B4-BE49-F238E27FC236}">
                  <a16:creationId xmlns:a16="http://schemas.microsoft.com/office/drawing/2014/main" id="{A76028AB-1A79-7D5D-BAF2-B02BC2DC5EA2}"/>
                </a:ext>
              </a:extLst>
            </p:cNvPr>
            <p:cNvSpPr/>
            <p:nvPr/>
          </p:nvSpPr>
          <p:spPr>
            <a:xfrm>
              <a:off x="1044103" y="5709397"/>
              <a:ext cx="28558" cy="9071"/>
            </a:xfrm>
            <a:custGeom>
              <a:avLst/>
              <a:gdLst>
                <a:gd name="connsiteX0" fmla="*/ 0 w 28558"/>
                <a:gd name="connsiteY0" fmla="*/ 0 h 9071"/>
                <a:gd name="connsiteX1" fmla="*/ 28558 w 28558"/>
                <a:gd name="connsiteY1" fmla="*/ 0 h 9071"/>
              </a:gdLst>
              <a:ahLst/>
              <a:cxnLst>
                <a:cxn ang="0">
                  <a:pos x="connsiteX0" y="connsiteY0"/>
                </a:cxn>
                <a:cxn ang="0">
                  <a:pos x="connsiteX1" y="connsiteY1"/>
                </a:cxn>
              </a:cxnLst>
              <a:rect l="l" t="t" r="r" b="b"/>
              <a:pathLst>
                <a:path w="28558" h="9071">
                  <a:moveTo>
                    <a:pt x="0" y="0"/>
                  </a:moveTo>
                  <a:lnTo>
                    <a:pt x="28558" y="0"/>
                  </a:lnTo>
                </a:path>
              </a:pathLst>
            </a:custGeom>
            <a:ln w="15875" cap="flat">
              <a:solidFill>
                <a:srgbClr val="5D8298"/>
              </a:solidFill>
              <a:prstDash val="solid"/>
              <a:miter/>
            </a:ln>
          </p:spPr>
          <p:txBody>
            <a:bodyPr rtlCol="0" anchor="ctr"/>
            <a:lstStyle/>
            <a:p>
              <a:endParaRPr lang="en-GB" dirty="0"/>
            </a:p>
          </p:txBody>
        </p:sp>
        <p:sp>
          <p:nvSpPr>
            <p:cNvPr id="347" name="Freeform 346">
              <a:extLst>
                <a:ext uri="{FF2B5EF4-FFF2-40B4-BE49-F238E27FC236}">
                  <a16:creationId xmlns:a16="http://schemas.microsoft.com/office/drawing/2014/main" id="{CEABB228-A988-7018-5E32-5DC7E18E61CE}"/>
                </a:ext>
              </a:extLst>
            </p:cNvPr>
            <p:cNvSpPr/>
            <p:nvPr/>
          </p:nvSpPr>
          <p:spPr>
            <a:xfrm>
              <a:off x="1058428" y="5694974"/>
              <a:ext cx="9066" cy="28756"/>
            </a:xfrm>
            <a:custGeom>
              <a:avLst/>
              <a:gdLst>
                <a:gd name="connsiteX0" fmla="*/ 0 w 9066"/>
                <a:gd name="connsiteY0" fmla="*/ 0 h 28756"/>
                <a:gd name="connsiteX1" fmla="*/ 0 w 9066"/>
                <a:gd name="connsiteY1" fmla="*/ 28757 h 28756"/>
              </a:gdLst>
              <a:ahLst/>
              <a:cxnLst>
                <a:cxn ang="0">
                  <a:pos x="connsiteX0" y="connsiteY0"/>
                </a:cxn>
                <a:cxn ang="0">
                  <a:pos x="connsiteX1" y="connsiteY1"/>
                </a:cxn>
              </a:cxnLst>
              <a:rect l="l" t="t" r="r" b="b"/>
              <a:pathLst>
                <a:path w="9066" h="28756">
                  <a:moveTo>
                    <a:pt x="0" y="0"/>
                  </a:moveTo>
                  <a:lnTo>
                    <a:pt x="0" y="28757"/>
                  </a:lnTo>
                </a:path>
              </a:pathLst>
            </a:custGeom>
            <a:ln w="15875" cap="flat">
              <a:solidFill>
                <a:srgbClr val="5D8298"/>
              </a:solidFill>
              <a:prstDash val="solid"/>
              <a:miter/>
            </a:ln>
          </p:spPr>
          <p:txBody>
            <a:bodyPr rtlCol="0" anchor="ctr"/>
            <a:lstStyle/>
            <a:p>
              <a:endParaRPr lang="en-GB" dirty="0"/>
            </a:p>
          </p:txBody>
        </p:sp>
        <p:sp>
          <p:nvSpPr>
            <p:cNvPr id="348" name="Freeform 347">
              <a:extLst>
                <a:ext uri="{FF2B5EF4-FFF2-40B4-BE49-F238E27FC236}">
                  <a16:creationId xmlns:a16="http://schemas.microsoft.com/office/drawing/2014/main" id="{FCC59631-4C07-2044-ACBD-C3FFDFDAA6E5}"/>
                </a:ext>
              </a:extLst>
            </p:cNvPr>
            <p:cNvSpPr/>
            <p:nvPr/>
          </p:nvSpPr>
          <p:spPr>
            <a:xfrm>
              <a:off x="1053169" y="5709397"/>
              <a:ext cx="28558" cy="9071"/>
            </a:xfrm>
            <a:custGeom>
              <a:avLst/>
              <a:gdLst>
                <a:gd name="connsiteX0" fmla="*/ 0 w 28558"/>
                <a:gd name="connsiteY0" fmla="*/ 0 h 9071"/>
                <a:gd name="connsiteX1" fmla="*/ 28558 w 28558"/>
                <a:gd name="connsiteY1" fmla="*/ 0 h 9071"/>
              </a:gdLst>
              <a:ahLst/>
              <a:cxnLst>
                <a:cxn ang="0">
                  <a:pos x="connsiteX0" y="connsiteY0"/>
                </a:cxn>
                <a:cxn ang="0">
                  <a:pos x="connsiteX1" y="connsiteY1"/>
                </a:cxn>
              </a:cxnLst>
              <a:rect l="l" t="t" r="r" b="b"/>
              <a:pathLst>
                <a:path w="28558" h="9071">
                  <a:moveTo>
                    <a:pt x="0" y="0"/>
                  </a:moveTo>
                  <a:lnTo>
                    <a:pt x="28558" y="0"/>
                  </a:lnTo>
                </a:path>
              </a:pathLst>
            </a:custGeom>
            <a:ln w="15875" cap="flat">
              <a:solidFill>
                <a:srgbClr val="5D8298"/>
              </a:solidFill>
              <a:prstDash val="solid"/>
              <a:miter/>
            </a:ln>
          </p:spPr>
          <p:txBody>
            <a:bodyPr rtlCol="0" anchor="ctr"/>
            <a:lstStyle/>
            <a:p>
              <a:endParaRPr lang="en-GB" dirty="0"/>
            </a:p>
          </p:txBody>
        </p:sp>
        <p:sp>
          <p:nvSpPr>
            <p:cNvPr id="349" name="Freeform 348">
              <a:extLst>
                <a:ext uri="{FF2B5EF4-FFF2-40B4-BE49-F238E27FC236}">
                  <a16:creationId xmlns:a16="http://schemas.microsoft.com/office/drawing/2014/main" id="{4F030153-A87A-03EA-782D-992C88A96A66}"/>
                </a:ext>
              </a:extLst>
            </p:cNvPr>
            <p:cNvSpPr/>
            <p:nvPr/>
          </p:nvSpPr>
          <p:spPr>
            <a:xfrm>
              <a:off x="1067494" y="5694974"/>
              <a:ext cx="9066" cy="28756"/>
            </a:xfrm>
            <a:custGeom>
              <a:avLst/>
              <a:gdLst>
                <a:gd name="connsiteX0" fmla="*/ 0 w 9066"/>
                <a:gd name="connsiteY0" fmla="*/ 0 h 28756"/>
                <a:gd name="connsiteX1" fmla="*/ 0 w 9066"/>
                <a:gd name="connsiteY1" fmla="*/ 28757 h 28756"/>
              </a:gdLst>
              <a:ahLst/>
              <a:cxnLst>
                <a:cxn ang="0">
                  <a:pos x="connsiteX0" y="connsiteY0"/>
                </a:cxn>
                <a:cxn ang="0">
                  <a:pos x="connsiteX1" y="connsiteY1"/>
                </a:cxn>
              </a:cxnLst>
              <a:rect l="l" t="t" r="r" b="b"/>
              <a:pathLst>
                <a:path w="9066" h="28756">
                  <a:moveTo>
                    <a:pt x="0" y="0"/>
                  </a:moveTo>
                  <a:lnTo>
                    <a:pt x="0" y="28757"/>
                  </a:lnTo>
                </a:path>
              </a:pathLst>
            </a:custGeom>
            <a:ln w="15875" cap="flat">
              <a:solidFill>
                <a:srgbClr val="5D8298"/>
              </a:solidFill>
              <a:prstDash val="solid"/>
              <a:miter/>
            </a:ln>
          </p:spPr>
          <p:txBody>
            <a:bodyPr rtlCol="0" anchor="ctr"/>
            <a:lstStyle/>
            <a:p>
              <a:endParaRPr lang="en-GB" dirty="0"/>
            </a:p>
          </p:txBody>
        </p:sp>
        <p:sp>
          <p:nvSpPr>
            <p:cNvPr id="350" name="Freeform 349">
              <a:extLst>
                <a:ext uri="{FF2B5EF4-FFF2-40B4-BE49-F238E27FC236}">
                  <a16:creationId xmlns:a16="http://schemas.microsoft.com/office/drawing/2014/main" id="{3E0B0289-0418-25AC-E63F-876842CD9105}"/>
                </a:ext>
              </a:extLst>
            </p:cNvPr>
            <p:cNvSpPr/>
            <p:nvPr/>
          </p:nvSpPr>
          <p:spPr>
            <a:xfrm>
              <a:off x="1053169" y="5709397"/>
              <a:ext cx="28558" cy="9071"/>
            </a:xfrm>
            <a:custGeom>
              <a:avLst/>
              <a:gdLst>
                <a:gd name="connsiteX0" fmla="*/ 0 w 28558"/>
                <a:gd name="connsiteY0" fmla="*/ 0 h 9071"/>
                <a:gd name="connsiteX1" fmla="*/ 28558 w 28558"/>
                <a:gd name="connsiteY1" fmla="*/ 0 h 9071"/>
              </a:gdLst>
              <a:ahLst/>
              <a:cxnLst>
                <a:cxn ang="0">
                  <a:pos x="connsiteX0" y="connsiteY0"/>
                </a:cxn>
                <a:cxn ang="0">
                  <a:pos x="connsiteX1" y="connsiteY1"/>
                </a:cxn>
              </a:cxnLst>
              <a:rect l="l" t="t" r="r" b="b"/>
              <a:pathLst>
                <a:path w="28558" h="9071">
                  <a:moveTo>
                    <a:pt x="0" y="0"/>
                  </a:moveTo>
                  <a:lnTo>
                    <a:pt x="28558" y="0"/>
                  </a:lnTo>
                </a:path>
              </a:pathLst>
            </a:custGeom>
            <a:ln w="15875" cap="flat">
              <a:solidFill>
                <a:srgbClr val="5D8298"/>
              </a:solidFill>
              <a:prstDash val="solid"/>
              <a:miter/>
            </a:ln>
          </p:spPr>
          <p:txBody>
            <a:bodyPr rtlCol="0" anchor="ctr"/>
            <a:lstStyle/>
            <a:p>
              <a:endParaRPr lang="en-GB" dirty="0"/>
            </a:p>
          </p:txBody>
        </p:sp>
        <p:sp>
          <p:nvSpPr>
            <p:cNvPr id="351" name="Freeform 350">
              <a:extLst>
                <a:ext uri="{FF2B5EF4-FFF2-40B4-BE49-F238E27FC236}">
                  <a16:creationId xmlns:a16="http://schemas.microsoft.com/office/drawing/2014/main" id="{690DB971-4D39-6FE8-0F23-AB3087D57C21}"/>
                </a:ext>
              </a:extLst>
            </p:cNvPr>
            <p:cNvSpPr/>
            <p:nvPr/>
          </p:nvSpPr>
          <p:spPr>
            <a:xfrm>
              <a:off x="1067494" y="5694974"/>
              <a:ext cx="9066" cy="28756"/>
            </a:xfrm>
            <a:custGeom>
              <a:avLst/>
              <a:gdLst>
                <a:gd name="connsiteX0" fmla="*/ 0 w 9066"/>
                <a:gd name="connsiteY0" fmla="*/ 0 h 28756"/>
                <a:gd name="connsiteX1" fmla="*/ 0 w 9066"/>
                <a:gd name="connsiteY1" fmla="*/ 28757 h 28756"/>
              </a:gdLst>
              <a:ahLst/>
              <a:cxnLst>
                <a:cxn ang="0">
                  <a:pos x="connsiteX0" y="connsiteY0"/>
                </a:cxn>
                <a:cxn ang="0">
                  <a:pos x="connsiteX1" y="connsiteY1"/>
                </a:cxn>
              </a:cxnLst>
              <a:rect l="l" t="t" r="r" b="b"/>
              <a:pathLst>
                <a:path w="9066" h="28756">
                  <a:moveTo>
                    <a:pt x="0" y="0"/>
                  </a:moveTo>
                  <a:lnTo>
                    <a:pt x="0" y="28757"/>
                  </a:lnTo>
                </a:path>
              </a:pathLst>
            </a:custGeom>
            <a:ln w="15875" cap="flat">
              <a:solidFill>
                <a:srgbClr val="5D8298"/>
              </a:solidFill>
              <a:prstDash val="solid"/>
              <a:miter/>
            </a:ln>
          </p:spPr>
          <p:txBody>
            <a:bodyPr rtlCol="0" anchor="ctr"/>
            <a:lstStyle/>
            <a:p>
              <a:endParaRPr lang="en-GB" dirty="0"/>
            </a:p>
          </p:txBody>
        </p:sp>
        <p:sp>
          <p:nvSpPr>
            <p:cNvPr id="352" name="Freeform 351">
              <a:extLst>
                <a:ext uri="{FF2B5EF4-FFF2-40B4-BE49-F238E27FC236}">
                  <a16:creationId xmlns:a16="http://schemas.microsoft.com/office/drawing/2014/main" id="{C72AF7E4-4D23-27A6-438C-03A4B9252BB6}"/>
                </a:ext>
              </a:extLst>
            </p:cNvPr>
            <p:cNvSpPr/>
            <p:nvPr/>
          </p:nvSpPr>
          <p:spPr>
            <a:xfrm>
              <a:off x="1056252" y="5709397"/>
              <a:ext cx="28558" cy="9071"/>
            </a:xfrm>
            <a:custGeom>
              <a:avLst/>
              <a:gdLst>
                <a:gd name="connsiteX0" fmla="*/ 0 w 28558"/>
                <a:gd name="connsiteY0" fmla="*/ 0 h 9071"/>
                <a:gd name="connsiteX1" fmla="*/ 28558 w 28558"/>
                <a:gd name="connsiteY1" fmla="*/ 0 h 9071"/>
              </a:gdLst>
              <a:ahLst/>
              <a:cxnLst>
                <a:cxn ang="0">
                  <a:pos x="connsiteX0" y="connsiteY0"/>
                </a:cxn>
                <a:cxn ang="0">
                  <a:pos x="connsiteX1" y="connsiteY1"/>
                </a:cxn>
              </a:cxnLst>
              <a:rect l="l" t="t" r="r" b="b"/>
              <a:pathLst>
                <a:path w="28558" h="9071">
                  <a:moveTo>
                    <a:pt x="0" y="0"/>
                  </a:moveTo>
                  <a:lnTo>
                    <a:pt x="28558" y="0"/>
                  </a:lnTo>
                </a:path>
              </a:pathLst>
            </a:custGeom>
            <a:ln w="15875" cap="flat">
              <a:solidFill>
                <a:srgbClr val="5D8298"/>
              </a:solidFill>
              <a:prstDash val="solid"/>
              <a:miter/>
            </a:ln>
          </p:spPr>
          <p:txBody>
            <a:bodyPr rtlCol="0" anchor="ctr"/>
            <a:lstStyle/>
            <a:p>
              <a:endParaRPr lang="en-GB" dirty="0"/>
            </a:p>
          </p:txBody>
        </p:sp>
        <p:sp>
          <p:nvSpPr>
            <p:cNvPr id="353" name="Freeform 352">
              <a:extLst>
                <a:ext uri="{FF2B5EF4-FFF2-40B4-BE49-F238E27FC236}">
                  <a16:creationId xmlns:a16="http://schemas.microsoft.com/office/drawing/2014/main" id="{E9A4FAC2-A453-0E4E-EFF3-3ADDCD3DBAA9}"/>
                </a:ext>
              </a:extLst>
            </p:cNvPr>
            <p:cNvSpPr/>
            <p:nvPr/>
          </p:nvSpPr>
          <p:spPr>
            <a:xfrm>
              <a:off x="1070486" y="5694974"/>
              <a:ext cx="9066" cy="28756"/>
            </a:xfrm>
            <a:custGeom>
              <a:avLst/>
              <a:gdLst>
                <a:gd name="connsiteX0" fmla="*/ 0 w 9066"/>
                <a:gd name="connsiteY0" fmla="*/ 0 h 28756"/>
                <a:gd name="connsiteX1" fmla="*/ 0 w 9066"/>
                <a:gd name="connsiteY1" fmla="*/ 28757 h 28756"/>
              </a:gdLst>
              <a:ahLst/>
              <a:cxnLst>
                <a:cxn ang="0">
                  <a:pos x="connsiteX0" y="connsiteY0"/>
                </a:cxn>
                <a:cxn ang="0">
                  <a:pos x="connsiteX1" y="connsiteY1"/>
                </a:cxn>
              </a:cxnLst>
              <a:rect l="l" t="t" r="r" b="b"/>
              <a:pathLst>
                <a:path w="9066" h="28756">
                  <a:moveTo>
                    <a:pt x="0" y="0"/>
                  </a:moveTo>
                  <a:lnTo>
                    <a:pt x="0" y="28757"/>
                  </a:lnTo>
                </a:path>
              </a:pathLst>
            </a:custGeom>
            <a:ln w="15875" cap="flat">
              <a:solidFill>
                <a:srgbClr val="5D8298"/>
              </a:solidFill>
              <a:prstDash val="solid"/>
              <a:miter/>
            </a:ln>
          </p:spPr>
          <p:txBody>
            <a:bodyPr rtlCol="0" anchor="ctr"/>
            <a:lstStyle/>
            <a:p>
              <a:endParaRPr lang="en-GB" dirty="0"/>
            </a:p>
          </p:txBody>
        </p:sp>
        <p:sp>
          <p:nvSpPr>
            <p:cNvPr id="354" name="Freeform 353">
              <a:extLst>
                <a:ext uri="{FF2B5EF4-FFF2-40B4-BE49-F238E27FC236}">
                  <a16:creationId xmlns:a16="http://schemas.microsoft.com/office/drawing/2014/main" id="{5C584A25-2B81-CE4D-693E-5BED56043FD0}"/>
                </a:ext>
              </a:extLst>
            </p:cNvPr>
            <p:cNvSpPr/>
            <p:nvPr/>
          </p:nvSpPr>
          <p:spPr>
            <a:xfrm>
              <a:off x="1068310" y="5709397"/>
              <a:ext cx="28558" cy="9071"/>
            </a:xfrm>
            <a:custGeom>
              <a:avLst/>
              <a:gdLst>
                <a:gd name="connsiteX0" fmla="*/ 0 w 28558"/>
                <a:gd name="connsiteY0" fmla="*/ 0 h 9071"/>
                <a:gd name="connsiteX1" fmla="*/ 28558 w 28558"/>
                <a:gd name="connsiteY1" fmla="*/ 0 h 9071"/>
              </a:gdLst>
              <a:ahLst/>
              <a:cxnLst>
                <a:cxn ang="0">
                  <a:pos x="connsiteX0" y="connsiteY0"/>
                </a:cxn>
                <a:cxn ang="0">
                  <a:pos x="connsiteX1" y="connsiteY1"/>
                </a:cxn>
              </a:cxnLst>
              <a:rect l="l" t="t" r="r" b="b"/>
              <a:pathLst>
                <a:path w="28558" h="9071">
                  <a:moveTo>
                    <a:pt x="0" y="0"/>
                  </a:moveTo>
                  <a:lnTo>
                    <a:pt x="28558" y="0"/>
                  </a:lnTo>
                </a:path>
              </a:pathLst>
            </a:custGeom>
            <a:ln w="15875" cap="flat">
              <a:solidFill>
                <a:srgbClr val="5D8298"/>
              </a:solidFill>
              <a:prstDash val="solid"/>
              <a:miter/>
            </a:ln>
          </p:spPr>
          <p:txBody>
            <a:bodyPr rtlCol="0" anchor="ctr"/>
            <a:lstStyle/>
            <a:p>
              <a:endParaRPr lang="en-GB" dirty="0"/>
            </a:p>
          </p:txBody>
        </p:sp>
        <p:sp>
          <p:nvSpPr>
            <p:cNvPr id="355" name="Freeform 354">
              <a:extLst>
                <a:ext uri="{FF2B5EF4-FFF2-40B4-BE49-F238E27FC236}">
                  <a16:creationId xmlns:a16="http://schemas.microsoft.com/office/drawing/2014/main" id="{80DE6426-59B8-AF94-B304-A2E57EABADCA}"/>
                </a:ext>
              </a:extLst>
            </p:cNvPr>
            <p:cNvSpPr/>
            <p:nvPr/>
          </p:nvSpPr>
          <p:spPr>
            <a:xfrm>
              <a:off x="1082634" y="5694974"/>
              <a:ext cx="9066" cy="28756"/>
            </a:xfrm>
            <a:custGeom>
              <a:avLst/>
              <a:gdLst>
                <a:gd name="connsiteX0" fmla="*/ 0 w 9066"/>
                <a:gd name="connsiteY0" fmla="*/ 0 h 28756"/>
                <a:gd name="connsiteX1" fmla="*/ 0 w 9066"/>
                <a:gd name="connsiteY1" fmla="*/ 28757 h 28756"/>
              </a:gdLst>
              <a:ahLst/>
              <a:cxnLst>
                <a:cxn ang="0">
                  <a:pos x="connsiteX0" y="connsiteY0"/>
                </a:cxn>
                <a:cxn ang="0">
                  <a:pos x="connsiteX1" y="connsiteY1"/>
                </a:cxn>
              </a:cxnLst>
              <a:rect l="l" t="t" r="r" b="b"/>
              <a:pathLst>
                <a:path w="9066" h="28756">
                  <a:moveTo>
                    <a:pt x="0" y="0"/>
                  </a:moveTo>
                  <a:lnTo>
                    <a:pt x="0" y="28757"/>
                  </a:lnTo>
                </a:path>
              </a:pathLst>
            </a:custGeom>
            <a:ln w="15875" cap="flat">
              <a:solidFill>
                <a:srgbClr val="5D8298"/>
              </a:solidFill>
              <a:prstDash val="solid"/>
              <a:miter/>
            </a:ln>
          </p:spPr>
          <p:txBody>
            <a:bodyPr rtlCol="0" anchor="ctr"/>
            <a:lstStyle/>
            <a:p>
              <a:endParaRPr lang="en-GB" dirty="0"/>
            </a:p>
          </p:txBody>
        </p:sp>
        <p:sp>
          <p:nvSpPr>
            <p:cNvPr id="356" name="Freeform 355">
              <a:extLst>
                <a:ext uri="{FF2B5EF4-FFF2-40B4-BE49-F238E27FC236}">
                  <a16:creationId xmlns:a16="http://schemas.microsoft.com/office/drawing/2014/main" id="{5636CBE6-6363-9277-C74F-49A697AB4F8E}"/>
                </a:ext>
              </a:extLst>
            </p:cNvPr>
            <p:cNvSpPr/>
            <p:nvPr/>
          </p:nvSpPr>
          <p:spPr>
            <a:xfrm>
              <a:off x="1068310" y="5709397"/>
              <a:ext cx="28558" cy="9071"/>
            </a:xfrm>
            <a:custGeom>
              <a:avLst/>
              <a:gdLst>
                <a:gd name="connsiteX0" fmla="*/ 0 w 28558"/>
                <a:gd name="connsiteY0" fmla="*/ 0 h 9071"/>
                <a:gd name="connsiteX1" fmla="*/ 28558 w 28558"/>
                <a:gd name="connsiteY1" fmla="*/ 0 h 9071"/>
              </a:gdLst>
              <a:ahLst/>
              <a:cxnLst>
                <a:cxn ang="0">
                  <a:pos x="connsiteX0" y="connsiteY0"/>
                </a:cxn>
                <a:cxn ang="0">
                  <a:pos x="connsiteX1" y="connsiteY1"/>
                </a:cxn>
              </a:cxnLst>
              <a:rect l="l" t="t" r="r" b="b"/>
              <a:pathLst>
                <a:path w="28558" h="9071">
                  <a:moveTo>
                    <a:pt x="0" y="0"/>
                  </a:moveTo>
                  <a:lnTo>
                    <a:pt x="28558" y="0"/>
                  </a:lnTo>
                </a:path>
              </a:pathLst>
            </a:custGeom>
            <a:ln w="15875" cap="flat">
              <a:solidFill>
                <a:srgbClr val="5D8298"/>
              </a:solidFill>
              <a:prstDash val="solid"/>
              <a:miter/>
            </a:ln>
          </p:spPr>
          <p:txBody>
            <a:bodyPr rtlCol="0" anchor="ctr"/>
            <a:lstStyle/>
            <a:p>
              <a:endParaRPr lang="en-GB" dirty="0"/>
            </a:p>
          </p:txBody>
        </p:sp>
        <p:sp>
          <p:nvSpPr>
            <p:cNvPr id="357" name="Freeform 356">
              <a:extLst>
                <a:ext uri="{FF2B5EF4-FFF2-40B4-BE49-F238E27FC236}">
                  <a16:creationId xmlns:a16="http://schemas.microsoft.com/office/drawing/2014/main" id="{39D35B17-001D-AC26-BAD0-382A6A1C4418}"/>
                </a:ext>
              </a:extLst>
            </p:cNvPr>
            <p:cNvSpPr/>
            <p:nvPr/>
          </p:nvSpPr>
          <p:spPr>
            <a:xfrm>
              <a:off x="1082634" y="5694974"/>
              <a:ext cx="9066" cy="28756"/>
            </a:xfrm>
            <a:custGeom>
              <a:avLst/>
              <a:gdLst>
                <a:gd name="connsiteX0" fmla="*/ 0 w 9066"/>
                <a:gd name="connsiteY0" fmla="*/ 0 h 28756"/>
                <a:gd name="connsiteX1" fmla="*/ 0 w 9066"/>
                <a:gd name="connsiteY1" fmla="*/ 28757 h 28756"/>
              </a:gdLst>
              <a:ahLst/>
              <a:cxnLst>
                <a:cxn ang="0">
                  <a:pos x="connsiteX0" y="connsiteY0"/>
                </a:cxn>
                <a:cxn ang="0">
                  <a:pos x="connsiteX1" y="connsiteY1"/>
                </a:cxn>
              </a:cxnLst>
              <a:rect l="l" t="t" r="r" b="b"/>
              <a:pathLst>
                <a:path w="9066" h="28756">
                  <a:moveTo>
                    <a:pt x="0" y="0"/>
                  </a:moveTo>
                  <a:lnTo>
                    <a:pt x="0" y="28757"/>
                  </a:lnTo>
                </a:path>
              </a:pathLst>
            </a:custGeom>
            <a:ln w="15875" cap="flat">
              <a:solidFill>
                <a:srgbClr val="5D8298"/>
              </a:solidFill>
              <a:prstDash val="solid"/>
              <a:miter/>
            </a:ln>
          </p:spPr>
          <p:txBody>
            <a:bodyPr rtlCol="0" anchor="ctr"/>
            <a:lstStyle/>
            <a:p>
              <a:endParaRPr lang="en-GB" dirty="0"/>
            </a:p>
          </p:txBody>
        </p:sp>
        <p:sp>
          <p:nvSpPr>
            <p:cNvPr id="358" name="Freeform 357">
              <a:extLst>
                <a:ext uri="{FF2B5EF4-FFF2-40B4-BE49-F238E27FC236}">
                  <a16:creationId xmlns:a16="http://schemas.microsoft.com/office/drawing/2014/main" id="{635B1D6C-F70C-9FCA-B25E-81E551074DC0}"/>
                </a:ext>
              </a:extLst>
            </p:cNvPr>
            <p:cNvSpPr/>
            <p:nvPr/>
          </p:nvSpPr>
          <p:spPr>
            <a:xfrm>
              <a:off x="1077376" y="5716201"/>
              <a:ext cx="28558" cy="9071"/>
            </a:xfrm>
            <a:custGeom>
              <a:avLst/>
              <a:gdLst>
                <a:gd name="connsiteX0" fmla="*/ 0 w 28558"/>
                <a:gd name="connsiteY0" fmla="*/ 0 h 9071"/>
                <a:gd name="connsiteX1" fmla="*/ 28558 w 28558"/>
                <a:gd name="connsiteY1" fmla="*/ 0 h 9071"/>
              </a:gdLst>
              <a:ahLst/>
              <a:cxnLst>
                <a:cxn ang="0">
                  <a:pos x="connsiteX0" y="connsiteY0"/>
                </a:cxn>
                <a:cxn ang="0">
                  <a:pos x="connsiteX1" y="connsiteY1"/>
                </a:cxn>
              </a:cxnLst>
              <a:rect l="l" t="t" r="r" b="b"/>
              <a:pathLst>
                <a:path w="28558" h="9071">
                  <a:moveTo>
                    <a:pt x="0" y="0"/>
                  </a:moveTo>
                  <a:lnTo>
                    <a:pt x="28558" y="0"/>
                  </a:lnTo>
                </a:path>
              </a:pathLst>
            </a:custGeom>
            <a:ln w="15875" cap="flat">
              <a:solidFill>
                <a:srgbClr val="5D8298"/>
              </a:solidFill>
              <a:prstDash val="solid"/>
              <a:miter/>
            </a:ln>
          </p:spPr>
          <p:txBody>
            <a:bodyPr rtlCol="0" anchor="ctr"/>
            <a:lstStyle/>
            <a:p>
              <a:endParaRPr lang="en-GB" dirty="0"/>
            </a:p>
          </p:txBody>
        </p:sp>
        <p:sp>
          <p:nvSpPr>
            <p:cNvPr id="359" name="Freeform 358">
              <a:extLst>
                <a:ext uri="{FF2B5EF4-FFF2-40B4-BE49-F238E27FC236}">
                  <a16:creationId xmlns:a16="http://schemas.microsoft.com/office/drawing/2014/main" id="{7F1119D8-F9D2-D1E3-E962-BF4EEE3C1389}"/>
                </a:ext>
              </a:extLst>
            </p:cNvPr>
            <p:cNvSpPr/>
            <p:nvPr/>
          </p:nvSpPr>
          <p:spPr>
            <a:xfrm>
              <a:off x="1091610" y="5701868"/>
              <a:ext cx="9066" cy="28756"/>
            </a:xfrm>
            <a:custGeom>
              <a:avLst/>
              <a:gdLst>
                <a:gd name="connsiteX0" fmla="*/ 0 w 9066"/>
                <a:gd name="connsiteY0" fmla="*/ 0 h 28756"/>
                <a:gd name="connsiteX1" fmla="*/ 0 w 9066"/>
                <a:gd name="connsiteY1" fmla="*/ 28757 h 28756"/>
              </a:gdLst>
              <a:ahLst/>
              <a:cxnLst>
                <a:cxn ang="0">
                  <a:pos x="connsiteX0" y="connsiteY0"/>
                </a:cxn>
                <a:cxn ang="0">
                  <a:pos x="connsiteX1" y="connsiteY1"/>
                </a:cxn>
              </a:cxnLst>
              <a:rect l="l" t="t" r="r" b="b"/>
              <a:pathLst>
                <a:path w="9066" h="28756">
                  <a:moveTo>
                    <a:pt x="0" y="0"/>
                  </a:moveTo>
                  <a:lnTo>
                    <a:pt x="0" y="28757"/>
                  </a:lnTo>
                </a:path>
              </a:pathLst>
            </a:custGeom>
            <a:ln w="15875" cap="flat">
              <a:solidFill>
                <a:srgbClr val="5D8298"/>
              </a:solidFill>
              <a:prstDash val="solid"/>
              <a:miter/>
            </a:ln>
          </p:spPr>
          <p:txBody>
            <a:bodyPr rtlCol="0" anchor="ctr"/>
            <a:lstStyle/>
            <a:p>
              <a:endParaRPr lang="en-GB" dirty="0"/>
            </a:p>
          </p:txBody>
        </p:sp>
        <p:sp>
          <p:nvSpPr>
            <p:cNvPr id="360" name="Freeform 359">
              <a:extLst>
                <a:ext uri="{FF2B5EF4-FFF2-40B4-BE49-F238E27FC236}">
                  <a16:creationId xmlns:a16="http://schemas.microsoft.com/office/drawing/2014/main" id="{8F62BD0C-C2C6-AC95-8D25-608F09A1B7F0}"/>
                </a:ext>
              </a:extLst>
            </p:cNvPr>
            <p:cNvSpPr/>
            <p:nvPr/>
          </p:nvSpPr>
          <p:spPr>
            <a:xfrm>
              <a:off x="1080368" y="5716201"/>
              <a:ext cx="28558" cy="9071"/>
            </a:xfrm>
            <a:custGeom>
              <a:avLst/>
              <a:gdLst>
                <a:gd name="connsiteX0" fmla="*/ 0 w 28558"/>
                <a:gd name="connsiteY0" fmla="*/ 0 h 9071"/>
                <a:gd name="connsiteX1" fmla="*/ 28558 w 28558"/>
                <a:gd name="connsiteY1" fmla="*/ 0 h 9071"/>
              </a:gdLst>
              <a:ahLst/>
              <a:cxnLst>
                <a:cxn ang="0">
                  <a:pos x="connsiteX0" y="connsiteY0"/>
                </a:cxn>
                <a:cxn ang="0">
                  <a:pos x="connsiteX1" y="connsiteY1"/>
                </a:cxn>
              </a:cxnLst>
              <a:rect l="l" t="t" r="r" b="b"/>
              <a:pathLst>
                <a:path w="28558" h="9071">
                  <a:moveTo>
                    <a:pt x="0" y="0"/>
                  </a:moveTo>
                  <a:lnTo>
                    <a:pt x="28558" y="0"/>
                  </a:lnTo>
                </a:path>
              </a:pathLst>
            </a:custGeom>
            <a:ln w="15875" cap="flat">
              <a:solidFill>
                <a:srgbClr val="5D8298"/>
              </a:solidFill>
              <a:prstDash val="solid"/>
              <a:miter/>
            </a:ln>
          </p:spPr>
          <p:txBody>
            <a:bodyPr rtlCol="0" anchor="ctr"/>
            <a:lstStyle/>
            <a:p>
              <a:endParaRPr lang="en-GB" dirty="0"/>
            </a:p>
          </p:txBody>
        </p:sp>
        <p:sp>
          <p:nvSpPr>
            <p:cNvPr id="361" name="Freeform 360">
              <a:extLst>
                <a:ext uri="{FF2B5EF4-FFF2-40B4-BE49-F238E27FC236}">
                  <a16:creationId xmlns:a16="http://schemas.microsoft.com/office/drawing/2014/main" id="{52FCD7DF-8541-1576-712F-256B2723CB8E}"/>
                </a:ext>
              </a:extLst>
            </p:cNvPr>
            <p:cNvSpPr/>
            <p:nvPr/>
          </p:nvSpPr>
          <p:spPr>
            <a:xfrm>
              <a:off x="1094692" y="5701868"/>
              <a:ext cx="9066" cy="28756"/>
            </a:xfrm>
            <a:custGeom>
              <a:avLst/>
              <a:gdLst>
                <a:gd name="connsiteX0" fmla="*/ 0 w 9066"/>
                <a:gd name="connsiteY0" fmla="*/ 0 h 28756"/>
                <a:gd name="connsiteX1" fmla="*/ 0 w 9066"/>
                <a:gd name="connsiteY1" fmla="*/ 28757 h 28756"/>
              </a:gdLst>
              <a:ahLst/>
              <a:cxnLst>
                <a:cxn ang="0">
                  <a:pos x="connsiteX0" y="connsiteY0"/>
                </a:cxn>
                <a:cxn ang="0">
                  <a:pos x="connsiteX1" y="connsiteY1"/>
                </a:cxn>
              </a:cxnLst>
              <a:rect l="l" t="t" r="r" b="b"/>
              <a:pathLst>
                <a:path w="9066" h="28756">
                  <a:moveTo>
                    <a:pt x="0" y="0"/>
                  </a:moveTo>
                  <a:lnTo>
                    <a:pt x="0" y="28757"/>
                  </a:lnTo>
                </a:path>
              </a:pathLst>
            </a:custGeom>
            <a:ln w="15875" cap="flat">
              <a:solidFill>
                <a:srgbClr val="5D8298"/>
              </a:solidFill>
              <a:prstDash val="solid"/>
              <a:miter/>
            </a:ln>
          </p:spPr>
          <p:txBody>
            <a:bodyPr rtlCol="0" anchor="ctr"/>
            <a:lstStyle/>
            <a:p>
              <a:endParaRPr lang="en-GB" dirty="0"/>
            </a:p>
          </p:txBody>
        </p:sp>
        <p:sp>
          <p:nvSpPr>
            <p:cNvPr id="362" name="Freeform 361">
              <a:extLst>
                <a:ext uri="{FF2B5EF4-FFF2-40B4-BE49-F238E27FC236}">
                  <a16:creationId xmlns:a16="http://schemas.microsoft.com/office/drawing/2014/main" id="{906A4742-34FF-C580-EA3B-7947549859DC}"/>
                </a:ext>
              </a:extLst>
            </p:cNvPr>
            <p:cNvSpPr/>
            <p:nvPr/>
          </p:nvSpPr>
          <p:spPr>
            <a:xfrm>
              <a:off x="1086442" y="5723458"/>
              <a:ext cx="28558" cy="9071"/>
            </a:xfrm>
            <a:custGeom>
              <a:avLst/>
              <a:gdLst>
                <a:gd name="connsiteX0" fmla="*/ 0 w 28558"/>
                <a:gd name="connsiteY0" fmla="*/ 0 h 9071"/>
                <a:gd name="connsiteX1" fmla="*/ 28558 w 28558"/>
                <a:gd name="connsiteY1" fmla="*/ 0 h 9071"/>
              </a:gdLst>
              <a:ahLst/>
              <a:cxnLst>
                <a:cxn ang="0">
                  <a:pos x="connsiteX0" y="connsiteY0"/>
                </a:cxn>
                <a:cxn ang="0">
                  <a:pos x="connsiteX1" y="connsiteY1"/>
                </a:cxn>
              </a:cxnLst>
              <a:rect l="l" t="t" r="r" b="b"/>
              <a:pathLst>
                <a:path w="28558" h="9071">
                  <a:moveTo>
                    <a:pt x="0" y="0"/>
                  </a:moveTo>
                  <a:lnTo>
                    <a:pt x="28558" y="0"/>
                  </a:lnTo>
                </a:path>
              </a:pathLst>
            </a:custGeom>
            <a:ln w="15875" cap="flat">
              <a:solidFill>
                <a:srgbClr val="5D8298"/>
              </a:solidFill>
              <a:prstDash val="solid"/>
              <a:miter/>
            </a:ln>
          </p:spPr>
          <p:txBody>
            <a:bodyPr rtlCol="0" anchor="ctr"/>
            <a:lstStyle/>
            <a:p>
              <a:endParaRPr lang="en-GB" dirty="0"/>
            </a:p>
          </p:txBody>
        </p:sp>
        <p:sp>
          <p:nvSpPr>
            <p:cNvPr id="363" name="Freeform 362">
              <a:extLst>
                <a:ext uri="{FF2B5EF4-FFF2-40B4-BE49-F238E27FC236}">
                  <a16:creationId xmlns:a16="http://schemas.microsoft.com/office/drawing/2014/main" id="{41330957-D618-9492-C021-10A939C85E5E}"/>
                </a:ext>
              </a:extLst>
            </p:cNvPr>
            <p:cNvSpPr/>
            <p:nvPr/>
          </p:nvSpPr>
          <p:spPr>
            <a:xfrm>
              <a:off x="1100676" y="5709035"/>
              <a:ext cx="9066" cy="28847"/>
            </a:xfrm>
            <a:custGeom>
              <a:avLst/>
              <a:gdLst>
                <a:gd name="connsiteX0" fmla="*/ 0 w 9066"/>
                <a:gd name="connsiteY0" fmla="*/ 0 h 28847"/>
                <a:gd name="connsiteX1" fmla="*/ 0 w 9066"/>
                <a:gd name="connsiteY1" fmla="*/ 28847 h 28847"/>
              </a:gdLst>
              <a:ahLst/>
              <a:cxnLst>
                <a:cxn ang="0">
                  <a:pos x="connsiteX0" y="connsiteY0"/>
                </a:cxn>
                <a:cxn ang="0">
                  <a:pos x="connsiteX1" y="connsiteY1"/>
                </a:cxn>
              </a:cxnLst>
              <a:rect l="l" t="t" r="r" b="b"/>
              <a:pathLst>
                <a:path w="9066" h="28847">
                  <a:moveTo>
                    <a:pt x="0" y="0"/>
                  </a:moveTo>
                  <a:lnTo>
                    <a:pt x="0" y="28847"/>
                  </a:lnTo>
                </a:path>
              </a:pathLst>
            </a:custGeom>
            <a:ln w="15875" cap="flat">
              <a:solidFill>
                <a:srgbClr val="5D8298"/>
              </a:solidFill>
              <a:prstDash val="solid"/>
              <a:miter/>
            </a:ln>
          </p:spPr>
          <p:txBody>
            <a:bodyPr rtlCol="0" anchor="ctr"/>
            <a:lstStyle/>
            <a:p>
              <a:endParaRPr lang="en-GB" dirty="0"/>
            </a:p>
          </p:txBody>
        </p:sp>
        <p:sp>
          <p:nvSpPr>
            <p:cNvPr id="364" name="Freeform 363">
              <a:extLst>
                <a:ext uri="{FF2B5EF4-FFF2-40B4-BE49-F238E27FC236}">
                  <a16:creationId xmlns:a16="http://schemas.microsoft.com/office/drawing/2014/main" id="{0BB9B395-0866-326E-C6B2-A30DDC9436D1}"/>
                </a:ext>
              </a:extLst>
            </p:cNvPr>
            <p:cNvSpPr/>
            <p:nvPr/>
          </p:nvSpPr>
          <p:spPr>
            <a:xfrm>
              <a:off x="1086442" y="5723458"/>
              <a:ext cx="28558" cy="9071"/>
            </a:xfrm>
            <a:custGeom>
              <a:avLst/>
              <a:gdLst>
                <a:gd name="connsiteX0" fmla="*/ 0 w 28558"/>
                <a:gd name="connsiteY0" fmla="*/ 0 h 9071"/>
                <a:gd name="connsiteX1" fmla="*/ 28558 w 28558"/>
                <a:gd name="connsiteY1" fmla="*/ 0 h 9071"/>
              </a:gdLst>
              <a:ahLst/>
              <a:cxnLst>
                <a:cxn ang="0">
                  <a:pos x="connsiteX0" y="connsiteY0"/>
                </a:cxn>
                <a:cxn ang="0">
                  <a:pos x="connsiteX1" y="connsiteY1"/>
                </a:cxn>
              </a:cxnLst>
              <a:rect l="l" t="t" r="r" b="b"/>
              <a:pathLst>
                <a:path w="28558" h="9071">
                  <a:moveTo>
                    <a:pt x="0" y="0"/>
                  </a:moveTo>
                  <a:lnTo>
                    <a:pt x="28558" y="0"/>
                  </a:lnTo>
                </a:path>
              </a:pathLst>
            </a:custGeom>
            <a:ln w="15875" cap="flat">
              <a:solidFill>
                <a:srgbClr val="5D8298"/>
              </a:solidFill>
              <a:prstDash val="solid"/>
              <a:miter/>
            </a:ln>
          </p:spPr>
          <p:txBody>
            <a:bodyPr rtlCol="0" anchor="ctr"/>
            <a:lstStyle/>
            <a:p>
              <a:endParaRPr lang="en-GB" dirty="0"/>
            </a:p>
          </p:txBody>
        </p:sp>
        <p:sp>
          <p:nvSpPr>
            <p:cNvPr id="365" name="Freeform 364">
              <a:extLst>
                <a:ext uri="{FF2B5EF4-FFF2-40B4-BE49-F238E27FC236}">
                  <a16:creationId xmlns:a16="http://schemas.microsoft.com/office/drawing/2014/main" id="{167ED208-0E95-B6DC-0F0F-193C70D5467B}"/>
                </a:ext>
              </a:extLst>
            </p:cNvPr>
            <p:cNvSpPr/>
            <p:nvPr/>
          </p:nvSpPr>
          <p:spPr>
            <a:xfrm>
              <a:off x="1100676" y="5709035"/>
              <a:ext cx="9066" cy="28847"/>
            </a:xfrm>
            <a:custGeom>
              <a:avLst/>
              <a:gdLst>
                <a:gd name="connsiteX0" fmla="*/ 0 w 9066"/>
                <a:gd name="connsiteY0" fmla="*/ 0 h 28847"/>
                <a:gd name="connsiteX1" fmla="*/ 0 w 9066"/>
                <a:gd name="connsiteY1" fmla="*/ 28847 h 28847"/>
              </a:gdLst>
              <a:ahLst/>
              <a:cxnLst>
                <a:cxn ang="0">
                  <a:pos x="connsiteX0" y="connsiteY0"/>
                </a:cxn>
                <a:cxn ang="0">
                  <a:pos x="connsiteX1" y="connsiteY1"/>
                </a:cxn>
              </a:cxnLst>
              <a:rect l="l" t="t" r="r" b="b"/>
              <a:pathLst>
                <a:path w="9066" h="28847">
                  <a:moveTo>
                    <a:pt x="0" y="0"/>
                  </a:moveTo>
                  <a:lnTo>
                    <a:pt x="0" y="28847"/>
                  </a:lnTo>
                </a:path>
              </a:pathLst>
            </a:custGeom>
            <a:ln w="15875" cap="flat">
              <a:solidFill>
                <a:srgbClr val="5D8298"/>
              </a:solidFill>
              <a:prstDash val="solid"/>
              <a:miter/>
            </a:ln>
          </p:spPr>
          <p:txBody>
            <a:bodyPr rtlCol="0" anchor="ctr"/>
            <a:lstStyle/>
            <a:p>
              <a:endParaRPr lang="en-GB" dirty="0"/>
            </a:p>
          </p:txBody>
        </p:sp>
        <p:sp>
          <p:nvSpPr>
            <p:cNvPr id="366" name="Freeform 365">
              <a:extLst>
                <a:ext uri="{FF2B5EF4-FFF2-40B4-BE49-F238E27FC236}">
                  <a16:creationId xmlns:a16="http://schemas.microsoft.com/office/drawing/2014/main" id="{8FEBFB4D-E320-156C-C9F2-B999428CE997}"/>
                </a:ext>
              </a:extLst>
            </p:cNvPr>
            <p:cNvSpPr/>
            <p:nvPr/>
          </p:nvSpPr>
          <p:spPr>
            <a:xfrm>
              <a:off x="1104574" y="5731078"/>
              <a:ext cx="28467" cy="9071"/>
            </a:xfrm>
            <a:custGeom>
              <a:avLst/>
              <a:gdLst>
                <a:gd name="connsiteX0" fmla="*/ 0 w 28467"/>
                <a:gd name="connsiteY0" fmla="*/ 0 h 9071"/>
                <a:gd name="connsiteX1" fmla="*/ 28468 w 28467"/>
                <a:gd name="connsiteY1" fmla="*/ 0 h 9071"/>
              </a:gdLst>
              <a:ahLst/>
              <a:cxnLst>
                <a:cxn ang="0">
                  <a:pos x="connsiteX0" y="connsiteY0"/>
                </a:cxn>
                <a:cxn ang="0">
                  <a:pos x="connsiteX1" y="connsiteY1"/>
                </a:cxn>
              </a:cxnLst>
              <a:rect l="l" t="t" r="r" b="b"/>
              <a:pathLst>
                <a:path w="28467" h="9071">
                  <a:moveTo>
                    <a:pt x="0" y="0"/>
                  </a:moveTo>
                  <a:lnTo>
                    <a:pt x="28468" y="0"/>
                  </a:lnTo>
                </a:path>
              </a:pathLst>
            </a:custGeom>
            <a:ln w="15875" cap="flat">
              <a:solidFill>
                <a:srgbClr val="5D8298"/>
              </a:solidFill>
              <a:prstDash val="solid"/>
              <a:miter/>
            </a:ln>
          </p:spPr>
          <p:txBody>
            <a:bodyPr rtlCol="0" anchor="ctr"/>
            <a:lstStyle/>
            <a:p>
              <a:endParaRPr lang="en-GB" dirty="0"/>
            </a:p>
          </p:txBody>
        </p:sp>
        <p:sp>
          <p:nvSpPr>
            <p:cNvPr id="367" name="Freeform 366">
              <a:extLst>
                <a:ext uri="{FF2B5EF4-FFF2-40B4-BE49-F238E27FC236}">
                  <a16:creationId xmlns:a16="http://schemas.microsoft.com/office/drawing/2014/main" id="{7C630C3B-E699-18A5-4BFA-BE0883882252}"/>
                </a:ext>
              </a:extLst>
            </p:cNvPr>
            <p:cNvSpPr/>
            <p:nvPr/>
          </p:nvSpPr>
          <p:spPr>
            <a:xfrm>
              <a:off x="1118808" y="5716745"/>
              <a:ext cx="9066" cy="28756"/>
            </a:xfrm>
            <a:custGeom>
              <a:avLst/>
              <a:gdLst>
                <a:gd name="connsiteX0" fmla="*/ 0 w 9066"/>
                <a:gd name="connsiteY0" fmla="*/ 0 h 28756"/>
                <a:gd name="connsiteX1" fmla="*/ 0 w 9066"/>
                <a:gd name="connsiteY1" fmla="*/ 28756 h 28756"/>
              </a:gdLst>
              <a:ahLst/>
              <a:cxnLst>
                <a:cxn ang="0">
                  <a:pos x="connsiteX0" y="connsiteY0"/>
                </a:cxn>
                <a:cxn ang="0">
                  <a:pos x="connsiteX1" y="connsiteY1"/>
                </a:cxn>
              </a:cxnLst>
              <a:rect l="l" t="t" r="r" b="b"/>
              <a:pathLst>
                <a:path w="9066" h="28756">
                  <a:moveTo>
                    <a:pt x="0" y="0"/>
                  </a:moveTo>
                  <a:lnTo>
                    <a:pt x="0" y="28756"/>
                  </a:lnTo>
                </a:path>
              </a:pathLst>
            </a:custGeom>
            <a:ln w="15875" cap="flat">
              <a:solidFill>
                <a:srgbClr val="5D8298"/>
              </a:solidFill>
              <a:prstDash val="solid"/>
              <a:miter/>
            </a:ln>
          </p:spPr>
          <p:txBody>
            <a:bodyPr rtlCol="0" anchor="ctr"/>
            <a:lstStyle/>
            <a:p>
              <a:endParaRPr lang="en-GB" dirty="0"/>
            </a:p>
          </p:txBody>
        </p:sp>
        <p:sp>
          <p:nvSpPr>
            <p:cNvPr id="368" name="Freeform 367">
              <a:extLst>
                <a:ext uri="{FF2B5EF4-FFF2-40B4-BE49-F238E27FC236}">
                  <a16:creationId xmlns:a16="http://schemas.microsoft.com/office/drawing/2014/main" id="{2F593296-E964-7CDE-E4B8-CA0CD732F38E}"/>
                </a:ext>
              </a:extLst>
            </p:cNvPr>
            <p:cNvSpPr/>
            <p:nvPr/>
          </p:nvSpPr>
          <p:spPr>
            <a:xfrm>
              <a:off x="1143830" y="5754664"/>
              <a:ext cx="28558" cy="9071"/>
            </a:xfrm>
            <a:custGeom>
              <a:avLst/>
              <a:gdLst>
                <a:gd name="connsiteX0" fmla="*/ 0 w 28558"/>
                <a:gd name="connsiteY0" fmla="*/ 0 h 9071"/>
                <a:gd name="connsiteX1" fmla="*/ 28558 w 28558"/>
                <a:gd name="connsiteY1" fmla="*/ 0 h 9071"/>
              </a:gdLst>
              <a:ahLst/>
              <a:cxnLst>
                <a:cxn ang="0">
                  <a:pos x="connsiteX0" y="connsiteY0"/>
                </a:cxn>
                <a:cxn ang="0">
                  <a:pos x="connsiteX1" y="connsiteY1"/>
                </a:cxn>
              </a:cxnLst>
              <a:rect l="l" t="t" r="r" b="b"/>
              <a:pathLst>
                <a:path w="28558" h="9071">
                  <a:moveTo>
                    <a:pt x="0" y="0"/>
                  </a:moveTo>
                  <a:lnTo>
                    <a:pt x="28558" y="0"/>
                  </a:lnTo>
                </a:path>
              </a:pathLst>
            </a:custGeom>
            <a:ln w="15875" cap="flat">
              <a:solidFill>
                <a:srgbClr val="5D8298"/>
              </a:solidFill>
              <a:prstDash val="solid"/>
              <a:miter/>
            </a:ln>
          </p:spPr>
          <p:txBody>
            <a:bodyPr rtlCol="0" anchor="ctr"/>
            <a:lstStyle/>
            <a:p>
              <a:endParaRPr lang="en-GB" dirty="0"/>
            </a:p>
          </p:txBody>
        </p:sp>
        <p:sp>
          <p:nvSpPr>
            <p:cNvPr id="369" name="Freeform 368">
              <a:extLst>
                <a:ext uri="{FF2B5EF4-FFF2-40B4-BE49-F238E27FC236}">
                  <a16:creationId xmlns:a16="http://schemas.microsoft.com/office/drawing/2014/main" id="{BB3AAA3D-9145-C28C-E66D-C13C3006BAAE}"/>
                </a:ext>
              </a:extLst>
            </p:cNvPr>
            <p:cNvSpPr/>
            <p:nvPr/>
          </p:nvSpPr>
          <p:spPr>
            <a:xfrm>
              <a:off x="1158155" y="5740240"/>
              <a:ext cx="9066" cy="28847"/>
            </a:xfrm>
            <a:custGeom>
              <a:avLst/>
              <a:gdLst>
                <a:gd name="connsiteX0" fmla="*/ 0 w 9066"/>
                <a:gd name="connsiteY0" fmla="*/ 0 h 28847"/>
                <a:gd name="connsiteX1" fmla="*/ 0 w 9066"/>
                <a:gd name="connsiteY1" fmla="*/ 28847 h 28847"/>
              </a:gdLst>
              <a:ahLst/>
              <a:cxnLst>
                <a:cxn ang="0">
                  <a:pos x="connsiteX0" y="connsiteY0"/>
                </a:cxn>
                <a:cxn ang="0">
                  <a:pos x="connsiteX1" y="connsiteY1"/>
                </a:cxn>
              </a:cxnLst>
              <a:rect l="l" t="t" r="r" b="b"/>
              <a:pathLst>
                <a:path w="9066" h="28847">
                  <a:moveTo>
                    <a:pt x="0" y="0"/>
                  </a:moveTo>
                  <a:lnTo>
                    <a:pt x="0" y="28847"/>
                  </a:lnTo>
                </a:path>
              </a:pathLst>
            </a:custGeom>
            <a:ln w="15875" cap="flat">
              <a:solidFill>
                <a:srgbClr val="5D8298"/>
              </a:solidFill>
              <a:prstDash val="solid"/>
              <a:miter/>
            </a:ln>
          </p:spPr>
          <p:txBody>
            <a:bodyPr rtlCol="0" anchor="ctr"/>
            <a:lstStyle/>
            <a:p>
              <a:endParaRPr lang="en-GB" dirty="0"/>
            </a:p>
          </p:txBody>
        </p:sp>
        <p:sp>
          <p:nvSpPr>
            <p:cNvPr id="370" name="Freeform 369">
              <a:extLst>
                <a:ext uri="{FF2B5EF4-FFF2-40B4-BE49-F238E27FC236}">
                  <a16:creationId xmlns:a16="http://schemas.microsoft.com/office/drawing/2014/main" id="{BE204AA5-0904-7499-C512-E1FB8A0BDB7F}"/>
                </a:ext>
              </a:extLst>
            </p:cNvPr>
            <p:cNvSpPr/>
            <p:nvPr/>
          </p:nvSpPr>
          <p:spPr>
            <a:xfrm>
              <a:off x="1168037" y="5762737"/>
              <a:ext cx="28558" cy="9071"/>
            </a:xfrm>
            <a:custGeom>
              <a:avLst/>
              <a:gdLst>
                <a:gd name="connsiteX0" fmla="*/ 0 w 28558"/>
                <a:gd name="connsiteY0" fmla="*/ 0 h 9071"/>
                <a:gd name="connsiteX1" fmla="*/ 28558 w 28558"/>
                <a:gd name="connsiteY1" fmla="*/ 0 h 9071"/>
              </a:gdLst>
              <a:ahLst/>
              <a:cxnLst>
                <a:cxn ang="0">
                  <a:pos x="connsiteX0" y="connsiteY0"/>
                </a:cxn>
                <a:cxn ang="0">
                  <a:pos x="connsiteX1" y="connsiteY1"/>
                </a:cxn>
              </a:cxnLst>
              <a:rect l="l" t="t" r="r" b="b"/>
              <a:pathLst>
                <a:path w="28558" h="9071">
                  <a:moveTo>
                    <a:pt x="0" y="0"/>
                  </a:moveTo>
                  <a:lnTo>
                    <a:pt x="28558" y="0"/>
                  </a:lnTo>
                </a:path>
              </a:pathLst>
            </a:custGeom>
            <a:ln w="15875" cap="flat">
              <a:solidFill>
                <a:srgbClr val="5D8298"/>
              </a:solidFill>
              <a:prstDash val="solid"/>
              <a:miter/>
            </a:ln>
          </p:spPr>
          <p:txBody>
            <a:bodyPr rtlCol="0" anchor="ctr"/>
            <a:lstStyle/>
            <a:p>
              <a:endParaRPr lang="en-GB" dirty="0"/>
            </a:p>
          </p:txBody>
        </p:sp>
        <p:sp>
          <p:nvSpPr>
            <p:cNvPr id="371" name="Freeform 370">
              <a:extLst>
                <a:ext uri="{FF2B5EF4-FFF2-40B4-BE49-F238E27FC236}">
                  <a16:creationId xmlns:a16="http://schemas.microsoft.com/office/drawing/2014/main" id="{3E11EFF1-CD06-026B-D603-B97E9BF8B84E}"/>
                </a:ext>
              </a:extLst>
            </p:cNvPr>
            <p:cNvSpPr/>
            <p:nvPr/>
          </p:nvSpPr>
          <p:spPr>
            <a:xfrm>
              <a:off x="1182271" y="5748404"/>
              <a:ext cx="9066" cy="28756"/>
            </a:xfrm>
            <a:custGeom>
              <a:avLst/>
              <a:gdLst>
                <a:gd name="connsiteX0" fmla="*/ 0 w 9066"/>
                <a:gd name="connsiteY0" fmla="*/ 0 h 28756"/>
                <a:gd name="connsiteX1" fmla="*/ 0 w 9066"/>
                <a:gd name="connsiteY1" fmla="*/ 28756 h 28756"/>
              </a:gdLst>
              <a:ahLst/>
              <a:cxnLst>
                <a:cxn ang="0">
                  <a:pos x="connsiteX0" y="connsiteY0"/>
                </a:cxn>
                <a:cxn ang="0">
                  <a:pos x="connsiteX1" y="connsiteY1"/>
                </a:cxn>
              </a:cxnLst>
              <a:rect l="l" t="t" r="r" b="b"/>
              <a:pathLst>
                <a:path w="9066" h="28756">
                  <a:moveTo>
                    <a:pt x="0" y="0"/>
                  </a:moveTo>
                  <a:lnTo>
                    <a:pt x="0" y="28756"/>
                  </a:lnTo>
                </a:path>
              </a:pathLst>
            </a:custGeom>
            <a:ln w="15875" cap="flat">
              <a:solidFill>
                <a:srgbClr val="5D8298"/>
              </a:solidFill>
              <a:prstDash val="solid"/>
              <a:miter/>
            </a:ln>
          </p:spPr>
          <p:txBody>
            <a:bodyPr rtlCol="0" anchor="ctr"/>
            <a:lstStyle/>
            <a:p>
              <a:endParaRPr lang="en-GB" dirty="0"/>
            </a:p>
          </p:txBody>
        </p:sp>
        <p:sp>
          <p:nvSpPr>
            <p:cNvPr id="372" name="Freeform 371">
              <a:extLst>
                <a:ext uri="{FF2B5EF4-FFF2-40B4-BE49-F238E27FC236}">
                  <a16:creationId xmlns:a16="http://schemas.microsoft.com/office/drawing/2014/main" id="{A0B99F61-6FA3-3F9F-36D6-B0BE445903F3}"/>
                </a:ext>
              </a:extLst>
            </p:cNvPr>
            <p:cNvSpPr/>
            <p:nvPr/>
          </p:nvSpPr>
          <p:spPr>
            <a:xfrm>
              <a:off x="1204301" y="5779610"/>
              <a:ext cx="28558" cy="9071"/>
            </a:xfrm>
            <a:custGeom>
              <a:avLst/>
              <a:gdLst>
                <a:gd name="connsiteX0" fmla="*/ 0 w 28558"/>
                <a:gd name="connsiteY0" fmla="*/ 0 h 9071"/>
                <a:gd name="connsiteX1" fmla="*/ 28558 w 28558"/>
                <a:gd name="connsiteY1" fmla="*/ 0 h 9071"/>
              </a:gdLst>
              <a:ahLst/>
              <a:cxnLst>
                <a:cxn ang="0">
                  <a:pos x="connsiteX0" y="connsiteY0"/>
                </a:cxn>
                <a:cxn ang="0">
                  <a:pos x="connsiteX1" y="connsiteY1"/>
                </a:cxn>
              </a:cxnLst>
              <a:rect l="l" t="t" r="r" b="b"/>
              <a:pathLst>
                <a:path w="28558" h="9071">
                  <a:moveTo>
                    <a:pt x="0" y="0"/>
                  </a:moveTo>
                  <a:lnTo>
                    <a:pt x="28558" y="0"/>
                  </a:lnTo>
                </a:path>
              </a:pathLst>
            </a:custGeom>
            <a:ln w="15875" cap="flat">
              <a:solidFill>
                <a:srgbClr val="5D8298"/>
              </a:solidFill>
              <a:prstDash val="solid"/>
              <a:miter/>
            </a:ln>
          </p:spPr>
          <p:txBody>
            <a:bodyPr rtlCol="0" anchor="ctr"/>
            <a:lstStyle/>
            <a:p>
              <a:endParaRPr lang="en-GB" dirty="0"/>
            </a:p>
          </p:txBody>
        </p:sp>
        <p:sp>
          <p:nvSpPr>
            <p:cNvPr id="373" name="Freeform 372">
              <a:extLst>
                <a:ext uri="{FF2B5EF4-FFF2-40B4-BE49-F238E27FC236}">
                  <a16:creationId xmlns:a16="http://schemas.microsoft.com/office/drawing/2014/main" id="{4419C504-14A0-6A04-0B79-40C990ADF101}"/>
                </a:ext>
              </a:extLst>
            </p:cNvPr>
            <p:cNvSpPr/>
            <p:nvPr/>
          </p:nvSpPr>
          <p:spPr>
            <a:xfrm>
              <a:off x="1218535" y="5765187"/>
              <a:ext cx="9066" cy="28847"/>
            </a:xfrm>
            <a:custGeom>
              <a:avLst/>
              <a:gdLst>
                <a:gd name="connsiteX0" fmla="*/ 0 w 9066"/>
                <a:gd name="connsiteY0" fmla="*/ 0 h 28847"/>
                <a:gd name="connsiteX1" fmla="*/ 0 w 9066"/>
                <a:gd name="connsiteY1" fmla="*/ 28847 h 28847"/>
              </a:gdLst>
              <a:ahLst/>
              <a:cxnLst>
                <a:cxn ang="0">
                  <a:pos x="connsiteX0" y="connsiteY0"/>
                </a:cxn>
                <a:cxn ang="0">
                  <a:pos x="connsiteX1" y="connsiteY1"/>
                </a:cxn>
              </a:cxnLst>
              <a:rect l="l" t="t" r="r" b="b"/>
              <a:pathLst>
                <a:path w="9066" h="28847">
                  <a:moveTo>
                    <a:pt x="0" y="0"/>
                  </a:moveTo>
                  <a:lnTo>
                    <a:pt x="0" y="28847"/>
                  </a:lnTo>
                </a:path>
              </a:pathLst>
            </a:custGeom>
            <a:ln w="15875" cap="flat">
              <a:solidFill>
                <a:srgbClr val="5D8298"/>
              </a:solidFill>
              <a:prstDash val="solid"/>
              <a:miter/>
            </a:ln>
          </p:spPr>
          <p:txBody>
            <a:bodyPr rtlCol="0" anchor="ctr"/>
            <a:lstStyle/>
            <a:p>
              <a:endParaRPr lang="en-GB" dirty="0"/>
            </a:p>
          </p:txBody>
        </p:sp>
        <p:sp>
          <p:nvSpPr>
            <p:cNvPr id="374" name="Freeform 373">
              <a:extLst>
                <a:ext uri="{FF2B5EF4-FFF2-40B4-BE49-F238E27FC236}">
                  <a16:creationId xmlns:a16="http://schemas.microsoft.com/office/drawing/2014/main" id="{C2FA548B-4458-B5B3-57D2-5435C78BE9D5}"/>
                </a:ext>
              </a:extLst>
            </p:cNvPr>
            <p:cNvSpPr/>
            <p:nvPr/>
          </p:nvSpPr>
          <p:spPr>
            <a:xfrm>
              <a:off x="1207293" y="5779610"/>
              <a:ext cx="28558" cy="9071"/>
            </a:xfrm>
            <a:custGeom>
              <a:avLst/>
              <a:gdLst>
                <a:gd name="connsiteX0" fmla="*/ 0 w 28558"/>
                <a:gd name="connsiteY0" fmla="*/ 0 h 9071"/>
                <a:gd name="connsiteX1" fmla="*/ 28558 w 28558"/>
                <a:gd name="connsiteY1" fmla="*/ 0 h 9071"/>
              </a:gdLst>
              <a:ahLst/>
              <a:cxnLst>
                <a:cxn ang="0">
                  <a:pos x="connsiteX0" y="connsiteY0"/>
                </a:cxn>
                <a:cxn ang="0">
                  <a:pos x="connsiteX1" y="connsiteY1"/>
                </a:cxn>
              </a:cxnLst>
              <a:rect l="l" t="t" r="r" b="b"/>
              <a:pathLst>
                <a:path w="28558" h="9071">
                  <a:moveTo>
                    <a:pt x="0" y="0"/>
                  </a:moveTo>
                  <a:lnTo>
                    <a:pt x="28558" y="0"/>
                  </a:lnTo>
                </a:path>
              </a:pathLst>
            </a:custGeom>
            <a:ln w="15875" cap="flat">
              <a:solidFill>
                <a:srgbClr val="5D8298"/>
              </a:solidFill>
              <a:prstDash val="solid"/>
              <a:miter/>
            </a:ln>
          </p:spPr>
          <p:txBody>
            <a:bodyPr rtlCol="0" anchor="ctr"/>
            <a:lstStyle/>
            <a:p>
              <a:endParaRPr lang="en-GB" dirty="0"/>
            </a:p>
          </p:txBody>
        </p:sp>
        <p:sp>
          <p:nvSpPr>
            <p:cNvPr id="375" name="Freeform 374">
              <a:extLst>
                <a:ext uri="{FF2B5EF4-FFF2-40B4-BE49-F238E27FC236}">
                  <a16:creationId xmlns:a16="http://schemas.microsoft.com/office/drawing/2014/main" id="{AF217084-8BB4-8601-292A-EC81F474CF9B}"/>
                </a:ext>
              </a:extLst>
            </p:cNvPr>
            <p:cNvSpPr/>
            <p:nvPr/>
          </p:nvSpPr>
          <p:spPr>
            <a:xfrm>
              <a:off x="1221617" y="5765187"/>
              <a:ext cx="9066" cy="28847"/>
            </a:xfrm>
            <a:custGeom>
              <a:avLst/>
              <a:gdLst>
                <a:gd name="connsiteX0" fmla="*/ 0 w 9066"/>
                <a:gd name="connsiteY0" fmla="*/ 0 h 28847"/>
                <a:gd name="connsiteX1" fmla="*/ 0 w 9066"/>
                <a:gd name="connsiteY1" fmla="*/ 28847 h 28847"/>
              </a:gdLst>
              <a:ahLst/>
              <a:cxnLst>
                <a:cxn ang="0">
                  <a:pos x="connsiteX0" y="connsiteY0"/>
                </a:cxn>
                <a:cxn ang="0">
                  <a:pos x="connsiteX1" y="connsiteY1"/>
                </a:cxn>
              </a:cxnLst>
              <a:rect l="l" t="t" r="r" b="b"/>
              <a:pathLst>
                <a:path w="9066" h="28847">
                  <a:moveTo>
                    <a:pt x="0" y="0"/>
                  </a:moveTo>
                  <a:lnTo>
                    <a:pt x="0" y="28847"/>
                  </a:lnTo>
                </a:path>
              </a:pathLst>
            </a:custGeom>
            <a:ln w="15875" cap="flat">
              <a:solidFill>
                <a:srgbClr val="5D8298"/>
              </a:solidFill>
              <a:prstDash val="solid"/>
              <a:miter/>
            </a:ln>
          </p:spPr>
          <p:txBody>
            <a:bodyPr rtlCol="0" anchor="ctr"/>
            <a:lstStyle/>
            <a:p>
              <a:endParaRPr lang="en-GB" dirty="0"/>
            </a:p>
          </p:txBody>
        </p:sp>
        <p:sp>
          <p:nvSpPr>
            <p:cNvPr id="376" name="Freeform 375">
              <a:extLst>
                <a:ext uri="{FF2B5EF4-FFF2-40B4-BE49-F238E27FC236}">
                  <a16:creationId xmlns:a16="http://schemas.microsoft.com/office/drawing/2014/main" id="{61BAE3E8-2EA0-EE47-5A0B-9679EF08423E}"/>
                </a:ext>
              </a:extLst>
            </p:cNvPr>
            <p:cNvSpPr/>
            <p:nvPr/>
          </p:nvSpPr>
          <p:spPr>
            <a:xfrm>
              <a:off x="1258698" y="5806915"/>
              <a:ext cx="28558" cy="9071"/>
            </a:xfrm>
            <a:custGeom>
              <a:avLst/>
              <a:gdLst>
                <a:gd name="connsiteX0" fmla="*/ 0 w 28558"/>
                <a:gd name="connsiteY0" fmla="*/ 0 h 9071"/>
                <a:gd name="connsiteX1" fmla="*/ 28558 w 28558"/>
                <a:gd name="connsiteY1" fmla="*/ 0 h 9071"/>
              </a:gdLst>
              <a:ahLst/>
              <a:cxnLst>
                <a:cxn ang="0">
                  <a:pos x="connsiteX0" y="connsiteY0"/>
                </a:cxn>
                <a:cxn ang="0">
                  <a:pos x="connsiteX1" y="connsiteY1"/>
                </a:cxn>
              </a:cxnLst>
              <a:rect l="l" t="t" r="r" b="b"/>
              <a:pathLst>
                <a:path w="28558" h="9071">
                  <a:moveTo>
                    <a:pt x="0" y="0"/>
                  </a:moveTo>
                  <a:lnTo>
                    <a:pt x="28558" y="0"/>
                  </a:lnTo>
                </a:path>
              </a:pathLst>
            </a:custGeom>
            <a:ln w="15875" cap="flat">
              <a:solidFill>
                <a:srgbClr val="5D8298"/>
              </a:solidFill>
              <a:prstDash val="solid"/>
              <a:miter/>
            </a:ln>
          </p:spPr>
          <p:txBody>
            <a:bodyPr rtlCol="0" anchor="ctr"/>
            <a:lstStyle/>
            <a:p>
              <a:endParaRPr lang="en-GB" dirty="0"/>
            </a:p>
          </p:txBody>
        </p:sp>
        <p:sp>
          <p:nvSpPr>
            <p:cNvPr id="377" name="Freeform 376">
              <a:extLst>
                <a:ext uri="{FF2B5EF4-FFF2-40B4-BE49-F238E27FC236}">
                  <a16:creationId xmlns:a16="http://schemas.microsoft.com/office/drawing/2014/main" id="{951A637D-6BAB-2C7E-489D-5E7AF57CDE54}"/>
                </a:ext>
              </a:extLst>
            </p:cNvPr>
            <p:cNvSpPr/>
            <p:nvPr/>
          </p:nvSpPr>
          <p:spPr>
            <a:xfrm>
              <a:off x="1272932" y="5792492"/>
              <a:ext cx="9066" cy="28756"/>
            </a:xfrm>
            <a:custGeom>
              <a:avLst/>
              <a:gdLst>
                <a:gd name="connsiteX0" fmla="*/ 0 w 9066"/>
                <a:gd name="connsiteY0" fmla="*/ 0 h 28756"/>
                <a:gd name="connsiteX1" fmla="*/ 0 w 9066"/>
                <a:gd name="connsiteY1" fmla="*/ 28757 h 28756"/>
              </a:gdLst>
              <a:ahLst/>
              <a:cxnLst>
                <a:cxn ang="0">
                  <a:pos x="connsiteX0" y="connsiteY0"/>
                </a:cxn>
                <a:cxn ang="0">
                  <a:pos x="connsiteX1" y="connsiteY1"/>
                </a:cxn>
              </a:cxnLst>
              <a:rect l="l" t="t" r="r" b="b"/>
              <a:pathLst>
                <a:path w="9066" h="28756">
                  <a:moveTo>
                    <a:pt x="0" y="0"/>
                  </a:moveTo>
                  <a:lnTo>
                    <a:pt x="0" y="28757"/>
                  </a:lnTo>
                </a:path>
              </a:pathLst>
            </a:custGeom>
            <a:ln w="15875" cap="flat">
              <a:solidFill>
                <a:srgbClr val="5D8298"/>
              </a:solidFill>
              <a:prstDash val="solid"/>
              <a:miter/>
            </a:ln>
          </p:spPr>
          <p:txBody>
            <a:bodyPr rtlCol="0" anchor="ctr"/>
            <a:lstStyle/>
            <a:p>
              <a:endParaRPr lang="en-GB" dirty="0"/>
            </a:p>
          </p:txBody>
        </p:sp>
        <p:sp>
          <p:nvSpPr>
            <p:cNvPr id="378" name="Freeform 377">
              <a:extLst>
                <a:ext uri="{FF2B5EF4-FFF2-40B4-BE49-F238E27FC236}">
                  <a16:creationId xmlns:a16="http://schemas.microsoft.com/office/drawing/2014/main" id="{0863DC1F-7ED6-D722-7CF6-8F08BEFE820C}"/>
                </a:ext>
              </a:extLst>
            </p:cNvPr>
            <p:cNvSpPr/>
            <p:nvPr/>
          </p:nvSpPr>
          <p:spPr>
            <a:xfrm>
              <a:off x="1264772" y="5806915"/>
              <a:ext cx="28467" cy="9071"/>
            </a:xfrm>
            <a:custGeom>
              <a:avLst/>
              <a:gdLst>
                <a:gd name="connsiteX0" fmla="*/ 0 w 28467"/>
                <a:gd name="connsiteY0" fmla="*/ 0 h 9071"/>
                <a:gd name="connsiteX1" fmla="*/ 28467 w 28467"/>
                <a:gd name="connsiteY1" fmla="*/ 0 h 9071"/>
              </a:gdLst>
              <a:ahLst/>
              <a:cxnLst>
                <a:cxn ang="0">
                  <a:pos x="connsiteX0" y="connsiteY0"/>
                </a:cxn>
                <a:cxn ang="0">
                  <a:pos x="connsiteX1" y="connsiteY1"/>
                </a:cxn>
              </a:cxnLst>
              <a:rect l="l" t="t" r="r" b="b"/>
              <a:pathLst>
                <a:path w="28467" h="9071">
                  <a:moveTo>
                    <a:pt x="0" y="0"/>
                  </a:moveTo>
                  <a:lnTo>
                    <a:pt x="28467" y="0"/>
                  </a:lnTo>
                </a:path>
              </a:pathLst>
            </a:custGeom>
            <a:ln w="15875" cap="flat">
              <a:solidFill>
                <a:srgbClr val="5D8298"/>
              </a:solidFill>
              <a:prstDash val="solid"/>
              <a:miter/>
            </a:ln>
          </p:spPr>
          <p:txBody>
            <a:bodyPr rtlCol="0" anchor="ctr"/>
            <a:lstStyle/>
            <a:p>
              <a:endParaRPr lang="en-GB" dirty="0"/>
            </a:p>
          </p:txBody>
        </p:sp>
        <p:sp>
          <p:nvSpPr>
            <p:cNvPr id="379" name="Freeform 378">
              <a:extLst>
                <a:ext uri="{FF2B5EF4-FFF2-40B4-BE49-F238E27FC236}">
                  <a16:creationId xmlns:a16="http://schemas.microsoft.com/office/drawing/2014/main" id="{6DB698AB-724C-8C86-4750-F56A172AD3B5}"/>
                </a:ext>
              </a:extLst>
            </p:cNvPr>
            <p:cNvSpPr/>
            <p:nvPr/>
          </p:nvSpPr>
          <p:spPr>
            <a:xfrm>
              <a:off x="1279006" y="5792492"/>
              <a:ext cx="9066" cy="28756"/>
            </a:xfrm>
            <a:custGeom>
              <a:avLst/>
              <a:gdLst>
                <a:gd name="connsiteX0" fmla="*/ 0 w 9066"/>
                <a:gd name="connsiteY0" fmla="*/ 0 h 28756"/>
                <a:gd name="connsiteX1" fmla="*/ 0 w 9066"/>
                <a:gd name="connsiteY1" fmla="*/ 28757 h 28756"/>
              </a:gdLst>
              <a:ahLst/>
              <a:cxnLst>
                <a:cxn ang="0">
                  <a:pos x="connsiteX0" y="connsiteY0"/>
                </a:cxn>
                <a:cxn ang="0">
                  <a:pos x="connsiteX1" y="connsiteY1"/>
                </a:cxn>
              </a:cxnLst>
              <a:rect l="l" t="t" r="r" b="b"/>
              <a:pathLst>
                <a:path w="9066" h="28756">
                  <a:moveTo>
                    <a:pt x="0" y="0"/>
                  </a:moveTo>
                  <a:lnTo>
                    <a:pt x="0" y="28757"/>
                  </a:lnTo>
                </a:path>
              </a:pathLst>
            </a:custGeom>
            <a:ln w="15875" cap="flat">
              <a:solidFill>
                <a:srgbClr val="5D8298"/>
              </a:solidFill>
              <a:prstDash val="solid"/>
              <a:miter/>
            </a:ln>
          </p:spPr>
          <p:txBody>
            <a:bodyPr rtlCol="0" anchor="ctr"/>
            <a:lstStyle/>
            <a:p>
              <a:endParaRPr lang="en-GB" dirty="0"/>
            </a:p>
          </p:txBody>
        </p:sp>
        <p:sp>
          <p:nvSpPr>
            <p:cNvPr id="380" name="Freeform 379">
              <a:extLst>
                <a:ext uri="{FF2B5EF4-FFF2-40B4-BE49-F238E27FC236}">
                  <a16:creationId xmlns:a16="http://schemas.microsoft.com/office/drawing/2014/main" id="{968E2D88-1763-3C42-C9FB-C0F8D2909664}"/>
                </a:ext>
              </a:extLst>
            </p:cNvPr>
            <p:cNvSpPr/>
            <p:nvPr/>
          </p:nvSpPr>
          <p:spPr>
            <a:xfrm>
              <a:off x="1267764" y="5806915"/>
              <a:ext cx="28558" cy="9071"/>
            </a:xfrm>
            <a:custGeom>
              <a:avLst/>
              <a:gdLst>
                <a:gd name="connsiteX0" fmla="*/ 0 w 28558"/>
                <a:gd name="connsiteY0" fmla="*/ 0 h 9071"/>
                <a:gd name="connsiteX1" fmla="*/ 28558 w 28558"/>
                <a:gd name="connsiteY1" fmla="*/ 0 h 9071"/>
              </a:gdLst>
              <a:ahLst/>
              <a:cxnLst>
                <a:cxn ang="0">
                  <a:pos x="connsiteX0" y="connsiteY0"/>
                </a:cxn>
                <a:cxn ang="0">
                  <a:pos x="connsiteX1" y="connsiteY1"/>
                </a:cxn>
              </a:cxnLst>
              <a:rect l="l" t="t" r="r" b="b"/>
              <a:pathLst>
                <a:path w="28558" h="9071">
                  <a:moveTo>
                    <a:pt x="0" y="0"/>
                  </a:moveTo>
                  <a:lnTo>
                    <a:pt x="28558" y="0"/>
                  </a:lnTo>
                </a:path>
              </a:pathLst>
            </a:custGeom>
            <a:ln w="15875" cap="flat">
              <a:solidFill>
                <a:srgbClr val="5D8298"/>
              </a:solidFill>
              <a:prstDash val="solid"/>
              <a:miter/>
            </a:ln>
          </p:spPr>
          <p:txBody>
            <a:bodyPr rtlCol="0" anchor="ctr"/>
            <a:lstStyle/>
            <a:p>
              <a:endParaRPr lang="en-GB" dirty="0"/>
            </a:p>
          </p:txBody>
        </p:sp>
        <p:sp>
          <p:nvSpPr>
            <p:cNvPr id="381" name="Freeform 380">
              <a:extLst>
                <a:ext uri="{FF2B5EF4-FFF2-40B4-BE49-F238E27FC236}">
                  <a16:creationId xmlns:a16="http://schemas.microsoft.com/office/drawing/2014/main" id="{147C98FB-5796-46E1-DEEF-16230646B264}"/>
                </a:ext>
              </a:extLst>
            </p:cNvPr>
            <p:cNvSpPr/>
            <p:nvPr/>
          </p:nvSpPr>
          <p:spPr>
            <a:xfrm>
              <a:off x="1281998" y="5792492"/>
              <a:ext cx="9066" cy="28756"/>
            </a:xfrm>
            <a:custGeom>
              <a:avLst/>
              <a:gdLst>
                <a:gd name="connsiteX0" fmla="*/ 0 w 9066"/>
                <a:gd name="connsiteY0" fmla="*/ 0 h 28756"/>
                <a:gd name="connsiteX1" fmla="*/ 0 w 9066"/>
                <a:gd name="connsiteY1" fmla="*/ 28757 h 28756"/>
              </a:gdLst>
              <a:ahLst/>
              <a:cxnLst>
                <a:cxn ang="0">
                  <a:pos x="connsiteX0" y="connsiteY0"/>
                </a:cxn>
                <a:cxn ang="0">
                  <a:pos x="connsiteX1" y="connsiteY1"/>
                </a:cxn>
              </a:cxnLst>
              <a:rect l="l" t="t" r="r" b="b"/>
              <a:pathLst>
                <a:path w="9066" h="28756">
                  <a:moveTo>
                    <a:pt x="0" y="0"/>
                  </a:moveTo>
                  <a:lnTo>
                    <a:pt x="0" y="28757"/>
                  </a:lnTo>
                </a:path>
              </a:pathLst>
            </a:custGeom>
            <a:ln w="15875" cap="flat">
              <a:solidFill>
                <a:srgbClr val="5D8298"/>
              </a:solidFill>
              <a:prstDash val="solid"/>
              <a:miter/>
            </a:ln>
          </p:spPr>
          <p:txBody>
            <a:bodyPr rtlCol="0" anchor="ctr"/>
            <a:lstStyle/>
            <a:p>
              <a:endParaRPr lang="en-GB" dirty="0"/>
            </a:p>
          </p:txBody>
        </p:sp>
        <p:sp>
          <p:nvSpPr>
            <p:cNvPr id="382" name="Freeform 381">
              <a:extLst>
                <a:ext uri="{FF2B5EF4-FFF2-40B4-BE49-F238E27FC236}">
                  <a16:creationId xmlns:a16="http://schemas.microsoft.com/office/drawing/2014/main" id="{B9D900F4-40AC-1E09-9AA2-805CB74808B5}"/>
                </a:ext>
              </a:extLst>
            </p:cNvPr>
            <p:cNvSpPr/>
            <p:nvPr/>
          </p:nvSpPr>
          <p:spPr>
            <a:xfrm>
              <a:off x="1273747" y="5817529"/>
              <a:ext cx="28558" cy="9071"/>
            </a:xfrm>
            <a:custGeom>
              <a:avLst/>
              <a:gdLst>
                <a:gd name="connsiteX0" fmla="*/ 0 w 28558"/>
                <a:gd name="connsiteY0" fmla="*/ 0 h 9071"/>
                <a:gd name="connsiteX1" fmla="*/ 28558 w 28558"/>
                <a:gd name="connsiteY1" fmla="*/ 0 h 9071"/>
              </a:gdLst>
              <a:ahLst/>
              <a:cxnLst>
                <a:cxn ang="0">
                  <a:pos x="connsiteX0" y="connsiteY0"/>
                </a:cxn>
                <a:cxn ang="0">
                  <a:pos x="connsiteX1" y="connsiteY1"/>
                </a:cxn>
              </a:cxnLst>
              <a:rect l="l" t="t" r="r" b="b"/>
              <a:pathLst>
                <a:path w="28558" h="9071">
                  <a:moveTo>
                    <a:pt x="0" y="0"/>
                  </a:moveTo>
                  <a:lnTo>
                    <a:pt x="28558" y="0"/>
                  </a:lnTo>
                </a:path>
              </a:pathLst>
            </a:custGeom>
            <a:ln w="15875" cap="flat">
              <a:solidFill>
                <a:srgbClr val="5D8298"/>
              </a:solidFill>
              <a:prstDash val="solid"/>
              <a:miter/>
            </a:ln>
          </p:spPr>
          <p:txBody>
            <a:bodyPr rtlCol="0" anchor="ctr"/>
            <a:lstStyle/>
            <a:p>
              <a:endParaRPr lang="en-GB" dirty="0"/>
            </a:p>
          </p:txBody>
        </p:sp>
        <p:sp>
          <p:nvSpPr>
            <p:cNvPr id="383" name="Freeform 382">
              <a:extLst>
                <a:ext uri="{FF2B5EF4-FFF2-40B4-BE49-F238E27FC236}">
                  <a16:creationId xmlns:a16="http://schemas.microsoft.com/office/drawing/2014/main" id="{1F66EF58-EA88-8138-C4F9-F7A11B25A289}"/>
                </a:ext>
              </a:extLst>
            </p:cNvPr>
            <p:cNvSpPr/>
            <p:nvPr/>
          </p:nvSpPr>
          <p:spPr>
            <a:xfrm>
              <a:off x="1288072" y="5803105"/>
              <a:ext cx="9066" cy="28756"/>
            </a:xfrm>
            <a:custGeom>
              <a:avLst/>
              <a:gdLst>
                <a:gd name="connsiteX0" fmla="*/ 0 w 9066"/>
                <a:gd name="connsiteY0" fmla="*/ 0 h 28756"/>
                <a:gd name="connsiteX1" fmla="*/ 0 w 9066"/>
                <a:gd name="connsiteY1" fmla="*/ 28756 h 28756"/>
              </a:gdLst>
              <a:ahLst/>
              <a:cxnLst>
                <a:cxn ang="0">
                  <a:pos x="connsiteX0" y="connsiteY0"/>
                </a:cxn>
                <a:cxn ang="0">
                  <a:pos x="connsiteX1" y="connsiteY1"/>
                </a:cxn>
              </a:cxnLst>
              <a:rect l="l" t="t" r="r" b="b"/>
              <a:pathLst>
                <a:path w="9066" h="28756">
                  <a:moveTo>
                    <a:pt x="0" y="0"/>
                  </a:moveTo>
                  <a:lnTo>
                    <a:pt x="0" y="28756"/>
                  </a:lnTo>
                </a:path>
              </a:pathLst>
            </a:custGeom>
            <a:ln w="15875" cap="flat">
              <a:solidFill>
                <a:srgbClr val="5D8298"/>
              </a:solidFill>
              <a:prstDash val="solid"/>
              <a:miter/>
            </a:ln>
          </p:spPr>
          <p:txBody>
            <a:bodyPr rtlCol="0" anchor="ctr"/>
            <a:lstStyle/>
            <a:p>
              <a:endParaRPr lang="en-GB" dirty="0"/>
            </a:p>
          </p:txBody>
        </p:sp>
        <p:sp>
          <p:nvSpPr>
            <p:cNvPr id="384" name="Freeform 383">
              <a:extLst>
                <a:ext uri="{FF2B5EF4-FFF2-40B4-BE49-F238E27FC236}">
                  <a16:creationId xmlns:a16="http://schemas.microsoft.com/office/drawing/2014/main" id="{0157F951-B59E-3B30-0017-3B01F3449E25}"/>
                </a:ext>
              </a:extLst>
            </p:cNvPr>
            <p:cNvSpPr/>
            <p:nvPr/>
          </p:nvSpPr>
          <p:spPr>
            <a:xfrm>
              <a:off x="1276739" y="5817529"/>
              <a:ext cx="28558" cy="9071"/>
            </a:xfrm>
            <a:custGeom>
              <a:avLst/>
              <a:gdLst>
                <a:gd name="connsiteX0" fmla="*/ 0 w 28558"/>
                <a:gd name="connsiteY0" fmla="*/ 0 h 9071"/>
                <a:gd name="connsiteX1" fmla="*/ 28558 w 28558"/>
                <a:gd name="connsiteY1" fmla="*/ 0 h 9071"/>
              </a:gdLst>
              <a:ahLst/>
              <a:cxnLst>
                <a:cxn ang="0">
                  <a:pos x="connsiteX0" y="connsiteY0"/>
                </a:cxn>
                <a:cxn ang="0">
                  <a:pos x="connsiteX1" y="connsiteY1"/>
                </a:cxn>
              </a:cxnLst>
              <a:rect l="l" t="t" r="r" b="b"/>
              <a:pathLst>
                <a:path w="28558" h="9071">
                  <a:moveTo>
                    <a:pt x="0" y="0"/>
                  </a:moveTo>
                  <a:lnTo>
                    <a:pt x="28558" y="0"/>
                  </a:lnTo>
                </a:path>
              </a:pathLst>
            </a:custGeom>
            <a:ln w="15875" cap="flat">
              <a:solidFill>
                <a:srgbClr val="5D8298"/>
              </a:solidFill>
              <a:prstDash val="solid"/>
              <a:miter/>
            </a:ln>
          </p:spPr>
          <p:txBody>
            <a:bodyPr rtlCol="0" anchor="ctr"/>
            <a:lstStyle/>
            <a:p>
              <a:endParaRPr lang="en-GB" dirty="0"/>
            </a:p>
          </p:txBody>
        </p:sp>
        <p:sp>
          <p:nvSpPr>
            <p:cNvPr id="385" name="Freeform 384">
              <a:extLst>
                <a:ext uri="{FF2B5EF4-FFF2-40B4-BE49-F238E27FC236}">
                  <a16:creationId xmlns:a16="http://schemas.microsoft.com/office/drawing/2014/main" id="{32CF7ED8-12CF-5C00-7669-C80ED69667FC}"/>
                </a:ext>
              </a:extLst>
            </p:cNvPr>
            <p:cNvSpPr/>
            <p:nvPr/>
          </p:nvSpPr>
          <p:spPr>
            <a:xfrm>
              <a:off x="1291064" y="5803105"/>
              <a:ext cx="9066" cy="28756"/>
            </a:xfrm>
            <a:custGeom>
              <a:avLst/>
              <a:gdLst>
                <a:gd name="connsiteX0" fmla="*/ 0 w 9066"/>
                <a:gd name="connsiteY0" fmla="*/ 0 h 28756"/>
                <a:gd name="connsiteX1" fmla="*/ 0 w 9066"/>
                <a:gd name="connsiteY1" fmla="*/ 28756 h 28756"/>
              </a:gdLst>
              <a:ahLst/>
              <a:cxnLst>
                <a:cxn ang="0">
                  <a:pos x="connsiteX0" y="connsiteY0"/>
                </a:cxn>
                <a:cxn ang="0">
                  <a:pos x="connsiteX1" y="connsiteY1"/>
                </a:cxn>
              </a:cxnLst>
              <a:rect l="l" t="t" r="r" b="b"/>
              <a:pathLst>
                <a:path w="9066" h="28756">
                  <a:moveTo>
                    <a:pt x="0" y="0"/>
                  </a:moveTo>
                  <a:lnTo>
                    <a:pt x="0" y="28756"/>
                  </a:lnTo>
                </a:path>
              </a:pathLst>
            </a:custGeom>
            <a:ln w="15875" cap="flat">
              <a:solidFill>
                <a:srgbClr val="5D8298"/>
              </a:solidFill>
              <a:prstDash val="solid"/>
              <a:miter/>
            </a:ln>
          </p:spPr>
          <p:txBody>
            <a:bodyPr rtlCol="0" anchor="ctr"/>
            <a:lstStyle/>
            <a:p>
              <a:endParaRPr lang="en-GB" dirty="0"/>
            </a:p>
          </p:txBody>
        </p:sp>
        <p:sp>
          <p:nvSpPr>
            <p:cNvPr id="386" name="Freeform 385">
              <a:extLst>
                <a:ext uri="{FF2B5EF4-FFF2-40B4-BE49-F238E27FC236}">
                  <a16:creationId xmlns:a16="http://schemas.microsoft.com/office/drawing/2014/main" id="{F7C9646C-DEDF-EE1B-E2E1-C8083E4111F4}"/>
                </a:ext>
              </a:extLst>
            </p:cNvPr>
            <p:cNvSpPr/>
            <p:nvPr/>
          </p:nvSpPr>
          <p:spPr>
            <a:xfrm>
              <a:off x="1282814" y="5817529"/>
              <a:ext cx="28558" cy="9071"/>
            </a:xfrm>
            <a:custGeom>
              <a:avLst/>
              <a:gdLst>
                <a:gd name="connsiteX0" fmla="*/ 0 w 28558"/>
                <a:gd name="connsiteY0" fmla="*/ 0 h 9071"/>
                <a:gd name="connsiteX1" fmla="*/ 28558 w 28558"/>
                <a:gd name="connsiteY1" fmla="*/ 0 h 9071"/>
              </a:gdLst>
              <a:ahLst/>
              <a:cxnLst>
                <a:cxn ang="0">
                  <a:pos x="connsiteX0" y="connsiteY0"/>
                </a:cxn>
                <a:cxn ang="0">
                  <a:pos x="connsiteX1" y="connsiteY1"/>
                </a:cxn>
              </a:cxnLst>
              <a:rect l="l" t="t" r="r" b="b"/>
              <a:pathLst>
                <a:path w="28558" h="9071">
                  <a:moveTo>
                    <a:pt x="0" y="0"/>
                  </a:moveTo>
                  <a:lnTo>
                    <a:pt x="28558" y="0"/>
                  </a:lnTo>
                </a:path>
              </a:pathLst>
            </a:custGeom>
            <a:ln w="15875" cap="flat">
              <a:solidFill>
                <a:srgbClr val="5D8298"/>
              </a:solidFill>
              <a:prstDash val="solid"/>
              <a:miter/>
            </a:ln>
          </p:spPr>
          <p:txBody>
            <a:bodyPr rtlCol="0" anchor="ctr"/>
            <a:lstStyle/>
            <a:p>
              <a:endParaRPr lang="en-GB" dirty="0"/>
            </a:p>
          </p:txBody>
        </p:sp>
        <p:sp>
          <p:nvSpPr>
            <p:cNvPr id="387" name="Freeform 386">
              <a:extLst>
                <a:ext uri="{FF2B5EF4-FFF2-40B4-BE49-F238E27FC236}">
                  <a16:creationId xmlns:a16="http://schemas.microsoft.com/office/drawing/2014/main" id="{9C8AA309-2F58-C397-66C8-BC2FE2D1CE61}"/>
                </a:ext>
              </a:extLst>
            </p:cNvPr>
            <p:cNvSpPr/>
            <p:nvPr/>
          </p:nvSpPr>
          <p:spPr>
            <a:xfrm>
              <a:off x="1297138" y="5803105"/>
              <a:ext cx="9066" cy="28756"/>
            </a:xfrm>
            <a:custGeom>
              <a:avLst/>
              <a:gdLst>
                <a:gd name="connsiteX0" fmla="*/ 0 w 9066"/>
                <a:gd name="connsiteY0" fmla="*/ 0 h 28756"/>
                <a:gd name="connsiteX1" fmla="*/ 0 w 9066"/>
                <a:gd name="connsiteY1" fmla="*/ 28756 h 28756"/>
              </a:gdLst>
              <a:ahLst/>
              <a:cxnLst>
                <a:cxn ang="0">
                  <a:pos x="connsiteX0" y="connsiteY0"/>
                </a:cxn>
                <a:cxn ang="0">
                  <a:pos x="connsiteX1" y="connsiteY1"/>
                </a:cxn>
              </a:cxnLst>
              <a:rect l="l" t="t" r="r" b="b"/>
              <a:pathLst>
                <a:path w="9066" h="28756">
                  <a:moveTo>
                    <a:pt x="0" y="0"/>
                  </a:moveTo>
                  <a:lnTo>
                    <a:pt x="0" y="28756"/>
                  </a:lnTo>
                </a:path>
              </a:pathLst>
            </a:custGeom>
            <a:ln w="15875" cap="flat">
              <a:solidFill>
                <a:srgbClr val="5D8298"/>
              </a:solidFill>
              <a:prstDash val="solid"/>
              <a:miter/>
            </a:ln>
          </p:spPr>
          <p:txBody>
            <a:bodyPr rtlCol="0" anchor="ctr"/>
            <a:lstStyle/>
            <a:p>
              <a:endParaRPr lang="en-GB" dirty="0"/>
            </a:p>
          </p:txBody>
        </p:sp>
        <p:sp>
          <p:nvSpPr>
            <p:cNvPr id="388" name="Freeform 387">
              <a:extLst>
                <a:ext uri="{FF2B5EF4-FFF2-40B4-BE49-F238E27FC236}">
                  <a16:creationId xmlns:a16="http://schemas.microsoft.com/office/drawing/2014/main" id="{25E3D75E-B0E5-7FD2-7E67-08F9A43C6CB9}"/>
                </a:ext>
              </a:extLst>
            </p:cNvPr>
            <p:cNvSpPr/>
            <p:nvPr/>
          </p:nvSpPr>
          <p:spPr>
            <a:xfrm>
              <a:off x="1291880" y="5830410"/>
              <a:ext cx="28558" cy="9071"/>
            </a:xfrm>
            <a:custGeom>
              <a:avLst/>
              <a:gdLst>
                <a:gd name="connsiteX0" fmla="*/ 0 w 28558"/>
                <a:gd name="connsiteY0" fmla="*/ 0 h 9071"/>
                <a:gd name="connsiteX1" fmla="*/ 28558 w 28558"/>
                <a:gd name="connsiteY1" fmla="*/ 0 h 9071"/>
              </a:gdLst>
              <a:ahLst/>
              <a:cxnLst>
                <a:cxn ang="0">
                  <a:pos x="connsiteX0" y="connsiteY0"/>
                </a:cxn>
                <a:cxn ang="0">
                  <a:pos x="connsiteX1" y="connsiteY1"/>
                </a:cxn>
              </a:cxnLst>
              <a:rect l="l" t="t" r="r" b="b"/>
              <a:pathLst>
                <a:path w="28558" h="9071">
                  <a:moveTo>
                    <a:pt x="0" y="0"/>
                  </a:moveTo>
                  <a:lnTo>
                    <a:pt x="28558" y="0"/>
                  </a:lnTo>
                </a:path>
              </a:pathLst>
            </a:custGeom>
            <a:ln w="15875" cap="flat">
              <a:solidFill>
                <a:srgbClr val="5D8298"/>
              </a:solidFill>
              <a:prstDash val="solid"/>
              <a:miter/>
            </a:ln>
          </p:spPr>
          <p:txBody>
            <a:bodyPr rtlCol="0" anchor="ctr"/>
            <a:lstStyle/>
            <a:p>
              <a:endParaRPr lang="en-GB" dirty="0"/>
            </a:p>
          </p:txBody>
        </p:sp>
        <p:sp>
          <p:nvSpPr>
            <p:cNvPr id="389" name="Freeform 388">
              <a:extLst>
                <a:ext uri="{FF2B5EF4-FFF2-40B4-BE49-F238E27FC236}">
                  <a16:creationId xmlns:a16="http://schemas.microsoft.com/office/drawing/2014/main" id="{7E5641BA-B101-D38D-5912-5EB3D3571F3F}"/>
                </a:ext>
              </a:extLst>
            </p:cNvPr>
            <p:cNvSpPr/>
            <p:nvPr/>
          </p:nvSpPr>
          <p:spPr>
            <a:xfrm>
              <a:off x="1306204" y="5816077"/>
              <a:ext cx="9066" cy="28756"/>
            </a:xfrm>
            <a:custGeom>
              <a:avLst/>
              <a:gdLst>
                <a:gd name="connsiteX0" fmla="*/ 0 w 9066"/>
                <a:gd name="connsiteY0" fmla="*/ 0 h 28756"/>
                <a:gd name="connsiteX1" fmla="*/ 0 w 9066"/>
                <a:gd name="connsiteY1" fmla="*/ 28756 h 28756"/>
              </a:gdLst>
              <a:ahLst/>
              <a:cxnLst>
                <a:cxn ang="0">
                  <a:pos x="connsiteX0" y="connsiteY0"/>
                </a:cxn>
                <a:cxn ang="0">
                  <a:pos x="connsiteX1" y="connsiteY1"/>
                </a:cxn>
              </a:cxnLst>
              <a:rect l="l" t="t" r="r" b="b"/>
              <a:pathLst>
                <a:path w="9066" h="28756">
                  <a:moveTo>
                    <a:pt x="0" y="0"/>
                  </a:moveTo>
                  <a:lnTo>
                    <a:pt x="0" y="28756"/>
                  </a:lnTo>
                </a:path>
              </a:pathLst>
            </a:custGeom>
            <a:ln w="15875" cap="flat">
              <a:solidFill>
                <a:srgbClr val="5D8298"/>
              </a:solidFill>
              <a:prstDash val="solid"/>
              <a:miter/>
            </a:ln>
          </p:spPr>
          <p:txBody>
            <a:bodyPr rtlCol="0" anchor="ctr"/>
            <a:lstStyle/>
            <a:p>
              <a:endParaRPr lang="en-GB" dirty="0"/>
            </a:p>
          </p:txBody>
        </p:sp>
        <p:sp>
          <p:nvSpPr>
            <p:cNvPr id="390" name="Freeform 389">
              <a:extLst>
                <a:ext uri="{FF2B5EF4-FFF2-40B4-BE49-F238E27FC236}">
                  <a16:creationId xmlns:a16="http://schemas.microsoft.com/office/drawing/2014/main" id="{B1684EE5-40B0-C076-4369-DDD83038AB72}"/>
                </a:ext>
              </a:extLst>
            </p:cNvPr>
            <p:cNvSpPr/>
            <p:nvPr/>
          </p:nvSpPr>
          <p:spPr>
            <a:xfrm>
              <a:off x="1303938" y="5830410"/>
              <a:ext cx="28558" cy="9071"/>
            </a:xfrm>
            <a:custGeom>
              <a:avLst/>
              <a:gdLst>
                <a:gd name="connsiteX0" fmla="*/ 0 w 28558"/>
                <a:gd name="connsiteY0" fmla="*/ 0 h 9071"/>
                <a:gd name="connsiteX1" fmla="*/ 28558 w 28558"/>
                <a:gd name="connsiteY1" fmla="*/ 0 h 9071"/>
              </a:gdLst>
              <a:ahLst/>
              <a:cxnLst>
                <a:cxn ang="0">
                  <a:pos x="connsiteX0" y="connsiteY0"/>
                </a:cxn>
                <a:cxn ang="0">
                  <a:pos x="connsiteX1" y="connsiteY1"/>
                </a:cxn>
              </a:cxnLst>
              <a:rect l="l" t="t" r="r" b="b"/>
              <a:pathLst>
                <a:path w="28558" h="9071">
                  <a:moveTo>
                    <a:pt x="0" y="0"/>
                  </a:moveTo>
                  <a:lnTo>
                    <a:pt x="28558" y="0"/>
                  </a:lnTo>
                </a:path>
              </a:pathLst>
            </a:custGeom>
            <a:ln w="15875" cap="flat">
              <a:solidFill>
                <a:srgbClr val="5D8298"/>
              </a:solidFill>
              <a:prstDash val="solid"/>
              <a:miter/>
            </a:ln>
          </p:spPr>
          <p:txBody>
            <a:bodyPr rtlCol="0" anchor="ctr"/>
            <a:lstStyle/>
            <a:p>
              <a:endParaRPr lang="en-GB" dirty="0"/>
            </a:p>
          </p:txBody>
        </p:sp>
        <p:sp>
          <p:nvSpPr>
            <p:cNvPr id="391" name="Freeform 390">
              <a:extLst>
                <a:ext uri="{FF2B5EF4-FFF2-40B4-BE49-F238E27FC236}">
                  <a16:creationId xmlns:a16="http://schemas.microsoft.com/office/drawing/2014/main" id="{F6F303B7-812E-89B0-3A1F-B56C6D5D8A3D}"/>
                </a:ext>
              </a:extLst>
            </p:cNvPr>
            <p:cNvSpPr/>
            <p:nvPr/>
          </p:nvSpPr>
          <p:spPr>
            <a:xfrm>
              <a:off x="1318262" y="5816077"/>
              <a:ext cx="9066" cy="28756"/>
            </a:xfrm>
            <a:custGeom>
              <a:avLst/>
              <a:gdLst>
                <a:gd name="connsiteX0" fmla="*/ 0 w 9066"/>
                <a:gd name="connsiteY0" fmla="*/ 0 h 28756"/>
                <a:gd name="connsiteX1" fmla="*/ 0 w 9066"/>
                <a:gd name="connsiteY1" fmla="*/ 28756 h 28756"/>
              </a:gdLst>
              <a:ahLst/>
              <a:cxnLst>
                <a:cxn ang="0">
                  <a:pos x="connsiteX0" y="connsiteY0"/>
                </a:cxn>
                <a:cxn ang="0">
                  <a:pos x="connsiteX1" y="connsiteY1"/>
                </a:cxn>
              </a:cxnLst>
              <a:rect l="l" t="t" r="r" b="b"/>
              <a:pathLst>
                <a:path w="9066" h="28756">
                  <a:moveTo>
                    <a:pt x="0" y="0"/>
                  </a:moveTo>
                  <a:lnTo>
                    <a:pt x="0" y="28756"/>
                  </a:lnTo>
                </a:path>
              </a:pathLst>
            </a:custGeom>
            <a:ln w="15875" cap="flat">
              <a:solidFill>
                <a:srgbClr val="5D8298"/>
              </a:solidFill>
              <a:prstDash val="solid"/>
              <a:miter/>
            </a:ln>
          </p:spPr>
          <p:txBody>
            <a:bodyPr rtlCol="0" anchor="ctr"/>
            <a:lstStyle/>
            <a:p>
              <a:endParaRPr lang="en-GB" dirty="0"/>
            </a:p>
          </p:txBody>
        </p:sp>
        <p:sp>
          <p:nvSpPr>
            <p:cNvPr id="392" name="Freeform 391">
              <a:extLst>
                <a:ext uri="{FF2B5EF4-FFF2-40B4-BE49-F238E27FC236}">
                  <a16:creationId xmlns:a16="http://schemas.microsoft.com/office/drawing/2014/main" id="{B7CE7368-03FE-64D6-69CC-25BF81F80072}"/>
                </a:ext>
              </a:extLst>
            </p:cNvPr>
            <p:cNvSpPr/>
            <p:nvPr/>
          </p:nvSpPr>
          <p:spPr>
            <a:xfrm>
              <a:off x="1346276" y="5845650"/>
              <a:ext cx="28558" cy="9071"/>
            </a:xfrm>
            <a:custGeom>
              <a:avLst/>
              <a:gdLst>
                <a:gd name="connsiteX0" fmla="*/ 0 w 28558"/>
                <a:gd name="connsiteY0" fmla="*/ 0 h 9071"/>
                <a:gd name="connsiteX1" fmla="*/ 28558 w 28558"/>
                <a:gd name="connsiteY1" fmla="*/ 0 h 9071"/>
              </a:gdLst>
              <a:ahLst/>
              <a:cxnLst>
                <a:cxn ang="0">
                  <a:pos x="connsiteX0" y="connsiteY0"/>
                </a:cxn>
                <a:cxn ang="0">
                  <a:pos x="connsiteX1" y="connsiteY1"/>
                </a:cxn>
              </a:cxnLst>
              <a:rect l="l" t="t" r="r" b="b"/>
              <a:pathLst>
                <a:path w="28558" h="9071">
                  <a:moveTo>
                    <a:pt x="0" y="0"/>
                  </a:moveTo>
                  <a:lnTo>
                    <a:pt x="28558" y="0"/>
                  </a:lnTo>
                </a:path>
              </a:pathLst>
            </a:custGeom>
            <a:ln w="15875" cap="flat">
              <a:solidFill>
                <a:srgbClr val="5D8298"/>
              </a:solidFill>
              <a:prstDash val="solid"/>
              <a:miter/>
            </a:ln>
          </p:spPr>
          <p:txBody>
            <a:bodyPr rtlCol="0" anchor="ctr"/>
            <a:lstStyle/>
            <a:p>
              <a:endParaRPr lang="en-GB" dirty="0"/>
            </a:p>
          </p:txBody>
        </p:sp>
        <p:sp>
          <p:nvSpPr>
            <p:cNvPr id="393" name="Freeform 392">
              <a:extLst>
                <a:ext uri="{FF2B5EF4-FFF2-40B4-BE49-F238E27FC236}">
                  <a16:creationId xmlns:a16="http://schemas.microsoft.com/office/drawing/2014/main" id="{E8534B4C-10D9-C50A-3156-4883A0AD039E}"/>
                </a:ext>
              </a:extLst>
            </p:cNvPr>
            <p:cNvSpPr/>
            <p:nvPr/>
          </p:nvSpPr>
          <p:spPr>
            <a:xfrm>
              <a:off x="1360601" y="5831227"/>
              <a:ext cx="9066" cy="28847"/>
            </a:xfrm>
            <a:custGeom>
              <a:avLst/>
              <a:gdLst>
                <a:gd name="connsiteX0" fmla="*/ 0 w 9066"/>
                <a:gd name="connsiteY0" fmla="*/ 0 h 28847"/>
                <a:gd name="connsiteX1" fmla="*/ 0 w 9066"/>
                <a:gd name="connsiteY1" fmla="*/ 28847 h 28847"/>
              </a:gdLst>
              <a:ahLst/>
              <a:cxnLst>
                <a:cxn ang="0">
                  <a:pos x="connsiteX0" y="connsiteY0"/>
                </a:cxn>
                <a:cxn ang="0">
                  <a:pos x="connsiteX1" y="connsiteY1"/>
                </a:cxn>
              </a:cxnLst>
              <a:rect l="l" t="t" r="r" b="b"/>
              <a:pathLst>
                <a:path w="9066" h="28847">
                  <a:moveTo>
                    <a:pt x="0" y="0"/>
                  </a:moveTo>
                  <a:lnTo>
                    <a:pt x="0" y="28847"/>
                  </a:lnTo>
                </a:path>
              </a:pathLst>
            </a:custGeom>
            <a:ln w="15875" cap="flat">
              <a:solidFill>
                <a:srgbClr val="5D8298"/>
              </a:solidFill>
              <a:prstDash val="solid"/>
              <a:miter/>
            </a:ln>
          </p:spPr>
          <p:txBody>
            <a:bodyPr rtlCol="0" anchor="ctr"/>
            <a:lstStyle/>
            <a:p>
              <a:endParaRPr lang="en-GB" dirty="0"/>
            </a:p>
          </p:txBody>
        </p:sp>
        <p:sp>
          <p:nvSpPr>
            <p:cNvPr id="394" name="Freeform 393">
              <a:extLst>
                <a:ext uri="{FF2B5EF4-FFF2-40B4-BE49-F238E27FC236}">
                  <a16:creationId xmlns:a16="http://schemas.microsoft.com/office/drawing/2014/main" id="{B526B537-A337-890C-1352-1F767DD91F2F}"/>
                </a:ext>
              </a:extLst>
            </p:cNvPr>
            <p:cNvSpPr/>
            <p:nvPr/>
          </p:nvSpPr>
          <p:spPr>
            <a:xfrm>
              <a:off x="1355342" y="5862614"/>
              <a:ext cx="28558" cy="9071"/>
            </a:xfrm>
            <a:custGeom>
              <a:avLst/>
              <a:gdLst>
                <a:gd name="connsiteX0" fmla="*/ 0 w 28558"/>
                <a:gd name="connsiteY0" fmla="*/ 0 h 9071"/>
                <a:gd name="connsiteX1" fmla="*/ 28558 w 28558"/>
                <a:gd name="connsiteY1" fmla="*/ 0 h 9071"/>
              </a:gdLst>
              <a:ahLst/>
              <a:cxnLst>
                <a:cxn ang="0">
                  <a:pos x="connsiteX0" y="connsiteY0"/>
                </a:cxn>
                <a:cxn ang="0">
                  <a:pos x="connsiteX1" y="connsiteY1"/>
                </a:cxn>
              </a:cxnLst>
              <a:rect l="l" t="t" r="r" b="b"/>
              <a:pathLst>
                <a:path w="28558" h="9071">
                  <a:moveTo>
                    <a:pt x="0" y="0"/>
                  </a:moveTo>
                  <a:lnTo>
                    <a:pt x="28558" y="0"/>
                  </a:lnTo>
                </a:path>
              </a:pathLst>
            </a:custGeom>
            <a:ln w="15875" cap="flat">
              <a:solidFill>
                <a:srgbClr val="5D8298"/>
              </a:solidFill>
              <a:prstDash val="solid"/>
              <a:miter/>
            </a:ln>
          </p:spPr>
          <p:txBody>
            <a:bodyPr rtlCol="0" anchor="ctr"/>
            <a:lstStyle/>
            <a:p>
              <a:endParaRPr lang="en-GB" dirty="0"/>
            </a:p>
          </p:txBody>
        </p:sp>
        <p:sp>
          <p:nvSpPr>
            <p:cNvPr id="395" name="Freeform 394">
              <a:extLst>
                <a:ext uri="{FF2B5EF4-FFF2-40B4-BE49-F238E27FC236}">
                  <a16:creationId xmlns:a16="http://schemas.microsoft.com/office/drawing/2014/main" id="{A4F12611-EF96-92BF-7EC8-BCB0C31AB8EF}"/>
                </a:ext>
              </a:extLst>
            </p:cNvPr>
            <p:cNvSpPr/>
            <p:nvPr/>
          </p:nvSpPr>
          <p:spPr>
            <a:xfrm>
              <a:off x="1369576" y="5848190"/>
              <a:ext cx="9066" cy="28756"/>
            </a:xfrm>
            <a:custGeom>
              <a:avLst/>
              <a:gdLst>
                <a:gd name="connsiteX0" fmla="*/ 0 w 9066"/>
                <a:gd name="connsiteY0" fmla="*/ 0 h 28756"/>
                <a:gd name="connsiteX1" fmla="*/ 0 w 9066"/>
                <a:gd name="connsiteY1" fmla="*/ 28756 h 28756"/>
              </a:gdLst>
              <a:ahLst/>
              <a:cxnLst>
                <a:cxn ang="0">
                  <a:pos x="connsiteX0" y="connsiteY0"/>
                </a:cxn>
                <a:cxn ang="0">
                  <a:pos x="connsiteX1" y="connsiteY1"/>
                </a:cxn>
              </a:cxnLst>
              <a:rect l="l" t="t" r="r" b="b"/>
              <a:pathLst>
                <a:path w="9066" h="28756">
                  <a:moveTo>
                    <a:pt x="0" y="0"/>
                  </a:moveTo>
                  <a:lnTo>
                    <a:pt x="0" y="28756"/>
                  </a:lnTo>
                </a:path>
              </a:pathLst>
            </a:custGeom>
            <a:ln w="15875" cap="flat">
              <a:solidFill>
                <a:srgbClr val="5D8298"/>
              </a:solidFill>
              <a:prstDash val="solid"/>
              <a:miter/>
            </a:ln>
          </p:spPr>
          <p:txBody>
            <a:bodyPr rtlCol="0" anchor="ctr"/>
            <a:lstStyle/>
            <a:p>
              <a:endParaRPr lang="en-GB" dirty="0"/>
            </a:p>
          </p:txBody>
        </p:sp>
        <p:sp>
          <p:nvSpPr>
            <p:cNvPr id="396" name="Freeform 395">
              <a:extLst>
                <a:ext uri="{FF2B5EF4-FFF2-40B4-BE49-F238E27FC236}">
                  <a16:creationId xmlns:a16="http://schemas.microsoft.com/office/drawing/2014/main" id="{5872E7C8-062A-3EB8-2987-DA1B31773DE3}"/>
                </a:ext>
              </a:extLst>
            </p:cNvPr>
            <p:cNvSpPr/>
            <p:nvPr/>
          </p:nvSpPr>
          <p:spPr>
            <a:xfrm>
              <a:off x="1388615" y="5881936"/>
              <a:ext cx="28467" cy="9071"/>
            </a:xfrm>
            <a:custGeom>
              <a:avLst/>
              <a:gdLst>
                <a:gd name="connsiteX0" fmla="*/ 0 w 28467"/>
                <a:gd name="connsiteY0" fmla="*/ 0 h 9071"/>
                <a:gd name="connsiteX1" fmla="*/ 28467 w 28467"/>
                <a:gd name="connsiteY1" fmla="*/ 0 h 9071"/>
              </a:gdLst>
              <a:ahLst/>
              <a:cxnLst>
                <a:cxn ang="0">
                  <a:pos x="connsiteX0" y="connsiteY0"/>
                </a:cxn>
                <a:cxn ang="0">
                  <a:pos x="connsiteX1" y="connsiteY1"/>
                </a:cxn>
              </a:cxnLst>
              <a:rect l="l" t="t" r="r" b="b"/>
              <a:pathLst>
                <a:path w="28467" h="9071">
                  <a:moveTo>
                    <a:pt x="0" y="0"/>
                  </a:moveTo>
                  <a:lnTo>
                    <a:pt x="28467" y="0"/>
                  </a:lnTo>
                </a:path>
              </a:pathLst>
            </a:custGeom>
            <a:ln w="15875" cap="flat">
              <a:solidFill>
                <a:srgbClr val="5D8298"/>
              </a:solidFill>
              <a:prstDash val="solid"/>
              <a:miter/>
            </a:ln>
          </p:spPr>
          <p:txBody>
            <a:bodyPr rtlCol="0" anchor="ctr"/>
            <a:lstStyle/>
            <a:p>
              <a:endParaRPr lang="en-GB" dirty="0"/>
            </a:p>
          </p:txBody>
        </p:sp>
        <p:sp>
          <p:nvSpPr>
            <p:cNvPr id="397" name="Freeform 396">
              <a:extLst>
                <a:ext uri="{FF2B5EF4-FFF2-40B4-BE49-F238E27FC236}">
                  <a16:creationId xmlns:a16="http://schemas.microsoft.com/office/drawing/2014/main" id="{F179EF86-0CD4-3E32-A7C6-6150FD9018AC}"/>
                </a:ext>
              </a:extLst>
            </p:cNvPr>
            <p:cNvSpPr/>
            <p:nvPr/>
          </p:nvSpPr>
          <p:spPr>
            <a:xfrm>
              <a:off x="1402849" y="5867512"/>
              <a:ext cx="9066" cy="28847"/>
            </a:xfrm>
            <a:custGeom>
              <a:avLst/>
              <a:gdLst>
                <a:gd name="connsiteX0" fmla="*/ 0 w 9066"/>
                <a:gd name="connsiteY0" fmla="*/ 0 h 28847"/>
                <a:gd name="connsiteX1" fmla="*/ 0 w 9066"/>
                <a:gd name="connsiteY1" fmla="*/ 28847 h 28847"/>
              </a:gdLst>
              <a:ahLst/>
              <a:cxnLst>
                <a:cxn ang="0">
                  <a:pos x="connsiteX0" y="connsiteY0"/>
                </a:cxn>
                <a:cxn ang="0">
                  <a:pos x="connsiteX1" y="connsiteY1"/>
                </a:cxn>
              </a:cxnLst>
              <a:rect l="l" t="t" r="r" b="b"/>
              <a:pathLst>
                <a:path w="9066" h="28847">
                  <a:moveTo>
                    <a:pt x="0" y="0"/>
                  </a:moveTo>
                  <a:lnTo>
                    <a:pt x="0" y="28847"/>
                  </a:lnTo>
                </a:path>
              </a:pathLst>
            </a:custGeom>
            <a:ln w="15875" cap="flat">
              <a:solidFill>
                <a:srgbClr val="5D8298"/>
              </a:solidFill>
              <a:prstDash val="solid"/>
              <a:miter/>
            </a:ln>
          </p:spPr>
          <p:txBody>
            <a:bodyPr rtlCol="0" anchor="ctr"/>
            <a:lstStyle/>
            <a:p>
              <a:endParaRPr lang="en-GB" dirty="0"/>
            </a:p>
          </p:txBody>
        </p:sp>
        <p:sp>
          <p:nvSpPr>
            <p:cNvPr id="398" name="Freeform 397">
              <a:extLst>
                <a:ext uri="{FF2B5EF4-FFF2-40B4-BE49-F238E27FC236}">
                  <a16:creationId xmlns:a16="http://schemas.microsoft.com/office/drawing/2014/main" id="{74B02536-D7DF-1D91-A2AA-2DB20E69C610}"/>
                </a:ext>
              </a:extLst>
            </p:cNvPr>
            <p:cNvSpPr/>
            <p:nvPr/>
          </p:nvSpPr>
          <p:spPr>
            <a:xfrm>
              <a:off x="1433945" y="5928382"/>
              <a:ext cx="28558" cy="9071"/>
            </a:xfrm>
            <a:custGeom>
              <a:avLst/>
              <a:gdLst>
                <a:gd name="connsiteX0" fmla="*/ 0 w 28558"/>
                <a:gd name="connsiteY0" fmla="*/ 0 h 9071"/>
                <a:gd name="connsiteX1" fmla="*/ 28558 w 28558"/>
                <a:gd name="connsiteY1" fmla="*/ 0 h 9071"/>
              </a:gdLst>
              <a:ahLst/>
              <a:cxnLst>
                <a:cxn ang="0">
                  <a:pos x="connsiteX0" y="connsiteY0"/>
                </a:cxn>
                <a:cxn ang="0">
                  <a:pos x="connsiteX1" y="connsiteY1"/>
                </a:cxn>
              </a:cxnLst>
              <a:rect l="l" t="t" r="r" b="b"/>
              <a:pathLst>
                <a:path w="28558" h="9071">
                  <a:moveTo>
                    <a:pt x="0" y="0"/>
                  </a:moveTo>
                  <a:lnTo>
                    <a:pt x="28558" y="0"/>
                  </a:lnTo>
                </a:path>
              </a:pathLst>
            </a:custGeom>
            <a:ln w="15875" cap="flat">
              <a:solidFill>
                <a:srgbClr val="5D8298"/>
              </a:solidFill>
              <a:prstDash val="solid"/>
              <a:miter/>
            </a:ln>
          </p:spPr>
          <p:txBody>
            <a:bodyPr rtlCol="0" anchor="ctr"/>
            <a:lstStyle/>
            <a:p>
              <a:endParaRPr lang="en-GB" dirty="0"/>
            </a:p>
          </p:txBody>
        </p:sp>
        <p:sp>
          <p:nvSpPr>
            <p:cNvPr id="399" name="Freeform 398">
              <a:extLst>
                <a:ext uri="{FF2B5EF4-FFF2-40B4-BE49-F238E27FC236}">
                  <a16:creationId xmlns:a16="http://schemas.microsoft.com/office/drawing/2014/main" id="{5E9709F8-2A2A-0EF2-40BB-4151CA6B04F4}"/>
                </a:ext>
              </a:extLst>
            </p:cNvPr>
            <p:cNvSpPr/>
            <p:nvPr/>
          </p:nvSpPr>
          <p:spPr>
            <a:xfrm>
              <a:off x="1448179" y="5914049"/>
              <a:ext cx="9066" cy="28756"/>
            </a:xfrm>
            <a:custGeom>
              <a:avLst/>
              <a:gdLst>
                <a:gd name="connsiteX0" fmla="*/ 0 w 9066"/>
                <a:gd name="connsiteY0" fmla="*/ 0 h 28756"/>
                <a:gd name="connsiteX1" fmla="*/ 0 w 9066"/>
                <a:gd name="connsiteY1" fmla="*/ 28756 h 28756"/>
              </a:gdLst>
              <a:ahLst/>
              <a:cxnLst>
                <a:cxn ang="0">
                  <a:pos x="connsiteX0" y="connsiteY0"/>
                </a:cxn>
                <a:cxn ang="0">
                  <a:pos x="connsiteX1" y="connsiteY1"/>
                </a:cxn>
              </a:cxnLst>
              <a:rect l="l" t="t" r="r" b="b"/>
              <a:pathLst>
                <a:path w="9066" h="28756">
                  <a:moveTo>
                    <a:pt x="0" y="0"/>
                  </a:moveTo>
                  <a:lnTo>
                    <a:pt x="0" y="28756"/>
                  </a:lnTo>
                </a:path>
              </a:pathLst>
            </a:custGeom>
            <a:ln w="15875" cap="flat">
              <a:solidFill>
                <a:srgbClr val="5D8298"/>
              </a:solidFill>
              <a:prstDash val="solid"/>
              <a:miter/>
            </a:ln>
          </p:spPr>
          <p:txBody>
            <a:bodyPr rtlCol="0" anchor="ctr"/>
            <a:lstStyle/>
            <a:p>
              <a:endParaRPr lang="en-GB" dirty="0"/>
            </a:p>
          </p:txBody>
        </p:sp>
        <p:sp>
          <p:nvSpPr>
            <p:cNvPr id="400" name="Freeform 399">
              <a:extLst>
                <a:ext uri="{FF2B5EF4-FFF2-40B4-BE49-F238E27FC236}">
                  <a16:creationId xmlns:a16="http://schemas.microsoft.com/office/drawing/2014/main" id="{66BE7A56-178D-C553-54DE-E76C40665310}"/>
                </a:ext>
              </a:extLst>
            </p:cNvPr>
            <p:cNvSpPr/>
            <p:nvPr/>
          </p:nvSpPr>
          <p:spPr>
            <a:xfrm>
              <a:off x="1512458" y="5928382"/>
              <a:ext cx="28558" cy="9071"/>
            </a:xfrm>
            <a:custGeom>
              <a:avLst/>
              <a:gdLst>
                <a:gd name="connsiteX0" fmla="*/ 0 w 28558"/>
                <a:gd name="connsiteY0" fmla="*/ 0 h 9071"/>
                <a:gd name="connsiteX1" fmla="*/ 28558 w 28558"/>
                <a:gd name="connsiteY1" fmla="*/ 0 h 9071"/>
              </a:gdLst>
              <a:ahLst/>
              <a:cxnLst>
                <a:cxn ang="0">
                  <a:pos x="connsiteX0" y="connsiteY0"/>
                </a:cxn>
                <a:cxn ang="0">
                  <a:pos x="connsiteX1" y="connsiteY1"/>
                </a:cxn>
              </a:cxnLst>
              <a:rect l="l" t="t" r="r" b="b"/>
              <a:pathLst>
                <a:path w="28558" h="9071">
                  <a:moveTo>
                    <a:pt x="0" y="0"/>
                  </a:moveTo>
                  <a:lnTo>
                    <a:pt x="28558" y="0"/>
                  </a:lnTo>
                </a:path>
              </a:pathLst>
            </a:custGeom>
            <a:ln w="15875" cap="flat">
              <a:solidFill>
                <a:srgbClr val="5D8298"/>
              </a:solidFill>
              <a:prstDash val="solid"/>
              <a:miter/>
            </a:ln>
          </p:spPr>
          <p:txBody>
            <a:bodyPr rtlCol="0" anchor="ctr"/>
            <a:lstStyle/>
            <a:p>
              <a:endParaRPr lang="en-GB" dirty="0"/>
            </a:p>
          </p:txBody>
        </p:sp>
        <p:sp>
          <p:nvSpPr>
            <p:cNvPr id="401" name="Freeform 400">
              <a:extLst>
                <a:ext uri="{FF2B5EF4-FFF2-40B4-BE49-F238E27FC236}">
                  <a16:creationId xmlns:a16="http://schemas.microsoft.com/office/drawing/2014/main" id="{C2078895-D73A-9AAA-627D-FDD9F2CE184E}"/>
                </a:ext>
              </a:extLst>
            </p:cNvPr>
            <p:cNvSpPr/>
            <p:nvPr/>
          </p:nvSpPr>
          <p:spPr>
            <a:xfrm>
              <a:off x="1526782" y="5914049"/>
              <a:ext cx="9066" cy="28756"/>
            </a:xfrm>
            <a:custGeom>
              <a:avLst/>
              <a:gdLst>
                <a:gd name="connsiteX0" fmla="*/ 0 w 9066"/>
                <a:gd name="connsiteY0" fmla="*/ 0 h 28756"/>
                <a:gd name="connsiteX1" fmla="*/ 0 w 9066"/>
                <a:gd name="connsiteY1" fmla="*/ 28756 h 28756"/>
              </a:gdLst>
              <a:ahLst/>
              <a:cxnLst>
                <a:cxn ang="0">
                  <a:pos x="connsiteX0" y="connsiteY0"/>
                </a:cxn>
                <a:cxn ang="0">
                  <a:pos x="connsiteX1" y="connsiteY1"/>
                </a:cxn>
              </a:cxnLst>
              <a:rect l="l" t="t" r="r" b="b"/>
              <a:pathLst>
                <a:path w="9066" h="28756">
                  <a:moveTo>
                    <a:pt x="0" y="0"/>
                  </a:moveTo>
                  <a:lnTo>
                    <a:pt x="0" y="28756"/>
                  </a:lnTo>
                </a:path>
              </a:pathLst>
            </a:custGeom>
            <a:ln w="15875" cap="flat">
              <a:solidFill>
                <a:srgbClr val="5D8298"/>
              </a:solidFill>
              <a:prstDash val="solid"/>
              <a:miter/>
            </a:ln>
          </p:spPr>
          <p:txBody>
            <a:bodyPr rtlCol="0" anchor="ctr"/>
            <a:lstStyle/>
            <a:p>
              <a:endParaRPr lang="en-GB" dirty="0"/>
            </a:p>
          </p:txBody>
        </p:sp>
        <p:sp>
          <p:nvSpPr>
            <p:cNvPr id="402" name="Freeform 401">
              <a:extLst>
                <a:ext uri="{FF2B5EF4-FFF2-40B4-BE49-F238E27FC236}">
                  <a16:creationId xmlns:a16="http://schemas.microsoft.com/office/drawing/2014/main" id="{A6C65D7C-8020-290B-8FCC-207020FD6200}"/>
                </a:ext>
              </a:extLst>
            </p:cNvPr>
            <p:cNvSpPr/>
            <p:nvPr/>
          </p:nvSpPr>
          <p:spPr>
            <a:xfrm>
              <a:off x="1533582" y="5928382"/>
              <a:ext cx="28558" cy="9071"/>
            </a:xfrm>
            <a:custGeom>
              <a:avLst/>
              <a:gdLst>
                <a:gd name="connsiteX0" fmla="*/ 0 w 28558"/>
                <a:gd name="connsiteY0" fmla="*/ 0 h 9071"/>
                <a:gd name="connsiteX1" fmla="*/ 28558 w 28558"/>
                <a:gd name="connsiteY1" fmla="*/ 0 h 9071"/>
              </a:gdLst>
              <a:ahLst/>
              <a:cxnLst>
                <a:cxn ang="0">
                  <a:pos x="connsiteX0" y="connsiteY0"/>
                </a:cxn>
                <a:cxn ang="0">
                  <a:pos x="connsiteX1" y="connsiteY1"/>
                </a:cxn>
              </a:cxnLst>
              <a:rect l="l" t="t" r="r" b="b"/>
              <a:pathLst>
                <a:path w="28558" h="9071">
                  <a:moveTo>
                    <a:pt x="0" y="0"/>
                  </a:moveTo>
                  <a:lnTo>
                    <a:pt x="28558" y="0"/>
                  </a:lnTo>
                </a:path>
              </a:pathLst>
            </a:custGeom>
            <a:ln w="15875" cap="flat">
              <a:solidFill>
                <a:srgbClr val="5D8298"/>
              </a:solidFill>
              <a:prstDash val="solid"/>
              <a:miter/>
            </a:ln>
          </p:spPr>
          <p:txBody>
            <a:bodyPr rtlCol="0" anchor="ctr"/>
            <a:lstStyle/>
            <a:p>
              <a:endParaRPr lang="en-GB" dirty="0"/>
            </a:p>
          </p:txBody>
        </p:sp>
        <p:sp>
          <p:nvSpPr>
            <p:cNvPr id="403" name="Freeform 402">
              <a:extLst>
                <a:ext uri="{FF2B5EF4-FFF2-40B4-BE49-F238E27FC236}">
                  <a16:creationId xmlns:a16="http://schemas.microsoft.com/office/drawing/2014/main" id="{6240EC89-9B5A-4765-1A43-59B14DF5E26E}"/>
                </a:ext>
              </a:extLst>
            </p:cNvPr>
            <p:cNvSpPr/>
            <p:nvPr/>
          </p:nvSpPr>
          <p:spPr>
            <a:xfrm>
              <a:off x="1547906" y="5914049"/>
              <a:ext cx="9066" cy="28756"/>
            </a:xfrm>
            <a:custGeom>
              <a:avLst/>
              <a:gdLst>
                <a:gd name="connsiteX0" fmla="*/ 0 w 9066"/>
                <a:gd name="connsiteY0" fmla="*/ 0 h 28756"/>
                <a:gd name="connsiteX1" fmla="*/ 0 w 9066"/>
                <a:gd name="connsiteY1" fmla="*/ 28756 h 28756"/>
              </a:gdLst>
              <a:ahLst/>
              <a:cxnLst>
                <a:cxn ang="0">
                  <a:pos x="connsiteX0" y="connsiteY0"/>
                </a:cxn>
                <a:cxn ang="0">
                  <a:pos x="connsiteX1" y="connsiteY1"/>
                </a:cxn>
              </a:cxnLst>
              <a:rect l="l" t="t" r="r" b="b"/>
              <a:pathLst>
                <a:path w="9066" h="28756">
                  <a:moveTo>
                    <a:pt x="0" y="0"/>
                  </a:moveTo>
                  <a:lnTo>
                    <a:pt x="0" y="28756"/>
                  </a:lnTo>
                </a:path>
              </a:pathLst>
            </a:custGeom>
            <a:ln w="15875" cap="flat">
              <a:solidFill>
                <a:srgbClr val="5D8298"/>
              </a:solidFill>
              <a:prstDash val="solid"/>
              <a:miter/>
            </a:ln>
          </p:spPr>
          <p:txBody>
            <a:bodyPr rtlCol="0" anchor="ctr"/>
            <a:lstStyle/>
            <a:p>
              <a:endParaRPr lang="en-GB" dirty="0"/>
            </a:p>
          </p:txBody>
        </p:sp>
        <p:grpSp>
          <p:nvGrpSpPr>
            <p:cNvPr id="404" name="Graphic 9">
              <a:extLst>
                <a:ext uri="{FF2B5EF4-FFF2-40B4-BE49-F238E27FC236}">
                  <a16:creationId xmlns:a16="http://schemas.microsoft.com/office/drawing/2014/main" id="{A60E46C6-03FD-BD27-B952-93328DBFCE76}"/>
                </a:ext>
              </a:extLst>
            </p:cNvPr>
            <p:cNvGrpSpPr/>
            <p:nvPr/>
          </p:nvGrpSpPr>
          <p:grpSpPr>
            <a:xfrm>
              <a:off x="-540558" y="4952946"/>
              <a:ext cx="1850299" cy="1024586"/>
              <a:chOff x="-540558" y="4952946"/>
              <a:chExt cx="1850299" cy="1024586"/>
            </a:xfrm>
            <a:noFill/>
          </p:grpSpPr>
          <p:sp>
            <p:nvSpPr>
              <p:cNvPr id="405" name="Freeform 404">
                <a:extLst>
                  <a:ext uri="{FF2B5EF4-FFF2-40B4-BE49-F238E27FC236}">
                    <a16:creationId xmlns:a16="http://schemas.microsoft.com/office/drawing/2014/main" id="{975F2888-8DE1-8F8B-80BE-E7F80CDABD58}"/>
                  </a:ext>
                </a:extLst>
              </p:cNvPr>
              <p:cNvSpPr/>
              <p:nvPr/>
            </p:nvSpPr>
            <p:spPr>
              <a:xfrm>
                <a:off x="-540558" y="4952946"/>
                <a:ext cx="31368" cy="32535"/>
              </a:xfrm>
              <a:custGeom>
                <a:avLst/>
                <a:gdLst>
                  <a:gd name="connsiteX0" fmla="*/ 31369 w 31368"/>
                  <a:gd name="connsiteY0" fmla="*/ 16313 h 32535"/>
                  <a:gd name="connsiteX1" fmla="*/ 20580 w 31368"/>
                  <a:gd name="connsiteY1" fmla="*/ 801 h 32535"/>
                  <a:gd name="connsiteX2" fmla="*/ 2992 w 31368"/>
                  <a:gd name="connsiteY2" fmla="*/ 6697 h 32535"/>
                  <a:gd name="connsiteX3" fmla="*/ 2992 w 31368"/>
                  <a:gd name="connsiteY3" fmla="*/ 25838 h 32535"/>
                  <a:gd name="connsiteX4" fmla="*/ 20580 w 31368"/>
                  <a:gd name="connsiteY4" fmla="*/ 31734 h 32535"/>
                  <a:gd name="connsiteX5" fmla="*/ 31369 w 31368"/>
                  <a:gd name="connsiteY5" fmla="*/ 16313 h 32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68" h="32535">
                    <a:moveTo>
                      <a:pt x="31369" y="16313"/>
                    </a:moveTo>
                    <a:cubicBezTo>
                      <a:pt x="31369" y="9237"/>
                      <a:pt x="27017" y="2978"/>
                      <a:pt x="20580" y="801"/>
                    </a:cubicBezTo>
                    <a:cubicBezTo>
                      <a:pt x="14052" y="-1376"/>
                      <a:pt x="6981" y="982"/>
                      <a:pt x="2992" y="6697"/>
                    </a:cubicBezTo>
                    <a:cubicBezTo>
                      <a:pt x="-997" y="12412"/>
                      <a:pt x="-997" y="20123"/>
                      <a:pt x="2992" y="25838"/>
                    </a:cubicBezTo>
                    <a:cubicBezTo>
                      <a:pt x="6981" y="31553"/>
                      <a:pt x="14143" y="33912"/>
                      <a:pt x="20580" y="31734"/>
                    </a:cubicBezTo>
                    <a:cubicBezTo>
                      <a:pt x="27017" y="29557"/>
                      <a:pt x="31369" y="23298"/>
                      <a:pt x="31369" y="16313"/>
                    </a:cubicBezTo>
                  </a:path>
                </a:pathLst>
              </a:custGeom>
              <a:noFill/>
              <a:ln w="15875" cap="sq">
                <a:solidFill>
                  <a:srgbClr val="C6573B"/>
                </a:solidFill>
                <a:prstDash val="solid"/>
                <a:miter/>
              </a:ln>
            </p:spPr>
            <p:txBody>
              <a:bodyPr rtlCol="0" anchor="ctr"/>
              <a:lstStyle/>
              <a:p>
                <a:endParaRPr lang="en-GB" dirty="0"/>
              </a:p>
            </p:txBody>
          </p:sp>
          <p:sp>
            <p:nvSpPr>
              <p:cNvPr id="406" name="Freeform 405">
                <a:extLst>
                  <a:ext uri="{FF2B5EF4-FFF2-40B4-BE49-F238E27FC236}">
                    <a16:creationId xmlns:a16="http://schemas.microsoft.com/office/drawing/2014/main" id="{28B4F2FD-0014-993D-7C7A-C6572FF4DD65}"/>
                  </a:ext>
                </a:extLst>
              </p:cNvPr>
              <p:cNvSpPr/>
              <p:nvPr/>
            </p:nvSpPr>
            <p:spPr>
              <a:xfrm>
                <a:off x="-540558" y="4952946"/>
                <a:ext cx="31368" cy="32535"/>
              </a:xfrm>
              <a:custGeom>
                <a:avLst/>
                <a:gdLst>
                  <a:gd name="connsiteX0" fmla="*/ 31369 w 31368"/>
                  <a:gd name="connsiteY0" fmla="*/ 16313 h 32535"/>
                  <a:gd name="connsiteX1" fmla="*/ 20580 w 31368"/>
                  <a:gd name="connsiteY1" fmla="*/ 801 h 32535"/>
                  <a:gd name="connsiteX2" fmla="*/ 2992 w 31368"/>
                  <a:gd name="connsiteY2" fmla="*/ 6697 h 32535"/>
                  <a:gd name="connsiteX3" fmla="*/ 2992 w 31368"/>
                  <a:gd name="connsiteY3" fmla="*/ 25838 h 32535"/>
                  <a:gd name="connsiteX4" fmla="*/ 20580 w 31368"/>
                  <a:gd name="connsiteY4" fmla="*/ 31734 h 32535"/>
                  <a:gd name="connsiteX5" fmla="*/ 31369 w 31368"/>
                  <a:gd name="connsiteY5" fmla="*/ 16313 h 32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68" h="32535">
                    <a:moveTo>
                      <a:pt x="31369" y="16313"/>
                    </a:moveTo>
                    <a:cubicBezTo>
                      <a:pt x="31369" y="9237"/>
                      <a:pt x="27017" y="2978"/>
                      <a:pt x="20580" y="801"/>
                    </a:cubicBezTo>
                    <a:cubicBezTo>
                      <a:pt x="14052" y="-1376"/>
                      <a:pt x="6981" y="982"/>
                      <a:pt x="2992" y="6697"/>
                    </a:cubicBezTo>
                    <a:cubicBezTo>
                      <a:pt x="-997" y="12412"/>
                      <a:pt x="-997" y="20123"/>
                      <a:pt x="2992" y="25838"/>
                    </a:cubicBezTo>
                    <a:cubicBezTo>
                      <a:pt x="6981" y="31553"/>
                      <a:pt x="14143" y="33912"/>
                      <a:pt x="20580" y="31734"/>
                    </a:cubicBezTo>
                    <a:cubicBezTo>
                      <a:pt x="27017" y="29557"/>
                      <a:pt x="31369" y="23298"/>
                      <a:pt x="31369" y="16313"/>
                    </a:cubicBezTo>
                  </a:path>
                </a:pathLst>
              </a:custGeom>
              <a:noFill/>
              <a:ln w="15875" cap="sq">
                <a:solidFill>
                  <a:srgbClr val="C6573B"/>
                </a:solidFill>
                <a:prstDash val="solid"/>
                <a:miter/>
              </a:ln>
            </p:spPr>
            <p:txBody>
              <a:bodyPr rtlCol="0" anchor="ctr"/>
              <a:lstStyle/>
              <a:p>
                <a:endParaRPr lang="en-GB" dirty="0"/>
              </a:p>
            </p:txBody>
          </p:sp>
          <p:sp>
            <p:nvSpPr>
              <p:cNvPr id="407" name="Freeform 406">
                <a:extLst>
                  <a:ext uri="{FF2B5EF4-FFF2-40B4-BE49-F238E27FC236}">
                    <a16:creationId xmlns:a16="http://schemas.microsoft.com/office/drawing/2014/main" id="{73893603-CE05-04A1-A343-0A9C928C100D}"/>
                  </a:ext>
                </a:extLst>
              </p:cNvPr>
              <p:cNvSpPr/>
              <p:nvPr/>
            </p:nvSpPr>
            <p:spPr>
              <a:xfrm>
                <a:off x="-538020" y="4958661"/>
                <a:ext cx="31368" cy="32626"/>
              </a:xfrm>
              <a:custGeom>
                <a:avLst/>
                <a:gdLst>
                  <a:gd name="connsiteX0" fmla="*/ 31369 w 31368"/>
                  <a:gd name="connsiteY0" fmla="*/ 16313 h 32626"/>
                  <a:gd name="connsiteX1" fmla="*/ 20580 w 31368"/>
                  <a:gd name="connsiteY1" fmla="*/ 801 h 32626"/>
                  <a:gd name="connsiteX2" fmla="*/ 2992 w 31368"/>
                  <a:gd name="connsiteY2" fmla="*/ 6697 h 32626"/>
                  <a:gd name="connsiteX3" fmla="*/ 2992 w 31368"/>
                  <a:gd name="connsiteY3" fmla="*/ 25929 h 32626"/>
                  <a:gd name="connsiteX4" fmla="*/ 20580 w 31368"/>
                  <a:gd name="connsiteY4" fmla="*/ 31825 h 32626"/>
                  <a:gd name="connsiteX5" fmla="*/ 31369 w 31368"/>
                  <a:gd name="connsiteY5" fmla="*/ 16313 h 32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68" h="32626">
                    <a:moveTo>
                      <a:pt x="31369" y="16313"/>
                    </a:moveTo>
                    <a:cubicBezTo>
                      <a:pt x="31369" y="9237"/>
                      <a:pt x="27017" y="2978"/>
                      <a:pt x="20580" y="801"/>
                    </a:cubicBezTo>
                    <a:cubicBezTo>
                      <a:pt x="14143" y="-1376"/>
                      <a:pt x="6981" y="982"/>
                      <a:pt x="2992" y="6697"/>
                    </a:cubicBezTo>
                    <a:cubicBezTo>
                      <a:pt x="-997" y="12503"/>
                      <a:pt x="-997" y="20123"/>
                      <a:pt x="2992" y="25929"/>
                    </a:cubicBezTo>
                    <a:cubicBezTo>
                      <a:pt x="6981" y="31644"/>
                      <a:pt x="14143" y="34002"/>
                      <a:pt x="20580" y="31825"/>
                    </a:cubicBezTo>
                    <a:cubicBezTo>
                      <a:pt x="27108" y="29648"/>
                      <a:pt x="31369" y="23298"/>
                      <a:pt x="31369" y="16313"/>
                    </a:cubicBezTo>
                  </a:path>
                </a:pathLst>
              </a:custGeom>
              <a:noFill/>
              <a:ln w="15875" cap="sq">
                <a:solidFill>
                  <a:srgbClr val="C6573B"/>
                </a:solidFill>
                <a:prstDash val="solid"/>
                <a:miter/>
              </a:ln>
            </p:spPr>
            <p:txBody>
              <a:bodyPr rtlCol="0" anchor="ctr"/>
              <a:lstStyle/>
              <a:p>
                <a:endParaRPr lang="en-GB" dirty="0"/>
              </a:p>
            </p:txBody>
          </p:sp>
          <p:sp>
            <p:nvSpPr>
              <p:cNvPr id="408" name="Freeform 407">
                <a:extLst>
                  <a:ext uri="{FF2B5EF4-FFF2-40B4-BE49-F238E27FC236}">
                    <a16:creationId xmlns:a16="http://schemas.microsoft.com/office/drawing/2014/main" id="{F337E9F5-C2AD-3BAA-BB9C-0E86A6B8DA59}"/>
                  </a:ext>
                </a:extLst>
              </p:cNvPr>
              <p:cNvSpPr/>
              <p:nvPr/>
            </p:nvSpPr>
            <p:spPr>
              <a:xfrm>
                <a:off x="-538020" y="4958661"/>
                <a:ext cx="31368" cy="32626"/>
              </a:xfrm>
              <a:custGeom>
                <a:avLst/>
                <a:gdLst>
                  <a:gd name="connsiteX0" fmla="*/ 31369 w 31368"/>
                  <a:gd name="connsiteY0" fmla="*/ 16313 h 32626"/>
                  <a:gd name="connsiteX1" fmla="*/ 20580 w 31368"/>
                  <a:gd name="connsiteY1" fmla="*/ 801 h 32626"/>
                  <a:gd name="connsiteX2" fmla="*/ 2992 w 31368"/>
                  <a:gd name="connsiteY2" fmla="*/ 6697 h 32626"/>
                  <a:gd name="connsiteX3" fmla="*/ 2992 w 31368"/>
                  <a:gd name="connsiteY3" fmla="*/ 25929 h 32626"/>
                  <a:gd name="connsiteX4" fmla="*/ 20580 w 31368"/>
                  <a:gd name="connsiteY4" fmla="*/ 31825 h 32626"/>
                  <a:gd name="connsiteX5" fmla="*/ 31369 w 31368"/>
                  <a:gd name="connsiteY5" fmla="*/ 16313 h 32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68" h="32626">
                    <a:moveTo>
                      <a:pt x="31369" y="16313"/>
                    </a:moveTo>
                    <a:cubicBezTo>
                      <a:pt x="31369" y="9237"/>
                      <a:pt x="27017" y="2978"/>
                      <a:pt x="20580" y="801"/>
                    </a:cubicBezTo>
                    <a:cubicBezTo>
                      <a:pt x="14143" y="-1376"/>
                      <a:pt x="6981" y="982"/>
                      <a:pt x="2992" y="6697"/>
                    </a:cubicBezTo>
                    <a:cubicBezTo>
                      <a:pt x="-997" y="12503"/>
                      <a:pt x="-997" y="20123"/>
                      <a:pt x="2992" y="25929"/>
                    </a:cubicBezTo>
                    <a:cubicBezTo>
                      <a:pt x="6981" y="31644"/>
                      <a:pt x="14143" y="34002"/>
                      <a:pt x="20580" y="31825"/>
                    </a:cubicBezTo>
                    <a:cubicBezTo>
                      <a:pt x="27108" y="29648"/>
                      <a:pt x="31369" y="23298"/>
                      <a:pt x="31369" y="16313"/>
                    </a:cubicBezTo>
                  </a:path>
                </a:pathLst>
              </a:custGeom>
              <a:noFill/>
              <a:ln w="15875" cap="sq">
                <a:solidFill>
                  <a:srgbClr val="C6573B"/>
                </a:solidFill>
                <a:prstDash val="solid"/>
                <a:miter/>
              </a:ln>
            </p:spPr>
            <p:txBody>
              <a:bodyPr rtlCol="0" anchor="ctr"/>
              <a:lstStyle/>
              <a:p>
                <a:endParaRPr lang="en-GB" dirty="0"/>
              </a:p>
            </p:txBody>
          </p:sp>
          <p:sp>
            <p:nvSpPr>
              <p:cNvPr id="409" name="Freeform 408">
                <a:extLst>
                  <a:ext uri="{FF2B5EF4-FFF2-40B4-BE49-F238E27FC236}">
                    <a16:creationId xmlns:a16="http://schemas.microsoft.com/office/drawing/2014/main" id="{4E930C68-31C0-F53A-984C-2F8BE436A3B0}"/>
                  </a:ext>
                </a:extLst>
              </p:cNvPr>
              <p:cNvSpPr/>
              <p:nvPr/>
            </p:nvSpPr>
            <p:spPr>
              <a:xfrm>
                <a:off x="-538020" y="4958661"/>
                <a:ext cx="31368" cy="32626"/>
              </a:xfrm>
              <a:custGeom>
                <a:avLst/>
                <a:gdLst>
                  <a:gd name="connsiteX0" fmla="*/ 31369 w 31368"/>
                  <a:gd name="connsiteY0" fmla="*/ 16313 h 32626"/>
                  <a:gd name="connsiteX1" fmla="*/ 20580 w 31368"/>
                  <a:gd name="connsiteY1" fmla="*/ 801 h 32626"/>
                  <a:gd name="connsiteX2" fmla="*/ 2992 w 31368"/>
                  <a:gd name="connsiteY2" fmla="*/ 6697 h 32626"/>
                  <a:gd name="connsiteX3" fmla="*/ 2992 w 31368"/>
                  <a:gd name="connsiteY3" fmla="*/ 25929 h 32626"/>
                  <a:gd name="connsiteX4" fmla="*/ 20580 w 31368"/>
                  <a:gd name="connsiteY4" fmla="*/ 31825 h 32626"/>
                  <a:gd name="connsiteX5" fmla="*/ 31369 w 31368"/>
                  <a:gd name="connsiteY5" fmla="*/ 16313 h 32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68" h="32626">
                    <a:moveTo>
                      <a:pt x="31369" y="16313"/>
                    </a:moveTo>
                    <a:cubicBezTo>
                      <a:pt x="31369" y="9237"/>
                      <a:pt x="27017" y="2978"/>
                      <a:pt x="20580" y="801"/>
                    </a:cubicBezTo>
                    <a:cubicBezTo>
                      <a:pt x="14143" y="-1376"/>
                      <a:pt x="6981" y="982"/>
                      <a:pt x="2992" y="6697"/>
                    </a:cubicBezTo>
                    <a:cubicBezTo>
                      <a:pt x="-997" y="12503"/>
                      <a:pt x="-997" y="20123"/>
                      <a:pt x="2992" y="25929"/>
                    </a:cubicBezTo>
                    <a:cubicBezTo>
                      <a:pt x="6981" y="31644"/>
                      <a:pt x="14143" y="34002"/>
                      <a:pt x="20580" y="31825"/>
                    </a:cubicBezTo>
                    <a:cubicBezTo>
                      <a:pt x="27108" y="29648"/>
                      <a:pt x="31369" y="23298"/>
                      <a:pt x="31369" y="16313"/>
                    </a:cubicBezTo>
                  </a:path>
                </a:pathLst>
              </a:custGeom>
              <a:noFill/>
              <a:ln w="15875" cap="sq">
                <a:solidFill>
                  <a:srgbClr val="C6573B"/>
                </a:solidFill>
                <a:prstDash val="solid"/>
                <a:miter/>
              </a:ln>
            </p:spPr>
            <p:txBody>
              <a:bodyPr rtlCol="0" anchor="ctr"/>
              <a:lstStyle/>
              <a:p>
                <a:endParaRPr lang="en-GB" dirty="0"/>
              </a:p>
            </p:txBody>
          </p:sp>
          <p:sp>
            <p:nvSpPr>
              <p:cNvPr id="410" name="Freeform 409">
                <a:extLst>
                  <a:ext uri="{FF2B5EF4-FFF2-40B4-BE49-F238E27FC236}">
                    <a16:creationId xmlns:a16="http://schemas.microsoft.com/office/drawing/2014/main" id="{25866624-D4AF-A51A-FCEE-DFBB7FBE8119}"/>
                  </a:ext>
                </a:extLst>
              </p:cNvPr>
              <p:cNvSpPr/>
              <p:nvPr/>
            </p:nvSpPr>
            <p:spPr>
              <a:xfrm>
                <a:off x="-538020" y="4958661"/>
                <a:ext cx="31368" cy="32626"/>
              </a:xfrm>
              <a:custGeom>
                <a:avLst/>
                <a:gdLst>
                  <a:gd name="connsiteX0" fmla="*/ 31369 w 31368"/>
                  <a:gd name="connsiteY0" fmla="*/ 16313 h 32626"/>
                  <a:gd name="connsiteX1" fmla="*/ 20580 w 31368"/>
                  <a:gd name="connsiteY1" fmla="*/ 801 h 32626"/>
                  <a:gd name="connsiteX2" fmla="*/ 2992 w 31368"/>
                  <a:gd name="connsiteY2" fmla="*/ 6697 h 32626"/>
                  <a:gd name="connsiteX3" fmla="*/ 2992 w 31368"/>
                  <a:gd name="connsiteY3" fmla="*/ 25929 h 32626"/>
                  <a:gd name="connsiteX4" fmla="*/ 20580 w 31368"/>
                  <a:gd name="connsiteY4" fmla="*/ 31825 h 32626"/>
                  <a:gd name="connsiteX5" fmla="*/ 31369 w 31368"/>
                  <a:gd name="connsiteY5" fmla="*/ 16313 h 32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68" h="32626">
                    <a:moveTo>
                      <a:pt x="31369" y="16313"/>
                    </a:moveTo>
                    <a:cubicBezTo>
                      <a:pt x="31369" y="9237"/>
                      <a:pt x="27017" y="2978"/>
                      <a:pt x="20580" y="801"/>
                    </a:cubicBezTo>
                    <a:cubicBezTo>
                      <a:pt x="14143" y="-1376"/>
                      <a:pt x="6981" y="982"/>
                      <a:pt x="2992" y="6697"/>
                    </a:cubicBezTo>
                    <a:cubicBezTo>
                      <a:pt x="-997" y="12503"/>
                      <a:pt x="-997" y="20123"/>
                      <a:pt x="2992" y="25929"/>
                    </a:cubicBezTo>
                    <a:cubicBezTo>
                      <a:pt x="6981" y="31644"/>
                      <a:pt x="14143" y="34002"/>
                      <a:pt x="20580" y="31825"/>
                    </a:cubicBezTo>
                    <a:cubicBezTo>
                      <a:pt x="27108" y="29648"/>
                      <a:pt x="31369" y="23298"/>
                      <a:pt x="31369" y="16313"/>
                    </a:cubicBezTo>
                  </a:path>
                </a:pathLst>
              </a:custGeom>
              <a:noFill/>
              <a:ln w="15875" cap="sq">
                <a:solidFill>
                  <a:srgbClr val="C6573B"/>
                </a:solidFill>
                <a:prstDash val="solid"/>
                <a:miter/>
              </a:ln>
            </p:spPr>
            <p:txBody>
              <a:bodyPr rtlCol="0" anchor="ctr"/>
              <a:lstStyle/>
              <a:p>
                <a:endParaRPr lang="en-GB" dirty="0"/>
              </a:p>
            </p:txBody>
          </p:sp>
          <p:sp>
            <p:nvSpPr>
              <p:cNvPr id="411" name="Freeform 410">
                <a:extLst>
                  <a:ext uri="{FF2B5EF4-FFF2-40B4-BE49-F238E27FC236}">
                    <a16:creationId xmlns:a16="http://schemas.microsoft.com/office/drawing/2014/main" id="{EA108DE9-FCCE-A804-4456-5BBBCFA3705A}"/>
                  </a:ext>
                </a:extLst>
              </p:cNvPr>
              <p:cNvSpPr/>
              <p:nvPr/>
            </p:nvSpPr>
            <p:spPr>
              <a:xfrm>
                <a:off x="-535391" y="4958661"/>
                <a:ext cx="31459" cy="32626"/>
              </a:xfrm>
              <a:custGeom>
                <a:avLst/>
                <a:gdLst>
                  <a:gd name="connsiteX0" fmla="*/ 31459 w 31459"/>
                  <a:gd name="connsiteY0" fmla="*/ 16313 h 32626"/>
                  <a:gd name="connsiteX1" fmla="*/ 20580 w 31459"/>
                  <a:gd name="connsiteY1" fmla="*/ 801 h 32626"/>
                  <a:gd name="connsiteX2" fmla="*/ 2992 w 31459"/>
                  <a:gd name="connsiteY2" fmla="*/ 6697 h 32626"/>
                  <a:gd name="connsiteX3" fmla="*/ 2992 w 31459"/>
                  <a:gd name="connsiteY3" fmla="*/ 25929 h 32626"/>
                  <a:gd name="connsiteX4" fmla="*/ 20580 w 31459"/>
                  <a:gd name="connsiteY4" fmla="*/ 31825 h 32626"/>
                  <a:gd name="connsiteX5" fmla="*/ 31459 w 31459"/>
                  <a:gd name="connsiteY5" fmla="*/ 16313 h 32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459" h="32626">
                    <a:moveTo>
                      <a:pt x="31459" y="16313"/>
                    </a:moveTo>
                    <a:cubicBezTo>
                      <a:pt x="31459" y="9237"/>
                      <a:pt x="27108" y="2978"/>
                      <a:pt x="20580" y="801"/>
                    </a:cubicBezTo>
                    <a:cubicBezTo>
                      <a:pt x="14143" y="-1376"/>
                      <a:pt x="6981" y="982"/>
                      <a:pt x="2992" y="6697"/>
                    </a:cubicBezTo>
                    <a:cubicBezTo>
                      <a:pt x="-997" y="12503"/>
                      <a:pt x="-997" y="20123"/>
                      <a:pt x="2992" y="25929"/>
                    </a:cubicBezTo>
                    <a:cubicBezTo>
                      <a:pt x="6981" y="31644"/>
                      <a:pt x="14143" y="34002"/>
                      <a:pt x="20580" y="31825"/>
                    </a:cubicBezTo>
                    <a:cubicBezTo>
                      <a:pt x="27017" y="29648"/>
                      <a:pt x="31459" y="23298"/>
                      <a:pt x="31459" y="16313"/>
                    </a:cubicBezTo>
                  </a:path>
                </a:pathLst>
              </a:custGeom>
              <a:noFill/>
              <a:ln w="15875" cap="sq">
                <a:solidFill>
                  <a:srgbClr val="C6573B"/>
                </a:solidFill>
                <a:prstDash val="solid"/>
                <a:miter/>
              </a:ln>
            </p:spPr>
            <p:txBody>
              <a:bodyPr rtlCol="0" anchor="ctr"/>
              <a:lstStyle/>
              <a:p>
                <a:endParaRPr lang="en-GB" dirty="0"/>
              </a:p>
            </p:txBody>
          </p:sp>
          <p:sp>
            <p:nvSpPr>
              <p:cNvPr id="412" name="Freeform 411">
                <a:extLst>
                  <a:ext uri="{FF2B5EF4-FFF2-40B4-BE49-F238E27FC236}">
                    <a16:creationId xmlns:a16="http://schemas.microsoft.com/office/drawing/2014/main" id="{A89D3ADD-3CE8-FF12-FC58-C8A648EA71D4}"/>
                  </a:ext>
                </a:extLst>
              </p:cNvPr>
              <p:cNvSpPr/>
              <p:nvPr/>
            </p:nvSpPr>
            <p:spPr>
              <a:xfrm>
                <a:off x="-527594" y="4964467"/>
                <a:ext cx="31368" cy="32535"/>
              </a:xfrm>
              <a:custGeom>
                <a:avLst/>
                <a:gdLst>
                  <a:gd name="connsiteX0" fmla="*/ 31369 w 31368"/>
                  <a:gd name="connsiteY0" fmla="*/ 16313 h 32535"/>
                  <a:gd name="connsiteX1" fmla="*/ 20580 w 31368"/>
                  <a:gd name="connsiteY1" fmla="*/ 801 h 32535"/>
                  <a:gd name="connsiteX2" fmla="*/ 2992 w 31368"/>
                  <a:gd name="connsiteY2" fmla="*/ 6697 h 32535"/>
                  <a:gd name="connsiteX3" fmla="*/ 2992 w 31368"/>
                  <a:gd name="connsiteY3" fmla="*/ 25838 h 32535"/>
                  <a:gd name="connsiteX4" fmla="*/ 20580 w 31368"/>
                  <a:gd name="connsiteY4" fmla="*/ 31734 h 32535"/>
                  <a:gd name="connsiteX5" fmla="*/ 31369 w 31368"/>
                  <a:gd name="connsiteY5" fmla="*/ 16313 h 32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68" h="32535">
                    <a:moveTo>
                      <a:pt x="31369" y="16313"/>
                    </a:moveTo>
                    <a:cubicBezTo>
                      <a:pt x="31369" y="9237"/>
                      <a:pt x="27017" y="2978"/>
                      <a:pt x="20580" y="801"/>
                    </a:cubicBezTo>
                    <a:cubicBezTo>
                      <a:pt x="14143" y="-1376"/>
                      <a:pt x="6981" y="982"/>
                      <a:pt x="2992" y="6697"/>
                    </a:cubicBezTo>
                    <a:cubicBezTo>
                      <a:pt x="-997" y="12412"/>
                      <a:pt x="-997" y="20123"/>
                      <a:pt x="2992" y="25838"/>
                    </a:cubicBezTo>
                    <a:cubicBezTo>
                      <a:pt x="6981" y="31553"/>
                      <a:pt x="14143" y="33912"/>
                      <a:pt x="20580" y="31734"/>
                    </a:cubicBezTo>
                    <a:cubicBezTo>
                      <a:pt x="27017" y="29557"/>
                      <a:pt x="31369" y="23298"/>
                      <a:pt x="31369" y="16313"/>
                    </a:cubicBezTo>
                  </a:path>
                </a:pathLst>
              </a:custGeom>
              <a:noFill/>
              <a:ln w="15875" cap="sq">
                <a:solidFill>
                  <a:srgbClr val="C6573B"/>
                </a:solidFill>
                <a:prstDash val="solid"/>
                <a:miter/>
              </a:ln>
            </p:spPr>
            <p:txBody>
              <a:bodyPr rtlCol="0" anchor="ctr"/>
              <a:lstStyle/>
              <a:p>
                <a:endParaRPr lang="en-GB" dirty="0"/>
              </a:p>
            </p:txBody>
          </p:sp>
          <p:sp>
            <p:nvSpPr>
              <p:cNvPr id="413" name="Freeform 412">
                <a:extLst>
                  <a:ext uri="{FF2B5EF4-FFF2-40B4-BE49-F238E27FC236}">
                    <a16:creationId xmlns:a16="http://schemas.microsoft.com/office/drawing/2014/main" id="{5ADDC782-C751-7813-7C39-E1156C0ABACF}"/>
                  </a:ext>
                </a:extLst>
              </p:cNvPr>
              <p:cNvSpPr/>
              <p:nvPr/>
            </p:nvSpPr>
            <p:spPr>
              <a:xfrm>
                <a:off x="-509462" y="4968277"/>
                <a:ext cx="31368" cy="32535"/>
              </a:xfrm>
              <a:custGeom>
                <a:avLst/>
                <a:gdLst>
                  <a:gd name="connsiteX0" fmla="*/ 31369 w 31368"/>
                  <a:gd name="connsiteY0" fmla="*/ 16313 h 32535"/>
                  <a:gd name="connsiteX1" fmla="*/ 20580 w 31368"/>
                  <a:gd name="connsiteY1" fmla="*/ 801 h 32535"/>
                  <a:gd name="connsiteX2" fmla="*/ 2992 w 31368"/>
                  <a:gd name="connsiteY2" fmla="*/ 6697 h 32535"/>
                  <a:gd name="connsiteX3" fmla="*/ 2992 w 31368"/>
                  <a:gd name="connsiteY3" fmla="*/ 25838 h 32535"/>
                  <a:gd name="connsiteX4" fmla="*/ 20580 w 31368"/>
                  <a:gd name="connsiteY4" fmla="*/ 31734 h 32535"/>
                  <a:gd name="connsiteX5" fmla="*/ 31369 w 31368"/>
                  <a:gd name="connsiteY5" fmla="*/ 16313 h 32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68" h="32535">
                    <a:moveTo>
                      <a:pt x="31369" y="16313"/>
                    </a:moveTo>
                    <a:cubicBezTo>
                      <a:pt x="31369" y="9237"/>
                      <a:pt x="27017" y="2978"/>
                      <a:pt x="20580" y="801"/>
                    </a:cubicBezTo>
                    <a:cubicBezTo>
                      <a:pt x="14052" y="-1376"/>
                      <a:pt x="6981" y="982"/>
                      <a:pt x="2992" y="6697"/>
                    </a:cubicBezTo>
                    <a:cubicBezTo>
                      <a:pt x="-997" y="12412"/>
                      <a:pt x="-997" y="20123"/>
                      <a:pt x="2992" y="25838"/>
                    </a:cubicBezTo>
                    <a:cubicBezTo>
                      <a:pt x="6981" y="31553"/>
                      <a:pt x="14143" y="33912"/>
                      <a:pt x="20580" y="31734"/>
                    </a:cubicBezTo>
                    <a:cubicBezTo>
                      <a:pt x="27017" y="29557"/>
                      <a:pt x="31369" y="23298"/>
                      <a:pt x="31369" y="16313"/>
                    </a:cubicBezTo>
                  </a:path>
                </a:pathLst>
              </a:custGeom>
              <a:noFill/>
              <a:ln w="15875" cap="sq">
                <a:solidFill>
                  <a:srgbClr val="C6573B"/>
                </a:solidFill>
                <a:prstDash val="solid"/>
                <a:miter/>
              </a:ln>
            </p:spPr>
            <p:txBody>
              <a:bodyPr rtlCol="0" anchor="ctr"/>
              <a:lstStyle/>
              <a:p>
                <a:endParaRPr lang="en-GB" dirty="0"/>
              </a:p>
            </p:txBody>
          </p:sp>
          <p:sp>
            <p:nvSpPr>
              <p:cNvPr id="414" name="Freeform 413">
                <a:extLst>
                  <a:ext uri="{FF2B5EF4-FFF2-40B4-BE49-F238E27FC236}">
                    <a16:creationId xmlns:a16="http://schemas.microsoft.com/office/drawing/2014/main" id="{F11513DB-5E0D-C382-23C2-80E3E3EFAB0F}"/>
                  </a:ext>
                </a:extLst>
              </p:cNvPr>
              <p:cNvSpPr/>
              <p:nvPr/>
            </p:nvSpPr>
            <p:spPr>
              <a:xfrm>
                <a:off x="-506923" y="4968277"/>
                <a:ext cx="31459" cy="32535"/>
              </a:xfrm>
              <a:custGeom>
                <a:avLst/>
                <a:gdLst>
                  <a:gd name="connsiteX0" fmla="*/ 31459 w 31459"/>
                  <a:gd name="connsiteY0" fmla="*/ 16313 h 32535"/>
                  <a:gd name="connsiteX1" fmla="*/ 20580 w 31459"/>
                  <a:gd name="connsiteY1" fmla="*/ 801 h 32535"/>
                  <a:gd name="connsiteX2" fmla="*/ 2992 w 31459"/>
                  <a:gd name="connsiteY2" fmla="*/ 6697 h 32535"/>
                  <a:gd name="connsiteX3" fmla="*/ 2992 w 31459"/>
                  <a:gd name="connsiteY3" fmla="*/ 25838 h 32535"/>
                  <a:gd name="connsiteX4" fmla="*/ 20580 w 31459"/>
                  <a:gd name="connsiteY4" fmla="*/ 31734 h 32535"/>
                  <a:gd name="connsiteX5" fmla="*/ 31459 w 31459"/>
                  <a:gd name="connsiteY5" fmla="*/ 16313 h 32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459" h="32535">
                    <a:moveTo>
                      <a:pt x="31459" y="16313"/>
                    </a:moveTo>
                    <a:cubicBezTo>
                      <a:pt x="31459" y="9237"/>
                      <a:pt x="27108" y="2978"/>
                      <a:pt x="20580" y="801"/>
                    </a:cubicBezTo>
                    <a:cubicBezTo>
                      <a:pt x="14143" y="-1376"/>
                      <a:pt x="6981" y="982"/>
                      <a:pt x="2992" y="6697"/>
                    </a:cubicBezTo>
                    <a:cubicBezTo>
                      <a:pt x="-997" y="12412"/>
                      <a:pt x="-997" y="20123"/>
                      <a:pt x="2992" y="25838"/>
                    </a:cubicBezTo>
                    <a:cubicBezTo>
                      <a:pt x="6981" y="31553"/>
                      <a:pt x="14143" y="33912"/>
                      <a:pt x="20580" y="31734"/>
                    </a:cubicBezTo>
                    <a:cubicBezTo>
                      <a:pt x="27108" y="29557"/>
                      <a:pt x="31459" y="23298"/>
                      <a:pt x="31459" y="16313"/>
                    </a:cubicBezTo>
                  </a:path>
                </a:pathLst>
              </a:custGeom>
              <a:noFill/>
              <a:ln w="15875" cap="sq">
                <a:solidFill>
                  <a:srgbClr val="C6573B"/>
                </a:solidFill>
                <a:prstDash val="solid"/>
                <a:miter/>
              </a:ln>
            </p:spPr>
            <p:txBody>
              <a:bodyPr rtlCol="0" anchor="ctr"/>
              <a:lstStyle/>
              <a:p>
                <a:endParaRPr lang="en-GB" dirty="0"/>
              </a:p>
            </p:txBody>
          </p:sp>
          <p:sp>
            <p:nvSpPr>
              <p:cNvPr id="415" name="Freeform 414">
                <a:extLst>
                  <a:ext uri="{FF2B5EF4-FFF2-40B4-BE49-F238E27FC236}">
                    <a16:creationId xmlns:a16="http://schemas.microsoft.com/office/drawing/2014/main" id="{CC24186C-1773-B816-9AA8-612795940766}"/>
                  </a:ext>
                </a:extLst>
              </p:cNvPr>
              <p:cNvSpPr/>
              <p:nvPr/>
            </p:nvSpPr>
            <p:spPr>
              <a:xfrm>
                <a:off x="-506923" y="4968277"/>
                <a:ext cx="31459" cy="32535"/>
              </a:xfrm>
              <a:custGeom>
                <a:avLst/>
                <a:gdLst>
                  <a:gd name="connsiteX0" fmla="*/ 31459 w 31459"/>
                  <a:gd name="connsiteY0" fmla="*/ 16313 h 32535"/>
                  <a:gd name="connsiteX1" fmla="*/ 20580 w 31459"/>
                  <a:gd name="connsiteY1" fmla="*/ 801 h 32535"/>
                  <a:gd name="connsiteX2" fmla="*/ 2992 w 31459"/>
                  <a:gd name="connsiteY2" fmla="*/ 6697 h 32535"/>
                  <a:gd name="connsiteX3" fmla="*/ 2992 w 31459"/>
                  <a:gd name="connsiteY3" fmla="*/ 25838 h 32535"/>
                  <a:gd name="connsiteX4" fmla="*/ 20580 w 31459"/>
                  <a:gd name="connsiteY4" fmla="*/ 31734 h 32535"/>
                  <a:gd name="connsiteX5" fmla="*/ 31459 w 31459"/>
                  <a:gd name="connsiteY5" fmla="*/ 16313 h 32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459" h="32535">
                    <a:moveTo>
                      <a:pt x="31459" y="16313"/>
                    </a:moveTo>
                    <a:cubicBezTo>
                      <a:pt x="31459" y="9237"/>
                      <a:pt x="27108" y="2978"/>
                      <a:pt x="20580" y="801"/>
                    </a:cubicBezTo>
                    <a:cubicBezTo>
                      <a:pt x="14143" y="-1376"/>
                      <a:pt x="6981" y="982"/>
                      <a:pt x="2992" y="6697"/>
                    </a:cubicBezTo>
                    <a:cubicBezTo>
                      <a:pt x="-997" y="12412"/>
                      <a:pt x="-997" y="20123"/>
                      <a:pt x="2992" y="25838"/>
                    </a:cubicBezTo>
                    <a:cubicBezTo>
                      <a:pt x="6981" y="31553"/>
                      <a:pt x="14143" y="33912"/>
                      <a:pt x="20580" y="31734"/>
                    </a:cubicBezTo>
                    <a:cubicBezTo>
                      <a:pt x="27108" y="29557"/>
                      <a:pt x="31459" y="23298"/>
                      <a:pt x="31459" y="16313"/>
                    </a:cubicBezTo>
                  </a:path>
                </a:pathLst>
              </a:custGeom>
              <a:noFill/>
              <a:ln w="15875" cap="sq">
                <a:solidFill>
                  <a:srgbClr val="C6573B"/>
                </a:solidFill>
                <a:prstDash val="solid"/>
                <a:miter/>
              </a:ln>
            </p:spPr>
            <p:txBody>
              <a:bodyPr rtlCol="0" anchor="ctr"/>
              <a:lstStyle/>
              <a:p>
                <a:endParaRPr lang="en-GB" dirty="0"/>
              </a:p>
            </p:txBody>
          </p:sp>
          <p:sp>
            <p:nvSpPr>
              <p:cNvPr id="416" name="Freeform 415">
                <a:extLst>
                  <a:ext uri="{FF2B5EF4-FFF2-40B4-BE49-F238E27FC236}">
                    <a16:creationId xmlns:a16="http://schemas.microsoft.com/office/drawing/2014/main" id="{C90BD89D-9C43-9FE3-6B6D-1076086CDFD7}"/>
                  </a:ext>
                </a:extLst>
              </p:cNvPr>
              <p:cNvSpPr/>
              <p:nvPr/>
            </p:nvSpPr>
            <p:spPr>
              <a:xfrm>
                <a:off x="-504294" y="4979798"/>
                <a:ext cx="31368" cy="32535"/>
              </a:xfrm>
              <a:custGeom>
                <a:avLst/>
                <a:gdLst>
                  <a:gd name="connsiteX0" fmla="*/ 31369 w 31368"/>
                  <a:gd name="connsiteY0" fmla="*/ 16313 h 32535"/>
                  <a:gd name="connsiteX1" fmla="*/ 20580 w 31368"/>
                  <a:gd name="connsiteY1" fmla="*/ 801 h 32535"/>
                  <a:gd name="connsiteX2" fmla="*/ 2992 w 31368"/>
                  <a:gd name="connsiteY2" fmla="*/ 6697 h 32535"/>
                  <a:gd name="connsiteX3" fmla="*/ 2992 w 31368"/>
                  <a:gd name="connsiteY3" fmla="*/ 25838 h 32535"/>
                  <a:gd name="connsiteX4" fmla="*/ 20580 w 31368"/>
                  <a:gd name="connsiteY4" fmla="*/ 31734 h 32535"/>
                  <a:gd name="connsiteX5" fmla="*/ 31369 w 31368"/>
                  <a:gd name="connsiteY5" fmla="*/ 16313 h 32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68" h="32535">
                    <a:moveTo>
                      <a:pt x="31369" y="16313"/>
                    </a:moveTo>
                    <a:cubicBezTo>
                      <a:pt x="31369" y="9237"/>
                      <a:pt x="27017" y="2978"/>
                      <a:pt x="20580" y="801"/>
                    </a:cubicBezTo>
                    <a:cubicBezTo>
                      <a:pt x="14052" y="-1376"/>
                      <a:pt x="6981" y="982"/>
                      <a:pt x="2992" y="6697"/>
                    </a:cubicBezTo>
                    <a:cubicBezTo>
                      <a:pt x="-997" y="12503"/>
                      <a:pt x="-997" y="20123"/>
                      <a:pt x="2992" y="25838"/>
                    </a:cubicBezTo>
                    <a:cubicBezTo>
                      <a:pt x="6981" y="31553"/>
                      <a:pt x="14143" y="33912"/>
                      <a:pt x="20580" y="31734"/>
                    </a:cubicBezTo>
                    <a:cubicBezTo>
                      <a:pt x="27108" y="29557"/>
                      <a:pt x="31369" y="23298"/>
                      <a:pt x="31369" y="16313"/>
                    </a:cubicBezTo>
                  </a:path>
                </a:pathLst>
              </a:custGeom>
              <a:noFill/>
              <a:ln w="15875" cap="sq">
                <a:solidFill>
                  <a:srgbClr val="C6573B"/>
                </a:solidFill>
                <a:prstDash val="solid"/>
                <a:miter/>
              </a:ln>
            </p:spPr>
            <p:txBody>
              <a:bodyPr rtlCol="0" anchor="ctr"/>
              <a:lstStyle/>
              <a:p>
                <a:endParaRPr lang="en-GB" dirty="0"/>
              </a:p>
            </p:txBody>
          </p:sp>
          <p:sp>
            <p:nvSpPr>
              <p:cNvPr id="417" name="Freeform 416">
                <a:extLst>
                  <a:ext uri="{FF2B5EF4-FFF2-40B4-BE49-F238E27FC236}">
                    <a16:creationId xmlns:a16="http://schemas.microsoft.com/office/drawing/2014/main" id="{2EE60001-365D-A4D8-4B93-216611FEC12F}"/>
                  </a:ext>
                </a:extLst>
              </p:cNvPr>
              <p:cNvSpPr/>
              <p:nvPr/>
            </p:nvSpPr>
            <p:spPr>
              <a:xfrm>
                <a:off x="-478365" y="4997034"/>
                <a:ext cx="31459" cy="32535"/>
              </a:xfrm>
              <a:custGeom>
                <a:avLst/>
                <a:gdLst>
                  <a:gd name="connsiteX0" fmla="*/ 31459 w 31459"/>
                  <a:gd name="connsiteY0" fmla="*/ 16222 h 32535"/>
                  <a:gd name="connsiteX1" fmla="*/ 20580 w 31459"/>
                  <a:gd name="connsiteY1" fmla="*/ 801 h 32535"/>
                  <a:gd name="connsiteX2" fmla="*/ 2992 w 31459"/>
                  <a:gd name="connsiteY2" fmla="*/ 6697 h 32535"/>
                  <a:gd name="connsiteX3" fmla="*/ 2992 w 31459"/>
                  <a:gd name="connsiteY3" fmla="*/ 25838 h 32535"/>
                  <a:gd name="connsiteX4" fmla="*/ 20580 w 31459"/>
                  <a:gd name="connsiteY4" fmla="*/ 31734 h 32535"/>
                  <a:gd name="connsiteX5" fmla="*/ 31459 w 31459"/>
                  <a:gd name="connsiteY5" fmla="*/ 16222 h 32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459" h="32535">
                    <a:moveTo>
                      <a:pt x="31459" y="16222"/>
                    </a:moveTo>
                    <a:cubicBezTo>
                      <a:pt x="31459" y="9237"/>
                      <a:pt x="27108" y="2978"/>
                      <a:pt x="20580" y="801"/>
                    </a:cubicBezTo>
                    <a:cubicBezTo>
                      <a:pt x="14143" y="-1376"/>
                      <a:pt x="6981" y="982"/>
                      <a:pt x="2992" y="6697"/>
                    </a:cubicBezTo>
                    <a:cubicBezTo>
                      <a:pt x="-997" y="12412"/>
                      <a:pt x="-997" y="20123"/>
                      <a:pt x="2992" y="25838"/>
                    </a:cubicBezTo>
                    <a:cubicBezTo>
                      <a:pt x="6981" y="31553"/>
                      <a:pt x="14143" y="33912"/>
                      <a:pt x="20580" y="31734"/>
                    </a:cubicBezTo>
                    <a:cubicBezTo>
                      <a:pt x="27108" y="29557"/>
                      <a:pt x="31459" y="23298"/>
                      <a:pt x="31459" y="16222"/>
                    </a:cubicBezTo>
                  </a:path>
                </a:pathLst>
              </a:custGeom>
              <a:noFill/>
              <a:ln w="15875" cap="sq">
                <a:solidFill>
                  <a:srgbClr val="C6573B"/>
                </a:solidFill>
                <a:prstDash val="solid"/>
                <a:miter/>
              </a:ln>
            </p:spPr>
            <p:txBody>
              <a:bodyPr rtlCol="0" anchor="ctr"/>
              <a:lstStyle/>
              <a:p>
                <a:endParaRPr lang="en-GB" dirty="0"/>
              </a:p>
            </p:txBody>
          </p:sp>
          <p:sp>
            <p:nvSpPr>
              <p:cNvPr id="418" name="Freeform 417">
                <a:extLst>
                  <a:ext uri="{FF2B5EF4-FFF2-40B4-BE49-F238E27FC236}">
                    <a16:creationId xmlns:a16="http://schemas.microsoft.com/office/drawing/2014/main" id="{467B0BDB-D2C3-BE31-D7BF-0452FD6BE253}"/>
                  </a:ext>
                </a:extLst>
              </p:cNvPr>
              <p:cNvSpPr/>
              <p:nvPr/>
            </p:nvSpPr>
            <p:spPr>
              <a:xfrm>
                <a:off x="-470568" y="5014269"/>
                <a:ext cx="31459" cy="32535"/>
              </a:xfrm>
              <a:custGeom>
                <a:avLst/>
                <a:gdLst>
                  <a:gd name="connsiteX0" fmla="*/ 31459 w 31459"/>
                  <a:gd name="connsiteY0" fmla="*/ 16313 h 32535"/>
                  <a:gd name="connsiteX1" fmla="*/ 20580 w 31459"/>
                  <a:gd name="connsiteY1" fmla="*/ 801 h 32535"/>
                  <a:gd name="connsiteX2" fmla="*/ 2992 w 31459"/>
                  <a:gd name="connsiteY2" fmla="*/ 6697 h 32535"/>
                  <a:gd name="connsiteX3" fmla="*/ 2992 w 31459"/>
                  <a:gd name="connsiteY3" fmla="*/ 25838 h 32535"/>
                  <a:gd name="connsiteX4" fmla="*/ 20580 w 31459"/>
                  <a:gd name="connsiteY4" fmla="*/ 31734 h 32535"/>
                  <a:gd name="connsiteX5" fmla="*/ 31459 w 31459"/>
                  <a:gd name="connsiteY5" fmla="*/ 16313 h 32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459" h="32535">
                    <a:moveTo>
                      <a:pt x="31459" y="16313"/>
                    </a:moveTo>
                    <a:cubicBezTo>
                      <a:pt x="31459" y="9237"/>
                      <a:pt x="27108" y="2978"/>
                      <a:pt x="20580" y="801"/>
                    </a:cubicBezTo>
                    <a:cubicBezTo>
                      <a:pt x="14143" y="-1376"/>
                      <a:pt x="6981" y="982"/>
                      <a:pt x="2992" y="6697"/>
                    </a:cubicBezTo>
                    <a:cubicBezTo>
                      <a:pt x="-997" y="12412"/>
                      <a:pt x="-997" y="20123"/>
                      <a:pt x="2992" y="25838"/>
                    </a:cubicBezTo>
                    <a:cubicBezTo>
                      <a:pt x="6981" y="31553"/>
                      <a:pt x="14143" y="33911"/>
                      <a:pt x="20580" y="31734"/>
                    </a:cubicBezTo>
                    <a:cubicBezTo>
                      <a:pt x="27108" y="29557"/>
                      <a:pt x="31459" y="23298"/>
                      <a:pt x="31459" y="16313"/>
                    </a:cubicBezTo>
                  </a:path>
                </a:pathLst>
              </a:custGeom>
              <a:noFill/>
              <a:ln w="15875" cap="sq">
                <a:solidFill>
                  <a:srgbClr val="C6573B"/>
                </a:solidFill>
                <a:prstDash val="solid"/>
                <a:miter/>
              </a:ln>
            </p:spPr>
            <p:txBody>
              <a:bodyPr rtlCol="0" anchor="ctr"/>
              <a:lstStyle/>
              <a:p>
                <a:endParaRPr lang="en-GB" dirty="0"/>
              </a:p>
            </p:txBody>
          </p:sp>
          <p:sp>
            <p:nvSpPr>
              <p:cNvPr id="419" name="Freeform 418">
                <a:extLst>
                  <a:ext uri="{FF2B5EF4-FFF2-40B4-BE49-F238E27FC236}">
                    <a16:creationId xmlns:a16="http://schemas.microsoft.com/office/drawing/2014/main" id="{585161D8-FC6F-29E8-DC45-D7D5917FDD35}"/>
                  </a:ext>
                </a:extLst>
              </p:cNvPr>
              <p:cNvSpPr/>
              <p:nvPr/>
            </p:nvSpPr>
            <p:spPr>
              <a:xfrm>
                <a:off x="-470568" y="5014269"/>
                <a:ext cx="31459" cy="32535"/>
              </a:xfrm>
              <a:custGeom>
                <a:avLst/>
                <a:gdLst>
                  <a:gd name="connsiteX0" fmla="*/ 31459 w 31459"/>
                  <a:gd name="connsiteY0" fmla="*/ 16313 h 32535"/>
                  <a:gd name="connsiteX1" fmla="*/ 20580 w 31459"/>
                  <a:gd name="connsiteY1" fmla="*/ 801 h 32535"/>
                  <a:gd name="connsiteX2" fmla="*/ 2992 w 31459"/>
                  <a:gd name="connsiteY2" fmla="*/ 6697 h 32535"/>
                  <a:gd name="connsiteX3" fmla="*/ 2992 w 31459"/>
                  <a:gd name="connsiteY3" fmla="*/ 25838 h 32535"/>
                  <a:gd name="connsiteX4" fmla="*/ 20580 w 31459"/>
                  <a:gd name="connsiteY4" fmla="*/ 31734 h 32535"/>
                  <a:gd name="connsiteX5" fmla="*/ 31459 w 31459"/>
                  <a:gd name="connsiteY5" fmla="*/ 16313 h 32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459" h="32535">
                    <a:moveTo>
                      <a:pt x="31459" y="16313"/>
                    </a:moveTo>
                    <a:cubicBezTo>
                      <a:pt x="31459" y="9237"/>
                      <a:pt x="27108" y="2978"/>
                      <a:pt x="20580" y="801"/>
                    </a:cubicBezTo>
                    <a:cubicBezTo>
                      <a:pt x="14143" y="-1376"/>
                      <a:pt x="6981" y="982"/>
                      <a:pt x="2992" y="6697"/>
                    </a:cubicBezTo>
                    <a:cubicBezTo>
                      <a:pt x="-997" y="12412"/>
                      <a:pt x="-997" y="20123"/>
                      <a:pt x="2992" y="25838"/>
                    </a:cubicBezTo>
                    <a:cubicBezTo>
                      <a:pt x="6981" y="31553"/>
                      <a:pt x="14143" y="33911"/>
                      <a:pt x="20580" y="31734"/>
                    </a:cubicBezTo>
                    <a:cubicBezTo>
                      <a:pt x="27108" y="29557"/>
                      <a:pt x="31459" y="23298"/>
                      <a:pt x="31459" y="16313"/>
                    </a:cubicBezTo>
                  </a:path>
                </a:pathLst>
              </a:custGeom>
              <a:noFill/>
              <a:ln w="15875" cap="sq">
                <a:solidFill>
                  <a:srgbClr val="C6573B"/>
                </a:solidFill>
                <a:prstDash val="solid"/>
                <a:miter/>
              </a:ln>
            </p:spPr>
            <p:txBody>
              <a:bodyPr rtlCol="0" anchor="ctr"/>
              <a:lstStyle/>
              <a:p>
                <a:endParaRPr lang="en-GB" dirty="0"/>
              </a:p>
            </p:txBody>
          </p:sp>
          <p:sp>
            <p:nvSpPr>
              <p:cNvPr id="420" name="Freeform 419">
                <a:extLst>
                  <a:ext uri="{FF2B5EF4-FFF2-40B4-BE49-F238E27FC236}">
                    <a16:creationId xmlns:a16="http://schemas.microsoft.com/office/drawing/2014/main" id="{0AFA8B1C-803D-BB55-3E56-7E100A96E242}"/>
                  </a:ext>
                </a:extLst>
              </p:cNvPr>
              <p:cNvSpPr/>
              <p:nvPr/>
            </p:nvSpPr>
            <p:spPr>
              <a:xfrm>
                <a:off x="-460142" y="5031505"/>
                <a:ext cx="31459" cy="32535"/>
              </a:xfrm>
              <a:custGeom>
                <a:avLst/>
                <a:gdLst>
                  <a:gd name="connsiteX0" fmla="*/ 31459 w 31459"/>
                  <a:gd name="connsiteY0" fmla="*/ 16222 h 32535"/>
                  <a:gd name="connsiteX1" fmla="*/ 20580 w 31459"/>
                  <a:gd name="connsiteY1" fmla="*/ 801 h 32535"/>
                  <a:gd name="connsiteX2" fmla="*/ 2992 w 31459"/>
                  <a:gd name="connsiteY2" fmla="*/ 6697 h 32535"/>
                  <a:gd name="connsiteX3" fmla="*/ 2992 w 31459"/>
                  <a:gd name="connsiteY3" fmla="*/ 25838 h 32535"/>
                  <a:gd name="connsiteX4" fmla="*/ 20580 w 31459"/>
                  <a:gd name="connsiteY4" fmla="*/ 31734 h 32535"/>
                  <a:gd name="connsiteX5" fmla="*/ 31459 w 31459"/>
                  <a:gd name="connsiteY5" fmla="*/ 16222 h 32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459" h="32535">
                    <a:moveTo>
                      <a:pt x="31459" y="16222"/>
                    </a:moveTo>
                    <a:cubicBezTo>
                      <a:pt x="31459" y="9237"/>
                      <a:pt x="27108" y="2978"/>
                      <a:pt x="20580" y="801"/>
                    </a:cubicBezTo>
                    <a:cubicBezTo>
                      <a:pt x="14143" y="-1376"/>
                      <a:pt x="6981" y="982"/>
                      <a:pt x="2992" y="6697"/>
                    </a:cubicBezTo>
                    <a:cubicBezTo>
                      <a:pt x="-997" y="12413"/>
                      <a:pt x="-997" y="20123"/>
                      <a:pt x="2992" y="25838"/>
                    </a:cubicBezTo>
                    <a:cubicBezTo>
                      <a:pt x="6981" y="31553"/>
                      <a:pt x="14143" y="33912"/>
                      <a:pt x="20580" y="31734"/>
                    </a:cubicBezTo>
                    <a:cubicBezTo>
                      <a:pt x="27017" y="29557"/>
                      <a:pt x="31459" y="23207"/>
                      <a:pt x="31459" y="16222"/>
                    </a:cubicBezTo>
                  </a:path>
                </a:pathLst>
              </a:custGeom>
              <a:noFill/>
              <a:ln w="15875" cap="sq">
                <a:solidFill>
                  <a:srgbClr val="C6573B"/>
                </a:solidFill>
                <a:prstDash val="solid"/>
                <a:miter/>
              </a:ln>
            </p:spPr>
            <p:txBody>
              <a:bodyPr rtlCol="0" anchor="ctr"/>
              <a:lstStyle/>
              <a:p>
                <a:endParaRPr lang="en-GB" dirty="0"/>
              </a:p>
            </p:txBody>
          </p:sp>
          <p:sp>
            <p:nvSpPr>
              <p:cNvPr id="421" name="Freeform 420">
                <a:extLst>
                  <a:ext uri="{FF2B5EF4-FFF2-40B4-BE49-F238E27FC236}">
                    <a16:creationId xmlns:a16="http://schemas.microsoft.com/office/drawing/2014/main" id="{ED34EC56-DCB1-8B1A-2559-F1B763A48F99}"/>
                  </a:ext>
                </a:extLst>
              </p:cNvPr>
              <p:cNvSpPr/>
              <p:nvPr/>
            </p:nvSpPr>
            <p:spPr>
              <a:xfrm>
                <a:off x="-452345" y="5031505"/>
                <a:ext cx="31368" cy="32535"/>
              </a:xfrm>
              <a:custGeom>
                <a:avLst/>
                <a:gdLst>
                  <a:gd name="connsiteX0" fmla="*/ 31369 w 31368"/>
                  <a:gd name="connsiteY0" fmla="*/ 16222 h 32535"/>
                  <a:gd name="connsiteX1" fmla="*/ 20580 w 31368"/>
                  <a:gd name="connsiteY1" fmla="*/ 801 h 32535"/>
                  <a:gd name="connsiteX2" fmla="*/ 2992 w 31368"/>
                  <a:gd name="connsiteY2" fmla="*/ 6697 h 32535"/>
                  <a:gd name="connsiteX3" fmla="*/ 2992 w 31368"/>
                  <a:gd name="connsiteY3" fmla="*/ 25838 h 32535"/>
                  <a:gd name="connsiteX4" fmla="*/ 20580 w 31368"/>
                  <a:gd name="connsiteY4" fmla="*/ 31734 h 32535"/>
                  <a:gd name="connsiteX5" fmla="*/ 31369 w 31368"/>
                  <a:gd name="connsiteY5" fmla="*/ 16222 h 32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68" h="32535">
                    <a:moveTo>
                      <a:pt x="31369" y="16222"/>
                    </a:moveTo>
                    <a:cubicBezTo>
                      <a:pt x="31369" y="9237"/>
                      <a:pt x="27017" y="2978"/>
                      <a:pt x="20580" y="801"/>
                    </a:cubicBezTo>
                    <a:cubicBezTo>
                      <a:pt x="14143" y="-1376"/>
                      <a:pt x="6981" y="982"/>
                      <a:pt x="2992" y="6697"/>
                    </a:cubicBezTo>
                    <a:cubicBezTo>
                      <a:pt x="-997" y="12413"/>
                      <a:pt x="-997" y="20123"/>
                      <a:pt x="2992" y="25838"/>
                    </a:cubicBezTo>
                    <a:cubicBezTo>
                      <a:pt x="6981" y="31553"/>
                      <a:pt x="14143" y="33912"/>
                      <a:pt x="20580" y="31734"/>
                    </a:cubicBezTo>
                    <a:cubicBezTo>
                      <a:pt x="27017" y="29557"/>
                      <a:pt x="31369" y="23207"/>
                      <a:pt x="31369" y="16222"/>
                    </a:cubicBezTo>
                  </a:path>
                </a:pathLst>
              </a:custGeom>
              <a:noFill/>
              <a:ln w="15875" cap="sq">
                <a:solidFill>
                  <a:srgbClr val="C6573B"/>
                </a:solidFill>
                <a:prstDash val="solid"/>
                <a:miter/>
              </a:ln>
            </p:spPr>
            <p:txBody>
              <a:bodyPr rtlCol="0" anchor="ctr"/>
              <a:lstStyle/>
              <a:p>
                <a:endParaRPr lang="en-GB" dirty="0"/>
              </a:p>
            </p:txBody>
          </p:sp>
          <p:sp>
            <p:nvSpPr>
              <p:cNvPr id="422" name="Freeform 421">
                <a:extLst>
                  <a:ext uri="{FF2B5EF4-FFF2-40B4-BE49-F238E27FC236}">
                    <a16:creationId xmlns:a16="http://schemas.microsoft.com/office/drawing/2014/main" id="{666D9CE0-A322-AC81-033B-7C7DFB3CE575}"/>
                  </a:ext>
                </a:extLst>
              </p:cNvPr>
              <p:cNvSpPr/>
              <p:nvPr/>
            </p:nvSpPr>
            <p:spPr>
              <a:xfrm>
                <a:off x="-442010" y="5042935"/>
                <a:ext cx="31459" cy="32535"/>
              </a:xfrm>
              <a:custGeom>
                <a:avLst/>
                <a:gdLst>
                  <a:gd name="connsiteX0" fmla="*/ 31459 w 31459"/>
                  <a:gd name="connsiteY0" fmla="*/ 16222 h 32535"/>
                  <a:gd name="connsiteX1" fmla="*/ 20580 w 31459"/>
                  <a:gd name="connsiteY1" fmla="*/ 801 h 32535"/>
                  <a:gd name="connsiteX2" fmla="*/ 2992 w 31459"/>
                  <a:gd name="connsiteY2" fmla="*/ 6697 h 32535"/>
                  <a:gd name="connsiteX3" fmla="*/ 2992 w 31459"/>
                  <a:gd name="connsiteY3" fmla="*/ 25838 h 32535"/>
                  <a:gd name="connsiteX4" fmla="*/ 20580 w 31459"/>
                  <a:gd name="connsiteY4" fmla="*/ 31734 h 32535"/>
                  <a:gd name="connsiteX5" fmla="*/ 31459 w 31459"/>
                  <a:gd name="connsiteY5" fmla="*/ 16222 h 32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459" h="32535">
                    <a:moveTo>
                      <a:pt x="31459" y="16222"/>
                    </a:moveTo>
                    <a:cubicBezTo>
                      <a:pt x="31459" y="9237"/>
                      <a:pt x="27108" y="2978"/>
                      <a:pt x="20580" y="801"/>
                    </a:cubicBezTo>
                    <a:cubicBezTo>
                      <a:pt x="14143" y="-1376"/>
                      <a:pt x="6981" y="982"/>
                      <a:pt x="2992" y="6697"/>
                    </a:cubicBezTo>
                    <a:cubicBezTo>
                      <a:pt x="-997" y="12412"/>
                      <a:pt x="-997" y="20123"/>
                      <a:pt x="2992" y="25838"/>
                    </a:cubicBezTo>
                    <a:cubicBezTo>
                      <a:pt x="6981" y="31553"/>
                      <a:pt x="14143" y="33911"/>
                      <a:pt x="20580" y="31734"/>
                    </a:cubicBezTo>
                    <a:cubicBezTo>
                      <a:pt x="27108" y="29648"/>
                      <a:pt x="31459" y="23298"/>
                      <a:pt x="31459" y="16222"/>
                    </a:cubicBezTo>
                  </a:path>
                </a:pathLst>
              </a:custGeom>
              <a:noFill/>
              <a:ln w="15875" cap="sq">
                <a:solidFill>
                  <a:srgbClr val="C6573B"/>
                </a:solidFill>
                <a:prstDash val="solid"/>
                <a:miter/>
              </a:ln>
            </p:spPr>
            <p:txBody>
              <a:bodyPr rtlCol="0" anchor="ctr"/>
              <a:lstStyle/>
              <a:p>
                <a:endParaRPr lang="en-GB" dirty="0"/>
              </a:p>
            </p:txBody>
          </p:sp>
          <p:sp>
            <p:nvSpPr>
              <p:cNvPr id="423" name="Freeform 422">
                <a:extLst>
                  <a:ext uri="{FF2B5EF4-FFF2-40B4-BE49-F238E27FC236}">
                    <a16:creationId xmlns:a16="http://schemas.microsoft.com/office/drawing/2014/main" id="{3813790A-D8B2-29FD-774E-D199F37A2102}"/>
                  </a:ext>
                </a:extLst>
              </p:cNvPr>
              <p:cNvSpPr/>
              <p:nvPr/>
            </p:nvSpPr>
            <p:spPr>
              <a:xfrm>
                <a:off x="-434213" y="5048741"/>
                <a:ext cx="31368" cy="32535"/>
              </a:xfrm>
              <a:custGeom>
                <a:avLst/>
                <a:gdLst>
                  <a:gd name="connsiteX0" fmla="*/ 31369 w 31368"/>
                  <a:gd name="connsiteY0" fmla="*/ 16313 h 32535"/>
                  <a:gd name="connsiteX1" fmla="*/ 20580 w 31368"/>
                  <a:gd name="connsiteY1" fmla="*/ 801 h 32535"/>
                  <a:gd name="connsiteX2" fmla="*/ 2992 w 31368"/>
                  <a:gd name="connsiteY2" fmla="*/ 6697 h 32535"/>
                  <a:gd name="connsiteX3" fmla="*/ 2992 w 31368"/>
                  <a:gd name="connsiteY3" fmla="*/ 25838 h 32535"/>
                  <a:gd name="connsiteX4" fmla="*/ 20580 w 31368"/>
                  <a:gd name="connsiteY4" fmla="*/ 31735 h 32535"/>
                  <a:gd name="connsiteX5" fmla="*/ 31369 w 31368"/>
                  <a:gd name="connsiteY5" fmla="*/ 16313 h 32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68" h="32535">
                    <a:moveTo>
                      <a:pt x="31369" y="16313"/>
                    </a:moveTo>
                    <a:cubicBezTo>
                      <a:pt x="31369" y="9237"/>
                      <a:pt x="27017" y="2978"/>
                      <a:pt x="20580" y="801"/>
                    </a:cubicBezTo>
                    <a:cubicBezTo>
                      <a:pt x="14143" y="-1376"/>
                      <a:pt x="6981" y="982"/>
                      <a:pt x="2992" y="6697"/>
                    </a:cubicBezTo>
                    <a:cubicBezTo>
                      <a:pt x="-997" y="12503"/>
                      <a:pt x="-997" y="20123"/>
                      <a:pt x="2992" y="25838"/>
                    </a:cubicBezTo>
                    <a:cubicBezTo>
                      <a:pt x="6981" y="31553"/>
                      <a:pt x="14143" y="33912"/>
                      <a:pt x="20580" y="31735"/>
                    </a:cubicBezTo>
                    <a:cubicBezTo>
                      <a:pt x="27017" y="29557"/>
                      <a:pt x="31369" y="23298"/>
                      <a:pt x="31369" y="16313"/>
                    </a:cubicBezTo>
                  </a:path>
                </a:pathLst>
              </a:custGeom>
              <a:noFill/>
              <a:ln w="15875" cap="sq">
                <a:solidFill>
                  <a:srgbClr val="C6573B"/>
                </a:solidFill>
                <a:prstDash val="solid"/>
                <a:miter/>
              </a:ln>
            </p:spPr>
            <p:txBody>
              <a:bodyPr rtlCol="0" anchor="ctr"/>
              <a:lstStyle/>
              <a:p>
                <a:endParaRPr lang="en-GB" dirty="0"/>
              </a:p>
            </p:txBody>
          </p:sp>
          <p:sp>
            <p:nvSpPr>
              <p:cNvPr id="424" name="Freeform 423">
                <a:extLst>
                  <a:ext uri="{FF2B5EF4-FFF2-40B4-BE49-F238E27FC236}">
                    <a16:creationId xmlns:a16="http://schemas.microsoft.com/office/drawing/2014/main" id="{F5B2FDA4-F28B-D88C-A886-D93AF8032784}"/>
                  </a:ext>
                </a:extLst>
              </p:cNvPr>
              <p:cNvSpPr/>
              <p:nvPr/>
            </p:nvSpPr>
            <p:spPr>
              <a:xfrm>
                <a:off x="-413452" y="5077406"/>
                <a:ext cx="31459" cy="32535"/>
              </a:xfrm>
              <a:custGeom>
                <a:avLst/>
                <a:gdLst>
                  <a:gd name="connsiteX0" fmla="*/ 31459 w 31459"/>
                  <a:gd name="connsiteY0" fmla="*/ 16313 h 32535"/>
                  <a:gd name="connsiteX1" fmla="*/ 20580 w 31459"/>
                  <a:gd name="connsiteY1" fmla="*/ 801 h 32535"/>
                  <a:gd name="connsiteX2" fmla="*/ 2992 w 31459"/>
                  <a:gd name="connsiteY2" fmla="*/ 6697 h 32535"/>
                  <a:gd name="connsiteX3" fmla="*/ 2992 w 31459"/>
                  <a:gd name="connsiteY3" fmla="*/ 25838 h 32535"/>
                  <a:gd name="connsiteX4" fmla="*/ 20580 w 31459"/>
                  <a:gd name="connsiteY4" fmla="*/ 31734 h 32535"/>
                  <a:gd name="connsiteX5" fmla="*/ 31459 w 31459"/>
                  <a:gd name="connsiteY5" fmla="*/ 16313 h 32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459" h="32535">
                    <a:moveTo>
                      <a:pt x="31459" y="16313"/>
                    </a:moveTo>
                    <a:cubicBezTo>
                      <a:pt x="31459" y="9237"/>
                      <a:pt x="27108" y="2978"/>
                      <a:pt x="20580" y="801"/>
                    </a:cubicBezTo>
                    <a:cubicBezTo>
                      <a:pt x="14143" y="-1376"/>
                      <a:pt x="6981" y="982"/>
                      <a:pt x="2992" y="6697"/>
                    </a:cubicBezTo>
                    <a:cubicBezTo>
                      <a:pt x="-997" y="12412"/>
                      <a:pt x="-997" y="20123"/>
                      <a:pt x="2992" y="25838"/>
                    </a:cubicBezTo>
                    <a:cubicBezTo>
                      <a:pt x="6981" y="31553"/>
                      <a:pt x="14143" y="33912"/>
                      <a:pt x="20580" y="31734"/>
                    </a:cubicBezTo>
                    <a:cubicBezTo>
                      <a:pt x="27017" y="29648"/>
                      <a:pt x="31459" y="23298"/>
                      <a:pt x="31459" y="16313"/>
                    </a:cubicBezTo>
                  </a:path>
                </a:pathLst>
              </a:custGeom>
              <a:noFill/>
              <a:ln w="15875" cap="sq">
                <a:solidFill>
                  <a:srgbClr val="C6573B"/>
                </a:solidFill>
                <a:prstDash val="solid"/>
                <a:miter/>
              </a:ln>
            </p:spPr>
            <p:txBody>
              <a:bodyPr rtlCol="0" anchor="ctr"/>
              <a:lstStyle/>
              <a:p>
                <a:endParaRPr lang="en-GB" dirty="0"/>
              </a:p>
            </p:txBody>
          </p:sp>
          <p:sp>
            <p:nvSpPr>
              <p:cNvPr id="425" name="Freeform 424">
                <a:extLst>
                  <a:ext uri="{FF2B5EF4-FFF2-40B4-BE49-F238E27FC236}">
                    <a16:creationId xmlns:a16="http://schemas.microsoft.com/office/drawing/2014/main" id="{F062B4A4-933D-6823-65A5-4833EBFF7D87}"/>
                  </a:ext>
                </a:extLst>
              </p:cNvPr>
              <p:cNvSpPr/>
              <p:nvPr/>
            </p:nvSpPr>
            <p:spPr>
              <a:xfrm>
                <a:off x="-405655" y="5088927"/>
                <a:ext cx="31459" cy="32535"/>
              </a:xfrm>
              <a:custGeom>
                <a:avLst/>
                <a:gdLst>
                  <a:gd name="connsiteX0" fmla="*/ 31459 w 31459"/>
                  <a:gd name="connsiteY0" fmla="*/ 16313 h 32535"/>
                  <a:gd name="connsiteX1" fmla="*/ 20580 w 31459"/>
                  <a:gd name="connsiteY1" fmla="*/ 801 h 32535"/>
                  <a:gd name="connsiteX2" fmla="*/ 2992 w 31459"/>
                  <a:gd name="connsiteY2" fmla="*/ 6697 h 32535"/>
                  <a:gd name="connsiteX3" fmla="*/ 2992 w 31459"/>
                  <a:gd name="connsiteY3" fmla="*/ 25838 h 32535"/>
                  <a:gd name="connsiteX4" fmla="*/ 20580 w 31459"/>
                  <a:gd name="connsiteY4" fmla="*/ 31734 h 32535"/>
                  <a:gd name="connsiteX5" fmla="*/ 31459 w 31459"/>
                  <a:gd name="connsiteY5" fmla="*/ 16313 h 32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459" h="32535">
                    <a:moveTo>
                      <a:pt x="31459" y="16313"/>
                    </a:moveTo>
                    <a:cubicBezTo>
                      <a:pt x="31459" y="9237"/>
                      <a:pt x="27108" y="2978"/>
                      <a:pt x="20580" y="801"/>
                    </a:cubicBezTo>
                    <a:cubicBezTo>
                      <a:pt x="14143" y="-1376"/>
                      <a:pt x="6981" y="982"/>
                      <a:pt x="2992" y="6697"/>
                    </a:cubicBezTo>
                    <a:cubicBezTo>
                      <a:pt x="-997" y="12503"/>
                      <a:pt x="-997" y="20123"/>
                      <a:pt x="2992" y="25838"/>
                    </a:cubicBezTo>
                    <a:cubicBezTo>
                      <a:pt x="6981" y="31553"/>
                      <a:pt x="14143" y="33912"/>
                      <a:pt x="20580" y="31734"/>
                    </a:cubicBezTo>
                    <a:cubicBezTo>
                      <a:pt x="27017" y="29557"/>
                      <a:pt x="31459" y="23298"/>
                      <a:pt x="31459" y="16313"/>
                    </a:cubicBezTo>
                  </a:path>
                </a:pathLst>
              </a:custGeom>
              <a:noFill/>
              <a:ln w="15875" cap="sq">
                <a:solidFill>
                  <a:srgbClr val="C6573B"/>
                </a:solidFill>
                <a:prstDash val="solid"/>
                <a:miter/>
              </a:ln>
            </p:spPr>
            <p:txBody>
              <a:bodyPr rtlCol="0" anchor="ctr"/>
              <a:lstStyle/>
              <a:p>
                <a:endParaRPr lang="en-GB" dirty="0"/>
              </a:p>
            </p:txBody>
          </p:sp>
          <p:sp>
            <p:nvSpPr>
              <p:cNvPr id="426" name="Freeform 425">
                <a:extLst>
                  <a:ext uri="{FF2B5EF4-FFF2-40B4-BE49-F238E27FC236}">
                    <a16:creationId xmlns:a16="http://schemas.microsoft.com/office/drawing/2014/main" id="{DA2B1593-CDD7-6686-DD3C-0E666EDBAFEE}"/>
                  </a:ext>
                </a:extLst>
              </p:cNvPr>
              <p:cNvSpPr/>
              <p:nvPr/>
            </p:nvSpPr>
            <p:spPr>
              <a:xfrm>
                <a:off x="-397858" y="5088927"/>
                <a:ext cx="31368" cy="32535"/>
              </a:xfrm>
              <a:custGeom>
                <a:avLst/>
                <a:gdLst>
                  <a:gd name="connsiteX0" fmla="*/ 31369 w 31368"/>
                  <a:gd name="connsiteY0" fmla="*/ 16313 h 32535"/>
                  <a:gd name="connsiteX1" fmla="*/ 20580 w 31368"/>
                  <a:gd name="connsiteY1" fmla="*/ 801 h 32535"/>
                  <a:gd name="connsiteX2" fmla="*/ 2992 w 31368"/>
                  <a:gd name="connsiteY2" fmla="*/ 6697 h 32535"/>
                  <a:gd name="connsiteX3" fmla="*/ 2992 w 31368"/>
                  <a:gd name="connsiteY3" fmla="*/ 25838 h 32535"/>
                  <a:gd name="connsiteX4" fmla="*/ 20580 w 31368"/>
                  <a:gd name="connsiteY4" fmla="*/ 31734 h 32535"/>
                  <a:gd name="connsiteX5" fmla="*/ 31369 w 31368"/>
                  <a:gd name="connsiteY5" fmla="*/ 16313 h 32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68" h="32535">
                    <a:moveTo>
                      <a:pt x="31369" y="16313"/>
                    </a:moveTo>
                    <a:cubicBezTo>
                      <a:pt x="31369" y="9237"/>
                      <a:pt x="27017" y="2978"/>
                      <a:pt x="20580" y="801"/>
                    </a:cubicBezTo>
                    <a:cubicBezTo>
                      <a:pt x="14052" y="-1376"/>
                      <a:pt x="6981" y="982"/>
                      <a:pt x="2992" y="6697"/>
                    </a:cubicBezTo>
                    <a:cubicBezTo>
                      <a:pt x="-997" y="12503"/>
                      <a:pt x="-997" y="20123"/>
                      <a:pt x="2992" y="25838"/>
                    </a:cubicBezTo>
                    <a:cubicBezTo>
                      <a:pt x="6981" y="31553"/>
                      <a:pt x="14143" y="33912"/>
                      <a:pt x="20580" y="31734"/>
                    </a:cubicBezTo>
                    <a:cubicBezTo>
                      <a:pt x="27017" y="29557"/>
                      <a:pt x="31369" y="23298"/>
                      <a:pt x="31369" y="16313"/>
                    </a:cubicBezTo>
                  </a:path>
                </a:pathLst>
              </a:custGeom>
              <a:noFill/>
              <a:ln w="15875" cap="sq">
                <a:solidFill>
                  <a:srgbClr val="C6573B"/>
                </a:solidFill>
                <a:prstDash val="solid"/>
                <a:miter/>
              </a:ln>
            </p:spPr>
            <p:txBody>
              <a:bodyPr rtlCol="0" anchor="ctr"/>
              <a:lstStyle/>
              <a:p>
                <a:endParaRPr lang="en-GB" dirty="0"/>
              </a:p>
            </p:txBody>
          </p:sp>
          <p:sp>
            <p:nvSpPr>
              <p:cNvPr id="427" name="Freeform 426">
                <a:extLst>
                  <a:ext uri="{FF2B5EF4-FFF2-40B4-BE49-F238E27FC236}">
                    <a16:creationId xmlns:a16="http://schemas.microsoft.com/office/drawing/2014/main" id="{18C3CF32-9135-2194-91E2-6F11F2E402BA}"/>
                  </a:ext>
                </a:extLst>
              </p:cNvPr>
              <p:cNvSpPr/>
              <p:nvPr/>
            </p:nvSpPr>
            <p:spPr>
              <a:xfrm>
                <a:off x="-382265" y="5113783"/>
                <a:ext cx="31368" cy="32535"/>
              </a:xfrm>
              <a:custGeom>
                <a:avLst/>
                <a:gdLst>
                  <a:gd name="connsiteX0" fmla="*/ 31369 w 31368"/>
                  <a:gd name="connsiteY0" fmla="*/ 16313 h 32535"/>
                  <a:gd name="connsiteX1" fmla="*/ 20580 w 31368"/>
                  <a:gd name="connsiteY1" fmla="*/ 801 h 32535"/>
                  <a:gd name="connsiteX2" fmla="*/ 2992 w 31368"/>
                  <a:gd name="connsiteY2" fmla="*/ 6697 h 32535"/>
                  <a:gd name="connsiteX3" fmla="*/ 2992 w 31368"/>
                  <a:gd name="connsiteY3" fmla="*/ 25838 h 32535"/>
                  <a:gd name="connsiteX4" fmla="*/ 20580 w 31368"/>
                  <a:gd name="connsiteY4" fmla="*/ 31734 h 32535"/>
                  <a:gd name="connsiteX5" fmla="*/ 31369 w 31368"/>
                  <a:gd name="connsiteY5" fmla="*/ 16313 h 32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68" h="32535">
                    <a:moveTo>
                      <a:pt x="31369" y="16313"/>
                    </a:moveTo>
                    <a:cubicBezTo>
                      <a:pt x="31369" y="9237"/>
                      <a:pt x="27017" y="2978"/>
                      <a:pt x="20580" y="801"/>
                    </a:cubicBezTo>
                    <a:cubicBezTo>
                      <a:pt x="14052" y="-1376"/>
                      <a:pt x="6981" y="982"/>
                      <a:pt x="2992" y="6697"/>
                    </a:cubicBezTo>
                    <a:cubicBezTo>
                      <a:pt x="-997" y="12412"/>
                      <a:pt x="-997" y="20123"/>
                      <a:pt x="2992" y="25838"/>
                    </a:cubicBezTo>
                    <a:cubicBezTo>
                      <a:pt x="6981" y="31553"/>
                      <a:pt x="14143" y="33911"/>
                      <a:pt x="20580" y="31734"/>
                    </a:cubicBezTo>
                    <a:cubicBezTo>
                      <a:pt x="27017" y="29648"/>
                      <a:pt x="31369" y="23298"/>
                      <a:pt x="31369" y="16313"/>
                    </a:cubicBezTo>
                  </a:path>
                </a:pathLst>
              </a:custGeom>
              <a:noFill/>
              <a:ln w="15875" cap="sq">
                <a:solidFill>
                  <a:srgbClr val="C6573B"/>
                </a:solidFill>
                <a:prstDash val="solid"/>
                <a:miter/>
              </a:ln>
            </p:spPr>
            <p:txBody>
              <a:bodyPr rtlCol="0" anchor="ctr"/>
              <a:lstStyle/>
              <a:p>
                <a:endParaRPr lang="en-GB" dirty="0"/>
              </a:p>
            </p:txBody>
          </p:sp>
          <p:sp>
            <p:nvSpPr>
              <p:cNvPr id="428" name="Freeform 427">
                <a:extLst>
                  <a:ext uri="{FF2B5EF4-FFF2-40B4-BE49-F238E27FC236}">
                    <a16:creationId xmlns:a16="http://schemas.microsoft.com/office/drawing/2014/main" id="{43F83083-0329-C308-0DB4-849D73A0D1E3}"/>
                  </a:ext>
                </a:extLst>
              </p:cNvPr>
              <p:cNvSpPr/>
              <p:nvPr/>
            </p:nvSpPr>
            <p:spPr>
              <a:xfrm>
                <a:off x="-361503" y="5131019"/>
                <a:ext cx="31368" cy="32535"/>
              </a:xfrm>
              <a:custGeom>
                <a:avLst/>
                <a:gdLst>
                  <a:gd name="connsiteX0" fmla="*/ 31369 w 31368"/>
                  <a:gd name="connsiteY0" fmla="*/ 16313 h 32535"/>
                  <a:gd name="connsiteX1" fmla="*/ 20580 w 31368"/>
                  <a:gd name="connsiteY1" fmla="*/ 801 h 32535"/>
                  <a:gd name="connsiteX2" fmla="*/ 2992 w 31368"/>
                  <a:gd name="connsiteY2" fmla="*/ 6697 h 32535"/>
                  <a:gd name="connsiteX3" fmla="*/ 2992 w 31368"/>
                  <a:gd name="connsiteY3" fmla="*/ 25838 h 32535"/>
                  <a:gd name="connsiteX4" fmla="*/ 20580 w 31368"/>
                  <a:gd name="connsiteY4" fmla="*/ 31734 h 32535"/>
                  <a:gd name="connsiteX5" fmla="*/ 31369 w 31368"/>
                  <a:gd name="connsiteY5" fmla="*/ 16313 h 32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68" h="32535">
                    <a:moveTo>
                      <a:pt x="31369" y="16313"/>
                    </a:moveTo>
                    <a:cubicBezTo>
                      <a:pt x="31369" y="9237"/>
                      <a:pt x="27017" y="2978"/>
                      <a:pt x="20580" y="801"/>
                    </a:cubicBezTo>
                    <a:cubicBezTo>
                      <a:pt x="14143" y="-1376"/>
                      <a:pt x="6981" y="982"/>
                      <a:pt x="2992" y="6697"/>
                    </a:cubicBezTo>
                    <a:cubicBezTo>
                      <a:pt x="-997" y="12412"/>
                      <a:pt x="-997" y="20123"/>
                      <a:pt x="2992" y="25838"/>
                    </a:cubicBezTo>
                    <a:cubicBezTo>
                      <a:pt x="6981" y="31553"/>
                      <a:pt x="14143" y="33912"/>
                      <a:pt x="20580" y="31734"/>
                    </a:cubicBezTo>
                    <a:cubicBezTo>
                      <a:pt x="27017" y="29648"/>
                      <a:pt x="31369" y="23298"/>
                      <a:pt x="31369" y="16313"/>
                    </a:cubicBezTo>
                  </a:path>
                </a:pathLst>
              </a:custGeom>
              <a:noFill/>
              <a:ln w="15875" cap="sq">
                <a:solidFill>
                  <a:srgbClr val="C6573B"/>
                </a:solidFill>
                <a:prstDash val="solid"/>
                <a:miter/>
              </a:ln>
            </p:spPr>
            <p:txBody>
              <a:bodyPr rtlCol="0" anchor="ctr"/>
              <a:lstStyle/>
              <a:p>
                <a:endParaRPr lang="en-GB" dirty="0"/>
              </a:p>
            </p:txBody>
          </p:sp>
          <p:sp>
            <p:nvSpPr>
              <p:cNvPr id="429" name="Freeform 428">
                <a:extLst>
                  <a:ext uri="{FF2B5EF4-FFF2-40B4-BE49-F238E27FC236}">
                    <a16:creationId xmlns:a16="http://schemas.microsoft.com/office/drawing/2014/main" id="{707AEC25-9A02-CD0F-1253-10F85E6C0379}"/>
                  </a:ext>
                </a:extLst>
              </p:cNvPr>
              <p:cNvSpPr/>
              <p:nvPr/>
            </p:nvSpPr>
            <p:spPr>
              <a:xfrm>
                <a:off x="-351168" y="5142539"/>
                <a:ext cx="31368" cy="32535"/>
              </a:xfrm>
              <a:custGeom>
                <a:avLst/>
                <a:gdLst>
                  <a:gd name="connsiteX0" fmla="*/ 31369 w 31368"/>
                  <a:gd name="connsiteY0" fmla="*/ 16313 h 32535"/>
                  <a:gd name="connsiteX1" fmla="*/ 20580 w 31368"/>
                  <a:gd name="connsiteY1" fmla="*/ 801 h 32535"/>
                  <a:gd name="connsiteX2" fmla="*/ 2992 w 31368"/>
                  <a:gd name="connsiteY2" fmla="*/ 6697 h 32535"/>
                  <a:gd name="connsiteX3" fmla="*/ 2992 w 31368"/>
                  <a:gd name="connsiteY3" fmla="*/ 25838 h 32535"/>
                  <a:gd name="connsiteX4" fmla="*/ 20580 w 31368"/>
                  <a:gd name="connsiteY4" fmla="*/ 31735 h 32535"/>
                  <a:gd name="connsiteX5" fmla="*/ 31369 w 31368"/>
                  <a:gd name="connsiteY5" fmla="*/ 16313 h 32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68" h="32535">
                    <a:moveTo>
                      <a:pt x="31369" y="16313"/>
                    </a:moveTo>
                    <a:cubicBezTo>
                      <a:pt x="31369" y="9237"/>
                      <a:pt x="27017" y="2978"/>
                      <a:pt x="20580" y="801"/>
                    </a:cubicBezTo>
                    <a:cubicBezTo>
                      <a:pt x="14052" y="-1376"/>
                      <a:pt x="6981" y="982"/>
                      <a:pt x="2992" y="6697"/>
                    </a:cubicBezTo>
                    <a:cubicBezTo>
                      <a:pt x="-997" y="12412"/>
                      <a:pt x="-997" y="20123"/>
                      <a:pt x="2992" y="25838"/>
                    </a:cubicBezTo>
                    <a:cubicBezTo>
                      <a:pt x="6981" y="31553"/>
                      <a:pt x="14143" y="33912"/>
                      <a:pt x="20580" y="31735"/>
                    </a:cubicBezTo>
                    <a:cubicBezTo>
                      <a:pt x="27017" y="29557"/>
                      <a:pt x="31369" y="23298"/>
                      <a:pt x="31369" y="16313"/>
                    </a:cubicBezTo>
                  </a:path>
                </a:pathLst>
              </a:custGeom>
              <a:noFill/>
              <a:ln w="15875" cap="sq">
                <a:solidFill>
                  <a:srgbClr val="C6573B"/>
                </a:solidFill>
                <a:prstDash val="solid"/>
                <a:miter/>
              </a:ln>
            </p:spPr>
            <p:txBody>
              <a:bodyPr rtlCol="0" anchor="ctr"/>
              <a:lstStyle/>
              <a:p>
                <a:endParaRPr lang="en-GB" dirty="0"/>
              </a:p>
            </p:txBody>
          </p:sp>
          <p:sp>
            <p:nvSpPr>
              <p:cNvPr id="430" name="Freeform 429">
                <a:extLst>
                  <a:ext uri="{FF2B5EF4-FFF2-40B4-BE49-F238E27FC236}">
                    <a16:creationId xmlns:a16="http://schemas.microsoft.com/office/drawing/2014/main" id="{CA9CB9D9-DF5B-BCFE-ED62-03F8DDC9F78F}"/>
                  </a:ext>
                </a:extLst>
              </p:cNvPr>
              <p:cNvSpPr/>
              <p:nvPr/>
            </p:nvSpPr>
            <p:spPr>
              <a:xfrm>
                <a:off x="-333036" y="5167486"/>
                <a:ext cx="31368" cy="32535"/>
              </a:xfrm>
              <a:custGeom>
                <a:avLst/>
                <a:gdLst>
                  <a:gd name="connsiteX0" fmla="*/ 31369 w 31368"/>
                  <a:gd name="connsiteY0" fmla="*/ 16313 h 32535"/>
                  <a:gd name="connsiteX1" fmla="*/ 20580 w 31368"/>
                  <a:gd name="connsiteY1" fmla="*/ 801 h 32535"/>
                  <a:gd name="connsiteX2" fmla="*/ 2992 w 31368"/>
                  <a:gd name="connsiteY2" fmla="*/ 6697 h 32535"/>
                  <a:gd name="connsiteX3" fmla="*/ 2992 w 31368"/>
                  <a:gd name="connsiteY3" fmla="*/ 25838 h 32535"/>
                  <a:gd name="connsiteX4" fmla="*/ 20580 w 31368"/>
                  <a:gd name="connsiteY4" fmla="*/ 31735 h 32535"/>
                  <a:gd name="connsiteX5" fmla="*/ 31369 w 31368"/>
                  <a:gd name="connsiteY5" fmla="*/ 16313 h 32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68" h="32535">
                    <a:moveTo>
                      <a:pt x="31369" y="16313"/>
                    </a:moveTo>
                    <a:cubicBezTo>
                      <a:pt x="31369" y="9237"/>
                      <a:pt x="27017" y="2978"/>
                      <a:pt x="20580" y="801"/>
                    </a:cubicBezTo>
                    <a:cubicBezTo>
                      <a:pt x="14143" y="-1376"/>
                      <a:pt x="6981" y="982"/>
                      <a:pt x="2992" y="6697"/>
                    </a:cubicBezTo>
                    <a:cubicBezTo>
                      <a:pt x="-997" y="12503"/>
                      <a:pt x="-997" y="20123"/>
                      <a:pt x="2992" y="25838"/>
                    </a:cubicBezTo>
                    <a:cubicBezTo>
                      <a:pt x="6981" y="31553"/>
                      <a:pt x="14143" y="33912"/>
                      <a:pt x="20580" y="31735"/>
                    </a:cubicBezTo>
                    <a:cubicBezTo>
                      <a:pt x="27108" y="29557"/>
                      <a:pt x="31369" y="23207"/>
                      <a:pt x="31369" y="16313"/>
                    </a:cubicBezTo>
                  </a:path>
                </a:pathLst>
              </a:custGeom>
              <a:noFill/>
              <a:ln w="15875" cap="sq">
                <a:solidFill>
                  <a:srgbClr val="C6573B"/>
                </a:solidFill>
                <a:prstDash val="solid"/>
                <a:miter/>
              </a:ln>
            </p:spPr>
            <p:txBody>
              <a:bodyPr rtlCol="0" anchor="ctr"/>
              <a:lstStyle/>
              <a:p>
                <a:endParaRPr lang="en-GB" dirty="0"/>
              </a:p>
            </p:txBody>
          </p:sp>
          <p:sp>
            <p:nvSpPr>
              <p:cNvPr id="431" name="Freeform 430">
                <a:extLst>
                  <a:ext uri="{FF2B5EF4-FFF2-40B4-BE49-F238E27FC236}">
                    <a16:creationId xmlns:a16="http://schemas.microsoft.com/office/drawing/2014/main" id="{D1B6967E-B322-DF66-8B34-CF0F3B010067}"/>
                  </a:ext>
                </a:extLst>
              </p:cNvPr>
              <p:cNvSpPr/>
              <p:nvPr/>
            </p:nvSpPr>
            <p:spPr>
              <a:xfrm>
                <a:off x="-327777" y="5167486"/>
                <a:ext cx="31368" cy="32535"/>
              </a:xfrm>
              <a:custGeom>
                <a:avLst/>
                <a:gdLst>
                  <a:gd name="connsiteX0" fmla="*/ 31369 w 31368"/>
                  <a:gd name="connsiteY0" fmla="*/ 16313 h 32535"/>
                  <a:gd name="connsiteX1" fmla="*/ 20580 w 31368"/>
                  <a:gd name="connsiteY1" fmla="*/ 801 h 32535"/>
                  <a:gd name="connsiteX2" fmla="*/ 2992 w 31368"/>
                  <a:gd name="connsiteY2" fmla="*/ 6697 h 32535"/>
                  <a:gd name="connsiteX3" fmla="*/ 2992 w 31368"/>
                  <a:gd name="connsiteY3" fmla="*/ 25838 h 32535"/>
                  <a:gd name="connsiteX4" fmla="*/ 20580 w 31368"/>
                  <a:gd name="connsiteY4" fmla="*/ 31735 h 32535"/>
                  <a:gd name="connsiteX5" fmla="*/ 31369 w 31368"/>
                  <a:gd name="connsiteY5" fmla="*/ 16313 h 32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68" h="32535">
                    <a:moveTo>
                      <a:pt x="31369" y="16313"/>
                    </a:moveTo>
                    <a:cubicBezTo>
                      <a:pt x="31369" y="9237"/>
                      <a:pt x="27017" y="2978"/>
                      <a:pt x="20580" y="801"/>
                    </a:cubicBezTo>
                    <a:cubicBezTo>
                      <a:pt x="14143" y="-1376"/>
                      <a:pt x="6981" y="982"/>
                      <a:pt x="2992" y="6697"/>
                    </a:cubicBezTo>
                    <a:cubicBezTo>
                      <a:pt x="-997" y="12503"/>
                      <a:pt x="-997" y="20123"/>
                      <a:pt x="2992" y="25838"/>
                    </a:cubicBezTo>
                    <a:cubicBezTo>
                      <a:pt x="6981" y="31553"/>
                      <a:pt x="14143" y="33912"/>
                      <a:pt x="20580" y="31735"/>
                    </a:cubicBezTo>
                    <a:cubicBezTo>
                      <a:pt x="27017" y="29557"/>
                      <a:pt x="31369" y="23207"/>
                      <a:pt x="31369" y="16313"/>
                    </a:cubicBezTo>
                  </a:path>
                </a:pathLst>
              </a:custGeom>
              <a:noFill/>
              <a:ln w="15875" cap="sq">
                <a:solidFill>
                  <a:srgbClr val="C6573B"/>
                </a:solidFill>
                <a:prstDash val="solid"/>
                <a:miter/>
              </a:ln>
            </p:spPr>
            <p:txBody>
              <a:bodyPr rtlCol="0" anchor="ctr"/>
              <a:lstStyle/>
              <a:p>
                <a:endParaRPr lang="en-GB" dirty="0"/>
              </a:p>
            </p:txBody>
          </p:sp>
          <p:sp>
            <p:nvSpPr>
              <p:cNvPr id="432" name="Freeform 431">
                <a:extLst>
                  <a:ext uri="{FF2B5EF4-FFF2-40B4-BE49-F238E27FC236}">
                    <a16:creationId xmlns:a16="http://schemas.microsoft.com/office/drawing/2014/main" id="{34074E8E-0F25-2733-44EF-7C61792BCCCB}"/>
                  </a:ext>
                </a:extLst>
              </p:cNvPr>
              <p:cNvSpPr/>
              <p:nvPr/>
            </p:nvSpPr>
            <p:spPr>
              <a:xfrm>
                <a:off x="-327777" y="5167486"/>
                <a:ext cx="31368" cy="32535"/>
              </a:xfrm>
              <a:custGeom>
                <a:avLst/>
                <a:gdLst>
                  <a:gd name="connsiteX0" fmla="*/ 31369 w 31368"/>
                  <a:gd name="connsiteY0" fmla="*/ 16313 h 32535"/>
                  <a:gd name="connsiteX1" fmla="*/ 20580 w 31368"/>
                  <a:gd name="connsiteY1" fmla="*/ 801 h 32535"/>
                  <a:gd name="connsiteX2" fmla="*/ 2992 w 31368"/>
                  <a:gd name="connsiteY2" fmla="*/ 6697 h 32535"/>
                  <a:gd name="connsiteX3" fmla="*/ 2992 w 31368"/>
                  <a:gd name="connsiteY3" fmla="*/ 25838 h 32535"/>
                  <a:gd name="connsiteX4" fmla="*/ 20580 w 31368"/>
                  <a:gd name="connsiteY4" fmla="*/ 31735 h 32535"/>
                  <a:gd name="connsiteX5" fmla="*/ 31369 w 31368"/>
                  <a:gd name="connsiteY5" fmla="*/ 16313 h 32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68" h="32535">
                    <a:moveTo>
                      <a:pt x="31369" y="16313"/>
                    </a:moveTo>
                    <a:cubicBezTo>
                      <a:pt x="31369" y="9237"/>
                      <a:pt x="27017" y="2978"/>
                      <a:pt x="20580" y="801"/>
                    </a:cubicBezTo>
                    <a:cubicBezTo>
                      <a:pt x="14143" y="-1376"/>
                      <a:pt x="6981" y="982"/>
                      <a:pt x="2992" y="6697"/>
                    </a:cubicBezTo>
                    <a:cubicBezTo>
                      <a:pt x="-997" y="12503"/>
                      <a:pt x="-997" y="20123"/>
                      <a:pt x="2992" y="25838"/>
                    </a:cubicBezTo>
                    <a:cubicBezTo>
                      <a:pt x="6981" y="31553"/>
                      <a:pt x="14143" y="33912"/>
                      <a:pt x="20580" y="31735"/>
                    </a:cubicBezTo>
                    <a:cubicBezTo>
                      <a:pt x="27017" y="29557"/>
                      <a:pt x="31369" y="23207"/>
                      <a:pt x="31369" y="16313"/>
                    </a:cubicBezTo>
                  </a:path>
                </a:pathLst>
              </a:custGeom>
              <a:noFill/>
              <a:ln w="15875" cap="sq">
                <a:solidFill>
                  <a:srgbClr val="C6573B"/>
                </a:solidFill>
                <a:prstDash val="solid"/>
                <a:miter/>
              </a:ln>
            </p:spPr>
            <p:txBody>
              <a:bodyPr rtlCol="0" anchor="ctr"/>
              <a:lstStyle/>
              <a:p>
                <a:endParaRPr lang="en-GB" dirty="0"/>
              </a:p>
            </p:txBody>
          </p:sp>
          <p:sp>
            <p:nvSpPr>
              <p:cNvPr id="433" name="Freeform 432">
                <a:extLst>
                  <a:ext uri="{FF2B5EF4-FFF2-40B4-BE49-F238E27FC236}">
                    <a16:creationId xmlns:a16="http://schemas.microsoft.com/office/drawing/2014/main" id="{AD84540F-AE4D-BB23-88E9-A07EA3BBE3B5}"/>
                  </a:ext>
                </a:extLst>
              </p:cNvPr>
              <p:cNvSpPr/>
              <p:nvPr/>
            </p:nvSpPr>
            <p:spPr>
              <a:xfrm>
                <a:off x="-322610" y="5173201"/>
                <a:ext cx="31368" cy="32535"/>
              </a:xfrm>
              <a:custGeom>
                <a:avLst/>
                <a:gdLst>
                  <a:gd name="connsiteX0" fmla="*/ 31369 w 31368"/>
                  <a:gd name="connsiteY0" fmla="*/ 16313 h 32535"/>
                  <a:gd name="connsiteX1" fmla="*/ 20580 w 31368"/>
                  <a:gd name="connsiteY1" fmla="*/ 801 h 32535"/>
                  <a:gd name="connsiteX2" fmla="*/ 2992 w 31368"/>
                  <a:gd name="connsiteY2" fmla="*/ 6697 h 32535"/>
                  <a:gd name="connsiteX3" fmla="*/ 2992 w 31368"/>
                  <a:gd name="connsiteY3" fmla="*/ 25838 h 32535"/>
                  <a:gd name="connsiteX4" fmla="*/ 20580 w 31368"/>
                  <a:gd name="connsiteY4" fmla="*/ 31735 h 32535"/>
                  <a:gd name="connsiteX5" fmla="*/ 31369 w 31368"/>
                  <a:gd name="connsiteY5" fmla="*/ 16313 h 32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68" h="32535">
                    <a:moveTo>
                      <a:pt x="31369" y="16313"/>
                    </a:moveTo>
                    <a:cubicBezTo>
                      <a:pt x="31369" y="9237"/>
                      <a:pt x="27017" y="2978"/>
                      <a:pt x="20580" y="801"/>
                    </a:cubicBezTo>
                    <a:cubicBezTo>
                      <a:pt x="14052" y="-1376"/>
                      <a:pt x="6981" y="982"/>
                      <a:pt x="2992" y="6697"/>
                    </a:cubicBezTo>
                    <a:cubicBezTo>
                      <a:pt x="-997" y="12412"/>
                      <a:pt x="-997" y="20123"/>
                      <a:pt x="2992" y="25838"/>
                    </a:cubicBezTo>
                    <a:cubicBezTo>
                      <a:pt x="6981" y="31553"/>
                      <a:pt x="14143" y="33912"/>
                      <a:pt x="20580" y="31735"/>
                    </a:cubicBezTo>
                    <a:cubicBezTo>
                      <a:pt x="27017" y="29557"/>
                      <a:pt x="31369" y="23298"/>
                      <a:pt x="31369" y="16313"/>
                    </a:cubicBezTo>
                  </a:path>
                </a:pathLst>
              </a:custGeom>
              <a:noFill/>
              <a:ln w="15875" cap="sq">
                <a:solidFill>
                  <a:srgbClr val="C6573B"/>
                </a:solidFill>
                <a:prstDash val="solid"/>
                <a:miter/>
              </a:ln>
            </p:spPr>
            <p:txBody>
              <a:bodyPr rtlCol="0" anchor="ctr"/>
              <a:lstStyle/>
              <a:p>
                <a:endParaRPr lang="en-GB" dirty="0"/>
              </a:p>
            </p:txBody>
          </p:sp>
          <p:sp>
            <p:nvSpPr>
              <p:cNvPr id="434" name="Freeform 433">
                <a:extLst>
                  <a:ext uri="{FF2B5EF4-FFF2-40B4-BE49-F238E27FC236}">
                    <a16:creationId xmlns:a16="http://schemas.microsoft.com/office/drawing/2014/main" id="{DE7BFB92-7953-2664-35CC-70DD94C2C591}"/>
                  </a:ext>
                </a:extLst>
              </p:cNvPr>
              <p:cNvSpPr/>
              <p:nvPr/>
            </p:nvSpPr>
            <p:spPr>
              <a:xfrm>
                <a:off x="-320071" y="5173201"/>
                <a:ext cx="31368" cy="32535"/>
              </a:xfrm>
              <a:custGeom>
                <a:avLst/>
                <a:gdLst>
                  <a:gd name="connsiteX0" fmla="*/ 31369 w 31368"/>
                  <a:gd name="connsiteY0" fmla="*/ 16313 h 32535"/>
                  <a:gd name="connsiteX1" fmla="*/ 20580 w 31368"/>
                  <a:gd name="connsiteY1" fmla="*/ 801 h 32535"/>
                  <a:gd name="connsiteX2" fmla="*/ 2992 w 31368"/>
                  <a:gd name="connsiteY2" fmla="*/ 6697 h 32535"/>
                  <a:gd name="connsiteX3" fmla="*/ 2992 w 31368"/>
                  <a:gd name="connsiteY3" fmla="*/ 25838 h 32535"/>
                  <a:gd name="connsiteX4" fmla="*/ 20580 w 31368"/>
                  <a:gd name="connsiteY4" fmla="*/ 31735 h 32535"/>
                  <a:gd name="connsiteX5" fmla="*/ 31369 w 31368"/>
                  <a:gd name="connsiteY5" fmla="*/ 16313 h 32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68" h="32535">
                    <a:moveTo>
                      <a:pt x="31369" y="16313"/>
                    </a:moveTo>
                    <a:cubicBezTo>
                      <a:pt x="31369" y="9237"/>
                      <a:pt x="27017" y="2978"/>
                      <a:pt x="20580" y="801"/>
                    </a:cubicBezTo>
                    <a:cubicBezTo>
                      <a:pt x="14143" y="-1376"/>
                      <a:pt x="6981" y="982"/>
                      <a:pt x="2992" y="6697"/>
                    </a:cubicBezTo>
                    <a:cubicBezTo>
                      <a:pt x="-997" y="12412"/>
                      <a:pt x="-997" y="20123"/>
                      <a:pt x="2992" y="25838"/>
                    </a:cubicBezTo>
                    <a:cubicBezTo>
                      <a:pt x="6981" y="31553"/>
                      <a:pt x="14143" y="33912"/>
                      <a:pt x="20580" y="31735"/>
                    </a:cubicBezTo>
                    <a:cubicBezTo>
                      <a:pt x="27108" y="29557"/>
                      <a:pt x="31369" y="23298"/>
                      <a:pt x="31369" y="16313"/>
                    </a:cubicBezTo>
                  </a:path>
                </a:pathLst>
              </a:custGeom>
              <a:noFill/>
              <a:ln w="15875" cap="sq">
                <a:solidFill>
                  <a:srgbClr val="C6573B"/>
                </a:solidFill>
                <a:prstDash val="solid"/>
                <a:miter/>
              </a:ln>
            </p:spPr>
            <p:txBody>
              <a:bodyPr rtlCol="0" anchor="ctr"/>
              <a:lstStyle/>
              <a:p>
                <a:endParaRPr lang="en-GB" dirty="0"/>
              </a:p>
            </p:txBody>
          </p:sp>
          <p:sp>
            <p:nvSpPr>
              <p:cNvPr id="435" name="Freeform 434">
                <a:extLst>
                  <a:ext uri="{FF2B5EF4-FFF2-40B4-BE49-F238E27FC236}">
                    <a16:creationId xmlns:a16="http://schemas.microsoft.com/office/drawing/2014/main" id="{C43249E8-47C4-857F-168B-4F56C19B379D}"/>
                  </a:ext>
                </a:extLst>
              </p:cNvPr>
              <p:cNvSpPr/>
              <p:nvPr/>
            </p:nvSpPr>
            <p:spPr>
              <a:xfrm>
                <a:off x="-286254" y="5198057"/>
                <a:ext cx="31368" cy="32535"/>
              </a:xfrm>
              <a:custGeom>
                <a:avLst/>
                <a:gdLst>
                  <a:gd name="connsiteX0" fmla="*/ 31369 w 31368"/>
                  <a:gd name="connsiteY0" fmla="*/ 16313 h 32535"/>
                  <a:gd name="connsiteX1" fmla="*/ 20580 w 31368"/>
                  <a:gd name="connsiteY1" fmla="*/ 801 h 32535"/>
                  <a:gd name="connsiteX2" fmla="*/ 2992 w 31368"/>
                  <a:gd name="connsiteY2" fmla="*/ 6697 h 32535"/>
                  <a:gd name="connsiteX3" fmla="*/ 2992 w 31368"/>
                  <a:gd name="connsiteY3" fmla="*/ 25838 h 32535"/>
                  <a:gd name="connsiteX4" fmla="*/ 20580 w 31368"/>
                  <a:gd name="connsiteY4" fmla="*/ 31734 h 32535"/>
                  <a:gd name="connsiteX5" fmla="*/ 31369 w 31368"/>
                  <a:gd name="connsiteY5" fmla="*/ 16313 h 32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68" h="32535">
                    <a:moveTo>
                      <a:pt x="31369" y="16313"/>
                    </a:moveTo>
                    <a:cubicBezTo>
                      <a:pt x="31369" y="9237"/>
                      <a:pt x="27017" y="2978"/>
                      <a:pt x="20580" y="801"/>
                    </a:cubicBezTo>
                    <a:cubicBezTo>
                      <a:pt x="14143" y="-1376"/>
                      <a:pt x="6981" y="982"/>
                      <a:pt x="2992" y="6697"/>
                    </a:cubicBezTo>
                    <a:cubicBezTo>
                      <a:pt x="-997" y="12412"/>
                      <a:pt x="-997" y="20123"/>
                      <a:pt x="2992" y="25838"/>
                    </a:cubicBezTo>
                    <a:cubicBezTo>
                      <a:pt x="6981" y="31553"/>
                      <a:pt x="14143" y="33912"/>
                      <a:pt x="20580" y="31734"/>
                    </a:cubicBezTo>
                    <a:cubicBezTo>
                      <a:pt x="27017" y="29648"/>
                      <a:pt x="31369" y="23298"/>
                      <a:pt x="31369" y="16313"/>
                    </a:cubicBezTo>
                  </a:path>
                </a:pathLst>
              </a:custGeom>
              <a:noFill/>
              <a:ln w="15875" cap="sq">
                <a:solidFill>
                  <a:srgbClr val="C6573B"/>
                </a:solidFill>
                <a:prstDash val="solid"/>
                <a:miter/>
              </a:ln>
            </p:spPr>
            <p:txBody>
              <a:bodyPr rtlCol="0" anchor="ctr"/>
              <a:lstStyle/>
              <a:p>
                <a:endParaRPr lang="en-GB" dirty="0"/>
              </a:p>
            </p:txBody>
          </p:sp>
          <p:sp>
            <p:nvSpPr>
              <p:cNvPr id="436" name="Freeform 435">
                <a:extLst>
                  <a:ext uri="{FF2B5EF4-FFF2-40B4-BE49-F238E27FC236}">
                    <a16:creationId xmlns:a16="http://schemas.microsoft.com/office/drawing/2014/main" id="{995EFF13-BFFE-58C2-140A-E84F90DA4E58}"/>
                  </a:ext>
                </a:extLst>
              </p:cNvPr>
              <p:cNvSpPr/>
              <p:nvPr/>
            </p:nvSpPr>
            <p:spPr>
              <a:xfrm>
                <a:off x="-283716" y="5198057"/>
                <a:ext cx="31459" cy="32535"/>
              </a:xfrm>
              <a:custGeom>
                <a:avLst/>
                <a:gdLst>
                  <a:gd name="connsiteX0" fmla="*/ 31459 w 31459"/>
                  <a:gd name="connsiteY0" fmla="*/ 16313 h 32535"/>
                  <a:gd name="connsiteX1" fmla="*/ 20580 w 31459"/>
                  <a:gd name="connsiteY1" fmla="*/ 801 h 32535"/>
                  <a:gd name="connsiteX2" fmla="*/ 2992 w 31459"/>
                  <a:gd name="connsiteY2" fmla="*/ 6697 h 32535"/>
                  <a:gd name="connsiteX3" fmla="*/ 2992 w 31459"/>
                  <a:gd name="connsiteY3" fmla="*/ 25838 h 32535"/>
                  <a:gd name="connsiteX4" fmla="*/ 20580 w 31459"/>
                  <a:gd name="connsiteY4" fmla="*/ 31734 h 32535"/>
                  <a:gd name="connsiteX5" fmla="*/ 31459 w 31459"/>
                  <a:gd name="connsiteY5" fmla="*/ 16313 h 32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459" h="32535">
                    <a:moveTo>
                      <a:pt x="31459" y="16313"/>
                    </a:moveTo>
                    <a:cubicBezTo>
                      <a:pt x="31459" y="9237"/>
                      <a:pt x="27108" y="2978"/>
                      <a:pt x="20580" y="801"/>
                    </a:cubicBezTo>
                    <a:cubicBezTo>
                      <a:pt x="14143" y="-1376"/>
                      <a:pt x="6981" y="982"/>
                      <a:pt x="2992" y="6697"/>
                    </a:cubicBezTo>
                    <a:cubicBezTo>
                      <a:pt x="-997" y="12412"/>
                      <a:pt x="-997" y="20123"/>
                      <a:pt x="2992" y="25838"/>
                    </a:cubicBezTo>
                    <a:cubicBezTo>
                      <a:pt x="6981" y="31553"/>
                      <a:pt x="14143" y="33912"/>
                      <a:pt x="20580" y="31734"/>
                    </a:cubicBezTo>
                    <a:cubicBezTo>
                      <a:pt x="27108" y="29648"/>
                      <a:pt x="31459" y="23298"/>
                      <a:pt x="31459" y="16313"/>
                    </a:cubicBezTo>
                  </a:path>
                </a:pathLst>
              </a:custGeom>
              <a:noFill/>
              <a:ln w="15875" cap="sq">
                <a:solidFill>
                  <a:srgbClr val="C6573B"/>
                </a:solidFill>
                <a:prstDash val="solid"/>
                <a:miter/>
              </a:ln>
            </p:spPr>
            <p:txBody>
              <a:bodyPr rtlCol="0" anchor="ctr"/>
              <a:lstStyle/>
              <a:p>
                <a:endParaRPr lang="en-GB" dirty="0"/>
              </a:p>
            </p:txBody>
          </p:sp>
          <p:sp>
            <p:nvSpPr>
              <p:cNvPr id="437" name="Freeform 436">
                <a:extLst>
                  <a:ext uri="{FF2B5EF4-FFF2-40B4-BE49-F238E27FC236}">
                    <a16:creationId xmlns:a16="http://schemas.microsoft.com/office/drawing/2014/main" id="{57BF5A76-88EF-10CC-1057-37FE2DD1284F}"/>
                  </a:ext>
                </a:extLst>
              </p:cNvPr>
              <p:cNvSpPr/>
              <p:nvPr/>
            </p:nvSpPr>
            <p:spPr>
              <a:xfrm>
                <a:off x="-268122" y="5205767"/>
                <a:ext cx="31368" cy="32535"/>
              </a:xfrm>
              <a:custGeom>
                <a:avLst/>
                <a:gdLst>
                  <a:gd name="connsiteX0" fmla="*/ 31369 w 31368"/>
                  <a:gd name="connsiteY0" fmla="*/ 16313 h 32535"/>
                  <a:gd name="connsiteX1" fmla="*/ 20580 w 31368"/>
                  <a:gd name="connsiteY1" fmla="*/ 801 h 32535"/>
                  <a:gd name="connsiteX2" fmla="*/ 2992 w 31368"/>
                  <a:gd name="connsiteY2" fmla="*/ 6697 h 32535"/>
                  <a:gd name="connsiteX3" fmla="*/ 2992 w 31368"/>
                  <a:gd name="connsiteY3" fmla="*/ 25838 h 32535"/>
                  <a:gd name="connsiteX4" fmla="*/ 20580 w 31368"/>
                  <a:gd name="connsiteY4" fmla="*/ 31735 h 32535"/>
                  <a:gd name="connsiteX5" fmla="*/ 31369 w 31368"/>
                  <a:gd name="connsiteY5" fmla="*/ 16313 h 32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68" h="32535">
                    <a:moveTo>
                      <a:pt x="31369" y="16313"/>
                    </a:moveTo>
                    <a:cubicBezTo>
                      <a:pt x="31369" y="9237"/>
                      <a:pt x="27017" y="2978"/>
                      <a:pt x="20580" y="801"/>
                    </a:cubicBezTo>
                    <a:cubicBezTo>
                      <a:pt x="14143" y="-1376"/>
                      <a:pt x="6981" y="982"/>
                      <a:pt x="2992" y="6697"/>
                    </a:cubicBezTo>
                    <a:cubicBezTo>
                      <a:pt x="-997" y="12503"/>
                      <a:pt x="-997" y="20123"/>
                      <a:pt x="2992" y="25838"/>
                    </a:cubicBezTo>
                    <a:cubicBezTo>
                      <a:pt x="6981" y="31553"/>
                      <a:pt x="14143" y="33912"/>
                      <a:pt x="20580" y="31735"/>
                    </a:cubicBezTo>
                    <a:cubicBezTo>
                      <a:pt x="27017" y="29557"/>
                      <a:pt x="31369" y="23298"/>
                      <a:pt x="31369" y="16313"/>
                    </a:cubicBezTo>
                  </a:path>
                </a:pathLst>
              </a:custGeom>
              <a:noFill/>
              <a:ln w="15875" cap="sq">
                <a:solidFill>
                  <a:srgbClr val="C6573B"/>
                </a:solidFill>
                <a:prstDash val="solid"/>
                <a:miter/>
              </a:ln>
            </p:spPr>
            <p:txBody>
              <a:bodyPr rtlCol="0" anchor="ctr"/>
              <a:lstStyle/>
              <a:p>
                <a:endParaRPr lang="en-GB" dirty="0"/>
              </a:p>
            </p:txBody>
          </p:sp>
          <p:sp>
            <p:nvSpPr>
              <p:cNvPr id="438" name="Freeform 437">
                <a:extLst>
                  <a:ext uri="{FF2B5EF4-FFF2-40B4-BE49-F238E27FC236}">
                    <a16:creationId xmlns:a16="http://schemas.microsoft.com/office/drawing/2014/main" id="{7FEC589B-800E-8990-E450-938915C67D8C}"/>
                  </a:ext>
                </a:extLst>
              </p:cNvPr>
              <p:cNvSpPr/>
              <p:nvPr/>
            </p:nvSpPr>
            <p:spPr>
              <a:xfrm>
                <a:off x="-268122" y="5205767"/>
                <a:ext cx="31368" cy="32535"/>
              </a:xfrm>
              <a:custGeom>
                <a:avLst/>
                <a:gdLst>
                  <a:gd name="connsiteX0" fmla="*/ 31369 w 31368"/>
                  <a:gd name="connsiteY0" fmla="*/ 16313 h 32535"/>
                  <a:gd name="connsiteX1" fmla="*/ 20580 w 31368"/>
                  <a:gd name="connsiteY1" fmla="*/ 801 h 32535"/>
                  <a:gd name="connsiteX2" fmla="*/ 2992 w 31368"/>
                  <a:gd name="connsiteY2" fmla="*/ 6697 h 32535"/>
                  <a:gd name="connsiteX3" fmla="*/ 2992 w 31368"/>
                  <a:gd name="connsiteY3" fmla="*/ 25838 h 32535"/>
                  <a:gd name="connsiteX4" fmla="*/ 20580 w 31368"/>
                  <a:gd name="connsiteY4" fmla="*/ 31735 h 32535"/>
                  <a:gd name="connsiteX5" fmla="*/ 31369 w 31368"/>
                  <a:gd name="connsiteY5" fmla="*/ 16313 h 32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68" h="32535">
                    <a:moveTo>
                      <a:pt x="31369" y="16313"/>
                    </a:moveTo>
                    <a:cubicBezTo>
                      <a:pt x="31369" y="9237"/>
                      <a:pt x="27017" y="2978"/>
                      <a:pt x="20580" y="801"/>
                    </a:cubicBezTo>
                    <a:cubicBezTo>
                      <a:pt x="14143" y="-1376"/>
                      <a:pt x="6981" y="982"/>
                      <a:pt x="2992" y="6697"/>
                    </a:cubicBezTo>
                    <a:cubicBezTo>
                      <a:pt x="-997" y="12503"/>
                      <a:pt x="-997" y="20123"/>
                      <a:pt x="2992" y="25838"/>
                    </a:cubicBezTo>
                    <a:cubicBezTo>
                      <a:pt x="6981" y="31553"/>
                      <a:pt x="14143" y="33912"/>
                      <a:pt x="20580" y="31735"/>
                    </a:cubicBezTo>
                    <a:cubicBezTo>
                      <a:pt x="27017" y="29557"/>
                      <a:pt x="31369" y="23298"/>
                      <a:pt x="31369" y="16313"/>
                    </a:cubicBezTo>
                  </a:path>
                </a:pathLst>
              </a:custGeom>
              <a:noFill/>
              <a:ln w="15875" cap="sq">
                <a:solidFill>
                  <a:srgbClr val="C6573B"/>
                </a:solidFill>
                <a:prstDash val="solid"/>
                <a:miter/>
              </a:ln>
            </p:spPr>
            <p:txBody>
              <a:bodyPr rtlCol="0" anchor="ctr"/>
              <a:lstStyle/>
              <a:p>
                <a:endParaRPr lang="en-GB" dirty="0"/>
              </a:p>
            </p:txBody>
          </p:sp>
          <p:sp>
            <p:nvSpPr>
              <p:cNvPr id="439" name="Freeform 438">
                <a:extLst>
                  <a:ext uri="{FF2B5EF4-FFF2-40B4-BE49-F238E27FC236}">
                    <a16:creationId xmlns:a16="http://schemas.microsoft.com/office/drawing/2014/main" id="{DC6D1C5D-AC3E-76C0-035A-1124B2E08D50}"/>
                  </a:ext>
                </a:extLst>
              </p:cNvPr>
              <p:cNvSpPr/>
              <p:nvPr/>
            </p:nvSpPr>
            <p:spPr>
              <a:xfrm>
                <a:off x="-205929" y="5251669"/>
                <a:ext cx="31459" cy="32535"/>
              </a:xfrm>
              <a:custGeom>
                <a:avLst/>
                <a:gdLst>
                  <a:gd name="connsiteX0" fmla="*/ 31459 w 31459"/>
                  <a:gd name="connsiteY0" fmla="*/ 16313 h 32535"/>
                  <a:gd name="connsiteX1" fmla="*/ 20580 w 31459"/>
                  <a:gd name="connsiteY1" fmla="*/ 801 h 32535"/>
                  <a:gd name="connsiteX2" fmla="*/ 2992 w 31459"/>
                  <a:gd name="connsiteY2" fmla="*/ 6697 h 32535"/>
                  <a:gd name="connsiteX3" fmla="*/ 2992 w 31459"/>
                  <a:gd name="connsiteY3" fmla="*/ 25838 h 32535"/>
                  <a:gd name="connsiteX4" fmla="*/ 20580 w 31459"/>
                  <a:gd name="connsiteY4" fmla="*/ 31734 h 32535"/>
                  <a:gd name="connsiteX5" fmla="*/ 31459 w 31459"/>
                  <a:gd name="connsiteY5" fmla="*/ 16313 h 32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459" h="32535">
                    <a:moveTo>
                      <a:pt x="31459" y="16313"/>
                    </a:moveTo>
                    <a:cubicBezTo>
                      <a:pt x="31459" y="9237"/>
                      <a:pt x="27108" y="2978"/>
                      <a:pt x="20580" y="801"/>
                    </a:cubicBezTo>
                    <a:cubicBezTo>
                      <a:pt x="14143" y="-1376"/>
                      <a:pt x="6981" y="982"/>
                      <a:pt x="2992" y="6697"/>
                    </a:cubicBezTo>
                    <a:cubicBezTo>
                      <a:pt x="-997" y="12503"/>
                      <a:pt x="-997" y="20123"/>
                      <a:pt x="2992" y="25838"/>
                    </a:cubicBezTo>
                    <a:cubicBezTo>
                      <a:pt x="6981" y="31553"/>
                      <a:pt x="14143" y="33912"/>
                      <a:pt x="20580" y="31734"/>
                    </a:cubicBezTo>
                    <a:cubicBezTo>
                      <a:pt x="27108" y="29648"/>
                      <a:pt x="31459" y="23298"/>
                      <a:pt x="31459" y="16313"/>
                    </a:cubicBezTo>
                  </a:path>
                </a:pathLst>
              </a:custGeom>
              <a:noFill/>
              <a:ln w="15875" cap="sq">
                <a:solidFill>
                  <a:srgbClr val="C6573B"/>
                </a:solidFill>
                <a:prstDash val="solid"/>
                <a:miter/>
              </a:ln>
            </p:spPr>
            <p:txBody>
              <a:bodyPr rtlCol="0" anchor="ctr"/>
              <a:lstStyle/>
              <a:p>
                <a:endParaRPr lang="en-GB" dirty="0"/>
              </a:p>
            </p:txBody>
          </p:sp>
          <p:sp>
            <p:nvSpPr>
              <p:cNvPr id="440" name="Freeform 439">
                <a:extLst>
                  <a:ext uri="{FF2B5EF4-FFF2-40B4-BE49-F238E27FC236}">
                    <a16:creationId xmlns:a16="http://schemas.microsoft.com/office/drawing/2014/main" id="{26863482-1A69-64E9-D44B-DF23B16A0664}"/>
                  </a:ext>
                </a:extLst>
              </p:cNvPr>
              <p:cNvSpPr/>
              <p:nvPr/>
            </p:nvSpPr>
            <p:spPr>
              <a:xfrm>
                <a:off x="-190335" y="5263189"/>
                <a:ext cx="31459" cy="32535"/>
              </a:xfrm>
              <a:custGeom>
                <a:avLst/>
                <a:gdLst>
                  <a:gd name="connsiteX0" fmla="*/ 31459 w 31459"/>
                  <a:gd name="connsiteY0" fmla="*/ 16313 h 32535"/>
                  <a:gd name="connsiteX1" fmla="*/ 20580 w 31459"/>
                  <a:gd name="connsiteY1" fmla="*/ 801 h 32535"/>
                  <a:gd name="connsiteX2" fmla="*/ 2992 w 31459"/>
                  <a:gd name="connsiteY2" fmla="*/ 6697 h 32535"/>
                  <a:gd name="connsiteX3" fmla="*/ 2992 w 31459"/>
                  <a:gd name="connsiteY3" fmla="*/ 25838 h 32535"/>
                  <a:gd name="connsiteX4" fmla="*/ 20580 w 31459"/>
                  <a:gd name="connsiteY4" fmla="*/ 31734 h 32535"/>
                  <a:gd name="connsiteX5" fmla="*/ 31459 w 31459"/>
                  <a:gd name="connsiteY5" fmla="*/ 16313 h 32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459" h="32535">
                    <a:moveTo>
                      <a:pt x="31459" y="16313"/>
                    </a:moveTo>
                    <a:cubicBezTo>
                      <a:pt x="31459" y="9237"/>
                      <a:pt x="27108" y="2978"/>
                      <a:pt x="20580" y="801"/>
                    </a:cubicBezTo>
                    <a:cubicBezTo>
                      <a:pt x="14143" y="-1376"/>
                      <a:pt x="6981" y="982"/>
                      <a:pt x="2992" y="6697"/>
                    </a:cubicBezTo>
                    <a:cubicBezTo>
                      <a:pt x="-997" y="12412"/>
                      <a:pt x="-997" y="20123"/>
                      <a:pt x="2992" y="25838"/>
                    </a:cubicBezTo>
                    <a:cubicBezTo>
                      <a:pt x="6981" y="31553"/>
                      <a:pt x="14143" y="33911"/>
                      <a:pt x="20580" y="31734"/>
                    </a:cubicBezTo>
                    <a:cubicBezTo>
                      <a:pt x="27108" y="29648"/>
                      <a:pt x="31459" y="23298"/>
                      <a:pt x="31459" y="16313"/>
                    </a:cubicBezTo>
                  </a:path>
                </a:pathLst>
              </a:custGeom>
              <a:noFill/>
              <a:ln w="15875" cap="sq">
                <a:solidFill>
                  <a:srgbClr val="C6573B"/>
                </a:solidFill>
                <a:prstDash val="solid"/>
                <a:miter/>
              </a:ln>
            </p:spPr>
            <p:txBody>
              <a:bodyPr rtlCol="0" anchor="ctr"/>
              <a:lstStyle/>
              <a:p>
                <a:endParaRPr lang="en-GB" dirty="0"/>
              </a:p>
            </p:txBody>
          </p:sp>
          <p:sp>
            <p:nvSpPr>
              <p:cNvPr id="441" name="Freeform 440">
                <a:extLst>
                  <a:ext uri="{FF2B5EF4-FFF2-40B4-BE49-F238E27FC236}">
                    <a16:creationId xmlns:a16="http://schemas.microsoft.com/office/drawing/2014/main" id="{5661C9C0-627B-5520-2480-BBE44F60C60A}"/>
                  </a:ext>
                </a:extLst>
              </p:cNvPr>
              <p:cNvSpPr/>
              <p:nvPr/>
            </p:nvSpPr>
            <p:spPr>
              <a:xfrm>
                <a:off x="-190335" y="5263189"/>
                <a:ext cx="31459" cy="32535"/>
              </a:xfrm>
              <a:custGeom>
                <a:avLst/>
                <a:gdLst>
                  <a:gd name="connsiteX0" fmla="*/ 31459 w 31459"/>
                  <a:gd name="connsiteY0" fmla="*/ 16313 h 32535"/>
                  <a:gd name="connsiteX1" fmla="*/ 20580 w 31459"/>
                  <a:gd name="connsiteY1" fmla="*/ 801 h 32535"/>
                  <a:gd name="connsiteX2" fmla="*/ 2992 w 31459"/>
                  <a:gd name="connsiteY2" fmla="*/ 6697 h 32535"/>
                  <a:gd name="connsiteX3" fmla="*/ 2992 w 31459"/>
                  <a:gd name="connsiteY3" fmla="*/ 25838 h 32535"/>
                  <a:gd name="connsiteX4" fmla="*/ 20580 w 31459"/>
                  <a:gd name="connsiteY4" fmla="*/ 31734 h 32535"/>
                  <a:gd name="connsiteX5" fmla="*/ 31459 w 31459"/>
                  <a:gd name="connsiteY5" fmla="*/ 16313 h 32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459" h="32535">
                    <a:moveTo>
                      <a:pt x="31459" y="16313"/>
                    </a:moveTo>
                    <a:cubicBezTo>
                      <a:pt x="31459" y="9237"/>
                      <a:pt x="27108" y="2978"/>
                      <a:pt x="20580" y="801"/>
                    </a:cubicBezTo>
                    <a:cubicBezTo>
                      <a:pt x="14143" y="-1376"/>
                      <a:pt x="6981" y="982"/>
                      <a:pt x="2992" y="6697"/>
                    </a:cubicBezTo>
                    <a:cubicBezTo>
                      <a:pt x="-997" y="12412"/>
                      <a:pt x="-997" y="20123"/>
                      <a:pt x="2992" y="25838"/>
                    </a:cubicBezTo>
                    <a:cubicBezTo>
                      <a:pt x="6981" y="31553"/>
                      <a:pt x="14143" y="33911"/>
                      <a:pt x="20580" y="31734"/>
                    </a:cubicBezTo>
                    <a:cubicBezTo>
                      <a:pt x="27108" y="29648"/>
                      <a:pt x="31459" y="23298"/>
                      <a:pt x="31459" y="16313"/>
                    </a:cubicBezTo>
                  </a:path>
                </a:pathLst>
              </a:custGeom>
              <a:noFill/>
              <a:ln w="15875" cap="sq">
                <a:solidFill>
                  <a:srgbClr val="C6573B"/>
                </a:solidFill>
                <a:prstDash val="solid"/>
                <a:miter/>
              </a:ln>
            </p:spPr>
            <p:txBody>
              <a:bodyPr rtlCol="0" anchor="ctr"/>
              <a:lstStyle/>
              <a:p>
                <a:endParaRPr lang="en-GB" dirty="0"/>
              </a:p>
            </p:txBody>
          </p:sp>
          <p:sp>
            <p:nvSpPr>
              <p:cNvPr id="442" name="Freeform 441">
                <a:extLst>
                  <a:ext uri="{FF2B5EF4-FFF2-40B4-BE49-F238E27FC236}">
                    <a16:creationId xmlns:a16="http://schemas.microsoft.com/office/drawing/2014/main" id="{5D60A96E-3390-4ADD-1EF8-CA526FA63F3D}"/>
                  </a:ext>
                </a:extLst>
              </p:cNvPr>
              <p:cNvSpPr/>
              <p:nvPr/>
            </p:nvSpPr>
            <p:spPr>
              <a:xfrm>
                <a:off x="-174742" y="5297661"/>
                <a:ext cx="31368" cy="32535"/>
              </a:xfrm>
              <a:custGeom>
                <a:avLst/>
                <a:gdLst>
                  <a:gd name="connsiteX0" fmla="*/ 31369 w 31368"/>
                  <a:gd name="connsiteY0" fmla="*/ 16313 h 32535"/>
                  <a:gd name="connsiteX1" fmla="*/ 20580 w 31368"/>
                  <a:gd name="connsiteY1" fmla="*/ 801 h 32535"/>
                  <a:gd name="connsiteX2" fmla="*/ 2992 w 31368"/>
                  <a:gd name="connsiteY2" fmla="*/ 6697 h 32535"/>
                  <a:gd name="connsiteX3" fmla="*/ 2992 w 31368"/>
                  <a:gd name="connsiteY3" fmla="*/ 25838 h 32535"/>
                  <a:gd name="connsiteX4" fmla="*/ 20580 w 31368"/>
                  <a:gd name="connsiteY4" fmla="*/ 31734 h 32535"/>
                  <a:gd name="connsiteX5" fmla="*/ 31369 w 31368"/>
                  <a:gd name="connsiteY5" fmla="*/ 16313 h 32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68" h="32535">
                    <a:moveTo>
                      <a:pt x="31369" y="16313"/>
                    </a:moveTo>
                    <a:cubicBezTo>
                      <a:pt x="31369" y="9237"/>
                      <a:pt x="27017" y="2978"/>
                      <a:pt x="20580" y="801"/>
                    </a:cubicBezTo>
                    <a:cubicBezTo>
                      <a:pt x="14052" y="-1376"/>
                      <a:pt x="6981" y="982"/>
                      <a:pt x="2992" y="6697"/>
                    </a:cubicBezTo>
                    <a:cubicBezTo>
                      <a:pt x="-997" y="12412"/>
                      <a:pt x="-997" y="20123"/>
                      <a:pt x="2992" y="25838"/>
                    </a:cubicBezTo>
                    <a:cubicBezTo>
                      <a:pt x="6981" y="31553"/>
                      <a:pt x="14143" y="33911"/>
                      <a:pt x="20580" y="31734"/>
                    </a:cubicBezTo>
                    <a:cubicBezTo>
                      <a:pt x="27108" y="29648"/>
                      <a:pt x="31369" y="23298"/>
                      <a:pt x="31369" y="16313"/>
                    </a:cubicBezTo>
                  </a:path>
                </a:pathLst>
              </a:custGeom>
              <a:noFill/>
              <a:ln w="15875" cap="sq">
                <a:solidFill>
                  <a:srgbClr val="C6573B"/>
                </a:solidFill>
                <a:prstDash val="solid"/>
                <a:miter/>
              </a:ln>
            </p:spPr>
            <p:txBody>
              <a:bodyPr rtlCol="0" anchor="ctr"/>
              <a:lstStyle/>
              <a:p>
                <a:endParaRPr lang="en-GB" dirty="0"/>
              </a:p>
            </p:txBody>
          </p:sp>
          <p:sp>
            <p:nvSpPr>
              <p:cNvPr id="443" name="Freeform 442">
                <a:extLst>
                  <a:ext uri="{FF2B5EF4-FFF2-40B4-BE49-F238E27FC236}">
                    <a16:creationId xmlns:a16="http://schemas.microsoft.com/office/drawing/2014/main" id="{B74EB852-BF9E-4B08-67CB-135C09EA71FA}"/>
                  </a:ext>
                </a:extLst>
              </p:cNvPr>
              <p:cNvSpPr/>
              <p:nvPr/>
            </p:nvSpPr>
            <p:spPr>
              <a:xfrm>
                <a:off x="-161777" y="5318797"/>
                <a:ext cx="31459" cy="32535"/>
              </a:xfrm>
              <a:custGeom>
                <a:avLst/>
                <a:gdLst>
                  <a:gd name="connsiteX0" fmla="*/ 31459 w 31459"/>
                  <a:gd name="connsiteY0" fmla="*/ 16222 h 32535"/>
                  <a:gd name="connsiteX1" fmla="*/ 20580 w 31459"/>
                  <a:gd name="connsiteY1" fmla="*/ 801 h 32535"/>
                  <a:gd name="connsiteX2" fmla="*/ 2992 w 31459"/>
                  <a:gd name="connsiteY2" fmla="*/ 6697 h 32535"/>
                  <a:gd name="connsiteX3" fmla="*/ 2992 w 31459"/>
                  <a:gd name="connsiteY3" fmla="*/ 25838 h 32535"/>
                  <a:gd name="connsiteX4" fmla="*/ 20580 w 31459"/>
                  <a:gd name="connsiteY4" fmla="*/ 31734 h 32535"/>
                  <a:gd name="connsiteX5" fmla="*/ 31459 w 31459"/>
                  <a:gd name="connsiteY5" fmla="*/ 16222 h 32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459" h="32535">
                    <a:moveTo>
                      <a:pt x="31459" y="16222"/>
                    </a:moveTo>
                    <a:cubicBezTo>
                      <a:pt x="31459" y="9238"/>
                      <a:pt x="27108" y="2978"/>
                      <a:pt x="20580" y="801"/>
                    </a:cubicBezTo>
                    <a:cubicBezTo>
                      <a:pt x="14052" y="-1376"/>
                      <a:pt x="6981" y="982"/>
                      <a:pt x="2992" y="6697"/>
                    </a:cubicBezTo>
                    <a:cubicBezTo>
                      <a:pt x="-997" y="12412"/>
                      <a:pt x="-997" y="20123"/>
                      <a:pt x="2992" y="25838"/>
                    </a:cubicBezTo>
                    <a:cubicBezTo>
                      <a:pt x="6981" y="31553"/>
                      <a:pt x="14143" y="33912"/>
                      <a:pt x="20580" y="31734"/>
                    </a:cubicBezTo>
                    <a:cubicBezTo>
                      <a:pt x="27108" y="29557"/>
                      <a:pt x="31459" y="23207"/>
                      <a:pt x="31459" y="16222"/>
                    </a:cubicBezTo>
                  </a:path>
                </a:pathLst>
              </a:custGeom>
              <a:noFill/>
              <a:ln w="15875" cap="sq">
                <a:solidFill>
                  <a:srgbClr val="C6573B"/>
                </a:solidFill>
                <a:prstDash val="solid"/>
                <a:miter/>
              </a:ln>
            </p:spPr>
            <p:txBody>
              <a:bodyPr rtlCol="0" anchor="ctr"/>
              <a:lstStyle/>
              <a:p>
                <a:endParaRPr lang="en-GB" dirty="0"/>
              </a:p>
            </p:txBody>
          </p:sp>
          <p:sp>
            <p:nvSpPr>
              <p:cNvPr id="444" name="Freeform 443">
                <a:extLst>
                  <a:ext uri="{FF2B5EF4-FFF2-40B4-BE49-F238E27FC236}">
                    <a16:creationId xmlns:a16="http://schemas.microsoft.com/office/drawing/2014/main" id="{AA7325B5-DA17-9A53-9DB6-4233A927EAB4}"/>
                  </a:ext>
                </a:extLst>
              </p:cNvPr>
              <p:cNvSpPr/>
              <p:nvPr/>
            </p:nvSpPr>
            <p:spPr>
              <a:xfrm>
                <a:off x="-153980" y="5332132"/>
                <a:ext cx="31459" cy="32535"/>
              </a:xfrm>
              <a:custGeom>
                <a:avLst/>
                <a:gdLst>
                  <a:gd name="connsiteX0" fmla="*/ 31459 w 31459"/>
                  <a:gd name="connsiteY0" fmla="*/ 16222 h 32535"/>
                  <a:gd name="connsiteX1" fmla="*/ 20580 w 31459"/>
                  <a:gd name="connsiteY1" fmla="*/ 801 h 32535"/>
                  <a:gd name="connsiteX2" fmla="*/ 2992 w 31459"/>
                  <a:gd name="connsiteY2" fmla="*/ 6697 h 32535"/>
                  <a:gd name="connsiteX3" fmla="*/ 2992 w 31459"/>
                  <a:gd name="connsiteY3" fmla="*/ 25838 h 32535"/>
                  <a:gd name="connsiteX4" fmla="*/ 20580 w 31459"/>
                  <a:gd name="connsiteY4" fmla="*/ 31734 h 32535"/>
                  <a:gd name="connsiteX5" fmla="*/ 31459 w 31459"/>
                  <a:gd name="connsiteY5" fmla="*/ 16222 h 32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459" h="32535">
                    <a:moveTo>
                      <a:pt x="31459" y="16222"/>
                    </a:moveTo>
                    <a:cubicBezTo>
                      <a:pt x="31459" y="9237"/>
                      <a:pt x="27108" y="2978"/>
                      <a:pt x="20580" y="801"/>
                    </a:cubicBezTo>
                    <a:cubicBezTo>
                      <a:pt x="14143" y="-1376"/>
                      <a:pt x="6981" y="982"/>
                      <a:pt x="2992" y="6697"/>
                    </a:cubicBezTo>
                    <a:cubicBezTo>
                      <a:pt x="-997" y="12413"/>
                      <a:pt x="-997" y="20123"/>
                      <a:pt x="2992" y="25838"/>
                    </a:cubicBezTo>
                    <a:cubicBezTo>
                      <a:pt x="6981" y="31553"/>
                      <a:pt x="14143" y="33912"/>
                      <a:pt x="20580" y="31734"/>
                    </a:cubicBezTo>
                    <a:cubicBezTo>
                      <a:pt x="27108" y="29648"/>
                      <a:pt x="31459" y="23298"/>
                      <a:pt x="31459" y="16222"/>
                    </a:cubicBezTo>
                  </a:path>
                </a:pathLst>
              </a:custGeom>
              <a:noFill/>
              <a:ln w="15875" cap="sq">
                <a:solidFill>
                  <a:srgbClr val="C6573B"/>
                </a:solidFill>
                <a:prstDash val="solid"/>
                <a:miter/>
              </a:ln>
            </p:spPr>
            <p:txBody>
              <a:bodyPr rtlCol="0" anchor="ctr"/>
              <a:lstStyle/>
              <a:p>
                <a:endParaRPr lang="en-GB" dirty="0"/>
              </a:p>
            </p:txBody>
          </p:sp>
          <p:sp>
            <p:nvSpPr>
              <p:cNvPr id="445" name="Freeform 444">
                <a:extLst>
                  <a:ext uri="{FF2B5EF4-FFF2-40B4-BE49-F238E27FC236}">
                    <a16:creationId xmlns:a16="http://schemas.microsoft.com/office/drawing/2014/main" id="{973A2500-A21D-D380-6284-2119296856CC}"/>
                  </a:ext>
                </a:extLst>
              </p:cNvPr>
              <p:cNvSpPr/>
              <p:nvPr/>
            </p:nvSpPr>
            <p:spPr>
              <a:xfrm>
                <a:off x="-96864" y="5353178"/>
                <a:ext cx="31459" cy="32535"/>
              </a:xfrm>
              <a:custGeom>
                <a:avLst/>
                <a:gdLst>
                  <a:gd name="connsiteX0" fmla="*/ 31459 w 31459"/>
                  <a:gd name="connsiteY0" fmla="*/ 16313 h 32535"/>
                  <a:gd name="connsiteX1" fmla="*/ 20580 w 31459"/>
                  <a:gd name="connsiteY1" fmla="*/ 801 h 32535"/>
                  <a:gd name="connsiteX2" fmla="*/ 2992 w 31459"/>
                  <a:gd name="connsiteY2" fmla="*/ 6697 h 32535"/>
                  <a:gd name="connsiteX3" fmla="*/ 2992 w 31459"/>
                  <a:gd name="connsiteY3" fmla="*/ 25838 h 32535"/>
                  <a:gd name="connsiteX4" fmla="*/ 20580 w 31459"/>
                  <a:gd name="connsiteY4" fmla="*/ 31734 h 32535"/>
                  <a:gd name="connsiteX5" fmla="*/ 31459 w 31459"/>
                  <a:gd name="connsiteY5" fmla="*/ 16313 h 32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459" h="32535">
                    <a:moveTo>
                      <a:pt x="31459" y="16313"/>
                    </a:moveTo>
                    <a:cubicBezTo>
                      <a:pt x="31459" y="9237"/>
                      <a:pt x="27108" y="2978"/>
                      <a:pt x="20580" y="801"/>
                    </a:cubicBezTo>
                    <a:cubicBezTo>
                      <a:pt x="14143" y="-1376"/>
                      <a:pt x="6981" y="982"/>
                      <a:pt x="2992" y="6697"/>
                    </a:cubicBezTo>
                    <a:cubicBezTo>
                      <a:pt x="-997" y="12412"/>
                      <a:pt x="-997" y="20123"/>
                      <a:pt x="2992" y="25838"/>
                    </a:cubicBezTo>
                    <a:cubicBezTo>
                      <a:pt x="6981" y="31553"/>
                      <a:pt x="14143" y="33911"/>
                      <a:pt x="20580" y="31734"/>
                    </a:cubicBezTo>
                    <a:cubicBezTo>
                      <a:pt x="27017" y="29648"/>
                      <a:pt x="31459" y="23298"/>
                      <a:pt x="31459" y="16313"/>
                    </a:cubicBezTo>
                  </a:path>
                </a:pathLst>
              </a:custGeom>
              <a:noFill/>
              <a:ln w="15875" cap="sq">
                <a:solidFill>
                  <a:srgbClr val="C6573B"/>
                </a:solidFill>
                <a:prstDash val="solid"/>
                <a:miter/>
              </a:ln>
            </p:spPr>
            <p:txBody>
              <a:bodyPr rtlCol="0" anchor="ctr"/>
              <a:lstStyle/>
              <a:p>
                <a:endParaRPr lang="en-GB" dirty="0"/>
              </a:p>
            </p:txBody>
          </p:sp>
          <p:sp>
            <p:nvSpPr>
              <p:cNvPr id="446" name="Freeform 445">
                <a:extLst>
                  <a:ext uri="{FF2B5EF4-FFF2-40B4-BE49-F238E27FC236}">
                    <a16:creationId xmlns:a16="http://schemas.microsoft.com/office/drawing/2014/main" id="{6E6D77D6-5D5D-F94E-2555-7007AB81E510}"/>
                  </a:ext>
                </a:extLst>
              </p:cNvPr>
              <p:cNvSpPr/>
              <p:nvPr/>
            </p:nvSpPr>
            <p:spPr>
              <a:xfrm>
                <a:off x="-78732" y="5366604"/>
                <a:ext cx="31368" cy="32535"/>
              </a:xfrm>
              <a:custGeom>
                <a:avLst/>
                <a:gdLst>
                  <a:gd name="connsiteX0" fmla="*/ 31369 w 31368"/>
                  <a:gd name="connsiteY0" fmla="*/ 16222 h 32535"/>
                  <a:gd name="connsiteX1" fmla="*/ 20580 w 31368"/>
                  <a:gd name="connsiteY1" fmla="*/ 801 h 32535"/>
                  <a:gd name="connsiteX2" fmla="*/ 2992 w 31368"/>
                  <a:gd name="connsiteY2" fmla="*/ 6697 h 32535"/>
                  <a:gd name="connsiteX3" fmla="*/ 2992 w 31368"/>
                  <a:gd name="connsiteY3" fmla="*/ 25838 h 32535"/>
                  <a:gd name="connsiteX4" fmla="*/ 20580 w 31368"/>
                  <a:gd name="connsiteY4" fmla="*/ 31735 h 32535"/>
                  <a:gd name="connsiteX5" fmla="*/ 31369 w 31368"/>
                  <a:gd name="connsiteY5" fmla="*/ 16222 h 32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68" h="32535">
                    <a:moveTo>
                      <a:pt x="31369" y="16222"/>
                    </a:moveTo>
                    <a:cubicBezTo>
                      <a:pt x="31369" y="9237"/>
                      <a:pt x="27017" y="2978"/>
                      <a:pt x="20580" y="801"/>
                    </a:cubicBezTo>
                    <a:cubicBezTo>
                      <a:pt x="14052" y="-1376"/>
                      <a:pt x="6981" y="982"/>
                      <a:pt x="2992" y="6697"/>
                    </a:cubicBezTo>
                    <a:cubicBezTo>
                      <a:pt x="-997" y="12413"/>
                      <a:pt x="-997" y="20123"/>
                      <a:pt x="2992" y="25838"/>
                    </a:cubicBezTo>
                    <a:cubicBezTo>
                      <a:pt x="6981" y="31553"/>
                      <a:pt x="14143" y="33912"/>
                      <a:pt x="20580" y="31735"/>
                    </a:cubicBezTo>
                    <a:cubicBezTo>
                      <a:pt x="27108" y="29648"/>
                      <a:pt x="31369" y="23298"/>
                      <a:pt x="31369" y="16222"/>
                    </a:cubicBezTo>
                  </a:path>
                </a:pathLst>
              </a:custGeom>
              <a:noFill/>
              <a:ln w="15875" cap="sq">
                <a:solidFill>
                  <a:srgbClr val="C6573B"/>
                </a:solidFill>
                <a:prstDash val="solid"/>
                <a:miter/>
              </a:ln>
            </p:spPr>
            <p:txBody>
              <a:bodyPr rtlCol="0" anchor="ctr"/>
              <a:lstStyle/>
              <a:p>
                <a:endParaRPr lang="en-GB" dirty="0"/>
              </a:p>
            </p:txBody>
          </p:sp>
          <p:sp>
            <p:nvSpPr>
              <p:cNvPr id="447" name="Freeform 446">
                <a:extLst>
                  <a:ext uri="{FF2B5EF4-FFF2-40B4-BE49-F238E27FC236}">
                    <a16:creationId xmlns:a16="http://schemas.microsoft.com/office/drawing/2014/main" id="{EA3FDBBB-7175-9CF6-E7FF-CBFC90693EA0}"/>
                  </a:ext>
                </a:extLst>
              </p:cNvPr>
              <p:cNvSpPr/>
              <p:nvPr/>
            </p:nvSpPr>
            <p:spPr>
              <a:xfrm>
                <a:off x="-39838" y="5395360"/>
                <a:ext cx="31459" cy="32535"/>
              </a:xfrm>
              <a:custGeom>
                <a:avLst/>
                <a:gdLst>
                  <a:gd name="connsiteX0" fmla="*/ 31459 w 31459"/>
                  <a:gd name="connsiteY0" fmla="*/ 16313 h 32535"/>
                  <a:gd name="connsiteX1" fmla="*/ 20580 w 31459"/>
                  <a:gd name="connsiteY1" fmla="*/ 801 h 32535"/>
                  <a:gd name="connsiteX2" fmla="*/ 2992 w 31459"/>
                  <a:gd name="connsiteY2" fmla="*/ 6697 h 32535"/>
                  <a:gd name="connsiteX3" fmla="*/ 2992 w 31459"/>
                  <a:gd name="connsiteY3" fmla="*/ 25838 h 32535"/>
                  <a:gd name="connsiteX4" fmla="*/ 20580 w 31459"/>
                  <a:gd name="connsiteY4" fmla="*/ 31735 h 32535"/>
                  <a:gd name="connsiteX5" fmla="*/ 31459 w 31459"/>
                  <a:gd name="connsiteY5" fmla="*/ 16313 h 32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459" h="32535">
                    <a:moveTo>
                      <a:pt x="31459" y="16313"/>
                    </a:moveTo>
                    <a:cubicBezTo>
                      <a:pt x="31459" y="9238"/>
                      <a:pt x="27108" y="2978"/>
                      <a:pt x="20580" y="801"/>
                    </a:cubicBezTo>
                    <a:cubicBezTo>
                      <a:pt x="14143" y="-1376"/>
                      <a:pt x="6981" y="982"/>
                      <a:pt x="2992" y="6697"/>
                    </a:cubicBezTo>
                    <a:cubicBezTo>
                      <a:pt x="-997" y="12503"/>
                      <a:pt x="-997" y="20123"/>
                      <a:pt x="2992" y="25838"/>
                    </a:cubicBezTo>
                    <a:cubicBezTo>
                      <a:pt x="6981" y="31553"/>
                      <a:pt x="14143" y="33912"/>
                      <a:pt x="20580" y="31735"/>
                    </a:cubicBezTo>
                    <a:cubicBezTo>
                      <a:pt x="27108" y="29558"/>
                      <a:pt x="31459" y="23298"/>
                      <a:pt x="31459" y="16313"/>
                    </a:cubicBezTo>
                  </a:path>
                </a:pathLst>
              </a:custGeom>
              <a:noFill/>
              <a:ln w="15875" cap="sq">
                <a:solidFill>
                  <a:srgbClr val="C6573B"/>
                </a:solidFill>
                <a:prstDash val="solid"/>
                <a:miter/>
              </a:ln>
            </p:spPr>
            <p:txBody>
              <a:bodyPr rtlCol="0" anchor="ctr"/>
              <a:lstStyle/>
              <a:p>
                <a:endParaRPr lang="en-GB" dirty="0"/>
              </a:p>
            </p:txBody>
          </p:sp>
          <p:sp>
            <p:nvSpPr>
              <p:cNvPr id="448" name="Freeform 447">
                <a:extLst>
                  <a:ext uri="{FF2B5EF4-FFF2-40B4-BE49-F238E27FC236}">
                    <a16:creationId xmlns:a16="http://schemas.microsoft.com/office/drawing/2014/main" id="{50DC467B-DE8C-F623-2D64-25BCDB9EA437}"/>
                  </a:ext>
                </a:extLst>
              </p:cNvPr>
              <p:cNvSpPr/>
              <p:nvPr/>
            </p:nvSpPr>
            <p:spPr>
              <a:xfrm>
                <a:off x="-37209" y="5401075"/>
                <a:ext cx="31368" cy="32535"/>
              </a:xfrm>
              <a:custGeom>
                <a:avLst/>
                <a:gdLst>
                  <a:gd name="connsiteX0" fmla="*/ 31369 w 31368"/>
                  <a:gd name="connsiteY0" fmla="*/ 16313 h 32535"/>
                  <a:gd name="connsiteX1" fmla="*/ 20580 w 31368"/>
                  <a:gd name="connsiteY1" fmla="*/ 801 h 32535"/>
                  <a:gd name="connsiteX2" fmla="*/ 2992 w 31368"/>
                  <a:gd name="connsiteY2" fmla="*/ 6697 h 32535"/>
                  <a:gd name="connsiteX3" fmla="*/ 2992 w 31368"/>
                  <a:gd name="connsiteY3" fmla="*/ 25838 h 32535"/>
                  <a:gd name="connsiteX4" fmla="*/ 20580 w 31368"/>
                  <a:gd name="connsiteY4" fmla="*/ 31735 h 32535"/>
                  <a:gd name="connsiteX5" fmla="*/ 31369 w 31368"/>
                  <a:gd name="connsiteY5" fmla="*/ 16313 h 32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68" h="32535">
                    <a:moveTo>
                      <a:pt x="31369" y="16313"/>
                    </a:moveTo>
                    <a:cubicBezTo>
                      <a:pt x="31369" y="9238"/>
                      <a:pt x="27017" y="2978"/>
                      <a:pt x="20580" y="801"/>
                    </a:cubicBezTo>
                    <a:cubicBezTo>
                      <a:pt x="14143" y="-1376"/>
                      <a:pt x="6981" y="982"/>
                      <a:pt x="2992" y="6697"/>
                    </a:cubicBezTo>
                    <a:cubicBezTo>
                      <a:pt x="-997" y="12413"/>
                      <a:pt x="-997" y="20123"/>
                      <a:pt x="2992" y="25838"/>
                    </a:cubicBezTo>
                    <a:cubicBezTo>
                      <a:pt x="6981" y="31553"/>
                      <a:pt x="14143" y="33912"/>
                      <a:pt x="20580" y="31735"/>
                    </a:cubicBezTo>
                    <a:cubicBezTo>
                      <a:pt x="27017" y="29648"/>
                      <a:pt x="31369" y="23298"/>
                      <a:pt x="31369" y="16313"/>
                    </a:cubicBezTo>
                  </a:path>
                </a:pathLst>
              </a:custGeom>
              <a:noFill/>
              <a:ln w="15875" cap="sq">
                <a:solidFill>
                  <a:srgbClr val="C6573B"/>
                </a:solidFill>
                <a:prstDash val="solid"/>
                <a:miter/>
              </a:ln>
            </p:spPr>
            <p:txBody>
              <a:bodyPr rtlCol="0" anchor="ctr"/>
              <a:lstStyle/>
              <a:p>
                <a:endParaRPr lang="en-GB" dirty="0"/>
              </a:p>
            </p:txBody>
          </p:sp>
          <p:sp>
            <p:nvSpPr>
              <p:cNvPr id="449" name="Freeform 448">
                <a:extLst>
                  <a:ext uri="{FF2B5EF4-FFF2-40B4-BE49-F238E27FC236}">
                    <a16:creationId xmlns:a16="http://schemas.microsoft.com/office/drawing/2014/main" id="{4B00896E-C4DD-F5DA-9AEE-7BA4DD07EB58}"/>
                  </a:ext>
                </a:extLst>
              </p:cNvPr>
              <p:cNvSpPr/>
              <p:nvPr/>
            </p:nvSpPr>
            <p:spPr>
              <a:xfrm>
                <a:off x="35500" y="5460493"/>
                <a:ext cx="31368" cy="32535"/>
              </a:xfrm>
              <a:custGeom>
                <a:avLst/>
                <a:gdLst>
                  <a:gd name="connsiteX0" fmla="*/ 31369 w 31368"/>
                  <a:gd name="connsiteY0" fmla="*/ 16313 h 32535"/>
                  <a:gd name="connsiteX1" fmla="*/ 20580 w 31368"/>
                  <a:gd name="connsiteY1" fmla="*/ 801 h 32535"/>
                  <a:gd name="connsiteX2" fmla="*/ 2992 w 31368"/>
                  <a:gd name="connsiteY2" fmla="*/ 6697 h 32535"/>
                  <a:gd name="connsiteX3" fmla="*/ 2992 w 31368"/>
                  <a:gd name="connsiteY3" fmla="*/ 25838 h 32535"/>
                  <a:gd name="connsiteX4" fmla="*/ 20580 w 31368"/>
                  <a:gd name="connsiteY4" fmla="*/ 31734 h 32535"/>
                  <a:gd name="connsiteX5" fmla="*/ 31369 w 31368"/>
                  <a:gd name="connsiteY5" fmla="*/ 16313 h 32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68" h="32535">
                    <a:moveTo>
                      <a:pt x="31369" y="16313"/>
                    </a:moveTo>
                    <a:cubicBezTo>
                      <a:pt x="31369" y="9238"/>
                      <a:pt x="27017" y="2978"/>
                      <a:pt x="20580" y="801"/>
                    </a:cubicBezTo>
                    <a:cubicBezTo>
                      <a:pt x="14143" y="-1376"/>
                      <a:pt x="6981" y="982"/>
                      <a:pt x="2992" y="6697"/>
                    </a:cubicBezTo>
                    <a:cubicBezTo>
                      <a:pt x="-997" y="12412"/>
                      <a:pt x="-997" y="20123"/>
                      <a:pt x="2992" y="25838"/>
                    </a:cubicBezTo>
                    <a:cubicBezTo>
                      <a:pt x="6981" y="31553"/>
                      <a:pt x="14143" y="33912"/>
                      <a:pt x="20580" y="31734"/>
                    </a:cubicBezTo>
                    <a:cubicBezTo>
                      <a:pt x="27017" y="29557"/>
                      <a:pt x="31369" y="23298"/>
                      <a:pt x="31369" y="16313"/>
                    </a:cubicBezTo>
                  </a:path>
                </a:pathLst>
              </a:custGeom>
              <a:noFill/>
              <a:ln w="15875" cap="sq">
                <a:solidFill>
                  <a:srgbClr val="C6573B"/>
                </a:solidFill>
                <a:prstDash val="solid"/>
                <a:miter/>
              </a:ln>
            </p:spPr>
            <p:txBody>
              <a:bodyPr rtlCol="0" anchor="ctr"/>
              <a:lstStyle/>
              <a:p>
                <a:endParaRPr lang="en-GB" dirty="0"/>
              </a:p>
            </p:txBody>
          </p:sp>
          <p:sp>
            <p:nvSpPr>
              <p:cNvPr id="450" name="Freeform 449">
                <a:extLst>
                  <a:ext uri="{FF2B5EF4-FFF2-40B4-BE49-F238E27FC236}">
                    <a16:creationId xmlns:a16="http://schemas.microsoft.com/office/drawing/2014/main" id="{56EFE999-56DA-E0ED-7E4D-8A93C2696FC8}"/>
                  </a:ext>
                </a:extLst>
              </p:cNvPr>
              <p:cNvSpPr/>
              <p:nvPr/>
            </p:nvSpPr>
            <p:spPr>
              <a:xfrm>
                <a:off x="69135" y="5460493"/>
                <a:ext cx="31459" cy="32535"/>
              </a:xfrm>
              <a:custGeom>
                <a:avLst/>
                <a:gdLst>
                  <a:gd name="connsiteX0" fmla="*/ 31459 w 31459"/>
                  <a:gd name="connsiteY0" fmla="*/ 16313 h 32535"/>
                  <a:gd name="connsiteX1" fmla="*/ 20580 w 31459"/>
                  <a:gd name="connsiteY1" fmla="*/ 801 h 32535"/>
                  <a:gd name="connsiteX2" fmla="*/ 2992 w 31459"/>
                  <a:gd name="connsiteY2" fmla="*/ 6697 h 32535"/>
                  <a:gd name="connsiteX3" fmla="*/ 2992 w 31459"/>
                  <a:gd name="connsiteY3" fmla="*/ 25838 h 32535"/>
                  <a:gd name="connsiteX4" fmla="*/ 20580 w 31459"/>
                  <a:gd name="connsiteY4" fmla="*/ 31734 h 32535"/>
                  <a:gd name="connsiteX5" fmla="*/ 31459 w 31459"/>
                  <a:gd name="connsiteY5" fmla="*/ 16313 h 32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459" h="32535">
                    <a:moveTo>
                      <a:pt x="31459" y="16313"/>
                    </a:moveTo>
                    <a:cubicBezTo>
                      <a:pt x="31459" y="9238"/>
                      <a:pt x="27108" y="2978"/>
                      <a:pt x="20580" y="801"/>
                    </a:cubicBezTo>
                    <a:cubicBezTo>
                      <a:pt x="14052" y="-1376"/>
                      <a:pt x="6981" y="982"/>
                      <a:pt x="2992" y="6697"/>
                    </a:cubicBezTo>
                    <a:cubicBezTo>
                      <a:pt x="-997" y="12412"/>
                      <a:pt x="-997" y="20123"/>
                      <a:pt x="2992" y="25838"/>
                    </a:cubicBezTo>
                    <a:cubicBezTo>
                      <a:pt x="6981" y="31553"/>
                      <a:pt x="14143" y="33912"/>
                      <a:pt x="20580" y="31734"/>
                    </a:cubicBezTo>
                    <a:cubicBezTo>
                      <a:pt x="27108" y="29557"/>
                      <a:pt x="31459" y="23298"/>
                      <a:pt x="31459" y="16313"/>
                    </a:cubicBezTo>
                  </a:path>
                </a:pathLst>
              </a:custGeom>
              <a:noFill/>
              <a:ln w="15875" cap="sq">
                <a:solidFill>
                  <a:srgbClr val="C6573B"/>
                </a:solidFill>
                <a:prstDash val="solid"/>
                <a:miter/>
              </a:ln>
            </p:spPr>
            <p:txBody>
              <a:bodyPr rtlCol="0" anchor="ctr"/>
              <a:lstStyle/>
              <a:p>
                <a:endParaRPr lang="en-GB" dirty="0"/>
              </a:p>
            </p:txBody>
          </p:sp>
          <p:sp>
            <p:nvSpPr>
              <p:cNvPr id="451" name="Freeform 450">
                <a:extLst>
                  <a:ext uri="{FF2B5EF4-FFF2-40B4-BE49-F238E27FC236}">
                    <a16:creationId xmlns:a16="http://schemas.microsoft.com/office/drawing/2014/main" id="{7EC09106-3056-3FB1-EBBC-88821B4FDAEA}"/>
                  </a:ext>
                </a:extLst>
              </p:cNvPr>
              <p:cNvSpPr/>
              <p:nvPr/>
            </p:nvSpPr>
            <p:spPr>
              <a:xfrm>
                <a:off x="118727" y="5492325"/>
                <a:ext cx="25838" cy="26162"/>
              </a:xfrm>
              <a:custGeom>
                <a:avLst/>
                <a:gdLst>
                  <a:gd name="connsiteX0" fmla="*/ 25838 w 25838"/>
                  <a:gd name="connsiteY0" fmla="*/ 13147 h 26162"/>
                  <a:gd name="connsiteX1" fmla="*/ 16954 w 25838"/>
                  <a:gd name="connsiteY1" fmla="*/ 628 h 26162"/>
                  <a:gd name="connsiteX2" fmla="*/ 2448 w 25838"/>
                  <a:gd name="connsiteY2" fmla="*/ 5345 h 26162"/>
                  <a:gd name="connsiteX3" fmla="*/ 2448 w 25838"/>
                  <a:gd name="connsiteY3" fmla="*/ 20766 h 26162"/>
                  <a:gd name="connsiteX4" fmla="*/ 16954 w 25838"/>
                  <a:gd name="connsiteY4" fmla="*/ 25484 h 26162"/>
                  <a:gd name="connsiteX5" fmla="*/ 25838 w 25838"/>
                  <a:gd name="connsiteY5" fmla="*/ 13147 h 26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38" h="26162">
                    <a:moveTo>
                      <a:pt x="25838" y="13147"/>
                    </a:moveTo>
                    <a:cubicBezTo>
                      <a:pt x="25838" y="7523"/>
                      <a:pt x="22303" y="2443"/>
                      <a:pt x="16954" y="628"/>
                    </a:cubicBezTo>
                    <a:cubicBezTo>
                      <a:pt x="11605" y="-1095"/>
                      <a:pt x="5712" y="809"/>
                      <a:pt x="2448" y="5345"/>
                    </a:cubicBezTo>
                    <a:cubicBezTo>
                      <a:pt x="-816" y="9971"/>
                      <a:pt x="-816" y="16140"/>
                      <a:pt x="2448" y="20766"/>
                    </a:cubicBezTo>
                    <a:cubicBezTo>
                      <a:pt x="5712" y="25393"/>
                      <a:pt x="11605" y="27298"/>
                      <a:pt x="16954" y="25484"/>
                    </a:cubicBezTo>
                    <a:cubicBezTo>
                      <a:pt x="22212" y="23851"/>
                      <a:pt x="25838" y="18771"/>
                      <a:pt x="25838" y="13147"/>
                    </a:cubicBezTo>
                  </a:path>
                </a:pathLst>
              </a:custGeom>
              <a:noFill/>
              <a:ln w="15875" cap="flat">
                <a:solidFill>
                  <a:srgbClr val="C6573B"/>
                </a:solidFill>
                <a:prstDash val="solid"/>
                <a:miter/>
              </a:ln>
            </p:spPr>
            <p:txBody>
              <a:bodyPr rtlCol="0" anchor="ctr"/>
              <a:lstStyle/>
              <a:p>
                <a:endParaRPr lang="en-GB" dirty="0"/>
              </a:p>
            </p:txBody>
          </p:sp>
          <p:sp>
            <p:nvSpPr>
              <p:cNvPr id="452" name="Freeform 451">
                <a:extLst>
                  <a:ext uri="{FF2B5EF4-FFF2-40B4-BE49-F238E27FC236}">
                    <a16:creationId xmlns:a16="http://schemas.microsoft.com/office/drawing/2014/main" id="{10B178F0-C5AE-1179-A7BB-771133AD6D25}"/>
                  </a:ext>
                </a:extLst>
              </p:cNvPr>
              <p:cNvSpPr/>
              <p:nvPr/>
            </p:nvSpPr>
            <p:spPr>
              <a:xfrm>
                <a:off x="175571" y="5512200"/>
                <a:ext cx="31368" cy="32535"/>
              </a:xfrm>
              <a:custGeom>
                <a:avLst/>
                <a:gdLst>
                  <a:gd name="connsiteX0" fmla="*/ 31369 w 31368"/>
                  <a:gd name="connsiteY0" fmla="*/ 16222 h 32535"/>
                  <a:gd name="connsiteX1" fmla="*/ 20580 w 31368"/>
                  <a:gd name="connsiteY1" fmla="*/ 801 h 32535"/>
                  <a:gd name="connsiteX2" fmla="*/ 2992 w 31368"/>
                  <a:gd name="connsiteY2" fmla="*/ 6697 h 32535"/>
                  <a:gd name="connsiteX3" fmla="*/ 2992 w 31368"/>
                  <a:gd name="connsiteY3" fmla="*/ 25838 h 32535"/>
                  <a:gd name="connsiteX4" fmla="*/ 20580 w 31368"/>
                  <a:gd name="connsiteY4" fmla="*/ 31735 h 32535"/>
                  <a:gd name="connsiteX5" fmla="*/ 31369 w 31368"/>
                  <a:gd name="connsiteY5" fmla="*/ 16222 h 32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68" h="32535">
                    <a:moveTo>
                      <a:pt x="31369" y="16222"/>
                    </a:moveTo>
                    <a:cubicBezTo>
                      <a:pt x="31369" y="9238"/>
                      <a:pt x="27017" y="2888"/>
                      <a:pt x="20580" y="801"/>
                    </a:cubicBezTo>
                    <a:cubicBezTo>
                      <a:pt x="14143" y="-1376"/>
                      <a:pt x="6981" y="982"/>
                      <a:pt x="2992" y="6697"/>
                    </a:cubicBezTo>
                    <a:cubicBezTo>
                      <a:pt x="-997" y="12503"/>
                      <a:pt x="-997" y="20123"/>
                      <a:pt x="2992" y="25838"/>
                    </a:cubicBezTo>
                    <a:cubicBezTo>
                      <a:pt x="6981" y="31553"/>
                      <a:pt x="14143" y="33912"/>
                      <a:pt x="20580" y="31735"/>
                    </a:cubicBezTo>
                    <a:cubicBezTo>
                      <a:pt x="27017" y="29558"/>
                      <a:pt x="31369" y="23298"/>
                      <a:pt x="31369" y="16222"/>
                    </a:cubicBezTo>
                  </a:path>
                </a:pathLst>
              </a:custGeom>
              <a:noFill/>
              <a:ln w="15875" cap="sq">
                <a:solidFill>
                  <a:srgbClr val="C6573B"/>
                </a:solidFill>
                <a:prstDash val="solid"/>
                <a:miter/>
              </a:ln>
            </p:spPr>
            <p:txBody>
              <a:bodyPr rtlCol="0" anchor="ctr"/>
              <a:lstStyle/>
              <a:p>
                <a:endParaRPr lang="en-GB" dirty="0"/>
              </a:p>
            </p:txBody>
          </p:sp>
          <p:sp>
            <p:nvSpPr>
              <p:cNvPr id="453" name="Freeform 452">
                <a:extLst>
                  <a:ext uri="{FF2B5EF4-FFF2-40B4-BE49-F238E27FC236}">
                    <a16:creationId xmlns:a16="http://schemas.microsoft.com/office/drawing/2014/main" id="{93566D50-1917-8C08-273C-BBB936526024}"/>
                  </a:ext>
                </a:extLst>
              </p:cNvPr>
              <p:cNvSpPr/>
              <p:nvPr/>
            </p:nvSpPr>
            <p:spPr>
              <a:xfrm>
                <a:off x="235226" y="5542771"/>
                <a:ext cx="31459" cy="32535"/>
              </a:xfrm>
              <a:custGeom>
                <a:avLst/>
                <a:gdLst>
                  <a:gd name="connsiteX0" fmla="*/ 31459 w 31459"/>
                  <a:gd name="connsiteY0" fmla="*/ 16313 h 32535"/>
                  <a:gd name="connsiteX1" fmla="*/ 20580 w 31459"/>
                  <a:gd name="connsiteY1" fmla="*/ 801 h 32535"/>
                  <a:gd name="connsiteX2" fmla="*/ 2992 w 31459"/>
                  <a:gd name="connsiteY2" fmla="*/ 6697 h 32535"/>
                  <a:gd name="connsiteX3" fmla="*/ 2992 w 31459"/>
                  <a:gd name="connsiteY3" fmla="*/ 25838 h 32535"/>
                  <a:gd name="connsiteX4" fmla="*/ 20580 w 31459"/>
                  <a:gd name="connsiteY4" fmla="*/ 31735 h 32535"/>
                  <a:gd name="connsiteX5" fmla="*/ 31459 w 31459"/>
                  <a:gd name="connsiteY5" fmla="*/ 16313 h 32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459" h="32535">
                    <a:moveTo>
                      <a:pt x="31459" y="16313"/>
                    </a:moveTo>
                    <a:cubicBezTo>
                      <a:pt x="31459" y="9238"/>
                      <a:pt x="27108" y="2978"/>
                      <a:pt x="20580" y="801"/>
                    </a:cubicBezTo>
                    <a:cubicBezTo>
                      <a:pt x="14143" y="-1376"/>
                      <a:pt x="6981" y="982"/>
                      <a:pt x="2992" y="6697"/>
                    </a:cubicBezTo>
                    <a:cubicBezTo>
                      <a:pt x="-997" y="12413"/>
                      <a:pt x="-997" y="20123"/>
                      <a:pt x="2992" y="25838"/>
                    </a:cubicBezTo>
                    <a:cubicBezTo>
                      <a:pt x="6981" y="31553"/>
                      <a:pt x="14143" y="33912"/>
                      <a:pt x="20580" y="31735"/>
                    </a:cubicBezTo>
                    <a:cubicBezTo>
                      <a:pt x="27108" y="29648"/>
                      <a:pt x="31459" y="23298"/>
                      <a:pt x="31459" y="16313"/>
                    </a:cubicBezTo>
                  </a:path>
                </a:pathLst>
              </a:custGeom>
              <a:noFill/>
              <a:ln w="15875" cap="sq">
                <a:solidFill>
                  <a:srgbClr val="C6573B"/>
                </a:solidFill>
                <a:prstDash val="solid"/>
                <a:miter/>
              </a:ln>
            </p:spPr>
            <p:txBody>
              <a:bodyPr rtlCol="0" anchor="ctr"/>
              <a:lstStyle/>
              <a:p>
                <a:endParaRPr lang="en-GB" dirty="0"/>
              </a:p>
            </p:txBody>
          </p:sp>
          <p:sp>
            <p:nvSpPr>
              <p:cNvPr id="454" name="Freeform 453">
                <a:extLst>
                  <a:ext uri="{FF2B5EF4-FFF2-40B4-BE49-F238E27FC236}">
                    <a16:creationId xmlns:a16="http://schemas.microsoft.com/office/drawing/2014/main" id="{0F6F33DE-4034-BBDD-B726-56662EA6C670}"/>
                  </a:ext>
                </a:extLst>
              </p:cNvPr>
              <p:cNvSpPr/>
              <p:nvPr/>
            </p:nvSpPr>
            <p:spPr>
              <a:xfrm>
                <a:off x="318272" y="5583048"/>
                <a:ext cx="31368" cy="32535"/>
              </a:xfrm>
              <a:custGeom>
                <a:avLst/>
                <a:gdLst>
                  <a:gd name="connsiteX0" fmla="*/ 31369 w 31368"/>
                  <a:gd name="connsiteY0" fmla="*/ 16222 h 32535"/>
                  <a:gd name="connsiteX1" fmla="*/ 20580 w 31368"/>
                  <a:gd name="connsiteY1" fmla="*/ 801 h 32535"/>
                  <a:gd name="connsiteX2" fmla="*/ 2992 w 31368"/>
                  <a:gd name="connsiteY2" fmla="*/ 6697 h 32535"/>
                  <a:gd name="connsiteX3" fmla="*/ 2992 w 31368"/>
                  <a:gd name="connsiteY3" fmla="*/ 25838 h 32535"/>
                  <a:gd name="connsiteX4" fmla="*/ 20580 w 31368"/>
                  <a:gd name="connsiteY4" fmla="*/ 31735 h 32535"/>
                  <a:gd name="connsiteX5" fmla="*/ 31369 w 31368"/>
                  <a:gd name="connsiteY5" fmla="*/ 16222 h 32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68" h="32535">
                    <a:moveTo>
                      <a:pt x="31369" y="16222"/>
                    </a:moveTo>
                    <a:cubicBezTo>
                      <a:pt x="31369" y="9238"/>
                      <a:pt x="27017" y="2978"/>
                      <a:pt x="20580" y="801"/>
                    </a:cubicBezTo>
                    <a:cubicBezTo>
                      <a:pt x="14052" y="-1376"/>
                      <a:pt x="6981" y="982"/>
                      <a:pt x="2992" y="6697"/>
                    </a:cubicBezTo>
                    <a:cubicBezTo>
                      <a:pt x="-997" y="12413"/>
                      <a:pt x="-997" y="20123"/>
                      <a:pt x="2992" y="25838"/>
                    </a:cubicBezTo>
                    <a:cubicBezTo>
                      <a:pt x="6981" y="31553"/>
                      <a:pt x="14143" y="33912"/>
                      <a:pt x="20580" y="31735"/>
                    </a:cubicBezTo>
                    <a:cubicBezTo>
                      <a:pt x="27108" y="29558"/>
                      <a:pt x="31369" y="23298"/>
                      <a:pt x="31369" y="16222"/>
                    </a:cubicBezTo>
                  </a:path>
                </a:pathLst>
              </a:custGeom>
              <a:noFill/>
              <a:ln w="15875" cap="sq">
                <a:solidFill>
                  <a:srgbClr val="C6573B"/>
                </a:solidFill>
                <a:prstDash val="solid"/>
                <a:miter/>
              </a:ln>
            </p:spPr>
            <p:txBody>
              <a:bodyPr rtlCol="0" anchor="ctr"/>
              <a:lstStyle/>
              <a:p>
                <a:endParaRPr lang="en-GB" dirty="0"/>
              </a:p>
            </p:txBody>
          </p:sp>
          <p:sp>
            <p:nvSpPr>
              <p:cNvPr id="455" name="Freeform 454">
                <a:extLst>
                  <a:ext uri="{FF2B5EF4-FFF2-40B4-BE49-F238E27FC236}">
                    <a16:creationId xmlns:a16="http://schemas.microsoft.com/office/drawing/2014/main" id="{1481C8C0-7E32-5AE8-1F70-EC07BBA0BD92}"/>
                  </a:ext>
                </a:extLst>
              </p:cNvPr>
              <p:cNvSpPr/>
              <p:nvPr/>
            </p:nvSpPr>
            <p:spPr>
              <a:xfrm>
                <a:off x="468769" y="5653896"/>
                <a:ext cx="31368" cy="32535"/>
              </a:xfrm>
              <a:custGeom>
                <a:avLst/>
                <a:gdLst>
                  <a:gd name="connsiteX0" fmla="*/ 31369 w 31368"/>
                  <a:gd name="connsiteY0" fmla="*/ 16222 h 32535"/>
                  <a:gd name="connsiteX1" fmla="*/ 20580 w 31368"/>
                  <a:gd name="connsiteY1" fmla="*/ 801 h 32535"/>
                  <a:gd name="connsiteX2" fmla="*/ 2992 w 31368"/>
                  <a:gd name="connsiteY2" fmla="*/ 6697 h 32535"/>
                  <a:gd name="connsiteX3" fmla="*/ 2992 w 31368"/>
                  <a:gd name="connsiteY3" fmla="*/ 25838 h 32535"/>
                  <a:gd name="connsiteX4" fmla="*/ 20580 w 31368"/>
                  <a:gd name="connsiteY4" fmla="*/ 31735 h 32535"/>
                  <a:gd name="connsiteX5" fmla="*/ 31369 w 31368"/>
                  <a:gd name="connsiteY5" fmla="*/ 16222 h 32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68" h="32535">
                    <a:moveTo>
                      <a:pt x="31369" y="16222"/>
                    </a:moveTo>
                    <a:cubicBezTo>
                      <a:pt x="31369" y="9238"/>
                      <a:pt x="27017" y="2978"/>
                      <a:pt x="20580" y="801"/>
                    </a:cubicBezTo>
                    <a:cubicBezTo>
                      <a:pt x="14143" y="-1376"/>
                      <a:pt x="6981" y="982"/>
                      <a:pt x="2992" y="6697"/>
                    </a:cubicBezTo>
                    <a:cubicBezTo>
                      <a:pt x="-997" y="12503"/>
                      <a:pt x="-997" y="20123"/>
                      <a:pt x="2992" y="25838"/>
                    </a:cubicBezTo>
                    <a:cubicBezTo>
                      <a:pt x="6981" y="31553"/>
                      <a:pt x="14143" y="33912"/>
                      <a:pt x="20580" y="31735"/>
                    </a:cubicBezTo>
                    <a:cubicBezTo>
                      <a:pt x="27017" y="29558"/>
                      <a:pt x="31369" y="23298"/>
                      <a:pt x="31369" y="16222"/>
                    </a:cubicBezTo>
                  </a:path>
                </a:pathLst>
              </a:custGeom>
              <a:noFill/>
              <a:ln w="15875" cap="sq">
                <a:solidFill>
                  <a:srgbClr val="C6573B"/>
                </a:solidFill>
                <a:prstDash val="solid"/>
                <a:miter/>
              </a:ln>
            </p:spPr>
            <p:txBody>
              <a:bodyPr rtlCol="0" anchor="ctr"/>
              <a:lstStyle/>
              <a:p>
                <a:endParaRPr lang="en-GB" dirty="0"/>
              </a:p>
            </p:txBody>
          </p:sp>
          <p:sp>
            <p:nvSpPr>
              <p:cNvPr id="456" name="Freeform 455">
                <a:extLst>
                  <a:ext uri="{FF2B5EF4-FFF2-40B4-BE49-F238E27FC236}">
                    <a16:creationId xmlns:a16="http://schemas.microsoft.com/office/drawing/2014/main" id="{1060D993-5922-28C0-2795-CFBF867F3C15}"/>
                  </a:ext>
                </a:extLst>
              </p:cNvPr>
              <p:cNvSpPr/>
              <p:nvPr/>
            </p:nvSpPr>
            <p:spPr>
              <a:xfrm>
                <a:off x="471307" y="5653896"/>
                <a:ext cx="31459" cy="32535"/>
              </a:xfrm>
              <a:custGeom>
                <a:avLst/>
                <a:gdLst>
                  <a:gd name="connsiteX0" fmla="*/ 31459 w 31459"/>
                  <a:gd name="connsiteY0" fmla="*/ 16222 h 32535"/>
                  <a:gd name="connsiteX1" fmla="*/ 20580 w 31459"/>
                  <a:gd name="connsiteY1" fmla="*/ 801 h 32535"/>
                  <a:gd name="connsiteX2" fmla="*/ 2992 w 31459"/>
                  <a:gd name="connsiteY2" fmla="*/ 6697 h 32535"/>
                  <a:gd name="connsiteX3" fmla="*/ 2992 w 31459"/>
                  <a:gd name="connsiteY3" fmla="*/ 25838 h 32535"/>
                  <a:gd name="connsiteX4" fmla="*/ 20580 w 31459"/>
                  <a:gd name="connsiteY4" fmla="*/ 31735 h 32535"/>
                  <a:gd name="connsiteX5" fmla="*/ 31459 w 31459"/>
                  <a:gd name="connsiteY5" fmla="*/ 16222 h 32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459" h="32535">
                    <a:moveTo>
                      <a:pt x="31459" y="16222"/>
                    </a:moveTo>
                    <a:cubicBezTo>
                      <a:pt x="31459" y="9238"/>
                      <a:pt x="27108" y="2978"/>
                      <a:pt x="20580" y="801"/>
                    </a:cubicBezTo>
                    <a:cubicBezTo>
                      <a:pt x="14143" y="-1376"/>
                      <a:pt x="6981" y="982"/>
                      <a:pt x="2992" y="6697"/>
                    </a:cubicBezTo>
                    <a:cubicBezTo>
                      <a:pt x="-997" y="12503"/>
                      <a:pt x="-997" y="20123"/>
                      <a:pt x="2992" y="25838"/>
                    </a:cubicBezTo>
                    <a:cubicBezTo>
                      <a:pt x="6981" y="31553"/>
                      <a:pt x="14143" y="33912"/>
                      <a:pt x="20580" y="31735"/>
                    </a:cubicBezTo>
                    <a:cubicBezTo>
                      <a:pt x="27108" y="29558"/>
                      <a:pt x="31459" y="23298"/>
                      <a:pt x="31459" y="16222"/>
                    </a:cubicBezTo>
                  </a:path>
                </a:pathLst>
              </a:custGeom>
              <a:noFill/>
              <a:ln w="15875" cap="sq">
                <a:solidFill>
                  <a:srgbClr val="C6573B"/>
                </a:solidFill>
                <a:prstDash val="solid"/>
                <a:miter/>
              </a:ln>
            </p:spPr>
            <p:txBody>
              <a:bodyPr rtlCol="0" anchor="ctr"/>
              <a:lstStyle/>
              <a:p>
                <a:endParaRPr lang="en-GB" dirty="0"/>
              </a:p>
            </p:txBody>
          </p:sp>
          <p:sp>
            <p:nvSpPr>
              <p:cNvPr id="457" name="Freeform 456">
                <a:extLst>
                  <a:ext uri="{FF2B5EF4-FFF2-40B4-BE49-F238E27FC236}">
                    <a16:creationId xmlns:a16="http://schemas.microsoft.com/office/drawing/2014/main" id="{2A87867E-61F3-B467-9FD9-140E3AC8CB2E}"/>
                  </a:ext>
                </a:extLst>
              </p:cNvPr>
              <p:cNvSpPr/>
              <p:nvPr/>
            </p:nvSpPr>
            <p:spPr>
              <a:xfrm>
                <a:off x="518088" y="5663421"/>
                <a:ext cx="31368" cy="32535"/>
              </a:xfrm>
              <a:custGeom>
                <a:avLst/>
                <a:gdLst>
                  <a:gd name="connsiteX0" fmla="*/ 31369 w 31368"/>
                  <a:gd name="connsiteY0" fmla="*/ 16313 h 32535"/>
                  <a:gd name="connsiteX1" fmla="*/ 20580 w 31368"/>
                  <a:gd name="connsiteY1" fmla="*/ 801 h 32535"/>
                  <a:gd name="connsiteX2" fmla="*/ 2992 w 31368"/>
                  <a:gd name="connsiteY2" fmla="*/ 6697 h 32535"/>
                  <a:gd name="connsiteX3" fmla="*/ 2992 w 31368"/>
                  <a:gd name="connsiteY3" fmla="*/ 25838 h 32535"/>
                  <a:gd name="connsiteX4" fmla="*/ 20580 w 31368"/>
                  <a:gd name="connsiteY4" fmla="*/ 31734 h 32535"/>
                  <a:gd name="connsiteX5" fmla="*/ 31369 w 31368"/>
                  <a:gd name="connsiteY5" fmla="*/ 16313 h 32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68" h="32535">
                    <a:moveTo>
                      <a:pt x="31369" y="16313"/>
                    </a:moveTo>
                    <a:cubicBezTo>
                      <a:pt x="31369" y="9237"/>
                      <a:pt x="27017" y="2978"/>
                      <a:pt x="20580" y="801"/>
                    </a:cubicBezTo>
                    <a:cubicBezTo>
                      <a:pt x="14052" y="-1376"/>
                      <a:pt x="6981" y="982"/>
                      <a:pt x="2992" y="6697"/>
                    </a:cubicBezTo>
                    <a:cubicBezTo>
                      <a:pt x="-997" y="12412"/>
                      <a:pt x="-997" y="20123"/>
                      <a:pt x="2992" y="25838"/>
                    </a:cubicBezTo>
                    <a:cubicBezTo>
                      <a:pt x="6981" y="31553"/>
                      <a:pt x="14143" y="33911"/>
                      <a:pt x="20580" y="31734"/>
                    </a:cubicBezTo>
                    <a:cubicBezTo>
                      <a:pt x="27017" y="29648"/>
                      <a:pt x="31369" y="23389"/>
                      <a:pt x="31369" y="16313"/>
                    </a:cubicBezTo>
                  </a:path>
                </a:pathLst>
              </a:custGeom>
              <a:noFill/>
              <a:ln w="15875" cap="sq">
                <a:solidFill>
                  <a:srgbClr val="C6573B"/>
                </a:solidFill>
                <a:prstDash val="solid"/>
                <a:miter/>
              </a:ln>
            </p:spPr>
            <p:txBody>
              <a:bodyPr rtlCol="0" anchor="ctr"/>
              <a:lstStyle/>
              <a:p>
                <a:endParaRPr lang="en-GB" dirty="0"/>
              </a:p>
            </p:txBody>
          </p:sp>
          <p:sp>
            <p:nvSpPr>
              <p:cNvPr id="458" name="Freeform 457">
                <a:extLst>
                  <a:ext uri="{FF2B5EF4-FFF2-40B4-BE49-F238E27FC236}">
                    <a16:creationId xmlns:a16="http://schemas.microsoft.com/office/drawing/2014/main" id="{AF1342D6-FF8A-4B02-9A47-37B4FE2B6EAA}"/>
                  </a:ext>
                </a:extLst>
              </p:cNvPr>
              <p:cNvSpPr/>
              <p:nvPr/>
            </p:nvSpPr>
            <p:spPr>
              <a:xfrm>
                <a:off x="518088" y="5663421"/>
                <a:ext cx="31368" cy="32535"/>
              </a:xfrm>
              <a:custGeom>
                <a:avLst/>
                <a:gdLst>
                  <a:gd name="connsiteX0" fmla="*/ 31369 w 31368"/>
                  <a:gd name="connsiteY0" fmla="*/ 16313 h 32535"/>
                  <a:gd name="connsiteX1" fmla="*/ 20580 w 31368"/>
                  <a:gd name="connsiteY1" fmla="*/ 801 h 32535"/>
                  <a:gd name="connsiteX2" fmla="*/ 2992 w 31368"/>
                  <a:gd name="connsiteY2" fmla="*/ 6697 h 32535"/>
                  <a:gd name="connsiteX3" fmla="*/ 2992 w 31368"/>
                  <a:gd name="connsiteY3" fmla="*/ 25838 h 32535"/>
                  <a:gd name="connsiteX4" fmla="*/ 20580 w 31368"/>
                  <a:gd name="connsiteY4" fmla="*/ 31734 h 32535"/>
                  <a:gd name="connsiteX5" fmla="*/ 31369 w 31368"/>
                  <a:gd name="connsiteY5" fmla="*/ 16313 h 32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68" h="32535">
                    <a:moveTo>
                      <a:pt x="31369" y="16313"/>
                    </a:moveTo>
                    <a:cubicBezTo>
                      <a:pt x="31369" y="9237"/>
                      <a:pt x="27017" y="2978"/>
                      <a:pt x="20580" y="801"/>
                    </a:cubicBezTo>
                    <a:cubicBezTo>
                      <a:pt x="14052" y="-1376"/>
                      <a:pt x="6981" y="982"/>
                      <a:pt x="2992" y="6697"/>
                    </a:cubicBezTo>
                    <a:cubicBezTo>
                      <a:pt x="-997" y="12412"/>
                      <a:pt x="-997" y="20123"/>
                      <a:pt x="2992" y="25838"/>
                    </a:cubicBezTo>
                    <a:cubicBezTo>
                      <a:pt x="6981" y="31553"/>
                      <a:pt x="14143" y="33911"/>
                      <a:pt x="20580" y="31734"/>
                    </a:cubicBezTo>
                    <a:cubicBezTo>
                      <a:pt x="27017" y="29648"/>
                      <a:pt x="31369" y="23389"/>
                      <a:pt x="31369" y="16313"/>
                    </a:cubicBezTo>
                  </a:path>
                </a:pathLst>
              </a:custGeom>
              <a:noFill/>
              <a:ln w="15875" cap="sq">
                <a:solidFill>
                  <a:srgbClr val="C6573B"/>
                </a:solidFill>
                <a:prstDash val="solid"/>
                <a:miter/>
              </a:ln>
            </p:spPr>
            <p:txBody>
              <a:bodyPr rtlCol="0" anchor="ctr"/>
              <a:lstStyle/>
              <a:p>
                <a:endParaRPr lang="en-GB" dirty="0"/>
              </a:p>
            </p:txBody>
          </p:sp>
          <p:sp>
            <p:nvSpPr>
              <p:cNvPr id="459" name="Freeform 458">
                <a:extLst>
                  <a:ext uri="{FF2B5EF4-FFF2-40B4-BE49-F238E27FC236}">
                    <a16:creationId xmlns:a16="http://schemas.microsoft.com/office/drawing/2014/main" id="{624F82D3-48AC-A037-A187-334911057492}"/>
                  </a:ext>
                </a:extLst>
              </p:cNvPr>
              <p:cNvSpPr/>
              <p:nvPr/>
            </p:nvSpPr>
            <p:spPr>
              <a:xfrm>
                <a:off x="813915" y="5751595"/>
                <a:ext cx="31368" cy="32535"/>
              </a:xfrm>
              <a:custGeom>
                <a:avLst/>
                <a:gdLst>
                  <a:gd name="connsiteX0" fmla="*/ 31368 w 31368"/>
                  <a:gd name="connsiteY0" fmla="*/ 16222 h 32535"/>
                  <a:gd name="connsiteX1" fmla="*/ 20580 w 31368"/>
                  <a:gd name="connsiteY1" fmla="*/ 801 h 32535"/>
                  <a:gd name="connsiteX2" fmla="*/ 2992 w 31368"/>
                  <a:gd name="connsiteY2" fmla="*/ 6697 h 32535"/>
                  <a:gd name="connsiteX3" fmla="*/ 2992 w 31368"/>
                  <a:gd name="connsiteY3" fmla="*/ 25838 h 32535"/>
                  <a:gd name="connsiteX4" fmla="*/ 20580 w 31368"/>
                  <a:gd name="connsiteY4" fmla="*/ 31735 h 32535"/>
                  <a:gd name="connsiteX5" fmla="*/ 31368 w 31368"/>
                  <a:gd name="connsiteY5" fmla="*/ 16222 h 32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68" h="32535">
                    <a:moveTo>
                      <a:pt x="31368" y="16222"/>
                    </a:moveTo>
                    <a:cubicBezTo>
                      <a:pt x="31368" y="9237"/>
                      <a:pt x="27017" y="2978"/>
                      <a:pt x="20580" y="801"/>
                    </a:cubicBezTo>
                    <a:cubicBezTo>
                      <a:pt x="14052" y="-1376"/>
                      <a:pt x="6981" y="982"/>
                      <a:pt x="2992" y="6697"/>
                    </a:cubicBezTo>
                    <a:cubicBezTo>
                      <a:pt x="-997" y="12503"/>
                      <a:pt x="-997" y="20123"/>
                      <a:pt x="2992" y="25838"/>
                    </a:cubicBezTo>
                    <a:cubicBezTo>
                      <a:pt x="6981" y="31553"/>
                      <a:pt x="14143" y="33912"/>
                      <a:pt x="20580" y="31735"/>
                    </a:cubicBezTo>
                    <a:cubicBezTo>
                      <a:pt x="27017" y="29557"/>
                      <a:pt x="31368" y="23298"/>
                      <a:pt x="31368" y="16222"/>
                    </a:cubicBezTo>
                  </a:path>
                </a:pathLst>
              </a:custGeom>
              <a:noFill/>
              <a:ln w="15875" cap="sq">
                <a:solidFill>
                  <a:srgbClr val="C6573B"/>
                </a:solidFill>
                <a:prstDash val="solid"/>
                <a:miter/>
              </a:ln>
            </p:spPr>
            <p:txBody>
              <a:bodyPr rtlCol="0" anchor="ctr"/>
              <a:lstStyle/>
              <a:p>
                <a:endParaRPr lang="en-GB" dirty="0"/>
              </a:p>
            </p:txBody>
          </p:sp>
          <p:sp>
            <p:nvSpPr>
              <p:cNvPr id="460" name="Freeform 459">
                <a:extLst>
                  <a:ext uri="{FF2B5EF4-FFF2-40B4-BE49-F238E27FC236}">
                    <a16:creationId xmlns:a16="http://schemas.microsoft.com/office/drawing/2014/main" id="{89E10563-6D4C-F754-BE14-D80385EF5F21}"/>
                  </a:ext>
                </a:extLst>
              </p:cNvPr>
              <p:cNvSpPr/>
              <p:nvPr/>
            </p:nvSpPr>
            <p:spPr>
              <a:xfrm>
                <a:off x="985174" y="5853104"/>
                <a:ext cx="31368" cy="32626"/>
              </a:xfrm>
              <a:custGeom>
                <a:avLst/>
                <a:gdLst>
                  <a:gd name="connsiteX0" fmla="*/ 31369 w 31368"/>
                  <a:gd name="connsiteY0" fmla="*/ 16222 h 32626"/>
                  <a:gd name="connsiteX1" fmla="*/ 20580 w 31368"/>
                  <a:gd name="connsiteY1" fmla="*/ 801 h 32626"/>
                  <a:gd name="connsiteX2" fmla="*/ 2992 w 31368"/>
                  <a:gd name="connsiteY2" fmla="*/ 6697 h 32626"/>
                  <a:gd name="connsiteX3" fmla="*/ 2992 w 31368"/>
                  <a:gd name="connsiteY3" fmla="*/ 25929 h 32626"/>
                  <a:gd name="connsiteX4" fmla="*/ 20580 w 31368"/>
                  <a:gd name="connsiteY4" fmla="*/ 31825 h 32626"/>
                  <a:gd name="connsiteX5" fmla="*/ 31369 w 31368"/>
                  <a:gd name="connsiteY5" fmla="*/ 16222 h 32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68" h="32626">
                    <a:moveTo>
                      <a:pt x="31369" y="16222"/>
                    </a:moveTo>
                    <a:cubicBezTo>
                      <a:pt x="31369" y="9237"/>
                      <a:pt x="27017" y="2978"/>
                      <a:pt x="20580" y="801"/>
                    </a:cubicBezTo>
                    <a:cubicBezTo>
                      <a:pt x="14052" y="-1376"/>
                      <a:pt x="6981" y="982"/>
                      <a:pt x="2992" y="6697"/>
                    </a:cubicBezTo>
                    <a:cubicBezTo>
                      <a:pt x="-997" y="12503"/>
                      <a:pt x="-997" y="20123"/>
                      <a:pt x="2992" y="25929"/>
                    </a:cubicBezTo>
                    <a:cubicBezTo>
                      <a:pt x="6981" y="31644"/>
                      <a:pt x="14143" y="34003"/>
                      <a:pt x="20580" y="31825"/>
                    </a:cubicBezTo>
                    <a:cubicBezTo>
                      <a:pt x="27017" y="29557"/>
                      <a:pt x="31369" y="23298"/>
                      <a:pt x="31369" y="16222"/>
                    </a:cubicBezTo>
                  </a:path>
                </a:pathLst>
              </a:custGeom>
              <a:noFill/>
              <a:ln w="15875" cap="sq">
                <a:solidFill>
                  <a:srgbClr val="C6573B"/>
                </a:solidFill>
                <a:prstDash val="solid"/>
                <a:miter/>
              </a:ln>
            </p:spPr>
            <p:txBody>
              <a:bodyPr rtlCol="0" anchor="ctr"/>
              <a:lstStyle/>
              <a:p>
                <a:endParaRPr lang="en-GB" dirty="0"/>
              </a:p>
            </p:txBody>
          </p:sp>
          <p:sp>
            <p:nvSpPr>
              <p:cNvPr id="461" name="Freeform 460">
                <a:extLst>
                  <a:ext uri="{FF2B5EF4-FFF2-40B4-BE49-F238E27FC236}">
                    <a16:creationId xmlns:a16="http://schemas.microsoft.com/office/drawing/2014/main" id="{0C3D7B10-C71D-2812-E436-07785032DEAC}"/>
                  </a:ext>
                </a:extLst>
              </p:cNvPr>
              <p:cNvSpPr/>
              <p:nvPr/>
            </p:nvSpPr>
            <p:spPr>
              <a:xfrm>
                <a:off x="1005844" y="5872245"/>
                <a:ext cx="31459" cy="32535"/>
              </a:xfrm>
              <a:custGeom>
                <a:avLst/>
                <a:gdLst>
                  <a:gd name="connsiteX0" fmla="*/ 31460 w 31459"/>
                  <a:gd name="connsiteY0" fmla="*/ 16313 h 32535"/>
                  <a:gd name="connsiteX1" fmla="*/ 20580 w 31459"/>
                  <a:gd name="connsiteY1" fmla="*/ 801 h 32535"/>
                  <a:gd name="connsiteX2" fmla="*/ 2992 w 31459"/>
                  <a:gd name="connsiteY2" fmla="*/ 6697 h 32535"/>
                  <a:gd name="connsiteX3" fmla="*/ 2992 w 31459"/>
                  <a:gd name="connsiteY3" fmla="*/ 25838 h 32535"/>
                  <a:gd name="connsiteX4" fmla="*/ 20580 w 31459"/>
                  <a:gd name="connsiteY4" fmla="*/ 31735 h 32535"/>
                  <a:gd name="connsiteX5" fmla="*/ 31460 w 31459"/>
                  <a:gd name="connsiteY5" fmla="*/ 16313 h 32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459" h="32535">
                    <a:moveTo>
                      <a:pt x="31460" y="16313"/>
                    </a:moveTo>
                    <a:cubicBezTo>
                      <a:pt x="31460" y="9237"/>
                      <a:pt x="27108" y="2978"/>
                      <a:pt x="20580" y="801"/>
                    </a:cubicBezTo>
                    <a:cubicBezTo>
                      <a:pt x="14143" y="-1376"/>
                      <a:pt x="6981" y="982"/>
                      <a:pt x="2992" y="6697"/>
                    </a:cubicBezTo>
                    <a:cubicBezTo>
                      <a:pt x="-997" y="12413"/>
                      <a:pt x="-997" y="20123"/>
                      <a:pt x="2992" y="25838"/>
                    </a:cubicBezTo>
                    <a:cubicBezTo>
                      <a:pt x="6981" y="31553"/>
                      <a:pt x="14143" y="33912"/>
                      <a:pt x="20580" y="31735"/>
                    </a:cubicBezTo>
                    <a:cubicBezTo>
                      <a:pt x="27108" y="29558"/>
                      <a:pt x="31460" y="23298"/>
                      <a:pt x="31460" y="16313"/>
                    </a:cubicBezTo>
                  </a:path>
                </a:pathLst>
              </a:custGeom>
              <a:noFill/>
              <a:ln w="15875" cap="sq">
                <a:solidFill>
                  <a:srgbClr val="C6573B"/>
                </a:solidFill>
                <a:prstDash val="solid"/>
                <a:miter/>
              </a:ln>
            </p:spPr>
            <p:txBody>
              <a:bodyPr rtlCol="0" anchor="ctr"/>
              <a:lstStyle/>
              <a:p>
                <a:endParaRPr lang="en-GB" dirty="0"/>
              </a:p>
            </p:txBody>
          </p:sp>
          <p:sp>
            <p:nvSpPr>
              <p:cNvPr id="462" name="Freeform 461">
                <a:extLst>
                  <a:ext uri="{FF2B5EF4-FFF2-40B4-BE49-F238E27FC236}">
                    <a16:creationId xmlns:a16="http://schemas.microsoft.com/office/drawing/2014/main" id="{979507B3-6C97-FDBE-6F29-84A5A46CD3ED}"/>
                  </a:ext>
                </a:extLst>
              </p:cNvPr>
              <p:cNvSpPr/>
              <p:nvPr/>
            </p:nvSpPr>
            <p:spPr>
              <a:xfrm>
                <a:off x="1039570" y="5872245"/>
                <a:ext cx="31459" cy="32535"/>
              </a:xfrm>
              <a:custGeom>
                <a:avLst/>
                <a:gdLst>
                  <a:gd name="connsiteX0" fmla="*/ 31460 w 31459"/>
                  <a:gd name="connsiteY0" fmla="*/ 16313 h 32535"/>
                  <a:gd name="connsiteX1" fmla="*/ 20580 w 31459"/>
                  <a:gd name="connsiteY1" fmla="*/ 801 h 32535"/>
                  <a:gd name="connsiteX2" fmla="*/ 2992 w 31459"/>
                  <a:gd name="connsiteY2" fmla="*/ 6697 h 32535"/>
                  <a:gd name="connsiteX3" fmla="*/ 2992 w 31459"/>
                  <a:gd name="connsiteY3" fmla="*/ 25838 h 32535"/>
                  <a:gd name="connsiteX4" fmla="*/ 20580 w 31459"/>
                  <a:gd name="connsiteY4" fmla="*/ 31735 h 32535"/>
                  <a:gd name="connsiteX5" fmla="*/ 31460 w 31459"/>
                  <a:gd name="connsiteY5" fmla="*/ 16313 h 32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459" h="32535">
                    <a:moveTo>
                      <a:pt x="31460" y="16313"/>
                    </a:moveTo>
                    <a:cubicBezTo>
                      <a:pt x="31460" y="9237"/>
                      <a:pt x="27108" y="2978"/>
                      <a:pt x="20580" y="801"/>
                    </a:cubicBezTo>
                    <a:cubicBezTo>
                      <a:pt x="14143" y="-1376"/>
                      <a:pt x="6981" y="982"/>
                      <a:pt x="2992" y="6697"/>
                    </a:cubicBezTo>
                    <a:cubicBezTo>
                      <a:pt x="-997" y="12413"/>
                      <a:pt x="-997" y="20123"/>
                      <a:pt x="2992" y="25838"/>
                    </a:cubicBezTo>
                    <a:cubicBezTo>
                      <a:pt x="6981" y="31553"/>
                      <a:pt x="14143" y="33912"/>
                      <a:pt x="20580" y="31735"/>
                    </a:cubicBezTo>
                    <a:cubicBezTo>
                      <a:pt x="27108" y="29558"/>
                      <a:pt x="31460" y="23298"/>
                      <a:pt x="31460" y="16313"/>
                    </a:cubicBezTo>
                  </a:path>
                </a:pathLst>
              </a:custGeom>
              <a:noFill/>
              <a:ln w="15875" cap="sq">
                <a:solidFill>
                  <a:srgbClr val="C6573B"/>
                </a:solidFill>
                <a:prstDash val="solid"/>
                <a:miter/>
              </a:ln>
            </p:spPr>
            <p:txBody>
              <a:bodyPr rtlCol="0" anchor="ctr"/>
              <a:lstStyle/>
              <a:p>
                <a:endParaRPr lang="en-GB" dirty="0"/>
              </a:p>
            </p:txBody>
          </p:sp>
          <p:sp>
            <p:nvSpPr>
              <p:cNvPr id="463" name="Freeform 462">
                <a:extLst>
                  <a:ext uri="{FF2B5EF4-FFF2-40B4-BE49-F238E27FC236}">
                    <a16:creationId xmlns:a16="http://schemas.microsoft.com/office/drawing/2014/main" id="{2C0B2E16-32C4-9AC5-D634-075E3762DBBF}"/>
                  </a:ext>
                </a:extLst>
              </p:cNvPr>
              <p:cNvSpPr/>
              <p:nvPr/>
            </p:nvSpPr>
            <p:spPr>
              <a:xfrm>
                <a:off x="1278371" y="5944998"/>
                <a:ext cx="31368" cy="32535"/>
              </a:xfrm>
              <a:custGeom>
                <a:avLst/>
                <a:gdLst>
                  <a:gd name="connsiteX0" fmla="*/ 31369 w 31368"/>
                  <a:gd name="connsiteY0" fmla="*/ 16313 h 32535"/>
                  <a:gd name="connsiteX1" fmla="*/ 20580 w 31368"/>
                  <a:gd name="connsiteY1" fmla="*/ 801 h 32535"/>
                  <a:gd name="connsiteX2" fmla="*/ 2992 w 31368"/>
                  <a:gd name="connsiteY2" fmla="*/ 6697 h 32535"/>
                  <a:gd name="connsiteX3" fmla="*/ 2992 w 31368"/>
                  <a:gd name="connsiteY3" fmla="*/ 25838 h 32535"/>
                  <a:gd name="connsiteX4" fmla="*/ 20580 w 31368"/>
                  <a:gd name="connsiteY4" fmla="*/ 31734 h 32535"/>
                  <a:gd name="connsiteX5" fmla="*/ 31369 w 31368"/>
                  <a:gd name="connsiteY5" fmla="*/ 16313 h 32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68" h="32535">
                    <a:moveTo>
                      <a:pt x="31369" y="16313"/>
                    </a:moveTo>
                    <a:cubicBezTo>
                      <a:pt x="31369" y="9237"/>
                      <a:pt x="27017" y="2978"/>
                      <a:pt x="20580" y="801"/>
                    </a:cubicBezTo>
                    <a:cubicBezTo>
                      <a:pt x="14052" y="-1376"/>
                      <a:pt x="6981" y="982"/>
                      <a:pt x="2992" y="6697"/>
                    </a:cubicBezTo>
                    <a:cubicBezTo>
                      <a:pt x="-997" y="12413"/>
                      <a:pt x="-997" y="20123"/>
                      <a:pt x="2992" y="25838"/>
                    </a:cubicBezTo>
                    <a:cubicBezTo>
                      <a:pt x="6981" y="31553"/>
                      <a:pt x="14143" y="33912"/>
                      <a:pt x="20580" y="31734"/>
                    </a:cubicBezTo>
                    <a:cubicBezTo>
                      <a:pt x="27017" y="29557"/>
                      <a:pt x="31369" y="23298"/>
                      <a:pt x="31369" y="16313"/>
                    </a:cubicBezTo>
                  </a:path>
                </a:pathLst>
              </a:custGeom>
              <a:noFill/>
              <a:ln w="15875" cap="sq">
                <a:solidFill>
                  <a:srgbClr val="C6573B"/>
                </a:solidFill>
                <a:prstDash val="solid"/>
                <a:miter/>
              </a:ln>
            </p:spPr>
            <p:txBody>
              <a:bodyPr rtlCol="0" anchor="ctr"/>
              <a:lstStyle/>
              <a:p>
                <a:endParaRPr lang="en-GB" dirty="0"/>
              </a:p>
            </p:txBody>
          </p:sp>
        </p:grpSp>
      </p:grpSp>
      <p:sp>
        <p:nvSpPr>
          <p:cNvPr id="44" name="TextBox 43">
            <a:extLst>
              <a:ext uri="{FF2B5EF4-FFF2-40B4-BE49-F238E27FC236}">
                <a16:creationId xmlns:a16="http://schemas.microsoft.com/office/drawing/2014/main" id="{1E5E9EE2-ED82-BB47-8C36-1D3ABBC14D5C}"/>
              </a:ext>
            </a:extLst>
          </p:cNvPr>
          <p:cNvSpPr txBox="1"/>
          <p:nvPr/>
        </p:nvSpPr>
        <p:spPr>
          <a:xfrm>
            <a:off x="7116369" y="4002227"/>
            <a:ext cx="753411" cy="166199"/>
          </a:xfrm>
          <a:prstGeom prst="rect">
            <a:avLst/>
          </a:prstGeom>
          <a:noFill/>
        </p:spPr>
        <p:txBody>
          <a:bodyPr wrap="none" lIns="0" tIns="0" rIns="0" bIns="0" rtlCol="0">
            <a:spAutoFit/>
          </a:bodyPr>
          <a:lstStyle/>
          <a:p>
            <a:pPr>
              <a:lnSpc>
                <a:spcPct val="90000"/>
              </a:lnSpc>
            </a:pPr>
            <a:r>
              <a:rPr lang="en-GB" sz="1200" b="1" dirty="0">
                <a:solidFill>
                  <a:schemeClr val="accent1"/>
                </a:solidFill>
                <a:latin typeface="Arial" panose="020B0604020202020204" pitchFamily="34" charset="0"/>
                <a:ea typeface="Aileron" charset="0"/>
                <a:cs typeface="Arial" panose="020B0604020202020204" pitchFamily="34" charset="0"/>
              </a:rPr>
              <a:t>SoC alone</a:t>
            </a:r>
          </a:p>
        </p:txBody>
      </p:sp>
      <p:sp>
        <p:nvSpPr>
          <p:cNvPr id="87" name="TextBox 86">
            <a:extLst>
              <a:ext uri="{FF2B5EF4-FFF2-40B4-BE49-F238E27FC236}">
                <a16:creationId xmlns:a16="http://schemas.microsoft.com/office/drawing/2014/main" id="{0727BE58-B224-B94A-BB52-79791539941A}"/>
              </a:ext>
            </a:extLst>
          </p:cNvPr>
          <p:cNvSpPr txBox="1"/>
          <p:nvPr/>
        </p:nvSpPr>
        <p:spPr>
          <a:xfrm>
            <a:off x="6748702" y="2764297"/>
            <a:ext cx="1647887" cy="166199"/>
          </a:xfrm>
          <a:prstGeom prst="rect">
            <a:avLst/>
          </a:prstGeom>
          <a:noFill/>
        </p:spPr>
        <p:txBody>
          <a:bodyPr wrap="none" lIns="0" tIns="0" rIns="0" bIns="0" rtlCol="0">
            <a:spAutoFit/>
          </a:bodyPr>
          <a:lstStyle/>
          <a:p>
            <a:pPr>
              <a:lnSpc>
                <a:spcPct val="90000"/>
              </a:lnSpc>
            </a:pPr>
            <a:r>
              <a:rPr lang="en-GB" sz="1200" b="1" baseline="30000" dirty="0">
                <a:solidFill>
                  <a:schemeClr val="tx2"/>
                </a:solidFill>
                <a:latin typeface="Arial" panose="020B0604020202020204" pitchFamily="34" charset="0"/>
                <a:ea typeface="Aileron" charset="0"/>
                <a:cs typeface="Arial" panose="020B0604020202020204" pitchFamily="34" charset="0"/>
              </a:rPr>
              <a:t>177</a:t>
            </a:r>
            <a:r>
              <a:rPr lang="en-GB" sz="1200" b="1" dirty="0">
                <a:solidFill>
                  <a:schemeClr val="tx2"/>
                </a:solidFill>
                <a:latin typeface="Arial" panose="020B0604020202020204" pitchFamily="34" charset="0"/>
                <a:ea typeface="Aileron" charset="0"/>
                <a:cs typeface="Arial" panose="020B0604020202020204" pitchFamily="34" charset="0"/>
              </a:rPr>
              <a:t>Lu-PSMA-617 + SoC</a:t>
            </a:r>
          </a:p>
        </p:txBody>
      </p:sp>
      <p:sp>
        <p:nvSpPr>
          <p:cNvPr id="465" name="Slide Number Placeholder 4">
            <a:extLst>
              <a:ext uri="{FF2B5EF4-FFF2-40B4-BE49-F238E27FC236}">
                <a16:creationId xmlns:a16="http://schemas.microsoft.com/office/drawing/2014/main" id="{1A4B85E4-2D51-CBDF-31CD-9C518E307D9B}"/>
              </a:ext>
            </a:extLst>
          </p:cNvPr>
          <p:cNvSpPr>
            <a:spLocks noGrp="1"/>
          </p:cNvSpPr>
          <p:nvPr>
            <p:ph type="sldNum" sz="quarter" idx="4"/>
          </p:nvPr>
        </p:nvSpPr>
        <p:spPr>
          <a:xfrm>
            <a:off x="10799763" y="6427788"/>
            <a:ext cx="782637" cy="365125"/>
          </a:xfrm>
        </p:spPr>
        <p:txBody>
          <a:bodyPr/>
          <a:lstStyle/>
          <a:p>
            <a:fld id="{F8E47D07-9D1E-4FE9-B31A-2F5863681021}" type="slidenum">
              <a:rPr lang="en-GB" sz="1100" smtClean="0"/>
              <a:pPr/>
              <a:t>22</a:t>
            </a:fld>
            <a:endParaRPr lang="en-GB" sz="1100" dirty="0"/>
          </a:p>
        </p:txBody>
      </p:sp>
      <p:sp>
        <p:nvSpPr>
          <p:cNvPr id="3" name="TextBox 2">
            <a:extLst>
              <a:ext uri="{FF2B5EF4-FFF2-40B4-BE49-F238E27FC236}">
                <a16:creationId xmlns:a16="http://schemas.microsoft.com/office/drawing/2014/main" id="{8B45BCCB-1384-5DFA-2760-ABEB6606F39A}"/>
              </a:ext>
            </a:extLst>
          </p:cNvPr>
          <p:cNvSpPr txBox="1"/>
          <p:nvPr/>
        </p:nvSpPr>
        <p:spPr>
          <a:xfrm>
            <a:off x="8928785" y="2982740"/>
            <a:ext cx="2268250" cy="658642"/>
          </a:xfrm>
          <a:prstGeom prst="rect">
            <a:avLst/>
          </a:prstGeom>
          <a:solidFill>
            <a:schemeClr val="bg1"/>
          </a:solidFill>
        </p:spPr>
        <p:txBody>
          <a:bodyPr wrap="none" lIns="0" tIns="0" rIns="0" bIns="0" rtlCol="0">
            <a:spAutoFit/>
          </a:bodyPr>
          <a:lstStyle/>
          <a:p>
            <a:pPr>
              <a:lnSpc>
                <a:spcPct val="90000"/>
              </a:lnSpc>
              <a:spcBef>
                <a:spcPts val="600"/>
              </a:spcBef>
            </a:pPr>
            <a:r>
              <a:rPr lang="en-GB" sz="1400" dirty="0">
                <a:latin typeface="Arial" panose="020B0604020202020204" pitchFamily="34" charset="0"/>
                <a:ea typeface="Aileron" charset="0"/>
                <a:cs typeface="Arial" panose="020B0604020202020204" pitchFamily="34" charset="0"/>
              </a:rPr>
              <a:t>HR 0.50 (95% CI: 0.40-0.62)</a:t>
            </a:r>
            <a:br>
              <a:rPr lang="en-GB" sz="1400" dirty="0">
                <a:latin typeface="Arial" panose="020B0604020202020204" pitchFamily="34" charset="0"/>
                <a:ea typeface="Aileron" charset="0"/>
                <a:cs typeface="Arial" panose="020B0604020202020204" pitchFamily="34" charset="0"/>
              </a:rPr>
            </a:br>
            <a:r>
              <a:rPr lang="en-GB" sz="1400" dirty="0">
                <a:latin typeface="Arial" panose="020B0604020202020204" pitchFamily="34" charset="0"/>
                <a:ea typeface="Aileron" charset="0"/>
                <a:cs typeface="Arial" panose="020B0604020202020204" pitchFamily="34" charset="0"/>
              </a:rPr>
              <a:t>p&lt;0.001</a:t>
            </a:r>
          </a:p>
          <a:p>
            <a:pPr>
              <a:lnSpc>
                <a:spcPct val="90000"/>
              </a:lnSpc>
              <a:spcBef>
                <a:spcPts val="600"/>
              </a:spcBef>
            </a:pPr>
            <a:r>
              <a:rPr lang="en-GB" sz="1400" dirty="0">
                <a:latin typeface="Arial" panose="020B0604020202020204" pitchFamily="34" charset="0"/>
                <a:ea typeface="Aileron" charset="0"/>
                <a:cs typeface="Arial" panose="020B0604020202020204" pitchFamily="34" charset="0"/>
              </a:rPr>
              <a:t>Median 11.5 vs 6.8 months</a:t>
            </a:r>
          </a:p>
        </p:txBody>
      </p:sp>
    </p:spTree>
    <p:extLst>
      <p:ext uri="{BB962C8B-B14F-4D97-AF65-F5344CB8AC3E}">
        <p14:creationId xmlns:p14="http://schemas.microsoft.com/office/powerpoint/2010/main" val="335553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picture containing map, screenshot, text&#10;&#10;Description automatically generated">
            <a:extLst>
              <a:ext uri="{FF2B5EF4-FFF2-40B4-BE49-F238E27FC236}">
                <a16:creationId xmlns:a16="http://schemas.microsoft.com/office/drawing/2014/main" id="{2C1F1E2F-3606-8B38-8750-D5B7DD2CDA67}"/>
              </a:ext>
            </a:extLst>
          </p:cNvPr>
          <p:cNvPicPr>
            <a:picLocks noChangeAspect="1"/>
          </p:cNvPicPr>
          <p:nvPr/>
        </p:nvPicPr>
        <p:blipFill>
          <a:blip r:embed="rId2"/>
          <a:stretch>
            <a:fillRect/>
          </a:stretch>
        </p:blipFill>
        <p:spPr>
          <a:xfrm>
            <a:off x="7255727" y="2173647"/>
            <a:ext cx="4192287" cy="1981200"/>
          </a:xfrm>
          <a:prstGeom prst="rect">
            <a:avLst/>
          </a:prstGeom>
        </p:spPr>
      </p:pic>
      <p:pic>
        <p:nvPicPr>
          <p:cNvPr id="11" name="Picture 10" descr="A picture containing map, screenshot&#10;&#10;Description automatically generated">
            <a:extLst>
              <a:ext uri="{FF2B5EF4-FFF2-40B4-BE49-F238E27FC236}">
                <a16:creationId xmlns:a16="http://schemas.microsoft.com/office/drawing/2014/main" id="{623A93EE-C706-D96A-DB4F-507853502694}"/>
              </a:ext>
            </a:extLst>
          </p:cNvPr>
          <p:cNvPicPr>
            <a:picLocks noChangeAspect="1"/>
          </p:cNvPicPr>
          <p:nvPr/>
        </p:nvPicPr>
        <p:blipFill>
          <a:blip r:embed="rId3"/>
          <a:stretch>
            <a:fillRect/>
          </a:stretch>
        </p:blipFill>
        <p:spPr>
          <a:xfrm>
            <a:off x="1497930" y="2149973"/>
            <a:ext cx="4188191" cy="2841695"/>
          </a:xfrm>
          <a:prstGeom prst="rect">
            <a:avLst/>
          </a:prstGeom>
        </p:spPr>
      </p:pic>
      <p:sp>
        <p:nvSpPr>
          <p:cNvPr id="12" name="Text Placeholder 11">
            <a:extLst>
              <a:ext uri="{FF2B5EF4-FFF2-40B4-BE49-F238E27FC236}">
                <a16:creationId xmlns:a16="http://schemas.microsoft.com/office/drawing/2014/main" id="{E65A48D9-BA03-6442-9011-B84313624FB4}"/>
              </a:ext>
            </a:extLst>
          </p:cNvPr>
          <p:cNvSpPr>
            <a:spLocks noGrp="1"/>
          </p:cNvSpPr>
          <p:nvPr>
            <p:ph type="body" idx="1"/>
          </p:nvPr>
        </p:nvSpPr>
        <p:spPr/>
        <p:txBody>
          <a:bodyPr>
            <a:normAutofit/>
          </a:bodyPr>
          <a:lstStyle/>
          <a:p>
            <a:r>
              <a:rPr lang="en-GB" dirty="0"/>
              <a:t>FACT-P TOTAL SCORE</a:t>
            </a:r>
          </a:p>
          <a:p>
            <a:pPr>
              <a:spcBef>
                <a:spcPts val="0"/>
              </a:spcBef>
            </a:pPr>
            <a:r>
              <a:rPr lang="en-GB" sz="1600" cap="none" spc="0" dirty="0">
                <a:solidFill>
                  <a:schemeClr val="tx2"/>
                </a:solidFill>
              </a:rPr>
              <a:t>Time to worsening favoured the </a:t>
            </a:r>
            <a:r>
              <a:rPr lang="en-GB" sz="1600" cap="none" spc="0" baseline="30000" dirty="0">
                <a:solidFill>
                  <a:schemeClr val="tx2"/>
                </a:solidFill>
              </a:rPr>
              <a:t>177</a:t>
            </a:r>
            <a:r>
              <a:rPr lang="en-GB" sz="1600" cap="none" spc="0" dirty="0">
                <a:solidFill>
                  <a:schemeClr val="tx2"/>
                </a:solidFill>
              </a:rPr>
              <a:t>Lu-PSMA-617 arm</a:t>
            </a:r>
          </a:p>
        </p:txBody>
      </p:sp>
      <p:sp>
        <p:nvSpPr>
          <p:cNvPr id="9" name="Title 8">
            <a:extLst>
              <a:ext uri="{FF2B5EF4-FFF2-40B4-BE49-F238E27FC236}">
                <a16:creationId xmlns:a16="http://schemas.microsoft.com/office/drawing/2014/main" id="{5C6C9315-BF3B-4BB9-954B-2740F1B569C1}"/>
              </a:ext>
            </a:extLst>
          </p:cNvPr>
          <p:cNvSpPr>
            <a:spLocks noGrp="1"/>
          </p:cNvSpPr>
          <p:nvPr>
            <p:ph type="title"/>
          </p:nvPr>
        </p:nvSpPr>
        <p:spPr>
          <a:xfrm>
            <a:off x="619201" y="259200"/>
            <a:ext cx="11310571" cy="864000"/>
          </a:xfrm>
        </p:spPr>
        <p:txBody>
          <a:bodyPr/>
          <a:lstStyle/>
          <a:p>
            <a:r>
              <a:rPr lang="en-GB" dirty="0"/>
              <a:t>VISION study: </a:t>
            </a:r>
            <a:r>
              <a:rPr lang="en-GB" baseline="30000" dirty="0"/>
              <a:t>177</a:t>
            </a:r>
            <a:r>
              <a:rPr lang="en-GB" dirty="0"/>
              <a:t>Lu-PSMA-617 </a:t>
            </a:r>
            <a:r>
              <a:rPr lang="en-GB" sz="2800" dirty="0">
                <a:ea typeface="MS Mincho" pitchFamily="49"/>
              </a:rPr>
              <a:t>beneficial effect on pain and Q</a:t>
            </a:r>
            <a:r>
              <a:rPr lang="en-GB" sz="2800" cap="none" dirty="0">
                <a:ea typeface="MS Mincho" pitchFamily="49"/>
              </a:rPr>
              <a:t>o</a:t>
            </a:r>
            <a:r>
              <a:rPr lang="en-GB" sz="2800" dirty="0">
                <a:ea typeface="MS Mincho" pitchFamily="49"/>
              </a:rPr>
              <a:t>L</a:t>
            </a:r>
            <a:endParaRPr lang="en-GB" dirty="0"/>
          </a:p>
        </p:txBody>
      </p:sp>
      <p:sp>
        <p:nvSpPr>
          <p:cNvPr id="5" name="Content Placeholder 4">
            <a:extLst>
              <a:ext uri="{FF2B5EF4-FFF2-40B4-BE49-F238E27FC236}">
                <a16:creationId xmlns:a16="http://schemas.microsoft.com/office/drawing/2014/main" id="{640B123B-0F6B-7AEE-4D5E-D5C6DA0C6914}"/>
              </a:ext>
            </a:extLst>
          </p:cNvPr>
          <p:cNvSpPr>
            <a:spLocks noGrp="1"/>
          </p:cNvSpPr>
          <p:nvPr>
            <p:ph sz="quarter" idx="15"/>
          </p:nvPr>
        </p:nvSpPr>
        <p:spPr>
          <a:xfrm>
            <a:off x="620183" y="6278400"/>
            <a:ext cx="10180339" cy="365125"/>
          </a:xfrm>
        </p:spPr>
        <p:txBody>
          <a:bodyPr/>
          <a:lstStyle/>
          <a:p>
            <a:r>
              <a:rPr lang="en-GB" baseline="30000" dirty="0">
                <a:solidFill>
                  <a:schemeClr val="tx2"/>
                </a:solidFill>
              </a:rPr>
              <a:t>177</a:t>
            </a:r>
            <a:r>
              <a:rPr lang="en-GB" dirty="0">
                <a:solidFill>
                  <a:schemeClr val="tx2"/>
                </a:solidFill>
              </a:rPr>
              <a:t>Lu-PSMA-617, lutetium-177-prostate-specific membrane antigen-617; BPI-SF, Brief Pain Inventory–Short Form; CI, confidence interval; FACT-P, Functional Assessment of Cancer Therapy– Prostate</a:t>
            </a:r>
            <a:r>
              <a:rPr lang="en-GB" dirty="0"/>
              <a:t>; </a:t>
            </a:r>
            <a:r>
              <a:rPr lang="en-GB" dirty="0">
                <a:solidFill>
                  <a:schemeClr val="tx2"/>
                </a:solidFill>
              </a:rPr>
              <a:t>HR, hazard ratio; QoL, quality of life; rPFS, radiographic progression-free survival; SoC, standard of care</a:t>
            </a:r>
          </a:p>
          <a:p>
            <a:r>
              <a:rPr lang="en-GB" dirty="0" err="1">
                <a:solidFill>
                  <a:schemeClr val="tx2"/>
                </a:solidFill>
              </a:rPr>
              <a:t>Fizazi</a:t>
            </a:r>
            <a:r>
              <a:rPr lang="en-GB" dirty="0">
                <a:solidFill>
                  <a:schemeClr val="tx2"/>
                </a:solidFill>
              </a:rPr>
              <a:t> K, et al. Ann Oncol. 2021;32 suppl 5:S627-8 (ESMO 2021 oral presentation)</a:t>
            </a:r>
          </a:p>
        </p:txBody>
      </p:sp>
      <p:sp>
        <p:nvSpPr>
          <p:cNvPr id="73" name="TextBox 72">
            <a:extLst>
              <a:ext uri="{FF2B5EF4-FFF2-40B4-BE49-F238E27FC236}">
                <a16:creationId xmlns:a16="http://schemas.microsoft.com/office/drawing/2014/main" id="{AAE3E09A-6FD8-5147-B0DB-CAD772C6FC5D}"/>
              </a:ext>
            </a:extLst>
          </p:cNvPr>
          <p:cNvSpPr txBox="1"/>
          <p:nvPr/>
        </p:nvSpPr>
        <p:spPr>
          <a:xfrm rot="16200000">
            <a:off x="-173539" y="3422113"/>
            <a:ext cx="2167261" cy="193899"/>
          </a:xfrm>
          <a:prstGeom prst="rect">
            <a:avLst/>
          </a:prstGeom>
          <a:noFill/>
        </p:spPr>
        <p:txBody>
          <a:bodyPr wrap="none" lIns="0" tIns="0" rIns="0" bIns="0" rtlCol="0">
            <a:spAutoFit/>
          </a:bodyPr>
          <a:lstStyle/>
          <a:p>
            <a:pPr algn="ctr">
              <a:lnSpc>
                <a:spcPct val="90000"/>
              </a:lnSpc>
            </a:pPr>
            <a:r>
              <a:rPr lang="en-GB" sz="1400" b="1" dirty="0">
                <a:latin typeface="Arial" panose="020B0604020202020204" pitchFamily="34" charset="0"/>
                <a:ea typeface="Aileron" charset="0"/>
                <a:cs typeface="Arial" panose="020B0604020202020204" pitchFamily="34" charset="0"/>
              </a:rPr>
              <a:t>Event-free probability (%)</a:t>
            </a:r>
          </a:p>
        </p:txBody>
      </p:sp>
      <p:sp>
        <p:nvSpPr>
          <p:cNvPr id="74" name="TextBox 73">
            <a:extLst>
              <a:ext uri="{FF2B5EF4-FFF2-40B4-BE49-F238E27FC236}">
                <a16:creationId xmlns:a16="http://schemas.microsoft.com/office/drawing/2014/main" id="{12975546-BEB8-4A4D-8E91-CBBEB48F0796}"/>
              </a:ext>
            </a:extLst>
          </p:cNvPr>
          <p:cNvSpPr txBox="1"/>
          <p:nvPr/>
        </p:nvSpPr>
        <p:spPr>
          <a:xfrm>
            <a:off x="1027287" y="2141447"/>
            <a:ext cx="211596" cy="138499"/>
          </a:xfrm>
          <a:prstGeom prst="rect">
            <a:avLst/>
          </a:prstGeom>
          <a:noFill/>
        </p:spPr>
        <p:txBody>
          <a:bodyPr wrap="none" lIns="0" tIns="0" rIns="0" bIns="0" rtlCol="0">
            <a:spAutoFit/>
          </a:bodyPr>
          <a:lstStyle/>
          <a:p>
            <a:pPr algn="r">
              <a:lnSpc>
                <a:spcPct val="90000"/>
              </a:lnSpc>
            </a:pPr>
            <a:r>
              <a:rPr lang="en-GB" sz="1000" dirty="0">
                <a:latin typeface="Arial" panose="020B0604020202020204" pitchFamily="34" charset="0"/>
                <a:ea typeface="Aileron" charset="0"/>
                <a:cs typeface="Arial" panose="020B0604020202020204" pitchFamily="34" charset="0"/>
              </a:rPr>
              <a:t>100</a:t>
            </a:r>
          </a:p>
        </p:txBody>
      </p:sp>
      <p:cxnSp>
        <p:nvCxnSpPr>
          <p:cNvPr id="75" name="Straight Connector 74">
            <a:extLst>
              <a:ext uri="{FF2B5EF4-FFF2-40B4-BE49-F238E27FC236}">
                <a16:creationId xmlns:a16="http://schemas.microsoft.com/office/drawing/2014/main" id="{12E99959-8498-8C49-90AB-61977EC5594C}"/>
              </a:ext>
            </a:extLst>
          </p:cNvPr>
          <p:cNvCxnSpPr>
            <a:cxnSpLocks/>
          </p:cNvCxnSpPr>
          <p:nvPr/>
        </p:nvCxnSpPr>
        <p:spPr>
          <a:xfrm flipH="1">
            <a:off x="1281006" y="2202912"/>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6" name="TextBox 75">
            <a:extLst>
              <a:ext uri="{FF2B5EF4-FFF2-40B4-BE49-F238E27FC236}">
                <a16:creationId xmlns:a16="http://schemas.microsoft.com/office/drawing/2014/main" id="{0833FB0B-2970-CB43-830B-8026BF0B3B97}"/>
              </a:ext>
            </a:extLst>
          </p:cNvPr>
          <p:cNvSpPr txBox="1"/>
          <p:nvPr/>
        </p:nvSpPr>
        <p:spPr>
          <a:xfrm>
            <a:off x="1097819" y="2695451"/>
            <a:ext cx="141064" cy="138499"/>
          </a:xfrm>
          <a:prstGeom prst="rect">
            <a:avLst/>
          </a:prstGeom>
          <a:noFill/>
        </p:spPr>
        <p:txBody>
          <a:bodyPr wrap="none" lIns="0" tIns="0" rIns="0" bIns="0" rtlCol="0">
            <a:spAutoFit/>
          </a:bodyPr>
          <a:lstStyle/>
          <a:p>
            <a:pPr algn="r">
              <a:lnSpc>
                <a:spcPct val="90000"/>
              </a:lnSpc>
            </a:pPr>
            <a:r>
              <a:rPr lang="en-GB" sz="1000" dirty="0">
                <a:latin typeface="Arial" panose="020B0604020202020204" pitchFamily="34" charset="0"/>
                <a:ea typeface="Aileron" charset="0"/>
                <a:cs typeface="Arial" panose="020B0604020202020204" pitchFamily="34" charset="0"/>
              </a:rPr>
              <a:t>80</a:t>
            </a:r>
          </a:p>
        </p:txBody>
      </p:sp>
      <p:cxnSp>
        <p:nvCxnSpPr>
          <p:cNvPr id="77" name="Straight Connector 76">
            <a:extLst>
              <a:ext uri="{FF2B5EF4-FFF2-40B4-BE49-F238E27FC236}">
                <a16:creationId xmlns:a16="http://schemas.microsoft.com/office/drawing/2014/main" id="{7F4EDC20-A67A-3640-8911-718C6AEA125D}"/>
              </a:ext>
            </a:extLst>
          </p:cNvPr>
          <p:cNvCxnSpPr>
            <a:cxnSpLocks/>
          </p:cNvCxnSpPr>
          <p:nvPr/>
        </p:nvCxnSpPr>
        <p:spPr>
          <a:xfrm flipH="1">
            <a:off x="1281006" y="2756916"/>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8" name="TextBox 77">
            <a:extLst>
              <a:ext uri="{FF2B5EF4-FFF2-40B4-BE49-F238E27FC236}">
                <a16:creationId xmlns:a16="http://schemas.microsoft.com/office/drawing/2014/main" id="{B3D1630D-FE19-1E4B-B462-847C2399732E}"/>
              </a:ext>
            </a:extLst>
          </p:cNvPr>
          <p:cNvSpPr txBox="1"/>
          <p:nvPr/>
        </p:nvSpPr>
        <p:spPr>
          <a:xfrm>
            <a:off x="1097819" y="3245228"/>
            <a:ext cx="141064" cy="138499"/>
          </a:xfrm>
          <a:prstGeom prst="rect">
            <a:avLst/>
          </a:prstGeom>
          <a:noFill/>
        </p:spPr>
        <p:txBody>
          <a:bodyPr wrap="none" lIns="0" tIns="0" rIns="0" bIns="0" rtlCol="0">
            <a:spAutoFit/>
          </a:bodyPr>
          <a:lstStyle/>
          <a:p>
            <a:pPr algn="r">
              <a:lnSpc>
                <a:spcPct val="90000"/>
              </a:lnSpc>
            </a:pPr>
            <a:r>
              <a:rPr lang="en-GB" sz="1000" dirty="0">
                <a:latin typeface="Arial" panose="020B0604020202020204" pitchFamily="34" charset="0"/>
                <a:ea typeface="Aileron" charset="0"/>
                <a:cs typeface="Arial" panose="020B0604020202020204" pitchFamily="34" charset="0"/>
              </a:rPr>
              <a:t>60</a:t>
            </a:r>
          </a:p>
        </p:txBody>
      </p:sp>
      <p:cxnSp>
        <p:nvCxnSpPr>
          <p:cNvPr id="79" name="Straight Connector 78">
            <a:extLst>
              <a:ext uri="{FF2B5EF4-FFF2-40B4-BE49-F238E27FC236}">
                <a16:creationId xmlns:a16="http://schemas.microsoft.com/office/drawing/2014/main" id="{249F044C-0B15-B045-B650-037DDA9F4254}"/>
              </a:ext>
            </a:extLst>
          </p:cNvPr>
          <p:cNvCxnSpPr>
            <a:cxnSpLocks/>
          </p:cNvCxnSpPr>
          <p:nvPr/>
        </p:nvCxnSpPr>
        <p:spPr>
          <a:xfrm flipH="1">
            <a:off x="1281006" y="3313043"/>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0" name="TextBox 79">
            <a:extLst>
              <a:ext uri="{FF2B5EF4-FFF2-40B4-BE49-F238E27FC236}">
                <a16:creationId xmlns:a16="http://schemas.microsoft.com/office/drawing/2014/main" id="{7FFC8ED5-75E2-E941-AF43-77BEFA2DC5E8}"/>
              </a:ext>
            </a:extLst>
          </p:cNvPr>
          <p:cNvSpPr txBox="1"/>
          <p:nvPr/>
        </p:nvSpPr>
        <p:spPr>
          <a:xfrm>
            <a:off x="1097819" y="3798180"/>
            <a:ext cx="141064" cy="138499"/>
          </a:xfrm>
          <a:prstGeom prst="rect">
            <a:avLst/>
          </a:prstGeom>
          <a:noFill/>
        </p:spPr>
        <p:txBody>
          <a:bodyPr wrap="none" lIns="0" tIns="0" rIns="0" bIns="0" rtlCol="0">
            <a:spAutoFit/>
          </a:bodyPr>
          <a:lstStyle/>
          <a:p>
            <a:pPr algn="r">
              <a:lnSpc>
                <a:spcPct val="90000"/>
              </a:lnSpc>
            </a:pPr>
            <a:r>
              <a:rPr lang="en-GB" sz="1000" dirty="0">
                <a:latin typeface="Arial" panose="020B0604020202020204" pitchFamily="34" charset="0"/>
                <a:ea typeface="Aileron" charset="0"/>
                <a:cs typeface="Arial" panose="020B0604020202020204" pitchFamily="34" charset="0"/>
              </a:rPr>
              <a:t>40</a:t>
            </a:r>
          </a:p>
        </p:txBody>
      </p:sp>
      <p:cxnSp>
        <p:nvCxnSpPr>
          <p:cNvPr id="81" name="Straight Connector 80">
            <a:extLst>
              <a:ext uri="{FF2B5EF4-FFF2-40B4-BE49-F238E27FC236}">
                <a16:creationId xmlns:a16="http://schemas.microsoft.com/office/drawing/2014/main" id="{E0F0EC2C-731D-9E4E-90A3-05BB532B547E}"/>
              </a:ext>
            </a:extLst>
          </p:cNvPr>
          <p:cNvCxnSpPr>
            <a:cxnSpLocks/>
          </p:cNvCxnSpPr>
          <p:nvPr/>
        </p:nvCxnSpPr>
        <p:spPr>
          <a:xfrm flipH="1">
            <a:off x="1281006" y="3865995"/>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2" name="Straight Connector 81">
            <a:extLst>
              <a:ext uri="{FF2B5EF4-FFF2-40B4-BE49-F238E27FC236}">
                <a16:creationId xmlns:a16="http://schemas.microsoft.com/office/drawing/2014/main" id="{C7F5B960-B9C9-EF41-89A3-BDB57A434985}"/>
              </a:ext>
            </a:extLst>
          </p:cNvPr>
          <p:cNvCxnSpPr>
            <a:cxnSpLocks/>
          </p:cNvCxnSpPr>
          <p:nvPr/>
        </p:nvCxnSpPr>
        <p:spPr>
          <a:xfrm>
            <a:off x="1353006" y="2200275"/>
            <a:ext cx="0" cy="279139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3" name="TextBox 82">
            <a:extLst>
              <a:ext uri="{FF2B5EF4-FFF2-40B4-BE49-F238E27FC236}">
                <a16:creationId xmlns:a16="http://schemas.microsoft.com/office/drawing/2014/main" id="{358B3367-3820-C240-A3D1-4A42716062D2}"/>
              </a:ext>
            </a:extLst>
          </p:cNvPr>
          <p:cNvSpPr txBox="1"/>
          <p:nvPr/>
        </p:nvSpPr>
        <p:spPr>
          <a:xfrm>
            <a:off x="1921016" y="1767241"/>
            <a:ext cx="2503892" cy="221599"/>
          </a:xfrm>
          <a:prstGeom prst="rect">
            <a:avLst/>
          </a:prstGeom>
          <a:noFill/>
        </p:spPr>
        <p:txBody>
          <a:bodyPr wrap="none" lIns="0" tIns="0" rIns="0" bIns="0" rtlCol="0">
            <a:spAutoFit/>
          </a:bodyPr>
          <a:lstStyle/>
          <a:p>
            <a:pPr algn="ctr">
              <a:lnSpc>
                <a:spcPct val="90000"/>
              </a:lnSpc>
            </a:pPr>
            <a:r>
              <a:rPr lang="en-GB" sz="1600" b="1" dirty="0">
                <a:latin typeface="Arial" panose="020B0604020202020204" pitchFamily="34" charset="0"/>
                <a:ea typeface="Aileron" charset="0"/>
                <a:cs typeface="Arial" panose="020B0604020202020204" pitchFamily="34" charset="0"/>
              </a:rPr>
              <a:t>rPFS analysis set (N=581)</a:t>
            </a:r>
          </a:p>
        </p:txBody>
      </p:sp>
      <p:sp>
        <p:nvSpPr>
          <p:cNvPr id="85" name="TextBox 84">
            <a:extLst>
              <a:ext uri="{FF2B5EF4-FFF2-40B4-BE49-F238E27FC236}">
                <a16:creationId xmlns:a16="http://schemas.microsoft.com/office/drawing/2014/main" id="{E36941D4-B8F7-934D-B67A-A2A8CC15E9F4}"/>
              </a:ext>
            </a:extLst>
          </p:cNvPr>
          <p:cNvSpPr txBox="1"/>
          <p:nvPr/>
        </p:nvSpPr>
        <p:spPr>
          <a:xfrm>
            <a:off x="1097819" y="2418186"/>
            <a:ext cx="141064" cy="138499"/>
          </a:xfrm>
          <a:prstGeom prst="rect">
            <a:avLst/>
          </a:prstGeom>
          <a:noFill/>
        </p:spPr>
        <p:txBody>
          <a:bodyPr wrap="none" lIns="0" tIns="0" rIns="0" bIns="0" rtlCol="0">
            <a:spAutoFit/>
          </a:bodyPr>
          <a:lstStyle/>
          <a:p>
            <a:pPr algn="r">
              <a:lnSpc>
                <a:spcPct val="90000"/>
              </a:lnSpc>
            </a:pPr>
            <a:r>
              <a:rPr lang="en-GB" sz="1000" dirty="0">
                <a:latin typeface="Arial" panose="020B0604020202020204" pitchFamily="34" charset="0"/>
                <a:ea typeface="Aileron" charset="0"/>
                <a:cs typeface="Arial" panose="020B0604020202020204" pitchFamily="34" charset="0"/>
              </a:rPr>
              <a:t>90</a:t>
            </a:r>
          </a:p>
        </p:txBody>
      </p:sp>
      <p:cxnSp>
        <p:nvCxnSpPr>
          <p:cNvPr id="86" name="Straight Connector 85">
            <a:extLst>
              <a:ext uri="{FF2B5EF4-FFF2-40B4-BE49-F238E27FC236}">
                <a16:creationId xmlns:a16="http://schemas.microsoft.com/office/drawing/2014/main" id="{049AD331-C37D-BE4A-AEA7-C3BDC3D64951}"/>
              </a:ext>
            </a:extLst>
          </p:cNvPr>
          <p:cNvCxnSpPr>
            <a:cxnSpLocks/>
          </p:cNvCxnSpPr>
          <p:nvPr/>
        </p:nvCxnSpPr>
        <p:spPr>
          <a:xfrm flipH="1">
            <a:off x="1281006" y="2479651"/>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7" name="TextBox 86">
            <a:extLst>
              <a:ext uri="{FF2B5EF4-FFF2-40B4-BE49-F238E27FC236}">
                <a16:creationId xmlns:a16="http://schemas.microsoft.com/office/drawing/2014/main" id="{61A9A123-BE7A-7743-B2C2-55539EDC1380}"/>
              </a:ext>
            </a:extLst>
          </p:cNvPr>
          <p:cNvSpPr txBox="1"/>
          <p:nvPr/>
        </p:nvSpPr>
        <p:spPr>
          <a:xfrm>
            <a:off x="1097819" y="2967435"/>
            <a:ext cx="141064" cy="138499"/>
          </a:xfrm>
          <a:prstGeom prst="rect">
            <a:avLst/>
          </a:prstGeom>
          <a:noFill/>
        </p:spPr>
        <p:txBody>
          <a:bodyPr wrap="none" lIns="0" tIns="0" rIns="0" bIns="0" rtlCol="0">
            <a:spAutoFit/>
          </a:bodyPr>
          <a:lstStyle/>
          <a:p>
            <a:pPr algn="r">
              <a:lnSpc>
                <a:spcPct val="90000"/>
              </a:lnSpc>
            </a:pPr>
            <a:r>
              <a:rPr lang="en-GB" sz="1000" dirty="0">
                <a:latin typeface="Arial" panose="020B0604020202020204" pitchFamily="34" charset="0"/>
                <a:ea typeface="Aileron" charset="0"/>
                <a:cs typeface="Arial" panose="020B0604020202020204" pitchFamily="34" charset="0"/>
              </a:rPr>
              <a:t>70</a:t>
            </a:r>
          </a:p>
        </p:txBody>
      </p:sp>
      <p:cxnSp>
        <p:nvCxnSpPr>
          <p:cNvPr id="88" name="Straight Connector 87">
            <a:extLst>
              <a:ext uri="{FF2B5EF4-FFF2-40B4-BE49-F238E27FC236}">
                <a16:creationId xmlns:a16="http://schemas.microsoft.com/office/drawing/2014/main" id="{160E739C-5710-F546-8F22-B18E421D7853}"/>
              </a:ext>
            </a:extLst>
          </p:cNvPr>
          <p:cNvCxnSpPr>
            <a:cxnSpLocks/>
          </p:cNvCxnSpPr>
          <p:nvPr/>
        </p:nvCxnSpPr>
        <p:spPr>
          <a:xfrm flipH="1">
            <a:off x="1281006" y="3028900"/>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9" name="TextBox 88">
            <a:extLst>
              <a:ext uri="{FF2B5EF4-FFF2-40B4-BE49-F238E27FC236}">
                <a16:creationId xmlns:a16="http://schemas.microsoft.com/office/drawing/2014/main" id="{745A2BED-076D-2345-8777-D4A9DEC993CA}"/>
              </a:ext>
            </a:extLst>
          </p:cNvPr>
          <p:cNvSpPr txBox="1"/>
          <p:nvPr/>
        </p:nvSpPr>
        <p:spPr>
          <a:xfrm>
            <a:off x="1097819" y="3521440"/>
            <a:ext cx="141064" cy="138499"/>
          </a:xfrm>
          <a:prstGeom prst="rect">
            <a:avLst/>
          </a:prstGeom>
          <a:noFill/>
        </p:spPr>
        <p:txBody>
          <a:bodyPr wrap="none" lIns="0" tIns="0" rIns="0" bIns="0" rtlCol="0">
            <a:spAutoFit/>
          </a:bodyPr>
          <a:lstStyle/>
          <a:p>
            <a:pPr algn="r">
              <a:lnSpc>
                <a:spcPct val="90000"/>
              </a:lnSpc>
            </a:pPr>
            <a:r>
              <a:rPr lang="en-GB" sz="1000" dirty="0">
                <a:latin typeface="Arial" panose="020B0604020202020204" pitchFamily="34" charset="0"/>
                <a:ea typeface="Aileron" charset="0"/>
                <a:cs typeface="Arial" panose="020B0604020202020204" pitchFamily="34" charset="0"/>
              </a:rPr>
              <a:t>50</a:t>
            </a:r>
          </a:p>
        </p:txBody>
      </p:sp>
      <p:cxnSp>
        <p:nvCxnSpPr>
          <p:cNvPr id="90" name="Straight Connector 89">
            <a:extLst>
              <a:ext uri="{FF2B5EF4-FFF2-40B4-BE49-F238E27FC236}">
                <a16:creationId xmlns:a16="http://schemas.microsoft.com/office/drawing/2014/main" id="{2DF412AE-2512-764A-B81B-BE34FD2BB1BD}"/>
              </a:ext>
            </a:extLst>
          </p:cNvPr>
          <p:cNvCxnSpPr>
            <a:cxnSpLocks/>
          </p:cNvCxnSpPr>
          <p:nvPr/>
        </p:nvCxnSpPr>
        <p:spPr>
          <a:xfrm flipH="1">
            <a:off x="1281006" y="3589255"/>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6" name="TextBox 105">
            <a:extLst>
              <a:ext uri="{FF2B5EF4-FFF2-40B4-BE49-F238E27FC236}">
                <a16:creationId xmlns:a16="http://schemas.microsoft.com/office/drawing/2014/main" id="{9A421118-5BC9-D349-9651-5E74E6047CF3}"/>
              </a:ext>
            </a:extLst>
          </p:cNvPr>
          <p:cNvSpPr txBox="1"/>
          <p:nvPr/>
        </p:nvSpPr>
        <p:spPr>
          <a:xfrm>
            <a:off x="2152101" y="5280561"/>
            <a:ext cx="2960683" cy="193899"/>
          </a:xfrm>
          <a:prstGeom prst="rect">
            <a:avLst/>
          </a:prstGeom>
          <a:noFill/>
        </p:spPr>
        <p:txBody>
          <a:bodyPr wrap="none" lIns="0" tIns="0" rIns="0" bIns="0" rtlCol="0">
            <a:spAutoFit/>
          </a:bodyPr>
          <a:lstStyle/>
          <a:p>
            <a:pPr algn="ctr">
              <a:lnSpc>
                <a:spcPct val="90000"/>
              </a:lnSpc>
            </a:pPr>
            <a:r>
              <a:rPr lang="en-GB" sz="1400" b="1" dirty="0">
                <a:latin typeface="Arial" panose="020B0604020202020204" pitchFamily="34" charset="0"/>
                <a:ea typeface="Aileron" charset="0"/>
                <a:cs typeface="Arial" panose="020B0604020202020204" pitchFamily="34" charset="0"/>
              </a:rPr>
              <a:t>Time from randomisation (months)</a:t>
            </a:r>
          </a:p>
        </p:txBody>
      </p:sp>
      <p:sp>
        <p:nvSpPr>
          <p:cNvPr id="107" name="TextBox 106">
            <a:extLst>
              <a:ext uri="{FF2B5EF4-FFF2-40B4-BE49-F238E27FC236}">
                <a16:creationId xmlns:a16="http://schemas.microsoft.com/office/drawing/2014/main" id="{5D4614A5-409A-394D-BD90-C299936D9AE9}"/>
              </a:ext>
            </a:extLst>
          </p:cNvPr>
          <p:cNvSpPr txBox="1"/>
          <p:nvPr/>
        </p:nvSpPr>
        <p:spPr>
          <a:xfrm>
            <a:off x="1168350" y="4928415"/>
            <a:ext cx="70533" cy="138499"/>
          </a:xfrm>
          <a:prstGeom prst="rect">
            <a:avLst/>
          </a:prstGeom>
          <a:noFill/>
        </p:spPr>
        <p:txBody>
          <a:bodyPr wrap="none" lIns="0" tIns="0" rIns="0" bIns="0" rtlCol="0">
            <a:spAutoFit/>
          </a:bodyPr>
          <a:lstStyle/>
          <a:p>
            <a:pPr algn="r">
              <a:lnSpc>
                <a:spcPct val="90000"/>
              </a:lnSpc>
            </a:pPr>
            <a:r>
              <a:rPr lang="en-GB" sz="1000" dirty="0">
                <a:latin typeface="Arial" panose="020B0604020202020204" pitchFamily="34" charset="0"/>
                <a:ea typeface="Aileron" charset="0"/>
                <a:cs typeface="Arial" panose="020B0604020202020204" pitchFamily="34" charset="0"/>
              </a:rPr>
              <a:t>0</a:t>
            </a:r>
          </a:p>
        </p:txBody>
      </p:sp>
      <p:cxnSp>
        <p:nvCxnSpPr>
          <p:cNvPr id="108" name="Straight Connector 107">
            <a:extLst>
              <a:ext uri="{FF2B5EF4-FFF2-40B4-BE49-F238E27FC236}">
                <a16:creationId xmlns:a16="http://schemas.microsoft.com/office/drawing/2014/main" id="{E70117B8-2FDD-C449-B591-71F3F15A3E7B}"/>
              </a:ext>
            </a:extLst>
          </p:cNvPr>
          <p:cNvCxnSpPr>
            <a:cxnSpLocks/>
          </p:cNvCxnSpPr>
          <p:nvPr/>
        </p:nvCxnSpPr>
        <p:spPr>
          <a:xfrm flipH="1">
            <a:off x="1281006" y="4991853"/>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9" name="Straight Connector 108">
            <a:extLst>
              <a:ext uri="{FF2B5EF4-FFF2-40B4-BE49-F238E27FC236}">
                <a16:creationId xmlns:a16="http://schemas.microsoft.com/office/drawing/2014/main" id="{79B4FD29-586A-7847-B1D4-4C240051474C}"/>
              </a:ext>
            </a:extLst>
          </p:cNvPr>
          <p:cNvCxnSpPr>
            <a:cxnSpLocks/>
          </p:cNvCxnSpPr>
          <p:nvPr/>
        </p:nvCxnSpPr>
        <p:spPr>
          <a:xfrm flipH="1">
            <a:off x="1350134" y="4991853"/>
            <a:ext cx="4549088"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0" name="TextBox 109">
            <a:extLst>
              <a:ext uri="{FF2B5EF4-FFF2-40B4-BE49-F238E27FC236}">
                <a16:creationId xmlns:a16="http://schemas.microsoft.com/office/drawing/2014/main" id="{3FBA11F7-A735-DD40-BD71-1E46A7E4A13D}"/>
              </a:ext>
            </a:extLst>
          </p:cNvPr>
          <p:cNvSpPr txBox="1"/>
          <p:nvPr/>
        </p:nvSpPr>
        <p:spPr>
          <a:xfrm>
            <a:off x="1097819" y="4640851"/>
            <a:ext cx="141064" cy="138499"/>
          </a:xfrm>
          <a:prstGeom prst="rect">
            <a:avLst/>
          </a:prstGeom>
          <a:noFill/>
        </p:spPr>
        <p:txBody>
          <a:bodyPr wrap="none" lIns="0" tIns="0" rIns="0" bIns="0" rtlCol="0">
            <a:spAutoFit/>
          </a:bodyPr>
          <a:lstStyle/>
          <a:p>
            <a:pPr algn="r">
              <a:lnSpc>
                <a:spcPct val="90000"/>
              </a:lnSpc>
            </a:pPr>
            <a:r>
              <a:rPr lang="en-GB" sz="1000" dirty="0">
                <a:latin typeface="Arial" panose="020B0604020202020204" pitchFamily="34" charset="0"/>
                <a:ea typeface="Aileron" charset="0"/>
                <a:cs typeface="Arial" panose="020B0604020202020204" pitchFamily="34" charset="0"/>
              </a:rPr>
              <a:t>10</a:t>
            </a:r>
          </a:p>
        </p:txBody>
      </p:sp>
      <p:cxnSp>
        <p:nvCxnSpPr>
          <p:cNvPr id="111" name="Straight Connector 110">
            <a:extLst>
              <a:ext uri="{FF2B5EF4-FFF2-40B4-BE49-F238E27FC236}">
                <a16:creationId xmlns:a16="http://schemas.microsoft.com/office/drawing/2014/main" id="{BA4045DD-EE12-194F-97AE-1ED2D6A3D57D}"/>
              </a:ext>
            </a:extLst>
          </p:cNvPr>
          <p:cNvCxnSpPr>
            <a:cxnSpLocks/>
          </p:cNvCxnSpPr>
          <p:nvPr/>
        </p:nvCxnSpPr>
        <p:spPr>
          <a:xfrm flipH="1">
            <a:off x="1281006" y="4708666"/>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2" name="Straight Connector 111">
            <a:extLst>
              <a:ext uri="{FF2B5EF4-FFF2-40B4-BE49-F238E27FC236}">
                <a16:creationId xmlns:a16="http://schemas.microsoft.com/office/drawing/2014/main" id="{96447F50-6272-D04D-B6C7-54EF4438A588}"/>
              </a:ext>
            </a:extLst>
          </p:cNvPr>
          <p:cNvCxnSpPr>
            <a:cxnSpLocks/>
          </p:cNvCxnSpPr>
          <p:nvPr/>
        </p:nvCxnSpPr>
        <p:spPr>
          <a:xfrm rot="16200000" flipH="1">
            <a:off x="1493225" y="5027980"/>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3" name="TextBox 112">
            <a:extLst>
              <a:ext uri="{FF2B5EF4-FFF2-40B4-BE49-F238E27FC236}">
                <a16:creationId xmlns:a16="http://schemas.microsoft.com/office/drawing/2014/main" id="{9170CBD0-C276-3545-A14D-595B4C9A8F28}"/>
              </a:ext>
            </a:extLst>
          </p:cNvPr>
          <p:cNvSpPr txBox="1"/>
          <p:nvPr/>
        </p:nvSpPr>
        <p:spPr>
          <a:xfrm>
            <a:off x="1497931" y="5091206"/>
            <a:ext cx="70533" cy="1384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0</a:t>
            </a:r>
          </a:p>
        </p:txBody>
      </p:sp>
      <p:sp>
        <p:nvSpPr>
          <p:cNvPr id="114" name="TextBox 113">
            <a:extLst>
              <a:ext uri="{FF2B5EF4-FFF2-40B4-BE49-F238E27FC236}">
                <a16:creationId xmlns:a16="http://schemas.microsoft.com/office/drawing/2014/main" id="{1ED7CF14-E5CD-F646-8478-C9D8A6E39289}"/>
              </a:ext>
            </a:extLst>
          </p:cNvPr>
          <p:cNvSpPr txBox="1"/>
          <p:nvPr/>
        </p:nvSpPr>
        <p:spPr>
          <a:xfrm>
            <a:off x="192547" y="5286417"/>
            <a:ext cx="1235916" cy="498598"/>
          </a:xfrm>
          <a:prstGeom prst="rect">
            <a:avLst/>
          </a:prstGeom>
          <a:noFill/>
        </p:spPr>
        <p:txBody>
          <a:bodyPr wrap="none" lIns="0" tIns="0" rIns="0" bIns="0" rtlCol="0">
            <a:spAutoFit/>
          </a:bodyPr>
          <a:lstStyle/>
          <a:p>
            <a:pPr algn="r">
              <a:lnSpc>
                <a:spcPct val="90000"/>
              </a:lnSpc>
            </a:pPr>
            <a:r>
              <a:rPr lang="en-GB" sz="900" b="1" dirty="0">
                <a:latin typeface="Arial" panose="020B0604020202020204" pitchFamily="34" charset="0"/>
                <a:ea typeface="Aileron" charset="0"/>
                <a:cs typeface="Arial" panose="020B0604020202020204" pitchFamily="34" charset="0"/>
              </a:rPr>
              <a:t>No. of patients </a:t>
            </a:r>
            <a:br>
              <a:rPr lang="en-GB" sz="900" b="1" dirty="0">
                <a:latin typeface="Arial" panose="020B0604020202020204" pitchFamily="34" charset="0"/>
                <a:ea typeface="Aileron" charset="0"/>
                <a:cs typeface="Arial" panose="020B0604020202020204" pitchFamily="34" charset="0"/>
              </a:rPr>
            </a:br>
            <a:r>
              <a:rPr lang="en-GB" sz="900" b="1" dirty="0">
                <a:latin typeface="Arial" panose="020B0604020202020204" pitchFamily="34" charset="0"/>
                <a:ea typeface="Aileron" charset="0"/>
                <a:cs typeface="Arial" panose="020B0604020202020204" pitchFamily="34" charset="0"/>
              </a:rPr>
              <a:t>still at risk</a:t>
            </a:r>
          </a:p>
          <a:p>
            <a:pPr algn="r">
              <a:lnSpc>
                <a:spcPct val="90000"/>
              </a:lnSpc>
            </a:pPr>
            <a:r>
              <a:rPr lang="en-GB" sz="900" b="1" baseline="30000" dirty="0">
                <a:solidFill>
                  <a:srgbClr val="5D8298"/>
                </a:solidFill>
                <a:latin typeface="Arial" panose="020B0604020202020204" pitchFamily="34" charset="0"/>
                <a:ea typeface="Aileron" charset="0"/>
                <a:cs typeface="Arial" panose="020B0604020202020204" pitchFamily="34" charset="0"/>
              </a:rPr>
              <a:t>177</a:t>
            </a:r>
            <a:r>
              <a:rPr lang="en-GB" sz="900" b="1" dirty="0">
                <a:solidFill>
                  <a:srgbClr val="5D8298"/>
                </a:solidFill>
                <a:latin typeface="Arial" panose="020B0604020202020204" pitchFamily="34" charset="0"/>
                <a:ea typeface="Aileron" charset="0"/>
                <a:cs typeface="Arial" panose="020B0604020202020204" pitchFamily="34" charset="0"/>
              </a:rPr>
              <a:t>Lu-PSMA-617 + SoC</a:t>
            </a:r>
          </a:p>
          <a:p>
            <a:pPr algn="r">
              <a:lnSpc>
                <a:spcPct val="90000"/>
              </a:lnSpc>
            </a:pPr>
            <a:r>
              <a:rPr lang="en-GB" sz="900" b="1" dirty="0">
                <a:solidFill>
                  <a:schemeClr val="accent1"/>
                </a:solidFill>
                <a:latin typeface="Arial" panose="020B0604020202020204" pitchFamily="34" charset="0"/>
                <a:ea typeface="Aileron" charset="0"/>
                <a:cs typeface="Arial" panose="020B0604020202020204" pitchFamily="34" charset="0"/>
              </a:rPr>
              <a:t>SoC alone</a:t>
            </a:r>
          </a:p>
        </p:txBody>
      </p:sp>
      <p:cxnSp>
        <p:nvCxnSpPr>
          <p:cNvPr id="119" name="Straight Connector 118">
            <a:extLst>
              <a:ext uri="{FF2B5EF4-FFF2-40B4-BE49-F238E27FC236}">
                <a16:creationId xmlns:a16="http://schemas.microsoft.com/office/drawing/2014/main" id="{ED042B89-F636-5045-95A3-B5B6083415CD}"/>
              </a:ext>
            </a:extLst>
          </p:cNvPr>
          <p:cNvCxnSpPr>
            <a:cxnSpLocks/>
          </p:cNvCxnSpPr>
          <p:nvPr/>
        </p:nvCxnSpPr>
        <p:spPr>
          <a:xfrm rot="16200000" flipH="1">
            <a:off x="3887282" y="5027980"/>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0" name="TextBox 119">
            <a:extLst>
              <a:ext uri="{FF2B5EF4-FFF2-40B4-BE49-F238E27FC236}">
                <a16:creationId xmlns:a16="http://schemas.microsoft.com/office/drawing/2014/main" id="{9ED47A57-552D-F047-8ABA-837DAB26C71F}"/>
              </a:ext>
            </a:extLst>
          </p:cNvPr>
          <p:cNvSpPr txBox="1"/>
          <p:nvPr/>
        </p:nvSpPr>
        <p:spPr>
          <a:xfrm>
            <a:off x="3854687" y="5091206"/>
            <a:ext cx="141065" cy="1384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13</a:t>
            </a:r>
          </a:p>
        </p:txBody>
      </p:sp>
      <p:cxnSp>
        <p:nvCxnSpPr>
          <p:cNvPr id="121" name="Straight Connector 120">
            <a:extLst>
              <a:ext uri="{FF2B5EF4-FFF2-40B4-BE49-F238E27FC236}">
                <a16:creationId xmlns:a16="http://schemas.microsoft.com/office/drawing/2014/main" id="{FD2B41C5-E9FE-2F45-9CA9-DAFF4D3E3ED1}"/>
              </a:ext>
            </a:extLst>
          </p:cNvPr>
          <p:cNvCxnSpPr>
            <a:cxnSpLocks/>
          </p:cNvCxnSpPr>
          <p:nvPr/>
        </p:nvCxnSpPr>
        <p:spPr>
          <a:xfrm rot="16200000" flipH="1">
            <a:off x="2776381" y="5027980"/>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2" name="TextBox 121">
            <a:extLst>
              <a:ext uri="{FF2B5EF4-FFF2-40B4-BE49-F238E27FC236}">
                <a16:creationId xmlns:a16="http://schemas.microsoft.com/office/drawing/2014/main" id="{CB268133-9A82-5248-9945-282C96895410}"/>
              </a:ext>
            </a:extLst>
          </p:cNvPr>
          <p:cNvSpPr txBox="1"/>
          <p:nvPr/>
        </p:nvSpPr>
        <p:spPr>
          <a:xfrm>
            <a:off x="2778189" y="5091206"/>
            <a:ext cx="70533" cy="1384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7</a:t>
            </a:r>
          </a:p>
        </p:txBody>
      </p:sp>
      <p:cxnSp>
        <p:nvCxnSpPr>
          <p:cNvPr id="123" name="Straight Connector 122">
            <a:extLst>
              <a:ext uri="{FF2B5EF4-FFF2-40B4-BE49-F238E27FC236}">
                <a16:creationId xmlns:a16="http://schemas.microsoft.com/office/drawing/2014/main" id="{808BD8C4-42EC-C442-AF2E-24B9F016E232}"/>
              </a:ext>
            </a:extLst>
          </p:cNvPr>
          <p:cNvCxnSpPr>
            <a:cxnSpLocks/>
          </p:cNvCxnSpPr>
          <p:nvPr/>
        </p:nvCxnSpPr>
        <p:spPr>
          <a:xfrm rot="16200000" flipH="1">
            <a:off x="3332658" y="5027980"/>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4" name="TextBox 123">
            <a:extLst>
              <a:ext uri="{FF2B5EF4-FFF2-40B4-BE49-F238E27FC236}">
                <a16:creationId xmlns:a16="http://schemas.microsoft.com/office/drawing/2014/main" id="{0711D34A-5835-E94A-BF58-8906302996A5}"/>
              </a:ext>
            </a:extLst>
          </p:cNvPr>
          <p:cNvSpPr txBox="1"/>
          <p:nvPr/>
        </p:nvSpPr>
        <p:spPr>
          <a:xfrm>
            <a:off x="3301029" y="5091206"/>
            <a:ext cx="141065" cy="1384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10</a:t>
            </a:r>
          </a:p>
        </p:txBody>
      </p:sp>
      <p:cxnSp>
        <p:nvCxnSpPr>
          <p:cNvPr id="125" name="Straight Connector 124">
            <a:extLst>
              <a:ext uri="{FF2B5EF4-FFF2-40B4-BE49-F238E27FC236}">
                <a16:creationId xmlns:a16="http://schemas.microsoft.com/office/drawing/2014/main" id="{CBAB656B-9B75-174E-AF70-F55B4EE8E770}"/>
              </a:ext>
            </a:extLst>
          </p:cNvPr>
          <p:cNvCxnSpPr>
            <a:cxnSpLocks/>
          </p:cNvCxnSpPr>
          <p:nvPr/>
        </p:nvCxnSpPr>
        <p:spPr>
          <a:xfrm rot="16200000" flipH="1">
            <a:off x="2410076" y="5027980"/>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6" name="TextBox 125">
            <a:extLst>
              <a:ext uri="{FF2B5EF4-FFF2-40B4-BE49-F238E27FC236}">
                <a16:creationId xmlns:a16="http://schemas.microsoft.com/office/drawing/2014/main" id="{29A3A72E-C472-8245-A729-232246D57563}"/>
              </a:ext>
            </a:extLst>
          </p:cNvPr>
          <p:cNvSpPr txBox="1"/>
          <p:nvPr/>
        </p:nvSpPr>
        <p:spPr>
          <a:xfrm>
            <a:off x="2413333" y="5091206"/>
            <a:ext cx="70533" cy="1384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5</a:t>
            </a:r>
          </a:p>
        </p:txBody>
      </p:sp>
      <p:cxnSp>
        <p:nvCxnSpPr>
          <p:cNvPr id="127" name="Straight Connector 126">
            <a:extLst>
              <a:ext uri="{FF2B5EF4-FFF2-40B4-BE49-F238E27FC236}">
                <a16:creationId xmlns:a16="http://schemas.microsoft.com/office/drawing/2014/main" id="{5FB667FC-A1F7-454E-8CBD-9B7807466C55}"/>
              </a:ext>
            </a:extLst>
          </p:cNvPr>
          <p:cNvCxnSpPr>
            <a:cxnSpLocks/>
          </p:cNvCxnSpPr>
          <p:nvPr/>
        </p:nvCxnSpPr>
        <p:spPr>
          <a:xfrm rot="16200000" flipH="1">
            <a:off x="1862484" y="5027980"/>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8" name="TextBox 127">
            <a:extLst>
              <a:ext uri="{FF2B5EF4-FFF2-40B4-BE49-F238E27FC236}">
                <a16:creationId xmlns:a16="http://schemas.microsoft.com/office/drawing/2014/main" id="{68CE5240-E410-9F44-8C22-C025CD76A53F}"/>
              </a:ext>
            </a:extLst>
          </p:cNvPr>
          <p:cNvSpPr txBox="1"/>
          <p:nvPr/>
        </p:nvSpPr>
        <p:spPr>
          <a:xfrm>
            <a:off x="1835227" y="5091206"/>
            <a:ext cx="131446" cy="138499"/>
          </a:xfrm>
          <a:prstGeom prst="rect">
            <a:avLst/>
          </a:prstGeom>
          <a:noFill/>
        </p:spPr>
        <p:txBody>
          <a:bodyPr wrap="squar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2</a:t>
            </a:r>
          </a:p>
        </p:txBody>
      </p:sp>
      <p:cxnSp>
        <p:nvCxnSpPr>
          <p:cNvPr id="129" name="Straight Connector 128">
            <a:extLst>
              <a:ext uri="{FF2B5EF4-FFF2-40B4-BE49-F238E27FC236}">
                <a16:creationId xmlns:a16="http://schemas.microsoft.com/office/drawing/2014/main" id="{446B8E4D-303A-904D-B0DC-F9CFC7D61D21}"/>
              </a:ext>
            </a:extLst>
          </p:cNvPr>
          <p:cNvCxnSpPr>
            <a:cxnSpLocks/>
          </p:cNvCxnSpPr>
          <p:nvPr/>
        </p:nvCxnSpPr>
        <p:spPr>
          <a:xfrm>
            <a:off x="1556180" y="4645872"/>
            <a:ext cx="225044" cy="0"/>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30" name="TextBox 129">
            <a:extLst>
              <a:ext uri="{FF2B5EF4-FFF2-40B4-BE49-F238E27FC236}">
                <a16:creationId xmlns:a16="http://schemas.microsoft.com/office/drawing/2014/main" id="{6FC6D4AF-AB55-3948-BC0F-5AA4AE4BF6C4}"/>
              </a:ext>
            </a:extLst>
          </p:cNvPr>
          <p:cNvSpPr txBox="1"/>
          <p:nvPr/>
        </p:nvSpPr>
        <p:spPr>
          <a:xfrm>
            <a:off x="1891688" y="4563053"/>
            <a:ext cx="2186496" cy="332399"/>
          </a:xfrm>
          <a:prstGeom prst="rect">
            <a:avLst/>
          </a:prstGeom>
          <a:noFill/>
        </p:spPr>
        <p:txBody>
          <a:bodyPr wrap="none" lIns="0" tIns="0" rIns="0" bIns="0" rtlCol="0">
            <a:spAutoFit/>
          </a:bodyPr>
          <a:lstStyle/>
          <a:p>
            <a:pPr>
              <a:lnSpc>
                <a:spcPct val="90000"/>
              </a:lnSpc>
            </a:pPr>
            <a:r>
              <a:rPr lang="en-GB" sz="1200" baseline="30000" dirty="0">
                <a:latin typeface="Arial" panose="020B0604020202020204" pitchFamily="34" charset="0"/>
                <a:ea typeface="Aileron" charset="0"/>
                <a:cs typeface="Arial" panose="020B0604020202020204" pitchFamily="34" charset="0"/>
              </a:rPr>
              <a:t>177</a:t>
            </a:r>
            <a:r>
              <a:rPr lang="en-GB" sz="1200" dirty="0">
                <a:latin typeface="Arial" panose="020B0604020202020204" pitchFamily="34" charset="0"/>
                <a:ea typeface="Aileron" charset="0"/>
                <a:cs typeface="Arial" panose="020B0604020202020204" pitchFamily="34" charset="0"/>
              </a:rPr>
              <a:t>Lu-PSMA-617 + SoC (n=385)</a:t>
            </a:r>
          </a:p>
          <a:p>
            <a:pPr>
              <a:lnSpc>
                <a:spcPct val="90000"/>
              </a:lnSpc>
            </a:pPr>
            <a:r>
              <a:rPr lang="en-GB" sz="1200" dirty="0">
                <a:latin typeface="Arial" panose="020B0604020202020204" pitchFamily="34" charset="0"/>
                <a:ea typeface="Aileron" charset="0"/>
                <a:cs typeface="Arial" panose="020B0604020202020204" pitchFamily="34" charset="0"/>
              </a:rPr>
              <a:t>SoC alone (n=196)</a:t>
            </a:r>
          </a:p>
        </p:txBody>
      </p:sp>
      <p:cxnSp>
        <p:nvCxnSpPr>
          <p:cNvPr id="131" name="Straight Connector 130">
            <a:extLst>
              <a:ext uri="{FF2B5EF4-FFF2-40B4-BE49-F238E27FC236}">
                <a16:creationId xmlns:a16="http://schemas.microsoft.com/office/drawing/2014/main" id="{0C56260E-52F2-5D47-A9DD-F856C0EE3573}"/>
              </a:ext>
            </a:extLst>
          </p:cNvPr>
          <p:cNvCxnSpPr>
            <a:cxnSpLocks/>
          </p:cNvCxnSpPr>
          <p:nvPr/>
        </p:nvCxnSpPr>
        <p:spPr>
          <a:xfrm>
            <a:off x="1556180" y="4798120"/>
            <a:ext cx="225044" cy="0"/>
          </a:xfrm>
          <a:prstGeom prst="line">
            <a:avLst/>
          </a:prstGeom>
          <a:ln w="19050">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32" name="Oval 131">
            <a:extLst>
              <a:ext uri="{FF2B5EF4-FFF2-40B4-BE49-F238E27FC236}">
                <a16:creationId xmlns:a16="http://schemas.microsoft.com/office/drawing/2014/main" id="{D9C5F9C2-0C66-3B4C-B972-77DB027947C9}"/>
              </a:ext>
            </a:extLst>
          </p:cNvPr>
          <p:cNvSpPr/>
          <p:nvPr/>
        </p:nvSpPr>
        <p:spPr>
          <a:xfrm>
            <a:off x="1635010" y="4764428"/>
            <a:ext cx="67384" cy="67384"/>
          </a:xfrm>
          <a:prstGeom prst="ellipse">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cxnSp>
        <p:nvCxnSpPr>
          <p:cNvPr id="133" name="Straight Connector 132">
            <a:extLst>
              <a:ext uri="{FF2B5EF4-FFF2-40B4-BE49-F238E27FC236}">
                <a16:creationId xmlns:a16="http://schemas.microsoft.com/office/drawing/2014/main" id="{1F5DF0E7-1F1A-5244-9AD2-D0692715993C}"/>
              </a:ext>
            </a:extLst>
          </p:cNvPr>
          <p:cNvCxnSpPr>
            <a:cxnSpLocks/>
          </p:cNvCxnSpPr>
          <p:nvPr/>
        </p:nvCxnSpPr>
        <p:spPr>
          <a:xfrm rot="16200000">
            <a:off x="1638033" y="4645872"/>
            <a:ext cx="61339" cy="0"/>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38" name="Straight Connector 137">
            <a:extLst>
              <a:ext uri="{FF2B5EF4-FFF2-40B4-BE49-F238E27FC236}">
                <a16:creationId xmlns:a16="http://schemas.microsoft.com/office/drawing/2014/main" id="{C55E55FB-8412-F54E-A414-6E8B6200B1F2}"/>
              </a:ext>
            </a:extLst>
          </p:cNvPr>
          <p:cNvCxnSpPr>
            <a:cxnSpLocks/>
          </p:cNvCxnSpPr>
          <p:nvPr/>
        </p:nvCxnSpPr>
        <p:spPr>
          <a:xfrm rot="16200000" flipH="1">
            <a:off x="5726398" y="5027980"/>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39" name="TextBox 138">
            <a:extLst>
              <a:ext uri="{FF2B5EF4-FFF2-40B4-BE49-F238E27FC236}">
                <a16:creationId xmlns:a16="http://schemas.microsoft.com/office/drawing/2014/main" id="{4007F23E-B725-3B4F-9C44-A0AC7535D6A1}"/>
              </a:ext>
            </a:extLst>
          </p:cNvPr>
          <p:cNvSpPr txBox="1"/>
          <p:nvPr/>
        </p:nvSpPr>
        <p:spPr>
          <a:xfrm>
            <a:off x="5692185" y="5091206"/>
            <a:ext cx="141065" cy="1384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23</a:t>
            </a:r>
          </a:p>
        </p:txBody>
      </p:sp>
      <p:cxnSp>
        <p:nvCxnSpPr>
          <p:cNvPr id="140" name="Straight Connector 139">
            <a:extLst>
              <a:ext uri="{FF2B5EF4-FFF2-40B4-BE49-F238E27FC236}">
                <a16:creationId xmlns:a16="http://schemas.microsoft.com/office/drawing/2014/main" id="{2D769C49-7B24-9640-8BD5-45C9184F4F03}"/>
              </a:ext>
            </a:extLst>
          </p:cNvPr>
          <p:cNvCxnSpPr>
            <a:cxnSpLocks/>
          </p:cNvCxnSpPr>
          <p:nvPr/>
        </p:nvCxnSpPr>
        <p:spPr>
          <a:xfrm rot="16200000" flipH="1">
            <a:off x="4070664" y="5027980"/>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41" name="TextBox 140">
            <a:extLst>
              <a:ext uri="{FF2B5EF4-FFF2-40B4-BE49-F238E27FC236}">
                <a16:creationId xmlns:a16="http://schemas.microsoft.com/office/drawing/2014/main" id="{50EDED23-A82F-7F48-9415-062EB05EB93E}"/>
              </a:ext>
            </a:extLst>
          </p:cNvPr>
          <p:cNvSpPr txBox="1"/>
          <p:nvPr/>
        </p:nvSpPr>
        <p:spPr>
          <a:xfrm>
            <a:off x="4035105" y="5091206"/>
            <a:ext cx="141065" cy="1384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14</a:t>
            </a:r>
          </a:p>
        </p:txBody>
      </p:sp>
      <p:cxnSp>
        <p:nvCxnSpPr>
          <p:cNvPr id="142" name="Straight Connector 141">
            <a:extLst>
              <a:ext uri="{FF2B5EF4-FFF2-40B4-BE49-F238E27FC236}">
                <a16:creationId xmlns:a16="http://schemas.microsoft.com/office/drawing/2014/main" id="{BA34C67E-F66D-FA42-828A-F038D4CB629B}"/>
              </a:ext>
            </a:extLst>
          </p:cNvPr>
          <p:cNvCxnSpPr>
            <a:cxnSpLocks/>
          </p:cNvCxnSpPr>
          <p:nvPr/>
        </p:nvCxnSpPr>
        <p:spPr>
          <a:xfrm rot="16200000" flipH="1">
            <a:off x="3698002" y="5027980"/>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43" name="TextBox 142">
            <a:extLst>
              <a:ext uri="{FF2B5EF4-FFF2-40B4-BE49-F238E27FC236}">
                <a16:creationId xmlns:a16="http://schemas.microsoft.com/office/drawing/2014/main" id="{29C2D5FF-7FB7-2044-AB42-228A1522A256}"/>
              </a:ext>
            </a:extLst>
          </p:cNvPr>
          <p:cNvSpPr txBox="1"/>
          <p:nvPr/>
        </p:nvSpPr>
        <p:spPr>
          <a:xfrm>
            <a:off x="3665890" y="5091206"/>
            <a:ext cx="141065" cy="1384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12</a:t>
            </a:r>
          </a:p>
        </p:txBody>
      </p:sp>
      <p:cxnSp>
        <p:nvCxnSpPr>
          <p:cNvPr id="144" name="Straight Connector 143">
            <a:extLst>
              <a:ext uri="{FF2B5EF4-FFF2-40B4-BE49-F238E27FC236}">
                <a16:creationId xmlns:a16="http://schemas.microsoft.com/office/drawing/2014/main" id="{134A3C3D-BE39-6A45-982D-1D5FDE19E1C0}"/>
              </a:ext>
            </a:extLst>
          </p:cNvPr>
          <p:cNvCxnSpPr>
            <a:cxnSpLocks/>
          </p:cNvCxnSpPr>
          <p:nvPr/>
        </p:nvCxnSpPr>
        <p:spPr>
          <a:xfrm rot="16200000" flipH="1">
            <a:off x="2965074" y="5027980"/>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45" name="TextBox 144">
            <a:extLst>
              <a:ext uri="{FF2B5EF4-FFF2-40B4-BE49-F238E27FC236}">
                <a16:creationId xmlns:a16="http://schemas.microsoft.com/office/drawing/2014/main" id="{15C9300D-A36D-144E-9274-6FF1F27E18AD}"/>
              </a:ext>
            </a:extLst>
          </p:cNvPr>
          <p:cNvSpPr txBox="1"/>
          <p:nvPr/>
        </p:nvSpPr>
        <p:spPr>
          <a:xfrm>
            <a:off x="2967365" y="5091206"/>
            <a:ext cx="70533" cy="1384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8</a:t>
            </a:r>
          </a:p>
        </p:txBody>
      </p:sp>
      <p:cxnSp>
        <p:nvCxnSpPr>
          <p:cNvPr id="146" name="Straight Connector 145">
            <a:extLst>
              <a:ext uri="{FF2B5EF4-FFF2-40B4-BE49-F238E27FC236}">
                <a16:creationId xmlns:a16="http://schemas.microsoft.com/office/drawing/2014/main" id="{35ACB3E6-F266-3343-9D69-FBD41807FA14}"/>
              </a:ext>
            </a:extLst>
          </p:cNvPr>
          <p:cNvCxnSpPr>
            <a:cxnSpLocks/>
          </p:cNvCxnSpPr>
          <p:nvPr/>
        </p:nvCxnSpPr>
        <p:spPr>
          <a:xfrm rot="16200000" flipH="1">
            <a:off x="2598463" y="5027980"/>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47" name="TextBox 146">
            <a:extLst>
              <a:ext uri="{FF2B5EF4-FFF2-40B4-BE49-F238E27FC236}">
                <a16:creationId xmlns:a16="http://schemas.microsoft.com/office/drawing/2014/main" id="{80B262D4-BCEE-254F-924E-963D798E0BCE}"/>
              </a:ext>
            </a:extLst>
          </p:cNvPr>
          <p:cNvSpPr txBox="1"/>
          <p:nvPr/>
        </p:nvSpPr>
        <p:spPr>
          <a:xfrm>
            <a:off x="2601237" y="5091206"/>
            <a:ext cx="70533" cy="1384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6</a:t>
            </a:r>
          </a:p>
        </p:txBody>
      </p:sp>
      <p:sp>
        <p:nvSpPr>
          <p:cNvPr id="148" name="TextBox 147">
            <a:extLst>
              <a:ext uri="{FF2B5EF4-FFF2-40B4-BE49-F238E27FC236}">
                <a16:creationId xmlns:a16="http://schemas.microsoft.com/office/drawing/2014/main" id="{DC5D5E67-7CC4-4246-85B4-8AA8BD4EDA90}"/>
              </a:ext>
            </a:extLst>
          </p:cNvPr>
          <p:cNvSpPr txBox="1"/>
          <p:nvPr/>
        </p:nvSpPr>
        <p:spPr>
          <a:xfrm>
            <a:off x="1097819" y="4360410"/>
            <a:ext cx="141064" cy="138499"/>
          </a:xfrm>
          <a:prstGeom prst="rect">
            <a:avLst/>
          </a:prstGeom>
          <a:noFill/>
        </p:spPr>
        <p:txBody>
          <a:bodyPr wrap="none" lIns="0" tIns="0" rIns="0" bIns="0" rtlCol="0">
            <a:spAutoFit/>
          </a:bodyPr>
          <a:lstStyle/>
          <a:p>
            <a:pPr algn="r">
              <a:lnSpc>
                <a:spcPct val="90000"/>
              </a:lnSpc>
            </a:pPr>
            <a:r>
              <a:rPr lang="en-GB" sz="1000" dirty="0">
                <a:latin typeface="Arial" panose="020B0604020202020204" pitchFamily="34" charset="0"/>
                <a:ea typeface="Aileron" charset="0"/>
                <a:cs typeface="Arial" panose="020B0604020202020204" pitchFamily="34" charset="0"/>
              </a:rPr>
              <a:t>20</a:t>
            </a:r>
          </a:p>
        </p:txBody>
      </p:sp>
      <p:cxnSp>
        <p:nvCxnSpPr>
          <p:cNvPr id="149" name="Straight Connector 148">
            <a:extLst>
              <a:ext uri="{FF2B5EF4-FFF2-40B4-BE49-F238E27FC236}">
                <a16:creationId xmlns:a16="http://schemas.microsoft.com/office/drawing/2014/main" id="{C4ADAAE7-A774-1149-9D89-001F56131548}"/>
              </a:ext>
            </a:extLst>
          </p:cNvPr>
          <p:cNvCxnSpPr>
            <a:cxnSpLocks/>
          </p:cNvCxnSpPr>
          <p:nvPr/>
        </p:nvCxnSpPr>
        <p:spPr>
          <a:xfrm flipH="1">
            <a:off x="1281006" y="4428225"/>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50" name="TextBox 149">
            <a:extLst>
              <a:ext uri="{FF2B5EF4-FFF2-40B4-BE49-F238E27FC236}">
                <a16:creationId xmlns:a16="http://schemas.microsoft.com/office/drawing/2014/main" id="{8350F686-A912-B54A-9388-C560DF23AD08}"/>
              </a:ext>
            </a:extLst>
          </p:cNvPr>
          <p:cNvSpPr txBox="1"/>
          <p:nvPr/>
        </p:nvSpPr>
        <p:spPr>
          <a:xfrm>
            <a:off x="1097819" y="4079968"/>
            <a:ext cx="141064" cy="138499"/>
          </a:xfrm>
          <a:prstGeom prst="rect">
            <a:avLst/>
          </a:prstGeom>
          <a:noFill/>
        </p:spPr>
        <p:txBody>
          <a:bodyPr wrap="none" lIns="0" tIns="0" rIns="0" bIns="0" rtlCol="0">
            <a:spAutoFit/>
          </a:bodyPr>
          <a:lstStyle/>
          <a:p>
            <a:pPr algn="r">
              <a:lnSpc>
                <a:spcPct val="90000"/>
              </a:lnSpc>
            </a:pPr>
            <a:r>
              <a:rPr lang="en-GB" sz="1000" dirty="0">
                <a:latin typeface="Arial" panose="020B0604020202020204" pitchFamily="34" charset="0"/>
                <a:ea typeface="Aileron" charset="0"/>
                <a:cs typeface="Arial" panose="020B0604020202020204" pitchFamily="34" charset="0"/>
              </a:rPr>
              <a:t>30</a:t>
            </a:r>
          </a:p>
        </p:txBody>
      </p:sp>
      <p:cxnSp>
        <p:nvCxnSpPr>
          <p:cNvPr id="151" name="Straight Connector 150">
            <a:extLst>
              <a:ext uri="{FF2B5EF4-FFF2-40B4-BE49-F238E27FC236}">
                <a16:creationId xmlns:a16="http://schemas.microsoft.com/office/drawing/2014/main" id="{DAC9E8C6-1466-A74D-A96D-C1C606D4E9E3}"/>
              </a:ext>
            </a:extLst>
          </p:cNvPr>
          <p:cNvCxnSpPr>
            <a:cxnSpLocks/>
          </p:cNvCxnSpPr>
          <p:nvPr/>
        </p:nvCxnSpPr>
        <p:spPr>
          <a:xfrm flipH="1">
            <a:off x="1281006" y="4147783"/>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52" name="TextBox 151">
            <a:extLst>
              <a:ext uri="{FF2B5EF4-FFF2-40B4-BE49-F238E27FC236}">
                <a16:creationId xmlns:a16="http://schemas.microsoft.com/office/drawing/2014/main" id="{C3CEBEB6-ED1E-4846-BF8A-DE55CB6C8DAB}"/>
              </a:ext>
            </a:extLst>
          </p:cNvPr>
          <p:cNvSpPr txBox="1"/>
          <p:nvPr/>
        </p:nvSpPr>
        <p:spPr>
          <a:xfrm>
            <a:off x="5730872" y="5563416"/>
            <a:ext cx="57708" cy="221599"/>
          </a:xfrm>
          <a:prstGeom prst="rect">
            <a:avLst/>
          </a:prstGeom>
          <a:noFill/>
        </p:spPr>
        <p:txBody>
          <a:bodyPr wrap="none" lIns="0" tIns="0" rIns="0" bIns="0" rtlCol="0">
            <a:spAutoFit/>
          </a:bodyPr>
          <a:lstStyle/>
          <a:p>
            <a:pPr algn="ctr">
              <a:lnSpc>
                <a:spcPct val="90000"/>
              </a:lnSpc>
            </a:pPr>
            <a:r>
              <a:rPr lang="en-GB" sz="800" dirty="0">
                <a:latin typeface="Arial" panose="020B0604020202020204" pitchFamily="34" charset="0"/>
                <a:ea typeface="Aileron" charset="0"/>
                <a:cs typeface="Arial" panose="020B0604020202020204" pitchFamily="34" charset="0"/>
              </a:rPr>
              <a:t>0</a:t>
            </a:r>
          </a:p>
          <a:p>
            <a:pPr algn="ctr">
              <a:lnSpc>
                <a:spcPct val="90000"/>
              </a:lnSpc>
            </a:pPr>
            <a:r>
              <a:rPr lang="en-GB" sz="800" dirty="0">
                <a:latin typeface="Arial" panose="020B0604020202020204" pitchFamily="34" charset="0"/>
                <a:ea typeface="Aileron" charset="0"/>
                <a:cs typeface="Arial" panose="020B0604020202020204" pitchFamily="34" charset="0"/>
              </a:rPr>
              <a:t>0</a:t>
            </a:r>
          </a:p>
        </p:txBody>
      </p:sp>
      <p:sp>
        <p:nvSpPr>
          <p:cNvPr id="153" name="TextBox 152">
            <a:extLst>
              <a:ext uri="{FF2B5EF4-FFF2-40B4-BE49-F238E27FC236}">
                <a16:creationId xmlns:a16="http://schemas.microsoft.com/office/drawing/2014/main" id="{CA3F800C-F9BE-5643-B316-F1D895503E10}"/>
              </a:ext>
            </a:extLst>
          </p:cNvPr>
          <p:cNvSpPr txBox="1"/>
          <p:nvPr/>
        </p:nvSpPr>
        <p:spPr>
          <a:xfrm>
            <a:off x="5551954" y="5563416"/>
            <a:ext cx="57708" cy="221599"/>
          </a:xfrm>
          <a:prstGeom prst="rect">
            <a:avLst/>
          </a:prstGeom>
          <a:noFill/>
        </p:spPr>
        <p:txBody>
          <a:bodyPr wrap="none" lIns="0" tIns="0" rIns="0" bIns="0" rtlCol="0">
            <a:spAutoFit/>
          </a:bodyPr>
          <a:lstStyle/>
          <a:p>
            <a:pPr algn="ctr">
              <a:lnSpc>
                <a:spcPct val="90000"/>
              </a:lnSpc>
            </a:pPr>
            <a:r>
              <a:rPr lang="en-GB" sz="800" dirty="0">
                <a:latin typeface="Arial" panose="020B0604020202020204" pitchFamily="34" charset="0"/>
                <a:ea typeface="Aileron" charset="0"/>
                <a:cs typeface="Arial" panose="020B0604020202020204" pitchFamily="34" charset="0"/>
              </a:rPr>
              <a:t>1</a:t>
            </a:r>
          </a:p>
          <a:p>
            <a:pPr algn="ctr">
              <a:lnSpc>
                <a:spcPct val="90000"/>
              </a:lnSpc>
            </a:pPr>
            <a:r>
              <a:rPr lang="en-GB" sz="800" dirty="0">
                <a:latin typeface="Arial" panose="020B0604020202020204" pitchFamily="34" charset="0"/>
                <a:ea typeface="Aileron" charset="0"/>
                <a:cs typeface="Arial" panose="020B0604020202020204" pitchFamily="34" charset="0"/>
              </a:rPr>
              <a:t>0</a:t>
            </a:r>
          </a:p>
        </p:txBody>
      </p:sp>
      <p:cxnSp>
        <p:nvCxnSpPr>
          <p:cNvPr id="154" name="Straight Connector 153">
            <a:extLst>
              <a:ext uri="{FF2B5EF4-FFF2-40B4-BE49-F238E27FC236}">
                <a16:creationId xmlns:a16="http://schemas.microsoft.com/office/drawing/2014/main" id="{9A3BC684-7202-FD41-AAD3-265A63E2E41E}"/>
              </a:ext>
            </a:extLst>
          </p:cNvPr>
          <p:cNvCxnSpPr>
            <a:cxnSpLocks/>
          </p:cNvCxnSpPr>
          <p:nvPr/>
        </p:nvCxnSpPr>
        <p:spPr>
          <a:xfrm rot="16200000" flipH="1">
            <a:off x="2232269" y="5027980"/>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55" name="TextBox 154">
            <a:extLst>
              <a:ext uri="{FF2B5EF4-FFF2-40B4-BE49-F238E27FC236}">
                <a16:creationId xmlns:a16="http://schemas.microsoft.com/office/drawing/2014/main" id="{78F8DFAA-EEE7-EC48-AA2A-6426AD550CCA}"/>
              </a:ext>
            </a:extLst>
          </p:cNvPr>
          <p:cNvSpPr txBox="1"/>
          <p:nvPr/>
        </p:nvSpPr>
        <p:spPr>
          <a:xfrm>
            <a:off x="2242359" y="5091206"/>
            <a:ext cx="70533" cy="1384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4</a:t>
            </a:r>
          </a:p>
        </p:txBody>
      </p:sp>
      <p:cxnSp>
        <p:nvCxnSpPr>
          <p:cNvPr id="156" name="Straight Connector 155">
            <a:extLst>
              <a:ext uri="{FF2B5EF4-FFF2-40B4-BE49-F238E27FC236}">
                <a16:creationId xmlns:a16="http://schemas.microsoft.com/office/drawing/2014/main" id="{4CFAA8A7-AB1A-DB4D-892D-82BBA758E451}"/>
              </a:ext>
            </a:extLst>
          </p:cNvPr>
          <p:cNvCxnSpPr>
            <a:cxnSpLocks/>
          </p:cNvCxnSpPr>
          <p:nvPr/>
        </p:nvCxnSpPr>
        <p:spPr>
          <a:xfrm rot="16200000" flipH="1">
            <a:off x="3517503" y="5027980"/>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57" name="TextBox 156">
            <a:extLst>
              <a:ext uri="{FF2B5EF4-FFF2-40B4-BE49-F238E27FC236}">
                <a16:creationId xmlns:a16="http://schemas.microsoft.com/office/drawing/2014/main" id="{C70EE802-DEC3-FE46-BD18-619008D61179}"/>
              </a:ext>
            </a:extLst>
          </p:cNvPr>
          <p:cNvSpPr txBox="1"/>
          <p:nvPr/>
        </p:nvSpPr>
        <p:spPr>
          <a:xfrm>
            <a:off x="3485391" y="5091206"/>
            <a:ext cx="141065" cy="1384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11</a:t>
            </a:r>
          </a:p>
        </p:txBody>
      </p:sp>
      <p:sp>
        <p:nvSpPr>
          <p:cNvPr id="158" name="TextBox 157">
            <a:extLst>
              <a:ext uri="{FF2B5EF4-FFF2-40B4-BE49-F238E27FC236}">
                <a16:creationId xmlns:a16="http://schemas.microsoft.com/office/drawing/2014/main" id="{C502E2BD-CB0F-BF4B-ABDD-4C736C689C44}"/>
              </a:ext>
            </a:extLst>
          </p:cNvPr>
          <p:cNvSpPr txBox="1"/>
          <p:nvPr/>
        </p:nvSpPr>
        <p:spPr>
          <a:xfrm>
            <a:off x="5363524" y="5563416"/>
            <a:ext cx="57708" cy="221599"/>
          </a:xfrm>
          <a:prstGeom prst="rect">
            <a:avLst/>
          </a:prstGeom>
          <a:noFill/>
        </p:spPr>
        <p:txBody>
          <a:bodyPr wrap="none" lIns="0" tIns="0" rIns="0" bIns="0" rtlCol="0">
            <a:spAutoFit/>
          </a:bodyPr>
          <a:lstStyle/>
          <a:p>
            <a:pPr algn="ctr">
              <a:lnSpc>
                <a:spcPct val="90000"/>
              </a:lnSpc>
            </a:pPr>
            <a:r>
              <a:rPr lang="en-GB" sz="800" dirty="0">
                <a:latin typeface="Arial" panose="020B0604020202020204" pitchFamily="34" charset="0"/>
                <a:ea typeface="Aileron" charset="0"/>
                <a:cs typeface="Arial" panose="020B0604020202020204" pitchFamily="34" charset="0"/>
              </a:rPr>
              <a:t>2</a:t>
            </a:r>
          </a:p>
          <a:p>
            <a:pPr algn="ctr">
              <a:lnSpc>
                <a:spcPct val="90000"/>
              </a:lnSpc>
            </a:pPr>
            <a:r>
              <a:rPr lang="en-GB" sz="800" dirty="0">
                <a:latin typeface="Arial" panose="020B0604020202020204" pitchFamily="34" charset="0"/>
                <a:ea typeface="Aileron" charset="0"/>
                <a:cs typeface="Arial" panose="020B0604020202020204" pitchFamily="34" charset="0"/>
              </a:rPr>
              <a:t>0</a:t>
            </a:r>
          </a:p>
        </p:txBody>
      </p:sp>
      <p:sp>
        <p:nvSpPr>
          <p:cNvPr id="159" name="TextBox 158">
            <a:extLst>
              <a:ext uri="{FF2B5EF4-FFF2-40B4-BE49-F238E27FC236}">
                <a16:creationId xmlns:a16="http://schemas.microsoft.com/office/drawing/2014/main" id="{7426B017-4A48-5D4F-A1B8-FA47528BC4DC}"/>
              </a:ext>
            </a:extLst>
          </p:cNvPr>
          <p:cNvSpPr txBox="1"/>
          <p:nvPr/>
        </p:nvSpPr>
        <p:spPr>
          <a:xfrm>
            <a:off x="4990519" y="5563416"/>
            <a:ext cx="57708" cy="221599"/>
          </a:xfrm>
          <a:prstGeom prst="rect">
            <a:avLst/>
          </a:prstGeom>
          <a:noFill/>
        </p:spPr>
        <p:txBody>
          <a:bodyPr wrap="none" lIns="0" tIns="0" rIns="0" bIns="0" rtlCol="0">
            <a:spAutoFit/>
          </a:bodyPr>
          <a:lstStyle/>
          <a:p>
            <a:pPr algn="ctr">
              <a:lnSpc>
                <a:spcPct val="90000"/>
              </a:lnSpc>
            </a:pPr>
            <a:r>
              <a:rPr lang="en-GB" sz="800" dirty="0">
                <a:latin typeface="Arial" panose="020B0604020202020204" pitchFamily="34" charset="0"/>
                <a:ea typeface="Aileron" charset="0"/>
                <a:cs typeface="Arial" panose="020B0604020202020204" pitchFamily="34" charset="0"/>
              </a:rPr>
              <a:t>7</a:t>
            </a:r>
          </a:p>
          <a:p>
            <a:pPr algn="ctr">
              <a:lnSpc>
                <a:spcPct val="90000"/>
              </a:lnSpc>
            </a:pPr>
            <a:r>
              <a:rPr lang="en-GB" sz="800" dirty="0">
                <a:latin typeface="Arial" panose="020B0604020202020204" pitchFamily="34" charset="0"/>
                <a:ea typeface="Aileron" charset="0"/>
                <a:cs typeface="Arial" panose="020B0604020202020204" pitchFamily="34" charset="0"/>
              </a:rPr>
              <a:t>2</a:t>
            </a:r>
          </a:p>
        </p:txBody>
      </p:sp>
      <p:sp>
        <p:nvSpPr>
          <p:cNvPr id="160" name="TextBox 159">
            <a:extLst>
              <a:ext uri="{FF2B5EF4-FFF2-40B4-BE49-F238E27FC236}">
                <a16:creationId xmlns:a16="http://schemas.microsoft.com/office/drawing/2014/main" id="{3A139BB6-BA71-5047-BD42-7F8A06870D27}"/>
              </a:ext>
            </a:extLst>
          </p:cNvPr>
          <p:cNvSpPr txBox="1"/>
          <p:nvPr/>
        </p:nvSpPr>
        <p:spPr>
          <a:xfrm>
            <a:off x="4777463" y="5563416"/>
            <a:ext cx="115416" cy="221599"/>
          </a:xfrm>
          <a:prstGeom prst="rect">
            <a:avLst/>
          </a:prstGeom>
          <a:noFill/>
        </p:spPr>
        <p:txBody>
          <a:bodyPr wrap="none" lIns="0" tIns="0" rIns="0" bIns="0" rtlCol="0">
            <a:spAutoFit/>
          </a:bodyPr>
          <a:lstStyle/>
          <a:p>
            <a:pPr algn="ctr">
              <a:lnSpc>
                <a:spcPct val="90000"/>
              </a:lnSpc>
            </a:pPr>
            <a:r>
              <a:rPr lang="en-GB" sz="800" dirty="0">
                <a:latin typeface="Arial" panose="020B0604020202020204" pitchFamily="34" charset="0"/>
                <a:ea typeface="Aileron" charset="0"/>
                <a:cs typeface="Arial" panose="020B0604020202020204" pitchFamily="34" charset="0"/>
              </a:rPr>
              <a:t>10</a:t>
            </a:r>
          </a:p>
          <a:p>
            <a:pPr algn="ctr">
              <a:lnSpc>
                <a:spcPct val="90000"/>
              </a:lnSpc>
            </a:pPr>
            <a:r>
              <a:rPr lang="en-GB" sz="800" dirty="0">
                <a:latin typeface="Arial" panose="020B0604020202020204" pitchFamily="34" charset="0"/>
                <a:ea typeface="Aileron" charset="0"/>
                <a:cs typeface="Arial" panose="020B0604020202020204" pitchFamily="34" charset="0"/>
              </a:rPr>
              <a:t>2</a:t>
            </a:r>
          </a:p>
        </p:txBody>
      </p:sp>
      <p:sp>
        <p:nvSpPr>
          <p:cNvPr id="161" name="TextBox 160">
            <a:extLst>
              <a:ext uri="{FF2B5EF4-FFF2-40B4-BE49-F238E27FC236}">
                <a16:creationId xmlns:a16="http://schemas.microsoft.com/office/drawing/2014/main" id="{D2459882-4B30-5143-ABE7-ECE2405A76F0}"/>
              </a:ext>
            </a:extLst>
          </p:cNvPr>
          <p:cNvSpPr txBox="1"/>
          <p:nvPr/>
        </p:nvSpPr>
        <p:spPr>
          <a:xfrm>
            <a:off x="4594843" y="5563416"/>
            <a:ext cx="115416" cy="221599"/>
          </a:xfrm>
          <a:prstGeom prst="rect">
            <a:avLst/>
          </a:prstGeom>
          <a:noFill/>
        </p:spPr>
        <p:txBody>
          <a:bodyPr wrap="none" lIns="0" tIns="0" rIns="0" bIns="0" rtlCol="0">
            <a:spAutoFit/>
          </a:bodyPr>
          <a:lstStyle/>
          <a:p>
            <a:pPr algn="ctr">
              <a:lnSpc>
                <a:spcPct val="90000"/>
              </a:lnSpc>
            </a:pPr>
            <a:r>
              <a:rPr lang="en-GB" sz="800" dirty="0">
                <a:latin typeface="Arial" panose="020B0604020202020204" pitchFamily="34" charset="0"/>
                <a:ea typeface="Aileron" charset="0"/>
                <a:cs typeface="Arial" panose="020B0604020202020204" pitchFamily="34" charset="0"/>
              </a:rPr>
              <a:t>21</a:t>
            </a:r>
          </a:p>
          <a:p>
            <a:pPr algn="ctr">
              <a:lnSpc>
                <a:spcPct val="90000"/>
              </a:lnSpc>
            </a:pPr>
            <a:r>
              <a:rPr lang="en-GB" sz="800" dirty="0">
                <a:latin typeface="Arial" panose="020B0604020202020204" pitchFamily="34" charset="0"/>
                <a:ea typeface="Aileron" charset="0"/>
                <a:cs typeface="Arial" panose="020B0604020202020204" pitchFamily="34" charset="0"/>
              </a:rPr>
              <a:t>2</a:t>
            </a:r>
          </a:p>
        </p:txBody>
      </p:sp>
      <p:sp>
        <p:nvSpPr>
          <p:cNvPr id="162" name="TextBox 161">
            <a:extLst>
              <a:ext uri="{FF2B5EF4-FFF2-40B4-BE49-F238E27FC236}">
                <a16:creationId xmlns:a16="http://schemas.microsoft.com/office/drawing/2014/main" id="{819EE333-B61D-A742-9A69-87BC8E0D8F5D}"/>
              </a:ext>
            </a:extLst>
          </p:cNvPr>
          <p:cNvSpPr txBox="1"/>
          <p:nvPr/>
        </p:nvSpPr>
        <p:spPr>
          <a:xfrm>
            <a:off x="4405359" y="5563416"/>
            <a:ext cx="115416" cy="221599"/>
          </a:xfrm>
          <a:prstGeom prst="rect">
            <a:avLst/>
          </a:prstGeom>
          <a:noFill/>
        </p:spPr>
        <p:txBody>
          <a:bodyPr wrap="none" lIns="0" tIns="0" rIns="0" bIns="0" rtlCol="0">
            <a:spAutoFit/>
          </a:bodyPr>
          <a:lstStyle/>
          <a:p>
            <a:pPr algn="ctr">
              <a:lnSpc>
                <a:spcPct val="90000"/>
              </a:lnSpc>
            </a:pPr>
            <a:r>
              <a:rPr lang="en-GB" sz="800" dirty="0">
                <a:latin typeface="Arial" panose="020B0604020202020204" pitchFamily="34" charset="0"/>
                <a:ea typeface="Aileron" charset="0"/>
                <a:cs typeface="Arial" panose="020B0604020202020204" pitchFamily="34" charset="0"/>
              </a:rPr>
              <a:t>27</a:t>
            </a:r>
          </a:p>
          <a:p>
            <a:pPr algn="ctr">
              <a:lnSpc>
                <a:spcPct val="90000"/>
              </a:lnSpc>
            </a:pPr>
            <a:r>
              <a:rPr lang="en-GB" sz="800" dirty="0">
                <a:latin typeface="Arial" panose="020B0604020202020204" pitchFamily="34" charset="0"/>
                <a:ea typeface="Aileron" charset="0"/>
                <a:cs typeface="Arial" panose="020B0604020202020204" pitchFamily="34" charset="0"/>
              </a:rPr>
              <a:t>3</a:t>
            </a:r>
          </a:p>
        </p:txBody>
      </p:sp>
      <p:sp>
        <p:nvSpPr>
          <p:cNvPr id="163" name="TextBox 162">
            <a:extLst>
              <a:ext uri="{FF2B5EF4-FFF2-40B4-BE49-F238E27FC236}">
                <a16:creationId xmlns:a16="http://schemas.microsoft.com/office/drawing/2014/main" id="{A19940C2-C957-4C4B-9349-45BD926F4953}"/>
              </a:ext>
            </a:extLst>
          </p:cNvPr>
          <p:cNvSpPr txBox="1"/>
          <p:nvPr/>
        </p:nvSpPr>
        <p:spPr>
          <a:xfrm>
            <a:off x="4047689" y="5563416"/>
            <a:ext cx="115416" cy="221599"/>
          </a:xfrm>
          <a:prstGeom prst="rect">
            <a:avLst/>
          </a:prstGeom>
          <a:noFill/>
        </p:spPr>
        <p:txBody>
          <a:bodyPr wrap="none" lIns="0" tIns="0" rIns="0" bIns="0" rtlCol="0">
            <a:spAutoFit/>
          </a:bodyPr>
          <a:lstStyle/>
          <a:p>
            <a:pPr algn="ctr">
              <a:lnSpc>
                <a:spcPct val="90000"/>
              </a:lnSpc>
            </a:pPr>
            <a:r>
              <a:rPr lang="en-GB" sz="800" dirty="0">
                <a:latin typeface="Arial" panose="020B0604020202020204" pitchFamily="34" charset="0"/>
                <a:ea typeface="Aileron" charset="0"/>
                <a:cs typeface="Arial" panose="020B0604020202020204" pitchFamily="34" charset="0"/>
              </a:rPr>
              <a:t>46</a:t>
            </a:r>
          </a:p>
          <a:p>
            <a:pPr algn="ctr">
              <a:lnSpc>
                <a:spcPct val="90000"/>
              </a:lnSpc>
            </a:pPr>
            <a:r>
              <a:rPr lang="en-GB" sz="800" dirty="0">
                <a:latin typeface="Arial" panose="020B0604020202020204" pitchFamily="34" charset="0"/>
                <a:ea typeface="Aileron" charset="0"/>
                <a:cs typeface="Arial" panose="020B0604020202020204" pitchFamily="34" charset="0"/>
              </a:rPr>
              <a:t>4</a:t>
            </a:r>
          </a:p>
        </p:txBody>
      </p:sp>
      <p:sp>
        <p:nvSpPr>
          <p:cNvPr id="164" name="TextBox 163">
            <a:extLst>
              <a:ext uri="{FF2B5EF4-FFF2-40B4-BE49-F238E27FC236}">
                <a16:creationId xmlns:a16="http://schemas.microsoft.com/office/drawing/2014/main" id="{CEC6A0F5-27E1-3148-A24C-58C2CCDED139}"/>
              </a:ext>
            </a:extLst>
          </p:cNvPr>
          <p:cNvSpPr txBox="1"/>
          <p:nvPr/>
        </p:nvSpPr>
        <p:spPr>
          <a:xfrm>
            <a:off x="3859785" y="5563416"/>
            <a:ext cx="115416" cy="221599"/>
          </a:xfrm>
          <a:prstGeom prst="rect">
            <a:avLst/>
          </a:prstGeom>
          <a:noFill/>
        </p:spPr>
        <p:txBody>
          <a:bodyPr wrap="none" lIns="0" tIns="0" rIns="0" bIns="0" rtlCol="0">
            <a:spAutoFit/>
          </a:bodyPr>
          <a:lstStyle/>
          <a:p>
            <a:pPr algn="ctr">
              <a:lnSpc>
                <a:spcPct val="90000"/>
              </a:lnSpc>
            </a:pPr>
            <a:r>
              <a:rPr lang="en-GB" sz="800" dirty="0">
                <a:latin typeface="Arial" panose="020B0604020202020204" pitchFamily="34" charset="0"/>
                <a:ea typeface="Aileron" charset="0"/>
                <a:cs typeface="Arial" panose="020B0604020202020204" pitchFamily="34" charset="0"/>
              </a:rPr>
              <a:t>51</a:t>
            </a:r>
          </a:p>
          <a:p>
            <a:pPr algn="ctr">
              <a:lnSpc>
                <a:spcPct val="90000"/>
              </a:lnSpc>
            </a:pPr>
            <a:r>
              <a:rPr lang="en-GB" sz="800" dirty="0">
                <a:latin typeface="Arial" panose="020B0604020202020204" pitchFamily="34" charset="0"/>
                <a:ea typeface="Aileron" charset="0"/>
                <a:cs typeface="Arial" panose="020B0604020202020204" pitchFamily="34" charset="0"/>
              </a:rPr>
              <a:t>5</a:t>
            </a:r>
          </a:p>
        </p:txBody>
      </p:sp>
      <p:sp>
        <p:nvSpPr>
          <p:cNvPr id="165" name="TextBox 164">
            <a:extLst>
              <a:ext uri="{FF2B5EF4-FFF2-40B4-BE49-F238E27FC236}">
                <a16:creationId xmlns:a16="http://schemas.microsoft.com/office/drawing/2014/main" id="{2C8C84B6-3A6C-6F4E-9E09-A2DBC4B6F5E7}"/>
              </a:ext>
            </a:extLst>
          </p:cNvPr>
          <p:cNvSpPr txBox="1"/>
          <p:nvPr/>
        </p:nvSpPr>
        <p:spPr>
          <a:xfrm>
            <a:off x="3494712" y="5563416"/>
            <a:ext cx="115416" cy="221599"/>
          </a:xfrm>
          <a:prstGeom prst="rect">
            <a:avLst/>
          </a:prstGeom>
          <a:noFill/>
        </p:spPr>
        <p:txBody>
          <a:bodyPr wrap="none" lIns="0" tIns="0" rIns="0" bIns="0" rtlCol="0">
            <a:spAutoFit/>
          </a:bodyPr>
          <a:lstStyle/>
          <a:p>
            <a:pPr algn="ctr">
              <a:lnSpc>
                <a:spcPct val="90000"/>
              </a:lnSpc>
            </a:pPr>
            <a:r>
              <a:rPr lang="en-GB" sz="800" dirty="0">
                <a:latin typeface="Arial" panose="020B0604020202020204" pitchFamily="34" charset="0"/>
                <a:ea typeface="Aileron" charset="0"/>
                <a:cs typeface="Arial" panose="020B0604020202020204" pitchFamily="34" charset="0"/>
              </a:rPr>
              <a:t>72</a:t>
            </a:r>
          </a:p>
          <a:p>
            <a:pPr algn="ctr">
              <a:lnSpc>
                <a:spcPct val="90000"/>
              </a:lnSpc>
            </a:pPr>
            <a:r>
              <a:rPr lang="en-GB" sz="800" dirty="0">
                <a:latin typeface="Arial" panose="020B0604020202020204" pitchFamily="34" charset="0"/>
                <a:ea typeface="Aileron" charset="0"/>
                <a:cs typeface="Arial" panose="020B0604020202020204" pitchFamily="34" charset="0"/>
              </a:rPr>
              <a:t>6</a:t>
            </a:r>
          </a:p>
        </p:txBody>
      </p:sp>
      <p:sp>
        <p:nvSpPr>
          <p:cNvPr id="166" name="TextBox 165">
            <a:extLst>
              <a:ext uri="{FF2B5EF4-FFF2-40B4-BE49-F238E27FC236}">
                <a16:creationId xmlns:a16="http://schemas.microsoft.com/office/drawing/2014/main" id="{CBEA5E43-0463-2B4D-A5E8-C75DABBD500D}"/>
              </a:ext>
            </a:extLst>
          </p:cNvPr>
          <p:cNvSpPr txBox="1"/>
          <p:nvPr/>
        </p:nvSpPr>
        <p:spPr>
          <a:xfrm>
            <a:off x="3300471" y="5563416"/>
            <a:ext cx="115416" cy="221599"/>
          </a:xfrm>
          <a:prstGeom prst="rect">
            <a:avLst/>
          </a:prstGeom>
          <a:noFill/>
        </p:spPr>
        <p:txBody>
          <a:bodyPr wrap="none" lIns="0" tIns="0" rIns="0" bIns="0" rtlCol="0">
            <a:spAutoFit/>
          </a:bodyPr>
          <a:lstStyle/>
          <a:p>
            <a:pPr algn="ctr">
              <a:lnSpc>
                <a:spcPct val="90000"/>
              </a:lnSpc>
            </a:pPr>
            <a:r>
              <a:rPr lang="en-GB" sz="800" dirty="0">
                <a:latin typeface="Arial" panose="020B0604020202020204" pitchFamily="34" charset="0"/>
                <a:ea typeface="Aileron" charset="0"/>
                <a:cs typeface="Arial" panose="020B0604020202020204" pitchFamily="34" charset="0"/>
              </a:rPr>
              <a:t>76</a:t>
            </a:r>
          </a:p>
          <a:p>
            <a:pPr algn="ctr">
              <a:lnSpc>
                <a:spcPct val="90000"/>
              </a:lnSpc>
            </a:pPr>
            <a:r>
              <a:rPr lang="en-GB" sz="800" dirty="0">
                <a:latin typeface="Arial" panose="020B0604020202020204" pitchFamily="34" charset="0"/>
                <a:ea typeface="Aileron" charset="0"/>
                <a:cs typeface="Arial" panose="020B0604020202020204" pitchFamily="34" charset="0"/>
              </a:rPr>
              <a:t>6</a:t>
            </a:r>
          </a:p>
        </p:txBody>
      </p:sp>
      <p:sp>
        <p:nvSpPr>
          <p:cNvPr id="167" name="TextBox 166">
            <a:extLst>
              <a:ext uri="{FF2B5EF4-FFF2-40B4-BE49-F238E27FC236}">
                <a16:creationId xmlns:a16="http://schemas.microsoft.com/office/drawing/2014/main" id="{643379D0-AB8B-844C-AF56-72B78AB03173}"/>
              </a:ext>
            </a:extLst>
          </p:cNvPr>
          <p:cNvSpPr txBox="1"/>
          <p:nvPr/>
        </p:nvSpPr>
        <p:spPr>
          <a:xfrm>
            <a:off x="3123674" y="5563416"/>
            <a:ext cx="115416" cy="221599"/>
          </a:xfrm>
          <a:prstGeom prst="rect">
            <a:avLst/>
          </a:prstGeom>
          <a:noFill/>
        </p:spPr>
        <p:txBody>
          <a:bodyPr wrap="none" lIns="0" tIns="0" rIns="0" bIns="0" rtlCol="0">
            <a:spAutoFit/>
          </a:bodyPr>
          <a:lstStyle/>
          <a:p>
            <a:pPr algn="ctr">
              <a:lnSpc>
                <a:spcPct val="90000"/>
              </a:lnSpc>
            </a:pPr>
            <a:r>
              <a:rPr lang="en-GB" sz="800" dirty="0">
                <a:latin typeface="Arial" panose="020B0604020202020204" pitchFamily="34" charset="0"/>
                <a:ea typeface="Aileron" charset="0"/>
                <a:cs typeface="Arial" panose="020B0604020202020204" pitchFamily="34" charset="0"/>
              </a:rPr>
              <a:t>89</a:t>
            </a:r>
          </a:p>
          <a:p>
            <a:pPr algn="ctr">
              <a:lnSpc>
                <a:spcPct val="90000"/>
              </a:lnSpc>
            </a:pPr>
            <a:r>
              <a:rPr lang="en-GB" sz="800" dirty="0">
                <a:latin typeface="Arial" panose="020B0604020202020204" pitchFamily="34" charset="0"/>
                <a:ea typeface="Aileron" charset="0"/>
                <a:cs typeface="Arial" panose="020B0604020202020204" pitchFamily="34" charset="0"/>
              </a:rPr>
              <a:t>8</a:t>
            </a:r>
          </a:p>
        </p:txBody>
      </p:sp>
      <p:sp>
        <p:nvSpPr>
          <p:cNvPr id="168" name="TextBox 167">
            <a:extLst>
              <a:ext uri="{FF2B5EF4-FFF2-40B4-BE49-F238E27FC236}">
                <a16:creationId xmlns:a16="http://schemas.microsoft.com/office/drawing/2014/main" id="{504D12EA-A027-C945-A6B1-1A3C53415C57}"/>
              </a:ext>
            </a:extLst>
          </p:cNvPr>
          <p:cNvSpPr txBox="1"/>
          <p:nvPr/>
        </p:nvSpPr>
        <p:spPr>
          <a:xfrm>
            <a:off x="2732684" y="5563416"/>
            <a:ext cx="157735" cy="221599"/>
          </a:xfrm>
          <a:prstGeom prst="rect">
            <a:avLst/>
          </a:prstGeom>
          <a:noFill/>
        </p:spPr>
        <p:txBody>
          <a:bodyPr wrap="none" lIns="0" tIns="0" rIns="0" bIns="0" rtlCol="0">
            <a:spAutoFit/>
          </a:bodyPr>
          <a:lstStyle/>
          <a:p>
            <a:pPr algn="ctr">
              <a:lnSpc>
                <a:spcPct val="90000"/>
              </a:lnSpc>
            </a:pPr>
            <a:r>
              <a:rPr lang="en-GB" sz="800" spc="-40" dirty="0">
                <a:latin typeface="Arial" panose="020B0604020202020204" pitchFamily="34" charset="0"/>
                <a:ea typeface="Aileron" charset="0"/>
                <a:cs typeface="Arial" panose="020B0604020202020204" pitchFamily="34" charset="0"/>
              </a:rPr>
              <a:t>126</a:t>
            </a:r>
          </a:p>
          <a:p>
            <a:pPr algn="ctr">
              <a:lnSpc>
                <a:spcPct val="90000"/>
              </a:lnSpc>
            </a:pPr>
            <a:r>
              <a:rPr lang="en-GB" sz="800" spc="-40" dirty="0">
                <a:latin typeface="Arial" panose="020B0604020202020204" pitchFamily="34" charset="0"/>
                <a:ea typeface="Aileron" charset="0"/>
                <a:cs typeface="Arial" panose="020B0604020202020204" pitchFamily="34" charset="0"/>
              </a:rPr>
              <a:t>10</a:t>
            </a:r>
          </a:p>
        </p:txBody>
      </p:sp>
      <p:sp>
        <p:nvSpPr>
          <p:cNvPr id="169" name="TextBox 168">
            <a:extLst>
              <a:ext uri="{FF2B5EF4-FFF2-40B4-BE49-F238E27FC236}">
                <a16:creationId xmlns:a16="http://schemas.microsoft.com/office/drawing/2014/main" id="{380DD95E-18D7-CE4E-ADB5-38C493283B49}"/>
              </a:ext>
            </a:extLst>
          </p:cNvPr>
          <p:cNvSpPr txBox="1"/>
          <p:nvPr/>
        </p:nvSpPr>
        <p:spPr>
          <a:xfrm>
            <a:off x="2542370" y="5563416"/>
            <a:ext cx="173124" cy="221599"/>
          </a:xfrm>
          <a:prstGeom prst="rect">
            <a:avLst/>
          </a:prstGeom>
          <a:noFill/>
        </p:spPr>
        <p:txBody>
          <a:bodyPr wrap="none" lIns="0" tIns="0" rIns="0" bIns="0" rtlCol="0">
            <a:spAutoFit/>
          </a:bodyPr>
          <a:lstStyle/>
          <a:p>
            <a:pPr algn="ctr">
              <a:lnSpc>
                <a:spcPct val="90000"/>
              </a:lnSpc>
            </a:pPr>
            <a:r>
              <a:rPr lang="en-GB" sz="800" dirty="0">
                <a:latin typeface="Arial" panose="020B0604020202020204" pitchFamily="34" charset="0"/>
                <a:ea typeface="Aileron" charset="0"/>
                <a:cs typeface="Arial" panose="020B0604020202020204" pitchFamily="34" charset="0"/>
              </a:rPr>
              <a:t>146</a:t>
            </a:r>
          </a:p>
          <a:p>
            <a:pPr algn="ctr">
              <a:lnSpc>
                <a:spcPct val="90000"/>
              </a:lnSpc>
            </a:pPr>
            <a:r>
              <a:rPr lang="en-GB" sz="800" dirty="0">
                <a:latin typeface="Arial" panose="020B0604020202020204" pitchFamily="34" charset="0"/>
                <a:ea typeface="Aileron" charset="0"/>
                <a:cs typeface="Arial" panose="020B0604020202020204" pitchFamily="34" charset="0"/>
              </a:rPr>
              <a:t>14</a:t>
            </a:r>
          </a:p>
        </p:txBody>
      </p:sp>
      <p:sp>
        <p:nvSpPr>
          <p:cNvPr id="172" name="TextBox 171">
            <a:extLst>
              <a:ext uri="{FF2B5EF4-FFF2-40B4-BE49-F238E27FC236}">
                <a16:creationId xmlns:a16="http://schemas.microsoft.com/office/drawing/2014/main" id="{673AE658-000A-0540-8D7F-9B28D87DE90A}"/>
              </a:ext>
            </a:extLst>
          </p:cNvPr>
          <p:cNvSpPr txBox="1"/>
          <p:nvPr/>
        </p:nvSpPr>
        <p:spPr>
          <a:xfrm>
            <a:off x="1454329" y="5563416"/>
            <a:ext cx="157735" cy="221599"/>
          </a:xfrm>
          <a:prstGeom prst="rect">
            <a:avLst/>
          </a:prstGeom>
          <a:noFill/>
        </p:spPr>
        <p:txBody>
          <a:bodyPr wrap="none" lIns="0" tIns="0" rIns="0" bIns="0" rtlCol="0">
            <a:spAutoFit/>
          </a:bodyPr>
          <a:lstStyle/>
          <a:p>
            <a:pPr algn="ctr">
              <a:lnSpc>
                <a:spcPct val="90000"/>
              </a:lnSpc>
            </a:pPr>
            <a:r>
              <a:rPr lang="en-GB" sz="800" spc="-40" dirty="0">
                <a:latin typeface="Arial" panose="020B0604020202020204" pitchFamily="34" charset="0"/>
                <a:ea typeface="Aileron" charset="0"/>
                <a:cs typeface="Arial" panose="020B0604020202020204" pitchFamily="34" charset="0"/>
              </a:rPr>
              <a:t>385</a:t>
            </a:r>
          </a:p>
          <a:p>
            <a:pPr algn="ctr">
              <a:lnSpc>
                <a:spcPct val="90000"/>
              </a:lnSpc>
            </a:pPr>
            <a:r>
              <a:rPr lang="en-GB" sz="800" spc="-40" dirty="0">
                <a:latin typeface="Arial" panose="020B0604020202020204" pitchFamily="34" charset="0"/>
                <a:ea typeface="Aileron" charset="0"/>
                <a:cs typeface="Arial" panose="020B0604020202020204" pitchFamily="34" charset="0"/>
              </a:rPr>
              <a:t>196</a:t>
            </a:r>
          </a:p>
        </p:txBody>
      </p:sp>
      <p:cxnSp>
        <p:nvCxnSpPr>
          <p:cNvPr id="173" name="Straight Connector 172">
            <a:extLst>
              <a:ext uri="{FF2B5EF4-FFF2-40B4-BE49-F238E27FC236}">
                <a16:creationId xmlns:a16="http://schemas.microsoft.com/office/drawing/2014/main" id="{F1272847-03CD-AA43-AFC2-F19B5A7EB685}"/>
              </a:ext>
            </a:extLst>
          </p:cNvPr>
          <p:cNvCxnSpPr>
            <a:cxnSpLocks/>
          </p:cNvCxnSpPr>
          <p:nvPr/>
        </p:nvCxnSpPr>
        <p:spPr>
          <a:xfrm rot="16200000" flipH="1">
            <a:off x="1677383" y="5027980"/>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4" name="TextBox 173">
            <a:extLst>
              <a:ext uri="{FF2B5EF4-FFF2-40B4-BE49-F238E27FC236}">
                <a16:creationId xmlns:a16="http://schemas.microsoft.com/office/drawing/2014/main" id="{197F9F92-E738-9A4F-BF28-DBEDE832F41A}"/>
              </a:ext>
            </a:extLst>
          </p:cNvPr>
          <p:cNvSpPr txBox="1"/>
          <p:nvPr/>
        </p:nvSpPr>
        <p:spPr>
          <a:xfrm>
            <a:off x="1650126" y="5091206"/>
            <a:ext cx="131446" cy="138499"/>
          </a:xfrm>
          <a:prstGeom prst="rect">
            <a:avLst/>
          </a:prstGeom>
          <a:noFill/>
        </p:spPr>
        <p:txBody>
          <a:bodyPr wrap="squar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1</a:t>
            </a:r>
          </a:p>
        </p:txBody>
      </p:sp>
      <p:cxnSp>
        <p:nvCxnSpPr>
          <p:cNvPr id="175" name="Straight Connector 174">
            <a:extLst>
              <a:ext uri="{FF2B5EF4-FFF2-40B4-BE49-F238E27FC236}">
                <a16:creationId xmlns:a16="http://schemas.microsoft.com/office/drawing/2014/main" id="{FCAAE3FC-2C2C-BE4F-9BA8-3B32AA1D73F0}"/>
              </a:ext>
            </a:extLst>
          </p:cNvPr>
          <p:cNvCxnSpPr>
            <a:cxnSpLocks/>
          </p:cNvCxnSpPr>
          <p:nvPr/>
        </p:nvCxnSpPr>
        <p:spPr>
          <a:xfrm rot="16200000" flipH="1">
            <a:off x="2047168" y="5027980"/>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6" name="TextBox 175">
            <a:extLst>
              <a:ext uri="{FF2B5EF4-FFF2-40B4-BE49-F238E27FC236}">
                <a16:creationId xmlns:a16="http://schemas.microsoft.com/office/drawing/2014/main" id="{62DEFAB8-4A3C-0846-8F3D-D270D046A932}"/>
              </a:ext>
            </a:extLst>
          </p:cNvPr>
          <p:cNvSpPr txBox="1"/>
          <p:nvPr/>
        </p:nvSpPr>
        <p:spPr>
          <a:xfrm>
            <a:off x="2057258" y="5091206"/>
            <a:ext cx="70533" cy="1384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3</a:t>
            </a:r>
          </a:p>
        </p:txBody>
      </p:sp>
      <p:cxnSp>
        <p:nvCxnSpPr>
          <p:cNvPr id="177" name="Straight Connector 176">
            <a:extLst>
              <a:ext uri="{FF2B5EF4-FFF2-40B4-BE49-F238E27FC236}">
                <a16:creationId xmlns:a16="http://schemas.microsoft.com/office/drawing/2014/main" id="{139069F3-E267-3846-A307-0A01076DC43C}"/>
              </a:ext>
            </a:extLst>
          </p:cNvPr>
          <p:cNvCxnSpPr>
            <a:cxnSpLocks/>
          </p:cNvCxnSpPr>
          <p:nvPr/>
        </p:nvCxnSpPr>
        <p:spPr>
          <a:xfrm rot="16200000" flipH="1">
            <a:off x="3146473" y="5027980"/>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8" name="TextBox 177">
            <a:extLst>
              <a:ext uri="{FF2B5EF4-FFF2-40B4-BE49-F238E27FC236}">
                <a16:creationId xmlns:a16="http://schemas.microsoft.com/office/drawing/2014/main" id="{4C22CFF7-5993-984E-9BE3-0498EBAF6E97}"/>
              </a:ext>
            </a:extLst>
          </p:cNvPr>
          <p:cNvSpPr txBox="1"/>
          <p:nvPr/>
        </p:nvSpPr>
        <p:spPr>
          <a:xfrm>
            <a:off x="3148764" y="5091206"/>
            <a:ext cx="70533" cy="1384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9</a:t>
            </a:r>
          </a:p>
        </p:txBody>
      </p:sp>
      <p:cxnSp>
        <p:nvCxnSpPr>
          <p:cNvPr id="179" name="Straight Connector 178">
            <a:extLst>
              <a:ext uri="{FF2B5EF4-FFF2-40B4-BE49-F238E27FC236}">
                <a16:creationId xmlns:a16="http://schemas.microsoft.com/office/drawing/2014/main" id="{FD038459-EB58-1E4C-AA9D-C10055B4AF72}"/>
              </a:ext>
            </a:extLst>
          </p:cNvPr>
          <p:cNvCxnSpPr>
            <a:cxnSpLocks/>
          </p:cNvCxnSpPr>
          <p:nvPr/>
        </p:nvCxnSpPr>
        <p:spPr>
          <a:xfrm rot="16200000" flipH="1">
            <a:off x="4252063" y="5027980"/>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80" name="TextBox 179">
            <a:extLst>
              <a:ext uri="{FF2B5EF4-FFF2-40B4-BE49-F238E27FC236}">
                <a16:creationId xmlns:a16="http://schemas.microsoft.com/office/drawing/2014/main" id="{EE6E0F4B-4BDC-0245-AA98-9C78D2F20C39}"/>
              </a:ext>
            </a:extLst>
          </p:cNvPr>
          <p:cNvSpPr txBox="1"/>
          <p:nvPr/>
        </p:nvSpPr>
        <p:spPr>
          <a:xfrm>
            <a:off x="4216504" y="5091206"/>
            <a:ext cx="141065" cy="1384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15</a:t>
            </a:r>
          </a:p>
        </p:txBody>
      </p:sp>
      <p:cxnSp>
        <p:nvCxnSpPr>
          <p:cNvPr id="181" name="Straight Connector 180">
            <a:extLst>
              <a:ext uri="{FF2B5EF4-FFF2-40B4-BE49-F238E27FC236}">
                <a16:creationId xmlns:a16="http://schemas.microsoft.com/office/drawing/2014/main" id="{795BEF3E-178D-1B40-A4DC-9FA1F8799566}"/>
              </a:ext>
            </a:extLst>
          </p:cNvPr>
          <p:cNvCxnSpPr>
            <a:cxnSpLocks/>
          </p:cNvCxnSpPr>
          <p:nvPr/>
        </p:nvCxnSpPr>
        <p:spPr>
          <a:xfrm rot="16200000" flipH="1">
            <a:off x="4437164" y="5027980"/>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82" name="TextBox 181">
            <a:extLst>
              <a:ext uri="{FF2B5EF4-FFF2-40B4-BE49-F238E27FC236}">
                <a16:creationId xmlns:a16="http://schemas.microsoft.com/office/drawing/2014/main" id="{3A25C514-0195-2942-8487-0DD6AD5E6158}"/>
              </a:ext>
            </a:extLst>
          </p:cNvPr>
          <p:cNvSpPr txBox="1"/>
          <p:nvPr/>
        </p:nvSpPr>
        <p:spPr>
          <a:xfrm>
            <a:off x="4401605" y="5091206"/>
            <a:ext cx="141065" cy="1384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16</a:t>
            </a:r>
          </a:p>
        </p:txBody>
      </p:sp>
      <p:cxnSp>
        <p:nvCxnSpPr>
          <p:cNvPr id="183" name="Straight Connector 182">
            <a:extLst>
              <a:ext uri="{FF2B5EF4-FFF2-40B4-BE49-F238E27FC236}">
                <a16:creationId xmlns:a16="http://schemas.microsoft.com/office/drawing/2014/main" id="{50D2E93D-2407-6047-B371-DFF4E7F8B32D}"/>
              </a:ext>
            </a:extLst>
          </p:cNvPr>
          <p:cNvCxnSpPr>
            <a:cxnSpLocks/>
          </p:cNvCxnSpPr>
          <p:nvPr/>
        </p:nvCxnSpPr>
        <p:spPr>
          <a:xfrm rot="16200000" flipH="1">
            <a:off x="4622265" y="5027980"/>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84" name="TextBox 183">
            <a:extLst>
              <a:ext uri="{FF2B5EF4-FFF2-40B4-BE49-F238E27FC236}">
                <a16:creationId xmlns:a16="http://schemas.microsoft.com/office/drawing/2014/main" id="{D0A40FC7-26DD-5C45-9CED-089A15CB80C8}"/>
              </a:ext>
            </a:extLst>
          </p:cNvPr>
          <p:cNvSpPr txBox="1"/>
          <p:nvPr/>
        </p:nvSpPr>
        <p:spPr>
          <a:xfrm>
            <a:off x="4586706" y="5091206"/>
            <a:ext cx="141065" cy="1384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17</a:t>
            </a:r>
          </a:p>
        </p:txBody>
      </p:sp>
      <p:cxnSp>
        <p:nvCxnSpPr>
          <p:cNvPr id="185" name="Straight Connector 184">
            <a:extLst>
              <a:ext uri="{FF2B5EF4-FFF2-40B4-BE49-F238E27FC236}">
                <a16:creationId xmlns:a16="http://schemas.microsoft.com/office/drawing/2014/main" id="{9ECD82AA-63A4-2742-9532-70B9CD950E91}"/>
              </a:ext>
            </a:extLst>
          </p:cNvPr>
          <p:cNvCxnSpPr>
            <a:cxnSpLocks/>
          </p:cNvCxnSpPr>
          <p:nvPr/>
        </p:nvCxnSpPr>
        <p:spPr>
          <a:xfrm rot="16200000" flipH="1">
            <a:off x="4803664" y="5027980"/>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86" name="TextBox 185">
            <a:extLst>
              <a:ext uri="{FF2B5EF4-FFF2-40B4-BE49-F238E27FC236}">
                <a16:creationId xmlns:a16="http://schemas.microsoft.com/office/drawing/2014/main" id="{1E49CEAE-E23E-F843-8E38-65EAFB74D8EC}"/>
              </a:ext>
            </a:extLst>
          </p:cNvPr>
          <p:cNvSpPr txBox="1"/>
          <p:nvPr/>
        </p:nvSpPr>
        <p:spPr>
          <a:xfrm>
            <a:off x="4768105" y="5091206"/>
            <a:ext cx="141065" cy="1384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18</a:t>
            </a:r>
          </a:p>
        </p:txBody>
      </p:sp>
      <p:cxnSp>
        <p:nvCxnSpPr>
          <p:cNvPr id="187" name="Straight Connector 186">
            <a:extLst>
              <a:ext uri="{FF2B5EF4-FFF2-40B4-BE49-F238E27FC236}">
                <a16:creationId xmlns:a16="http://schemas.microsoft.com/office/drawing/2014/main" id="{66158371-104C-1745-B379-CA7ED87CC129}"/>
              </a:ext>
            </a:extLst>
          </p:cNvPr>
          <p:cNvCxnSpPr>
            <a:cxnSpLocks/>
          </p:cNvCxnSpPr>
          <p:nvPr/>
        </p:nvCxnSpPr>
        <p:spPr>
          <a:xfrm rot="16200000" flipH="1">
            <a:off x="4985063" y="5027980"/>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88" name="TextBox 187">
            <a:extLst>
              <a:ext uri="{FF2B5EF4-FFF2-40B4-BE49-F238E27FC236}">
                <a16:creationId xmlns:a16="http://schemas.microsoft.com/office/drawing/2014/main" id="{3B60487B-0A25-A64D-8783-B092F97E4377}"/>
              </a:ext>
            </a:extLst>
          </p:cNvPr>
          <p:cNvSpPr txBox="1"/>
          <p:nvPr/>
        </p:nvSpPr>
        <p:spPr>
          <a:xfrm>
            <a:off x="4949504" y="5091206"/>
            <a:ext cx="141065" cy="1384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19</a:t>
            </a:r>
          </a:p>
        </p:txBody>
      </p:sp>
      <p:cxnSp>
        <p:nvCxnSpPr>
          <p:cNvPr id="189" name="Straight Connector 188">
            <a:extLst>
              <a:ext uri="{FF2B5EF4-FFF2-40B4-BE49-F238E27FC236}">
                <a16:creationId xmlns:a16="http://schemas.microsoft.com/office/drawing/2014/main" id="{6B6E11D5-9468-CC47-BF10-5FC11B085892}"/>
              </a:ext>
            </a:extLst>
          </p:cNvPr>
          <p:cNvCxnSpPr>
            <a:cxnSpLocks/>
          </p:cNvCxnSpPr>
          <p:nvPr/>
        </p:nvCxnSpPr>
        <p:spPr>
          <a:xfrm rot="16200000" flipH="1">
            <a:off x="5173867" y="5027980"/>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90" name="TextBox 189">
            <a:extLst>
              <a:ext uri="{FF2B5EF4-FFF2-40B4-BE49-F238E27FC236}">
                <a16:creationId xmlns:a16="http://schemas.microsoft.com/office/drawing/2014/main" id="{94220808-93ED-6B4B-B81E-EF46644C23D0}"/>
              </a:ext>
            </a:extLst>
          </p:cNvPr>
          <p:cNvSpPr txBox="1"/>
          <p:nvPr/>
        </p:nvSpPr>
        <p:spPr>
          <a:xfrm>
            <a:off x="5138308" y="5091206"/>
            <a:ext cx="141065" cy="1384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20</a:t>
            </a:r>
          </a:p>
        </p:txBody>
      </p:sp>
      <p:cxnSp>
        <p:nvCxnSpPr>
          <p:cNvPr id="191" name="Straight Connector 190">
            <a:extLst>
              <a:ext uri="{FF2B5EF4-FFF2-40B4-BE49-F238E27FC236}">
                <a16:creationId xmlns:a16="http://schemas.microsoft.com/office/drawing/2014/main" id="{B8EDDC56-7B13-234F-9E77-F0420B1C52E3}"/>
              </a:ext>
            </a:extLst>
          </p:cNvPr>
          <p:cNvCxnSpPr>
            <a:cxnSpLocks/>
          </p:cNvCxnSpPr>
          <p:nvPr/>
        </p:nvCxnSpPr>
        <p:spPr>
          <a:xfrm rot="16200000" flipH="1">
            <a:off x="5351564" y="5027980"/>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92" name="TextBox 191">
            <a:extLst>
              <a:ext uri="{FF2B5EF4-FFF2-40B4-BE49-F238E27FC236}">
                <a16:creationId xmlns:a16="http://schemas.microsoft.com/office/drawing/2014/main" id="{3C8705CD-8B47-B64E-9953-BFCA8752C7EE}"/>
              </a:ext>
            </a:extLst>
          </p:cNvPr>
          <p:cNvSpPr txBox="1"/>
          <p:nvPr/>
        </p:nvSpPr>
        <p:spPr>
          <a:xfrm>
            <a:off x="5316005" y="5091206"/>
            <a:ext cx="141065" cy="1384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21</a:t>
            </a:r>
          </a:p>
        </p:txBody>
      </p:sp>
      <p:cxnSp>
        <p:nvCxnSpPr>
          <p:cNvPr id="193" name="Straight Connector 192">
            <a:extLst>
              <a:ext uri="{FF2B5EF4-FFF2-40B4-BE49-F238E27FC236}">
                <a16:creationId xmlns:a16="http://schemas.microsoft.com/office/drawing/2014/main" id="{A673E010-48B7-734C-A870-BC34464B439F}"/>
              </a:ext>
            </a:extLst>
          </p:cNvPr>
          <p:cNvCxnSpPr>
            <a:cxnSpLocks/>
          </p:cNvCxnSpPr>
          <p:nvPr/>
        </p:nvCxnSpPr>
        <p:spPr>
          <a:xfrm rot="16200000" flipH="1">
            <a:off x="5536665" y="5027980"/>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94" name="TextBox 193">
            <a:extLst>
              <a:ext uri="{FF2B5EF4-FFF2-40B4-BE49-F238E27FC236}">
                <a16:creationId xmlns:a16="http://schemas.microsoft.com/office/drawing/2014/main" id="{8C5E8E79-1ED7-8B44-BAC7-67BA59C69630}"/>
              </a:ext>
            </a:extLst>
          </p:cNvPr>
          <p:cNvSpPr txBox="1"/>
          <p:nvPr/>
        </p:nvSpPr>
        <p:spPr>
          <a:xfrm>
            <a:off x="5501106" y="5091206"/>
            <a:ext cx="141065" cy="1384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22</a:t>
            </a:r>
          </a:p>
        </p:txBody>
      </p:sp>
      <p:sp>
        <p:nvSpPr>
          <p:cNvPr id="195" name="TextBox 194">
            <a:extLst>
              <a:ext uri="{FF2B5EF4-FFF2-40B4-BE49-F238E27FC236}">
                <a16:creationId xmlns:a16="http://schemas.microsoft.com/office/drawing/2014/main" id="{B5407EB4-CB20-0D4D-94B9-2F6EA18AD152}"/>
              </a:ext>
            </a:extLst>
          </p:cNvPr>
          <p:cNvSpPr txBox="1"/>
          <p:nvPr/>
        </p:nvSpPr>
        <p:spPr>
          <a:xfrm>
            <a:off x="5178422" y="5563416"/>
            <a:ext cx="57708" cy="221599"/>
          </a:xfrm>
          <a:prstGeom prst="rect">
            <a:avLst/>
          </a:prstGeom>
          <a:noFill/>
        </p:spPr>
        <p:txBody>
          <a:bodyPr wrap="none" lIns="0" tIns="0" rIns="0" bIns="0" rtlCol="0">
            <a:spAutoFit/>
          </a:bodyPr>
          <a:lstStyle/>
          <a:p>
            <a:pPr algn="ctr">
              <a:lnSpc>
                <a:spcPct val="90000"/>
              </a:lnSpc>
            </a:pPr>
            <a:r>
              <a:rPr lang="en-GB" sz="800" dirty="0">
                <a:latin typeface="Arial" panose="020B0604020202020204" pitchFamily="34" charset="0"/>
                <a:ea typeface="Aileron" charset="0"/>
                <a:cs typeface="Arial" panose="020B0604020202020204" pitchFamily="34" charset="0"/>
              </a:rPr>
              <a:t>4</a:t>
            </a:r>
          </a:p>
          <a:p>
            <a:pPr algn="ctr">
              <a:lnSpc>
                <a:spcPct val="90000"/>
              </a:lnSpc>
            </a:pPr>
            <a:r>
              <a:rPr lang="en-GB" sz="800" dirty="0">
                <a:latin typeface="Arial" panose="020B0604020202020204" pitchFamily="34" charset="0"/>
                <a:ea typeface="Aileron" charset="0"/>
                <a:cs typeface="Arial" panose="020B0604020202020204" pitchFamily="34" charset="0"/>
              </a:rPr>
              <a:t>0</a:t>
            </a:r>
          </a:p>
        </p:txBody>
      </p:sp>
      <p:sp>
        <p:nvSpPr>
          <p:cNvPr id="196" name="TextBox 195">
            <a:extLst>
              <a:ext uri="{FF2B5EF4-FFF2-40B4-BE49-F238E27FC236}">
                <a16:creationId xmlns:a16="http://schemas.microsoft.com/office/drawing/2014/main" id="{75DBF5CB-2ED4-0241-BC5C-9F4F0ED69F5D}"/>
              </a:ext>
            </a:extLst>
          </p:cNvPr>
          <p:cNvSpPr txBox="1"/>
          <p:nvPr/>
        </p:nvSpPr>
        <p:spPr>
          <a:xfrm>
            <a:off x="4227661" y="5563416"/>
            <a:ext cx="115416" cy="221599"/>
          </a:xfrm>
          <a:prstGeom prst="rect">
            <a:avLst/>
          </a:prstGeom>
          <a:noFill/>
        </p:spPr>
        <p:txBody>
          <a:bodyPr wrap="none" lIns="0" tIns="0" rIns="0" bIns="0" rtlCol="0">
            <a:spAutoFit/>
          </a:bodyPr>
          <a:lstStyle/>
          <a:p>
            <a:pPr algn="ctr">
              <a:lnSpc>
                <a:spcPct val="90000"/>
              </a:lnSpc>
            </a:pPr>
            <a:r>
              <a:rPr lang="en-GB" sz="800" dirty="0">
                <a:latin typeface="Arial" panose="020B0604020202020204" pitchFamily="34" charset="0"/>
                <a:ea typeface="Aileron" charset="0"/>
                <a:cs typeface="Arial" panose="020B0604020202020204" pitchFamily="34" charset="0"/>
              </a:rPr>
              <a:t>33</a:t>
            </a:r>
          </a:p>
          <a:p>
            <a:pPr algn="ctr">
              <a:lnSpc>
                <a:spcPct val="90000"/>
              </a:lnSpc>
            </a:pPr>
            <a:r>
              <a:rPr lang="en-GB" sz="800" dirty="0">
                <a:latin typeface="Arial" panose="020B0604020202020204" pitchFamily="34" charset="0"/>
                <a:ea typeface="Aileron" charset="0"/>
                <a:cs typeface="Arial" panose="020B0604020202020204" pitchFamily="34" charset="0"/>
              </a:rPr>
              <a:t>4</a:t>
            </a:r>
          </a:p>
        </p:txBody>
      </p:sp>
      <p:sp>
        <p:nvSpPr>
          <p:cNvPr id="197" name="TextBox 196">
            <a:extLst>
              <a:ext uri="{FF2B5EF4-FFF2-40B4-BE49-F238E27FC236}">
                <a16:creationId xmlns:a16="http://schemas.microsoft.com/office/drawing/2014/main" id="{E5362C88-20F7-6742-A270-C7F87F73AB1A}"/>
              </a:ext>
            </a:extLst>
          </p:cNvPr>
          <p:cNvSpPr txBox="1"/>
          <p:nvPr/>
        </p:nvSpPr>
        <p:spPr>
          <a:xfrm>
            <a:off x="3678386" y="5563416"/>
            <a:ext cx="115416" cy="221599"/>
          </a:xfrm>
          <a:prstGeom prst="rect">
            <a:avLst/>
          </a:prstGeom>
          <a:noFill/>
        </p:spPr>
        <p:txBody>
          <a:bodyPr wrap="none" lIns="0" tIns="0" rIns="0" bIns="0" rtlCol="0">
            <a:spAutoFit/>
          </a:bodyPr>
          <a:lstStyle/>
          <a:p>
            <a:pPr algn="ctr">
              <a:lnSpc>
                <a:spcPct val="90000"/>
              </a:lnSpc>
            </a:pPr>
            <a:r>
              <a:rPr lang="en-GB" sz="800" dirty="0">
                <a:latin typeface="Arial" panose="020B0604020202020204" pitchFamily="34" charset="0"/>
                <a:ea typeface="Aileron" charset="0"/>
                <a:cs typeface="Arial" panose="020B0604020202020204" pitchFamily="34" charset="0"/>
              </a:rPr>
              <a:t>54</a:t>
            </a:r>
          </a:p>
          <a:p>
            <a:pPr algn="ctr">
              <a:lnSpc>
                <a:spcPct val="90000"/>
              </a:lnSpc>
            </a:pPr>
            <a:r>
              <a:rPr lang="en-GB" sz="800" dirty="0">
                <a:latin typeface="Arial" panose="020B0604020202020204" pitchFamily="34" charset="0"/>
                <a:ea typeface="Aileron" charset="0"/>
                <a:cs typeface="Arial" panose="020B0604020202020204" pitchFamily="34" charset="0"/>
              </a:rPr>
              <a:t>5</a:t>
            </a:r>
          </a:p>
        </p:txBody>
      </p:sp>
      <p:sp>
        <p:nvSpPr>
          <p:cNvPr id="198" name="TextBox 197">
            <a:extLst>
              <a:ext uri="{FF2B5EF4-FFF2-40B4-BE49-F238E27FC236}">
                <a16:creationId xmlns:a16="http://schemas.microsoft.com/office/drawing/2014/main" id="{93D4927A-F7E3-6B4E-BB4E-BDD12B84BF5D}"/>
              </a:ext>
            </a:extLst>
          </p:cNvPr>
          <p:cNvSpPr txBox="1"/>
          <p:nvPr/>
        </p:nvSpPr>
        <p:spPr>
          <a:xfrm>
            <a:off x="2902315" y="5563416"/>
            <a:ext cx="173124" cy="221599"/>
          </a:xfrm>
          <a:prstGeom prst="rect">
            <a:avLst/>
          </a:prstGeom>
          <a:noFill/>
        </p:spPr>
        <p:txBody>
          <a:bodyPr wrap="none" lIns="0" tIns="0" rIns="0" bIns="0" rtlCol="0">
            <a:spAutoFit/>
          </a:bodyPr>
          <a:lstStyle/>
          <a:p>
            <a:pPr algn="ctr">
              <a:lnSpc>
                <a:spcPct val="90000"/>
              </a:lnSpc>
            </a:pPr>
            <a:r>
              <a:rPr lang="en-GB" sz="800" dirty="0">
                <a:latin typeface="Arial" panose="020B0604020202020204" pitchFamily="34" charset="0"/>
                <a:ea typeface="Aileron" charset="0"/>
                <a:cs typeface="Arial" panose="020B0604020202020204" pitchFamily="34" charset="0"/>
              </a:rPr>
              <a:t>110</a:t>
            </a:r>
          </a:p>
          <a:p>
            <a:pPr algn="ctr">
              <a:lnSpc>
                <a:spcPct val="90000"/>
              </a:lnSpc>
            </a:pPr>
            <a:r>
              <a:rPr lang="en-GB" sz="800" dirty="0">
                <a:latin typeface="Arial" panose="020B0604020202020204" pitchFamily="34" charset="0"/>
                <a:ea typeface="Aileron" charset="0"/>
                <a:cs typeface="Arial" panose="020B0604020202020204" pitchFamily="34" charset="0"/>
              </a:rPr>
              <a:t>8</a:t>
            </a:r>
          </a:p>
        </p:txBody>
      </p:sp>
      <p:sp>
        <p:nvSpPr>
          <p:cNvPr id="199" name="TextBox 198">
            <a:extLst>
              <a:ext uri="{FF2B5EF4-FFF2-40B4-BE49-F238E27FC236}">
                <a16:creationId xmlns:a16="http://schemas.microsoft.com/office/drawing/2014/main" id="{864A6751-370A-4348-A5DE-1452B461BD1A}"/>
              </a:ext>
            </a:extLst>
          </p:cNvPr>
          <p:cNvSpPr txBox="1"/>
          <p:nvPr/>
        </p:nvSpPr>
        <p:spPr>
          <a:xfrm>
            <a:off x="2353567" y="5563416"/>
            <a:ext cx="173124" cy="221599"/>
          </a:xfrm>
          <a:prstGeom prst="rect">
            <a:avLst/>
          </a:prstGeom>
          <a:noFill/>
        </p:spPr>
        <p:txBody>
          <a:bodyPr wrap="none" lIns="0" tIns="0" rIns="0" bIns="0" rtlCol="0">
            <a:spAutoFit/>
          </a:bodyPr>
          <a:lstStyle/>
          <a:p>
            <a:pPr algn="ctr">
              <a:lnSpc>
                <a:spcPct val="90000"/>
              </a:lnSpc>
            </a:pPr>
            <a:r>
              <a:rPr lang="en-GB" sz="800" dirty="0">
                <a:latin typeface="Arial" panose="020B0604020202020204" pitchFamily="34" charset="0"/>
                <a:ea typeface="Aileron" charset="0"/>
                <a:cs typeface="Arial" panose="020B0604020202020204" pitchFamily="34" charset="0"/>
              </a:rPr>
              <a:t>167</a:t>
            </a:r>
          </a:p>
          <a:p>
            <a:pPr algn="ctr">
              <a:lnSpc>
                <a:spcPct val="90000"/>
              </a:lnSpc>
            </a:pPr>
            <a:r>
              <a:rPr lang="en-GB" sz="800" dirty="0">
                <a:latin typeface="Arial" panose="020B0604020202020204" pitchFamily="34" charset="0"/>
                <a:ea typeface="Aileron" charset="0"/>
                <a:cs typeface="Arial" panose="020B0604020202020204" pitchFamily="34" charset="0"/>
              </a:rPr>
              <a:t>21</a:t>
            </a:r>
          </a:p>
        </p:txBody>
      </p:sp>
      <p:sp>
        <p:nvSpPr>
          <p:cNvPr id="200" name="TextBox 199">
            <a:extLst>
              <a:ext uri="{FF2B5EF4-FFF2-40B4-BE49-F238E27FC236}">
                <a16:creationId xmlns:a16="http://schemas.microsoft.com/office/drawing/2014/main" id="{1321795E-1005-E54A-BB38-9D74FDE63608}"/>
              </a:ext>
            </a:extLst>
          </p:cNvPr>
          <p:cNvSpPr txBox="1"/>
          <p:nvPr/>
        </p:nvSpPr>
        <p:spPr>
          <a:xfrm>
            <a:off x="2176159" y="5563416"/>
            <a:ext cx="157735" cy="221599"/>
          </a:xfrm>
          <a:prstGeom prst="rect">
            <a:avLst/>
          </a:prstGeom>
          <a:noFill/>
        </p:spPr>
        <p:txBody>
          <a:bodyPr wrap="none" lIns="0" tIns="0" rIns="0" bIns="0" rtlCol="0">
            <a:spAutoFit/>
          </a:bodyPr>
          <a:lstStyle/>
          <a:p>
            <a:pPr algn="ctr">
              <a:lnSpc>
                <a:spcPct val="90000"/>
              </a:lnSpc>
            </a:pPr>
            <a:r>
              <a:rPr lang="en-GB" sz="800" spc="-40" dirty="0">
                <a:latin typeface="Arial" panose="020B0604020202020204" pitchFamily="34" charset="0"/>
                <a:ea typeface="Aileron" charset="0"/>
                <a:cs typeface="Arial" panose="020B0604020202020204" pitchFamily="34" charset="0"/>
              </a:rPr>
              <a:t>201</a:t>
            </a:r>
          </a:p>
          <a:p>
            <a:pPr algn="ctr">
              <a:lnSpc>
                <a:spcPct val="90000"/>
              </a:lnSpc>
            </a:pPr>
            <a:r>
              <a:rPr lang="en-GB" sz="800" spc="-40" dirty="0">
                <a:latin typeface="Arial" panose="020B0604020202020204" pitchFamily="34" charset="0"/>
                <a:ea typeface="Aileron" charset="0"/>
                <a:cs typeface="Arial" panose="020B0604020202020204" pitchFamily="34" charset="0"/>
              </a:rPr>
              <a:t>30</a:t>
            </a:r>
          </a:p>
        </p:txBody>
      </p:sp>
      <p:sp>
        <p:nvSpPr>
          <p:cNvPr id="201" name="TextBox 200">
            <a:extLst>
              <a:ext uri="{FF2B5EF4-FFF2-40B4-BE49-F238E27FC236}">
                <a16:creationId xmlns:a16="http://schemas.microsoft.com/office/drawing/2014/main" id="{7AC8F241-2551-054A-8AE6-5FB5A414484C}"/>
              </a:ext>
            </a:extLst>
          </p:cNvPr>
          <p:cNvSpPr txBox="1"/>
          <p:nvPr/>
        </p:nvSpPr>
        <p:spPr>
          <a:xfrm>
            <a:off x="1994760" y="5563416"/>
            <a:ext cx="157735" cy="221599"/>
          </a:xfrm>
          <a:prstGeom prst="rect">
            <a:avLst/>
          </a:prstGeom>
          <a:noFill/>
        </p:spPr>
        <p:txBody>
          <a:bodyPr wrap="none" lIns="0" tIns="0" rIns="0" bIns="0" rtlCol="0">
            <a:spAutoFit/>
          </a:bodyPr>
          <a:lstStyle/>
          <a:p>
            <a:pPr algn="ctr">
              <a:lnSpc>
                <a:spcPct val="90000"/>
              </a:lnSpc>
            </a:pPr>
            <a:r>
              <a:rPr lang="en-GB" sz="800" spc="-40" dirty="0">
                <a:latin typeface="Arial" panose="020B0604020202020204" pitchFamily="34" charset="0"/>
                <a:ea typeface="Aileron" charset="0"/>
                <a:cs typeface="Arial" panose="020B0604020202020204" pitchFamily="34" charset="0"/>
              </a:rPr>
              <a:t>235</a:t>
            </a:r>
          </a:p>
          <a:p>
            <a:pPr algn="ctr">
              <a:lnSpc>
                <a:spcPct val="90000"/>
              </a:lnSpc>
            </a:pPr>
            <a:r>
              <a:rPr lang="en-GB" sz="800" spc="-40" dirty="0">
                <a:latin typeface="Arial" panose="020B0604020202020204" pitchFamily="34" charset="0"/>
                <a:ea typeface="Aileron" charset="0"/>
                <a:cs typeface="Arial" panose="020B0604020202020204" pitchFamily="34" charset="0"/>
              </a:rPr>
              <a:t>42</a:t>
            </a:r>
          </a:p>
        </p:txBody>
      </p:sp>
      <p:sp>
        <p:nvSpPr>
          <p:cNvPr id="202" name="TextBox 201">
            <a:extLst>
              <a:ext uri="{FF2B5EF4-FFF2-40B4-BE49-F238E27FC236}">
                <a16:creationId xmlns:a16="http://schemas.microsoft.com/office/drawing/2014/main" id="{C37DBE3D-EB4C-FF4E-B674-11FE32692181}"/>
              </a:ext>
            </a:extLst>
          </p:cNvPr>
          <p:cNvSpPr txBox="1"/>
          <p:nvPr/>
        </p:nvSpPr>
        <p:spPr>
          <a:xfrm>
            <a:off x="1813361" y="5563416"/>
            <a:ext cx="157735" cy="221599"/>
          </a:xfrm>
          <a:prstGeom prst="rect">
            <a:avLst/>
          </a:prstGeom>
          <a:noFill/>
        </p:spPr>
        <p:txBody>
          <a:bodyPr wrap="none" lIns="0" tIns="0" rIns="0" bIns="0" rtlCol="0">
            <a:spAutoFit/>
          </a:bodyPr>
          <a:lstStyle/>
          <a:p>
            <a:pPr algn="ctr">
              <a:lnSpc>
                <a:spcPct val="90000"/>
              </a:lnSpc>
            </a:pPr>
            <a:r>
              <a:rPr lang="en-GB" sz="800" spc="-40" dirty="0">
                <a:latin typeface="Arial" panose="020B0604020202020204" pitchFamily="34" charset="0"/>
                <a:ea typeface="Aileron" charset="0"/>
                <a:cs typeface="Arial" panose="020B0604020202020204" pitchFamily="34" charset="0"/>
              </a:rPr>
              <a:t>255</a:t>
            </a:r>
          </a:p>
          <a:p>
            <a:pPr algn="ctr">
              <a:lnSpc>
                <a:spcPct val="90000"/>
              </a:lnSpc>
            </a:pPr>
            <a:r>
              <a:rPr lang="en-GB" sz="800" spc="-40" dirty="0">
                <a:latin typeface="Arial" panose="020B0604020202020204" pitchFamily="34" charset="0"/>
                <a:ea typeface="Aileron" charset="0"/>
                <a:cs typeface="Arial" panose="020B0604020202020204" pitchFamily="34" charset="0"/>
              </a:rPr>
              <a:t>66</a:t>
            </a:r>
          </a:p>
        </p:txBody>
      </p:sp>
      <p:sp>
        <p:nvSpPr>
          <p:cNvPr id="203" name="TextBox 202">
            <a:extLst>
              <a:ext uri="{FF2B5EF4-FFF2-40B4-BE49-F238E27FC236}">
                <a16:creationId xmlns:a16="http://schemas.microsoft.com/office/drawing/2014/main" id="{F6F1DDD0-ADB1-BE40-91F5-D1C19A0D07C5}"/>
              </a:ext>
            </a:extLst>
          </p:cNvPr>
          <p:cNvSpPr txBox="1"/>
          <p:nvPr/>
        </p:nvSpPr>
        <p:spPr>
          <a:xfrm>
            <a:off x="1635728" y="5563416"/>
            <a:ext cx="157735" cy="221599"/>
          </a:xfrm>
          <a:prstGeom prst="rect">
            <a:avLst/>
          </a:prstGeom>
          <a:noFill/>
        </p:spPr>
        <p:txBody>
          <a:bodyPr wrap="none" lIns="0" tIns="0" rIns="0" bIns="0" rtlCol="0">
            <a:spAutoFit/>
          </a:bodyPr>
          <a:lstStyle/>
          <a:p>
            <a:pPr algn="ctr">
              <a:lnSpc>
                <a:spcPct val="90000"/>
              </a:lnSpc>
            </a:pPr>
            <a:r>
              <a:rPr lang="en-GB" sz="800" spc="-40" dirty="0">
                <a:latin typeface="Arial" panose="020B0604020202020204" pitchFamily="34" charset="0"/>
                <a:ea typeface="Aileron" charset="0"/>
                <a:cs typeface="Arial" panose="020B0604020202020204" pitchFamily="34" charset="0"/>
              </a:rPr>
              <a:t>289</a:t>
            </a:r>
          </a:p>
          <a:p>
            <a:pPr algn="ctr">
              <a:lnSpc>
                <a:spcPct val="90000"/>
              </a:lnSpc>
            </a:pPr>
            <a:r>
              <a:rPr lang="en-GB" sz="800" spc="-40" dirty="0">
                <a:latin typeface="Arial" panose="020B0604020202020204" pitchFamily="34" charset="0"/>
                <a:ea typeface="Aileron" charset="0"/>
                <a:cs typeface="Arial" panose="020B0604020202020204" pitchFamily="34" charset="0"/>
              </a:rPr>
              <a:t>97</a:t>
            </a:r>
          </a:p>
        </p:txBody>
      </p:sp>
      <p:sp>
        <p:nvSpPr>
          <p:cNvPr id="208" name="TextBox 207">
            <a:extLst>
              <a:ext uri="{FF2B5EF4-FFF2-40B4-BE49-F238E27FC236}">
                <a16:creationId xmlns:a16="http://schemas.microsoft.com/office/drawing/2014/main" id="{A1D0DECA-B0BF-A24E-96DC-7AFD5AD3C31B}"/>
              </a:ext>
            </a:extLst>
          </p:cNvPr>
          <p:cNvSpPr txBox="1"/>
          <p:nvPr/>
        </p:nvSpPr>
        <p:spPr>
          <a:xfrm>
            <a:off x="820980" y="5839385"/>
            <a:ext cx="4523674" cy="138499"/>
          </a:xfrm>
          <a:prstGeom prst="rect">
            <a:avLst/>
          </a:prstGeom>
          <a:noFill/>
        </p:spPr>
        <p:txBody>
          <a:bodyPr wrap="none" lIns="0" tIns="0" rIns="0" bIns="0" rtlCol="0">
            <a:spAutoFit/>
          </a:bodyPr>
          <a:lstStyle/>
          <a:p>
            <a:pPr>
              <a:lnSpc>
                <a:spcPct val="90000"/>
              </a:lnSpc>
            </a:pPr>
            <a:r>
              <a:rPr lang="en-GB" sz="1000" dirty="0">
                <a:latin typeface="Arial" panose="020B0604020202020204" pitchFamily="34" charset="0"/>
                <a:ea typeface="Aileron" charset="0"/>
                <a:cs typeface="Arial" panose="020B0604020202020204" pitchFamily="34" charset="0"/>
              </a:rPr>
              <a:t>Time to the first occurrence of ≥10-point decrease in FACT-P total from baseline</a:t>
            </a:r>
          </a:p>
        </p:txBody>
      </p:sp>
      <p:sp>
        <p:nvSpPr>
          <p:cNvPr id="210" name="TextBox 209">
            <a:extLst>
              <a:ext uri="{FF2B5EF4-FFF2-40B4-BE49-F238E27FC236}">
                <a16:creationId xmlns:a16="http://schemas.microsoft.com/office/drawing/2014/main" id="{EFBF2549-20C8-C641-9B49-7B516A5192D4}"/>
              </a:ext>
            </a:extLst>
          </p:cNvPr>
          <p:cNvSpPr txBox="1"/>
          <p:nvPr/>
        </p:nvSpPr>
        <p:spPr>
          <a:xfrm rot="16200000">
            <a:off x="5574118" y="3422113"/>
            <a:ext cx="2167261" cy="193899"/>
          </a:xfrm>
          <a:prstGeom prst="rect">
            <a:avLst/>
          </a:prstGeom>
          <a:noFill/>
        </p:spPr>
        <p:txBody>
          <a:bodyPr wrap="none" lIns="0" tIns="0" rIns="0" bIns="0" rtlCol="0">
            <a:spAutoFit/>
          </a:bodyPr>
          <a:lstStyle/>
          <a:p>
            <a:pPr algn="ctr">
              <a:lnSpc>
                <a:spcPct val="90000"/>
              </a:lnSpc>
            </a:pPr>
            <a:r>
              <a:rPr lang="en-GB" sz="1400" b="1" dirty="0">
                <a:latin typeface="Arial" panose="020B0604020202020204" pitchFamily="34" charset="0"/>
                <a:ea typeface="Aileron" charset="0"/>
                <a:cs typeface="Arial" panose="020B0604020202020204" pitchFamily="34" charset="0"/>
              </a:rPr>
              <a:t>Event-free probability (%)</a:t>
            </a:r>
          </a:p>
        </p:txBody>
      </p:sp>
      <p:sp>
        <p:nvSpPr>
          <p:cNvPr id="211" name="TextBox 210">
            <a:extLst>
              <a:ext uri="{FF2B5EF4-FFF2-40B4-BE49-F238E27FC236}">
                <a16:creationId xmlns:a16="http://schemas.microsoft.com/office/drawing/2014/main" id="{E8B5A36A-0B40-6749-A770-389EB2553EE5}"/>
              </a:ext>
            </a:extLst>
          </p:cNvPr>
          <p:cNvSpPr txBox="1"/>
          <p:nvPr/>
        </p:nvSpPr>
        <p:spPr>
          <a:xfrm>
            <a:off x="6774944" y="2141447"/>
            <a:ext cx="211596" cy="138499"/>
          </a:xfrm>
          <a:prstGeom prst="rect">
            <a:avLst/>
          </a:prstGeom>
          <a:noFill/>
        </p:spPr>
        <p:txBody>
          <a:bodyPr wrap="none" lIns="0" tIns="0" rIns="0" bIns="0" rtlCol="0">
            <a:spAutoFit/>
          </a:bodyPr>
          <a:lstStyle/>
          <a:p>
            <a:pPr algn="r">
              <a:lnSpc>
                <a:spcPct val="90000"/>
              </a:lnSpc>
            </a:pPr>
            <a:r>
              <a:rPr lang="en-GB" sz="1000" dirty="0">
                <a:latin typeface="Arial" panose="020B0604020202020204" pitchFamily="34" charset="0"/>
                <a:ea typeface="Aileron" charset="0"/>
                <a:cs typeface="Arial" panose="020B0604020202020204" pitchFamily="34" charset="0"/>
              </a:rPr>
              <a:t>100</a:t>
            </a:r>
          </a:p>
        </p:txBody>
      </p:sp>
      <p:cxnSp>
        <p:nvCxnSpPr>
          <p:cNvPr id="212" name="Straight Connector 211">
            <a:extLst>
              <a:ext uri="{FF2B5EF4-FFF2-40B4-BE49-F238E27FC236}">
                <a16:creationId xmlns:a16="http://schemas.microsoft.com/office/drawing/2014/main" id="{FF20BD27-9A23-874B-B08A-34934992C729}"/>
              </a:ext>
            </a:extLst>
          </p:cNvPr>
          <p:cNvCxnSpPr>
            <a:cxnSpLocks/>
          </p:cNvCxnSpPr>
          <p:nvPr/>
        </p:nvCxnSpPr>
        <p:spPr>
          <a:xfrm flipH="1">
            <a:off x="7028663" y="2202912"/>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13" name="TextBox 212">
            <a:extLst>
              <a:ext uri="{FF2B5EF4-FFF2-40B4-BE49-F238E27FC236}">
                <a16:creationId xmlns:a16="http://schemas.microsoft.com/office/drawing/2014/main" id="{C9ED754D-14A6-5F4D-B990-0F3C14BA51C4}"/>
              </a:ext>
            </a:extLst>
          </p:cNvPr>
          <p:cNvSpPr txBox="1"/>
          <p:nvPr/>
        </p:nvSpPr>
        <p:spPr>
          <a:xfrm>
            <a:off x="6845476" y="2695451"/>
            <a:ext cx="141064" cy="138499"/>
          </a:xfrm>
          <a:prstGeom prst="rect">
            <a:avLst/>
          </a:prstGeom>
          <a:noFill/>
        </p:spPr>
        <p:txBody>
          <a:bodyPr wrap="none" lIns="0" tIns="0" rIns="0" bIns="0" rtlCol="0">
            <a:spAutoFit/>
          </a:bodyPr>
          <a:lstStyle/>
          <a:p>
            <a:pPr algn="r">
              <a:lnSpc>
                <a:spcPct val="90000"/>
              </a:lnSpc>
            </a:pPr>
            <a:r>
              <a:rPr lang="en-GB" sz="1000" dirty="0">
                <a:latin typeface="Arial" panose="020B0604020202020204" pitchFamily="34" charset="0"/>
                <a:ea typeface="Aileron" charset="0"/>
                <a:cs typeface="Arial" panose="020B0604020202020204" pitchFamily="34" charset="0"/>
              </a:rPr>
              <a:t>80</a:t>
            </a:r>
          </a:p>
        </p:txBody>
      </p:sp>
      <p:cxnSp>
        <p:nvCxnSpPr>
          <p:cNvPr id="214" name="Straight Connector 213">
            <a:extLst>
              <a:ext uri="{FF2B5EF4-FFF2-40B4-BE49-F238E27FC236}">
                <a16:creationId xmlns:a16="http://schemas.microsoft.com/office/drawing/2014/main" id="{5D990EE6-2AAE-8441-B4A4-F68273AFD0AB}"/>
              </a:ext>
            </a:extLst>
          </p:cNvPr>
          <p:cNvCxnSpPr>
            <a:cxnSpLocks/>
          </p:cNvCxnSpPr>
          <p:nvPr/>
        </p:nvCxnSpPr>
        <p:spPr>
          <a:xfrm flipH="1">
            <a:off x="7028663" y="2756916"/>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15" name="TextBox 214">
            <a:extLst>
              <a:ext uri="{FF2B5EF4-FFF2-40B4-BE49-F238E27FC236}">
                <a16:creationId xmlns:a16="http://schemas.microsoft.com/office/drawing/2014/main" id="{52235C4F-AAAD-E74C-93CF-557BB2F6F134}"/>
              </a:ext>
            </a:extLst>
          </p:cNvPr>
          <p:cNvSpPr txBox="1"/>
          <p:nvPr/>
        </p:nvSpPr>
        <p:spPr>
          <a:xfrm>
            <a:off x="6845476" y="3245228"/>
            <a:ext cx="141064" cy="138499"/>
          </a:xfrm>
          <a:prstGeom prst="rect">
            <a:avLst/>
          </a:prstGeom>
          <a:noFill/>
        </p:spPr>
        <p:txBody>
          <a:bodyPr wrap="none" lIns="0" tIns="0" rIns="0" bIns="0" rtlCol="0">
            <a:spAutoFit/>
          </a:bodyPr>
          <a:lstStyle/>
          <a:p>
            <a:pPr algn="r">
              <a:lnSpc>
                <a:spcPct val="90000"/>
              </a:lnSpc>
            </a:pPr>
            <a:r>
              <a:rPr lang="en-GB" sz="1000" dirty="0">
                <a:latin typeface="Arial" panose="020B0604020202020204" pitchFamily="34" charset="0"/>
                <a:ea typeface="Aileron" charset="0"/>
                <a:cs typeface="Arial" panose="020B0604020202020204" pitchFamily="34" charset="0"/>
              </a:rPr>
              <a:t>60</a:t>
            </a:r>
          </a:p>
        </p:txBody>
      </p:sp>
      <p:cxnSp>
        <p:nvCxnSpPr>
          <p:cNvPr id="216" name="Straight Connector 215">
            <a:extLst>
              <a:ext uri="{FF2B5EF4-FFF2-40B4-BE49-F238E27FC236}">
                <a16:creationId xmlns:a16="http://schemas.microsoft.com/office/drawing/2014/main" id="{B450FCF7-006C-CB4E-B71A-64D95D778BF8}"/>
              </a:ext>
            </a:extLst>
          </p:cNvPr>
          <p:cNvCxnSpPr>
            <a:cxnSpLocks/>
          </p:cNvCxnSpPr>
          <p:nvPr/>
        </p:nvCxnSpPr>
        <p:spPr>
          <a:xfrm flipH="1">
            <a:off x="7028663" y="3313043"/>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17" name="TextBox 216">
            <a:extLst>
              <a:ext uri="{FF2B5EF4-FFF2-40B4-BE49-F238E27FC236}">
                <a16:creationId xmlns:a16="http://schemas.microsoft.com/office/drawing/2014/main" id="{30651831-95EA-E74C-91B9-E94CB38C9927}"/>
              </a:ext>
            </a:extLst>
          </p:cNvPr>
          <p:cNvSpPr txBox="1"/>
          <p:nvPr/>
        </p:nvSpPr>
        <p:spPr>
          <a:xfrm>
            <a:off x="6845476" y="3798180"/>
            <a:ext cx="141064" cy="138499"/>
          </a:xfrm>
          <a:prstGeom prst="rect">
            <a:avLst/>
          </a:prstGeom>
          <a:noFill/>
        </p:spPr>
        <p:txBody>
          <a:bodyPr wrap="none" lIns="0" tIns="0" rIns="0" bIns="0" rtlCol="0">
            <a:spAutoFit/>
          </a:bodyPr>
          <a:lstStyle/>
          <a:p>
            <a:pPr algn="r">
              <a:lnSpc>
                <a:spcPct val="90000"/>
              </a:lnSpc>
            </a:pPr>
            <a:r>
              <a:rPr lang="en-GB" sz="1000" dirty="0">
                <a:latin typeface="Arial" panose="020B0604020202020204" pitchFamily="34" charset="0"/>
                <a:ea typeface="Aileron" charset="0"/>
                <a:cs typeface="Arial" panose="020B0604020202020204" pitchFamily="34" charset="0"/>
              </a:rPr>
              <a:t>40</a:t>
            </a:r>
          </a:p>
        </p:txBody>
      </p:sp>
      <p:cxnSp>
        <p:nvCxnSpPr>
          <p:cNvPr id="218" name="Straight Connector 217">
            <a:extLst>
              <a:ext uri="{FF2B5EF4-FFF2-40B4-BE49-F238E27FC236}">
                <a16:creationId xmlns:a16="http://schemas.microsoft.com/office/drawing/2014/main" id="{9D51B1A6-B44A-D948-AE78-ED474ABD4798}"/>
              </a:ext>
            </a:extLst>
          </p:cNvPr>
          <p:cNvCxnSpPr>
            <a:cxnSpLocks/>
          </p:cNvCxnSpPr>
          <p:nvPr/>
        </p:nvCxnSpPr>
        <p:spPr>
          <a:xfrm flipH="1">
            <a:off x="7028663" y="3865995"/>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9" name="Straight Connector 218">
            <a:extLst>
              <a:ext uri="{FF2B5EF4-FFF2-40B4-BE49-F238E27FC236}">
                <a16:creationId xmlns:a16="http://schemas.microsoft.com/office/drawing/2014/main" id="{86EBC2D1-D4A8-684B-8959-BCF1052F441A}"/>
              </a:ext>
            </a:extLst>
          </p:cNvPr>
          <p:cNvCxnSpPr>
            <a:cxnSpLocks/>
          </p:cNvCxnSpPr>
          <p:nvPr/>
        </p:nvCxnSpPr>
        <p:spPr>
          <a:xfrm>
            <a:off x="7100663" y="2104571"/>
            <a:ext cx="0" cy="2887099"/>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20" name="TextBox 219">
            <a:extLst>
              <a:ext uri="{FF2B5EF4-FFF2-40B4-BE49-F238E27FC236}">
                <a16:creationId xmlns:a16="http://schemas.microsoft.com/office/drawing/2014/main" id="{E5B8CCEC-CBB7-2B4A-B303-45C186B17776}"/>
              </a:ext>
            </a:extLst>
          </p:cNvPr>
          <p:cNvSpPr txBox="1"/>
          <p:nvPr/>
        </p:nvSpPr>
        <p:spPr>
          <a:xfrm>
            <a:off x="7668673" y="1767241"/>
            <a:ext cx="2503892" cy="221599"/>
          </a:xfrm>
          <a:prstGeom prst="rect">
            <a:avLst/>
          </a:prstGeom>
          <a:noFill/>
        </p:spPr>
        <p:txBody>
          <a:bodyPr wrap="none" lIns="0" tIns="0" rIns="0" bIns="0" rtlCol="0">
            <a:spAutoFit/>
          </a:bodyPr>
          <a:lstStyle/>
          <a:p>
            <a:pPr algn="ctr">
              <a:lnSpc>
                <a:spcPct val="90000"/>
              </a:lnSpc>
            </a:pPr>
            <a:r>
              <a:rPr lang="en-GB" sz="1600" b="1" dirty="0">
                <a:latin typeface="Arial" panose="020B0604020202020204" pitchFamily="34" charset="0"/>
                <a:ea typeface="Aileron" charset="0"/>
                <a:cs typeface="Arial" panose="020B0604020202020204" pitchFamily="34" charset="0"/>
              </a:rPr>
              <a:t>rPFS analysis set (N=581)</a:t>
            </a:r>
          </a:p>
        </p:txBody>
      </p:sp>
      <p:sp>
        <p:nvSpPr>
          <p:cNvPr id="222" name="TextBox 221">
            <a:extLst>
              <a:ext uri="{FF2B5EF4-FFF2-40B4-BE49-F238E27FC236}">
                <a16:creationId xmlns:a16="http://schemas.microsoft.com/office/drawing/2014/main" id="{FDAC7B69-FA69-2449-998B-FDBB302C46BF}"/>
              </a:ext>
            </a:extLst>
          </p:cNvPr>
          <p:cNvSpPr txBox="1"/>
          <p:nvPr/>
        </p:nvSpPr>
        <p:spPr>
          <a:xfrm>
            <a:off x="6845476" y="2418186"/>
            <a:ext cx="141064" cy="138499"/>
          </a:xfrm>
          <a:prstGeom prst="rect">
            <a:avLst/>
          </a:prstGeom>
          <a:noFill/>
        </p:spPr>
        <p:txBody>
          <a:bodyPr wrap="none" lIns="0" tIns="0" rIns="0" bIns="0" rtlCol="0">
            <a:spAutoFit/>
          </a:bodyPr>
          <a:lstStyle/>
          <a:p>
            <a:pPr algn="r">
              <a:lnSpc>
                <a:spcPct val="90000"/>
              </a:lnSpc>
            </a:pPr>
            <a:r>
              <a:rPr lang="en-GB" sz="1000" dirty="0">
                <a:latin typeface="Arial" panose="020B0604020202020204" pitchFamily="34" charset="0"/>
                <a:ea typeface="Aileron" charset="0"/>
                <a:cs typeface="Arial" panose="020B0604020202020204" pitchFamily="34" charset="0"/>
              </a:rPr>
              <a:t>90</a:t>
            </a:r>
          </a:p>
        </p:txBody>
      </p:sp>
      <p:cxnSp>
        <p:nvCxnSpPr>
          <p:cNvPr id="223" name="Straight Connector 222">
            <a:extLst>
              <a:ext uri="{FF2B5EF4-FFF2-40B4-BE49-F238E27FC236}">
                <a16:creationId xmlns:a16="http://schemas.microsoft.com/office/drawing/2014/main" id="{13F72713-802E-2E4A-AA79-0B1E240CDB57}"/>
              </a:ext>
            </a:extLst>
          </p:cNvPr>
          <p:cNvCxnSpPr>
            <a:cxnSpLocks/>
          </p:cNvCxnSpPr>
          <p:nvPr/>
        </p:nvCxnSpPr>
        <p:spPr>
          <a:xfrm flipH="1">
            <a:off x="7028663" y="2479651"/>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24" name="TextBox 223">
            <a:extLst>
              <a:ext uri="{FF2B5EF4-FFF2-40B4-BE49-F238E27FC236}">
                <a16:creationId xmlns:a16="http://schemas.microsoft.com/office/drawing/2014/main" id="{E514092B-AFFA-3843-8499-3F1D411ACB70}"/>
              </a:ext>
            </a:extLst>
          </p:cNvPr>
          <p:cNvSpPr txBox="1"/>
          <p:nvPr/>
        </p:nvSpPr>
        <p:spPr>
          <a:xfrm>
            <a:off x="6845476" y="2967435"/>
            <a:ext cx="141064" cy="138499"/>
          </a:xfrm>
          <a:prstGeom prst="rect">
            <a:avLst/>
          </a:prstGeom>
          <a:noFill/>
        </p:spPr>
        <p:txBody>
          <a:bodyPr wrap="none" lIns="0" tIns="0" rIns="0" bIns="0" rtlCol="0">
            <a:spAutoFit/>
          </a:bodyPr>
          <a:lstStyle/>
          <a:p>
            <a:pPr algn="r">
              <a:lnSpc>
                <a:spcPct val="90000"/>
              </a:lnSpc>
            </a:pPr>
            <a:r>
              <a:rPr lang="en-GB" sz="1000" dirty="0">
                <a:latin typeface="Arial" panose="020B0604020202020204" pitchFamily="34" charset="0"/>
                <a:ea typeface="Aileron" charset="0"/>
                <a:cs typeface="Arial" panose="020B0604020202020204" pitchFamily="34" charset="0"/>
              </a:rPr>
              <a:t>70</a:t>
            </a:r>
          </a:p>
        </p:txBody>
      </p:sp>
      <p:cxnSp>
        <p:nvCxnSpPr>
          <p:cNvPr id="225" name="Straight Connector 224">
            <a:extLst>
              <a:ext uri="{FF2B5EF4-FFF2-40B4-BE49-F238E27FC236}">
                <a16:creationId xmlns:a16="http://schemas.microsoft.com/office/drawing/2014/main" id="{141B2390-4434-384E-B641-1C42FE20B080}"/>
              </a:ext>
            </a:extLst>
          </p:cNvPr>
          <p:cNvCxnSpPr>
            <a:cxnSpLocks/>
          </p:cNvCxnSpPr>
          <p:nvPr/>
        </p:nvCxnSpPr>
        <p:spPr>
          <a:xfrm flipH="1">
            <a:off x="7028663" y="3028900"/>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26" name="TextBox 225">
            <a:extLst>
              <a:ext uri="{FF2B5EF4-FFF2-40B4-BE49-F238E27FC236}">
                <a16:creationId xmlns:a16="http://schemas.microsoft.com/office/drawing/2014/main" id="{67F2F058-B677-CB43-80BC-F96268576B55}"/>
              </a:ext>
            </a:extLst>
          </p:cNvPr>
          <p:cNvSpPr txBox="1"/>
          <p:nvPr/>
        </p:nvSpPr>
        <p:spPr>
          <a:xfrm>
            <a:off x="6845476" y="3521440"/>
            <a:ext cx="141064" cy="138499"/>
          </a:xfrm>
          <a:prstGeom prst="rect">
            <a:avLst/>
          </a:prstGeom>
          <a:noFill/>
        </p:spPr>
        <p:txBody>
          <a:bodyPr wrap="none" lIns="0" tIns="0" rIns="0" bIns="0" rtlCol="0">
            <a:spAutoFit/>
          </a:bodyPr>
          <a:lstStyle/>
          <a:p>
            <a:pPr algn="r">
              <a:lnSpc>
                <a:spcPct val="90000"/>
              </a:lnSpc>
            </a:pPr>
            <a:r>
              <a:rPr lang="en-GB" sz="1000" dirty="0">
                <a:latin typeface="Arial" panose="020B0604020202020204" pitchFamily="34" charset="0"/>
                <a:ea typeface="Aileron" charset="0"/>
                <a:cs typeface="Arial" panose="020B0604020202020204" pitchFamily="34" charset="0"/>
              </a:rPr>
              <a:t>50</a:t>
            </a:r>
          </a:p>
        </p:txBody>
      </p:sp>
      <p:cxnSp>
        <p:nvCxnSpPr>
          <p:cNvPr id="227" name="Straight Connector 226">
            <a:extLst>
              <a:ext uri="{FF2B5EF4-FFF2-40B4-BE49-F238E27FC236}">
                <a16:creationId xmlns:a16="http://schemas.microsoft.com/office/drawing/2014/main" id="{94CD8593-2FEC-8F4F-BAA6-EBECCEB9B8FD}"/>
              </a:ext>
            </a:extLst>
          </p:cNvPr>
          <p:cNvCxnSpPr>
            <a:cxnSpLocks/>
          </p:cNvCxnSpPr>
          <p:nvPr/>
        </p:nvCxnSpPr>
        <p:spPr>
          <a:xfrm flipH="1">
            <a:off x="7028663" y="3589255"/>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28" name="TextBox 227">
            <a:extLst>
              <a:ext uri="{FF2B5EF4-FFF2-40B4-BE49-F238E27FC236}">
                <a16:creationId xmlns:a16="http://schemas.microsoft.com/office/drawing/2014/main" id="{369A776F-E4F0-554E-BB66-DD041C8AE3F5}"/>
              </a:ext>
            </a:extLst>
          </p:cNvPr>
          <p:cNvSpPr txBox="1"/>
          <p:nvPr/>
        </p:nvSpPr>
        <p:spPr>
          <a:xfrm>
            <a:off x="7899758" y="5280561"/>
            <a:ext cx="2960683" cy="193899"/>
          </a:xfrm>
          <a:prstGeom prst="rect">
            <a:avLst/>
          </a:prstGeom>
          <a:noFill/>
        </p:spPr>
        <p:txBody>
          <a:bodyPr wrap="none" lIns="0" tIns="0" rIns="0" bIns="0" rtlCol="0">
            <a:spAutoFit/>
          </a:bodyPr>
          <a:lstStyle/>
          <a:p>
            <a:pPr algn="ctr">
              <a:lnSpc>
                <a:spcPct val="90000"/>
              </a:lnSpc>
            </a:pPr>
            <a:r>
              <a:rPr lang="en-GB" sz="1400" b="1" dirty="0">
                <a:latin typeface="Arial" panose="020B0604020202020204" pitchFamily="34" charset="0"/>
                <a:ea typeface="Aileron" charset="0"/>
                <a:cs typeface="Arial" panose="020B0604020202020204" pitchFamily="34" charset="0"/>
              </a:rPr>
              <a:t>Time from randomisation (months)</a:t>
            </a:r>
          </a:p>
        </p:txBody>
      </p:sp>
      <p:sp>
        <p:nvSpPr>
          <p:cNvPr id="229" name="TextBox 228">
            <a:extLst>
              <a:ext uri="{FF2B5EF4-FFF2-40B4-BE49-F238E27FC236}">
                <a16:creationId xmlns:a16="http://schemas.microsoft.com/office/drawing/2014/main" id="{5AE04A70-2D72-634F-805E-E0E8ADF339F3}"/>
              </a:ext>
            </a:extLst>
          </p:cNvPr>
          <p:cNvSpPr txBox="1"/>
          <p:nvPr/>
        </p:nvSpPr>
        <p:spPr>
          <a:xfrm>
            <a:off x="6916007" y="4928415"/>
            <a:ext cx="70533" cy="138499"/>
          </a:xfrm>
          <a:prstGeom prst="rect">
            <a:avLst/>
          </a:prstGeom>
          <a:noFill/>
        </p:spPr>
        <p:txBody>
          <a:bodyPr wrap="none" lIns="0" tIns="0" rIns="0" bIns="0" rtlCol="0">
            <a:spAutoFit/>
          </a:bodyPr>
          <a:lstStyle/>
          <a:p>
            <a:pPr algn="r">
              <a:lnSpc>
                <a:spcPct val="90000"/>
              </a:lnSpc>
            </a:pPr>
            <a:r>
              <a:rPr lang="en-GB" sz="1000" dirty="0">
                <a:latin typeface="Arial" panose="020B0604020202020204" pitchFamily="34" charset="0"/>
                <a:ea typeface="Aileron" charset="0"/>
                <a:cs typeface="Arial" panose="020B0604020202020204" pitchFamily="34" charset="0"/>
              </a:rPr>
              <a:t>0</a:t>
            </a:r>
          </a:p>
        </p:txBody>
      </p:sp>
      <p:cxnSp>
        <p:nvCxnSpPr>
          <p:cNvPr id="230" name="Straight Connector 229">
            <a:extLst>
              <a:ext uri="{FF2B5EF4-FFF2-40B4-BE49-F238E27FC236}">
                <a16:creationId xmlns:a16="http://schemas.microsoft.com/office/drawing/2014/main" id="{1DF63EA2-264D-D44F-9E26-4ABD5610FEBC}"/>
              </a:ext>
            </a:extLst>
          </p:cNvPr>
          <p:cNvCxnSpPr>
            <a:cxnSpLocks/>
          </p:cNvCxnSpPr>
          <p:nvPr/>
        </p:nvCxnSpPr>
        <p:spPr>
          <a:xfrm flipH="1">
            <a:off x="7028663" y="4991853"/>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31" name="Straight Connector 230">
            <a:extLst>
              <a:ext uri="{FF2B5EF4-FFF2-40B4-BE49-F238E27FC236}">
                <a16:creationId xmlns:a16="http://schemas.microsoft.com/office/drawing/2014/main" id="{B0A246D1-A471-4B42-A4F8-375A481398AA}"/>
              </a:ext>
            </a:extLst>
          </p:cNvPr>
          <p:cNvCxnSpPr>
            <a:cxnSpLocks/>
          </p:cNvCxnSpPr>
          <p:nvPr/>
        </p:nvCxnSpPr>
        <p:spPr>
          <a:xfrm flipH="1">
            <a:off x="7097791" y="4991853"/>
            <a:ext cx="4549088"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32" name="TextBox 231">
            <a:extLst>
              <a:ext uri="{FF2B5EF4-FFF2-40B4-BE49-F238E27FC236}">
                <a16:creationId xmlns:a16="http://schemas.microsoft.com/office/drawing/2014/main" id="{42819FE7-BCEC-FE48-8643-A4EAC077FCA3}"/>
              </a:ext>
            </a:extLst>
          </p:cNvPr>
          <p:cNvSpPr txBox="1"/>
          <p:nvPr/>
        </p:nvSpPr>
        <p:spPr>
          <a:xfrm>
            <a:off x="6845476" y="4640851"/>
            <a:ext cx="141064" cy="138499"/>
          </a:xfrm>
          <a:prstGeom prst="rect">
            <a:avLst/>
          </a:prstGeom>
          <a:noFill/>
        </p:spPr>
        <p:txBody>
          <a:bodyPr wrap="none" lIns="0" tIns="0" rIns="0" bIns="0" rtlCol="0">
            <a:spAutoFit/>
          </a:bodyPr>
          <a:lstStyle/>
          <a:p>
            <a:pPr algn="r">
              <a:lnSpc>
                <a:spcPct val="90000"/>
              </a:lnSpc>
            </a:pPr>
            <a:r>
              <a:rPr lang="en-GB" sz="1000" dirty="0">
                <a:latin typeface="Arial" panose="020B0604020202020204" pitchFamily="34" charset="0"/>
                <a:ea typeface="Aileron" charset="0"/>
                <a:cs typeface="Arial" panose="020B0604020202020204" pitchFamily="34" charset="0"/>
              </a:rPr>
              <a:t>10</a:t>
            </a:r>
          </a:p>
        </p:txBody>
      </p:sp>
      <p:cxnSp>
        <p:nvCxnSpPr>
          <p:cNvPr id="233" name="Straight Connector 232">
            <a:extLst>
              <a:ext uri="{FF2B5EF4-FFF2-40B4-BE49-F238E27FC236}">
                <a16:creationId xmlns:a16="http://schemas.microsoft.com/office/drawing/2014/main" id="{8231DBC0-568E-7549-978C-C339DD13D582}"/>
              </a:ext>
            </a:extLst>
          </p:cNvPr>
          <p:cNvCxnSpPr>
            <a:cxnSpLocks/>
          </p:cNvCxnSpPr>
          <p:nvPr/>
        </p:nvCxnSpPr>
        <p:spPr>
          <a:xfrm flipH="1">
            <a:off x="7028663" y="4708666"/>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34" name="Straight Connector 233">
            <a:extLst>
              <a:ext uri="{FF2B5EF4-FFF2-40B4-BE49-F238E27FC236}">
                <a16:creationId xmlns:a16="http://schemas.microsoft.com/office/drawing/2014/main" id="{85571B54-7CA6-3A40-AF88-86B3B7A35D4A}"/>
              </a:ext>
            </a:extLst>
          </p:cNvPr>
          <p:cNvCxnSpPr>
            <a:cxnSpLocks/>
          </p:cNvCxnSpPr>
          <p:nvPr/>
        </p:nvCxnSpPr>
        <p:spPr>
          <a:xfrm rot="16200000" flipH="1">
            <a:off x="7240882" y="5027980"/>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35" name="TextBox 234">
            <a:extLst>
              <a:ext uri="{FF2B5EF4-FFF2-40B4-BE49-F238E27FC236}">
                <a16:creationId xmlns:a16="http://schemas.microsoft.com/office/drawing/2014/main" id="{A8ACF903-FB2E-6045-B898-D366EBCEF820}"/>
              </a:ext>
            </a:extLst>
          </p:cNvPr>
          <p:cNvSpPr txBox="1"/>
          <p:nvPr/>
        </p:nvSpPr>
        <p:spPr>
          <a:xfrm>
            <a:off x="7245588" y="5091206"/>
            <a:ext cx="70533" cy="1384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0</a:t>
            </a:r>
          </a:p>
        </p:txBody>
      </p:sp>
      <p:sp>
        <p:nvSpPr>
          <p:cNvPr id="236" name="TextBox 235">
            <a:extLst>
              <a:ext uri="{FF2B5EF4-FFF2-40B4-BE49-F238E27FC236}">
                <a16:creationId xmlns:a16="http://schemas.microsoft.com/office/drawing/2014/main" id="{FDD04A4E-BD2D-984C-A901-2A04B092E942}"/>
              </a:ext>
            </a:extLst>
          </p:cNvPr>
          <p:cNvSpPr txBox="1"/>
          <p:nvPr/>
        </p:nvSpPr>
        <p:spPr>
          <a:xfrm>
            <a:off x="5940204" y="5286417"/>
            <a:ext cx="1235916" cy="498598"/>
          </a:xfrm>
          <a:prstGeom prst="rect">
            <a:avLst/>
          </a:prstGeom>
          <a:noFill/>
        </p:spPr>
        <p:txBody>
          <a:bodyPr wrap="none" lIns="0" tIns="0" rIns="0" bIns="0" rtlCol="0">
            <a:spAutoFit/>
          </a:bodyPr>
          <a:lstStyle/>
          <a:p>
            <a:pPr algn="r">
              <a:lnSpc>
                <a:spcPct val="90000"/>
              </a:lnSpc>
            </a:pPr>
            <a:r>
              <a:rPr lang="en-GB" sz="900" b="1" dirty="0">
                <a:latin typeface="Arial" panose="020B0604020202020204" pitchFamily="34" charset="0"/>
                <a:ea typeface="Aileron" charset="0"/>
                <a:cs typeface="Arial" panose="020B0604020202020204" pitchFamily="34" charset="0"/>
              </a:rPr>
              <a:t>No. of patients </a:t>
            </a:r>
            <a:br>
              <a:rPr lang="en-GB" sz="900" b="1" dirty="0">
                <a:latin typeface="Arial" panose="020B0604020202020204" pitchFamily="34" charset="0"/>
                <a:ea typeface="Aileron" charset="0"/>
                <a:cs typeface="Arial" panose="020B0604020202020204" pitchFamily="34" charset="0"/>
              </a:rPr>
            </a:br>
            <a:r>
              <a:rPr lang="en-GB" sz="900" b="1" dirty="0">
                <a:latin typeface="Arial" panose="020B0604020202020204" pitchFamily="34" charset="0"/>
                <a:ea typeface="Aileron" charset="0"/>
                <a:cs typeface="Arial" panose="020B0604020202020204" pitchFamily="34" charset="0"/>
              </a:rPr>
              <a:t>still at risk</a:t>
            </a:r>
          </a:p>
          <a:p>
            <a:pPr algn="r">
              <a:lnSpc>
                <a:spcPct val="90000"/>
              </a:lnSpc>
            </a:pPr>
            <a:r>
              <a:rPr lang="en-GB" sz="900" b="1" baseline="30000" dirty="0">
                <a:solidFill>
                  <a:srgbClr val="5D8298"/>
                </a:solidFill>
                <a:latin typeface="Arial" panose="020B0604020202020204" pitchFamily="34" charset="0"/>
                <a:ea typeface="Aileron" charset="0"/>
                <a:cs typeface="Arial" panose="020B0604020202020204" pitchFamily="34" charset="0"/>
              </a:rPr>
              <a:t>177</a:t>
            </a:r>
            <a:r>
              <a:rPr lang="en-GB" sz="900" b="1" dirty="0">
                <a:solidFill>
                  <a:srgbClr val="5D8298"/>
                </a:solidFill>
                <a:latin typeface="Arial" panose="020B0604020202020204" pitchFamily="34" charset="0"/>
                <a:ea typeface="Aileron" charset="0"/>
                <a:cs typeface="Arial" panose="020B0604020202020204" pitchFamily="34" charset="0"/>
              </a:rPr>
              <a:t>Lu-PSMA-617 + SoC</a:t>
            </a:r>
          </a:p>
          <a:p>
            <a:pPr algn="r">
              <a:lnSpc>
                <a:spcPct val="90000"/>
              </a:lnSpc>
            </a:pPr>
            <a:r>
              <a:rPr lang="en-GB" sz="900" b="1" dirty="0">
                <a:solidFill>
                  <a:schemeClr val="accent1"/>
                </a:solidFill>
                <a:latin typeface="Arial" panose="020B0604020202020204" pitchFamily="34" charset="0"/>
                <a:ea typeface="Aileron" charset="0"/>
                <a:cs typeface="Arial" panose="020B0604020202020204" pitchFamily="34" charset="0"/>
              </a:rPr>
              <a:t>SoC alone</a:t>
            </a:r>
          </a:p>
        </p:txBody>
      </p:sp>
      <p:cxnSp>
        <p:nvCxnSpPr>
          <p:cNvPr id="237" name="Straight Connector 236">
            <a:extLst>
              <a:ext uri="{FF2B5EF4-FFF2-40B4-BE49-F238E27FC236}">
                <a16:creationId xmlns:a16="http://schemas.microsoft.com/office/drawing/2014/main" id="{DF11E4FD-8D79-8641-90F1-D97A455598B9}"/>
              </a:ext>
            </a:extLst>
          </p:cNvPr>
          <p:cNvCxnSpPr>
            <a:cxnSpLocks/>
          </p:cNvCxnSpPr>
          <p:nvPr/>
        </p:nvCxnSpPr>
        <p:spPr>
          <a:xfrm rot="16200000" flipH="1">
            <a:off x="9634939" y="5027980"/>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38" name="TextBox 237">
            <a:extLst>
              <a:ext uri="{FF2B5EF4-FFF2-40B4-BE49-F238E27FC236}">
                <a16:creationId xmlns:a16="http://schemas.microsoft.com/office/drawing/2014/main" id="{AD9ABAF8-FC92-FA47-840A-E9CC40EF0498}"/>
              </a:ext>
            </a:extLst>
          </p:cNvPr>
          <p:cNvSpPr txBox="1"/>
          <p:nvPr/>
        </p:nvSpPr>
        <p:spPr>
          <a:xfrm>
            <a:off x="9602344" y="5091206"/>
            <a:ext cx="141065" cy="1384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13</a:t>
            </a:r>
          </a:p>
        </p:txBody>
      </p:sp>
      <p:cxnSp>
        <p:nvCxnSpPr>
          <p:cNvPr id="239" name="Straight Connector 238">
            <a:extLst>
              <a:ext uri="{FF2B5EF4-FFF2-40B4-BE49-F238E27FC236}">
                <a16:creationId xmlns:a16="http://schemas.microsoft.com/office/drawing/2014/main" id="{0E1608C6-2FFB-9C4B-8516-11E80DC887B7}"/>
              </a:ext>
            </a:extLst>
          </p:cNvPr>
          <p:cNvCxnSpPr>
            <a:cxnSpLocks/>
          </p:cNvCxnSpPr>
          <p:nvPr/>
        </p:nvCxnSpPr>
        <p:spPr>
          <a:xfrm rot="16200000" flipH="1">
            <a:off x="8524038" y="5027980"/>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40" name="TextBox 239">
            <a:extLst>
              <a:ext uri="{FF2B5EF4-FFF2-40B4-BE49-F238E27FC236}">
                <a16:creationId xmlns:a16="http://schemas.microsoft.com/office/drawing/2014/main" id="{033A86AD-E494-E443-AB78-CE1EA6C84EC6}"/>
              </a:ext>
            </a:extLst>
          </p:cNvPr>
          <p:cNvSpPr txBox="1"/>
          <p:nvPr/>
        </p:nvSpPr>
        <p:spPr>
          <a:xfrm>
            <a:off x="8525846" y="5091206"/>
            <a:ext cx="70533" cy="1384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7</a:t>
            </a:r>
          </a:p>
        </p:txBody>
      </p:sp>
      <p:cxnSp>
        <p:nvCxnSpPr>
          <p:cNvPr id="241" name="Straight Connector 240">
            <a:extLst>
              <a:ext uri="{FF2B5EF4-FFF2-40B4-BE49-F238E27FC236}">
                <a16:creationId xmlns:a16="http://schemas.microsoft.com/office/drawing/2014/main" id="{5F6CA992-9822-6742-A90C-114EBB40F3E9}"/>
              </a:ext>
            </a:extLst>
          </p:cNvPr>
          <p:cNvCxnSpPr>
            <a:cxnSpLocks/>
          </p:cNvCxnSpPr>
          <p:nvPr/>
        </p:nvCxnSpPr>
        <p:spPr>
          <a:xfrm rot="16200000" flipH="1">
            <a:off x="9080315" y="5027980"/>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42" name="TextBox 241">
            <a:extLst>
              <a:ext uri="{FF2B5EF4-FFF2-40B4-BE49-F238E27FC236}">
                <a16:creationId xmlns:a16="http://schemas.microsoft.com/office/drawing/2014/main" id="{509269F5-DF9B-B44C-B2CD-77EFB9EE2E2B}"/>
              </a:ext>
            </a:extLst>
          </p:cNvPr>
          <p:cNvSpPr txBox="1"/>
          <p:nvPr/>
        </p:nvSpPr>
        <p:spPr>
          <a:xfrm>
            <a:off x="9048686" y="5091206"/>
            <a:ext cx="141065" cy="1384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10</a:t>
            </a:r>
          </a:p>
        </p:txBody>
      </p:sp>
      <p:cxnSp>
        <p:nvCxnSpPr>
          <p:cNvPr id="243" name="Straight Connector 242">
            <a:extLst>
              <a:ext uri="{FF2B5EF4-FFF2-40B4-BE49-F238E27FC236}">
                <a16:creationId xmlns:a16="http://schemas.microsoft.com/office/drawing/2014/main" id="{BDFED103-61FE-F14E-902B-EF4E62D5EEBC}"/>
              </a:ext>
            </a:extLst>
          </p:cNvPr>
          <p:cNvCxnSpPr>
            <a:cxnSpLocks/>
          </p:cNvCxnSpPr>
          <p:nvPr/>
        </p:nvCxnSpPr>
        <p:spPr>
          <a:xfrm rot="16200000" flipH="1">
            <a:off x="8157733" y="5027980"/>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44" name="TextBox 243">
            <a:extLst>
              <a:ext uri="{FF2B5EF4-FFF2-40B4-BE49-F238E27FC236}">
                <a16:creationId xmlns:a16="http://schemas.microsoft.com/office/drawing/2014/main" id="{35CBC7DC-6E2A-1145-9BA9-0484139CB6F0}"/>
              </a:ext>
            </a:extLst>
          </p:cNvPr>
          <p:cNvSpPr txBox="1"/>
          <p:nvPr/>
        </p:nvSpPr>
        <p:spPr>
          <a:xfrm>
            <a:off x="8160990" y="5091206"/>
            <a:ext cx="70533" cy="1384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5</a:t>
            </a:r>
          </a:p>
        </p:txBody>
      </p:sp>
      <p:cxnSp>
        <p:nvCxnSpPr>
          <p:cNvPr id="245" name="Straight Connector 244">
            <a:extLst>
              <a:ext uri="{FF2B5EF4-FFF2-40B4-BE49-F238E27FC236}">
                <a16:creationId xmlns:a16="http://schemas.microsoft.com/office/drawing/2014/main" id="{5DBCC345-6448-C041-9DF7-617642E1678E}"/>
              </a:ext>
            </a:extLst>
          </p:cNvPr>
          <p:cNvCxnSpPr>
            <a:cxnSpLocks/>
          </p:cNvCxnSpPr>
          <p:nvPr/>
        </p:nvCxnSpPr>
        <p:spPr>
          <a:xfrm rot="16200000" flipH="1">
            <a:off x="7610141" y="5027980"/>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46" name="TextBox 245">
            <a:extLst>
              <a:ext uri="{FF2B5EF4-FFF2-40B4-BE49-F238E27FC236}">
                <a16:creationId xmlns:a16="http://schemas.microsoft.com/office/drawing/2014/main" id="{2B5AC36E-690B-954A-9DA0-2912B9C176DF}"/>
              </a:ext>
            </a:extLst>
          </p:cNvPr>
          <p:cNvSpPr txBox="1"/>
          <p:nvPr/>
        </p:nvSpPr>
        <p:spPr>
          <a:xfrm>
            <a:off x="7582884" y="5091206"/>
            <a:ext cx="131446" cy="138499"/>
          </a:xfrm>
          <a:prstGeom prst="rect">
            <a:avLst/>
          </a:prstGeom>
          <a:noFill/>
        </p:spPr>
        <p:txBody>
          <a:bodyPr wrap="squar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2</a:t>
            </a:r>
          </a:p>
        </p:txBody>
      </p:sp>
      <p:cxnSp>
        <p:nvCxnSpPr>
          <p:cNvPr id="247" name="Straight Connector 246">
            <a:extLst>
              <a:ext uri="{FF2B5EF4-FFF2-40B4-BE49-F238E27FC236}">
                <a16:creationId xmlns:a16="http://schemas.microsoft.com/office/drawing/2014/main" id="{A4478381-CC63-6C4D-8DA0-341342DF79AA}"/>
              </a:ext>
            </a:extLst>
          </p:cNvPr>
          <p:cNvCxnSpPr>
            <a:cxnSpLocks/>
          </p:cNvCxnSpPr>
          <p:nvPr/>
        </p:nvCxnSpPr>
        <p:spPr>
          <a:xfrm>
            <a:off x="7303837" y="4645872"/>
            <a:ext cx="225044" cy="0"/>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48" name="TextBox 247">
            <a:extLst>
              <a:ext uri="{FF2B5EF4-FFF2-40B4-BE49-F238E27FC236}">
                <a16:creationId xmlns:a16="http://schemas.microsoft.com/office/drawing/2014/main" id="{8E5CFAC6-AD2D-6341-B7C7-8DAB0F435044}"/>
              </a:ext>
            </a:extLst>
          </p:cNvPr>
          <p:cNvSpPr txBox="1"/>
          <p:nvPr/>
        </p:nvSpPr>
        <p:spPr>
          <a:xfrm>
            <a:off x="7639345" y="4563053"/>
            <a:ext cx="2186496" cy="332399"/>
          </a:xfrm>
          <a:prstGeom prst="rect">
            <a:avLst/>
          </a:prstGeom>
          <a:noFill/>
        </p:spPr>
        <p:txBody>
          <a:bodyPr wrap="none" lIns="0" tIns="0" rIns="0" bIns="0" rtlCol="0">
            <a:spAutoFit/>
          </a:bodyPr>
          <a:lstStyle/>
          <a:p>
            <a:pPr>
              <a:lnSpc>
                <a:spcPct val="90000"/>
              </a:lnSpc>
            </a:pPr>
            <a:r>
              <a:rPr lang="en-GB" sz="1200" baseline="30000" dirty="0">
                <a:latin typeface="Arial" panose="020B0604020202020204" pitchFamily="34" charset="0"/>
                <a:ea typeface="Aileron" charset="0"/>
                <a:cs typeface="Arial" panose="020B0604020202020204" pitchFamily="34" charset="0"/>
              </a:rPr>
              <a:t>177</a:t>
            </a:r>
            <a:r>
              <a:rPr lang="en-GB" sz="1200" dirty="0">
                <a:latin typeface="Arial" panose="020B0604020202020204" pitchFamily="34" charset="0"/>
                <a:ea typeface="Aileron" charset="0"/>
                <a:cs typeface="Arial" panose="020B0604020202020204" pitchFamily="34" charset="0"/>
              </a:rPr>
              <a:t>Lu-PSMA-617 + SoC (n=385)</a:t>
            </a:r>
          </a:p>
          <a:p>
            <a:pPr>
              <a:lnSpc>
                <a:spcPct val="90000"/>
              </a:lnSpc>
            </a:pPr>
            <a:r>
              <a:rPr lang="en-GB" sz="1200" dirty="0">
                <a:latin typeface="Arial" panose="020B0604020202020204" pitchFamily="34" charset="0"/>
                <a:ea typeface="Aileron" charset="0"/>
                <a:cs typeface="Arial" panose="020B0604020202020204" pitchFamily="34" charset="0"/>
              </a:rPr>
              <a:t>SoC alone (n=196)</a:t>
            </a:r>
          </a:p>
        </p:txBody>
      </p:sp>
      <p:cxnSp>
        <p:nvCxnSpPr>
          <p:cNvPr id="249" name="Straight Connector 248">
            <a:extLst>
              <a:ext uri="{FF2B5EF4-FFF2-40B4-BE49-F238E27FC236}">
                <a16:creationId xmlns:a16="http://schemas.microsoft.com/office/drawing/2014/main" id="{B70219AE-1D0A-8F43-B743-16C3FF05E41E}"/>
              </a:ext>
            </a:extLst>
          </p:cNvPr>
          <p:cNvCxnSpPr>
            <a:cxnSpLocks/>
          </p:cNvCxnSpPr>
          <p:nvPr/>
        </p:nvCxnSpPr>
        <p:spPr>
          <a:xfrm>
            <a:off x="7303837" y="4798120"/>
            <a:ext cx="225044" cy="0"/>
          </a:xfrm>
          <a:prstGeom prst="line">
            <a:avLst/>
          </a:prstGeom>
          <a:ln w="19050">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250" name="Oval 249">
            <a:extLst>
              <a:ext uri="{FF2B5EF4-FFF2-40B4-BE49-F238E27FC236}">
                <a16:creationId xmlns:a16="http://schemas.microsoft.com/office/drawing/2014/main" id="{CCC26729-8F6E-2244-9F92-0A7F7D2F1A17}"/>
              </a:ext>
            </a:extLst>
          </p:cNvPr>
          <p:cNvSpPr/>
          <p:nvPr/>
        </p:nvSpPr>
        <p:spPr>
          <a:xfrm>
            <a:off x="7382667" y="4764428"/>
            <a:ext cx="67384" cy="67384"/>
          </a:xfrm>
          <a:prstGeom prst="ellipse">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cxnSp>
        <p:nvCxnSpPr>
          <p:cNvPr id="251" name="Straight Connector 250">
            <a:extLst>
              <a:ext uri="{FF2B5EF4-FFF2-40B4-BE49-F238E27FC236}">
                <a16:creationId xmlns:a16="http://schemas.microsoft.com/office/drawing/2014/main" id="{C7716651-ECAE-B74B-AD3C-09B152A121F5}"/>
              </a:ext>
            </a:extLst>
          </p:cNvPr>
          <p:cNvCxnSpPr>
            <a:cxnSpLocks/>
          </p:cNvCxnSpPr>
          <p:nvPr/>
        </p:nvCxnSpPr>
        <p:spPr>
          <a:xfrm rot="16200000">
            <a:off x="7385690" y="4645872"/>
            <a:ext cx="61339" cy="0"/>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52" name="Straight Connector 251">
            <a:extLst>
              <a:ext uri="{FF2B5EF4-FFF2-40B4-BE49-F238E27FC236}">
                <a16:creationId xmlns:a16="http://schemas.microsoft.com/office/drawing/2014/main" id="{482A7F78-5E10-8F43-88A9-3774B4022001}"/>
              </a:ext>
            </a:extLst>
          </p:cNvPr>
          <p:cNvCxnSpPr>
            <a:cxnSpLocks/>
          </p:cNvCxnSpPr>
          <p:nvPr/>
        </p:nvCxnSpPr>
        <p:spPr>
          <a:xfrm rot="16200000" flipH="1">
            <a:off x="11474055" y="5027980"/>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53" name="TextBox 252">
            <a:extLst>
              <a:ext uri="{FF2B5EF4-FFF2-40B4-BE49-F238E27FC236}">
                <a16:creationId xmlns:a16="http://schemas.microsoft.com/office/drawing/2014/main" id="{21DC473E-4681-AB4C-BBDC-57290DDD6A79}"/>
              </a:ext>
            </a:extLst>
          </p:cNvPr>
          <p:cNvSpPr txBox="1"/>
          <p:nvPr/>
        </p:nvSpPr>
        <p:spPr>
          <a:xfrm>
            <a:off x="11439842" y="5091206"/>
            <a:ext cx="141065" cy="1384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23</a:t>
            </a:r>
          </a:p>
        </p:txBody>
      </p:sp>
      <p:cxnSp>
        <p:nvCxnSpPr>
          <p:cNvPr id="254" name="Straight Connector 253">
            <a:extLst>
              <a:ext uri="{FF2B5EF4-FFF2-40B4-BE49-F238E27FC236}">
                <a16:creationId xmlns:a16="http://schemas.microsoft.com/office/drawing/2014/main" id="{D7C96283-0F4A-C74C-9E4E-8381B7E9B4F7}"/>
              </a:ext>
            </a:extLst>
          </p:cNvPr>
          <p:cNvCxnSpPr>
            <a:cxnSpLocks/>
          </p:cNvCxnSpPr>
          <p:nvPr/>
        </p:nvCxnSpPr>
        <p:spPr>
          <a:xfrm rot="16200000" flipH="1">
            <a:off x="9818321" y="5027980"/>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55" name="TextBox 254">
            <a:extLst>
              <a:ext uri="{FF2B5EF4-FFF2-40B4-BE49-F238E27FC236}">
                <a16:creationId xmlns:a16="http://schemas.microsoft.com/office/drawing/2014/main" id="{28089E5F-9497-BF42-985F-A7BE25657A9A}"/>
              </a:ext>
            </a:extLst>
          </p:cNvPr>
          <p:cNvSpPr txBox="1"/>
          <p:nvPr/>
        </p:nvSpPr>
        <p:spPr>
          <a:xfrm>
            <a:off x="9782762" y="5091206"/>
            <a:ext cx="141065" cy="1384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14</a:t>
            </a:r>
          </a:p>
        </p:txBody>
      </p:sp>
      <p:cxnSp>
        <p:nvCxnSpPr>
          <p:cNvPr id="256" name="Straight Connector 255">
            <a:extLst>
              <a:ext uri="{FF2B5EF4-FFF2-40B4-BE49-F238E27FC236}">
                <a16:creationId xmlns:a16="http://schemas.microsoft.com/office/drawing/2014/main" id="{6FD1A57E-D72F-8242-9006-5A5C6F6537C1}"/>
              </a:ext>
            </a:extLst>
          </p:cNvPr>
          <p:cNvCxnSpPr>
            <a:cxnSpLocks/>
          </p:cNvCxnSpPr>
          <p:nvPr/>
        </p:nvCxnSpPr>
        <p:spPr>
          <a:xfrm rot="16200000" flipH="1">
            <a:off x="9445659" y="5027980"/>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57" name="TextBox 256">
            <a:extLst>
              <a:ext uri="{FF2B5EF4-FFF2-40B4-BE49-F238E27FC236}">
                <a16:creationId xmlns:a16="http://schemas.microsoft.com/office/drawing/2014/main" id="{6A0DE1D9-89FF-C849-B0A8-69178E78085E}"/>
              </a:ext>
            </a:extLst>
          </p:cNvPr>
          <p:cNvSpPr txBox="1"/>
          <p:nvPr/>
        </p:nvSpPr>
        <p:spPr>
          <a:xfrm>
            <a:off x="9413547" y="5091206"/>
            <a:ext cx="141065" cy="1384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12</a:t>
            </a:r>
          </a:p>
        </p:txBody>
      </p:sp>
      <p:cxnSp>
        <p:nvCxnSpPr>
          <p:cNvPr id="258" name="Straight Connector 257">
            <a:extLst>
              <a:ext uri="{FF2B5EF4-FFF2-40B4-BE49-F238E27FC236}">
                <a16:creationId xmlns:a16="http://schemas.microsoft.com/office/drawing/2014/main" id="{DA213629-CDDB-E24B-894D-7AD194C15F1B}"/>
              </a:ext>
            </a:extLst>
          </p:cNvPr>
          <p:cNvCxnSpPr>
            <a:cxnSpLocks/>
          </p:cNvCxnSpPr>
          <p:nvPr/>
        </p:nvCxnSpPr>
        <p:spPr>
          <a:xfrm rot="16200000" flipH="1">
            <a:off x="8712731" y="5027980"/>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59" name="TextBox 258">
            <a:extLst>
              <a:ext uri="{FF2B5EF4-FFF2-40B4-BE49-F238E27FC236}">
                <a16:creationId xmlns:a16="http://schemas.microsoft.com/office/drawing/2014/main" id="{6790257D-EC4D-DF4D-A4B4-F10A94015689}"/>
              </a:ext>
            </a:extLst>
          </p:cNvPr>
          <p:cNvSpPr txBox="1"/>
          <p:nvPr/>
        </p:nvSpPr>
        <p:spPr>
          <a:xfrm>
            <a:off x="8715022" y="5091206"/>
            <a:ext cx="70533" cy="1384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8</a:t>
            </a:r>
          </a:p>
        </p:txBody>
      </p:sp>
      <p:cxnSp>
        <p:nvCxnSpPr>
          <p:cNvPr id="260" name="Straight Connector 259">
            <a:extLst>
              <a:ext uri="{FF2B5EF4-FFF2-40B4-BE49-F238E27FC236}">
                <a16:creationId xmlns:a16="http://schemas.microsoft.com/office/drawing/2014/main" id="{6AD3C93C-3581-6C4E-9968-2D5544A4B57C}"/>
              </a:ext>
            </a:extLst>
          </p:cNvPr>
          <p:cNvCxnSpPr>
            <a:cxnSpLocks/>
          </p:cNvCxnSpPr>
          <p:nvPr/>
        </p:nvCxnSpPr>
        <p:spPr>
          <a:xfrm rot="16200000" flipH="1">
            <a:off x="8346120" y="5027980"/>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61" name="TextBox 260">
            <a:extLst>
              <a:ext uri="{FF2B5EF4-FFF2-40B4-BE49-F238E27FC236}">
                <a16:creationId xmlns:a16="http://schemas.microsoft.com/office/drawing/2014/main" id="{DBB331FD-B540-E84D-B4B0-6D4D702C96A2}"/>
              </a:ext>
            </a:extLst>
          </p:cNvPr>
          <p:cNvSpPr txBox="1"/>
          <p:nvPr/>
        </p:nvSpPr>
        <p:spPr>
          <a:xfrm>
            <a:off x="8348894" y="5091206"/>
            <a:ext cx="70533" cy="1384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6</a:t>
            </a:r>
          </a:p>
        </p:txBody>
      </p:sp>
      <p:sp>
        <p:nvSpPr>
          <p:cNvPr id="262" name="TextBox 261">
            <a:extLst>
              <a:ext uri="{FF2B5EF4-FFF2-40B4-BE49-F238E27FC236}">
                <a16:creationId xmlns:a16="http://schemas.microsoft.com/office/drawing/2014/main" id="{2F853E29-2BD3-AD43-990C-7C59CB033226}"/>
              </a:ext>
            </a:extLst>
          </p:cNvPr>
          <p:cNvSpPr txBox="1"/>
          <p:nvPr/>
        </p:nvSpPr>
        <p:spPr>
          <a:xfrm>
            <a:off x="6845476" y="4360410"/>
            <a:ext cx="141064" cy="138499"/>
          </a:xfrm>
          <a:prstGeom prst="rect">
            <a:avLst/>
          </a:prstGeom>
          <a:noFill/>
        </p:spPr>
        <p:txBody>
          <a:bodyPr wrap="none" lIns="0" tIns="0" rIns="0" bIns="0" rtlCol="0">
            <a:spAutoFit/>
          </a:bodyPr>
          <a:lstStyle/>
          <a:p>
            <a:pPr algn="r">
              <a:lnSpc>
                <a:spcPct val="90000"/>
              </a:lnSpc>
            </a:pPr>
            <a:r>
              <a:rPr lang="en-GB" sz="1000" dirty="0">
                <a:latin typeface="Arial" panose="020B0604020202020204" pitchFamily="34" charset="0"/>
                <a:ea typeface="Aileron" charset="0"/>
                <a:cs typeface="Arial" panose="020B0604020202020204" pitchFamily="34" charset="0"/>
              </a:rPr>
              <a:t>20</a:t>
            </a:r>
          </a:p>
        </p:txBody>
      </p:sp>
      <p:cxnSp>
        <p:nvCxnSpPr>
          <p:cNvPr id="263" name="Straight Connector 262">
            <a:extLst>
              <a:ext uri="{FF2B5EF4-FFF2-40B4-BE49-F238E27FC236}">
                <a16:creationId xmlns:a16="http://schemas.microsoft.com/office/drawing/2014/main" id="{EE3CA78B-2F09-1D47-BF31-C807F7F1A4FF}"/>
              </a:ext>
            </a:extLst>
          </p:cNvPr>
          <p:cNvCxnSpPr>
            <a:cxnSpLocks/>
          </p:cNvCxnSpPr>
          <p:nvPr/>
        </p:nvCxnSpPr>
        <p:spPr>
          <a:xfrm flipH="1">
            <a:off x="7028663" y="4428225"/>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64" name="TextBox 263">
            <a:extLst>
              <a:ext uri="{FF2B5EF4-FFF2-40B4-BE49-F238E27FC236}">
                <a16:creationId xmlns:a16="http://schemas.microsoft.com/office/drawing/2014/main" id="{4942C1B6-53A1-FD44-8CA5-A1107A62531E}"/>
              </a:ext>
            </a:extLst>
          </p:cNvPr>
          <p:cNvSpPr txBox="1"/>
          <p:nvPr/>
        </p:nvSpPr>
        <p:spPr>
          <a:xfrm>
            <a:off x="6845476" y="4079968"/>
            <a:ext cx="141064" cy="138499"/>
          </a:xfrm>
          <a:prstGeom prst="rect">
            <a:avLst/>
          </a:prstGeom>
          <a:noFill/>
        </p:spPr>
        <p:txBody>
          <a:bodyPr wrap="none" lIns="0" tIns="0" rIns="0" bIns="0" rtlCol="0">
            <a:spAutoFit/>
          </a:bodyPr>
          <a:lstStyle/>
          <a:p>
            <a:pPr algn="r">
              <a:lnSpc>
                <a:spcPct val="90000"/>
              </a:lnSpc>
            </a:pPr>
            <a:r>
              <a:rPr lang="en-GB" sz="1000" dirty="0">
                <a:latin typeface="Arial" panose="020B0604020202020204" pitchFamily="34" charset="0"/>
                <a:ea typeface="Aileron" charset="0"/>
                <a:cs typeface="Arial" panose="020B0604020202020204" pitchFamily="34" charset="0"/>
              </a:rPr>
              <a:t>30</a:t>
            </a:r>
          </a:p>
        </p:txBody>
      </p:sp>
      <p:cxnSp>
        <p:nvCxnSpPr>
          <p:cNvPr id="265" name="Straight Connector 264">
            <a:extLst>
              <a:ext uri="{FF2B5EF4-FFF2-40B4-BE49-F238E27FC236}">
                <a16:creationId xmlns:a16="http://schemas.microsoft.com/office/drawing/2014/main" id="{5B642C18-42D1-3C48-9142-4926A7EE3C46}"/>
              </a:ext>
            </a:extLst>
          </p:cNvPr>
          <p:cNvCxnSpPr>
            <a:cxnSpLocks/>
          </p:cNvCxnSpPr>
          <p:nvPr/>
        </p:nvCxnSpPr>
        <p:spPr>
          <a:xfrm flipH="1">
            <a:off x="7028663" y="4147783"/>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66" name="TextBox 265">
            <a:extLst>
              <a:ext uri="{FF2B5EF4-FFF2-40B4-BE49-F238E27FC236}">
                <a16:creationId xmlns:a16="http://schemas.microsoft.com/office/drawing/2014/main" id="{D3179B00-7AF5-E64B-A20E-A1232161136B}"/>
              </a:ext>
            </a:extLst>
          </p:cNvPr>
          <p:cNvSpPr txBox="1"/>
          <p:nvPr/>
        </p:nvSpPr>
        <p:spPr>
          <a:xfrm>
            <a:off x="11478529" y="5563416"/>
            <a:ext cx="57708" cy="221599"/>
          </a:xfrm>
          <a:prstGeom prst="rect">
            <a:avLst/>
          </a:prstGeom>
          <a:noFill/>
        </p:spPr>
        <p:txBody>
          <a:bodyPr wrap="none" lIns="0" tIns="0" rIns="0" bIns="0" rtlCol="0">
            <a:spAutoFit/>
          </a:bodyPr>
          <a:lstStyle/>
          <a:p>
            <a:pPr algn="ctr">
              <a:lnSpc>
                <a:spcPct val="90000"/>
              </a:lnSpc>
            </a:pPr>
            <a:r>
              <a:rPr lang="en-GB" sz="800" dirty="0">
                <a:latin typeface="Arial" panose="020B0604020202020204" pitchFamily="34" charset="0"/>
                <a:ea typeface="Aileron" charset="0"/>
                <a:cs typeface="Arial" panose="020B0604020202020204" pitchFamily="34" charset="0"/>
              </a:rPr>
              <a:t>0</a:t>
            </a:r>
          </a:p>
          <a:p>
            <a:pPr algn="ctr">
              <a:lnSpc>
                <a:spcPct val="90000"/>
              </a:lnSpc>
            </a:pPr>
            <a:r>
              <a:rPr lang="en-GB" sz="800" dirty="0">
                <a:latin typeface="Arial" panose="020B0604020202020204" pitchFamily="34" charset="0"/>
                <a:ea typeface="Aileron" charset="0"/>
                <a:cs typeface="Arial" panose="020B0604020202020204" pitchFamily="34" charset="0"/>
              </a:rPr>
              <a:t>0</a:t>
            </a:r>
          </a:p>
        </p:txBody>
      </p:sp>
      <p:sp>
        <p:nvSpPr>
          <p:cNvPr id="267" name="TextBox 266">
            <a:extLst>
              <a:ext uri="{FF2B5EF4-FFF2-40B4-BE49-F238E27FC236}">
                <a16:creationId xmlns:a16="http://schemas.microsoft.com/office/drawing/2014/main" id="{3AD0C931-B145-4D4D-896E-2F656B3361DE}"/>
              </a:ext>
            </a:extLst>
          </p:cNvPr>
          <p:cNvSpPr txBox="1"/>
          <p:nvPr/>
        </p:nvSpPr>
        <p:spPr>
          <a:xfrm>
            <a:off x="11299611" y="5563416"/>
            <a:ext cx="57708" cy="221599"/>
          </a:xfrm>
          <a:prstGeom prst="rect">
            <a:avLst/>
          </a:prstGeom>
          <a:noFill/>
        </p:spPr>
        <p:txBody>
          <a:bodyPr wrap="none" lIns="0" tIns="0" rIns="0" bIns="0" rtlCol="0">
            <a:spAutoFit/>
          </a:bodyPr>
          <a:lstStyle/>
          <a:p>
            <a:pPr algn="ctr">
              <a:lnSpc>
                <a:spcPct val="90000"/>
              </a:lnSpc>
            </a:pPr>
            <a:r>
              <a:rPr lang="en-GB" sz="800" dirty="0">
                <a:latin typeface="Arial" panose="020B0604020202020204" pitchFamily="34" charset="0"/>
                <a:ea typeface="Aileron" charset="0"/>
                <a:cs typeface="Arial" panose="020B0604020202020204" pitchFamily="34" charset="0"/>
              </a:rPr>
              <a:t>1</a:t>
            </a:r>
          </a:p>
          <a:p>
            <a:pPr algn="ctr">
              <a:lnSpc>
                <a:spcPct val="90000"/>
              </a:lnSpc>
            </a:pPr>
            <a:r>
              <a:rPr lang="en-GB" sz="800" dirty="0">
                <a:latin typeface="Arial" panose="020B0604020202020204" pitchFamily="34" charset="0"/>
                <a:ea typeface="Aileron" charset="0"/>
                <a:cs typeface="Arial" panose="020B0604020202020204" pitchFamily="34" charset="0"/>
              </a:rPr>
              <a:t>0</a:t>
            </a:r>
          </a:p>
        </p:txBody>
      </p:sp>
      <p:cxnSp>
        <p:nvCxnSpPr>
          <p:cNvPr id="268" name="Straight Connector 267">
            <a:extLst>
              <a:ext uri="{FF2B5EF4-FFF2-40B4-BE49-F238E27FC236}">
                <a16:creationId xmlns:a16="http://schemas.microsoft.com/office/drawing/2014/main" id="{4A59B688-2971-7E4E-B28A-ECDDC264D7A9}"/>
              </a:ext>
            </a:extLst>
          </p:cNvPr>
          <p:cNvCxnSpPr>
            <a:cxnSpLocks/>
          </p:cNvCxnSpPr>
          <p:nvPr/>
        </p:nvCxnSpPr>
        <p:spPr>
          <a:xfrm rot="16200000" flipH="1">
            <a:off x="7979926" y="5027980"/>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69" name="TextBox 268">
            <a:extLst>
              <a:ext uri="{FF2B5EF4-FFF2-40B4-BE49-F238E27FC236}">
                <a16:creationId xmlns:a16="http://schemas.microsoft.com/office/drawing/2014/main" id="{8D0DE2C3-E9B9-3047-949C-0DB2D454B2DE}"/>
              </a:ext>
            </a:extLst>
          </p:cNvPr>
          <p:cNvSpPr txBox="1"/>
          <p:nvPr/>
        </p:nvSpPr>
        <p:spPr>
          <a:xfrm>
            <a:off x="7990016" y="5091206"/>
            <a:ext cx="70533" cy="1384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4</a:t>
            </a:r>
          </a:p>
        </p:txBody>
      </p:sp>
      <p:cxnSp>
        <p:nvCxnSpPr>
          <p:cNvPr id="270" name="Straight Connector 269">
            <a:extLst>
              <a:ext uri="{FF2B5EF4-FFF2-40B4-BE49-F238E27FC236}">
                <a16:creationId xmlns:a16="http://schemas.microsoft.com/office/drawing/2014/main" id="{DE29CC98-E87D-7B44-AF9F-E5B1E06FB029}"/>
              </a:ext>
            </a:extLst>
          </p:cNvPr>
          <p:cNvCxnSpPr>
            <a:cxnSpLocks/>
          </p:cNvCxnSpPr>
          <p:nvPr/>
        </p:nvCxnSpPr>
        <p:spPr>
          <a:xfrm rot="16200000" flipH="1">
            <a:off x="9265160" y="5027980"/>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71" name="TextBox 270">
            <a:extLst>
              <a:ext uri="{FF2B5EF4-FFF2-40B4-BE49-F238E27FC236}">
                <a16:creationId xmlns:a16="http://schemas.microsoft.com/office/drawing/2014/main" id="{B4560B16-3AB5-EA4E-84EE-F015D488C9E0}"/>
              </a:ext>
            </a:extLst>
          </p:cNvPr>
          <p:cNvSpPr txBox="1"/>
          <p:nvPr/>
        </p:nvSpPr>
        <p:spPr>
          <a:xfrm>
            <a:off x="9233048" y="5091206"/>
            <a:ext cx="141065" cy="1384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11</a:t>
            </a:r>
          </a:p>
        </p:txBody>
      </p:sp>
      <p:sp>
        <p:nvSpPr>
          <p:cNvPr id="272" name="TextBox 271">
            <a:extLst>
              <a:ext uri="{FF2B5EF4-FFF2-40B4-BE49-F238E27FC236}">
                <a16:creationId xmlns:a16="http://schemas.microsoft.com/office/drawing/2014/main" id="{2BB8DE97-C47C-F844-92AC-5C774EABE020}"/>
              </a:ext>
            </a:extLst>
          </p:cNvPr>
          <p:cNvSpPr txBox="1"/>
          <p:nvPr/>
        </p:nvSpPr>
        <p:spPr>
          <a:xfrm>
            <a:off x="11111181" y="5563416"/>
            <a:ext cx="57708" cy="221599"/>
          </a:xfrm>
          <a:prstGeom prst="rect">
            <a:avLst/>
          </a:prstGeom>
          <a:noFill/>
        </p:spPr>
        <p:txBody>
          <a:bodyPr wrap="none" lIns="0" tIns="0" rIns="0" bIns="0" rtlCol="0">
            <a:spAutoFit/>
          </a:bodyPr>
          <a:lstStyle/>
          <a:p>
            <a:pPr algn="ctr">
              <a:lnSpc>
                <a:spcPct val="90000"/>
              </a:lnSpc>
            </a:pPr>
            <a:r>
              <a:rPr lang="en-GB" sz="800" dirty="0">
                <a:latin typeface="Arial" panose="020B0604020202020204" pitchFamily="34" charset="0"/>
                <a:ea typeface="Aileron" charset="0"/>
                <a:cs typeface="Arial" panose="020B0604020202020204" pitchFamily="34" charset="0"/>
              </a:rPr>
              <a:t>2</a:t>
            </a:r>
          </a:p>
          <a:p>
            <a:pPr algn="ctr">
              <a:lnSpc>
                <a:spcPct val="90000"/>
              </a:lnSpc>
            </a:pPr>
            <a:r>
              <a:rPr lang="en-GB" sz="800" dirty="0">
                <a:latin typeface="Arial" panose="020B0604020202020204" pitchFamily="34" charset="0"/>
                <a:ea typeface="Aileron" charset="0"/>
                <a:cs typeface="Arial" panose="020B0604020202020204" pitchFamily="34" charset="0"/>
              </a:rPr>
              <a:t>0</a:t>
            </a:r>
          </a:p>
        </p:txBody>
      </p:sp>
      <p:sp>
        <p:nvSpPr>
          <p:cNvPr id="273" name="TextBox 272">
            <a:extLst>
              <a:ext uri="{FF2B5EF4-FFF2-40B4-BE49-F238E27FC236}">
                <a16:creationId xmlns:a16="http://schemas.microsoft.com/office/drawing/2014/main" id="{BFEB8EDB-37B9-E945-A800-5E2809EB000B}"/>
              </a:ext>
            </a:extLst>
          </p:cNvPr>
          <p:cNvSpPr txBox="1"/>
          <p:nvPr/>
        </p:nvSpPr>
        <p:spPr>
          <a:xfrm>
            <a:off x="10738176" y="5563416"/>
            <a:ext cx="57708" cy="221599"/>
          </a:xfrm>
          <a:prstGeom prst="rect">
            <a:avLst/>
          </a:prstGeom>
          <a:noFill/>
        </p:spPr>
        <p:txBody>
          <a:bodyPr wrap="none" lIns="0" tIns="0" rIns="0" bIns="0" rtlCol="0">
            <a:spAutoFit/>
          </a:bodyPr>
          <a:lstStyle/>
          <a:p>
            <a:pPr algn="ctr">
              <a:lnSpc>
                <a:spcPct val="90000"/>
              </a:lnSpc>
            </a:pPr>
            <a:r>
              <a:rPr lang="en-GB" sz="800" dirty="0">
                <a:latin typeface="Arial" panose="020B0604020202020204" pitchFamily="34" charset="0"/>
                <a:ea typeface="Aileron" charset="0"/>
                <a:cs typeface="Arial" panose="020B0604020202020204" pitchFamily="34" charset="0"/>
              </a:rPr>
              <a:t>6</a:t>
            </a:r>
          </a:p>
          <a:p>
            <a:pPr algn="ctr">
              <a:lnSpc>
                <a:spcPct val="90000"/>
              </a:lnSpc>
            </a:pPr>
            <a:r>
              <a:rPr lang="en-GB" sz="800" dirty="0">
                <a:latin typeface="Arial" panose="020B0604020202020204" pitchFamily="34" charset="0"/>
                <a:ea typeface="Aileron" charset="0"/>
                <a:cs typeface="Arial" panose="020B0604020202020204" pitchFamily="34" charset="0"/>
              </a:rPr>
              <a:t>0</a:t>
            </a:r>
          </a:p>
        </p:txBody>
      </p:sp>
      <p:sp>
        <p:nvSpPr>
          <p:cNvPr id="274" name="TextBox 273">
            <a:extLst>
              <a:ext uri="{FF2B5EF4-FFF2-40B4-BE49-F238E27FC236}">
                <a16:creationId xmlns:a16="http://schemas.microsoft.com/office/drawing/2014/main" id="{A01A346C-B0A2-8049-A6B1-B88CC3F5F63E}"/>
              </a:ext>
            </a:extLst>
          </p:cNvPr>
          <p:cNvSpPr txBox="1"/>
          <p:nvPr/>
        </p:nvSpPr>
        <p:spPr>
          <a:xfrm>
            <a:off x="10553974" y="5563416"/>
            <a:ext cx="57708" cy="221599"/>
          </a:xfrm>
          <a:prstGeom prst="rect">
            <a:avLst/>
          </a:prstGeom>
          <a:noFill/>
        </p:spPr>
        <p:txBody>
          <a:bodyPr wrap="none" lIns="0" tIns="0" rIns="0" bIns="0" rtlCol="0">
            <a:spAutoFit/>
          </a:bodyPr>
          <a:lstStyle/>
          <a:p>
            <a:pPr algn="ctr">
              <a:lnSpc>
                <a:spcPct val="90000"/>
              </a:lnSpc>
            </a:pPr>
            <a:r>
              <a:rPr lang="en-GB" sz="800" dirty="0">
                <a:latin typeface="Arial" panose="020B0604020202020204" pitchFamily="34" charset="0"/>
                <a:ea typeface="Aileron" charset="0"/>
                <a:cs typeface="Arial" panose="020B0604020202020204" pitchFamily="34" charset="0"/>
              </a:rPr>
              <a:t>8</a:t>
            </a:r>
          </a:p>
          <a:p>
            <a:pPr algn="ctr">
              <a:lnSpc>
                <a:spcPct val="90000"/>
              </a:lnSpc>
            </a:pPr>
            <a:r>
              <a:rPr lang="en-GB" sz="800" dirty="0">
                <a:latin typeface="Arial" panose="020B0604020202020204" pitchFamily="34" charset="0"/>
                <a:ea typeface="Aileron" charset="0"/>
                <a:cs typeface="Arial" panose="020B0604020202020204" pitchFamily="34" charset="0"/>
              </a:rPr>
              <a:t>0</a:t>
            </a:r>
          </a:p>
        </p:txBody>
      </p:sp>
      <p:sp>
        <p:nvSpPr>
          <p:cNvPr id="275" name="TextBox 274">
            <a:extLst>
              <a:ext uri="{FF2B5EF4-FFF2-40B4-BE49-F238E27FC236}">
                <a16:creationId xmlns:a16="http://schemas.microsoft.com/office/drawing/2014/main" id="{2C8494D7-42B9-0741-B55F-266BD5764D58}"/>
              </a:ext>
            </a:extLst>
          </p:cNvPr>
          <p:cNvSpPr txBox="1"/>
          <p:nvPr/>
        </p:nvSpPr>
        <p:spPr>
          <a:xfrm>
            <a:off x="10342500" y="5563416"/>
            <a:ext cx="115416" cy="221599"/>
          </a:xfrm>
          <a:prstGeom prst="rect">
            <a:avLst/>
          </a:prstGeom>
          <a:noFill/>
        </p:spPr>
        <p:txBody>
          <a:bodyPr wrap="none" lIns="0" tIns="0" rIns="0" bIns="0" rtlCol="0">
            <a:spAutoFit/>
          </a:bodyPr>
          <a:lstStyle/>
          <a:p>
            <a:pPr algn="ctr">
              <a:lnSpc>
                <a:spcPct val="90000"/>
              </a:lnSpc>
            </a:pPr>
            <a:r>
              <a:rPr lang="en-GB" sz="800" dirty="0">
                <a:latin typeface="Arial" panose="020B0604020202020204" pitchFamily="34" charset="0"/>
                <a:ea typeface="Aileron" charset="0"/>
                <a:cs typeface="Arial" panose="020B0604020202020204" pitchFamily="34" charset="0"/>
              </a:rPr>
              <a:t>15</a:t>
            </a:r>
          </a:p>
          <a:p>
            <a:pPr algn="ctr">
              <a:lnSpc>
                <a:spcPct val="90000"/>
              </a:lnSpc>
            </a:pPr>
            <a:r>
              <a:rPr lang="en-GB" sz="800" dirty="0">
                <a:latin typeface="Arial" panose="020B0604020202020204" pitchFamily="34" charset="0"/>
                <a:ea typeface="Aileron" charset="0"/>
                <a:cs typeface="Arial" panose="020B0604020202020204" pitchFamily="34" charset="0"/>
              </a:rPr>
              <a:t>1</a:t>
            </a:r>
          </a:p>
        </p:txBody>
      </p:sp>
      <p:sp>
        <p:nvSpPr>
          <p:cNvPr id="276" name="TextBox 275">
            <a:extLst>
              <a:ext uri="{FF2B5EF4-FFF2-40B4-BE49-F238E27FC236}">
                <a16:creationId xmlns:a16="http://schemas.microsoft.com/office/drawing/2014/main" id="{36153C5E-2F77-584B-880F-D568B55EFCEC}"/>
              </a:ext>
            </a:extLst>
          </p:cNvPr>
          <p:cNvSpPr txBox="1"/>
          <p:nvPr/>
        </p:nvSpPr>
        <p:spPr>
          <a:xfrm>
            <a:off x="10153016" y="5563416"/>
            <a:ext cx="115416" cy="221599"/>
          </a:xfrm>
          <a:prstGeom prst="rect">
            <a:avLst/>
          </a:prstGeom>
          <a:noFill/>
        </p:spPr>
        <p:txBody>
          <a:bodyPr wrap="none" lIns="0" tIns="0" rIns="0" bIns="0" rtlCol="0">
            <a:spAutoFit/>
          </a:bodyPr>
          <a:lstStyle/>
          <a:p>
            <a:pPr algn="ctr">
              <a:lnSpc>
                <a:spcPct val="90000"/>
              </a:lnSpc>
            </a:pPr>
            <a:r>
              <a:rPr lang="en-GB" sz="800" dirty="0">
                <a:latin typeface="Arial" panose="020B0604020202020204" pitchFamily="34" charset="0"/>
                <a:ea typeface="Aileron" charset="0"/>
                <a:cs typeface="Arial" panose="020B0604020202020204" pitchFamily="34" charset="0"/>
              </a:rPr>
              <a:t>21</a:t>
            </a:r>
          </a:p>
          <a:p>
            <a:pPr algn="ctr">
              <a:lnSpc>
                <a:spcPct val="90000"/>
              </a:lnSpc>
            </a:pPr>
            <a:r>
              <a:rPr lang="en-GB" sz="800" dirty="0">
                <a:latin typeface="Arial" panose="020B0604020202020204" pitchFamily="34" charset="0"/>
                <a:ea typeface="Aileron" charset="0"/>
                <a:cs typeface="Arial" panose="020B0604020202020204" pitchFamily="34" charset="0"/>
              </a:rPr>
              <a:t>1</a:t>
            </a:r>
          </a:p>
        </p:txBody>
      </p:sp>
      <p:sp>
        <p:nvSpPr>
          <p:cNvPr id="277" name="TextBox 276">
            <a:extLst>
              <a:ext uri="{FF2B5EF4-FFF2-40B4-BE49-F238E27FC236}">
                <a16:creationId xmlns:a16="http://schemas.microsoft.com/office/drawing/2014/main" id="{329BDC6C-56CE-B243-8FD4-0C33A6130714}"/>
              </a:ext>
            </a:extLst>
          </p:cNvPr>
          <p:cNvSpPr txBox="1"/>
          <p:nvPr/>
        </p:nvSpPr>
        <p:spPr>
          <a:xfrm>
            <a:off x="9795346" y="5563416"/>
            <a:ext cx="115416" cy="221599"/>
          </a:xfrm>
          <a:prstGeom prst="rect">
            <a:avLst/>
          </a:prstGeom>
          <a:noFill/>
        </p:spPr>
        <p:txBody>
          <a:bodyPr wrap="none" lIns="0" tIns="0" rIns="0" bIns="0" rtlCol="0">
            <a:spAutoFit/>
          </a:bodyPr>
          <a:lstStyle/>
          <a:p>
            <a:pPr algn="ctr">
              <a:lnSpc>
                <a:spcPct val="90000"/>
              </a:lnSpc>
            </a:pPr>
            <a:r>
              <a:rPr lang="en-GB" sz="800" dirty="0">
                <a:latin typeface="Arial" panose="020B0604020202020204" pitchFamily="34" charset="0"/>
                <a:ea typeface="Aileron" charset="0"/>
                <a:cs typeface="Arial" panose="020B0604020202020204" pitchFamily="34" charset="0"/>
              </a:rPr>
              <a:t>42</a:t>
            </a:r>
          </a:p>
          <a:p>
            <a:pPr algn="ctr">
              <a:lnSpc>
                <a:spcPct val="90000"/>
              </a:lnSpc>
            </a:pPr>
            <a:r>
              <a:rPr lang="en-GB" sz="800" dirty="0">
                <a:latin typeface="Arial" panose="020B0604020202020204" pitchFamily="34" charset="0"/>
                <a:ea typeface="Aileron" charset="0"/>
                <a:cs typeface="Arial" panose="020B0604020202020204" pitchFamily="34" charset="0"/>
              </a:rPr>
              <a:t>3</a:t>
            </a:r>
          </a:p>
        </p:txBody>
      </p:sp>
      <p:sp>
        <p:nvSpPr>
          <p:cNvPr id="278" name="TextBox 277">
            <a:extLst>
              <a:ext uri="{FF2B5EF4-FFF2-40B4-BE49-F238E27FC236}">
                <a16:creationId xmlns:a16="http://schemas.microsoft.com/office/drawing/2014/main" id="{FC44118C-A3E5-984D-B382-2F5C68CE7393}"/>
              </a:ext>
            </a:extLst>
          </p:cNvPr>
          <p:cNvSpPr txBox="1"/>
          <p:nvPr/>
        </p:nvSpPr>
        <p:spPr>
          <a:xfrm>
            <a:off x="9607442" y="5563416"/>
            <a:ext cx="115416" cy="221599"/>
          </a:xfrm>
          <a:prstGeom prst="rect">
            <a:avLst/>
          </a:prstGeom>
          <a:noFill/>
        </p:spPr>
        <p:txBody>
          <a:bodyPr wrap="none" lIns="0" tIns="0" rIns="0" bIns="0" rtlCol="0">
            <a:spAutoFit/>
          </a:bodyPr>
          <a:lstStyle/>
          <a:p>
            <a:pPr algn="ctr">
              <a:lnSpc>
                <a:spcPct val="90000"/>
              </a:lnSpc>
            </a:pPr>
            <a:r>
              <a:rPr lang="en-GB" sz="800" dirty="0">
                <a:latin typeface="Arial" panose="020B0604020202020204" pitchFamily="34" charset="0"/>
                <a:ea typeface="Aileron" charset="0"/>
                <a:cs typeface="Arial" panose="020B0604020202020204" pitchFamily="34" charset="0"/>
              </a:rPr>
              <a:t>48</a:t>
            </a:r>
          </a:p>
          <a:p>
            <a:pPr algn="ctr">
              <a:lnSpc>
                <a:spcPct val="90000"/>
              </a:lnSpc>
            </a:pPr>
            <a:r>
              <a:rPr lang="en-GB" sz="800" dirty="0">
                <a:latin typeface="Arial" panose="020B0604020202020204" pitchFamily="34" charset="0"/>
                <a:ea typeface="Aileron" charset="0"/>
                <a:cs typeface="Arial" panose="020B0604020202020204" pitchFamily="34" charset="0"/>
              </a:rPr>
              <a:t>3</a:t>
            </a:r>
          </a:p>
        </p:txBody>
      </p:sp>
      <p:sp>
        <p:nvSpPr>
          <p:cNvPr id="279" name="TextBox 278">
            <a:extLst>
              <a:ext uri="{FF2B5EF4-FFF2-40B4-BE49-F238E27FC236}">
                <a16:creationId xmlns:a16="http://schemas.microsoft.com/office/drawing/2014/main" id="{9ADCD392-6162-2D46-ABAC-7BD7E591CD3A}"/>
              </a:ext>
            </a:extLst>
          </p:cNvPr>
          <p:cNvSpPr txBox="1"/>
          <p:nvPr/>
        </p:nvSpPr>
        <p:spPr>
          <a:xfrm>
            <a:off x="9242369" y="5563416"/>
            <a:ext cx="115416" cy="221599"/>
          </a:xfrm>
          <a:prstGeom prst="rect">
            <a:avLst/>
          </a:prstGeom>
          <a:noFill/>
        </p:spPr>
        <p:txBody>
          <a:bodyPr wrap="none" lIns="0" tIns="0" rIns="0" bIns="0" rtlCol="0">
            <a:spAutoFit/>
          </a:bodyPr>
          <a:lstStyle/>
          <a:p>
            <a:pPr algn="ctr">
              <a:lnSpc>
                <a:spcPct val="90000"/>
              </a:lnSpc>
            </a:pPr>
            <a:r>
              <a:rPr lang="en-GB" sz="800" dirty="0">
                <a:latin typeface="Arial" panose="020B0604020202020204" pitchFamily="34" charset="0"/>
                <a:ea typeface="Aileron" charset="0"/>
                <a:cs typeface="Arial" panose="020B0604020202020204" pitchFamily="34" charset="0"/>
              </a:rPr>
              <a:t>66</a:t>
            </a:r>
          </a:p>
          <a:p>
            <a:pPr algn="ctr">
              <a:lnSpc>
                <a:spcPct val="90000"/>
              </a:lnSpc>
            </a:pPr>
            <a:r>
              <a:rPr lang="en-GB" sz="800" dirty="0">
                <a:latin typeface="Arial" panose="020B0604020202020204" pitchFamily="34" charset="0"/>
                <a:ea typeface="Aileron" charset="0"/>
                <a:cs typeface="Arial" panose="020B0604020202020204" pitchFamily="34" charset="0"/>
              </a:rPr>
              <a:t>4</a:t>
            </a:r>
          </a:p>
        </p:txBody>
      </p:sp>
      <p:sp>
        <p:nvSpPr>
          <p:cNvPr id="280" name="TextBox 279">
            <a:extLst>
              <a:ext uri="{FF2B5EF4-FFF2-40B4-BE49-F238E27FC236}">
                <a16:creationId xmlns:a16="http://schemas.microsoft.com/office/drawing/2014/main" id="{DF74CA7C-AA5E-444E-9BBE-EBEFEC245DA5}"/>
              </a:ext>
            </a:extLst>
          </p:cNvPr>
          <p:cNvSpPr txBox="1"/>
          <p:nvPr/>
        </p:nvSpPr>
        <p:spPr>
          <a:xfrm>
            <a:off x="9048128" y="5563416"/>
            <a:ext cx="115416" cy="221599"/>
          </a:xfrm>
          <a:prstGeom prst="rect">
            <a:avLst/>
          </a:prstGeom>
          <a:noFill/>
        </p:spPr>
        <p:txBody>
          <a:bodyPr wrap="none" lIns="0" tIns="0" rIns="0" bIns="0" rtlCol="0">
            <a:spAutoFit/>
          </a:bodyPr>
          <a:lstStyle/>
          <a:p>
            <a:pPr algn="ctr">
              <a:lnSpc>
                <a:spcPct val="90000"/>
              </a:lnSpc>
            </a:pPr>
            <a:r>
              <a:rPr lang="en-GB" sz="800" dirty="0">
                <a:latin typeface="Arial" panose="020B0604020202020204" pitchFamily="34" charset="0"/>
                <a:ea typeface="Aileron" charset="0"/>
                <a:cs typeface="Arial" panose="020B0604020202020204" pitchFamily="34" charset="0"/>
              </a:rPr>
              <a:t>70</a:t>
            </a:r>
          </a:p>
          <a:p>
            <a:pPr algn="ctr">
              <a:lnSpc>
                <a:spcPct val="90000"/>
              </a:lnSpc>
            </a:pPr>
            <a:r>
              <a:rPr lang="en-GB" sz="800" dirty="0">
                <a:latin typeface="Arial" panose="020B0604020202020204" pitchFamily="34" charset="0"/>
                <a:ea typeface="Aileron" charset="0"/>
                <a:cs typeface="Arial" panose="020B0604020202020204" pitchFamily="34" charset="0"/>
              </a:rPr>
              <a:t>4</a:t>
            </a:r>
          </a:p>
        </p:txBody>
      </p:sp>
      <p:sp>
        <p:nvSpPr>
          <p:cNvPr id="281" name="TextBox 280">
            <a:extLst>
              <a:ext uri="{FF2B5EF4-FFF2-40B4-BE49-F238E27FC236}">
                <a16:creationId xmlns:a16="http://schemas.microsoft.com/office/drawing/2014/main" id="{3DFD8868-7AFE-4542-9C69-3726C19891DD}"/>
              </a:ext>
            </a:extLst>
          </p:cNvPr>
          <p:cNvSpPr txBox="1"/>
          <p:nvPr/>
        </p:nvSpPr>
        <p:spPr>
          <a:xfrm>
            <a:off x="8871331" y="5563416"/>
            <a:ext cx="115416" cy="221599"/>
          </a:xfrm>
          <a:prstGeom prst="rect">
            <a:avLst/>
          </a:prstGeom>
          <a:noFill/>
        </p:spPr>
        <p:txBody>
          <a:bodyPr wrap="none" lIns="0" tIns="0" rIns="0" bIns="0" rtlCol="0">
            <a:spAutoFit/>
          </a:bodyPr>
          <a:lstStyle/>
          <a:p>
            <a:pPr algn="ctr">
              <a:lnSpc>
                <a:spcPct val="90000"/>
              </a:lnSpc>
            </a:pPr>
            <a:r>
              <a:rPr lang="en-GB" sz="800" dirty="0">
                <a:latin typeface="Arial" panose="020B0604020202020204" pitchFamily="34" charset="0"/>
                <a:ea typeface="Aileron" charset="0"/>
                <a:cs typeface="Arial" panose="020B0604020202020204" pitchFamily="34" charset="0"/>
              </a:rPr>
              <a:t>87</a:t>
            </a:r>
          </a:p>
          <a:p>
            <a:pPr algn="ctr">
              <a:lnSpc>
                <a:spcPct val="90000"/>
              </a:lnSpc>
            </a:pPr>
            <a:r>
              <a:rPr lang="en-GB" sz="800" dirty="0">
                <a:latin typeface="Arial" panose="020B0604020202020204" pitchFamily="34" charset="0"/>
                <a:ea typeface="Aileron" charset="0"/>
                <a:cs typeface="Arial" panose="020B0604020202020204" pitchFamily="34" charset="0"/>
              </a:rPr>
              <a:t>5</a:t>
            </a:r>
          </a:p>
        </p:txBody>
      </p:sp>
      <p:sp>
        <p:nvSpPr>
          <p:cNvPr id="282" name="TextBox 281">
            <a:extLst>
              <a:ext uri="{FF2B5EF4-FFF2-40B4-BE49-F238E27FC236}">
                <a16:creationId xmlns:a16="http://schemas.microsoft.com/office/drawing/2014/main" id="{AEEA29B4-B3DE-5F45-9A40-E3BD732D94C0}"/>
              </a:ext>
            </a:extLst>
          </p:cNvPr>
          <p:cNvSpPr txBox="1"/>
          <p:nvPr/>
        </p:nvSpPr>
        <p:spPr>
          <a:xfrm>
            <a:off x="8472647" y="5563416"/>
            <a:ext cx="173124" cy="221599"/>
          </a:xfrm>
          <a:prstGeom prst="rect">
            <a:avLst/>
          </a:prstGeom>
          <a:noFill/>
        </p:spPr>
        <p:txBody>
          <a:bodyPr wrap="none" lIns="0" tIns="0" rIns="0" bIns="0" rtlCol="0">
            <a:spAutoFit/>
          </a:bodyPr>
          <a:lstStyle/>
          <a:p>
            <a:pPr algn="ctr">
              <a:lnSpc>
                <a:spcPct val="90000"/>
              </a:lnSpc>
            </a:pPr>
            <a:r>
              <a:rPr lang="en-GB" sz="800" dirty="0">
                <a:latin typeface="Arial" panose="020B0604020202020204" pitchFamily="34" charset="0"/>
                <a:ea typeface="Aileron" charset="0"/>
                <a:cs typeface="Arial" panose="020B0604020202020204" pitchFamily="34" charset="0"/>
              </a:rPr>
              <a:t>129</a:t>
            </a:r>
          </a:p>
          <a:p>
            <a:pPr algn="ctr">
              <a:lnSpc>
                <a:spcPct val="90000"/>
              </a:lnSpc>
            </a:pPr>
            <a:r>
              <a:rPr lang="en-GB" sz="800" dirty="0">
                <a:latin typeface="Arial" panose="020B0604020202020204" pitchFamily="34" charset="0"/>
                <a:ea typeface="Aileron" charset="0"/>
                <a:cs typeface="Arial" panose="020B0604020202020204" pitchFamily="34" charset="0"/>
              </a:rPr>
              <a:t>7</a:t>
            </a:r>
          </a:p>
        </p:txBody>
      </p:sp>
      <p:sp>
        <p:nvSpPr>
          <p:cNvPr id="283" name="TextBox 282">
            <a:extLst>
              <a:ext uri="{FF2B5EF4-FFF2-40B4-BE49-F238E27FC236}">
                <a16:creationId xmlns:a16="http://schemas.microsoft.com/office/drawing/2014/main" id="{D9F7CF0E-8164-9F43-A0DA-AA1349FD87DA}"/>
              </a:ext>
            </a:extLst>
          </p:cNvPr>
          <p:cNvSpPr txBox="1"/>
          <p:nvPr/>
        </p:nvSpPr>
        <p:spPr>
          <a:xfrm>
            <a:off x="8290027" y="5563416"/>
            <a:ext cx="173124" cy="221599"/>
          </a:xfrm>
          <a:prstGeom prst="rect">
            <a:avLst/>
          </a:prstGeom>
          <a:noFill/>
        </p:spPr>
        <p:txBody>
          <a:bodyPr wrap="none" lIns="0" tIns="0" rIns="0" bIns="0" rtlCol="0">
            <a:spAutoFit/>
          </a:bodyPr>
          <a:lstStyle/>
          <a:p>
            <a:pPr algn="ctr">
              <a:lnSpc>
                <a:spcPct val="90000"/>
              </a:lnSpc>
            </a:pPr>
            <a:r>
              <a:rPr lang="en-GB" sz="800" dirty="0">
                <a:latin typeface="Arial" panose="020B0604020202020204" pitchFamily="34" charset="0"/>
                <a:ea typeface="Aileron" charset="0"/>
                <a:cs typeface="Arial" panose="020B0604020202020204" pitchFamily="34" charset="0"/>
              </a:rPr>
              <a:t>146</a:t>
            </a:r>
          </a:p>
          <a:p>
            <a:pPr algn="ctr">
              <a:lnSpc>
                <a:spcPct val="90000"/>
              </a:lnSpc>
            </a:pPr>
            <a:r>
              <a:rPr lang="en-GB" sz="800" dirty="0">
                <a:latin typeface="Arial" panose="020B0604020202020204" pitchFamily="34" charset="0"/>
                <a:ea typeface="Aileron" charset="0"/>
                <a:cs typeface="Arial" panose="020B0604020202020204" pitchFamily="34" charset="0"/>
              </a:rPr>
              <a:t>12</a:t>
            </a:r>
          </a:p>
        </p:txBody>
      </p:sp>
      <p:sp>
        <p:nvSpPr>
          <p:cNvPr id="284" name="TextBox 283">
            <a:extLst>
              <a:ext uri="{FF2B5EF4-FFF2-40B4-BE49-F238E27FC236}">
                <a16:creationId xmlns:a16="http://schemas.microsoft.com/office/drawing/2014/main" id="{7ED44DA9-F164-5546-91E6-7EE0E6C855F6}"/>
              </a:ext>
            </a:extLst>
          </p:cNvPr>
          <p:cNvSpPr txBox="1"/>
          <p:nvPr/>
        </p:nvSpPr>
        <p:spPr>
          <a:xfrm>
            <a:off x="7201986" y="5563416"/>
            <a:ext cx="157735" cy="221599"/>
          </a:xfrm>
          <a:prstGeom prst="rect">
            <a:avLst/>
          </a:prstGeom>
          <a:noFill/>
        </p:spPr>
        <p:txBody>
          <a:bodyPr wrap="none" lIns="0" tIns="0" rIns="0" bIns="0" rtlCol="0">
            <a:spAutoFit/>
          </a:bodyPr>
          <a:lstStyle/>
          <a:p>
            <a:pPr algn="ctr">
              <a:lnSpc>
                <a:spcPct val="90000"/>
              </a:lnSpc>
            </a:pPr>
            <a:r>
              <a:rPr lang="en-GB" sz="800" spc="-40" dirty="0">
                <a:latin typeface="Arial" panose="020B0604020202020204" pitchFamily="34" charset="0"/>
                <a:ea typeface="Aileron" charset="0"/>
                <a:cs typeface="Arial" panose="020B0604020202020204" pitchFamily="34" charset="0"/>
              </a:rPr>
              <a:t>385</a:t>
            </a:r>
          </a:p>
          <a:p>
            <a:pPr algn="ctr">
              <a:lnSpc>
                <a:spcPct val="90000"/>
              </a:lnSpc>
            </a:pPr>
            <a:r>
              <a:rPr lang="en-GB" sz="800" spc="-40" dirty="0">
                <a:latin typeface="Arial" panose="020B0604020202020204" pitchFamily="34" charset="0"/>
                <a:ea typeface="Aileron" charset="0"/>
                <a:cs typeface="Arial" panose="020B0604020202020204" pitchFamily="34" charset="0"/>
              </a:rPr>
              <a:t>196</a:t>
            </a:r>
          </a:p>
        </p:txBody>
      </p:sp>
      <p:cxnSp>
        <p:nvCxnSpPr>
          <p:cNvPr id="285" name="Straight Connector 284">
            <a:extLst>
              <a:ext uri="{FF2B5EF4-FFF2-40B4-BE49-F238E27FC236}">
                <a16:creationId xmlns:a16="http://schemas.microsoft.com/office/drawing/2014/main" id="{3039831F-F674-484B-AAEA-C6CD895CD692}"/>
              </a:ext>
            </a:extLst>
          </p:cNvPr>
          <p:cNvCxnSpPr>
            <a:cxnSpLocks/>
          </p:cNvCxnSpPr>
          <p:nvPr/>
        </p:nvCxnSpPr>
        <p:spPr>
          <a:xfrm rot="16200000" flipH="1">
            <a:off x="7425040" y="5027980"/>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86" name="TextBox 285">
            <a:extLst>
              <a:ext uri="{FF2B5EF4-FFF2-40B4-BE49-F238E27FC236}">
                <a16:creationId xmlns:a16="http://schemas.microsoft.com/office/drawing/2014/main" id="{B0E47CAE-96FE-C14A-B16D-CE7F31821D29}"/>
              </a:ext>
            </a:extLst>
          </p:cNvPr>
          <p:cNvSpPr txBox="1"/>
          <p:nvPr/>
        </p:nvSpPr>
        <p:spPr>
          <a:xfrm>
            <a:off x="7397783" y="5091206"/>
            <a:ext cx="131446" cy="138499"/>
          </a:xfrm>
          <a:prstGeom prst="rect">
            <a:avLst/>
          </a:prstGeom>
          <a:noFill/>
        </p:spPr>
        <p:txBody>
          <a:bodyPr wrap="squar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1</a:t>
            </a:r>
          </a:p>
        </p:txBody>
      </p:sp>
      <p:cxnSp>
        <p:nvCxnSpPr>
          <p:cNvPr id="287" name="Straight Connector 286">
            <a:extLst>
              <a:ext uri="{FF2B5EF4-FFF2-40B4-BE49-F238E27FC236}">
                <a16:creationId xmlns:a16="http://schemas.microsoft.com/office/drawing/2014/main" id="{21464DD6-413A-A348-BDB8-40F9F08EF0A8}"/>
              </a:ext>
            </a:extLst>
          </p:cNvPr>
          <p:cNvCxnSpPr>
            <a:cxnSpLocks/>
          </p:cNvCxnSpPr>
          <p:nvPr/>
        </p:nvCxnSpPr>
        <p:spPr>
          <a:xfrm rot="16200000" flipH="1">
            <a:off x="7794825" y="5027980"/>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88" name="TextBox 287">
            <a:extLst>
              <a:ext uri="{FF2B5EF4-FFF2-40B4-BE49-F238E27FC236}">
                <a16:creationId xmlns:a16="http://schemas.microsoft.com/office/drawing/2014/main" id="{B3B09D19-571B-2B45-A369-59124332F484}"/>
              </a:ext>
            </a:extLst>
          </p:cNvPr>
          <p:cNvSpPr txBox="1"/>
          <p:nvPr/>
        </p:nvSpPr>
        <p:spPr>
          <a:xfrm>
            <a:off x="7804915" y="5091206"/>
            <a:ext cx="70533" cy="1384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3</a:t>
            </a:r>
          </a:p>
        </p:txBody>
      </p:sp>
      <p:cxnSp>
        <p:nvCxnSpPr>
          <p:cNvPr id="289" name="Straight Connector 288">
            <a:extLst>
              <a:ext uri="{FF2B5EF4-FFF2-40B4-BE49-F238E27FC236}">
                <a16:creationId xmlns:a16="http://schemas.microsoft.com/office/drawing/2014/main" id="{9B0D79F2-5C6C-3E46-898A-7E591F0C64E5}"/>
              </a:ext>
            </a:extLst>
          </p:cNvPr>
          <p:cNvCxnSpPr>
            <a:cxnSpLocks/>
          </p:cNvCxnSpPr>
          <p:nvPr/>
        </p:nvCxnSpPr>
        <p:spPr>
          <a:xfrm rot="16200000" flipH="1">
            <a:off x="8894130" y="5027980"/>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90" name="TextBox 289">
            <a:extLst>
              <a:ext uri="{FF2B5EF4-FFF2-40B4-BE49-F238E27FC236}">
                <a16:creationId xmlns:a16="http://schemas.microsoft.com/office/drawing/2014/main" id="{0B469FA0-0CB3-1646-99B6-8836B468643B}"/>
              </a:ext>
            </a:extLst>
          </p:cNvPr>
          <p:cNvSpPr txBox="1"/>
          <p:nvPr/>
        </p:nvSpPr>
        <p:spPr>
          <a:xfrm>
            <a:off x="8896421" y="5091206"/>
            <a:ext cx="70533" cy="1384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9</a:t>
            </a:r>
          </a:p>
        </p:txBody>
      </p:sp>
      <p:cxnSp>
        <p:nvCxnSpPr>
          <p:cNvPr id="291" name="Straight Connector 290">
            <a:extLst>
              <a:ext uri="{FF2B5EF4-FFF2-40B4-BE49-F238E27FC236}">
                <a16:creationId xmlns:a16="http://schemas.microsoft.com/office/drawing/2014/main" id="{A99E0A87-0631-1746-A203-51A478ABCAB7}"/>
              </a:ext>
            </a:extLst>
          </p:cNvPr>
          <p:cNvCxnSpPr>
            <a:cxnSpLocks/>
          </p:cNvCxnSpPr>
          <p:nvPr/>
        </p:nvCxnSpPr>
        <p:spPr>
          <a:xfrm rot="16200000" flipH="1">
            <a:off x="9999720" y="5027980"/>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92" name="TextBox 291">
            <a:extLst>
              <a:ext uri="{FF2B5EF4-FFF2-40B4-BE49-F238E27FC236}">
                <a16:creationId xmlns:a16="http://schemas.microsoft.com/office/drawing/2014/main" id="{670709D0-CE32-8049-98A8-7A00FAFD92B8}"/>
              </a:ext>
            </a:extLst>
          </p:cNvPr>
          <p:cNvSpPr txBox="1"/>
          <p:nvPr/>
        </p:nvSpPr>
        <p:spPr>
          <a:xfrm>
            <a:off x="9964161" y="5091206"/>
            <a:ext cx="141065" cy="1384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15</a:t>
            </a:r>
          </a:p>
        </p:txBody>
      </p:sp>
      <p:cxnSp>
        <p:nvCxnSpPr>
          <p:cNvPr id="293" name="Straight Connector 292">
            <a:extLst>
              <a:ext uri="{FF2B5EF4-FFF2-40B4-BE49-F238E27FC236}">
                <a16:creationId xmlns:a16="http://schemas.microsoft.com/office/drawing/2014/main" id="{3002F129-ECC9-264A-BF2E-094CFFD6F2B4}"/>
              </a:ext>
            </a:extLst>
          </p:cNvPr>
          <p:cNvCxnSpPr>
            <a:cxnSpLocks/>
          </p:cNvCxnSpPr>
          <p:nvPr/>
        </p:nvCxnSpPr>
        <p:spPr>
          <a:xfrm rot="16200000" flipH="1">
            <a:off x="10184821" y="5027980"/>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94" name="TextBox 293">
            <a:extLst>
              <a:ext uri="{FF2B5EF4-FFF2-40B4-BE49-F238E27FC236}">
                <a16:creationId xmlns:a16="http://schemas.microsoft.com/office/drawing/2014/main" id="{BBB3C255-3AFF-3C4A-AB26-35892B349ED1}"/>
              </a:ext>
            </a:extLst>
          </p:cNvPr>
          <p:cNvSpPr txBox="1"/>
          <p:nvPr/>
        </p:nvSpPr>
        <p:spPr>
          <a:xfrm>
            <a:off x="10149262" y="5091206"/>
            <a:ext cx="141065" cy="1384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16</a:t>
            </a:r>
          </a:p>
        </p:txBody>
      </p:sp>
      <p:cxnSp>
        <p:nvCxnSpPr>
          <p:cNvPr id="295" name="Straight Connector 294">
            <a:extLst>
              <a:ext uri="{FF2B5EF4-FFF2-40B4-BE49-F238E27FC236}">
                <a16:creationId xmlns:a16="http://schemas.microsoft.com/office/drawing/2014/main" id="{BC6A0E3F-B976-3843-9DA0-A0B43BC20971}"/>
              </a:ext>
            </a:extLst>
          </p:cNvPr>
          <p:cNvCxnSpPr>
            <a:cxnSpLocks/>
          </p:cNvCxnSpPr>
          <p:nvPr/>
        </p:nvCxnSpPr>
        <p:spPr>
          <a:xfrm rot="16200000" flipH="1">
            <a:off x="10369922" y="5027980"/>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96" name="TextBox 295">
            <a:extLst>
              <a:ext uri="{FF2B5EF4-FFF2-40B4-BE49-F238E27FC236}">
                <a16:creationId xmlns:a16="http://schemas.microsoft.com/office/drawing/2014/main" id="{CACFD25E-37B6-7941-8329-79E4B86EEC88}"/>
              </a:ext>
            </a:extLst>
          </p:cNvPr>
          <p:cNvSpPr txBox="1"/>
          <p:nvPr/>
        </p:nvSpPr>
        <p:spPr>
          <a:xfrm>
            <a:off x="10334363" y="5091206"/>
            <a:ext cx="141065" cy="1384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17</a:t>
            </a:r>
          </a:p>
        </p:txBody>
      </p:sp>
      <p:cxnSp>
        <p:nvCxnSpPr>
          <p:cNvPr id="297" name="Straight Connector 296">
            <a:extLst>
              <a:ext uri="{FF2B5EF4-FFF2-40B4-BE49-F238E27FC236}">
                <a16:creationId xmlns:a16="http://schemas.microsoft.com/office/drawing/2014/main" id="{079496C8-22F7-8346-8B6A-020916457D7C}"/>
              </a:ext>
            </a:extLst>
          </p:cNvPr>
          <p:cNvCxnSpPr>
            <a:cxnSpLocks/>
          </p:cNvCxnSpPr>
          <p:nvPr/>
        </p:nvCxnSpPr>
        <p:spPr>
          <a:xfrm rot="16200000" flipH="1">
            <a:off x="10551321" y="5027980"/>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98" name="TextBox 297">
            <a:extLst>
              <a:ext uri="{FF2B5EF4-FFF2-40B4-BE49-F238E27FC236}">
                <a16:creationId xmlns:a16="http://schemas.microsoft.com/office/drawing/2014/main" id="{B9D44C9E-8A2F-8E47-8FB4-16F4CDEAB800}"/>
              </a:ext>
            </a:extLst>
          </p:cNvPr>
          <p:cNvSpPr txBox="1"/>
          <p:nvPr/>
        </p:nvSpPr>
        <p:spPr>
          <a:xfrm>
            <a:off x="10515762" y="5091206"/>
            <a:ext cx="141065" cy="1384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18</a:t>
            </a:r>
          </a:p>
        </p:txBody>
      </p:sp>
      <p:cxnSp>
        <p:nvCxnSpPr>
          <p:cNvPr id="299" name="Straight Connector 298">
            <a:extLst>
              <a:ext uri="{FF2B5EF4-FFF2-40B4-BE49-F238E27FC236}">
                <a16:creationId xmlns:a16="http://schemas.microsoft.com/office/drawing/2014/main" id="{05B6A26C-ECA9-6245-985A-C98C5FD4C32D}"/>
              </a:ext>
            </a:extLst>
          </p:cNvPr>
          <p:cNvCxnSpPr>
            <a:cxnSpLocks/>
          </p:cNvCxnSpPr>
          <p:nvPr/>
        </p:nvCxnSpPr>
        <p:spPr>
          <a:xfrm rot="16200000" flipH="1">
            <a:off x="10732720" y="5027980"/>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00" name="TextBox 299">
            <a:extLst>
              <a:ext uri="{FF2B5EF4-FFF2-40B4-BE49-F238E27FC236}">
                <a16:creationId xmlns:a16="http://schemas.microsoft.com/office/drawing/2014/main" id="{39F24E83-76A3-1A4D-9531-C3FCF22FBB7D}"/>
              </a:ext>
            </a:extLst>
          </p:cNvPr>
          <p:cNvSpPr txBox="1"/>
          <p:nvPr/>
        </p:nvSpPr>
        <p:spPr>
          <a:xfrm>
            <a:off x="10697161" y="5091206"/>
            <a:ext cx="141065" cy="1384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19</a:t>
            </a:r>
          </a:p>
        </p:txBody>
      </p:sp>
      <p:cxnSp>
        <p:nvCxnSpPr>
          <p:cNvPr id="301" name="Straight Connector 300">
            <a:extLst>
              <a:ext uri="{FF2B5EF4-FFF2-40B4-BE49-F238E27FC236}">
                <a16:creationId xmlns:a16="http://schemas.microsoft.com/office/drawing/2014/main" id="{F4B63343-4B3C-D546-B4A6-4B994F85F066}"/>
              </a:ext>
            </a:extLst>
          </p:cNvPr>
          <p:cNvCxnSpPr>
            <a:cxnSpLocks/>
          </p:cNvCxnSpPr>
          <p:nvPr/>
        </p:nvCxnSpPr>
        <p:spPr>
          <a:xfrm rot="16200000" flipH="1">
            <a:off x="10921524" y="5027980"/>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02" name="TextBox 301">
            <a:extLst>
              <a:ext uri="{FF2B5EF4-FFF2-40B4-BE49-F238E27FC236}">
                <a16:creationId xmlns:a16="http://schemas.microsoft.com/office/drawing/2014/main" id="{DE4636F5-C1ED-A343-983F-AFB9E00495F5}"/>
              </a:ext>
            </a:extLst>
          </p:cNvPr>
          <p:cNvSpPr txBox="1"/>
          <p:nvPr/>
        </p:nvSpPr>
        <p:spPr>
          <a:xfrm>
            <a:off x="10885965" y="5091206"/>
            <a:ext cx="141065" cy="1384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20</a:t>
            </a:r>
          </a:p>
        </p:txBody>
      </p:sp>
      <p:cxnSp>
        <p:nvCxnSpPr>
          <p:cNvPr id="303" name="Straight Connector 302">
            <a:extLst>
              <a:ext uri="{FF2B5EF4-FFF2-40B4-BE49-F238E27FC236}">
                <a16:creationId xmlns:a16="http://schemas.microsoft.com/office/drawing/2014/main" id="{7E810C76-D913-8146-AA79-696FBA9A83EF}"/>
              </a:ext>
            </a:extLst>
          </p:cNvPr>
          <p:cNvCxnSpPr>
            <a:cxnSpLocks/>
          </p:cNvCxnSpPr>
          <p:nvPr/>
        </p:nvCxnSpPr>
        <p:spPr>
          <a:xfrm rot="16200000" flipH="1">
            <a:off x="11099221" y="5027980"/>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04" name="TextBox 303">
            <a:extLst>
              <a:ext uri="{FF2B5EF4-FFF2-40B4-BE49-F238E27FC236}">
                <a16:creationId xmlns:a16="http://schemas.microsoft.com/office/drawing/2014/main" id="{7667F4DC-A7D6-7343-9D2F-AC73725ECC05}"/>
              </a:ext>
            </a:extLst>
          </p:cNvPr>
          <p:cNvSpPr txBox="1"/>
          <p:nvPr/>
        </p:nvSpPr>
        <p:spPr>
          <a:xfrm>
            <a:off x="11063662" y="5091206"/>
            <a:ext cx="141065" cy="1384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21</a:t>
            </a:r>
          </a:p>
        </p:txBody>
      </p:sp>
      <p:cxnSp>
        <p:nvCxnSpPr>
          <p:cNvPr id="305" name="Straight Connector 304">
            <a:extLst>
              <a:ext uri="{FF2B5EF4-FFF2-40B4-BE49-F238E27FC236}">
                <a16:creationId xmlns:a16="http://schemas.microsoft.com/office/drawing/2014/main" id="{B59F6538-5AF0-C246-96DB-FE282B3130F7}"/>
              </a:ext>
            </a:extLst>
          </p:cNvPr>
          <p:cNvCxnSpPr>
            <a:cxnSpLocks/>
          </p:cNvCxnSpPr>
          <p:nvPr/>
        </p:nvCxnSpPr>
        <p:spPr>
          <a:xfrm rot="16200000" flipH="1">
            <a:off x="11284322" y="5027980"/>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06" name="TextBox 305">
            <a:extLst>
              <a:ext uri="{FF2B5EF4-FFF2-40B4-BE49-F238E27FC236}">
                <a16:creationId xmlns:a16="http://schemas.microsoft.com/office/drawing/2014/main" id="{A4C55029-D406-3145-9EBD-1B8B055D916C}"/>
              </a:ext>
            </a:extLst>
          </p:cNvPr>
          <p:cNvSpPr txBox="1"/>
          <p:nvPr/>
        </p:nvSpPr>
        <p:spPr>
          <a:xfrm>
            <a:off x="11248763" y="5091206"/>
            <a:ext cx="141065" cy="1384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22</a:t>
            </a:r>
          </a:p>
        </p:txBody>
      </p:sp>
      <p:sp>
        <p:nvSpPr>
          <p:cNvPr id="307" name="TextBox 306">
            <a:extLst>
              <a:ext uri="{FF2B5EF4-FFF2-40B4-BE49-F238E27FC236}">
                <a16:creationId xmlns:a16="http://schemas.microsoft.com/office/drawing/2014/main" id="{5C0BD07C-CB45-A446-9AE9-79322E25AA8B}"/>
              </a:ext>
            </a:extLst>
          </p:cNvPr>
          <p:cNvSpPr txBox="1"/>
          <p:nvPr/>
        </p:nvSpPr>
        <p:spPr>
          <a:xfrm>
            <a:off x="10926079" y="5563416"/>
            <a:ext cx="57708" cy="221599"/>
          </a:xfrm>
          <a:prstGeom prst="rect">
            <a:avLst/>
          </a:prstGeom>
          <a:noFill/>
        </p:spPr>
        <p:txBody>
          <a:bodyPr wrap="none" lIns="0" tIns="0" rIns="0" bIns="0" rtlCol="0">
            <a:spAutoFit/>
          </a:bodyPr>
          <a:lstStyle/>
          <a:p>
            <a:pPr algn="ctr">
              <a:lnSpc>
                <a:spcPct val="90000"/>
              </a:lnSpc>
            </a:pPr>
            <a:r>
              <a:rPr lang="en-GB" sz="800" dirty="0">
                <a:latin typeface="Arial" panose="020B0604020202020204" pitchFamily="34" charset="0"/>
                <a:ea typeface="Aileron" charset="0"/>
                <a:cs typeface="Arial" panose="020B0604020202020204" pitchFamily="34" charset="0"/>
              </a:rPr>
              <a:t>2</a:t>
            </a:r>
          </a:p>
          <a:p>
            <a:pPr algn="ctr">
              <a:lnSpc>
                <a:spcPct val="90000"/>
              </a:lnSpc>
            </a:pPr>
            <a:r>
              <a:rPr lang="en-GB" sz="800" dirty="0">
                <a:latin typeface="Arial" panose="020B0604020202020204" pitchFamily="34" charset="0"/>
                <a:ea typeface="Aileron" charset="0"/>
                <a:cs typeface="Arial" panose="020B0604020202020204" pitchFamily="34" charset="0"/>
              </a:rPr>
              <a:t>0</a:t>
            </a:r>
          </a:p>
        </p:txBody>
      </p:sp>
      <p:sp>
        <p:nvSpPr>
          <p:cNvPr id="308" name="TextBox 307">
            <a:extLst>
              <a:ext uri="{FF2B5EF4-FFF2-40B4-BE49-F238E27FC236}">
                <a16:creationId xmlns:a16="http://schemas.microsoft.com/office/drawing/2014/main" id="{467C0D50-24A4-3B43-BB09-243DB02203B0}"/>
              </a:ext>
            </a:extLst>
          </p:cNvPr>
          <p:cNvSpPr txBox="1"/>
          <p:nvPr/>
        </p:nvSpPr>
        <p:spPr>
          <a:xfrm>
            <a:off x="9975318" y="5563416"/>
            <a:ext cx="115416" cy="221599"/>
          </a:xfrm>
          <a:prstGeom prst="rect">
            <a:avLst/>
          </a:prstGeom>
          <a:noFill/>
        </p:spPr>
        <p:txBody>
          <a:bodyPr wrap="none" lIns="0" tIns="0" rIns="0" bIns="0" rtlCol="0">
            <a:spAutoFit/>
          </a:bodyPr>
          <a:lstStyle/>
          <a:p>
            <a:pPr algn="ctr">
              <a:lnSpc>
                <a:spcPct val="90000"/>
              </a:lnSpc>
            </a:pPr>
            <a:r>
              <a:rPr lang="en-GB" sz="800" dirty="0">
                <a:latin typeface="Arial" panose="020B0604020202020204" pitchFamily="34" charset="0"/>
                <a:ea typeface="Aileron" charset="0"/>
                <a:cs typeface="Arial" panose="020B0604020202020204" pitchFamily="34" charset="0"/>
              </a:rPr>
              <a:t>24</a:t>
            </a:r>
          </a:p>
          <a:p>
            <a:pPr algn="ctr">
              <a:lnSpc>
                <a:spcPct val="90000"/>
              </a:lnSpc>
            </a:pPr>
            <a:r>
              <a:rPr lang="en-GB" sz="800" dirty="0">
                <a:latin typeface="Arial" panose="020B0604020202020204" pitchFamily="34" charset="0"/>
                <a:ea typeface="Aileron" charset="0"/>
                <a:cs typeface="Arial" panose="020B0604020202020204" pitchFamily="34" charset="0"/>
              </a:rPr>
              <a:t>2</a:t>
            </a:r>
          </a:p>
        </p:txBody>
      </p:sp>
      <p:sp>
        <p:nvSpPr>
          <p:cNvPr id="309" name="TextBox 308">
            <a:extLst>
              <a:ext uri="{FF2B5EF4-FFF2-40B4-BE49-F238E27FC236}">
                <a16:creationId xmlns:a16="http://schemas.microsoft.com/office/drawing/2014/main" id="{9B36F7CE-BC18-BA4E-B3CC-0F1DB266454B}"/>
              </a:ext>
            </a:extLst>
          </p:cNvPr>
          <p:cNvSpPr txBox="1"/>
          <p:nvPr/>
        </p:nvSpPr>
        <p:spPr>
          <a:xfrm>
            <a:off x="9426043" y="5563416"/>
            <a:ext cx="115416" cy="221599"/>
          </a:xfrm>
          <a:prstGeom prst="rect">
            <a:avLst/>
          </a:prstGeom>
          <a:noFill/>
        </p:spPr>
        <p:txBody>
          <a:bodyPr wrap="none" lIns="0" tIns="0" rIns="0" bIns="0" rtlCol="0">
            <a:spAutoFit/>
          </a:bodyPr>
          <a:lstStyle/>
          <a:p>
            <a:pPr algn="ctr">
              <a:lnSpc>
                <a:spcPct val="90000"/>
              </a:lnSpc>
            </a:pPr>
            <a:r>
              <a:rPr lang="en-GB" sz="800" dirty="0">
                <a:latin typeface="Arial" panose="020B0604020202020204" pitchFamily="34" charset="0"/>
                <a:ea typeface="Aileron" charset="0"/>
                <a:cs typeface="Arial" panose="020B0604020202020204" pitchFamily="34" charset="0"/>
              </a:rPr>
              <a:t>51</a:t>
            </a:r>
          </a:p>
          <a:p>
            <a:pPr algn="ctr">
              <a:lnSpc>
                <a:spcPct val="90000"/>
              </a:lnSpc>
            </a:pPr>
            <a:r>
              <a:rPr lang="en-GB" sz="800" dirty="0">
                <a:latin typeface="Arial" panose="020B0604020202020204" pitchFamily="34" charset="0"/>
                <a:ea typeface="Aileron" charset="0"/>
                <a:cs typeface="Arial" panose="020B0604020202020204" pitchFamily="34" charset="0"/>
              </a:rPr>
              <a:t>3</a:t>
            </a:r>
          </a:p>
        </p:txBody>
      </p:sp>
      <p:sp>
        <p:nvSpPr>
          <p:cNvPr id="310" name="TextBox 309">
            <a:extLst>
              <a:ext uri="{FF2B5EF4-FFF2-40B4-BE49-F238E27FC236}">
                <a16:creationId xmlns:a16="http://schemas.microsoft.com/office/drawing/2014/main" id="{F3294EE4-DF4C-0C4B-BD8C-01B9A3441A1C}"/>
              </a:ext>
            </a:extLst>
          </p:cNvPr>
          <p:cNvSpPr txBox="1"/>
          <p:nvPr/>
        </p:nvSpPr>
        <p:spPr>
          <a:xfrm>
            <a:off x="8659180" y="5563416"/>
            <a:ext cx="173124" cy="221599"/>
          </a:xfrm>
          <a:prstGeom prst="rect">
            <a:avLst/>
          </a:prstGeom>
          <a:noFill/>
        </p:spPr>
        <p:txBody>
          <a:bodyPr wrap="none" lIns="0" tIns="0" rIns="0" bIns="0" rtlCol="0">
            <a:spAutoFit/>
          </a:bodyPr>
          <a:lstStyle/>
          <a:p>
            <a:pPr algn="ctr">
              <a:lnSpc>
                <a:spcPct val="90000"/>
              </a:lnSpc>
            </a:pPr>
            <a:r>
              <a:rPr lang="en-GB" sz="800" dirty="0">
                <a:latin typeface="Arial" panose="020B0604020202020204" pitchFamily="34" charset="0"/>
                <a:ea typeface="Aileron" charset="0"/>
                <a:cs typeface="Arial" panose="020B0604020202020204" pitchFamily="34" charset="0"/>
              </a:rPr>
              <a:t>113</a:t>
            </a:r>
          </a:p>
          <a:p>
            <a:pPr algn="ctr">
              <a:lnSpc>
                <a:spcPct val="90000"/>
              </a:lnSpc>
            </a:pPr>
            <a:r>
              <a:rPr lang="en-GB" sz="800" dirty="0">
                <a:latin typeface="Arial" panose="020B0604020202020204" pitchFamily="34" charset="0"/>
                <a:ea typeface="Aileron" charset="0"/>
                <a:cs typeface="Arial" panose="020B0604020202020204" pitchFamily="34" charset="0"/>
              </a:rPr>
              <a:t>5</a:t>
            </a:r>
          </a:p>
        </p:txBody>
      </p:sp>
      <p:sp>
        <p:nvSpPr>
          <p:cNvPr id="311" name="TextBox 310">
            <a:extLst>
              <a:ext uri="{FF2B5EF4-FFF2-40B4-BE49-F238E27FC236}">
                <a16:creationId xmlns:a16="http://schemas.microsoft.com/office/drawing/2014/main" id="{AEC35C77-B372-F04F-A800-2FEF7447426E}"/>
              </a:ext>
            </a:extLst>
          </p:cNvPr>
          <p:cNvSpPr txBox="1"/>
          <p:nvPr/>
        </p:nvSpPr>
        <p:spPr>
          <a:xfrm>
            <a:off x="8101224" y="5563416"/>
            <a:ext cx="173124" cy="221599"/>
          </a:xfrm>
          <a:prstGeom prst="rect">
            <a:avLst/>
          </a:prstGeom>
          <a:noFill/>
        </p:spPr>
        <p:txBody>
          <a:bodyPr wrap="none" lIns="0" tIns="0" rIns="0" bIns="0" rtlCol="0">
            <a:spAutoFit/>
          </a:bodyPr>
          <a:lstStyle/>
          <a:p>
            <a:pPr algn="ctr">
              <a:lnSpc>
                <a:spcPct val="90000"/>
              </a:lnSpc>
            </a:pPr>
            <a:r>
              <a:rPr lang="en-GB" sz="800" dirty="0">
                <a:latin typeface="Arial" panose="020B0604020202020204" pitchFamily="34" charset="0"/>
                <a:ea typeface="Aileron" charset="0"/>
                <a:cs typeface="Arial" panose="020B0604020202020204" pitchFamily="34" charset="0"/>
              </a:rPr>
              <a:t>162</a:t>
            </a:r>
          </a:p>
          <a:p>
            <a:pPr algn="ctr">
              <a:lnSpc>
                <a:spcPct val="90000"/>
              </a:lnSpc>
            </a:pPr>
            <a:r>
              <a:rPr lang="en-GB" sz="800" dirty="0">
                <a:latin typeface="Arial" panose="020B0604020202020204" pitchFamily="34" charset="0"/>
                <a:ea typeface="Aileron" charset="0"/>
                <a:cs typeface="Arial" panose="020B0604020202020204" pitchFamily="34" charset="0"/>
              </a:rPr>
              <a:t>19</a:t>
            </a:r>
          </a:p>
        </p:txBody>
      </p:sp>
      <p:sp>
        <p:nvSpPr>
          <p:cNvPr id="312" name="TextBox 311">
            <a:extLst>
              <a:ext uri="{FF2B5EF4-FFF2-40B4-BE49-F238E27FC236}">
                <a16:creationId xmlns:a16="http://schemas.microsoft.com/office/drawing/2014/main" id="{C1D4A142-3C93-2A42-95E3-C5EAA0BBDF27}"/>
              </a:ext>
            </a:extLst>
          </p:cNvPr>
          <p:cNvSpPr txBox="1"/>
          <p:nvPr/>
        </p:nvSpPr>
        <p:spPr>
          <a:xfrm>
            <a:off x="7923816" y="5563416"/>
            <a:ext cx="157735" cy="221599"/>
          </a:xfrm>
          <a:prstGeom prst="rect">
            <a:avLst/>
          </a:prstGeom>
          <a:noFill/>
        </p:spPr>
        <p:txBody>
          <a:bodyPr wrap="none" lIns="0" tIns="0" rIns="0" bIns="0" rtlCol="0">
            <a:spAutoFit/>
          </a:bodyPr>
          <a:lstStyle/>
          <a:p>
            <a:pPr algn="ctr">
              <a:lnSpc>
                <a:spcPct val="90000"/>
              </a:lnSpc>
            </a:pPr>
            <a:r>
              <a:rPr lang="en-GB" sz="800" spc="-40" dirty="0">
                <a:latin typeface="Arial" panose="020B0604020202020204" pitchFamily="34" charset="0"/>
                <a:ea typeface="Aileron" charset="0"/>
                <a:cs typeface="Arial" panose="020B0604020202020204" pitchFamily="34" charset="0"/>
              </a:rPr>
              <a:t>197</a:t>
            </a:r>
          </a:p>
          <a:p>
            <a:pPr algn="ctr">
              <a:lnSpc>
                <a:spcPct val="90000"/>
              </a:lnSpc>
            </a:pPr>
            <a:r>
              <a:rPr lang="en-GB" sz="800" spc="-40" dirty="0">
                <a:latin typeface="Arial" panose="020B0604020202020204" pitchFamily="34" charset="0"/>
                <a:ea typeface="Aileron" charset="0"/>
                <a:cs typeface="Arial" panose="020B0604020202020204" pitchFamily="34" charset="0"/>
              </a:rPr>
              <a:t>25</a:t>
            </a:r>
          </a:p>
        </p:txBody>
      </p:sp>
      <p:sp>
        <p:nvSpPr>
          <p:cNvPr id="313" name="TextBox 312">
            <a:extLst>
              <a:ext uri="{FF2B5EF4-FFF2-40B4-BE49-F238E27FC236}">
                <a16:creationId xmlns:a16="http://schemas.microsoft.com/office/drawing/2014/main" id="{2B0BA1C4-2C11-D142-B452-1CFF0E4606A2}"/>
              </a:ext>
            </a:extLst>
          </p:cNvPr>
          <p:cNvSpPr txBox="1"/>
          <p:nvPr/>
        </p:nvSpPr>
        <p:spPr>
          <a:xfrm>
            <a:off x="7742417" y="5563416"/>
            <a:ext cx="157735" cy="221599"/>
          </a:xfrm>
          <a:prstGeom prst="rect">
            <a:avLst/>
          </a:prstGeom>
          <a:noFill/>
        </p:spPr>
        <p:txBody>
          <a:bodyPr wrap="none" lIns="0" tIns="0" rIns="0" bIns="0" rtlCol="0">
            <a:spAutoFit/>
          </a:bodyPr>
          <a:lstStyle/>
          <a:p>
            <a:pPr algn="ctr">
              <a:lnSpc>
                <a:spcPct val="90000"/>
              </a:lnSpc>
            </a:pPr>
            <a:r>
              <a:rPr lang="en-GB" sz="800" spc="-40" dirty="0">
                <a:latin typeface="Arial" panose="020B0604020202020204" pitchFamily="34" charset="0"/>
                <a:ea typeface="Aileron" charset="0"/>
                <a:cs typeface="Arial" panose="020B0604020202020204" pitchFamily="34" charset="0"/>
              </a:rPr>
              <a:t>238</a:t>
            </a:r>
          </a:p>
          <a:p>
            <a:pPr algn="ctr">
              <a:lnSpc>
                <a:spcPct val="90000"/>
              </a:lnSpc>
            </a:pPr>
            <a:r>
              <a:rPr lang="en-GB" sz="800" spc="-40" dirty="0">
                <a:latin typeface="Arial" panose="020B0604020202020204" pitchFamily="34" charset="0"/>
                <a:ea typeface="Aileron" charset="0"/>
                <a:cs typeface="Arial" panose="020B0604020202020204" pitchFamily="34" charset="0"/>
              </a:rPr>
              <a:t>37</a:t>
            </a:r>
          </a:p>
        </p:txBody>
      </p:sp>
      <p:sp>
        <p:nvSpPr>
          <p:cNvPr id="314" name="TextBox 313">
            <a:extLst>
              <a:ext uri="{FF2B5EF4-FFF2-40B4-BE49-F238E27FC236}">
                <a16:creationId xmlns:a16="http://schemas.microsoft.com/office/drawing/2014/main" id="{04204014-F571-DC4F-B330-C3169EAEAF2D}"/>
              </a:ext>
            </a:extLst>
          </p:cNvPr>
          <p:cNvSpPr txBox="1"/>
          <p:nvPr/>
        </p:nvSpPr>
        <p:spPr>
          <a:xfrm>
            <a:off x="7561018" y="5563416"/>
            <a:ext cx="157735" cy="221599"/>
          </a:xfrm>
          <a:prstGeom prst="rect">
            <a:avLst/>
          </a:prstGeom>
          <a:noFill/>
        </p:spPr>
        <p:txBody>
          <a:bodyPr wrap="none" lIns="0" tIns="0" rIns="0" bIns="0" rtlCol="0">
            <a:spAutoFit/>
          </a:bodyPr>
          <a:lstStyle/>
          <a:p>
            <a:pPr algn="ctr">
              <a:lnSpc>
                <a:spcPct val="90000"/>
              </a:lnSpc>
            </a:pPr>
            <a:r>
              <a:rPr lang="en-GB" sz="800" spc="-40" dirty="0">
                <a:latin typeface="Arial" panose="020B0604020202020204" pitchFamily="34" charset="0"/>
                <a:ea typeface="Aileron" charset="0"/>
                <a:cs typeface="Arial" panose="020B0604020202020204" pitchFamily="34" charset="0"/>
              </a:rPr>
              <a:t>265</a:t>
            </a:r>
          </a:p>
          <a:p>
            <a:pPr algn="ctr">
              <a:lnSpc>
                <a:spcPct val="90000"/>
              </a:lnSpc>
            </a:pPr>
            <a:r>
              <a:rPr lang="en-GB" sz="800" spc="-40" dirty="0">
                <a:latin typeface="Arial" panose="020B0604020202020204" pitchFamily="34" charset="0"/>
                <a:ea typeface="Aileron" charset="0"/>
                <a:cs typeface="Arial" panose="020B0604020202020204" pitchFamily="34" charset="0"/>
              </a:rPr>
              <a:t>65</a:t>
            </a:r>
          </a:p>
        </p:txBody>
      </p:sp>
      <p:sp>
        <p:nvSpPr>
          <p:cNvPr id="315" name="TextBox 314">
            <a:extLst>
              <a:ext uri="{FF2B5EF4-FFF2-40B4-BE49-F238E27FC236}">
                <a16:creationId xmlns:a16="http://schemas.microsoft.com/office/drawing/2014/main" id="{1B9A950E-9AD7-E44D-8DC8-C9933F3862CF}"/>
              </a:ext>
            </a:extLst>
          </p:cNvPr>
          <p:cNvSpPr txBox="1"/>
          <p:nvPr/>
        </p:nvSpPr>
        <p:spPr>
          <a:xfrm>
            <a:off x="7383385" y="5563416"/>
            <a:ext cx="157735" cy="221599"/>
          </a:xfrm>
          <a:prstGeom prst="rect">
            <a:avLst/>
          </a:prstGeom>
          <a:noFill/>
        </p:spPr>
        <p:txBody>
          <a:bodyPr wrap="none" lIns="0" tIns="0" rIns="0" bIns="0" rtlCol="0">
            <a:spAutoFit/>
          </a:bodyPr>
          <a:lstStyle/>
          <a:p>
            <a:pPr algn="ctr">
              <a:lnSpc>
                <a:spcPct val="90000"/>
              </a:lnSpc>
            </a:pPr>
            <a:r>
              <a:rPr lang="en-GB" sz="800" spc="-40" dirty="0">
                <a:latin typeface="Arial" panose="020B0604020202020204" pitchFamily="34" charset="0"/>
                <a:ea typeface="Aileron" charset="0"/>
                <a:cs typeface="Arial" panose="020B0604020202020204" pitchFamily="34" charset="0"/>
              </a:rPr>
              <a:t>296</a:t>
            </a:r>
          </a:p>
          <a:p>
            <a:pPr algn="ctr">
              <a:lnSpc>
                <a:spcPct val="90000"/>
              </a:lnSpc>
            </a:pPr>
            <a:r>
              <a:rPr lang="en-GB" sz="800" spc="-40" dirty="0">
                <a:latin typeface="Arial" panose="020B0604020202020204" pitchFamily="34" charset="0"/>
                <a:ea typeface="Aileron" charset="0"/>
                <a:cs typeface="Arial" panose="020B0604020202020204" pitchFamily="34" charset="0"/>
              </a:rPr>
              <a:t>94</a:t>
            </a:r>
          </a:p>
        </p:txBody>
      </p:sp>
      <p:sp>
        <p:nvSpPr>
          <p:cNvPr id="316" name="TextBox 315">
            <a:extLst>
              <a:ext uri="{FF2B5EF4-FFF2-40B4-BE49-F238E27FC236}">
                <a16:creationId xmlns:a16="http://schemas.microsoft.com/office/drawing/2014/main" id="{79279F30-6F6C-6A4E-9C80-5EFEA7AACD89}"/>
              </a:ext>
            </a:extLst>
          </p:cNvPr>
          <p:cNvSpPr txBox="1"/>
          <p:nvPr/>
        </p:nvSpPr>
        <p:spPr>
          <a:xfrm>
            <a:off x="6400526" y="5839385"/>
            <a:ext cx="5578450" cy="138499"/>
          </a:xfrm>
          <a:prstGeom prst="rect">
            <a:avLst/>
          </a:prstGeom>
          <a:noFill/>
        </p:spPr>
        <p:txBody>
          <a:bodyPr wrap="none" lIns="0" tIns="0" rIns="0" bIns="0" rtlCol="0">
            <a:spAutoFit/>
          </a:bodyPr>
          <a:lstStyle/>
          <a:p>
            <a:pPr>
              <a:lnSpc>
                <a:spcPct val="90000"/>
              </a:lnSpc>
            </a:pPr>
            <a:r>
              <a:rPr lang="en-GB" sz="1000" dirty="0">
                <a:latin typeface="Arial" panose="020B0604020202020204" pitchFamily="34" charset="0"/>
                <a:ea typeface="Aileron" charset="0"/>
                <a:cs typeface="Arial" panose="020B0604020202020204" pitchFamily="34" charset="0"/>
              </a:rPr>
              <a:t>Time to the first occurrence of ≥30-point or ≥2-point increase in BPI-SF pain intensity from baseline</a:t>
            </a:r>
          </a:p>
        </p:txBody>
      </p:sp>
      <p:sp>
        <p:nvSpPr>
          <p:cNvPr id="318" name="Text Placeholder 11">
            <a:extLst>
              <a:ext uri="{FF2B5EF4-FFF2-40B4-BE49-F238E27FC236}">
                <a16:creationId xmlns:a16="http://schemas.microsoft.com/office/drawing/2014/main" id="{AE077D53-1D81-4C41-9672-87717FEA29A0}"/>
              </a:ext>
            </a:extLst>
          </p:cNvPr>
          <p:cNvSpPr txBox="1">
            <a:spLocks/>
          </p:cNvSpPr>
          <p:nvPr/>
        </p:nvSpPr>
        <p:spPr>
          <a:xfrm>
            <a:off x="6611257" y="1061390"/>
            <a:ext cx="4837792" cy="702470"/>
          </a:xfrm>
          <a:prstGeom prst="rect">
            <a:avLst/>
          </a:prstGeom>
        </p:spPr>
        <p:txBody>
          <a:bodyPr vert="horz" wrap="square" lIns="0" tIns="0" rIns="0" bIns="0" rtlCol="0" anchor="t">
            <a:normAutofit fontScale="92500"/>
          </a:bodyPr>
          <a:lstStyle>
            <a:lvl1pPr marL="0" indent="0" algn="l" defTabSz="457200" rtl="0" eaLnBrk="1" latinLnBrk="0" hangingPunct="1">
              <a:spcBef>
                <a:spcPts val="1200"/>
              </a:spcBef>
              <a:buClr>
                <a:schemeClr val="accent1"/>
              </a:buClr>
              <a:buFont typeface="Arial"/>
              <a:buNone/>
              <a:defRPr sz="2000" b="1" i="0" kern="1200" cap="all" spc="100" baseline="0">
                <a:solidFill>
                  <a:schemeClr val="accent1"/>
                </a:solidFill>
                <a:latin typeface="+mj-lt"/>
                <a:ea typeface="Verdana" panose="020B0604030504040204" pitchFamily="34" charset="0"/>
                <a:cs typeface="Verdana" panose="020B0604030504040204" pitchFamily="34" charset="0"/>
              </a:defRPr>
            </a:lvl1pPr>
            <a:lvl2pPr marL="457200" indent="0" algn="l" defTabSz="457200" rtl="0" eaLnBrk="1" latinLnBrk="0" hangingPunct="1">
              <a:spcBef>
                <a:spcPts val="600"/>
              </a:spcBef>
              <a:buClr>
                <a:schemeClr val="accent1"/>
              </a:buClr>
              <a:buFont typeface="Lucida Grande"/>
              <a:buNone/>
              <a:defRPr sz="2000" b="1" i="0" kern="1200">
                <a:solidFill>
                  <a:srgbClr val="5D8298"/>
                </a:solidFill>
                <a:latin typeface="+mj-lt"/>
                <a:ea typeface="+mn-ea"/>
                <a:cs typeface="PT Sans"/>
              </a:defRPr>
            </a:lvl2pPr>
            <a:lvl3pPr marL="914400" indent="0" algn="l" defTabSz="457200" rtl="0" eaLnBrk="1" latinLnBrk="0" hangingPunct="1">
              <a:spcBef>
                <a:spcPts val="400"/>
              </a:spcBef>
              <a:buClr>
                <a:schemeClr val="accent1"/>
              </a:buClr>
              <a:buFont typeface="Arial"/>
              <a:buNone/>
              <a:defRPr sz="1800" b="1" i="0" kern="1200">
                <a:solidFill>
                  <a:srgbClr val="5D8298"/>
                </a:solidFill>
                <a:latin typeface="+mj-lt"/>
                <a:ea typeface="+mn-ea"/>
                <a:cs typeface="PT Sans"/>
              </a:defRPr>
            </a:lvl3pPr>
            <a:lvl4pPr marL="1371600" indent="0" algn="l" defTabSz="457200" rtl="0" eaLnBrk="1" latinLnBrk="0" hangingPunct="1">
              <a:spcBef>
                <a:spcPts val="0"/>
              </a:spcBef>
              <a:buClr>
                <a:schemeClr val="accent1"/>
              </a:buClr>
              <a:buFont typeface="Arial"/>
              <a:buNone/>
              <a:defRPr sz="1600" b="1" i="0" kern="1200">
                <a:solidFill>
                  <a:srgbClr val="5D8298"/>
                </a:solidFill>
                <a:latin typeface="+mj-lt"/>
                <a:ea typeface="+mn-ea"/>
                <a:cs typeface="PT Sans"/>
              </a:defRPr>
            </a:lvl4pPr>
            <a:lvl5pPr marL="1828800" indent="0" algn="l" defTabSz="457200" rtl="0" eaLnBrk="1" latinLnBrk="0" hangingPunct="1">
              <a:spcBef>
                <a:spcPts val="0"/>
              </a:spcBef>
              <a:buClr>
                <a:schemeClr val="accent1"/>
              </a:buClr>
              <a:buFont typeface="Arial"/>
              <a:buNone/>
              <a:defRPr sz="1600" b="1" i="0" kern="1200">
                <a:solidFill>
                  <a:srgbClr val="5D8298"/>
                </a:solidFill>
                <a:latin typeface="+mj-lt"/>
                <a:ea typeface="+mn-ea"/>
                <a:cs typeface="PT San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r>
              <a:rPr lang="en-GB" dirty="0">
                <a:latin typeface="Arial" panose="020B0604020202020204" pitchFamily="34" charset="0"/>
                <a:cs typeface="Arial" panose="020B0604020202020204" pitchFamily="34" charset="0"/>
              </a:rPr>
              <a:t>Bpi-sf pain intensity</a:t>
            </a:r>
          </a:p>
          <a:p>
            <a:pPr>
              <a:spcBef>
                <a:spcPts val="0"/>
              </a:spcBef>
            </a:pPr>
            <a:r>
              <a:rPr lang="en-GB" sz="1600" cap="none" spc="0" dirty="0">
                <a:solidFill>
                  <a:schemeClr val="tx2"/>
                </a:solidFill>
                <a:latin typeface="Arial" panose="020B0604020202020204" pitchFamily="34" charset="0"/>
                <a:cs typeface="Arial" panose="020B0604020202020204" pitchFamily="34" charset="0"/>
              </a:rPr>
              <a:t>Time to worsening favoured the </a:t>
            </a:r>
            <a:r>
              <a:rPr lang="en-GB" sz="1600" cap="none" spc="0" baseline="30000" dirty="0">
                <a:solidFill>
                  <a:schemeClr val="tx2"/>
                </a:solidFill>
                <a:latin typeface="Arial" panose="020B0604020202020204" pitchFamily="34" charset="0"/>
                <a:cs typeface="Arial" panose="020B0604020202020204" pitchFamily="34" charset="0"/>
              </a:rPr>
              <a:t>177</a:t>
            </a:r>
            <a:r>
              <a:rPr lang="en-GB" sz="1600" cap="none" spc="0" dirty="0">
                <a:solidFill>
                  <a:schemeClr val="tx2"/>
                </a:solidFill>
                <a:latin typeface="Arial" panose="020B0604020202020204" pitchFamily="34" charset="0"/>
                <a:cs typeface="Arial" panose="020B0604020202020204" pitchFamily="34" charset="0"/>
              </a:rPr>
              <a:t>Lu-PSMA-617 arm</a:t>
            </a:r>
          </a:p>
        </p:txBody>
      </p:sp>
      <p:sp>
        <p:nvSpPr>
          <p:cNvPr id="84" name="TextBox 83">
            <a:extLst>
              <a:ext uri="{FF2B5EF4-FFF2-40B4-BE49-F238E27FC236}">
                <a16:creationId xmlns:a16="http://schemas.microsoft.com/office/drawing/2014/main" id="{C906826C-E93B-CD4C-9B6A-26905DCC923B}"/>
              </a:ext>
            </a:extLst>
          </p:cNvPr>
          <p:cNvSpPr txBox="1"/>
          <p:nvPr/>
        </p:nvSpPr>
        <p:spPr>
          <a:xfrm>
            <a:off x="3880203" y="2218635"/>
            <a:ext cx="2301912" cy="852541"/>
          </a:xfrm>
          <a:prstGeom prst="rect">
            <a:avLst/>
          </a:prstGeom>
          <a:solidFill>
            <a:schemeClr val="bg1"/>
          </a:solidFill>
        </p:spPr>
        <p:txBody>
          <a:bodyPr wrap="none" lIns="0" tIns="0" rIns="0" bIns="0" rtlCol="0">
            <a:spAutoFit/>
          </a:bodyPr>
          <a:lstStyle/>
          <a:p>
            <a:pPr>
              <a:lnSpc>
                <a:spcPct val="90000"/>
              </a:lnSpc>
              <a:spcBef>
                <a:spcPts val="600"/>
              </a:spcBef>
            </a:pPr>
            <a:r>
              <a:rPr lang="en-GB" sz="1400" dirty="0">
                <a:latin typeface="Arial" panose="020B0604020202020204" pitchFamily="34" charset="0"/>
                <a:ea typeface="Aileron" charset="0"/>
                <a:cs typeface="Arial" panose="020B0604020202020204" pitchFamily="34" charset="0"/>
              </a:rPr>
              <a:t>HR 0.46 (95% CI: 0.35-0.61)</a:t>
            </a:r>
            <a:br>
              <a:rPr lang="en-GB" sz="1400" dirty="0">
                <a:latin typeface="Arial" panose="020B0604020202020204" pitchFamily="34" charset="0"/>
                <a:ea typeface="Aileron" charset="0"/>
                <a:cs typeface="Arial" panose="020B0604020202020204" pitchFamily="34" charset="0"/>
              </a:rPr>
            </a:br>
            <a:r>
              <a:rPr lang="en-GB" sz="1400" dirty="0">
                <a:latin typeface="Arial" panose="020B0604020202020204" pitchFamily="34" charset="0"/>
                <a:ea typeface="Aileron" charset="0"/>
                <a:cs typeface="Arial" panose="020B0604020202020204" pitchFamily="34" charset="0"/>
              </a:rPr>
              <a:t>p&lt;0.001 (two-sided; nominal;</a:t>
            </a:r>
            <a:br>
              <a:rPr lang="en-GB" sz="1400" dirty="0">
                <a:latin typeface="Arial" panose="020B0604020202020204" pitchFamily="34" charset="0"/>
                <a:ea typeface="Aileron" charset="0"/>
                <a:cs typeface="Arial" panose="020B0604020202020204" pitchFamily="34" charset="0"/>
              </a:rPr>
            </a:br>
            <a:r>
              <a:rPr lang="en-GB" sz="1400" dirty="0">
                <a:latin typeface="Arial" panose="020B0604020202020204" pitchFamily="34" charset="0"/>
                <a:ea typeface="Aileron" charset="0"/>
                <a:cs typeface="Arial" panose="020B0604020202020204" pitchFamily="34" charset="0"/>
              </a:rPr>
              <a:t>non-inferential analysis)</a:t>
            </a:r>
          </a:p>
          <a:p>
            <a:pPr>
              <a:lnSpc>
                <a:spcPct val="90000"/>
              </a:lnSpc>
              <a:spcBef>
                <a:spcPts val="600"/>
              </a:spcBef>
            </a:pPr>
            <a:r>
              <a:rPr lang="en-GB" sz="1400" dirty="0">
                <a:latin typeface="Arial" panose="020B0604020202020204" pitchFamily="34" charset="0"/>
                <a:ea typeface="Aileron" charset="0"/>
                <a:cs typeface="Arial" panose="020B0604020202020204" pitchFamily="34" charset="0"/>
              </a:rPr>
              <a:t>Median 9.7 vs 2.4 months</a:t>
            </a:r>
          </a:p>
        </p:txBody>
      </p:sp>
      <p:sp>
        <p:nvSpPr>
          <p:cNvPr id="221" name="TextBox 220">
            <a:extLst>
              <a:ext uri="{FF2B5EF4-FFF2-40B4-BE49-F238E27FC236}">
                <a16:creationId xmlns:a16="http://schemas.microsoft.com/office/drawing/2014/main" id="{9035EB3C-28A4-2142-9105-27FF5DD229E4}"/>
              </a:ext>
            </a:extLst>
          </p:cNvPr>
          <p:cNvSpPr txBox="1"/>
          <p:nvPr/>
        </p:nvSpPr>
        <p:spPr>
          <a:xfrm>
            <a:off x="9627860" y="2218635"/>
            <a:ext cx="2301912" cy="852541"/>
          </a:xfrm>
          <a:prstGeom prst="rect">
            <a:avLst/>
          </a:prstGeom>
          <a:solidFill>
            <a:schemeClr val="bg1"/>
          </a:solidFill>
        </p:spPr>
        <p:txBody>
          <a:bodyPr wrap="none" lIns="0" tIns="0" rIns="0" bIns="0" rtlCol="0">
            <a:spAutoFit/>
          </a:bodyPr>
          <a:lstStyle/>
          <a:p>
            <a:pPr>
              <a:lnSpc>
                <a:spcPct val="90000"/>
              </a:lnSpc>
              <a:spcBef>
                <a:spcPts val="600"/>
              </a:spcBef>
            </a:pPr>
            <a:r>
              <a:rPr lang="en-GB" sz="1400" dirty="0">
                <a:latin typeface="Arial" panose="020B0604020202020204" pitchFamily="34" charset="0"/>
                <a:ea typeface="Aileron" charset="0"/>
                <a:cs typeface="Arial" panose="020B0604020202020204" pitchFamily="34" charset="0"/>
              </a:rPr>
              <a:t>HR 0.45 (95% CI: 0.33-0.60)</a:t>
            </a:r>
            <a:br>
              <a:rPr lang="en-GB" sz="1400" dirty="0">
                <a:latin typeface="Arial" panose="020B0604020202020204" pitchFamily="34" charset="0"/>
                <a:ea typeface="Aileron" charset="0"/>
                <a:cs typeface="Arial" panose="020B0604020202020204" pitchFamily="34" charset="0"/>
              </a:rPr>
            </a:br>
            <a:r>
              <a:rPr lang="en-GB" sz="1400" dirty="0">
                <a:latin typeface="Arial" panose="020B0604020202020204" pitchFamily="34" charset="0"/>
                <a:ea typeface="Aileron" charset="0"/>
                <a:cs typeface="Arial" panose="020B0604020202020204" pitchFamily="34" charset="0"/>
              </a:rPr>
              <a:t>p&lt;0.001 (two-sided; nominal;</a:t>
            </a:r>
            <a:br>
              <a:rPr lang="en-GB" sz="1400" dirty="0">
                <a:latin typeface="Arial" panose="020B0604020202020204" pitchFamily="34" charset="0"/>
                <a:ea typeface="Aileron" charset="0"/>
                <a:cs typeface="Arial" panose="020B0604020202020204" pitchFamily="34" charset="0"/>
              </a:rPr>
            </a:br>
            <a:r>
              <a:rPr lang="en-GB" sz="1400" dirty="0">
                <a:latin typeface="Arial" panose="020B0604020202020204" pitchFamily="34" charset="0"/>
                <a:ea typeface="Aileron" charset="0"/>
                <a:cs typeface="Arial" panose="020B0604020202020204" pitchFamily="34" charset="0"/>
              </a:rPr>
              <a:t>non-inferential analysis)</a:t>
            </a:r>
          </a:p>
          <a:p>
            <a:pPr>
              <a:lnSpc>
                <a:spcPct val="90000"/>
              </a:lnSpc>
              <a:spcBef>
                <a:spcPts val="600"/>
              </a:spcBef>
            </a:pPr>
            <a:r>
              <a:rPr lang="en-GB" sz="1400" dirty="0">
                <a:latin typeface="Arial" panose="020B0604020202020204" pitchFamily="34" charset="0"/>
                <a:ea typeface="Aileron" charset="0"/>
                <a:cs typeface="Arial" panose="020B0604020202020204" pitchFamily="34" charset="0"/>
              </a:rPr>
              <a:t>Median 14.3 vs 2.9 months</a:t>
            </a:r>
          </a:p>
        </p:txBody>
      </p:sp>
      <p:sp>
        <p:nvSpPr>
          <p:cNvPr id="16" name="Slide Number Placeholder 4">
            <a:extLst>
              <a:ext uri="{FF2B5EF4-FFF2-40B4-BE49-F238E27FC236}">
                <a16:creationId xmlns:a16="http://schemas.microsoft.com/office/drawing/2014/main" id="{4210589F-1D9C-D6E0-9CDA-7470D224569B}"/>
              </a:ext>
            </a:extLst>
          </p:cNvPr>
          <p:cNvSpPr>
            <a:spLocks noGrp="1"/>
          </p:cNvSpPr>
          <p:nvPr>
            <p:ph type="sldNum" sz="quarter" idx="4"/>
          </p:nvPr>
        </p:nvSpPr>
        <p:spPr>
          <a:xfrm>
            <a:off x="10799763" y="6427788"/>
            <a:ext cx="782637" cy="365125"/>
          </a:xfrm>
        </p:spPr>
        <p:txBody>
          <a:bodyPr/>
          <a:lstStyle/>
          <a:p>
            <a:fld id="{F8E47D07-9D1E-4FE9-B31A-2F5863681021}" type="slidenum">
              <a:rPr lang="en-GB" sz="1100" smtClean="0"/>
              <a:pPr/>
              <a:t>23</a:t>
            </a:fld>
            <a:endParaRPr lang="en-GB" sz="1100" dirty="0"/>
          </a:p>
        </p:txBody>
      </p:sp>
    </p:spTree>
    <p:extLst>
      <p:ext uri="{BB962C8B-B14F-4D97-AF65-F5344CB8AC3E}">
        <p14:creationId xmlns:p14="http://schemas.microsoft.com/office/powerpoint/2010/main" val="3470337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12"/>
          <p:cNvSpPr txBox="1">
            <a:spLocks noGrp="1"/>
          </p:cNvSpPr>
          <p:nvPr>
            <p:ph type="body" idx="1"/>
          </p:nvPr>
        </p:nvSpPr>
        <p:spPr>
          <a:xfrm>
            <a:off x="609600" y="838591"/>
            <a:ext cx="10972800" cy="702470"/>
          </a:xfrm>
        </p:spPr>
        <p:txBody>
          <a:bodyPr/>
          <a:lstStyle/>
          <a:p>
            <a:r>
              <a:rPr lang="en-GB" dirty="0"/>
              <a:t>TREATMENT-EMERGENT ADVERSE EVENTS</a:t>
            </a:r>
          </a:p>
        </p:txBody>
      </p:sp>
      <p:sp>
        <p:nvSpPr>
          <p:cNvPr id="415" name="Google Shape;415;p12"/>
          <p:cNvSpPr txBox="1">
            <a:spLocks noGrp="1"/>
          </p:cNvSpPr>
          <p:nvPr>
            <p:ph type="title"/>
          </p:nvPr>
        </p:nvSpPr>
        <p:spPr/>
        <p:txBody>
          <a:bodyPr/>
          <a:lstStyle/>
          <a:p>
            <a:r>
              <a:rPr lang="en-GB" dirty="0"/>
              <a:t>VISION study: side effects</a:t>
            </a:r>
          </a:p>
        </p:txBody>
      </p:sp>
      <p:graphicFrame>
        <p:nvGraphicFramePr>
          <p:cNvPr id="11" name="Content Placeholder 10">
            <a:extLst>
              <a:ext uri="{FF2B5EF4-FFF2-40B4-BE49-F238E27FC236}">
                <a16:creationId xmlns:a16="http://schemas.microsoft.com/office/drawing/2014/main" id="{CDE13B6F-39D8-AD44-A1E9-FFA048398880}"/>
              </a:ext>
            </a:extLst>
          </p:cNvPr>
          <p:cNvGraphicFramePr>
            <a:graphicFrameLocks noGrp="1"/>
          </p:cNvGraphicFramePr>
          <p:nvPr>
            <p:ph sz="quarter" idx="14"/>
            <p:extLst>
              <p:ext uri="{D42A27DB-BD31-4B8C-83A1-F6EECF244321}">
                <p14:modId xmlns:p14="http://schemas.microsoft.com/office/powerpoint/2010/main" val="1588184163"/>
              </p:ext>
            </p:extLst>
          </p:nvPr>
        </p:nvGraphicFramePr>
        <p:xfrm>
          <a:off x="619125" y="1379618"/>
          <a:ext cx="10963275" cy="4793280"/>
        </p:xfrm>
        <a:graphic>
          <a:graphicData uri="http://schemas.openxmlformats.org/drawingml/2006/table">
            <a:tbl>
              <a:tblPr firstRow="1" bandRow="1">
                <a:tableStyleId>{5C22544A-7EE6-4342-B048-85BDC9FD1C3A}</a:tableStyleId>
              </a:tblPr>
              <a:tblGrid>
                <a:gridCol w="3387055">
                  <a:extLst>
                    <a:ext uri="{9D8B030D-6E8A-4147-A177-3AD203B41FA5}">
                      <a16:colId xmlns:a16="http://schemas.microsoft.com/office/drawing/2014/main" val="3504638180"/>
                    </a:ext>
                  </a:extLst>
                </a:gridCol>
                <a:gridCol w="1894055">
                  <a:extLst>
                    <a:ext uri="{9D8B030D-6E8A-4147-A177-3AD203B41FA5}">
                      <a16:colId xmlns:a16="http://schemas.microsoft.com/office/drawing/2014/main" val="71220484"/>
                    </a:ext>
                  </a:extLst>
                </a:gridCol>
                <a:gridCol w="1894055">
                  <a:extLst>
                    <a:ext uri="{9D8B030D-6E8A-4147-A177-3AD203B41FA5}">
                      <a16:colId xmlns:a16="http://schemas.microsoft.com/office/drawing/2014/main" val="690788175"/>
                    </a:ext>
                  </a:extLst>
                </a:gridCol>
                <a:gridCol w="1894055">
                  <a:extLst>
                    <a:ext uri="{9D8B030D-6E8A-4147-A177-3AD203B41FA5}">
                      <a16:colId xmlns:a16="http://schemas.microsoft.com/office/drawing/2014/main" val="767356235"/>
                    </a:ext>
                  </a:extLst>
                </a:gridCol>
                <a:gridCol w="1894055">
                  <a:extLst>
                    <a:ext uri="{9D8B030D-6E8A-4147-A177-3AD203B41FA5}">
                      <a16:colId xmlns:a16="http://schemas.microsoft.com/office/drawing/2014/main" val="1573519941"/>
                    </a:ext>
                  </a:extLst>
                </a:gridCol>
              </a:tblGrid>
              <a:tr h="354377">
                <a:tc rowSpan="2">
                  <a:txBody>
                    <a:bodyPr/>
                    <a:lstStyle/>
                    <a:p>
                      <a:r>
                        <a:rPr lang="en-GB" sz="1400" noProof="0" dirty="0">
                          <a:latin typeface="Arial" panose="020B0604020202020204" pitchFamily="34" charset="0"/>
                          <a:cs typeface="Arial" panose="020B0604020202020204" pitchFamily="34" charset="0"/>
                        </a:rPr>
                        <a:t>Patients, n (%)</a:t>
                      </a:r>
                    </a:p>
                  </a:txBody>
                  <a:tcPr marT="18000" marB="18000" anchor="b">
                    <a:lnB w="38100" cap="flat" cmpd="sng" algn="ctr">
                      <a:solidFill>
                        <a:schemeClr val="bg1"/>
                      </a:solidFill>
                      <a:prstDash val="solid"/>
                      <a:round/>
                      <a:headEnd type="none" w="med" len="med"/>
                      <a:tailEnd type="none" w="med" len="med"/>
                    </a:lnB>
                  </a:tcPr>
                </a:tc>
                <a:tc gridSpan="2">
                  <a:txBody>
                    <a:bodyPr/>
                    <a:lstStyle/>
                    <a:p>
                      <a:pPr algn="ctr"/>
                      <a:r>
                        <a:rPr lang="en-GB" sz="1400" baseline="30000" noProof="0" dirty="0">
                          <a:latin typeface="Arial" panose="020B0604020202020204" pitchFamily="34" charset="0"/>
                          <a:cs typeface="Arial" panose="020B0604020202020204" pitchFamily="34" charset="0"/>
                        </a:rPr>
                        <a:t>177</a:t>
                      </a:r>
                      <a:r>
                        <a:rPr lang="en-GB" sz="1400" noProof="0" dirty="0">
                          <a:latin typeface="Arial" panose="020B0604020202020204" pitchFamily="34" charset="0"/>
                          <a:cs typeface="Arial" panose="020B0604020202020204" pitchFamily="34" charset="0"/>
                        </a:rPr>
                        <a:t>Lu-PSMA-617 + SoC</a:t>
                      </a:r>
                      <a:br>
                        <a:rPr lang="en-GB" sz="1400" noProof="0" dirty="0">
                          <a:latin typeface="Arial" panose="020B0604020202020204" pitchFamily="34" charset="0"/>
                          <a:cs typeface="Arial" panose="020B0604020202020204" pitchFamily="34" charset="0"/>
                        </a:rPr>
                      </a:br>
                      <a:r>
                        <a:rPr lang="en-GB" sz="1400" noProof="0" dirty="0">
                          <a:latin typeface="Arial" panose="020B0604020202020204" pitchFamily="34" charset="0"/>
                          <a:cs typeface="Arial" panose="020B0604020202020204" pitchFamily="34" charset="0"/>
                        </a:rPr>
                        <a:t>(N=529)</a:t>
                      </a:r>
                    </a:p>
                  </a:txBody>
                  <a:tcPr marT="18000" marB="18000">
                    <a:lnB w="12700" cap="flat" cmpd="sng" algn="ctr">
                      <a:solidFill>
                        <a:schemeClr val="bg1"/>
                      </a:solidFill>
                      <a:prstDash val="solid"/>
                      <a:round/>
                      <a:headEnd type="none" w="med" len="med"/>
                      <a:tailEnd type="none" w="med" len="med"/>
                    </a:lnB>
                  </a:tcPr>
                </a:tc>
                <a:tc hMerge="1">
                  <a:txBody>
                    <a:bodyPr/>
                    <a:lstStyle/>
                    <a:p>
                      <a:pPr algn="ctr"/>
                      <a:endParaRPr lang="en-US" dirty="0"/>
                    </a:p>
                  </a:txBody>
                  <a:tcPr/>
                </a:tc>
                <a:tc gridSpan="2">
                  <a:txBody>
                    <a:bodyPr/>
                    <a:lstStyle/>
                    <a:p>
                      <a:pPr algn="ctr"/>
                      <a:r>
                        <a:rPr lang="en-GB" sz="1400" noProof="0" dirty="0">
                          <a:latin typeface="Arial" panose="020B0604020202020204" pitchFamily="34" charset="0"/>
                          <a:cs typeface="Arial" panose="020B0604020202020204" pitchFamily="34" charset="0"/>
                        </a:rPr>
                        <a:t>SoC alone</a:t>
                      </a:r>
                      <a:br>
                        <a:rPr lang="en-GB" sz="1400" noProof="0" dirty="0">
                          <a:latin typeface="Arial" panose="020B0604020202020204" pitchFamily="34" charset="0"/>
                          <a:cs typeface="Arial" panose="020B0604020202020204" pitchFamily="34" charset="0"/>
                        </a:rPr>
                      </a:br>
                      <a:r>
                        <a:rPr lang="en-GB" sz="1400" noProof="0" dirty="0">
                          <a:latin typeface="Arial" panose="020B0604020202020204" pitchFamily="34" charset="0"/>
                          <a:cs typeface="Arial" panose="020B0604020202020204" pitchFamily="34" charset="0"/>
                        </a:rPr>
                        <a:t>(N=205)</a:t>
                      </a:r>
                    </a:p>
                  </a:txBody>
                  <a:tcPr marT="18000" marB="18000">
                    <a:lnB w="12700" cap="flat" cmpd="sng" algn="ctr">
                      <a:solidFill>
                        <a:schemeClr val="bg1"/>
                      </a:solidFill>
                      <a:prstDash val="solid"/>
                      <a:round/>
                      <a:headEnd type="none" w="med" len="med"/>
                      <a:tailEnd type="none" w="med" len="med"/>
                    </a:lnB>
                  </a:tcPr>
                </a:tc>
                <a:tc hMerge="1">
                  <a:txBody>
                    <a:bodyPr/>
                    <a:lstStyle/>
                    <a:p>
                      <a:pPr algn="ctr"/>
                      <a:endParaRPr lang="en-US" dirty="0"/>
                    </a:p>
                  </a:txBody>
                  <a:tcPr/>
                </a:tc>
                <a:extLst>
                  <a:ext uri="{0D108BD9-81ED-4DB2-BD59-A6C34878D82A}">
                    <a16:rowId xmlns:a16="http://schemas.microsoft.com/office/drawing/2014/main" val="3493320627"/>
                  </a:ext>
                </a:extLst>
              </a:tr>
              <a:tr h="205165">
                <a:tc vMerge="1">
                  <a:txBody>
                    <a:bodyPr/>
                    <a:lstStyle/>
                    <a:p>
                      <a:endParaRPr lang="en-US" b="1" dirty="0">
                        <a:solidFill>
                          <a:schemeClr val="bg1"/>
                        </a:solidFill>
                      </a:endParaRPr>
                    </a:p>
                  </a:txBody>
                  <a:tcP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GB" sz="1400" b="1" noProof="0" dirty="0">
                          <a:solidFill>
                            <a:schemeClr val="bg1"/>
                          </a:solidFill>
                          <a:latin typeface="Arial" panose="020B0604020202020204" pitchFamily="34" charset="0"/>
                          <a:cs typeface="Arial" panose="020B0604020202020204" pitchFamily="34" charset="0"/>
                        </a:rPr>
                        <a:t>All grades</a:t>
                      </a:r>
                    </a:p>
                  </a:txBody>
                  <a:tcPr marT="18000" marB="18000">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GB" sz="1400" b="1" noProof="0" dirty="0">
                          <a:solidFill>
                            <a:schemeClr val="bg1"/>
                          </a:solidFill>
                          <a:latin typeface="Arial" panose="020B0604020202020204" pitchFamily="34" charset="0"/>
                          <a:cs typeface="Arial" panose="020B0604020202020204" pitchFamily="34" charset="0"/>
                        </a:rPr>
                        <a:t>Grade 3 to 5</a:t>
                      </a:r>
                    </a:p>
                  </a:txBody>
                  <a:tcPr marT="18000" marB="18000">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GB" sz="1400" b="1" noProof="0" dirty="0">
                          <a:solidFill>
                            <a:schemeClr val="bg1"/>
                          </a:solidFill>
                          <a:latin typeface="Arial" panose="020B0604020202020204" pitchFamily="34" charset="0"/>
                          <a:cs typeface="Arial" panose="020B0604020202020204" pitchFamily="34" charset="0"/>
                        </a:rPr>
                        <a:t>All grades</a:t>
                      </a:r>
                    </a:p>
                  </a:txBody>
                  <a:tcPr marT="18000" marB="18000">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GB" sz="1400" b="1" noProof="0" dirty="0">
                          <a:solidFill>
                            <a:schemeClr val="bg1"/>
                          </a:solidFill>
                          <a:latin typeface="Arial" panose="020B0604020202020204" pitchFamily="34" charset="0"/>
                          <a:cs typeface="Arial" panose="020B0604020202020204" pitchFamily="34" charset="0"/>
                        </a:rPr>
                        <a:t>Grade 3 to 5</a:t>
                      </a:r>
                    </a:p>
                  </a:txBody>
                  <a:tcPr marT="18000" marB="18000">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2850479717"/>
                  </a:ext>
                </a:extLst>
              </a:tr>
              <a:tr h="205165">
                <a:tc>
                  <a:txBody>
                    <a:bodyPr/>
                    <a:lstStyle/>
                    <a:p>
                      <a:r>
                        <a:rPr lang="en-GB" sz="1400" b="1" noProof="0" dirty="0">
                          <a:latin typeface="Arial" panose="020B0604020202020204" pitchFamily="34" charset="0"/>
                          <a:cs typeface="Arial" panose="020B0604020202020204" pitchFamily="34" charset="0"/>
                        </a:rPr>
                        <a:t>Any drug-related TEAE</a:t>
                      </a:r>
                    </a:p>
                  </a:txBody>
                  <a:tcPr marT="18000" marB="18000">
                    <a:lnT w="38100" cap="flat" cmpd="sng" algn="ctr">
                      <a:solidFill>
                        <a:schemeClr val="bg1"/>
                      </a:solidFill>
                      <a:prstDash val="solid"/>
                      <a:round/>
                      <a:headEnd type="none" w="med" len="med"/>
                      <a:tailEnd type="none" w="med" len="med"/>
                    </a:lnT>
                  </a:tcPr>
                </a:tc>
                <a:tc>
                  <a:txBody>
                    <a:bodyPr/>
                    <a:lstStyle/>
                    <a:p>
                      <a:pPr algn="ctr"/>
                      <a:r>
                        <a:rPr lang="en-GB" sz="1400" noProof="0" dirty="0">
                          <a:latin typeface="Arial" panose="020B0604020202020204" pitchFamily="34" charset="0"/>
                          <a:cs typeface="Arial" panose="020B0604020202020204" pitchFamily="34" charset="0"/>
                        </a:rPr>
                        <a:t>451 (85.3)</a:t>
                      </a:r>
                    </a:p>
                  </a:txBody>
                  <a:tcPr marT="18000" marB="18000">
                    <a:lnT w="38100" cap="flat" cmpd="sng" algn="ctr">
                      <a:solidFill>
                        <a:schemeClr val="bg1"/>
                      </a:solidFill>
                      <a:prstDash val="solid"/>
                      <a:round/>
                      <a:headEnd type="none" w="med" len="med"/>
                      <a:tailEnd type="none" w="med" len="med"/>
                    </a:lnT>
                  </a:tcPr>
                </a:tc>
                <a:tc>
                  <a:txBody>
                    <a:bodyPr/>
                    <a:lstStyle/>
                    <a:p>
                      <a:pPr algn="ctr"/>
                      <a:r>
                        <a:rPr lang="en-GB" sz="1400" noProof="0" dirty="0">
                          <a:latin typeface="Arial" panose="020B0604020202020204" pitchFamily="34" charset="0"/>
                          <a:cs typeface="Arial" panose="020B0604020202020204" pitchFamily="34" charset="0"/>
                        </a:rPr>
                        <a:t>150 (28.4)</a:t>
                      </a:r>
                    </a:p>
                  </a:txBody>
                  <a:tcPr marT="18000" marB="18000">
                    <a:lnT w="38100" cap="flat" cmpd="sng" algn="ctr">
                      <a:solidFill>
                        <a:schemeClr val="bg1"/>
                      </a:solidFill>
                      <a:prstDash val="solid"/>
                      <a:round/>
                      <a:headEnd type="none" w="med" len="med"/>
                      <a:tailEnd type="none" w="med" len="med"/>
                    </a:lnT>
                  </a:tcPr>
                </a:tc>
                <a:tc>
                  <a:txBody>
                    <a:bodyPr/>
                    <a:lstStyle/>
                    <a:p>
                      <a:pPr algn="ctr"/>
                      <a:r>
                        <a:rPr lang="en-GB" sz="1400" noProof="0" dirty="0">
                          <a:latin typeface="Arial" panose="020B0604020202020204" pitchFamily="34" charset="0"/>
                          <a:cs typeface="Arial" panose="020B0604020202020204" pitchFamily="34" charset="0"/>
                        </a:rPr>
                        <a:t>59 (28.8)</a:t>
                      </a:r>
                    </a:p>
                  </a:txBody>
                  <a:tcPr marT="18000" marB="18000">
                    <a:lnT w="38100" cap="flat" cmpd="sng" algn="ctr">
                      <a:solidFill>
                        <a:schemeClr val="bg1"/>
                      </a:solidFill>
                      <a:prstDash val="solid"/>
                      <a:round/>
                      <a:headEnd type="none" w="med" len="med"/>
                      <a:tailEnd type="none" w="med" len="med"/>
                    </a:lnT>
                  </a:tcPr>
                </a:tc>
                <a:tc>
                  <a:txBody>
                    <a:bodyPr/>
                    <a:lstStyle/>
                    <a:p>
                      <a:pPr algn="ctr"/>
                      <a:r>
                        <a:rPr lang="en-GB" sz="1400" noProof="0" dirty="0">
                          <a:latin typeface="Arial" panose="020B0604020202020204" pitchFamily="34" charset="0"/>
                          <a:cs typeface="Arial" panose="020B0604020202020204" pitchFamily="34" charset="0"/>
                        </a:rPr>
                        <a:t>8 (3.9)</a:t>
                      </a:r>
                    </a:p>
                  </a:txBody>
                  <a:tcPr marT="18000" marB="18000">
                    <a:lnT w="381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3983860957"/>
                  </a:ext>
                </a:extLst>
              </a:tr>
              <a:tr h="205165">
                <a:tc>
                  <a:txBody>
                    <a:bodyPr/>
                    <a:lstStyle/>
                    <a:p>
                      <a:pPr marL="0" indent="184150">
                        <a:tabLst/>
                      </a:pPr>
                      <a:r>
                        <a:rPr lang="en-GB" sz="1400" noProof="0" dirty="0">
                          <a:latin typeface="Arial" panose="020B0604020202020204" pitchFamily="34" charset="0"/>
                          <a:cs typeface="Arial" panose="020B0604020202020204" pitchFamily="34" charset="0"/>
                        </a:rPr>
                        <a:t>Serious</a:t>
                      </a:r>
                    </a:p>
                  </a:txBody>
                  <a:tcPr marT="18000" marB="18000"/>
                </a:tc>
                <a:tc>
                  <a:txBody>
                    <a:bodyPr/>
                    <a:lstStyle/>
                    <a:p>
                      <a:pPr algn="ctr"/>
                      <a:r>
                        <a:rPr lang="en-GB" sz="1400" noProof="0" dirty="0">
                          <a:latin typeface="Arial" panose="020B0604020202020204" pitchFamily="34" charset="0"/>
                          <a:cs typeface="Arial" panose="020B0604020202020204" pitchFamily="34" charset="0"/>
                        </a:rPr>
                        <a:t>49 (9.3)</a:t>
                      </a:r>
                    </a:p>
                  </a:txBody>
                  <a:tcPr marT="18000" marB="18000"/>
                </a:tc>
                <a:tc>
                  <a:txBody>
                    <a:bodyPr/>
                    <a:lstStyle/>
                    <a:p>
                      <a:pPr algn="ctr"/>
                      <a:r>
                        <a:rPr lang="en-GB" sz="1400" noProof="0" dirty="0">
                          <a:latin typeface="Arial" panose="020B0604020202020204" pitchFamily="34" charset="0"/>
                          <a:cs typeface="Arial" panose="020B0604020202020204" pitchFamily="34" charset="0"/>
                        </a:rPr>
                        <a:t>43 (8.1)</a:t>
                      </a:r>
                    </a:p>
                  </a:txBody>
                  <a:tcPr marT="18000" marB="18000"/>
                </a:tc>
                <a:tc>
                  <a:txBody>
                    <a:bodyPr/>
                    <a:lstStyle/>
                    <a:p>
                      <a:pPr algn="ctr"/>
                      <a:r>
                        <a:rPr lang="en-GB" sz="1400" noProof="0" dirty="0">
                          <a:latin typeface="Arial" panose="020B0604020202020204" pitchFamily="34" charset="0"/>
                          <a:cs typeface="Arial" panose="020B0604020202020204" pitchFamily="34" charset="0"/>
                        </a:rPr>
                        <a:t>5 (2.4)</a:t>
                      </a:r>
                    </a:p>
                  </a:txBody>
                  <a:tcPr marT="18000" marB="18000"/>
                </a:tc>
                <a:tc>
                  <a:txBody>
                    <a:bodyPr/>
                    <a:lstStyle/>
                    <a:p>
                      <a:pPr algn="ctr"/>
                      <a:r>
                        <a:rPr lang="en-GB" sz="1400" noProof="0" dirty="0">
                          <a:latin typeface="Arial" panose="020B0604020202020204" pitchFamily="34" charset="0"/>
                          <a:cs typeface="Arial" panose="020B0604020202020204" pitchFamily="34" charset="0"/>
                        </a:rPr>
                        <a:t>5 (2.4)</a:t>
                      </a:r>
                    </a:p>
                  </a:txBody>
                  <a:tcPr marT="18000" marB="18000"/>
                </a:tc>
                <a:extLst>
                  <a:ext uri="{0D108BD9-81ED-4DB2-BD59-A6C34878D82A}">
                    <a16:rowId xmlns:a16="http://schemas.microsoft.com/office/drawing/2014/main" val="3545653911"/>
                  </a:ext>
                </a:extLst>
              </a:tr>
              <a:tr h="205165">
                <a:tc>
                  <a:txBody>
                    <a:bodyPr/>
                    <a:lstStyle/>
                    <a:p>
                      <a:pPr marL="0" indent="184150">
                        <a:tabLst/>
                      </a:pPr>
                      <a:r>
                        <a:rPr lang="en-GB" sz="1400" noProof="0" dirty="0">
                          <a:latin typeface="Arial" panose="020B0604020202020204" pitchFamily="34" charset="0"/>
                          <a:cs typeface="Arial" panose="020B0604020202020204" pitchFamily="34" charset="0"/>
                        </a:rPr>
                        <a:t>Grade 5</a:t>
                      </a:r>
                      <a:r>
                        <a:rPr lang="en-GB" sz="1400" baseline="30000" noProof="0" dirty="0">
                          <a:latin typeface="Arial" panose="020B0604020202020204" pitchFamily="34" charset="0"/>
                          <a:cs typeface="Arial" panose="020B0604020202020204" pitchFamily="34" charset="0"/>
                        </a:rPr>
                        <a:t>a</a:t>
                      </a:r>
                    </a:p>
                  </a:txBody>
                  <a:tcPr marT="18000" marB="18000"/>
                </a:tc>
                <a:tc>
                  <a:txBody>
                    <a:bodyPr/>
                    <a:lstStyle/>
                    <a:p>
                      <a:pPr algn="ctr"/>
                      <a:r>
                        <a:rPr lang="en-GB" sz="1400" noProof="0" dirty="0">
                          <a:latin typeface="Arial" panose="020B0604020202020204" pitchFamily="34" charset="0"/>
                          <a:cs typeface="Arial" panose="020B0604020202020204" pitchFamily="34" charset="0"/>
                        </a:rPr>
                        <a:t>5 (0.9)</a:t>
                      </a:r>
                    </a:p>
                  </a:txBody>
                  <a:tcPr marT="18000" marB="18000"/>
                </a:tc>
                <a:tc>
                  <a:txBody>
                    <a:bodyPr/>
                    <a:lstStyle/>
                    <a:p>
                      <a:pPr algn="ctr"/>
                      <a:r>
                        <a:rPr lang="en-GB" sz="1400" noProof="0" dirty="0">
                          <a:latin typeface="Arial" panose="020B0604020202020204" pitchFamily="34" charset="0"/>
                          <a:cs typeface="Arial" panose="020B0604020202020204" pitchFamily="34" charset="0"/>
                        </a:rPr>
                        <a:t>5 (0.9)</a:t>
                      </a:r>
                    </a:p>
                  </a:txBody>
                  <a:tcPr marT="18000" marB="18000"/>
                </a:tc>
                <a:tc>
                  <a:txBody>
                    <a:bodyPr/>
                    <a:lstStyle/>
                    <a:p>
                      <a:pPr algn="ctr"/>
                      <a:r>
                        <a:rPr lang="en-GB" sz="1400" noProof="0" dirty="0">
                          <a:latin typeface="Arial" panose="020B0604020202020204" pitchFamily="34" charset="0"/>
                          <a:cs typeface="Arial" panose="020B0604020202020204" pitchFamily="34" charset="0"/>
                        </a:rPr>
                        <a:t>0 (0.0)</a:t>
                      </a:r>
                    </a:p>
                  </a:txBody>
                  <a:tcPr marT="18000" marB="18000"/>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400" noProof="0" dirty="0">
                          <a:latin typeface="Arial" panose="020B0604020202020204" pitchFamily="34" charset="0"/>
                          <a:cs typeface="Arial" panose="020B0604020202020204" pitchFamily="34" charset="0"/>
                        </a:rPr>
                        <a:t>0 (0.0)</a:t>
                      </a:r>
                    </a:p>
                  </a:txBody>
                  <a:tcPr marT="18000" marB="18000"/>
                </a:tc>
                <a:extLst>
                  <a:ext uri="{0D108BD9-81ED-4DB2-BD59-A6C34878D82A}">
                    <a16:rowId xmlns:a16="http://schemas.microsoft.com/office/drawing/2014/main" val="4082531578"/>
                  </a:ext>
                </a:extLst>
              </a:tr>
              <a:tr h="205165">
                <a:tc gridSpan="5">
                  <a:txBody>
                    <a:bodyPr/>
                    <a:lstStyle/>
                    <a:p>
                      <a:pPr marL="0" indent="9525">
                        <a:tabLst/>
                      </a:pPr>
                      <a:r>
                        <a:rPr lang="en-GB" sz="1400" b="1" noProof="0" dirty="0">
                          <a:latin typeface="Arial" panose="020B0604020202020204" pitchFamily="34" charset="0"/>
                          <a:cs typeface="Arial" panose="020B0604020202020204" pitchFamily="34" charset="0"/>
                        </a:rPr>
                        <a:t>TEAEs grouped by topics of interest</a:t>
                      </a:r>
                    </a:p>
                  </a:txBody>
                  <a:tcPr marT="18000" marB="18000"/>
                </a:tc>
                <a:tc hMerge="1">
                  <a:txBody>
                    <a:bodyPr/>
                    <a:lstStyle/>
                    <a:p>
                      <a:pPr algn="ctr"/>
                      <a:endParaRPr lang="en-US" sz="1600" dirty="0"/>
                    </a:p>
                  </a:txBody>
                  <a:tcPr marT="28800" marB="28800"/>
                </a:tc>
                <a:tc hMerge="1">
                  <a:txBody>
                    <a:bodyPr/>
                    <a:lstStyle/>
                    <a:p>
                      <a:pPr algn="ctr"/>
                      <a:endParaRPr lang="en-US" sz="1600" dirty="0"/>
                    </a:p>
                  </a:txBody>
                  <a:tcPr marT="28800" marB="28800"/>
                </a:tc>
                <a:tc hMerge="1">
                  <a:txBody>
                    <a:bodyPr/>
                    <a:lstStyle/>
                    <a:p>
                      <a:pPr algn="ctr"/>
                      <a:endParaRPr lang="en-US" sz="1600" dirty="0"/>
                    </a:p>
                  </a:txBody>
                  <a:tcPr marT="28800" marB="28800"/>
                </a:tc>
                <a:tc h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600" dirty="0"/>
                    </a:p>
                  </a:txBody>
                  <a:tcPr marT="28800" marB="28800"/>
                </a:tc>
                <a:extLst>
                  <a:ext uri="{0D108BD9-81ED-4DB2-BD59-A6C34878D82A}">
                    <a16:rowId xmlns:a16="http://schemas.microsoft.com/office/drawing/2014/main" val="980587300"/>
                  </a:ext>
                </a:extLst>
              </a:tr>
              <a:tr h="205165">
                <a:tc>
                  <a:txBody>
                    <a:bodyPr/>
                    <a:lstStyle/>
                    <a:p>
                      <a:pPr marL="0" indent="9525">
                        <a:tabLst/>
                      </a:pPr>
                      <a:r>
                        <a:rPr lang="en-GB" sz="1400" noProof="0" dirty="0">
                          <a:latin typeface="Arial" panose="020B0604020202020204" pitchFamily="34" charset="0"/>
                          <a:cs typeface="Arial" panose="020B0604020202020204" pitchFamily="34" charset="0"/>
                        </a:rPr>
                        <a:t>Fatigue</a:t>
                      </a:r>
                    </a:p>
                  </a:txBody>
                  <a:tcPr marT="18000" marB="18000"/>
                </a:tc>
                <a:tc>
                  <a:txBody>
                    <a:bodyPr/>
                    <a:lstStyle/>
                    <a:p>
                      <a:pPr algn="ctr"/>
                      <a:r>
                        <a:rPr lang="en-GB" sz="1400" noProof="0" dirty="0">
                          <a:latin typeface="Arial" panose="020B0604020202020204" pitchFamily="34" charset="0"/>
                          <a:cs typeface="Arial" panose="020B0604020202020204" pitchFamily="34" charset="0"/>
                        </a:rPr>
                        <a:t>260 (49.1)</a:t>
                      </a:r>
                    </a:p>
                  </a:txBody>
                  <a:tcPr marT="18000" marB="18000"/>
                </a:tc>
                <a:tc>
                  <a:txBody>
                    <a:bodyPr/>
                    <a:lstStyle/>
                    <a:p>
                      <a:pPr algn="ctr"/>
                      <a:r>
                        <a:rPr lang="en-GB" sz="1400" noProof="0" dirty="0">
                          <a:latin typeface="Arial" panose="020B0604020202020204" pitchFamily="34" charset="0"/>
                          <a:cs typeface="Arial" panose="020B0604020202020204" pitchFamily="34" charset="0"/>
                        </a:rPr>
                        <a:t>37 (7.0)</a:t>
                      </a:r>
                    </a:p>
                  </a:txBody>
                  <a:tcPr marT="18000" marB="18000"/>
                </a:tc>
                <a:tc>
                  <a:txBody>
                    <a:bodyPr/>
                    <a:lstStyle/>
                    <a:p>
                      <a:pPr algn="ctr"/>
                      <a:r>
                        <a:rPr lang="en-GB" sz="1400" noProof="0" dirty="0">
                          <a:latin typeface="Arial" panose="020B0604020202020204" pitchFamily="34" charset="0"/>
                          <a:cs typeface="Arial" panose="020B0604020202020204" pitchFamily="34" charset="0"/>
                        </a:rPr>
                        <a:t>60 (29.3)</a:t>
                      </a:r>
                    </a:p>
                  </a:txBody>
                  <a:tcPr marT="18000" marB="18000"/>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400" noProof="0" dirty="0">
                          <a:latin typeface="Arial" panose="020B0604020202020204" pitchFamily="34" charset="0"/>
                          <a:cs typeface="Arial" panose="020B0604020202020204" pitchFamily="34" charset="0"/>
                        </a:rPr>
                        <a:t>5 (2.4)</a:t>
                      </a:r>
                    </a:p>
                  </a:txBody>
                  <a:tcPr marT="18000" marB="18000"/>
                </a:tc>
                <a:extLst>
                  <a:ext uri="{0D108BD9-81ED-4DB2-BD59-A6C34878D82A}">
                    <a16:rowId xmlns:a16="http://schemas.microsoft.com/office/drawing/2014/main" val="367708406"/>
                  </a:ext>
                </a:extLst>
              </a:tr>
              <a:tr h="205165">
                <a:tc>
                  <a:txBody>
                    <a:bodyPr/>
                    <a:lstStyle/>
                    <a:p>
                      <a:pPr marL="0" indent="9525">
                        <a:tabLst/>
                      </a:pPr>
                      <a:r>
                        <a:rPr lang="en-GB" sz="1400" noProof="0" dirty="0">
                          <a:latin typeface="Arial" panose="020B0604020202020204" pitchFamily="34" charset="0"/>
                          <a:cs typeface="Arial" panose="020B0604020202020204" pitchFamily="34" charset="0"/>
                        </a:rPr>
                        <a:t>Bone marrow suppression</a:t>
                      </a:r>
                    </a:p>
                  </a:txBody>
                  <a:tcPr marT="18000" marB="18000"/>
                </a:tc>
                <a:tc>
                  <a:txBody>
                    <a:bodyPr/>
                    <a:lstStyle/>
                    <a:p>
                      <a:pPr algn="ctr"/>
                      <a:r>
                        <a:rPr lang="en-GB" sz="1400" noProof="0" dirty="0">
                          <a:latin typeface="Arial" panose="020B0604020202020204" pitchFamily="34" charset="0"/>
                          <a:cs typeface="Arial" panose="020B0604020202020204" pitchFamily="34" charset="0"/>
                        </a:rPr>
                        <a:t>251 (47.4)</a:t>
                      </a:r>
                    </a:p>
                  </a:txBody>
                  <a:tcPr marT="18000" marB="18000"/>
                </a:tc>
                <a:tc>
                  <a:txBody>
                    <a:bodyPr/>
                    <a:lstStyle/>
                    <a:p>
                      <a:pPr algn="ctr"/>
                      <a:r>
                        <a:rPr lang="en-GB" sz="1400" noProof="0" dirty="0">
                          <a:latin typeface="Arial" panose="020B0604020202020204" pitchFamily="34" charset="0"/>
                          <a:cs typeface="Arial" panose="020B0604020202020204" pitchFamily="34" charset="0"/>
                        </a:rPr>
                        <a:t>124 (23.4)</a:t>
                      </a:r>
                    </a:p>
                  </a:txBody>
                  <a:tcPr marT="18000" marB="18000"/>
                </a:tc>
                <a:tc>
                  <a:txBody>
                    <a:bodyPr/>
                    <a:lstStyle/>
                    <a:p>
                      <a:pPr algn="ctr"/>
                      <a:r>
                        <a:rPr lang="en-GB" sz="1400" noProof="0" dirty="0">
                          <a:latin typeface="Arial" panose="020B0604020202020204" pitchFamily="34" charset="0"/>
                          <a:cs typeface="Arial" panose="020B0604020202020204" pitchFamily="34" charset="0"/>
                        </a:rPr>
                        <a:t>36 (17.6)</a:t>
                      </a:r>
                    </a:p>
                  </a:txBody>
                  <a:tcPr marT="18000" marB="18000"/>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400" noProof="0" dirty="0">
                          <a:latin typeface="Arial" panose="020B0604020202020204" pitchFamily="34" charset="0"/>
                          <a:cs typeface="Arial" panose="020B0604020202020204" pitchFamily="34" charset="0"/>
                        </a:rPr>
                        <a:t>14 (6.8)</a:t>
                      </a:r>
                    </a:p>
                  </a:txBody>
                  <a:tcPr marT="18000" marB="18000"/>
                </a:tc>
                <a:extLst>
                  <a:ext uri="{0D108BD9-81ED-4DB2-BD59-A6C34878D82A}">
                    <a16:rowId xmlns:a16="http://schemas.microsoft.com/office/drawing/2014/main" val="2828023386"/>
                  </a:ext>
                </a:extLst>
              </a:tr>
              <a:tr h="205165">
                <a:tc>
                  <a:txBody>
                    <a:bodyPr/>
                    <a:lstStyle/>
                    <a:p>
                      <a:pPr marL="0" indent="184150">
                        <a:tabLst/>
                      </a:pPr>
                      <a:r>
                        <a:rPr lang="en-GB" sz="1400" noProof="0" dirty="0">
                          <a:latin typeface="Arial" panose="020B0604020202020204" pitchFamily="34" charset="0"/>
                          <a:cs typeface="Arial" panose="020B0604020202020204" pitchFamily="34" charset="0"/>
                        </a:rPr>
                        <a:t>Leukopenia</a:t>
                      </a:r>
                    </a:p>
                  </a:txBody>
                  <a:tcPr marT="18000" marB="18000"/>
                </a:tc>
                <a:tc>
                  <a:txBody>
                    <a:bodyPr/>
                    <a:lstStyle/>
                    <a:p>
                      <a:pPr algn="ctr"/>
                      <a:r>
                        <a:rPr lang="en-GB" sz="1400" noProof="0" dirty="0">
                          <a:latin typeface="Arial" panose="020B0604020202020204" pitchFamily="34" charset="0"/>
                          <a:cs typeface="Arial" panose="020B0604020202020204" pitchFamily="34" charset="0"/>
                        </a:rPr>
                        <a:t>66 (12.5)</a:t>
                      </a:r>
                    </a:p>
                  </a:txBody>
                  <a:tcPr marT="18000" marB="18000"/>
                </a:tc>
                <a:tc>
                  <a:txBody>
                    <a:bodyPr/>
                    <a:lstStyle/>
                    <a:p>
                      <a:pPr algn="ctr"/>
                      <a:r>
                        <a:rPr lang="en-GB" sz="1400" noProof="0" dirty="0">
                          <a:latin typeface="Arial" panose="020B0604020202020204" pitchFamily="34" charset="0"/>
                          <a:cs typeface="Arial" panose="020B0604020202020204" pitchFamily="34" charset="0"/>
                        </a:rPr>
                        <a:t>13 (2.5)</a:t>
                      </a:r>
                    </a:p>
                  </a:txBody>
                  <a:tcPr marT="18000" marB="18000"/>
                </a:tc>
                <a:tc>
                  <a:txBody>
                    <a:bodyPr/>
                    <a:lstStyle/>
                    <a:p>
                      <a:pPr algn="ctr"/>
                      <a:r>
                        <a:rPr lang="en-GB" sz="1400" noProof="0" dirty="0">
                          <a:latin typeface="Arial" panose="020B0604020202020204" pitchFamily="34" charset="0"/>
                          <a:cs typeface="Arial" panose="020B0604020202020204" pitchFamily="34" charset="0"/>
                        </a:rPr>
                        <a:t>4 (2.0)</a:t>
                      </a:r>
                    </a:p>
                  </a:txBody>
                  <a:tcPr marT="18000" marB="18000"/>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400" noProof="0" dirty="0">
                          <a:latin typeface="Arial" panose="020B0604020202020204" pitchFamily="34" charset="0"/>
                          <a:cs typeface="Arial" panose="020B0604020202020204" pitchFamily="34" charset="0"/>
                        </a:rPr>
                        <a:t>1 (0.5)</a:t>
                      </a:r>
                    </a:p>
                  </a:txBody>
                  <a:tcPr marT="18000" marB="18000"/>
                </a:tc>
                <a:extLst>
                  <a:ext uri="{0D108BD9-81ED-4DB2-BD59-A6C34878D82A}">
                    <a16:rowId xmlns:a16="http://schemas.microsoft.com/office/drawing/2014/main" val="2917015732"/>
                  </a:ext>
                </a:extLst>
              </a:tr>
              <a:tr h="205165">
                <a:tc>
                  <a:txBody>
                    <a:bodyPr/>
                    <a:lstStyle/>
                    <a:p>
                      <a:pPr marL="0" indent="184150">
                        <a:tabLst/>
                      </a:pPr>
                      <a:r>
                        <a:rPr lang="en-GB" sz="1400" noProof="0" dirty="0">
                          <a:latin typeface="Arial" panose="020B0604020202020204" pitchFamily="34" charset="0"/>
                          <a:cs typeface="Arial" panose="020B0604020202020204" pitchFamily="34" charset="0"/>
                        </a:rPr>
                        <a:t>Lymphopenia</a:t>
                      </a:r>
                    </a:p>
                  </a:txBody>
                  <a:tcPr marT="18000" marB="18000"/>
                </a:tc>
                <a:tc>
                  <a:txBody>
                    <a:bodyPr/>
                    <a:lstStyle/>
                    <a:p>
                      <a:pPr algn="ctr"/>
                      <a:r>
                        <a:rPr lang="en-GB" sz="1400" noProof="0" dirty="0">
                          <a:latin typeface="Arial" panose="020B0604020202020204" pitchFamily="34" charset="0"/>
                          <a:cs typeface="Arial" panose="020B0604020202020204" pitchFamily="34" charset="0"/>
                        </a:rPr>
                        <a:t>75 (14.2)</a:t>
                      </a:r>
                    </a:p>
                  </a:txBody>
                  <a:tcPr marT="18000" marB="18000"/>
                </a:tc>
                <a:tc>
                  <a:txBody>
                    <a:bodyPr/>
                    <a:lstStyle/>
                    <a:p>
                      <a:pPr algn="ctr"/>
                      <a:r>
                        <a:rPr lang="en-GB" sz="1400" noProof="0" dirty="0">
                          <a:latin typeface="Arial" panose="020B0604020202020204" pitchFamily="34" charset="0"/>
                          <a:cs typeface="Arial" panose="020B0604020202020204" pitchFamily="34" charset="0"/>
                        </a:rPr>
                        <a:t>41 (7.8)</a:t>
                      </a:r>
                    </a:p>
                  </a:txBody>
                  <a:tcPr marT="18000" marB="18000"/>
                </a:tc>
                <a:tc>
                  <a:txBody>
                    <a:bodyPr/>
                    <a:lstStyle/>
                    <a:p>
                      <a:pPr algn="ctr"/>
                      <a:r>
                        <a:rPr lang="en-GB" sz="1400" noProof="0" dirty="0">
                          <a:latin typeface="Arial" panose="020B0604020202020204" pitchFamily="34" charset="0"/>
                          <a:cs typeface="Arial" panose="020B0604020202020204" pitchFamily="34" charset="0"/>
                        </a:rPr>
                        <a:t>8 (3.9)</a:t>
                      </a:r>
                    </a:p>
                  </a:txBody>
                  <a:tcPr marT="18000" marB="18000"/>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400" noProof="0" dirty="0">
                          <a:latin typeface="Arial" panose="020B0604020202020204" pitchFamily="34" charset="0"/>
                          <a:cs typeface="Arial" panose="020B0604020202020204" pitchFamily="34" charset="0"/>
                        </a:rPr>
                        <a:t>1 (0.5)</a:t>
                      </a:r>
                    </a:p>
                  </a:txBody>
                  <a:tcPr marT="18000" marB="18000"/>
                </a:tc>
                <a:extLst>
                  <a:ext uri="{0D108BD9-81ED-4DB2-BD59-A6C34878D82A}">
                    <a16:rowId xmlns:a16="http://schemas.microsoft.com/office/drawing/2014/main" val="454347654"/>
                  </a:ext>
                </a:extLst>
              </a:tr>
              <a:tr h="205165">
                <a:tc>
                  <a:txBody>
                    <a:bodyPr/>
                    <a:lstStyle/>
                    <a:p>
                      <a:pPr marL="0" indent="184150">
                        <a:tabLst/>
                      </a:pPr>
                      <a:r>
                        <a:rPr lang="en-GB" sz="1400" noProof="0" dirty="0">
                          <a:latin typeface="Arial" panose="020B0604020202020204" pitchFamily="34" charset="0"/>
                          <a:cs typeface="Arial" panose="020B0604020202020204" pitchFamily="34" charset="0"/>
                        </a:rPr>
                        <a:t>Anaemia</a:t>
                      </a:r>
                    </a:p>
                  </a:txBody>
                  <a:tcPr marT="18000" marB="18000"/>
                </a:tc>
                <a:tc>
                  <a:txBody>
                    <a:bodyPr/>
                    <a:lstStyle/>
                    <a:p>
                      <a:pPr algn="ctr"/>
                      <a:r>
                        <a:rPr lang="en-GB" sz="1400" noProof="0" dirty="0">
                          <a:latin typeface="Arial" panose="020B0604020202020204" pitchFamily="34" charset="0"/>
                          <a:cs typeface="Arial" panose="020B0604020202020204" pitchFamily="34" charset="0"/>
                        </a:rPr>
                        <a:t>168 (31.8)</a:t>
                      </a:r>
                    </a:p>
                  </a:txBody>
                  <a:tcPr marT="18000" marB="18000"/>
                </a:tc>
                <a:tc>
                  <a:txBody>
                    <a:bodyPr/>
                    <a:lstStyle/>
                    <a:p>
                      <a:pPr algn="ctr"/>
                      <a:r>
                        <a:rPr lang="en-GB" sz="1400" noProof="0" dirty="0">
                          <a:latin typeface="Arial" panose="020B0604020202020204" pitchFamily="34" charset="0"/>
                          <a:cs typeface="Arial" panose="020B0604020202020204" pitchFamily="34" charset="0"/>
                        </a:rPr>
                        <a:t>68 (12.9)</a:t>
                      </a:r>
                    </a:p>
                  </a:txBody>
                  <a:tcPr marT="18000" marB="18000"/>
                </a:tc>
                <a:tc>
                  <a:txBody>
                    <a:bodyPr/>
                    <a:lstStyle/>
                    <a:p>
                      <a:pPr algn="ctr"/>
                      <a:r>
                        <a:rPr lang="en-GB" sz="1400" noProof="0" dirty="0">
                          <a:latin typeface="Arial" panose="020B0604020202020204" pitchFamily="34" charset="0"/>
                          <a:cs typeface="Arial" panose="020B0604020202020204" pitchFamily="34" charset="0"/>
                        </a:rPr>
                        <a:t>27 (13.2)</a:t>
                      </a:r>
                    </a:p>
                  </a:txBody>
                  <a:tcPr marT="18000" marB="18000"/>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400" noProof="0" dirty="0">
                          <a:latin typeface="Arial" panose="020B0604020202020204" pitchFamily="34" charset="0"/>
                          <a:cs typeface="Arial" panose="020B0604020202020204" pitchFamily="34" charset="0"/>
                        </a:rPr>
                        <a:t>10 (4.9)</a:t>
                      </a:r>
                    </a:p>
                  </a:txBody>
                  <a:tcPr marT="18000" marB="18000"/>
                </a:tc>
                <a:extLst>
                  <a:ext uri="{0D108BD9-81ED-4DB2-BD59-A6C34878D82A}">
                    <a16:rowId xmlns:a16="http://schemas.microsoft.com/office/drawing/2014/main" val="527962126"/>
                  </a:ext>
                </a:extLst>
              </a:tr>
              <a:tr h="205165">
                <a:tc>
                  <a:txBody>
                    <a:bodyPr/>
                    <a:lstStyle/>
                    <a:p>
                      <a:pPr marL="0" indent="184150">
                        <a:tabLst/>
                      </a:pPr>
                      <a:r>
                        <a:rPr lang="en-GB" sz="1400" noProof="0" dirty="0">
                          <a:latin typeface="Arial" panose="020B0604020202020204" pitchFamily="34" charset="0"/>
                          <a:cs typeface="Arial" panose="020B0604020202020204" pitchFamily="34" charset="0"/>
                        </a:rPr>
                        <a:t>Thrombocytopenia</a:t>
                      </a:r>
                    </a:p>
                  </a:txBody>
                  <a:tcPr marT="18000" marB="18000"/>
                </a:tc>
                <a:tc>
                  <a:txBody>
                    <a:bodyPr/>
                    <a:lstStyle/>
                    <a:p>
                      <a:pPr algn="ctr"/>
                      <a:r>
                        <a:rPr lang="en-GB" sz="1400" noProof="0" dirty="0">
                          <a:latin typeface="Arial" panose="020B0604020202020204" pitchFamily="34" charset="0"/>
                          <a:cs typeface="Arial" panose="020B0604020202020204" pitchFamily="34" charset="0"/>
                        </a:rPr>
                        <a:t>91 (17.2)</a:t>
                      </a:r>
                    </a:p>
                  </a:txBody>
                  <a:tcPr marT="18000" marB="18000"/>
                </a:tc>
                <a:tc>
                  <a:txBody>
                    <a:bodyPr/>
                    <a:lstStyle/>
                    <a:p>
                      <a:pPr algn="ctr"/>
                      <a:r>
                        <a:rPr lang="en-GB" sz="1400" noProof="0" dirty="0">
                          <a:latin typeface="Arial" panose="020B0604020202020204" pitchFamily="34" charset="0"/>
                          <a:cs typeface="Arial" panose="020B0604020202020204" pitchFamily="34" charset="0"/>
                        </a:rPr>
                        <a:t>42 (7.9)</a:t>
                      </a:r>
                    </a:p>
                  </a:txBody>
                  <a:tcPr marT="18000" marB="18000"/>
                </a:tc>
                <a:tc>
                  <a:txBody>
                    <a:bodyPr/>
                    <a:lstStyle/>
                    <a:p>
                      <a:pPr algn="ctr"/>
                      <a:r>
                        <a:rPr lang="en-GB" sz="1400" noProof="0" dirty="0">
                          <a:latin typeface="Arial" panose="020B0604020202020204" pitchFamily="34" charset="0"/>
                          <a:cs typeface="Arial" panose="020B0604020202020204" pitchFamily="34" charset="0"/>
                        </a:rPr>
                        <a:t>9 (4.4)</a:t>
                      </a:r>
                    </a:p>
                  </a:txBody>
                  <a:tcPr marT="18000" marB="18000"/>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400" noProof="0" dirty="0">
                          <a:latin typeface="Arial" panose="020B0604020202020204" pitchFamily="34" charset="0"/>
                          <a:cs typeface="Arial" panose="020B0604020202020204" pitchFamily="34" charset="0"/>
                        </a:rPr>
                        <a:t>2 (1.0)</a:t>
                      </a:r>
                    </a:p>
                  </a:txBody>
                  <a:tcPr marT="18000" marB="18000"/>
                </a:tc>
                <a:extLst>
                  <a:ext uri="{0D108BD9-81ED-4DB2-BD59-A6C34878D82A}">
                    <a16:rowId xmlns:a16="http://schemas.microsoft.com/office/drawing/2014/main" val="3609022241"/>
                  </a:ext>
                </a:extLst>
              </a:tr>
              <a:tr h="205165">
                <a:tc>
                  <a:txBody>
                    <a:bodyPr/>
                    <a:lstStyle/>
                    <a:p>
                      <a:pPr marL="0" indent="9525">
                        <a:tabLst/>
                      </a:pPr>
                      <a:r>
                        <a:rPr lang="en-GB" sz="1400" noProof="0" dirty="0">
                          <a:latin typeface="Arial" panose="020B0604020202020204" pitchFamily="34" charset="0"/>
                          <a:cs typeface="Arial" panose="020B0604020202020204" pitchFamily="34" charset="0"/>
                        </a:rPr>
                        <a:t>Dry mouth</a:t>
                      </a:r>
                    </a:p>
                  </a:txBody>
                  <a:tcPr marT="18000" marB="18000"/>
                </a:tc>
                <a:tc>
                  <a:txBody>
                    <a:bodyPr/>
                    <a:lstStyle/>
                    <a:p>
                      <a:pPr algn="ctr"/>
                      <a:r>
                        <a:rPr lang="en-GB" sz="1400" noProof="0" dirty="0">
                          <a:latin typeface="Arial" panose="020B0604020202020204" pitchFamily="34" charset="0"/>
                          <a:cs typeface="Arial" panose="020B0604020202020204" pitchFamily="34" charset="0"/>
                        </a:rPr>
                        <a:t>208 (39.3)</a:t>
                      </a:r>
                    </a:p>
                  </a:txBody>
                  <a:tcPr marT="18000" marB="18000"/>
                </a:tc>
                <a:tc>
                  <a:txBody>
                    <a:bodyPr/>
                    <a:lstStyle/>
                    <a:p>
                      <a:pPr algn="ctr"/>
                      <a:r>
                        <a:rPr lang="en-GB" sz="1400" noProof="0" dirty="0">
                          <a:latin typeface="Arial" panose="020B0604020202020204" pitchFamily="34" charset="0"/>
                          <a:cs typeface="Arial" panose="020B0604020202020204" pitchFamily="34" charset="0"/>
                        </a:rPr>
                        <a:t>0 (0.0)</a:t>
                      </a:r>
                    </a:p>
                  </a:txBody>
                  <a:tcPr marT="18000" marB="18000"/>
                </a:tc>
                <a:tc>
                  <a:txBody>
                    <a:bodyPr/>
                    <a:lstStyle/>
                    <a:p>
                      <a:pPr algn="ctr"/>
                      <a:r>
                        <a:rPr lang="en-GB" sz="1400" noProof="0" dirty="0">
                          <a:latin typeface="Arial" panose="020B0604020202020204" pitchFamily="34" charset="0"/>
                          <a:cs typeface="Arial" panose="020B0604020202020204" pitchFamily="34" charset="0"/>
                        </a:rPr>
                        <a:t>2 (1.0)</a:t>
                      </a:r>
                    </a:p>
                  </a:txBody>
                  <a:tcPr marT="18000" marB="18000"/>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400" noProof="0" dirty="0">
                          <a:latin typeface="Arial" panose="020B0604020202020204" pitchFamily="34" charset="0"/>
                          <a:cs typeface="Arial" panose="020B0604020202020204" pitchFamily="34" charset="0"/>
                        </a:rPr>
                        <a:t>0 (0.0)</a:t>
                      </a:r>
                    </a:p>
                  </a:txBody>
                  <a:tcPr marT="18000" marB="18000"/>
                </a:tc>
                <a:extLst>
                  <a:ext uri="{0D108BD9-81ED-4DB2-BD59-A6C34878D82A}">
                    <a16:rowId xmlns:a16="http://schemas.microsoft.com/office/drawing/2014/main" val="997354559"/>
                  </a:ext>
                </a:extLst>
              </a:tr>
              <a:tr h="205165">
                <a:tc>
                  <a:txBody>
                    <a:bodyPr/>
                    <a:lstStyle/>
                    <a:p>
                      <a:pPr marL="0" indent="9525">
                        <a:tabLst/>
                      </a:pPr>
                      <a:r>
                        <a:rPr lang="en-GB" sz="1400" noProof="0" dirty="0">
                          <a:latin typeface="Arial" panose="020B0604020202020204" pitchFamily="34" charset="0"/>
                          <a:cs typeface="Arial" panose="020B0604020202020204" pitchFamily="34" charset="0"/>
                        </a:rPr>
                        <a:t>Nausea and vomiting</a:t>
                      </a:r>
                    </a:p>
                  </a:txBody>
                  <a:tcPr marT="18000" marB="18000">
                    <a:lnB w="12700" cap="flat" cmpd="sng" algn="ctr">
                      <a:solidFill>
                        <a:schemeClr val="bg1"/>
                      </a:solidFill>
                      <a:prstDash val="solid"/>
                      <a:round/>
                      <a:headEnd type="none" w="med" len="med"/>
                      <a:tailEnd type="none" w="med" len="med"/>
                    </a:lnB>
                  </a:tcPr>
                </a:tc>
                <a:tc>
                  <a:txBody>
                    <a:bodyPr/>
                    <a:lstStyle/>
                    <a:p>
                      <a:pPr algn="ctr"/>
                      <a:r>
                        <a:rPr lang="en-GB" sz="1400" noProof="0" dirty="0">
                          <a:latin typeface="Arial" panose="020B0604020202020204" pitchFamily="34" charset="0"/>
                          <a:cs typeface="Arial" panose="020B0604020202020204" pitchFamily="34" charset="0"/>
                        </a:rPr>
                        <a:t>208 (39.3)</a:t>
                      </a:r>
                    </a:p>
                  </a:txBody>
                  <a:tcPr marT="18000" marB="18000">
                    <a:lnB w="12700" cap="flat" cmpd="sng" algn="ctr">
                      <a:solidFill>
                        <a:schemeClr val="bg1"/>
                      </a:solidFill>
                      <a:prstDash val="solid"/>
                      <a:round/>
                      <a:headEnd type="none" w="med" len="med"/>
                      <a:tailEnd type="none" w="med" len="med"/>
                    </a:lnB>
                  </a:tcPr>
                </a:tc>
                <a:tc>
                  <a:txBody>
                    <a:bodyPr/>
                    <a:lstStyle/>
                    <a:p>
                      <a:pPr algn="ctr"/>
                      <a:r>
                        <a:rPr lang="en-GB" sz="1400" noProof="0" dirty="0">
                          <a:latin typeface="Arial" panose="020B0604020202020204" pitchFamily="34" charset="0"/>
                          <a:cs typeface="Arial" panose="020B0604020202020204" pitchFamily="34" charset="0"/>
                        </a:rPr>
                        <a:t>8 (1.5)</a:t>
                      </a:r>
                    </a:p>
                  </a:txBody>
                  <a:tcPr marT="18000" marB="18000">
                    <a:lnB w="12700" cap="flat" cmpd="sng" algn="ctr">
                      <a:solidFill>
                        <a:schemeClr val="bg1"/>
                      </a:solidFill>
                      <a:prstDash val="solid"/>
                      <a:round/>
                      <a:headEnd type="none" w="med" len="med"/>
                      <a:tailEnd type="none" w="med" len="med"/>
                    </a:lnB>
                  </a:tcPr>
                </a:tc>
                <a:tc>
                  <a:txBody>
                    <a:bodyPr/>
                    <a:lstStyle/>
                    <a:p>
                      <a:pPr algn="ctr"/>
                      <a:r>
                        <a:rPr lang="en-GB" sz="1400" noProof="0" dirty="0">
                          <a:latin typeface="Arial" panose="020B0604020202020204" pitchFamily="34" charset="0"/>
                          <a:cs typeface="Arial" panose="020B0604020202020204" pitchFamily="34" charset="0"/>
                        </a:rPr>
                        <a:t>35 (17.1)</a:t>
                      </a:r>
                    </a:p>
                  </a:txBody>
                  <a:tcPr marT="18000" marB="18000">
                    <a:lnB w="12700" cap="flat" cmpd="sng" algn="ctr">
                      <a:solidFill>
                        <a:schemeClr val="bg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400" noProof="0" dirty="0">
                          <a:latin typeface="Arial" panose="020B0604020202020204" pitchFamily="34" charset="0"/>
                          <a:cs typeface="Arial" panose="020B0604020202020204" pitchFamily="34" charset="0"/>
                        </a:rPr>
                        <a:t>1 (0.5)</a:t>
                      </a:r>
                    </a:p>
                  </a:txBody>
                  <a:tcPr marT="18000" marB="18000">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059300599"/>
                  </a:ext>
                </a:extLst>
              </a:tr>
              <a:tr h="205165">
                <a:tc>
                  <a:txBody>
                    <a:bodyPr/>
                    <a:lstStyle/>
                    <a:p>
                      <a:pPr marL="0" indent="9525">
                        <a:tabLst/>
                      </a:pPr>
                      <a:r>
                        <a:rPr lang="en-GB" sz="1400" noProof="0" dirty="0">
                          <a:latin typeface="Arial" panose="020B0604020202020204" pitchFamily="34" charset="0"/>
                          <a:cs typeface="Arial" panose="020B0604020202020204" pitchFamily="34" charset="0"/>
                        </a:rPr>
                        <a:t>Renal effects</a:t>
                      </a:r>
                    </a:p>
                  </a:txBody>
                  <a:tcPr marT="18000" marB="18000">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GB" sz="1400" noProof="0" dirty="0">
                          <a:latin typeface="Arial" panose="020B0604020202020204" pitchFamily="34" charset="0"/>
                          <a:cs typeface="Arial" panose="020B0604020202020204" pitchFamily="34" charset="0"/>
                        </a:rPr>
                        <a:t>46 (8.7)</a:t>
                      </a:r>
                    </a:p>
                  </a:txBody>
                  <a:tcPr marT="18000" marB="18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GB" sz="1400" noProof="0" dirty="0">
                          <a:latin typeface="Arial" panose="020B0604020202020204" pitchFamily="34" charset="0"/>
                          <a:cs typeface="Arial" panose="020B0604020202020204" pitchFamily="34" charset="0"/>
                        </a:rPr>
                        <a:t>18 (3.4)</a:t>
                      </a:r>
                    </a:p>
                  </a:txBody>
                  <a:tcPr marT="18000" marB="18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GB" sz="1400" noProof="0" dirty="0">
                          <a:latin typeface="Arial" panose="020B0604020202020204" pitchFamily="34" charset="0"/>
                          <a:cs typeface="Arial" panose="020B0604020202020204" pitchFamily="34" charset="0"/>
                        </a:rPr>
                        <a:t>12 (5.9)</a:t>
                      </a:r>
                    </a:p>
                  </a:txBody>
                  <a:tcPr marT="18000" marB="180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400" noProof="0" dirty="0">
                          <a:latin typeface="Arial" panose="020B0604020202020204" pitchFamily="34" charset="0"/>
                          <a:cs typeface="Arial" panose="020B0604020202020204" pitchFamily="34" charset="0"/>
                        </a:rPr>
                        <a:t>6 (2.9)</a:t>
                      </a:r>
                    </a:p>
                  </a:txBody>
                  <a:tcPr marT="18000" marB="18000">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438119472"/>
                  </a:ext>
                </a:extLst>
              </a:tr>
              <a:tr h="205165">
                <a:tc>
                  <a:txBody>
                    <a:bodyPr/>
                    <a:lstStyle/>
                    <a:p>
                      <a:pPr marL="0" indent="9525">
                        <a:tabLst/>
                      </a:pPr>
                      <a:r>
                        <a:rPr lang="en-GB" sz="1400" noProof="0" dirty="0">
                          <a:latin typeface="Arial" panose="020B0604020202020204" pitchFamily="34" charset="0"/>
                          <a:cs typeface="Arial" panose="020B0604020202020204" pitchFamily="34" charset="0"/>
                        </a:rPr>
                        <a:t>Second primary malignancies</a:t>
                      </a:r>
                    </a:p>
                  </a:txBody>
                  <a:tcPr marT="18000" marB="18000">
                    <a:lnT w="12700" cap="flat" cmpd="sng" algn="ctr">
                      <a:solidFill>
                        <a:schemeClr val="bg1"/>
                      </a:solidFill>
                      <a:prstDash val="solid"/>
                      <a:round/>
                      <a:headEnd type="none" w="med" len="med"/>
                      <a:tailEnd type="none" w="med" len="med"/>
                    </a:lnT>
                  </a:tcPr>
                </a:tc>
                <a:tc>
                  <a:txBody>
                    <a:bodyPr/>
                    <a:lstStyle/>
                    <a:p>
                      <a:pPr algn="ctr"/>
                      <a:r>
                        <a:rPr lang="en-GB" sz="1400" noProof="0" dirty="0">
                          <a:latin typeface="Arial" panose="020B0604020202020204" pitchFamily="34" charset="0"/>
                          <a:cs typeface="Arial" panose="020B0604020202020204" pitchFamily="34" charset="0"/>
                        </a:rPr>
                        <a:t>11 (2.1)</a:t>
                      </a:r>
                    </a:p>
                  </a:txBody>
                  <a:tcPr marT="18000" marB="18000">
                    <a:lnT w="12700" cap="flat" cmpd="sng" algn="ctr">
                      <a:solidFill>
                        <a:schemeClr val="bg1"/>
                      </a:solidFill>
                      <a:prstDash val="solid"/>
                      <a:round/>
                      <a:headEnd type="none" w="med" len="med"/>
                      <a:tailEnd type="none" w="med" len="med"/>
                    </a:lnT>
                  </a:tcPr>
                </a:tc>
                <a:tc>
                  <a:txBody>
                    <a:bodyPr/>
                    <a:lstStyle/>
                    <a:p>
                      <a:pPr algn="ctr"/>
                      <a:r>
                        <a:rPr lang="en-GB" sz="1400" noProof="0" dirty="0">
                          <a:latin typeface="Arial" panose="020B0604020202020204" pitchFamily="34" charset="0"/>
                          <a:cs typeface="Arial" panose="020B0604020202020204" pitchFamily="34" charset="0"/>
                        </a:rPr>
                        <a:t>4 (0.8)</a:t>
                      </a:r>
                    </a:p>
                  </a:txBody>
                  <a:tcPr marT="18000" marB="18000">
                    <a:lnT w="12700" cap="flat" cmpd="sng" algn="ctr">
                      <a:solidFill>
                        <a:schemeClr val="bg1"/>
                      </a:solidFill>
                      <a:prstDash val="solid"/>
                      <a:round/>
                      <a:headEnd type="none" w="med" len="med"/>
                      <a:tailEnd type="none" w="med" len="med"/>
                    </a:lnT>
                  </a:tcPr>
                </a:tc>
                <a:tc>
                  <a:txBody>
                    <a:bodyPr/>
                    <a:lstStyle/>
                    <a:p>
                      <a:pPr algn="ctr"/>
                      <a:r>
                        <a:rPr lang="en-GB" sz="1400" noProof="0" dirty="0">
                          <a:latin typeface="Arial" panose="020B0604020202020204" pitchFamily="34" charset="0"/>
                          <a:cs typeface="Arial" panose="020B0604020202020204" pitchFamily="34" charset="0"/>
                        </a:rPr>
                        <a:t>2 (1.0)</a:t>
                      </a:r>
                    </a:p>
                  </a:txBody>
                  <a:tcPr marT="18000" marB="18000">
                    <a:lnT w="12700" cap="flat" cmpd="sng" algn="ctr">
                      <a:solidFill>
                        <a:schemeClr val="bg1"/>
                      </a:solidFill>
                      <a:prstDash val="solid"/>
                      <a:round/>
                      <a:headEnd type="none" w="med" len="med"/>
                      <a:tailEnd type="none" w="med" len="med"/>
                    </a:lnT>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400" noProof="0" dirty="0">
                          <a:latin typeface="Arial" panose="020B0604020202020204" pitchFamily="34" charset="0"/>
                          <a:cs typeface="Arial" panose="020B0604020202020204" pitchFamily="34" charset="0"/>
                        </a:rPr>
                        <a:t>1 (0.5)</a:t>
                      </a:r>
                    </a:p>
                  </a:txBody>
                  <a:tcPr marT="18000" marB="18000">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271099033"/>
                  </a:ext>
                </a:extLst>
              </a:tr>
              <a:tr h="205165">
                <a:tc>
                  <a:txBody>
                    <a:bodyPr/>
                    <a:lstStyle/>
                    <a:p>
                      <a:pPr marL="0" indent="9525">
                        <a:tabLst/>
                      </a:pPr>
                      <a:r>
                        <a:rPr lang="en-GB" sz="1400" noProof="0" dirty="0">
                          <a:latin typeface="Arial" panose="020B0604020202020204" pitchFamily="34" charset="0"/>
                          <a:cs typeface="Arial" panose="020B0604020202020204" pitchFamily="34" charset="0"/>
                        </a:rPr>
                        <a:t>Intracranial haemorrhage</a:t>
                      </a:r>
                    </a:p>
                  </a:txBody>
                  <a:tcPr marT="18000" marB="18000"/>
                </a:tc>
                <a:tc>
                  <a:txBody>
                    <a:bodyPr/>
                    <a:lstStyle/>
                    <a:p>
                      <a:pPr algn="ctr"/>
                      <a:r>
                        <a:rPr lang="en-GB" sz="1400" noProof="0" dirty="0">
                          <a:latin typeface="Arial" panose="020B0604020202020204" pitchFamily="34" charset="0"/>
                          <a:cs typeface="Arial" panose="020B0604020202020204" pitchFamily="34" charset="0"/>
                        </a:rPr>
                        <a:t>7 (1.3)</a:t>
                      </a:r>
                    </a:p>
                  </a:txBody>
                  <a:tcPr marT="18000" marB="18000"/>
                </a:tc>
                <a:tc>
                  <a:txBody>
                    <a:bodyPr/>
                    <a:lstStyle/>
                    <a:p>
                      <a:pPr algn="ctr"/>
                      <a:r>
                        <a:rPr lang="en-GB" sz="1400" noProof="0" dirty="0">
                          <a:latin typeface="Arial" panose="020B0604020202020204" pitchFamily="34" charset="0"/>
                          <a:cs typeface="Arial" panose="020B0604020202020204" pitchFamily="34" charset="0"/>
                        </a:rPr>
                        <a:t>5 (0.9)</a:t>
                      </a:r>
                    </a:p>
                  </a:txBody>
                  <a:tcPr marT="18000" marB="18000"/>
                </a:tc>
                <a:tc>
                  <a:txBody>
                    <a:bodyPr/>
                    <a:lstStyle/>
                    <a:p>
                      <a:pPr algn="ctr"/>
                      <a:r>
                        <a:rPr lang="en-GB" sz="1400" noProof="0" dirty="0">
                          <a:latin typeface="Arial" panose="020B0604020202020204" pitchFamily="34" charset="0"/>
                          <a:cs typeface="Arial" panose="020B0604020202020204" pitchFamily="34" charset="0"/>
                        </a:rPr>
                        <a:t>3 (1.5)</a:t>
                      </a:r>
                    </a:p>
                  </a:txBody>
                  <a:tcPr marT="18000" marB="18000"/>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400" noProof="0" dirty="0">
                          <a:latin typeface="Arial" panose="020B0604020202020204" pitchFamily="34" charset="0"/>
                          <a:cs typeface="Arial" panose="020B0604020202020204" pitchFamily="34" charset="0"/>
                        </a:rPr>
                        <a:t>2 (1.0)</a:t>
                      </a:r>
                    </a:p>
                  </a:txBody>
                  <a:tcPr marT="18000" marB="18000"/>
                </a:tc>
                <a:extLst>
                  <a:ext uri="{0D108BD9-81ED-4DB2-BD59-A6C34878D82A}">
                    <a16:rowId xmlns:a16="http://schemas.microsoft.com/office/drawing/2014/main" val="347474562"/>
                  </a:ext>
                </a:extLst>
              </a:tr>
              <a:tr h="205165">
                <a:tc gridSpan="5">
                  <a:txBody>
                    <a:bodyPr/>
                    <a:lstStyle/>
                    <a:p>
                      <a:pPr marL="0" indent="9525">
                        <a:tabLst/>
                      </a:pPr>
                      <a:r>
                        <a:rPr lang="en-GB" sz="1000" spc="-20" baseline="30000" noProof="0" dirty="0">
                          <a:latin typeface="Arial" panose="020B0604020202020204" pitchFamily="34" charset="0"/>
                          <a:cs typeface="Arial" panose="020B0604020202020204" pitchFamily="34" charset="0"/>
                        </a:rPr>
                        <a:t>a</a:t>
                      </a:r>
                      <a:r>
                        <a:rPr lang="en-GB" sz="1000" spc="-20" noProof="0" dirty="0">
                          <a:latin typeface="Arial" panose="020B0604020202020204" pitchFamily="34" charset="0"/>
                          <a:cs typeface="Arial" panose="020B0604020202020204" pitchFamily="34" charset="0"/>
                        </a:rPr>
                        <a:t> There were five drug-related treatment-emergent adverse events leading to death in the </a:t>
                      </a:r>
                      <a:r>
                        <a:rPr lang="en-GB" sz="1000" spc="-20" baseline="30000" noProof="0" dirty="0">
                          <a:latin typeface="Arial" panose="020B0604020202020204" pitchFamily="34" charset="0"/>
                          <a:cs typeface="Arial" panose="020B0604020202020204" pitchFamily="34" charset="0"/>
                        </a:rPr>
                        <a:t>177</a:t>
                      </a:r>
                      <a:r>
                        <a:rPr lang="en-GB" sz="1000" spc="-20" noProof="0" dirty="0">
                          <a:latin typeface="Arial" panose="020B0604020202020204" pitchFamily="34" charset="0"/>
                          <a:cs typeface="Arial" panose="020B0604020202020204" pitchFamily="34" charset="0"/>
                        </a:rPr>
                        <a:t>Lu-PSMA-617 arm: pancytopenia, n=2; bone-marrow failure, n=1; subdural haematoma, n=1; </a:t>
                      </a:r>
                      <a:br>
                        <a:rPr lang="en-GB" sz="1000" spc="-20" noProof="0" dirty="0">
                          <a:latin typeface="Arial" panose="020B0604020202020204" pitchFamily="34" charset="0"/>
                          <a:cs typeface="Arial" panose="020B0604020202020204" pitchFamily="34" charset="0"/>
                        </a:rPr>
                      </a:br>
                      <a:r>
                        <a:rPr lang="en-GB" sz="1000" spc="-20" noProof="0" dirty="0">
                          <a:latin typeface="Arial" panose="020B0604020202020204" pitchFamily="34" charset="0"/>
                          <a:cs typeface="Arial" panose="020B0604020202020204" pitchFamily="34" charset="0"/>
                        </a:rPr>
                        <a:t>intracranial haemorrhage, n=1</a:t>
                      </a:r>
                    </a:p>
                  </a:txBody>
                  <a:tcPr marT="18000" marB="18000">
                    <a:noFill/>
                  </a:tcPr>
                </a:tc>
                <a:tc hMerge="1">
                  <a:txBody>
                    <a:bodyPr/>
                    <a:lstStyle/>
                    <a:p>
                      <a:pPr algn="ctr"/>
                      <a:endParaRPr lang="en-US" sz="1400" dirty="0"/>
                    </a:p>
                  </a:txBody>
                  <a:tcPr marT="18000" marB="18000"/>
                </a:tc>
                <a:tc hMerge="1">
                  <a:txBody>
                    <a:bodyPr/>
                    <a:lstStyle/>
                    <a:p>
                      <a:pPr algn="ctr"/>
                      <a:endParaRPr lang="en-US" sz="1400" dirty="0"/>
                    </a:p>
                  </a:txBody>
                  <a:tcPr marT="18000" marB="18000"/>
                </a:tc>
                <a:tc hMerge="1">
                  <a:txBody>
                    <a:bodyPr/>
                    <a:lstStyle/>
                    <a:p>
                      <a:pPr algn="ctr"/>
                      <a:endParaRPr lang="en-US" sz="1400" dirty="0"/>
                    </a:p>
                  </a:txBody>
                  <a:tcPr marT="18000" marB="18000"/>
                </a:tc>
                <a:tc h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400" dirty="0"/>
                    </a:p>
                  </a:txBody>
                  <a:tcPr marT="18000" marB="18000"/>
                </a:tc>
                <a:extLst>
                  <a:ext uri="{0D108BD9-81ED-4DB2-BD59-A6C34878D82A}">
                    <a16:rowId xmlns:a16="http://schemas.microsoft.com/office/drawing/2014/main" val="3232886685"/>
                  </a:ext>
                </a:extLst>
              </a:tr>
            </a:tbl>
          </a:graphicData>
        </a:graphic>
      </p:graphicFrame>
      <p:sp>
        <p:nvSpPr>
          <p:cNvPr id="2" name="Content Placeholder 1">
            <a:extLst>
              <a:ext uri="{FF2B5EF4-FFF2-40B4-BE49-F238E27FC236}">
                <a16:creationId xmlns:a16="http://schemas.microsoft.com/office/drawing/2014/main" id="{2409B966-125C-AA43-A679-F4E1AE48A1D7}"/>
              </a:ext>
            </a:extLst>
          </p:cNvPr>
          <p:cNvSpPr>
            <a:spLocks noGrp="1"/>
          </p:cNvSpPr>
          <p:nvPr>
            <p:ph sz="quarter" idx="15"/>
          </p:nvPr>
        </p:nvSpPr>
        <p:spPr/>
        <p:txBody>
          <a:bodyPr/>
          <a:lstStyle/>
          <a:p>
            <a:r>
              <a:rPr lang="en-GB" baseline="30000" dirty="0">
                <a:solidFill>
                  <a:schemeClr val="tx2"/>
                </a:solidFill>
              </a:rPr>
              <a:t>177</a:t>
            </a:r>
            <a:r>
              <a:rPr lang="en-GB" dirty="0">
                <a:solidFill>
                  <a:schemeClr val="tx2"/>
                </a:solidFill>
              </a:rPr>
              <a:t>Lu-PSMA-617, lutetium-177-prostate-specific membrane antigen-617; SoC, standard of care; TEAE, treatment-emergent adverse event</a:t>
            </a:r>
          </a:p>
          <a:p>
            <a:r>
              <a:rPr lang="en-GB" dirty="0" err="1">
                <a:solidFill>
                  <a:schemeClr val="tx2"/>
                </a:solidFill>
              </a:rPr>
              <a:t>Fizazi</a:t>
            </a:r>
            <a:r>
              <a:rPr lang="en-GB" dirty="0">
                <a:solidFill>
                  <a:schemeClr val="tx2"/>
                </a:solidFill>
              </a:rPr>
              <a:t> K, et al. Ann Oncol. 2021;32 suppl 5:S627-8 (ESMO 2021 oral presentation)</a:t>
            </a:r>
          </a:p>
        </p:txBody>
      </p:sp>
      <p:sp>
        <p:nvSpPr>
          <p:cNvPr id="12" name="Rectangle 11">
            <a:extLst>
              <a:ext uri="{FF2B5EF4-FFF2-40B4-BE49-F238E27FC236}">
                <a16:creationId xmlns:a16="http://schemas.microsoft.com/office/drawing/2014/main" id="{2B14B167-06D5-A24F-9A37-115DB6357047}"/>
              </a:ext>
            </a:extLst>
          </p:cNvPr>
          <p:cNvSpPr/>
          <p:nvPr/>
        </p:nvSpPr>
        <p:spPr>
          <a:xfrm>
            <a:off x="619200" y="5100512"/>
            <a:ext cx="10963200" cy="226800"/>
          </a:xfrm>
          <a:prstGeom prst="rect">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90125795-F736-A349-95C0-0F6A6BF788B9}"/>
              </a:ext>
            </a:extLst>
          </p:cNvPr>
          <p:cNvSpPr/>
          <p:nvPr/>
        </p:nvSpPr>
        <p:spPr>
          <a:xfrm>
            <a:off x="619200" y="3333600"/>
            <a:ext cx="10963200" cy="1238400"/>
          </a:xfrm>
          <a:prstGeom prst="rect">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8" name="Rectangle 17">
            <a:extLst>
              <a:ext uri="{FF2B5EF4-FFF2-40B4-BE49-F238E27FC236}">
                <a16:creationId xmlns:a16="http://schemas.microsoft.com/office/drawing/2014/main" id="{F119EA3C-9365-AF47-88E4-882EB982D42A}"/>
              </a:ext>
            </a:extLst>
          </p:cNvPr>
          <p:cNvSpPr/>
          <p:nvPr/>
        </p:nvSpPr>
        <p:spPr>
          <a:xfrm>
            <a:off x="619200" y="4611965"/>
            <a:ext cx="10963200" cy="448582"/>
          </a:xfrm>
          <a:prstGeom prst="rect">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 name="Slide Number Placeholder 4">
            <a:extLst>
              <a:ext uri="{FF2B5EF4-FFF2-40B4-BE49-F238E27FC236}">
                <a16:creationId xmlns:a16="http://schemas.microsoft.com/office/drawing/2014/main" id="{C93FDC29-31F8-D8A1-FAEF-33427C7D3468}"/>
              </a:ext>
            </a:extLst>
          </p:cNvPr>
          <p:cNvSpPr>
            <a:spLocks noGrp="1"/>
          </p:cNvSpPr>
          <p:nvPr>
            <p:ph type="sldNum" sz="quarter" idx="4"/>
          </p:nvPr>
        </p:nvSpPr>
        <p:spPr>
          <a:xfrm>
            <a:off x="10799763" y="6427788"/>
            <a:ext cx="782637" cy="365125"/>
          </a:xfrm>
        </p:spPr>
        <p:txBody>
          <a:bodyPr/>
          <a:lstStyle/>
          <a:p>
            <a:fld id="{F8E47D07-9D1E-4FE9-B31A-2F5863681021}" type="slidenum">
              <a:rPr lang="en-GB" sz="1100" smtClean="0"/>
              <a:pPr/>
              <a:t>24</a:t>
            </a:fld>
            <a:endParaRPr lang="en-GB" sz="1100" dirty="0"/>
          </a:p>
        </p:txBody>
      </p:sp>
    </p:spTree>
    <p:extLst>
      <p:ext uri="{BB962C8B-B14F-4D97-AF65-F5344CB8AC3E}">
        <p14:creationId xmlns:p14="http://schemas.microsoft.com/office/powerpoint/2010/main" val="219259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067B75D1-2144-5930-5D3D-4F0282B22568}"/>
              </a:ext>
            </a:extLst>
          </p:cNvPr>
          <p:cNvSpPr>
            <a:spLocks noGrp="1"/>
          </p:cNvSpPr>
          <p:nvPr>
            <p:ph sz="quarter" idx="12"/>
          </p:nvPr>
        </p:nvSpPr>
        <p:spPr>
          <a:xfrm>
            <a:off x="577016" y="2696357"/>
            <a:ext cx="10963275" cy="2957264"/>
          </a:xfrm>
        </p:spPr>
        <p:txBody>
          <a:bodyPr/>
          <a:lstStyle/>
          <a:p>
            <a:r>
              <a:rPr lang="en-GB" dirty="0"/>
              <a:t>The pivotal VISION trial supports the use of </a:t>
            </a:r>
            <a:r>
              <a:rPr lang="en-GB" baseline="30000" dirty="0"/>
              <a:t>177</a:t>
            </a:r>
            <a:r>
              <a:rPr lang="en-GB" dirty="0"/>
              <a:t>Lu-PSMA-617 in patients previously treated with an ARPI and docetaxel in a setting currently occupied with cabazitaxel</a:t>
            </a:r>
            <a:r>
              <a:rPr lang="en-GB" baseline="30000" dirty="0"/>
              <a:t>3</a:t>
            </a:r>
          </a:p>
          <a:p>
            <a:r>
              <a:rPr lang="en-GB" dirty="0"/>
              <a:t>The phase 2, TheraP trial performed a direct comparison between </a:t>
            </a:r>
            <a:r>
              <a:rPr lang="en-GB" baseline="30000" dirty="0"/>
              <a:t>177</a:t>
            </a:r>
            <a:r>
              <a:rPr lang="en-GB" dirty="0"/>
              <a:t>Lu-PSMA-617 and cabazitaxel</a:t>
            </a:r>
            <a:r>
              <a:rPr lang="en-GB" baseline="30000" dirty="0"/>
              <a:t>4</a:t>
            </a:r>
            <a:r>
              <a:rPr lang="en-GB" dirty="0"/>
              <a:t>:</a:t>
            </a:r>
          </a:p>
          <a:p>
            <a:pPr lvl="1"/>
            <a:r>
              <a:rPr lang="en-GB" baseline="30000" dirty="0"/>
              <a:t>177</a:t>
            </a:r>
            <a:r>
              <a:rPr lang="en-GB" dirty="0"/>
              <a:t>Lu-PSMA-617 led to a higher PSA response (66 vs 37%, p&lt;0.0001) and fewer grade 3</a:t>
            </a:r>
            <a:r>
              <a:rPr lang="en-GB" dirty="0">
                <a:solidFill>
                  <a:schemeClr val="tx2"/>
                </a:solidFill>
              </a:rPr>
              <a:t> to </a:t>
            </a:r>
            <a:r>
              <a:rPr lang="en-GB" dirty="0"/>
              <a:t>4 AEs </a:t>
            </a:r>
            <a:br>
              <a:rPr lang="en-GB" dirty="0"/>
            </a:br>
            <a:r>
              <a:rPr lang="en-GB" dirty="0"/>
              <a:t>(33 vs 53%)  </a:t>
            </a:r>
          </a:p>
          <a:p>
            <a:pPr lvl="1"/>
            <a:r>
              <a:rPr lang="en-GB" dirty="0"/>
              <a:t>Based on these results, cabazitaxel - </a:t>
            </a:r>
            <a:r>
              <a:rPr lang="en-GB" baseline="30000" dirty="0"/>
              <a:t>177</a:t>
            </a:r>
            <a:r>
              <a:rPr lang="en-GB" dirty="0"/>
              <a:t>Lu-PSMA-617 sequence could be reversed</a:t>
            </a:r>
          </a:p>
          <a:p>
            <a:r>
              <a:rPr lang="en-GB" dirty="0"/>
              <a:t>However, the 3-year follow up of the TheraP study showed no difference in OS between the treatments (19.1 vs 19.6 months, difference -0.5, 95% CI -3.7 to + 2.7)</a:t>
            </a:r>
            <a:r>
              <a:rPr lang="en-GB" baseline="30000" dirty="0"/>
              <a:t>5</a:t>
            </a:r>
          </a:p>
          <a:p>
            <a:endParaRPr lang="en-GB" dirty="0"/>
          </a:p>
        </p:txBody>
      </p:sp>
      <p:sp>
        <p:nvSpPr>
          <p:cNvPr id="2" name="Title 1">
            <a:extLst>
              <a:ext uri="{FF2B5EF4-FFF2-40B4-BE49-F238E27FC236}">
                <a16:creationId xmlns:a16="http://schemas.microsoft.com/office/drawing/2014/main" id="{686C20EB-2628-4AF8-AE06-8C1B972F66DF}"/>
              </a:ext>
            </a:extLst>
          </p:cNvPr>
          <p:cNvSpPr>
            <a:spLocks noGrp="1"/>
          </p:cNvSpPr>
          <p:nvPr>
            <p:ph type="title"/>
          </p:nvPr>
        </p:nvSpPr>
        <p:spPr>
          <a:xfrm>
            <a:off x="619201" y="259200"/>
            <a:ext cx="10963199" cy="864000"/>
          </a:xfrm>
        </p:spPr>
        <p:txBody>
          <a:bodyPr/>
          <a:lstStyle/>
          <a:p>
            <a:r>
              <a:rPr lang="en-GB" dirty="0"/>
              <a:t>When to use </a:t>
            </a:r>
            <a:r>
              <a:rPr lang="en-GB" baseline="30000" dirty="0"/>
              <a:t>177</a:t>
            </a:r>
            <a:r>
              <a:rPr lang="en-GB" dirty="0"/>
              <a:t>LU-PSMA-617</a:t>
            </a:r>
          </a:p>
        </p:txBody>
      </p:sp>
      <p:sp>
        <p:nvSpPr>
          <p:cNvPr id="5" name="Slide Number Placeholder 4">
            <a:extLst>
              <a:ext uri="{FF2B5EF4-FFF2-40B4-BE49-F238E27FC236}">
                <a16:creationId xmlns:a16="http://schemas.microsoft.com/office/drawing/2014/main" id="{130F9D48-5246-9948-A12F-5FAD15178E0E}"/>
              </a:ext>
            </a:extLst>
          </p:cNvPr>
          <p:cNvSpPr>
            <a:spLocks noGrp="1"/>
          </p:cNvSpPr>
          <p:nvPr>
            <p:ph type="sldNum" sz="quarter" idx="4"/>
          </p:nvPr>
        </p:nvSpPr>
        <p:spPr>
          <a:xfrm>
            <a:off x="10800523" y="6428359"/>
            <a:ext cx="781877" cy="365125"/>
          </a:xfrm>
        </p:spPr>
        <p:txBody>
          <a:bodyPr/>
          <a:lstStyle/>
          <a:p>
            <a:fld id="{F8E47D07-9D1E-4FE9-B31A-2F5863681021}" type="slidenum">
              <a:rPr lang="en-GB" smtClean="0"/>
              <a:pPr/>
              <a:t>25</a:t>
            </a:fld>
            <a:endParaRPr lang="en-GB" dirty="0"/>
          </a:p>
        </p:txBody>
      </p:sp>
      <p:sp>
        <p:nvSpPr>
          <p:cNvPr id="14" name="Content Placeholder 13">
            <a:extLst>
              <a:ext uri="{FF2B5EF4-FFF2-40B4-BE49-F238E27FC236}">
                <a16:creationId xmlns:a16="http://schemas.microsoft.com/office/drawing/2014/main" id="{CE7324C9-E115-1646-80F4-DBAB34F97BBD}"/>
              </a:ext>
            </a:extLst>
          </p:cNvPr>
          <p:cNvSpPr>
            <a:spLocks noGrp="1"/>
          </p:cNvSpPr>
          <p:nvPr>
            <p:ph sz="quarter" idx="15"/>
          </p:nvPr>
        </p:nvSpPr>
        <p:spPr>
          <a:xfrm>
            <a:off x="620712" y="6093296"/>
            <a:ext cx="10875887" cy="365125"/>
          </a:xfrm>
        </p:spPr>
        <p:txBody>
          <a:bodyPr/>
          <a:lstStyle/>
          <a:p>
            <a:r>
              <a:rPr lang="en-GB" sz="1050" baseline="30000" dirty="0">
                <a:solidFill>
                  <a:schemeClr val="tx2"/>
                </a:solidFill>
              </a:rPr>
              <a:t>177</a:t>
            </a:r>
            <a:r>
              <a:rPr lang="en-GB" sz="1050" dirty="0">
                <a:solidFill>
                  <a:schemeClr val="tx2"/>
                </a:solidFill>
              </a:rPr>
              <a:t>Lu-PSMA-617, lutetium-177-prostate-specific membrane antigen-617; ADT, androgen deprivation therapy; AE, adverse event; ARPI, androgen receptor pathway inhibitor; CI, confidence interval; EMA, European Medicines Agency; FDA, Food and Drug Administration; mCRPC, metastatic castrate-resistant prostate cancer; OS  overall survival; PSA, prostate-specific antigen; PSMA, prostate specific membrane antigen</a:t>
            </a:r>
          </a:p>
          <a:p>
            <a:r>
              <a:rPr lang="en-GB" sz="1050" dirty="0">
                <a:solidFill>
                  <a:schemeClr val="tx2"/>
                </a:solidFill>
              </a:rPr>
              <a:t>1. Lu-PSMA US Prescribing Information; 2. Lu-PSMA SmPC; 3. Sartor O, et al. N Engl J Med. 2021;385:1091-103; 4. Hofman M, et al. Lancet. 2021;397:797-804; 5. Hofman M, et al. J Clin Oncol. 2022;40, no. 16_suppl:5000-5000 </a:t>
            </a:r>
          </a:p>
        </p:txBody>
      </p:sp>
      <p:sp>
        <p:nvSpPr>
          <p:cNvPr id="17" name="Rectangle: Diagonal Corners Rounded 16">
            <a:extLst>
              <a:ext uri="{FF2B5EF4-FFF2-40B4-BE49-F238E27FC236}">
                <a16:creationId xmlns:a16="http://schemas.microsoft.com/office/drawing/2014/main" id="{614CAA3C-49C7-4101-B705-4504C94344E7}"/>
              </a:ext>
            </a:extLst>
          </p:cNvPr>
          <p:cNvSpPr/>
          <p:nvPr/>
        </p:nvSpPr>
        <p:spPr bwMode="auto">
          <a:xfrm>
            <a:off x="420338" y="1594712"/>
            <a:ext cx="11276633" cy="1008000"/>
          </a:xfrm>
          <a:prstGeom prst="round2DiagRect">
            <a:avLst/>
          </a:prstGeom>
          <a:solidFill>
            <a:schemeClr val="tx2"/>
          </a:solidFill>
          <a:ln w="9525" cap="flat" cmpd="sng" algn="ctr">
            <a:noFill/>
            <a:prstDash val="solid"/>
            <a:round/>
            <a:headEnd type="none" w="med" len="med"/>
            <a:tailEnd type="none" w="med" len="med"/>
          </a:ln>
        </p:spPr>
        <p:txBody>
          <a:bodyPr rtlCol="0" anchor="t"/>
          <a:lstStyle/>
          <a:p>
            <a:r>
              <a:rPr lang="en-GB" sz="1800" baseline="30000" dirty="0">
                <a:solidFill>
                  <a:schemeClr val="bg1"/>
                </a:solidFill>
                <a:latin typeface="Arial" panose="020B0604020202020204" pitchFamily="34" charset="0"/>
                <a:cs typeface="Arial" panose="020B0604020202020204" pitchFamily="34" charset="0"/>
              </a:rPr>
              <a:t>177</a:t>
            </a:r>
            <a:r>
              <a:rPr lang="en-GB" sz="1800" dirty="0">
                <a:solidFill>
                  <a:schemeClr val="bg1"/>
                </a:solidFill>
                <a:latin typeface="Arial" panose="020B0604020202020204" pitchFamily="34" charset="0"/>
                <a:cs typeface="Arial" panose="020B0604020202020204" pitchFamily="34" charset="0"/>
              </a:rPr>
              <a:t>Lu-PSMA-617 is approved by the FDA and EMA for the treatment of adult patients with progressive PSMA-positive mCRPC who have been previously treated with ARPI and </a:t>
            </a:r>
            <a:r>
              <a:rPr lang="en-GB" sz="1800" dirty="0" err="1">
                <a:solidFill>
                  <a:schemeClr val="bg1"/>
                </a:solidFill>
                <a:latin typeface="Arial" panose="020B0604020202020204" pitchFamily="34" charset="0"/>
                <a:cs typeface="Arial" panose="020B0604020202020204" pitchFamily="34" charset="0"/>
              </a:rPr>
              <a:t>taxane</a:t>
            </a:r>
            <a:r>
              <a:rPr lang="en-GB" sz="1800" dirty="0">
                <a:solidFill>
                  <a:schemeClr val="bg1"/>
                </a:solidFill>
                <a:latin typeface="Arial" panose="020B0604020202020204" pitchFamily="34" charset="0"/>
                <a:cs typeface="Arial" panose="020B0604020202020204" pitchFamily="34" charset="0"/>
              </a:rPr>
              <a:t>-based chemotherapy </a:t>
            </a:r>
            <a:r>
              <a:rPr lang="en-GB" sz="1800" baseline="30000" dirty="0">
                <a:solidFill>
                  <a:schemeClr val="bg1"/>
                </a:solidFill>
                <a:latin typeface="Arial" panose="020B0604020202020204" pitchFamily="34" charset="0"/>
                <a:cs typeface="Arial" panose="020B0604020202020204" pitchFamily="34" charset="0"/>
              </a:rPr>
              <a:t>1,2</a:t>
            </a:r>
          </a:p>
        </p:txBody>
      </p:sp>
      <p:pic>
        <p:nvPicPr>
          <p:cNvPr id="19" name="Picture 18">
            <a:extLst>
              <a:ext uri="{FF2B5EF4-FFF2-40B4-BE49-F238E27FC236}">
                <a16:creationId xmlns:a16="http://schemas.microsoft.com/office/drawing/2014/main" id="{44F61447-74DE-4600-891C-BF741BA11807}"/>
              </a:ext>
            </a:extLst>
          </p:cNvPr>
          <p:cNvPicPr>
            <a:picLocks noChangeAspect="1"/>
          </p:cNvPicPr>
          <p:nvPr/>
        </p:nvPicPr>
        <p:blipFill>
          <a:blip r:embed="rId3"/>
          <a:stretch>
            <a:fillRect/>
          </a:stretch>
        </p:blipFill>
        <p:spPr>
          <a:xfrm>
            <a:off x="507999" y="950583"/>
            <a:ext cx="882443" cy="490794"/>
          </a:xfrm>
          <a:prstGeom prst="rect">
            <a:avLst/>
          </a:prstGeom>
          <a:effectLst>
            <a:outerShdw blurRad="50800" dist="38100" dir="2700000" algn="tl" rotWithShape="0">
              <a:prstClr val="black">
                <a:alpha val="40000"/>
              </a:prstClr>
            </a:outerShdw>
          </a:effectLst>
        </p:spPr>
      </p:pic>
      <p:pic>
        <p:nvPicPr>
          <p:cNvPr id="20" name="Picture 2" descr="Flag of Europe - Wikipedia">
            <a:extLst>
              <a:ext uri="{FF2B5EF4-FFF2-40B4-BE49-F238E27FC236}">
                <a16:creationId xmlns:a16="http://schemas.microsoft.com/office/drawing/2014/main" id="{F150CD98-3B50-4B18-AEFE-B874C1DB600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9200" b="7679"/>
          <a:stretch/>
        </p:blipFill>
        <p:spPr bwMode="auto">
          <a:xfrm>
            <a:off x="1465898" y="950583"/>
            <a:ext cx="885686" cy="490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1" name="Text Placeholder 3">
            <a:extLst>
              <a:ext uri="{FF2B5EF4-FFF2-40B4-BE49-F238E27FC236}">
                <a16:creationId xmlns:a16="http://schemas.microsoft.com/office/drawing/2014/main" id="{6576F912-191D-48BF-ACC2-E61530C68A39}"/>
              </a:ext>
            </a:extLst>
          </p:cNvPr>
          <p:cNvSpPr txBox="1">
            <a:spLocks/>
          </p:cNvSpPr>
          <p:nvPr/>
        </p:nvSpPr>
        <p:spPr bwMode="auto">
          <a:xfrm>
            <a:off x="2351584" y="908720"/>
            <a:ext cx="6308082" cy="574520"/>
          </a:xfrm>
          <a:prstGeom prst="rect">
            <a:avLst/>
          </a:prstGeom>
        </p:spPr>
        <p:txBody>
          <a:bodyPr vert="horz" lIns="91440" tIns="45720" rIns="91440" bIns="45720" rtlCol="0" anchor="ctr">
            <a:noAutofit/>
          </a:bodyPr>
          <a:lstStyle>
            <a:lvl1pPr marL="0" marR="0" indent="0" algn="l" defTabSz="1219170">
              <a:lnSpc>
                <a:spcPct val="100000"/>
              </a:lnSpc>
              <a:spcBef>
                <a:spcPts val="0"/>
              </a:spcBef>
              <a:spcAft>
                <a:spcPts val="400"/>
              </a:spcAft>
              <a:buClr>
                <a:srgbClr val="7AB800"/>
              </a:buClr>
              <a:buSzTx/>
              <a:buFontTx/>
              <a:buNone/>
              <a:defRPr sz="2000" b="1" i="1">
                <a:solidFill>
                  <a:srgbClr val="830051"/>
                </a:solidFill>
                <a:latin typeface="+mn-lt"/>
                <a:ea typeface="+mn-ea"/>
                <a:cs typeface="+mn-cs"/>
              </a:defRPr>
            </a:lvl1pPr>
            <a:lvl2pPr marL="241294" indent="-239178" algn="l">
              <a:lnSpc>
                <a:spcPct val="100000"/>
              </a:lnSpc>
              <a:spcBef>
                <a:spcPts val="0"/>
              </a:spcBef>
              <a:spcAft>
                <a:spcPts val="400"/>
              </a:spcAft>
              <a:buClr>
                <a:srgbClr val="4B306A"/>
              </a:buClr>
              <a:buFont typeface="Arial"/>
              <a:buChar char="•"/>
              <a:defRPr sz="1400" b="0" i="1">
                <a:solidFill>
                  <a:schemeClr val="tx1"/>
                </a:solidFill>
                <a:latin typeface="+mn-lt"/>
              </a:defRPr>
            </a:lvl2pPr>
            <a:lvl3pPr marL="673083" indent="-186262" algn="l">
              <a:lnSpc>
                <a:spcPct val="100000"/>
              </a:lnSpc>
              <a:spcBef>
                <a:spcPts val="0"/>
              </a:spcBef>
              <a:spcAft>
                <a:spcPts val="400"/>
              </a:spcAft>
              <a:buClr>
                <a:srgbClr val="4B306A"/>
              </a:buClr>
              <a:buSzPct val="75000"/>
              <a:buFont typeface="Arial"/>
              <a:buChar char="–"/>
              <a:defRPr sz="1400" i="1">
                <a:solidFill>
                  <a:schemeClr val="tx1"/>
                </a:solidFill>
                <a:latin typeface="+mn-lt"/>
              </a:defRPr>
            </a:lvl3pPr>
            <a:lvl4pPr marL="954593" indent="-171446" algn="l">
              <a:lnSpc>
                <a:spcPct val="100000"/>
              </a:lnSpc>
              <a:spcBef>
                <a:spcPts val="0"/>
              </a:spcBef>
              <a:spcAft>
                <a:spcPts val="400"/>
              </a:spcAft>
              <a:buClr>
                <a:srgbClr val="4B306A"/>
              </a:buClr>
              <a:buSzPct val="100000"/>
              <a:buChar char="•"/>
              <a:defRPr sz="1400" i="1">
                <a:solidFill>
                  <a:schemeClr val="tx1"/>
                </a:solidFill>
                <a:latin typeface="+mn-lt"/>
              </a:defRPr>
            </a:lvl4pPr>
            <a:lvl5pPr marL="1435064" indent="-175680" algn="l">
              <a:lnSpc>
                <a:spcPct val="100000"/>
              </a:lnSpc>
              <a:spcBef>
                <a:spcPts val="0"/>
              </a:spcBef>
              <a:spcAft>
                <a:spcPts val="0"/>
              </a:spcAft>
              <a:buClr>
                <a:srgbClr val="7AB800"/>
              </a:buClr>
              <a:buChar char="•"/>
              <a:defRPr sz="1400" i="1">
                <a:solidFill>
                  <a:schemeClr val="tx1"/>
                </a:solidFill>
                <a:latin typeface="+mn-lt"/>
              </a:defRPr>
            </a:lvl5pPr>
            <a:lvl6pPr marL="1620798" indent="-176209" algn="l">
              <a:spcBef>
                <a:spcPts val="0"/>
              </a:spcBef>
              <a:spcAft>
                <a:spcPts val="0"/>
              </a:spcAft>
              <a:buChar char="•"/>
              <a:defRPr sz="1450">
                <a:solidFill>
                  <a:schemeClr val="tx1"/>
                </a:solidFill>
                <a:latin typeface="+mn-lt"/>
              </a:defRPr>
            </a:lvl6pPr>
            <a:lvl7pPr marL="2077987" indent="-176209" algn="l">
              <a:spcBef>
                <a:spcPts val="0"/>
              </a:spcBef>
              <a:spcAft>
                <a:spcPts val="0"/>
              </a:spcAft>
              <a:buChar char="•"/>
              <a:defRPr sz="1450">
                <a:solidFill>
                  <a:schemeClr val="tx1"/>
                </a:solidFill>
                <a:latin typeface="+mn-lt"/>
              </a:defRPr>
            </a:lvl7pPr>
            <a:lvl8pPr marL="2535175" indent="-176209" algn="l">
              <a:spcBef>
                <a:spcPts val="0"/>
              </a:spcBef>
              <a:spcAft>
                <a:spcPts val="0"/>
              </a:spcAft>
              <a:buChar char="•"/>
              <a:defRPr sz="1450">
                <a:solidFill>
                  <a:schemeClr val="tx1"/>
                </a:solidFill>
                <a:latin typeface="+mn-lt"/>
              </a:defRPr>
            </a:lvl8pPr>
            <a:lvl9pPr marL="2992363" indent="-176209" algn="l">
              <a:spcBef>
                <a:spcPts val="0"/>
              </a:spcBef>
              <a:spcAft>
                <a:spcPts val="0"/>
              </a:spcAft>
              <a:buChar char="•"/>
              <a:defRPr sz="1450">
                <a:solidFill>
                  <a:schemeClr val="tx1"/>
                </a:solidFill>
                <a:latin typeface="+mn-lt"/>
              </a:defRPr>
            </a:lvl9pPr>
          </a:lstStyle>
          <a:p>
            <a:pPr marL="0" marR="0" lvl="0" indent="0" algn="l" defTabSz="1219170" rtl="0" eaLnBrk="1" fontAlgn="auto" latinLnBrk="0" hangingPunct="1">
              <a:lnSpc>
                <a:spcPct val="100000"/>
              </a:lnSpc>
              <a:spcBef>
                <a:spcPts val="0"/>
              </a:spcBef>
              <a:spcAft>
                <a:spcPts val="400"/>
              </a:spcAft>
              <a:buClr>
                <a:srgbClr val="7AB800"/>
              </a:buClr>
              <a:buSzTx/>
              <a:buFontTx/>
              <a:buNone/>
              <a:tabLst/>
              <a:defRPr/>
            </a:pPr>
            <a:r>
              <a:rPr lang="en-GB" sz="1800" kern="0" baseline="30000" dirty="0">
                <a:solidFill>
                  <a:schemeClr val="tx2"/>
                </a:solidFill>
                <a:latin typeface="Arial" panose="020B0604020202020204" pitchFamily="34" charset="0"/>
                <a:ea typeface="Calibri" panose="020F0502020204030204" pitchFamily="34" charset="0"/>
                <a:cs typeface="Arial" panose="020B0604020202020204" pitchFamily="34" charset="0"/>
              </a:rPr>
              <a:t>177</a:t>
            </a:r>
            <a:r>
              <a:rPr lang="en-GB" sz="1800" kern="0" dirty="0">
                <a:solidFill>
                  <a:schemeClr val="tx2"/>
                </a:solidFill>
                <a:latin typeface="Arial" panose="020B0604020202020204" pitchFamily="34" charset="0"/>
                <a:ea typeface="Calibri" panose="020F0502020204030204" pitchFamily="34" charset="0"/>
                <a:cs typeface="Arial" panose="020B0604020202020204" pitchFamily="34" charset="0"/>
              </a:rPr>
              <a:t>Lu-PSMA-617</a:t>
            </a:r>
            <a:r>
              <a:rPr lang="en-GB" sz="2400" b="1" dirty="0"/>
              <a:t> </a:t>
            </a:r>
            <a:r>
              <a:rPr kumimoji="0" lang="en-GB" sz="1800" b="1" i="1" u="none" strike="noStrike" kern="0" cap="none" spc="0" normalizeH="0" baseline="0" noProof="0" dirty="0">
                <a:ln>
                  <a:noFill/>
                </a:ln>
                <a:solidFill>
                  <a:schemeClr val="tx2"/>
                </a:solidFill>
                <a:effectLst/>
                <a:uLnTx/>
                <a:uFillTx/>
                <a:latin typeface="Arial" panose="020B0604020202020204" pitchFamily="34" charset="0"/>
                <a:ea typeface="Calibri" panose="020F0502020204030204" pitchFamily="34" charset="0"/>
                <a:cs typeface="Arial" panose="020B0604020202020204" pitchFamily="34" charset="0"/>
              </a:rPr>
              <a:t>FDA and EMA approved indications</a:t>
            </a:r>
            <a:r>
              <a:rPr kumimoji="0" lang="en-GB" sz="1800" b="1" i="1" u="none" strike="noStrike" kern="0" cap="none" spc="0" normalizeH="0" baseline="30000" noProof="0" dirty="0">
                <a:ln>
                  <a:noFill/>
                </a:ln>
                <a:solidFill>
                  <a:schemeClr val="tx2"/>
                </a:solidFill>
                <a:effectLst/>
                <a:uLnTx/>
                <a:uFillTx/>
                <a:latin typeface="Arial" panose="020B0604020202020204" pitchFamily="34" charset="0"/>
                <a:ea typeface="Calibri" panose="020F0502020204030204" pitchFamily="34" charset="0"/>
                <a:cs typeface="Arial" panose="020B0604020202020204" pitchFamily="34" charset="0"/>
              </a:rPr>
              <a:t>1,2</a:t>
            </a:r>
            <a:endParaRPr kumimoji="0" lang="en-GB" sz="1800" b="1" i="1" u="none" strike="noStrike" kern="0" cap="none" spc="0" normalizeH="0" baseline="0" noProof="0" dirty="0">
              <a:ln>
                <a:noFill/>
              </a:ln>
              <a:solidFill>
                <a:schemeClr val="tx2"/>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6577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29F23B2-E197-E302-0FBD-D97954CBACAA}"/>
              </a:ext>
            </a:extLst>
          </p:cNvPr>
          <p:cNvSpPr>
            <a:spLocks noGrp="1"/>
          </p:cNvSpPr>
          <p:nvPr>
            <p:ph type="title"/>
          </p:nvPr>
        </p:nvSpPr>
        <p:spPr>
          <a:xfrm>
            <a:off x="609600" y="274638"/>
            <a:ext cx="10972800" cy="6120000"/>
          </a:xfrm>
        </p:spPr>
        <p:txBody>
          <a:bodyPr/>
          <a:lstStyle/>
          <a:p>
            <a:r>
              <a:rPr lang="en-GB" dirty="0"/>
              <a:t>Sequencing radiopharmaceuticals</a:t>
            </a:r>
          </a:p>
        </p:txBody>
      </p:sp>
      <p:sp>
        <p:nvSpPr>
          <p:cNvPr id="4" name="Slide Number Placeholder 3">
            <a:extLst>
              <a:ext uri="{FF2B5EF4-FFF2-40B4-BE49-F238E27FC236}">
                <a16:creationId xmlns:a16="http://schemas.microsoft.com/office/drawing/2014/main" id="{2B1A40C0-0253-C74B-20BC-130AEA52EE07}"/>
              </a:ext>
            </a:extLst>
          </p:cNvPr>
          <p:cNvSpPr>
            <a:spLocks noGrp="1"/>
          </p:cNvSpPr>
          <p:nvPr>
            <p:ph type="sldNum" sz="quarter" idx="4"/>
          </p:nvPr>
        </p:nvSpPr>
        <p:spPr/>
        <p:txBody>
          <a:bodyPr/>
          <a:lstStyle/>
          <a:p>
            <a:fld id="{FCE43C0F-8A7B-3A4B-9DB5-B3472E36E833}" type="slidenum">
              <a:rPr lang="en-GB" smtClean="0"/>
              <a:pPr/>
              <a:t>26</a:t>
            </a:fld>
            <a:endParaRPr lang="en-GB" dirty="0"/>
          </a:p>
        </p:txBody>
      </p:sp>
    </p:spTree>
    <p:extLst>
      <p:ext uri="{BB962C8B-B14F-4D97-AF65-F5344CB8AC3E}">
        <p14:creationId xmlns:p14="http://schemas.microsoft.com/office/powerpoint/2010/main" val="1668526313"/>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3" name="Table 4">
            <a:extLst>
              <a:ext uri="{FF2B5EF4-FFF2-40B4-BE49-F238E27FC236}">
                <a16:creationId xmlns:a16="http://schemas.microsoft.com/office/drawing/2014/main" id="{2382F06E-1D3F-6288-7521-BF66F9D0666C}"/>
              </a:ext>
            </a:extLst>
          </p:cNvPr>
          <p:cNvGraphicFramePr>
            <a:graphicFrameLocks noGrp="1"/>
          </p:cNvGraphicFramePr>
          <p:nvPr>
            <p:extLst>
              <p:ext uri="{D42A27DB-BD31-4B8C-83A1-F6EECF244321}">
                <p14:modId xmlns:p14="http://schemas.microsoft.com/office/powerpoint/2010/main" val="1022504053"/>
              </p:ext>
            </p:extLst>
          </p:nvPr>
        </p:nvGraphicFramePr>
        <p:xfrm>
          <a:off x="619201" y="1484784"/>
          <a:ext cx="10962217" cy="3413760"/>
        </p:xfrm>
        <a:graphic>
          <a:graphicData uri="http://schemas.openxmlformats.org/drawingml/2006/table">
            <a:tbl>
              <a:tblPr firstRow="1" bandRow="1">
                <a:tableStyleId>{5C22544A-7EE6-4342-B048-85BDC9FD1C3A}</a:tableStyleId>
              </a:tblPr>
              <a:tblGrid>
                <a:gridCol w="1566031">
                  <a:extLst>
                    <a:ext uri="{9D8B030D-6E8A-4147-A177-3AD203B41FA5}">
                      <a16:colId xmlns:a16="http://schemas.microsoft.com/office/drawing/2014/main" val="3306826506"/>
                    </a:ext>
                  </a:extLst>
                </a:gridCol>
                <a:gridCol w="958440">
                  <a:extLst>
                    <a:ext uri="{9D8B030D-6E8A-4147-A177-3AD203B41FA5}">
                      <a16:colId xmlns:a16="http://schemas.microsoft.com/office/drawing/2014/main" val="2295353396"/>
                    </a:ext>
                  </a:extLst>
                </a:gridCol>
                <a:gridCol w="2173622">
                  <a:extLst>
                    <a:ext uri="{9D8B030D-6E8A-4147-A177-3AD203B41FA5}">
                      <a16:colId xmlns:a16="http://schemas.microsoft.com/office/drawing/2014/main" val="39008712"/>
                    </a:ext>
                  </a:extLst>
                </a:gridCol>
                <a:gridCol w="1930834">
                  <a:extLst>
                    <a:ext uri="{9D8B030D-6E8A-4147-A177-3AD203B41FA5}">
                      <a16:colId xmlns:a16="http://schemas.microsoft.com/office/drawing/2014/main" val="2241617730"/>
                    </a:ext>
                  </a:extLst>
                </a:gridCol>
                <a:gridCol w="1656184">
                  <a:extLst>
                    <a:ext uri="{9D8B030D-6E8A-4147-A177-3AD203B41FA5}">
                      <a16:colId xmlns:a16="http://schemas.microsoft.com/office/drawing/2014/main" val="268510185"/>
                    </a:ext>
                  </a:extLst>
                </a:gridCol>
                <a:gridCol w="1111075">
                  <a:extLst>
                    <a:ext uri="{9D8B030D-6E8A-4147-A177-3AD203B41FA5}">
                      <a16:colId xmlns:a16="http://schemas.microsoft.com/office/drawing/2014/main" val="1088818608"/>
                    </a:ext>
                  </a:extLst>
                </a:gridCol>
                <a:gridCol w="1566031">
                  <a:extLst>
                    <a:ext uri="{9D8B030D-6E8A-4147-A177-3AD203B41FA5}">
                      <a16:colId xmlns:a16="http://schemas.microsoft.com/office/drawing/2014/main" val="2155572492"/>
                    </a:ext>
                  </a:extLst>
                </a:gridCol>
              </a:tblGrid>
              <a:tr h="153622">
                <a:tc>
                  <a:txBody>
                    <a:bodyPr/>
                    <a:lstStyle/>
                    <a:p>
                      <a:r>
                        <a:rPr lang="en-GB" sz="1000" dirty="0">
                          <a:solidFill>
                            <a:schemeClr val="tx1"/>
                          </a:solidFill>
                          <a:latin typeface="Arial" panose="020B0604020202020204" pitchFamily="34" charset="0"/>
                          <a:cs typeface="Arial" panose="020B0604020202020204" pitchFamily="34" charset="0"/>
                        </a:rPr>
                        <a:t>n/N (%)</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aseline="30000" dirty="0">
                          <a:solidFill>
                            <a:schemeClr val="tx1"/>
                          </a:solidFill>
                          <a:latin typeface="Arial" panose="020B0604020202020204" pitchFamily="34" charset="0"/>
                          <a:cs typeface="Arial" panose="020B0604020202020204" pitchFamily="34" charset="0"/>
                        </a:rPr>
                        <a:t>177</a:t>
                      </a:r>
                      <a:r>
                        <a:rPr lang="en-GB" sz="1000" dirty="0">
                          <a:solidFill>
                            <a:schemeClr val="tx1"/>
                          </a:solidFill>
                          <a:latin typeface="Arial" panose="020B0604020202020204" pitchFamily="34" charset="0"/>
                          <a:cs typeface="Arial" panose="020B0604020202020204" pitchFamily="34" charset="0"/>
                        </a:rPr>
                        <a:t>Lu-PSMA-617 + SoC</a:t>
                      </a:r>
                      <a:br>
                        <a:rPr lang="en-GB" sz="1000" dirty="0">
                          <a:solidFill>
                            <a:schemeClr val="tx1"/>
                          </a:solidFill>
                          <a:latin typeface="Arial" panose="020B0604020202020204" pitchFamily="34" charset="0"/>
                          <a:cs typeface="Arial" panose="020B0604020202020204" pitchFamily="34" charset="0"/>
                        </a:rPr>
                      </a:br>
                      <a:r>
                        <a:rPr lang="en-GB" sz="1000" dirty="0">
                          <a:solidFill>
                            <a:schemeClr val="tx1"/>
                          </a:solidFill>
                          <a:latin typeface="Arial" panose="020B0604020202020204" pitchFamily="34" charset="0"/>
                          <a:cs typeface="Arial" panose="020B0604020202020204" pitchFamily="34" charset="0"/>
                        </a:rPr>
                        <a:t>(n=385)</a:t>
                      </a:r>
                    </a:p>
                  </a:txBody>
                  <a:tcPr marL="19440" marR="1944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a:solidFill>
                            <a:schemeClr val="tx1"/>
                          </a:solidFill>
                          <a:latin typeface="Arial" panose="020B0604020202020204" pitchFamily="34" charset="0"/>
                          <a:cs typeface="Arial" panose="020B0604020202020204" pitchFamily="34" charset="0"/>
                        </a:rPr>
                        <a:t>SoC alone</a:t>
                      </a:r>
                      <a:br>
                        <a:rPr lang="en-GB" sz="1000" dirty="0">
                          <a:solidFill>
                            <a:schemeClr val="tx1"/>
                          </a:solidFill>
                          <a:latin typeface="Arial" panose="020B0604020202020204" pitchFamily="34" charset="0"/>
                          <a:cs typeface="Arial" panose="020B0604020202020204" pitchFamily="34" charset="0"/>
                        </a:rPr>
                      </a:br>
                      <a:r>
                        <a:rPr lang="en-GB" sz="1000" dirty="0">
                          <a:solidFill>
                            <a:schemeClr val="tx1"/>
                          </a:solidFill>
                          <a:latin typeface="Arial" panose="020B0604020202020204" pitchFamily="34" charset="0"/>
                          <a:cs typeface="Arial" panose="020B0604020202020204" pitchFamily="34" charset="0"/>
                        </a:rPr>
                        <a:t>(n=196)</a:t>
                      </a:r>
                    </a:p>
                  </a:txBody>
                  <a:tcPr marL="19440" marR="1944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a:solidFill>
                            <a:schemeClr val="tx1"/>
                          </a:solidFill>
                          <a:latin typeface="Arial" panose="020B0604020202020204" pitchFamily="34" charset="0"/>
                          <a:cs typeface="Arial" panose="020B0604020202020204" pitchFamily="34" charset="0"/>
                        </a:rPr>
                        <a:t>Favours </a:t>
                      </a:r>
                      <a:r>
                        <a:rPr lang="en-GB" sz="1000" baseline="30000" dirty="0">
                          <a:solidFill>
                            <a:schemeClr val="tx1"/>
                          </a:solidFill>
                          <a:latin typeface="Arial" panose="020B0604020202020204" pitchFamily="34" charset="0"/>
                          <a:cs typeface="Arial" panose="020B0604020202020204" pitchFamily="34" charset="0"/>
                        </a:rPr>
                        <a:t>177</a:t>
                      </a:r>
                      <a:r>
                        <a:rPr lang="en-GB" sz="1000" dirty="0">
                          <a:solidFill>
                            <a:schemeClr val="tx1"/>
                          </a:solidFill>
                          <a:latin typeface="Arial" panose="020B0604020202020204" pitchFamily="34" charset="0"/>
                          <a:cs typeface="Arial" panose="020B0604020202020204" pitchFamily="34" charset="0"/>
                        </a:rPr>
                        <a:t>Lu-PSMA-617</a:t>
                      </a:r>
                    </a:p>
                  </a:txBody>
                  <a:tcPr marL="19440" marR="1944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000" dirty="0">
                          <a:solidFill>
                            <a:schemeClr val="tx1"/>
                          </a:solidFill>
                          <a:latin typeface="Arial" panose="020B0604020202020204" pitchFamily="34" charset="0"/>
                          <a:cs typeface="Arial" panose="020B0604020202020204" pitchFamily="34" charset="0"/>
                        </a:rPr>
                        <a:t>Favours SoC</a:t>
                      </a:r>
                    </a:p>
                  </a:txBody>
                  <a:tcPr marL="19440" marR="1944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br>
                        <a:rPr lang="en-GB" sz="1000" dirty="0">
                          <a:solidFill>
                            <a:schemeClr val="tx1"/>
                          </a:solidFill>
                          <a:latin typeface="Arial" panose="020B0604020202020204" pitchFamily="34" charset="0"/>
                          <a:cs typeface="Arial" panose="020B0604020202020204" pitchFamily="34" charset="0"/>
                        </a:rPr>
                      </a:br>
                      <a:r>
                        <a:rPr lang="en-GB" sz="1000" dirty="0">
                          <a:solidFill>
                            <a:schemeClr val="tx1"/>
                          </a:solidFill>
                          <a:latin typeface="Arial" panose="020B0604020202020204" pitchFamily="34" charset="0"/>
                          <a:cs typeface="Arial" panose="020B0604020202020204" pitchFamily="34" charset="0"/>
                        </a:rPr>
                        <a:t>HR (95% CI)</a:t>
                      </a:r>
                    </a:p>
                  </a:txBody>
                  <a:tcPr marL="19440" marR="1944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57862834"/>
                  </a:ext>
                </a:extLst>
              </a:tr>
              <a:tr h="153622">
                <a:tc>
                  <a:txBody>
                    <a:bodyPr/>
                    <a:lstStyle/>
                    <a:p>
                      <a:r>
                        <a:rPr lang="en-GB" sz="1000" b="1" dirty="0">
                          <a:latin typeface="Arial" panose="020B0604020202020204" pitchFamily="34" charset="0"/>
                          <a:cs typeface="Arial" panose="020B0604020202020204" pitchFamily="34" charset="0"/>
                        </a:rPr>
                        <a:t>ARPIs</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5EAE8"/>
                    </a:solidFill>
                  </a:tcPr>
                </a:tc>
                <a:tc>
                  <a:txBody>
                    <a:bodyPr/>
                    <a:lstStyle/>
                    <a:p>
                      <a:r>
                        <a:rPr lang="en-GB" sz="1000" dirty="0">
                          <a:latin typeface="Arial" panose="020B0604020202020204" pitchFamily="34" charset="0"/>
                          <a:cs typeface="Arial" panose="020B0604020202020204" pitchFamily="34" charset="0"/>
                        </a:rPr>
                        <a:t>1</a:t>
                      </a:r>
                      <a:br>
                        <a:rPr lang="en-GB" sz="1000" dirty="0">
                          <a:latin typeface="Arial" panose="020B0604020202020204" pitchFamily="34" charset="0"/>
                          <a:cs typeface="Arial" panose="020B0604020202020204" pitchFamily="34" charset="0"/>
                        </a:rPr>
                      </a:br>
                      <a:r>
                        <a:rPr lang="en-GB" sz="1000" dirty="0">
                          <a:latin typeface="Arial" panose="020B0604020202020204" pitchFamily="34" charset="0"/>
                          <a:cs typeface="Arial" panose="020B0604020202020204" pitchFamily="34" charset="0"/>
                        </a:rPr>
                        <a:t>≥2</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5EAE8"/>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000" dirty="0">
                          <a:latin typeface="Arial" panose="020B0604020202020204" pitchFamily="34" charset="0"/>
                          <a:cs typeface="Arial" panose="020B0604020202020204" pitchFamily="34" charset="0"/>
                        </a:rPr>
                        <a:t>138/209 (66.0)</a:t>
                      </a:r>
                      <a:br>
                        <a:rPr lang="en-GB" sz="1000" dirty="0">
                          <a:latin typeface="Arial" panose="020B0604020202020204" pitchFamily="34" charset="0"/>
                          <a:cs typeface="Arial" panose="020B0604020202020204" pitchFamily="34" charset="0"/>
                        </a:rPr>
                      </a:br>
                      <a:r>
                        <a:rPr lang="en-GB" sz="1000" dirty="0">
                          <a:latin typeface="Arial" panose="020B0604020202020204" pitchFamily="34" charset="0"/>
                          <a:cs typeface="Arial" panose="020B0604020202020204" pitchFamily="34" charset="0"/>
                        </a:rPr>
                        <a:t>116/176 (65.9)</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5EAE8"/>
                    </a:solidFill>
                  </a:tcPr>
                </a:tc>
                <a:tc>
                  <a:txBody>
                    <a:bodyPr/>
                    <a:lstStyle/>
                    <a:p>
                      <a:pPr algn="ctr"/>
                      <a:r>
                        <a:rPr lang="en-GB" sz="1000" dirty="0">
                          <a:latin typeface="Arial" panose="020B0604020202020204" pitchFamily="34" charset="0"/>
                          <a:cs typeface="Arial" panose="020B0604020202020204" pitchFamily="34" charset="0"/>
                        </a:rPr>
                        <a:t>42/97 (43.3)</a:t>
                      </a:r>
                      <a:br>
                        <a:rPr lang="en-GB" sz="1000" dirty="0">
                          <a:latin typeface="Arial" panose="020B0604020202020204" pitchFamily="34" charset="0"/>
                          <a:cs typeface="Arial" panose="020B0604020202020204" pitchFamily="34" charset="0"/>
                        </a:rPr>
                      </a:br>
                      <a:r>
                        <a:rPr lang="en-GB" sz="1000" dirty="0">
                          <a:latin typeface="Arial" panose="020B0604020202020204" pitchFamily="34" charset="0"/>
                          <a:cs typeface="Arial" panose="020B0604020202020204" pitchFamily="34" charset="0"/>
                        </a:rPr>
                        <a:t>51/99 (51.5)</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5EAE8"/>
                    </a:solidFill>
                  </a:tcPr>
                </a:tc>
                <a:tc>
                  <a:txBody>
                    <a:bodyPr/>
                    <a:lstStyle/>
                    <a:p>
                      <a:pPr algn="ctr"/>
                      <a:endParaRPr lang="en-GB" sz="1000" dirty="0">
                        <a:latin typeface="Arial" panose="020B0604020202020204" pitchFamily="34" charset="0"/>
                        <a:cs typeface="Arial" panose="020B0604020202020204" pitchFamily="34"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5EAE8"/>
                    </a:solidFill>
                  </a:tcPr>
                </a:tc>
                <a:tc>
                  <a:txBody>
                    <a:bodyPr/>
                    <a:lstStyle/>
                    <a:p>
                      <a:pPr algn="ctr"/>
                      <a:endParaRPr lang="en-GB" sz="1000" dirty="0">
                        <a:latin typeface="Arial" panose="020B0604020202020204" pitchFamily="34" charset="0"/>
                        <a:cs typeface="Arial" panose="020B0604020202020204" pitchFamily="34"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5EAE8"/>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000" dirty="0">
                          <a:latin typeface="Arial" panose="020B0604020202020204" pitchFamily="34" charset="0"/>
                          <a:cs typeface="Arial" panose="020B0604020202020204" pitchFamily="34" charset="0"/>
                        </a:rPr>
                        <a:t>0.51 (0.35, 0.73)</a:t>
                      </a:r>
                      <a:br>
                        <a:rPr lang="en-GB" sz="1000" dirty="0">
                          <a:latin typeface="Arial" panose="020B0604020202020204" pitchFamily="34" charset="0"/>
                          <a:cs typeface="Arial" panose="020B0604020202020204" pitchFamily="34" charset="0"/>
                        </a:rPr>
                      </a:br>
                      <a:r>
                        <a:rPr lang="en-GB" sz="1000" dirty="0">
                          <a:latin typeface="Arial" panose="020B0604020202020204" pitchFamily="34" charset="0"/>
                          <a:cs typeface="Arial" panose="020B0604020202020204" pitchFamily="34" charset="0"/>
                        </a:rPr>
                        <a:t>0.32 (0.23, 0.45)</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5EAE8"/>
                    </a:solidFill>
                  </a:tcPr>
                </a:tc>
                <a:extLst>
                  <a:ext uri="{0D108BD9-81ED-4DB2-BD59-A6C34878D82A}">
                    <a16:rowId xmlns:a16="http://schemas.microsoft.com/office/drawing/2014/main" val="3448325231"/>
                  </a:ext>
                </a:extLst>
              </a:tr>
              <a:tr h="15362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000" b="1" dirty="0" err="1">
                          <a:latin typeface="Arial" panose="020B0604020202020204" pitchFamily="34" charset="0"/>
                          <a:cs typeface="Arial" panose="020B0604020202020204" pitchFamily="34" charset="0"/>
                        </a:rPr>
                        <a:t>Taxane</a:t>
                      </a:r>
                      <a:r>
                        <a:rPr lang="en-GB" sz="1000" b="1" dirty="0">
                          <a:latin typeface="Arial" panose="020B0604020202020204" pitchFamily="34" charset="0"/>
                          <a:cs typeface="Arial" panose="020B0604020202020204" pitchFamily="34" charset="0"/>
                        </a:rPr>
                        <a:t> regimens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GB" sz="1000" dirty="0">
                          <a:latin typeface="Arial" panose="020B0604020202020204" pitchFamily="34" charset="0"/>
                          <a:cs typeface="Arial" panose="020B0604020202020204" pitchFamily="34" charset="0"/>
                        </a:rPr>
                        <a:t>1</a:t>
                      </a:r>
                      <a:br>
                        <a:rPr lang="en-GB" sz="1000" dirty="0">
                          <a:latin typeface="Arial" panose="020B0604020202020204" pitchFamily="34" charset="0"/>
                          <a:cs typeface="Arial" panose="020B0604020202020204" pitchFamily="34" charset="0"/>
                        </a:rPr>
                      </a:br>
                      <a:r>
                        <a:rPr lang="en-GB" sz="1000" dirty="0">
                          <a:latin typeface="Arial" panose="020B0604020202020204" pitchFamily="34" charset="0"/>
                          <a:cs typeface="Arial" panose="020B0604020202020204" pitchFamily="34" charset="0"/>
                        </a:rPr>
                        <a:t>≥2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000" dirty="0">
                          <a:latin typeface="Arial" panose="020B0604020202020204" pitchFamily="34" charset="0"/>
                          <a:cs typeface="Arial" panose="020B0604020202020204" pitchFamily="34" charset="0"/>
                        </a:rPr>
                        <a:t>142/224 (63.4)</a:t>
                      </a:r>
                    </a:p>
                    <a:p>
                      <a:pPr algn="ctr"/>
                      <a:r>
                        <a:rPr lang="en-GB" sz="1000" dirty="0">
                          <a:latin typeface="Arial" panose="020B0604020202020204" pitchFamily="34" charset="0"/>
                          <a:cs typeface="Arial" panose="020B0604020202020204" pitchFamily="34" charset="0"/>
                        </a:rPr>
                        <a:t>94/134 (70.1)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000" dirty="0">
                          <a:latin typeface="Arial" panose="020B0604020202020204" pitchFamily="34" charset="0"/>
                          <a:cs typeface="Arial" panose="020B0604020202020204" pitchFamily="34" charset="0"/>
                        </a:rPr>
                        <a:t>49/110 (44.5)</a:t>
                      </a:r>
                      <a:br>
                        <a:rPr lang="en-GB" sz="1000" dirty="0">
                          <a:latin typeface="Arial" panose="020B0604020202020204" pitchFamily="34" charset="0"/>
                          <a:cs typeface="Arial" panose="020B0604020202020204" pitchFamily="34" charset="0"/>
                        </a:rPr>
                      </a:br>
                      <a:r>
                        <a:rPr lang="en-GB" sz="1000" dirty="0">
                          <a:latin typeface="Arial" panose="020B0604020202020204" pitchFamily="34" charset="0"/>
                          <a:cs typeface="Arial" panose="020B0604020202020204" pitchFamily="34" charset="0"/>
                        </a:rPr>
                        <a:t>40/77 (51.9)</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1000"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1000"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000" dirty="0">
                          <a:latin typeface="Arial" panose="020B0604020202020204" pitchFamily="34" charset="0"/>
                          <a:cs typeface="Arial" panose="020B0604020202020204" pitchFamily="34" charset="0"/>
                        </a:rPr>
                        <a:t>0.39 (0.27, 0.54)</a:t>
                      </a:r>
                      <a:br>
                        <a:rPr lang="en-GB" sz="1000" dirty="0">
                          <a:latin typeface="Arial" panose="020B0604020202020204" pitchFamily="34" charset="0"/>
                          <a:cs typeface="Arial" panose="020B0604020202020204" pitchFamily="34" charset="0"/>
                        </a:rPr>
                      </a:br>
                      <a:r>
                        <a:rPr lang="en-GB" sz="1000" dirty="0">
                          <a:latin typeface="Arial" panose="020B0604020202020204" pitchFamily="34" charset="0"/>
                          <a:cs typeface="Arial" panose="020B0604020202020204" pitchFamily="34" charset="0"/>
                        </a:rPr>
                        <a:t>0.44 (0.30, 0.66)</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31085707"/>
                  </a:ext>
                </a:extLst>
              </a:tr>
              <a:tr h="153622">
                <a:tc>
                  <a:txBody>
                    <a:bodyPr/>
                    <a:lstStyle/>
                    <a:p>
                      <a:r>
                        <a:rPr lang="en-GB" sz="1000" b="1" dirty="0">
                          <a:latin typeface="Arial" panose="020B0604020202020204" pitchFamily="34" charset="0"/>
                          <a:cs typeface="Arial" panose="020B0604020202020204" pitchFamily="34" charset="0"/>
                        </a:rPr>
                        <a:t>Non-</a:t>
                      </a:r>
                      <a:r>
                        <a:rPr lang="en-GB" sz="1000" b="1" dirty="0" err="1">
                          <a:latin typeface="Arial" panose="020B0604020202020204" pitchFamily="34" charset="0"/>
                          <a:cs typeface="Arial" panose="020B0604020202020204" pitchFamily="34" charset="0"/>
                        </a:rPr>
                        <a:t>taxane</a:t>
                      </a:r>
                      <a:r>
                        <a:rPr lang="en-GB" sz="1000" b="1" dirty="0">
                          <a:latin typeface="Arial" panose="020B0604020202020204" pitchFamily="34" charset="0"/>
                          <a:cs typeface="Arial" panose="020B0604020202020204" pitchFamily="34" charset="0"/>
                        </a:rPr>
                        <a:t> regimens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5EAE8"/>
                    </a:solidFill>
                  </a:tcPr>
                </a:tc>
                <a:tc>
                  <a:txBody>
                    <a:bodyPr/>
                    <a:lstStyle/>
                    <a:p>
                      <a:r>
                        <a:rPr lang="en-GB" sz="1000" dirty="0">
                          <a:latin typeface="Arial" panose="020B0604020202020204" pitchFamily="34" charset="0"/>
                          <a:cs typeface="Arial" panose="020B0604020202020204" pitchFamily="34" charset="0"/>
                        </a:rPr>
                        <a:t>0</a:t>
                      </a:r>
                      <a:br>
                        <a:rPr lang="en-GB" sz="1000" dirty="0">
                          <a:latin typeface="Arial" panose="020B0604020202020204" pitchFamily="34" charset="0"/>
                          <a:cs typeface="Arial" panose="020B0604020202020204" pitchFamily="34" charset="0"/>
                        </a:rPr>
                      </a:br>
                      <a:r>
                        <a:rPr lang="en-GB" sz="1000" dirty="0">
                          <a:latin typeface="Arial" panose="020B0604020202020204" pitchFamily="34" charset="0"/>
                          <a:cs typeface="Arial" panose="020B0604020202020204" pitchFamily="34" charset="0"/>
                        </a:rPr>
                        <a:t>≥1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5EAE8"/>
                    </a:solidFill>
                  </a:tcPr>
                </a:tc>
                <a:tc>
                  <a:txBody>
                    <a:bodyPr/>
                    <a:lstStyle/>
                    <a:p>
                      <a:pPr algn="ctr"/>
                      <a:r>
                        <a:rPr lang="en-GB" sz="1000" dirty="0">
                          <a:latin typeface="Arial" panose="020B0604020202020204" pitchFamily="34" charset="0"/>
                          <a:cs typeface="Arial" panose="020B0604020202020204" pitchFamily="34" charset="0"/>
                        </a:rPr>
                        <a:t>230/347 (66.3)</a:t>
                      </a:r>
                    </a:p>
                    <a:p>
                      <a:pPr algn="ctr"/>
                      <a:r>
                        <a:rPr lang="en-GB" sz="1000" dirty="0">
                          <a:latin typeface="Arial" panose="020B0604020202020204" pitchFamily="34" charset="0"/>
                          <a:cs typeface="Arial" panose="020B0604020202020204" pitchFamily="34" charset="0"/>
                        </a:rPr>
                        <a:t>24/38 (63.2)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5EAE8"/>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000" dirty="0">
                          <a:latin typeface="Arial" panose="020B0604020202020204" pitchFamily="34" charset="0"/>
                          <a:cs typeface="Arial" panose="020B0604020202020204" pitchFamily="34" charset="0"/>
                        </a:rPr>
                        <a:t>88/183 (48.1)</a:t>
                      </a:r>
                      <a:br>
                        <a:rPr lang="en-GB" sz="1000" dirty="0">
                          <a:latin typeface="Arial" panose="020B0604020202020204" pitchFamily="34" charset="0"/>
                          <a:cs typeface="Arial" panose="020B0604020202020204" pitchFamily="34" charset="0"/>
                        </a:rPr>
                      </a:br>
                      <a:r>
                        <a:rPr lang="en-GB" sz="1000" dirty="0">
                          <a:latin typeface="Arial" panose="020B0604020202020204" pitchFamily="34" charset="0"/>
                          <a:cs typeface="Arial" panose="020B0604020202020204" pitchFamily="34" charset="0"/>
                        </a:rPr>
                        <a:t>5/13 (38.5)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5EAE8"/>
                    </a:solidFill>
                  </a:tcPr>
                </a:tc>
                <a:tc>
                  <a:txBody>
                    <a:bodyPr/>
                    <a:lstStyle/>
                    <a:p>
                      <a:pPr algn="ctr"/>
                      <a:endParaRPr lang="en-GB" sz="1000"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5EAE8"/>
                    </a:solidFill>
                  </a:tcPr>
                </a:tc>
                <a:tc>
                  <a:txBody>
                    <a:bodyPr/>
                    <a:lstStyle/>
                    <a:p>
                      <a:pPr algn="ctr"/>
                      <a:endParaRPr lang="en-GB" sz="1000"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5EAE8"/>
                    </a:solidFill>
                  </a:tcPr>
                </a:tc>
                <a:tc>
                  <a:txBody>
                    <a:bodyPr/>
                    <a:lstStyle/>
                    <a:p>
                      <a:pPr algn="ctr"/>
                      <a:r>
                        <a:rPr lang="en-GB" sz="1000" dirty="0">
                          <a:latin typeface="Arial" panose="020B0604020202020204" pitchFamily="34" charset="0"/>
                          <a:cs typeface="Arial" panose="020B0604020202020204" pitchFamily="34" charset="0"/>
                        </a:rPr>
                        <a:t>0.41 (0.32, 0.54)</a:t>
                      </a:r>
                      <a:br>
                        <a:rPr lang="en-GB" sz="1000" dirty="0">
                          <a:latin typeface="Arial" panose="020B0604020202020204" pitchFamily="34" charset="0"/>
                          <a:cs typeface="Arial" panose="020B0604020202020204" pitchFamily="34" charset="0"/>
                        </a:rPr>
                      </a:br>
                      <a:r>
                        <a:rPr lang="en-GB" sz="1000" dirty="0">
                          <a:latin typeface="Arial" panose="020B0604020202020204" pitchFamily="34" charset="0"/>
                          <a:cs typeface="Arial" panose="020B0604020202020204" pitchFamily="34" charset="0"/>
                        </a:rPr>
                        <a:t>0.20 (0.07, 0.56)</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5EAE8"/>
                    </a:solidFill>
                  </a:tcPr>
                </a:tc>
                <a:extLst>
                  <a:ext uri="{0D108BD9-81ED-4DB2-BD59-A6C34878D82A}">
                    <a16:rowId xmlns:a16="http://schemas.microsoft.com/office/drawing/2014/main" val="448818533"/>
                  </a:ext>
                </a:extLst>
              </a:tr>
              <a:tr h="153622">
                <a:tc>
                  <a:txBody>
                    <a:bodyPr/>
                    <a:lstStyle/>
                    <a:p>
                      <a:r>
                        <a:rPr lang="en-GB" sz="1000" b="1" dirty="0">
                          <a:latin typeface="Arial" panose="020B0604020202020204" pitchFamily="34" charset="0"/>
                          <a:cs typeface="Arial" panose="020B0604020202020204" pitchFamily="34" charset="0"/>
                        </a:rPr>
                        <a:t>Immunotherapies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000" dirty="0">
                          <a:latin typeface="Arial" panose="020B0604020202020204" pitchFamily="34" charset="0"/>
                          <a:cs typeface="Arial" panose="020B0604020202020204" pitchFamily="34" charset="0"/>
                        </a:rPr>
                        <a:t>0</a:t>
                      </a:r>
                      <a:br>
                        <a:rPr lang="en-GB" sz="1000" dirty="0">
                          <a:latin typeface="Arial" panose="020B0604020202020204" pitchFamily="34" charset="0"/>
                          <a:cs typeface="Arial" panose="020B0604020202020204" pitchFamily="34" charset="0"/>
                        </a:rPr>
                      </a:br>
                      <a:r>
                        <a:rPr lang="en-GB" sz="1000" dirty="0">
                          <a:latin typeface="Arial" panose="020B0604020202020204" pitchFamily="34" charset="0"/>
                          <a:cs typeface="Arial" panose="020B0604020202020204" pitchFamily="34" charset="0"/>
                        </a:rPr>
                        <a:t>≥1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000" dirty="0">
                          <a:latin typeface="Arial" panose="020B0604020202020204" pitchFamily="34" charset="0"/>
                          <a:cs typeface="Arial" panose="020B0604020202020204" pitchFamily="34" charset="0"/>
                        </a:rPr>
                        <a:t>199/306 (65.0)</a:t>
                      </a:r>
                      <a:br>
                        <a:rPr lang="en-GB" sz="1000" dirty="0">
                          <a:latin typeface="Arial" panose="020B0604020202020204" pitchFamily="34" charset="0"/>
                          <a:cs typeface="Arial" panose="020B0604020202020204" pitchFamily="34" charset="0"/>
                        </a:rPr>
                      </a:br>
                      <a:r>
                        <a:rPr lang="en-GB" sz="1000" dirty="0">
                          <a:latin typeface="Arial" panose="020B0604020202020204" pitchFamily="34" charset="0"/>
                          <a:cs typeface="Arial" panose="020B0604020202020204" pitchFamily="34" charset="0"/>
                        </a:rPr>
                        <a:t>55/79 (69.6)</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000" dirty="0">
                          <a:latin typeface="Arial" panose="020B0604020202020204" pitchFamily="34" charset="0"/>
                          <a:cs typeface="Arial" panose="020B0604020202020204" pitchFamily="34" charset="0"/>
                        </a:rPr>
                        <a:t>65/146 (44.5)</a:t>
                      </a:r>
                      <a:br>
                        <a:rPr lang="en-GB" sz="1000" dirty="0">
                          <a:latin typeface="Arial" panose="020B0604020202020204" pitchFamily="34" charset="0"/>
                          <a:cs typeface="Arial" panose="020B0604020202020204" pitchFamily="34" charset="0"/>
                        </a:rPr>
                      </a:br>
                      <a:r>
                        <a:rPr lang="en-GB" sz="1000" dirty="0">
                          <a:latin typeface="Arial" panose="020B0604020202020204" pitchFamily="34" charset="0"/>
                          <a:cs typeface="Arial" panose="020B0604020202020204" pitchFamily="34" charset="0"/>
                        </a:rPr>
                        <a:t>28/50 (56.0)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1000"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1000"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000" dirty="0">
                          <a:latin typeface="Arial" panose="020B0604020202020204" pitchFamily="34" charset="0"/>
                          <a:cs typeface="Arial" panose="020B0604020202020204" pitchFamily="34" charset="0"/>
                        </a:rPr>
                        <a:t>0.44 (0.33, 0.59)</a:t>
                      </a:r>
                      <a:br>
                        <a:rPr lang="en-GB" sz="1000" dirty="0">
                          <a:latin typeface="Arial" panose="020B0604020202020204" pitchFamily="34" charset="0"/>
                          <a:cs typeface="Arial" panose="020B0604020202020204" pitchFamily="34" charset="0"/>
                        </a:rPr>
                      </a:br>
                      <a:r>
                        <a:rPr lang="en-GB" sz="1000" dirty="0">
                          <a:latin typeface="Arial" panose="020B0604020202020204" pitchFamily="34" charset="0"/>
                          <a:cs typeface="Arial" panose="020B0604020202020204" pitchFamily="34" charset="0"/>
                        </a:rPr>
                        <a:t>0.33 (0.20, 0.53)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16292187"/>
                  </a:ext>
                </a:extLst>
              </a:tr>
              <a:tr h="153622">
                <a:tc>
                  <a:txBody>
                    <a:bodyPr/>
                    <a:lstStyle/>
                    <a:p>
                      <a:r>
                        <a:rPr lang="en-GB" sz="1000" b="1" dirty="0">
                          <a:latin typeface="Arial" panose="020B0604020202020204" pitchFamily="34" charset="0"/>
                          <a:cs typeface="Arial" panose="020B0604020202020204" pitchFamily="34" charset="0"/>
                        </a:rPr>
                        <a:t>Bone health agents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5EAE8"/>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000" dirty="0">
                          <a:latin typeface="Arial" panose="020B0604020202020204" pitchFamily="34" charset="0"/>
                          <a:cs typeface="Arial" panose="020B0604020202020204" pitchFamily="34" charset="0"/>
                        </a:rPr>
                        <a:t>Yes</a:t>
                      </a:r>
                      <a:br>
                        <a:rPr lang="en-GB" sz="1000" dirty="0">
                          <a:latin typeface="Arial" panose="020B0604020202020204" pitchFamily="34" charset="0"/>
                          <a:cs typeface="Arial" panose="020B0604020202020204" pitchFamily="34" charset="0"/>
                        </a:rPr>
                      </a:br>
                      <a:r>
                        <a:rPr lang="en-GB" sz="1000" dirty="0">
                          <a:latin typeface="Arial" panose="020B0604020202020204" pitchFamily="34" charset="0"/>
                          <a:cs typeface="Arial" panose="020B0604020202020204" pitchFamily="34" charset="0"/>
                        </a:rPr>
                        <a:t>No</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5EAE8"/>
                    </a:solidFill>
                  </a:tcPr>
                </a:tc>
                <a:tc>
                  <a:txBody>
                    <a:bodyPr/>
                    <a:lstStyle/>
                    <a:p>
                      <a:pPr algn="ctr"/>
                      <a:r>
                        <a:rPr lang="en-GB" sz="1000" dirty="0">
                          <a:latin typeface="Arial" panose="020B0604020202020204" pitchFamily="34" charset="0"/>
                          <a:cs typeface="Arial" panose="020B0604020202020204" pitchFamily="34" charset="0"/>
                        </a:rPr>
                        <a:t>45/66 (68.2)</a:t>
                      </a:r>
                      <a:br>
                        <a:rPr lang="en-GB" sz="1000" dirty="0">
                          <a:latin typeface="Arial" panose="020B0604020202020204" pitchFamily="34" charset="0"/>
                          <a:cs typeface="Arial" panose="020B0604020202020204" pitchFamily="34" charset="0"/>
                        </a:rPr>
                      </a:br>
                      <a:r>
                        <a:rPr lang="en-GB" sz="1000" dirty="0">
                          <a:latin typeface="Arial" panose="020B0604020202020204" pitchFamily="34" charset="0"/>
                          <a:cs typeface="Arial" panose="020B0604020202020204" pitchFamily="34" charset="0"/>
                        </a:rPr>
                        <a:t>209/319 (65.5)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5EAE8"/>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000" dirty="0">
                          <a:latin typeface="Arial" panose="020B0604020202020204" pitchFamily="34" charset="0"/>
                          <a:cs typeface="Arial" panose="020B0604020202020204" pitchFamily="34" charset="0"/>
                        </a:rPr>
                        <a:t>21/35 (60.0)</a:t>
                      </a:r>
                      <a:br>
                        <a:rPr lang="en-GB" sz="1000" dirty="0">
                          <a:latin typeface="Arial" panose="020B0604020202020204" pitchFamily="34" charset="0"/>
                          <a:cs typeface="Arial" panose="020B0604020202020204" pitchFamily="34" charset="0"/>
                        </a:rPr>
                      </a:br>
                      <a:r>
                        <a:rPr lang="en-GB" sz="1000" dirty="0">
                          <a:latin typeface="Arial" panose="020B0604020202020204" pitchFamily="34" charset="0"/>
                          <a:cs typeface="Arial" panose="020B0604020202020204" pitchFamily="34" charset="0"/>
                        </a:rPr>
                        <a:t>72/161 (44.7)</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5EAE8"/>
                    </a:solidFill>
                  </a:tcPr>
                </a:tc>
                <a:tc>
                  <a:txBody>
                    <a:bodyPr/>
                    <a:lstStyle/>
                    <a:p>
                      <a:pPr algn="ctr"/>
                      <a:endParaRPr lang="en-GB" sz="1000"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5EAE8"/>
                    </a:solidFill>
                  </a:tcPr>
                </a:tc>
                <a:tc>
                  <a:txBody>
                    <a:bodyPr/>
                    <a:lstStyle/>
                    <a:p>
                      <a:pPr algn="ctr"/>
                      <a:endParaRPr lang="en-GB" sz="1000"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5EAE8"/>
                    </a:solidFill>
                  </a:tcPr>
                </a:tc>
                <a:tc>
                  <a:txBody>
                    <a:bodyPr/>
                    <a:lstStyle/>
                    <a:p>
                      <a:pPr algn="ctr"/>
                      <a:r>
                        <a:rPr lang="en-GB" sz="1000" dirty="0">
                          <a:latin typeface="Arial" panose="020B0604020202020204" pitchFamily="34" charset="0"/>
                          <a:cs typeface="Arial" panose="020B0604020202020204" pitchFamily="34" charset="0"/>
                        </a:rPr>
                        <a:t>0.35 (0.20, 0.62)</a:t>
                      </a:r>
                      <a:br>
                        <a:rPr lang="en-GB" sz="1000" dirty="0">
                          <a:latin typeface="Arial" panose="020B0604020202020204" pitchFamily="34" charset="0"/>
                          <a:cs typeface="Arial" panose="020B0604020202020204" pitchFamily="34" charset="0"/>
                        </a:rPr>
                      </a:br>
                      <a:r>
                        <a:rPr lang="en-GB" sz="1000" dirty="0">
                          <a:latin typeface="Arial" panose="020B0604020202020204" pitchFamily="34" charset="0"/>
                          <a:cs typeface="Arial" panose="020B0604020202020204" pitchFamily="34" charset="0"/>
                        </a:rPr>
                        <a:t>0.42 (0.31, 0.56)</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5EAE8"/>
                    </a:solidFill>
                  </a:tcPr>
                </a:tc>
                <a:extLst>
                  <a:ext uri="{0D108BD9-81ED-4DB2-BD59-A6C34878D82A}">
                    <a16:rowId xmlns:a16="http://schemas.microsoft.com/office/drawing/2014/main" val="1308174433"/>
                  </a:ext>
                </a:extLst>
              </a:tr>
              <a:tr h="153622">
                <a:tc>
                  <a:txBody>
                    <a:bodyPr/>
                    <a:lstStyle/>
                    <a:p>
                      <a:r>
                        <a:rPr lang="en-GB" sz="1000" b="1" i="0" baseline="30000" dirty="0">
                          <a:latin typeface="Arial" panose="020B0604020202020204" pitchFamily="34" charset="0"/>
                          <a:cs typeface="Arial" panose="020B0604020202020204" pitchFamily="34" charset="0"/>
                        </a:rPr>
                        <a:t>223</a:t>
                      </a:r>
                      <a:r>
                        <a:rPr lang="en-GB" sz="1000" b="1" dirty="0">
                          <a:latin typeface="Arial" panose="020B0604020202020204" pitchFamily="34" charset="0"/>
                          <a:cs typeface="Arial" panose="020B0604020202020204" pitchFamily="34" charset="0"/>
                        </a:rPr>
                        <a:t>Ra</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000" dirty="0">
                          <a:latin typeface="Arial" panose="020B0604020202020204" pitchFamily="34" charset="0"/>
                          <a:cs typeface="Arial" panose="020B0604020202020204" pitchFamily="34" charset="0"/>
                        </a:rPr>
                        <a:t>Yes</a:t>
                      </a:r>
                      <a:br>
                        <a:rPr lang="en-GB" sz="1000" dirty="0">
                          <a:latin typeface="Arial" panose="020B0604020202020204" pitchFamily="34" charset="0"/>
                          <a:cs typeface="Arial" panose="020B0604020202020204" pitchFamily="34" charset="0"/>
                        </a:rPr>
                      </a:br>
                      <a:r>
                        <a:rPr lang="en-GB" sz="1000" dirty="0">
                          <a:latin typeface="Arial" panose="020B0604020202020204" pitchFamily="34" charset="0"/>
                          <a:cs typeface="Arial" panose="020B0604020202020204" pitchFamily="34" charset="0"/>
                        </a:rPr>
                        <a:t>No</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000" dirty="0">
                          <a:latin typeface="Arial" panose="020B0604020202020204" pitchFamily="34" charset="0"/>
                          <a:cs typeface="Arial" panose="020B0604020202020204" pitchFamily="34" charset="0"/>
                        </a:rPr>
                        <a:t>43/63 (68.3)</a:t>
                      </a:r>
                      <a:br>
                        <a:rPr lang="en-GB" sz="1000" dirty="0">
                          <a:latin typeface="Arial" panose="020B0604020202020204" pitchFamily="34" charset="0"/>
                          <a:cs typeface="Arial" panose="020B0604020202020204" pitchFamily="34" charset="0"/>
                        </a:rPr>
                      </a:br>
                      <a:r>
                        <a:rPr lang="en-GB" sz="1000" dirty="0">
                          <a:latin typeface="Arial" panose="020B0604020202020204" pitchFamily="34" charset="0"/>
                          <a:cs typeface="Arial" panose="020B0604020202020204" pitchFamily="34" charset="0"/>
                        </a:rPr>
                        <a:t>211/322 (65.5)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000" dirty="0">
                          <a:latin typeface="Arial" panose="020B0604020202020204" pitchFamily="34" charset="0"/>
                          <a:cs typeface="Arial" panose="020B0604020202020204" pitchFamily="34" charset="0"/>
                        </a:rPr>
                        <a:t>19/36 (52.8)</a:t>
                      </a:r>
                      <a:br>
                        <a:rPr lang="en-GB" sz="1000" dirty="0">
                          <a:latin typeface="Arial" panose="020B0604020202020204" pitchFamily="34" charset="0"/>
                          <a:cs typeface="Arial" panose="020B0604020202020204" pitchFamily="34" charset="0"/>
                        </a:rPr>
                      </a:br>
                      <a:r>
                        <a:rPr lang="en-GB" sz="1000" dirty="0">
                          <a:latin typeface="Arial" panose="020B0604020202020204" pitchFamily="34" charset="0"/>
                          <a:cs typeface="Arial" panose="020B0604020202020204" pitchFamily="34" charset="0"/>
                        </a:rPr>
                        <a:t>74/160 (46.3)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1000"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1000"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000" dirty="0">
                          <a:latin typeface="Arial" panose="020B0604020202020204" pitchFamily="34" charset="0"/>
                          <a:cs typeface="Arial" panose="020B0604020202020204" pitchFamily="34" charset="0"/>
                        </a:rPr>
                        <a:t>0.49 (0.28, 0.87)</a:t>
                      </a:r>
                      <a:br>
                        <a:rPr lang="en-GB" sz="1000" dirty="0">
                          <a:latin typeface="Arial" panose="020B0604020202020204" pitchFamily="34" charset="0"/>
                          <a:cs typeface="Arial" panose="020B0604020202020204" pitchFamily="34" charset="0"/>
                        </a:rPr>
                      </a:br>
                      <a:r>
                        <a:rPr lang="en-GB" sz="1000" dirty="0">
                          <a:latin typeface="Arial" panose="020B0604020202020204" pitchFamily="34" charset="0"/>
                          <a:cs typeface="Arial" panose="020B0604020202020204" pitchFamily="34" charset="0"/>
                        </a:rPr>
                        <a:t>0.38 (0.28, 0.50)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15387881"/>
                  </a:ext>
                </a:extLst>
              </a:tr>
              <a:tr h="153622">
                <a:tc>
                  <a:txBody>
                    <a:bodyPr/>
                    <a:lstStyle/>
                    <a:p>
                      <a:r>
                        <a:rPr lang="en-GB" sz="1000" b="1" dirty="0">
                          <a:latin typeface="Arial" panose="020B0604020202020204" pitchFamily="34" charset="0"/>
                          <a:cs typeface="Arial" panose="020B0604020202020204" pitchFamily="34" charset="0"/>
                        </a:rPr>
                        <a:t>PARP inhibitors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5EAE8"/>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000" dirty="0">
                          <a:latin typeface="Arial" panose="020B0604020202020204" pitchFamily="34" charset="0"/>
                          <a:cs typeface="Arial" panose="020B0604020202020204" pitchFamily="34" charset="0"/>
                        </a:rPr>
                        <a:t>Yes</a:t>
                      </a:r>
                      <a:br>
                        <a:rPr lang="en-GB" sz="1000" dirty="0">
                          <a:latin typeface="Arial" panose="020B0604020202020204" pitchFamily="34" charset="0"/>
                          <a:cs typeface="Arial" panose="020B0604020202020204" pitchFamily="34" charset="0"/>
                        </a:rPr>
                      </a:br>
                      <a:r>
                        <a:rPr lang="en-GB" sz="1000" dirty="0">
                          <a:latin typeface="Arial" panose="020B0604020202020204" pitchFamily="34" charset="0"/>
                          <a:cs typeface="Arial" panose="020B0604020202020204" pitchFamily="34" charset="0"/>
                        </a:rPr>
                        <a:t>No</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5EAE8"/>
                    </a:solidFill>
                  </a:tcPr>
                </a:tc>
                <a:tc>
                  <a:txBody>
                    <a:bodyPr/>
                    <a:lstStyle/>
                    <a:p>
                      <a:pPr algn="ctr"/>
                      <a:r>
                        <a:rPr lang="en-GB" sz="1000" dirty="0">
                          <a:latin typeface="Arial" panose="020B0604020202020204" pitchFamily="34" charset="0"/>
                          <a:cs typeface="Arial" panose="020B0604020202020204" pitchFamily="34" charset="0"/>
                        </a:rPr>
                        <a:t>18/24 (75.0)</a:t>
                      </a:r>
                      <a:br>
                        <a:rPr lang="en-GB" sz="1000" dirty="0">
                          <a:latin typeface="Arial" panose="020B0604020202020204" pitchFamily="34" charset="0"/>
                          <a:cs typeface="Arial" panose="020B0604020202020204" pitchFamily="34" charset="0"/>
                        </a:rPr>
                      </a:br>
                      <a:r>
                        <a:rPr lang="en-GB" sz="1000" dirty="0">
                          <a:latin typeface="Arial" panose="020B0604020202020204" pitchFamily="34" charset="0"/>
                          <a:cs typeface="Arial" panose="020B0604020202020204" pitchFamily="34" charset="0"/>
                        </a:rPr>
                        <a:t>236/361 (65.4)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5EAE8"/>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000" dirty="0">
                          <a:latin typeface="Arial" panose="020B0604020202020204" pitchFamily="34" charset="0"/>
                          <a:cs typeface="Arial" panose="020B0604020202020204" pitchFamily="34" charset="0"/>
                        </a:rPr>
                        <a:t>5/11 (45.5)</a:t>
                      </a:r>
                      <a:br>
                        <a:rPr lang="en-GB" sz="1000" dirty="0">
                          <a:latin typeface="Arial" panose="020B0604020202020204" pitchFamily="34" charset="0"/>
                          <a:cs typeface="Arial" panose="020B0604020202020204" pitchFamily="34" charset="0"/>
                        </a:rPr>
                      </a:br>
                      <a:r>
                        <a:rPr lang="en-GB" sz="1000" dirty="0">
                          <a:latin typeface="Arial" panose="020B0604020202020204" pitchFamily="34" charset="0"/>
                          <a:cs typeface="Arial" panose="020B0604020202020204" pitchFamily="34" charset="0"/>
                        </a:rPr>
                        <a:t>88/185 (47.6)</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5EAE8"/>
                    </a:solidFill>
                  </a:tcPr>
                </a:tc>
                <a:tc>
                  <a:txBody>
                    <a:bodyPr/>
                    <a:lstStyle/>
                    <a:p>
                      <a:pPr algn="ctr"/>
                      <a:endParaRPr lang="en-GB" sz="1000"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5EAE8"/>
                    </a:solidFill>
                  </a:tcPr>
                </a:tc>
                <a:tc>
                  <a:txBody>
                    <a:bodyPr/>
                    <a:lstStyle/>
                    <a:p>
                      <a:pPr algn="ctr"/>
                      <a:endParaRPr lang="en-GB" sz="1000"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5EAE8"/>
                    </a:solidFill>
                  </a:tcPr>
                </a:tc>
                <a:tc>
                  <a:txBody>
                    <a:bodyPr/>
                    <a:lstStyle/>
                    <a:p>
                      <a:pPr algn="ctr"/>
                      <a:r>
                        <a:rPr lang="en-GB" sz="1000" dirty="0">
                          <a:latin typeface="Arial" panose="020B0604020202020204" pitchFamily="34" charset="0"/>
                          <a:cs typeface="Arial" panose="020B0604020202020204" pitchFamily="34" charset="0"/>
                        </a:rPr>
                        <a:t>0.31 (0.11, 0.89)</a:t>
                      </a:r>
                      <a:br>
                        <a:rPr lang="en-GB" sz="1000" dirty="0">
                          <a:latin typeface="Arial" panose="020B0604020202020204" pitchFamily="34" charset="0"/>
                          <a:cs typeface="Arial" panose="020B0604020202020204" pitchFamily="34" charset="0"/>
                        </a:rPr>
                      </a:br>
                      <a:r>
                        <a:rPr lang="en-GB" sz="1000" dirty="0">
                          <a:latin typeface="Arial" panose="020B0604020202020204" pitchFamily="34" charset="0"/>
                          <a:cs typeface="Arial" panose="020B0604020202020204" pitchFamily="34" charset="0"/>
                        </a:rPr>
                        <a:t>0.41 (0.31, 0.53)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5EAE8"/>
                    </a:solidFill>
                  </a:tcPr>
                </a:tc>
                <a:extLst>
                  <a:ext uri="{0D108BD9-81ED-4DB2-BD59-A6C34878D82A}">
                    <a16:rowId xmlns:a16="http://schemas.microsoft.com/office/drawing/2014/main" val="2122064524"/>
                  </a:ext>
                </a:extLst>
              </a:tr>
              <a:tr h="153622">
                <a:tc>
                  <a:txBody>
                    <a:bodyPr/>
                    <a:lstStyle/>
                    <a:p>
                      <a:r>
                        <a:rPr lang="en-GB" sz="1000" b="1" dirty="0">
                          <a:latin typeface="Arial" panose="020B0604020202020204" pitchFamily="34" charset="0"/>
                          <a:cs typeface="Arial" panose="020B0604020202020204" pitchFamily="34" charset="0"/>
                        </a:rPr>
                        <a:t>All patients</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GB" sz="1000" b="1"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1" dirty="0">
                          <a:latin typeface="Arial" panose="020B0604020202020204" pitchFamily="34" charset="0"/>
                          <a:cs typeface="Arial" panose="020B0604020202020204" pitchFamily="34" charset="0"/>
                        </a:rPr>
                        <a:t>254/385 (66.0)</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000" b="1" dirty="0">
                          <a:latin typeface="Arial" panose="020B0604020202020204" pitchFamily="34" charset="0"/>
                          <a:cs typeface="Arial" panose="020B0604020202020204" pitchFamily="34" charset="0"/>
                        </a:rPr>
                        <a:t>93/196 (47.4)</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000" b="1"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000" b="1"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1" dirty="0">
                          <a:latin typeface="Arial" panose="020B0604020202020204" pitchFamily="34" charset="0"/>
                          <a:cs typeface="Arial" panose="020B0604020202020204" pitchFamily="34" charset="0"/>
                        </a:rPr>
                        <a:t>0.40 (0.31, 0.52)</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19001387"/>
                  </a:ext>
                </a:extLst>
              </a:tr>
            </a:tbl>
          </a:graphicData>
        </a:graphic>
      </p:graphicFrame>
      <p:sp>
        <p:nvSpPr>
          <p:cNvPr id="8" name="Title 7">
            <a:extLst>
              <a:ext uri="{FF2B5EF4-FFF2-40B4-BE49-F238E27FC236}">
                <a16:creationId xmlns:a16="http://schemas.microsoft.com/office/drawing/2014/main" id="{9BE95EF7-3834-09D2-C0BD-1A357446BE73}"/>
              </a:ext>
            </a:extLst>
          </p:cNvPr>
          <p:cNvSpPr>
            <a:spLocks noGrp="1"/>
          </p:cNvSpPr>
          <p:nvPr>
            <p:ph type="title"/>
          </p:nvPr>
        </p:nvSpPr>
        <p:spPr>
          <a:xfrm>
            <a:off x="619201" y="259200"/>
            <a:ext cx="10963199" cy="864000"/>
          </a:xfrm>
        </p:spPr>
        <p:txBody>
          <a:bodyPr/>
          <a:lstStyle/>
          <a:p>
            <a:r>
              <a:rPr lang="en-GB" dirty="0"/>
              <a:t>VISION study: </a:t>
            </a:r>
            <a:r>
              <a:rPr lang="en-GB" cap="none" dirty="0" err="1"/>
              <a:t>r</a:t>
            </a:r>
            <a:r>
              <a:rPr lang="en-GB" dirty="0" err="1"/>
              <a:t>pfs</a:t>
            </a:r>
            <a:r>
              <a:rPr lang="en-GB" dirty="0"/>
              <a:t> by prior treatments (BICR)</a:t>
            </a:r>
          </a:p>
        </p:txBody>
      </p:sp>
      <p:sp>
        <p:nvSpPr>
          <p:cNvPr id="9" name="Content Placeholder 8">
            <a:extLst>
              <a:ext uri="{FF2B5EF4-FFF2-40B4-BE49-F238E27FC236}">
                <a16:creationId xmlns:a16="http://schemas.microsoft.com/office/drawing/2014/main" id="{95140E22-9F48-0B9B-D1FA-03FF7A688BDB}"/>
              </a:ext>
            </a:extLst>
          </p:cNvPr>
          <p:cNvSpPr>
            <a:spLocks noGrp="1"/>
          </p:cNvSpPr>
          <p:nvPr>
            <p:ph sz="quarter" idx="14"/>
          </p:nvPr>
        </p:nvSpPr>
        <p:spPr>
          <a:xfrm>
            <a:off x="619201" y="1025494"/>
            <a:ext cx="10962216" cy="597966"/>
          </a:xfrm>
        </p:spPr>
        <p:txBody>
          <a:bodyPr>
            <a:normAutofit/>
          </a:bodyPr>
          <a:lstStyle/>
          <a:p>
            <a:r>
              <a:rPr lang="en-US" sz="1800" dirty="0">
                <a:effectLst/>
              </a:rPr>
              <a:t>~78% of patients had received ≥3 lines of prior therapy in the VISION trial</a:t>
            </a:r>
            <a:br>
              <a:rPr lang="en-US" sz="1800" dirty="0">
                <a:effectLst/>
              </a:rPr>
            </a:br>
            <a:endParaRPr lang="en-GB" dirty="0"/>
          </a:p>
        </p:txBody>
      </p:sp>
      <p:sp>
        <p:nvSpPr>
          <p:cNvPr id="4" name="Slide Number Placeholder 3">
            <a:extLst>
              <a:ext uri="{FF2B5EF4-FFF2-40B4-BE49-F238E27FC236}">
                <a16:creationId xmlns:a16="http://schemas.microsoft.com/office/drawing/2014/main" id="{22FC4B6A-E912-70F3-96E4-5420A670A07F}"/>
              </a:ext>
            </a:extLst>
          </p:cNvPr>
          <p:cNvSpPr>
            <a:spLocks noGrp="1"/>
          </p:cNvSpPr>
          <p:nvPr>
            <p:ph type="sldNum" sz="quarter" idx="4"/>
          </p:nvPr>
        </p:nvSpPr>
        <p:spPr/>
        <p:txBody>
          <a:bodyPr/>
          <a:lstStyle/>
          <a:p>
            <a:fld id="{FCE43C0F-8A7B-3A4B-9DB5-B3472E36E833}" type="slidenum">
              <a:rPr lang="en-GB" smtClean="0"/>
              <a:pPr/>
              <a:t>27</a:t>
            </a:fld>
            <a:endParaRPr lang="en-GB" dirty="0"/>
          </a:p>
        </p:txBody>
      </p:sp>
      <p:sp>
        <p:nvSpPr>
          <p:cNvPr id="10" name="Content Placeholder 9">
            <a:extLst>
              <a:ext uri="{FF2B5EF4-FFF2-40B4-BE49-F238E27FC236}">
                <a16:creationId xmlns:a16="http://schemas.microsoft.com/office/drawing/2014/main" id="{C6497E19-7C2D-9263-2DE0-CB194828D825}"/>
              </a:ext>
            </a:extLst>
          </p:cNvPr>
          <p:cNvSpPr>
            <a:spLocks noGrp="1"/>
          </p:cNvSpPr>
          <p:nvPr>
            <p:ph sz="quarter" idx="15"/>
          </p:nvPr>
        </p:nvSpPr>
        <p:spPr>
          <a:xfrm>
            <a:off x="609600" y="6256800"/>
            <a:ext cx="10814992" cy="365125"/>
          </a:xfrm>
        </p:spPr>
        <p:txBody>
          <a:bodyPr/>
          <a:lstStyle/>
          <a:p>
            <a:r>
              <a:rPr lang="en-GB" dirty="0"/>
              <a:t>ARPI, androgen receptor pathway inhibitor; CI, confidence interval; HR, hazard ratio; PARP, poly (ADP-ribose) polymerase; PSMA, prostate-specific membrane antigen; Ra, radium; </a:t>
            </a:r>
            <a:r>
              <a:rPr lang="en-GB" dirty="0" err="1"/>
              <a:t>rPFS</a:t>
            </a:r>
            <a:r>
              <a:rPr lang="en-GB" dirty="0"/>
              <a:t>, radiographic progression-free survival; SoC, standard of care</a:t>
            </a:r>
          </a:p>
          <a:p>
            <a:r>
              <a:rPr lang="en-GB" dirty="0">
                <a:solidFill>
                  <a:schemeClr val="tx2"/>
                </a:solidFill>
              </a:rPr>
              <a:t>Sartor O, et al. N Eng J Med. 2021;385:1091-103 (supplementary data appendix); </a:t>
            </a:r>
            <a:r>
              <a:rPr lang="en-GB" dirty="0" err="1">
                <a:solidFill>
                  <a:schemeClr val="tx2"/>
                </a:solidFill>
              </a:rPr>
              <a:t>Vaishampayan</a:t>
            </a:r>
            <a:r>
              <a:rPr lang="en-GB" dirty="0">
                <a:solidFill>
                  <a:schemeClr val="tx2"/>
                </a:solidFill>
              </a:rPr>
              <a:t> N, et al. ASCO 2022; abstract #5001 (oral presentation)</a:t>
            </a:r>
          </a:p>
        </p:txBody>
      </p:sp>
      <p:sp>
        <p:nvSpPr>
          <p:cNvPr id="20" name="Content Placeholder 8">
            <a:extLst>
              <a:ext uri="{FF2B5EF4-FFF2-40B4-BE49-F238E27FC236}">
                <a16:creationId xmlns:a16="http://schemas.microsoft.com/office/drawing/2014/main" id="{DE34E57A-B4C2-3503-A91C-E2FC6353F3FA}"/>
              </a:ext>
            </a:extLst>
          </p:cNvPr>
          <p:cNvSpPr txBox="1">
            <a:spLocks/>
          </p:cNvSpPr>
          <p:nvPr/>
        </p:nvSpPr>
        <p:spPr>
          <a:xfrm>
            <a:off x="619201" y="5229200"/>
            <a:ext cx="10962216" cy="707256"/>
          </a:xfrm>
          <a:prstGeom prst="rect">
            <a:avLst/>
          </a:prstGeom>
        </p:spPr>
        <p:txBody>
          <a:bodyPr vert="horz" lIns="0" tIns="0" rIns="0" bIns="0" rtlCol="0">
            <a:normAutofit/>
          </a:bodyPr>
          <a:lstStyle>
            <a:lvl1pPr marL="357188" indent="-357188" algn="l" defTabSz="457200" rtl="0" eaLnBrk="1" latinLnBrk="0" hangingPunct="1">
              <a:spcBef>
                <a:spcPts val="1200"/>
              </a:spcBef>
              <a:buClr>
                <a:schemeClr val="accent2"/>
              </a:buClr>
              <a:buFont typeface="Arial"/>
              <a:buChar char="•"/>
              <a:defRPr sz="2000" b="0" i="0" kern="120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20000"/>
              </a:lnSpc>
            </a:pPr>
            <a:r>
              <a:rPr lang="en-US" sz="1800" dirty="0" err="1"/>
              <a:t>rPFS</a:t>
            </a:r>
            <a:r>
              <a:rPr lang="en-US" sz="1800" dirty="0"/>
              <a:t> benefits with </a:t>
            </a:r>
            <a:r>
              <a:rPr lang="en-US" sz="1800" baseline="30000" dirty="0"/>
              <a:t>177</a:t>
            </a:r>
            <a:r>
              <a:rPr lang="en-US" sz="1800" dirty="0"/>
              <a:t>Lu-PSMA-617 were consistent across all prior treatment groups, including prior treatment with the radiopharmaceutical Ra-223</a:t>
            </a:r>
            <a:endParaRPr lang="en-GB" dirty="0"/>
          </a:p>
        </p:txBody>
      </p:sp>
      <p:cxnSp>
        <p:nvCxnSpPr>
          <p:cNvPr id="184" name="Straight Connector 183">
            <a:extLst>
              <a:ext uri="{FF2B5EF4-FFF2-40B4-BE49-F238E27FC236}">
                <a16:creationId xmlns:a16="http://schemas.microsoft.com/office/drawing/2014/main" id="{7C67327B-6D7E-0344-9FC1-4FA24655516D}"/>
              </a:ext>
            </a:extLst>
          </p:cNvPr>
          <p:cNvCxnSpPr>
            <a:cxnSpLocks/>
          </p:cNvCxnSpPr>
          <p:nvPr/>
        </p:nvCxnSpPr>
        <p:spPr>
          <a:xfrm rot="16200000" flipH="1">
            <a:off x="8723847" y="4939723"/>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85" name="TextBox 184">
            <a:extLst>
              <a:ext uri="{FF2B5EF4-FFF2-40B4-BE49-F238E27FC236}">
                <a16:creationId xmlns:a16="http://schemas.microsoft.com/office/drawing/2014/main" id="{B82C3AE3-B217-1D8F-EA60-52D6C26B25B9}"/>
              </a:ext>
            </a:extLst>
          </p:cNvPr>
          <p:cNvSpPr txBox="1"/>
          <p:nvPr/>
        </p:nvSpPr>
        <p:spPr>
          <a:xfrm>
            <a:off x="8670656" y="5002949"/>
            <a:ext cx="176330" cy="1384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0.8</a:t>
            </a:r>
          </a:p>
        </p:txBody>
      </p:sp>
      <p:cxnSp>
        <p:nvCxnSpPr>
          <p:cNvPr id="186" name="Straight Connector 185">
            <a:extLst>
              <a:ext uri="{FF2B5EF4-FFF2-40B4-BE49-F238E27FC236}">
                <a16:creationId xmlns:a16="http://schemas.microsoft.com/office/drawing/2014/main" id="{EA379EFF-FA3C-97F1-0515-765CF7F4B195}"/>
              </a:ext>
            </a:extLst>
          </p:cNvPr>
          <p:cNvCxnSpPr>
            <a:cxnSpLocks/>
          </p:cNvCxnSpPr>
          <p:nvPr/>
        </p:nvCxnSpPr>
        <p:spPr>
          <a:xfrm rot="16200000" flipH="1">
            <a:off x="7987247" y="4936970"/>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87" name="TextBox 186">
            <a:extLst>
              <a:ext uri="{FF2B5EF4-FFF2-40B4-BE49-F238E27FC236}">
                <a16:creationId xmlns:a16="http://schemas.microsoft.com/office/drawing/2014/main" id="{DA5D3A5F-F7E0-37E1-3A8B-EAF0E28C30BB}"/>
              </a:ext>
            </a:extLst>
          </p:cNvPr>
          <p:cNvSpPr txBox="1"/>
          <p:nvPr/>
        </p:nvSpPr>
        <p:spPr>
          <a:xfrm>
            <a:off x="7934056" y="5000196"/>
            <a:ext cx="176330" cy="1384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0.2</a:t>
            </a:r>
          </a:p>
        </p:txBody>
      </p:sp>
      <p:cxnSp>
        <p:nvCxnSpPr>
          <p:cNvPr id="188" name="Straight Connector 187">
            <a:extLst>
              <a:ext uri="{FF2B5EF4-FFF2-40B4-BE49-F238E27FC236}">
                <a16:creationId xmlns:a16="http://schemas.microsoft.com/office/drawing/2014/main" id="{2CC9499C-37E4-FFCE-E74A-D752035CB270}"/>
              </a:ext>
            </a:extLst>
          </p:cNvPr>
          <p:cNvCxnSpPr>
            <a:cxnSpLocks/>
          </p:cNvCxnSpPr>
          <p:nvPr/>
        </p:nvCxnSpPr>
        <p:spPr>
          <a:xfrm rot="16200000" flipH="1">
            <a:off x="7260172" y="4937811"/>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89" name="TextBox 188">
            <a:extLst>
              <a:ext uri="{FF2B5EF4-FFF2-40B4-BE49-F238E27FC236}">
                <a16:creationId xmlns:a16="http://schemas.microsoft.com/office/drawing/2014/main" id="{643822F3-7265-CDC7-0439-FE40B84998B0}"/>
              </a:ext>
            </a:extLst>
          </p:cNvPr>
          <p:cNvSpPr txBox="1"/>
          <p:nvPr/>
        </p:nvSpPr>
        <p:spPr>
          <a:xfrm>
            <a:off x="7171716" y="5001037"/>
            <a:ext cx="246863" cy="1384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0.05</a:t>
            </a:r>
          </a:p>
        </p:txBody>
      </p:sp>
      <p:cxnSp>
        <p:nvCxnSpPr>
          <p:cNvPr id="190" name="Straight Connector 189">
            <a:extLst>
              <a:ext uri="{FF2B5EF4-FFF2-40B4-BE49-F238E27FC236}">
                <a16:creationId xmlns:a16="http://schemas.microsoft.com/office/drawing/2014/main" id="{C09A8681-2204-6568-A086-57B654634B55}"/>
              </a:ext>
            </a:extLst>
          </p:cNvPr>
          <p:cNvCxnSpPr>
            <a:cxnSpLocks/>
          </p:cNvCxnSpPr>
          <p:nvPr/>
        </p:nvCxnSpPr>
        <p:spPr>
          <a:xfrm rot="16200000" flipH="1">
            <a:off x="9438222" y="4938630"/>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91" name="TextBox 190">
            <a:extLst>
              <a:ext uri="{FF2B5EF4-FFF2-40B4-BE49-F238E27FC236}">
                <a16:creationId xmlns:a16="http://schemas.microsoft.com/office/drawing/2014/main" id="{7117CD37-A647-37D5-CF95-375E6683F134}"/>
              </a:ext>
            </a:extLst>
          </p:cNvPr>
          <p:cNvSpPr txBox="1"/>
          <p:nvPr/>
        </p:nvSpPr>
        <p:spPr>
          <a:xfrm>
            <a:off x="9385031" y="5001856"/>
            <a:ext cx="176330" cy="1384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3.2</a:t>
            </a:r>
          </a:p>
        </p:txBody>
      </p:sp>
      <p:cxnSp>
        <p:nvCxnSpPr>
          <p:cNvPr id="192" name="Straight Connector 191">
            <a:extLst>
              <a:ext uri="{FF2B5EF4-FFF2-40B4-BE49-F238E27FC236}">
                <a16:creationId xmlns:a16="http://schemas.microsoft.com/office/drawing/2014/main" id="{A168C463-CC2E-68D4-2164-7C75725E94E9}"/>
              </a:ext>
            </a:extLst>
          </p:cNvPr>
          <p:cNvCxnSpPr>
            <a:cxnSpLocks/>
          </p:cNvCxnSpPr>
          <p:nvPr/>
        </p:nvCxnSpPr>
        <p:spPr>
          <a:xfrm>
            <a:off x="8870972" y="1573002"/>
            <a:ext cx="0" cy="3325542"/>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193" name="Group 192">
            <a:extLst>
              <a:ext uri="{FF2B5EF4-FFF2-40B4-BE49-F238E27FC236}">
                <a16:creationId xmlns:a16="http://schemas.microsoft.com/office/drawing/2014/main" id="{B9F33A27-A868-DACB-40CD-AA5548B3DDCA}"/>
              </a:ext>
            </a:extLst>
          </p:cNvPr>
          <p:cNvGrpSpPr/>
          <p:nvPr/>
        </p:nvGrpSpPr>
        <p:grpSpPr>
          <a:xfrm>
            <a:off x="8249177" y="4502781"/>
            <a:ext cx="288000" cy="72000"/>
            <a:chOff x="9264352" y="4945055"/>
            <a:chExt cx="385200" cy="72000"/>
          </a:xfrm>
        </p:grpSpPr>
        <p:cxnSp>
          <p:nvCxnSpPr>
            <p:cNvPr id="194" name="Straight Connector 193">
              <a:extLst>
                <a:ext uri="{FF2B5EF4-FFF2-40B4-BE49-F238E27FC236}">
                  <a16:creationId xmlns:a16="http://schemas.microsoft.com/office/drawing/2014/main" id="{80F4BAC8-F69A-329F-D901-2DB0DDBC2C6E}"/>
                </a:ext>
              </a:extLst>
            </p:cNvPr>
            <p:cNvCxnSpPr>
              <a:cxnSpLocks/>
            </p:cNvCxnSpPr>
            <p:nvPr/>
          </p:nvCxnSpPr>
          <p:spPr>
            <a:xfrm rot="16200000" flipH="1">
              <a:off x="9228352" y="4981055"/>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95" name="Straight Connector 194">
              <a:extLst>
                <a:ext uri="{FF2B5EF4-FFF2-40B4-BE49-F238E27FC236}">
                  <a16:creationId xmlns:a16="http://schemas.microsoft.com/office/drawing/2014/main" id="{14C4870B-6550-41B5-38D0-45E64964A595}"/>
                </a:ext>
              </a:extLst>
            </p:cNvPr>
            <p:cNvCxnSpPr>
              <a:cxnSpLocks/>
            </p:cNvCxnSpPr>
            <p:nvPr/>
          </p:nvCxnSpPr>
          <p:spPr>
            <a:xfrm rot="16200000" flipH="1">
              <a:off x="9612847" y="4981055"/>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96" name="Straight Connector 195">
              <a:extLst>
                <a:ext uri="{FF2B5EF4-FFF2-40B4-BE49-F238E27FC236}">
                  <a16:creationId xmlns:a16="http://schemas.microsoft.com/office/drawing/2014/main" id="{1AFFCF3A-AB87-6892-BD6B-126A9ABCDEF7}"/>
                </a:ext>
              </a:extLst>
            </p:cNvPr>
            <p:cNvCxnSpPr>
              <a:cxnSpLocks/>
            </p:cNvCxnSpPr>
            <p:nvPr/>
          </p:nvCxnSpPr>
          <p:spPr>
            <a:xfrm flipH="1">
              <a:off x="9264352" y="4981055"/>
              <a:ext cx="3852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197" name="Oval 196">
            <a:extLst>
              <a:ext uri="{FF2B5EF4-FFF2-40B4-BE49-F238E27FC236}">
                <a16:creationId xmlns:a16="http://schemas.microsoft.com/office/drawing/2014/main" id="{445865C0-1326-B524-B215-D95F0349976A}"/>
              </a:ext>
            </a:extLst>
          </p:cNvPr>
          <p:cNvSpPr/>
          <p:nvPr/>
        </p:nvSpPr>
        <p:spPr>
          <a:xfrm>
            <a:off x="8339720" y="4486581"/>
            <a:ext cx="104400" cy="1044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198" name="Group 197">
            <a:extLst>
              <a:ext uri="{FF2B5EF4-FFF2-40B4-BE49-F238E27FC236}">
                <a16:creationId xmlns:a16="http://schemas.microsoft.com/office/drawing/2014/main" id="{EFDCAC7C-CB1F-BBDA-3EA6-AB19057F0471}"/>
              </a:ext>
            </a:extLst>
          </p:cNvPr>
          <p:cNvGrpSpPr/>
          <p:nvPr/>
        </p:nvGrpSpPr>
        <p:grpSpPr>
          <a:xfrm>
            <a:off x="8249292" y="4737577"/>
            <a:ext cx="266400" cy="72000"/>
            <a:chOff x="9264352" y="4945055"/>
            <a:chExt cx="385200" cy="72000"/>
          </a:xfrm>
        </p:grpSpPr>
        <p:cxnSp>
          <p:nvCxnSpPr>
            <p:cNvPr id="199" name="Straight Connector 198">
              <a:extLst>
                <a:ext uri="{FF2B5EF4-FFF2-40B4-BE49-F238E27FC236}">
                  <a16:creationId xmlns:a16="http://schemas.microsoft.com/office/drawing/2014/main" id="{33FA2DEB-D1F4-80DE-576B-8B5E77C553E4}"/>
                </a:ext>
              </a:extLst>
            </p:cNvPr>
            <p:cNvCxnSpPr>
              <a:cxnSpLocks/>
            </p:cNvCxnSpPr>
            <p:nvPr/>
          </p:nvCxnSpPr>
          <p:spPr>
            <a:xfrm rot="16200000" flipH="1">
              <a:off x="9228352" y="4981055"/>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0" name="Straight Connector 199">
              <a:extLst>
                <a:ext uri="{FF2B5EF4-FFF2-40B4-BE49-F238E27FC236}">
                  <a16:creationId xmlns:a16="http://schemas.microsoft.com/office/drawing/2014/main" id="{15A035AF-9002-372C-BEBC-7153F3E7D3DF}"/>
                </a:ext>
              </a:extLst>
            </p:cNvPr>
            <p:cNvCxnSpPr>
              <a:cxnSpLocks/>
            </p:cNvCxnSpPr>
            <p:nvPr/>
          </p:nvCxnSpPr>
          <p:spPr>
            <a:xfrm rot="16200000" flipH="1">
              <a:off x="9612847" y="4981055"/>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1" name="Straight Connector 200">
              <a:extLst>
                <a:ext uri="{FF2B5EF4-FFF2-40B4-BE49-F238E27FC236}">
                  <a16:creationId xmlns:a16="http://schemas.microsoft.com/office/drawing/2014/main" id="{12FA40ED-14B7-98B8-CF17-ACE6BFABA28C}"/>
                </a:ext>
              </a:extLst>
            </p:cNvPr>
            <p:cNvCxnSpPr>
              <a:cxnSpLocks/>
            </p:cNvCxnSpPr>
            <p:nvPr/>
          </p:nvCxnSpPr>
          <p:spPr>
            <a:xfrm flipH="1">
              <a:off x="9264352" y="4981055"/>
              <a:ext cx="3852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202" name="Oval 201">
            <a:extLst>
              <a:ext uri="{FF2B5EF4-FFF2-40B4-BE49-F238E27FC236}">
                <a16:creationId xmlns:a16="http://schemas.microsoft.com/office/drawing/2014/main" id="{0B03FC36-3EE8-4A2C-F6B3-1DF49CC11DA2}"/>
              </a:ext>
            </a:extLst>
          </p:cNvPr>
          <p:cNvSpPr/>
          <p:nvPr/>
        </p:nvSpPr>
        <p:spPr>
          <a:xfrm>
            <a:off x="8332600" y="4721377"/>
            <a:ext cx="104400" cy="1044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203" name="Group 202">
            <a:extLst>
              <a:ext uri="{FF2B5EF4-FFF2-40B4-BE49-F238E27FC236}">
                <a16:creationId xmlns:a16="http://schemas.microsoft.com/office/drawing/2014/main" id="{7A2D8B96-29CE-5F29-2756-E3F4851B9B4E}"/>
              </a:ext>
            </a:extLst>
          </p:cNvPr>
          <p:cNvGrpSpPr/>
          <p:nvPr/>
        </p:nvGrpSpPr>
        <p:grpSpPr>
          <a:xfrm>
            <a:off x="8193889" y="4101228"/>
            <a:ext cx="306000" cy="72000"/>
            <a:chOff x="9264352" y="4945055"/>
            <a:chExt cx="385200" cy="72000"/>
          </a:xfrm>
        </p:grpSpPr>
        <p:cxnSp>
          <p:nvCxnSpPr>
            <p:cNvPr id="204" name="Straight Connector 203">
              <a:extLst>
                <a:ext uri="{FF2B5EF4-FFF2-40B4-BE49-F238E27FC236}">
                  <a16:creationId xmlns:a16="http://schemas.microsoft.com/office/drawing/2014/main" id="{F7699105-05DB-DFA7-3A97-D6768270553B}"/>
                </a:ext>
              </a:extLst>
            </p:cNvPr>
            <p:cNvCxnSpPr>
              <a:cxnSpLocks/>
            </p:cNvCxnSpPr>
            <p:nvPr/>
          </p:nvCxnSpPr>
          <p:spPr>
            <a:xfrm rot="16200000" flipH="1">
              <a:off x="9228352" y="4981055"/>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5" name="Straight Connector 204">
              <a:extLst>
                <a:ext uri="{FF2B5EF4-FFF2-40B4-BE49-F238E27FC236}">
                  <a16:creationId xmlns:a16="http://schemas.microsoft.com/office/drawing/2014/main" id="{FE748A40-94E5-DAF2-DA05-01A2BDD4AF37}"/>
                </a:ext>
              </a:extLst>
            </p:cNvPr>
            <p:cNvCxnSpPr>
              <a:cxnSpLocks/>
            </p:cNvCxnSpPr>
            <p:nvPr/>
          </p:nvCxnSpPr>
          <p:spPr>
            <a:xfrm rot="16200000" flipH="1">
              <a:off x="9612847" y="4981055"/>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6" name="Straight Connector 205">
              <a:extLst>
                <a:ext uri="{FF2B5EF4-FFF2-40B4-BE49-F238E27FC236}">
                  <a16:creationId xmlns:a16="http://schemas.microsoft.com/office/drawing/2014/main" id="{DD34A789-2277-E319-7C6A-A05E6C7269D1}"/>
                </a:ext>
              </a:extLst>
            </p:cNvPr>
            <p:cNvCxnSpPr>
              <a:cxnSpLocks/>
            </p:cNvCxnSpPr>
            <p:nvPr/>
          </p:nvCxnSpPr>
          <p:spPr>
            <a:xfrm flipH="1">
              <a:off x="9264352" y="4981055"/>
              <a:ext cx="3852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207" name="Oval 206">
            <a:extLst>
              <a:ext uri="{FF2B5EF4-FFF2-40B4-BE49-F238E27FC236}">
                <a16:creationId xmlns:a16="http://schemas.microsoft.com/office/drawing/2014/main" id="{C43D8D32-C9B6-F9C4-BDA8-C631C76D992C}"/>
              </a:ext>
            </a:extLst>
          </p:cNvPr>
          <p:cNvSpPr/>
          <p:nvPr/>
        </p:nvSpPr>
        <p:spPr>
          <a:xfrm>
            <a:off x="8301310" y="4088628"/>
            <a:ext cx="97200" cy="972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208" name="Group 207">
            <a:extLst>
              <a:ext uri="{FF2B5EF4-FFF2-40B4-BE49-F238E27FC236}">
                <a16:creationId xmlns:a16="http://schemas.microsoft.com/office/drawing/2014/main" id="{548C1DA1-A81E-2130-50D4-85A747F538A3}"/>
              </a:ext>
            </a:extLst>
          </p:cNvPr>
          <p:cNvGrpSpPr/>
          <p:nvPr/>
        </p:nvGrpSpPr>
        <p:grpSpPr>
          <a:xfrm>
            <a:off x="8249217" y="3704514"/>
            <a:ext cx="316800" cy="72000"/>
            <a:chOff x="9264352" y="4945055"/>
            <a:chExt cx="385200" cy="72000"/>
          </a:xfrm>
        </p:grpSpPr>
        <p:cxnSp>
          <p:nvCxnSpPr>
            <p:cNvPr id="209" name="Straight Connector 208">
              <a:extLst>
                <a:ext uri="{FF2B5EF4-FFF2-40B4-BE49-F238E27FC236}">
                  <a16:creationId xmlns:a16="http://schemas.microsoft.com/office/drawing/2014/main" id="{57AF9D70-D172-65A6-8772-42D9801C270B}"/>
                </a:ext>
              </a:extLst>
            </p:cNvPr>
            <p:cNvCxnSpPr>
              <a:cxnSpLocks/>
            </p:cNvCxnSpPr>
            <p:nvPr/>
          </p:nvCxnSpPr>
          <p:spPr>
            <a:xfrm rot="16200000" flipH="1">
              <a:off x="9228352" y="4981055"/>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0" name="Straight Connector 209">
              <a:extLst>
                <a:ext uri="{FF2B5EF4-FFF2-40B4-BE49-F238E27FC236}">
                  <a16:creationId xmlns:a16="http://schemas.microsoft.com/office/drawing/2014/main" id="{DE257993-F011-ACBF-02FC-7A07D942A701}"/>
                </a:ext>
              </a:extLst>
            </p:cNvPr>
            <p:cNvCxnSpPr>
              <a:cxnSpLocks/>
            </p:cNvCxnSpPr>
            <p:nvPr/>
          </p:nvCxnSpPr>
          <p:spPr>
            <a:xfrm rot="16200000" flipH="1">
              <a:off x="9612847" y="4981055"/>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1" name="Straight Connector 210">
              <a:extLst>
                <a:ext uri="{FF2B5EF4-FFF2-40B4-BE49-F238E27FC236}">
                  <a16:creationId xmlns:a16="http://schemas.microsoft.com/office/drawing/2014/main" id="{F09182F1-F395-767A-DFB1-649C06B60801}"/>
                </a:ext>
              </a:extLst>
            </p:cNvPr>
            <p:cNvCxnSpPr>
              <a:cxnSpLocks/>
            </p:cNvCxnSpPr>
            <p:nvPr/>
          </p:nvCxnSpPr>
          <p:spPr>
            <a:xfrm flipH="1">
              <a:off x="9264352" y="4981055"/>
              <a:ext cx="3852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212" name="Oval 211">
            <a:extLst>
              <a:ext uri="{FF2B5EF4-FFF2-40B4-BE49-F238E27FC236}">
                <a16:creationId xmlns:a16="http://schemas.microsoft.com/office/drawing/2014/main" id="{6E3E1406-08CE-00F9-3C5E-C530C87E756D}"/>
              </a:ext>
            </a:extLst>
          </p:cNvPr>
          <p:cNvSpPr/>
          <p:nvPr/>
        </p:nvSpPr>
        <p:spPr>
          <a:xfrm>
            <a:off x="8353385" y="3691914"/>
            <a:ext cx="97200" cy="972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213" name="Group 212">
            <a:extLst>
              <a:ext uri="{FF2B5EF4-FFF2-40B4-BE49-F238E27FC236}">
                <a16:creationId xmlns:a16="http://schemas.microsoft.com/office/drawing/2014/main" id="{43F61A80-C9A1-1708-8A3B-9562DBA47B89}"/>
              </a:ext>
            </a:extLst>
          </p:cNvPr>
          <p:cNvGrpSpPr/>
          <p:nvPr/>
        </p:nvGrpSpPr>
        <p:grpSpPr>
          <a:xfrm>
            <a:off x="8193388" y="3948018"/>
            <a:ext cx="594000" cy="72000"/>
            <a:chOff x="9264352" y="4945055"/>
            <a:chExt cx="385200" cy="72000"/>
          </a:xfrm>
        </p:grpSpPr>
        <p:cxnSp>
          <p:nvCxnSpPr>
            <p:cNvPr id="214" name="Straight Connector 213">
              <a:extLst>
                <a:ext uri="{FF2B5EF4-FFF2-40B4-BE49-F238E27FC236}">
                  <a16:creationId xmlns:a16="http://schemas.microsoft.com/office/drawing/2014/main" id="{859E06E0-E54C-7541-A1D4-81DCA2B1A51E}"/>
                </a:ext>
              </a:extLst>
            </p:cNvPr>
            <p:cNvCxnSpPr>
              <a:cxnSpLocks/>
            </p:cNvCxnSpPr>
            <p:nvPr/>
          </p:nvCxnSpPr>
          <p:spPr>
            <a:xfrm rot="16200000" flipH="1">
              <a:off x="9228352" y="4981055"/>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5" name="Straight Connector 214">
              <a:extLst>
                <a:ext uri="{FF2B5EF4-FFF2-40B4-BE49-F238E27FC236}">
                  <a16:creationId xmlns:a16="http://schemas.microsoft.com/office/drawing/2014/main" id="{9F304D08-C22E-E034-12CD-77A215A4A9DC}"/>
                </a:ext>
              </a:extLst>
            </p:cNvPr>
            <p:cNvCxnSpPr>
              <a:cxnSpLocks/>
            </p:cNvCxnSpPr>
            <p:nvPr/>
          </p:nvCxnSpPr>
          <p:spPr>
            <a:xfrm rot="16200000" flipH="1">
              <a:off x="9612847" y="4981055"/>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6" name="Straight Connector 215">
              <a:extLst>
                <a:ext uri="{FF2B5EF4-FFF2-40B4-BE49-F238E27FC236}">
                  <a16:creationId xmlns:a16="http://schemas.microsoft.com/office/drawing/2014/main" id="{AF5FE9F3-61FC-BAEC-080C-6065987CE3B2}"/>
                </a:ext>
              </a:extLst>
            </p:cNvPr>
            <p:cNvCxnSpPr>
              <a:cxnSpLocks/>
            </p:cNvCxnSpPr>
            <p:nvPr/>
          </p:nvCxnSpPr>
          <p:spPr>
            <a:xfrm flipH="1">
              <a:off x="9264352" y="4981055"/>
              <a:ext cx="3852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217" name="Group 216">
            <a:extLst>
              <a:ext uri="{FF2B5EF4-FFF2-40B4-BE49-F238E27FC236}">
                <a16:creationId xmlns:a16="http://schemas.microsoft.com/office/drawing/2014/main" id="{4DECA5A8-1ADC-A4CA-DD69-6E04D05256F8}"/>
              </a:ext>
            </a:extLst>
          </p:cNvPr>
          <p:cNvGrpSpPr/>
          <p:nvPr/>
        </p:nvGrpSpPr>
        <p:grpSpPr>
          <a:xfrm>
            <a:off x="7704007" y="4342232"/>
            <a:ext cx="1098000" cy="72000"/>
            <a:chOff x="9264352" y="4945055"/>
            <a:chExt cx="385200" cy="72000"/>
          </a:xfrm>
        </p:grpSpPr>
        <p:cxnSp>
          <p:nvCxnSpPr>
            <p:cNvPr id="218" name="Straight Connector 217">
              <a:extLst>
                <a:ext uri="{FF2B5EF4-FFF2-40B4-BE49-F238E27FC236}">
                  <a16:creationId xmlns:a16="http://schemas.microsoft.com/office/drawing/2014/main" id="{3F144009-81DE-87EB-E175-54D71F40EF20}"/>
                </a:ext>
              </a:extLst>
            </p:cNvPr>
            <p:cNvCxnSpPr>
              <a:cxnSpLocks/>
            </p:cNvCxnSpPr>
            <p:nvPr/>
          </p:nvCxnSpPr>
          <p:spPr>
            <a:xfrm rot="16200000" flipH="1">
              <a:off x="9228352" y="4981055"/>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9" name="Straight Connector 218">
              <a:extLst>
                <a:ext uri="{FF2B5EF4-FFF2-40B4-BE49-F238E27FC236}">
                  <a16:creationId xmlns:a16="http://schemas.microsoft.com/office/drawing/2014/main" id="{39010779-4D51-3BA0-6C85-4334C1A1100F}"/>
                </a:ext>
              </a:extLst>
            </p:cNvPr>
            <p:cNvCxnSpPr>
              <a:cxnSpLocks/>
            </p:cNvCxnSpPr>
            <p:nvPr/>
          </p:nvCxnSpPr>
          <p:spPr>
            <a:xfrm rot="16200000" flipH="1">
              <a:off x="9612847" y="4981055"/>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20" name="Straight Connector 219">
              <a:extLst>
                <a:ext uri="{FF2B5EF4-FFF2-40B4-BE49-F238E27FC236}">
                  <a16:creationId xmlns:a16="http://schemas.microsoft.com/office/drawing/2014/main" id="{E24D80E5-E119-1E0D-982B-966AABECA422}"/>
                </a:ext>
              </a:extLst>
            </p:cNvPr>
            <p:cNvCxnSpPr>
              <a:cxnSpLocks/>
            </p:cNvCxnSpPr>
            <p:nvPr/>
          </p:nvCxnSpPr>
          <p:spPr>
            <a:xfrm flipH="1">
              <a:off x="9264352" y="4981055"/>
              <a:ext cx="3852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221" name="Oval 220">
            <a:extLst>
              <a:ext uri="{FF2B5EF4-FFF2-40B4-BE49-F238E27FC236}">
                <a16:creationId xmlns:a16="http://schemas.microsoft.com/office/drawing/2014/main" id="{9155C7E5-23DA-9EDD-FE49-535C4F314BBF}"/>
              </a:ext>
            </a:extLst>
          </p:cNvPr>
          <p:cNvSpPr/>
          <p:nvPr/>
        </p:nvSpPr>
        <p:spPr>
          <a:xfrm>
            <a:off x="8237305" y="4363832"/>
            <a:ext cx="28800" cy="288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22" name="Oval 221">
            <a:extLst>
              <a:ext uri="{FF2B5EF4-FFF2-40B4-BE49-F238E27FC236}">
                <a16:creationId xmlns:a16="http://schemas.microsoft.com/office/drawing/2014/main" id="{8089D1CA-F886-E70E-8ACF-F65C91B18EDE}"/>
              </a:ext>
            </a:extLst>
          </p:cNvPr>
          <p:cNvSpPr/>
          <p:nvPr/>
        </p:nvSpPr>
        <p:spPr>
          <a:xfrm>
            <a:off x="8466503" y="3960618"/>
            <a:ext cx="46800" cy="468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223" name="Group 222">
            <a:extLst>
              <a:ext uri="{FF2B5EF4-FFF2-40B4-BE49-F238E27FC236}">
                <a16:creationId xmlns:a16="http://schemas.microsoft.com/office/drawing/2014/main" id="{9D110310-3672-D867-267A-D8581E3965A4}"/>
              </a:ext>
            </a:extLst>
          </p:cNvPr>
          <p:cNvGrpSpPr/>
          <p:nvPr/>
        </p:nvGrpSpPr>
        <p:grpSpPr>
          <a:xfrm>
            <a:off x="8019320" y="3554318"/>
            <a:ext cx="601200" cy="72000"/>
            <a:chOff x="9264352" y="4945055"/>
            <a:chExt cx="385200" cy="72000"/>
          </a:xfrm>
        </p:grpSpPr>
        <p:cxnSp>
          <p:nvCxnSpPr>
            <p:cNvPr id="224" name="Straight Connector 223">
              <a:extLst>
                <a:ext uri="{FF2B5EF4-FFF2-40B4-BE49-F238E27FC236}">
                  <a16:creationId xmlns:a16="http://schemas.microsoft.com/office/drawing/2014/main" id="{92FC9A6E-5119-D8EE-435F-F83F0AB38304}"/>
                </a:ext>
              </a:extLst>
            </p:cNvPr>
            <p:cNvCxnSpPr>
              <a:cxnSpLocks/>
            </p:cNvCxnSpPr>
            <p:nvPr/>
          </p:nvCxnSpPr>
          <p:spPr>
            <a:xfrm rot="16200000" flipH="1">
              <a:off x="9228352" y="4981055"/>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25" name="Straight Connector 224">
              <a:extLst>
                <a:ext uri="{FF2B5EF4-FFF2-40B4-BE49-F238E27FC236}">
                  <a16:creationId xmlns:a16="http://schemas.microsoft.com/office/drawing/2014/main" id="{A8A01A24-28D7-F470-B5D6-C7D665F5B703}"/>
                </a:ext>
              </a:extLst>
            </p:cNvPr>
            <p:cNvCxnSpPr>
              <a:cxnSpLocks/>
            </p:cNvCxnSpPr>
            <p:nvPr/>
          </p:nvCxnSpPr>
          <p:spPr>
            <a:xfrm rot="16200000" flipH="1">
              <a:off x="9612847" y="4981055"/>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26" name="Straight Connector 225">
              <a:extLst>
                <a:ext uri="{FF2B5EF4-FFF2-40B4-BE49-F238E27FC236}">
                  <a16:creationId xmlns:a16="http://schemas.microsoft.com/office/drawing/2014/main" id="{490707A3-A1D0-BBB2-4393-247D58873317}"/>
                </a:ext>
              </a:extLst>
            </p:cNvPr>
            <p:cNvCxnSpPr>
              <a:cxnSpLocks/>
            </p:cNvCxnSpPr>
            <p:nvPr/>
          </p:nvCxnSpPr>
          <p:spPr>
            <a:xfrm flipH="1">
              <a:off x="9264352" y="4981055"/>
              <a:ext cx="3852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227" name="Oval 226">
            <a:extLst>
              <a:ext uri="{FF2B5EF4-FFF2-40B4-BE49-F238E27FC236}">
                <a16:creationId xmlns:a16="http://schemas.microsoft.com/office/drawing/2014/main" id="{46DEEF99-135A-0992-44EE-A49C320BE771}"/>
              </a:ext>
            </a:extLst>
          </p:cNvPr>
          <p:cNvSpPr/>
          <p:nvPr/>
        </p:nvSpPr>
        <p:spPr>
          <a:xfrm>
            <a:off x="8285720" y="3563318"/>
            <a:ext cx="54000" cy="540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228" name="Group 227">
            <a:extLst>
              <a:ext uri="{FF2B5EF4-FFF2-40B4-BE49-F238E27FC236}">
                <a16:creationId xmlns:a16="http://schemas.microsoft.com/office/drawing/2014/main" id="{F5D114F9-4A97-8FE2-5705-4FCE556C550A}"/>
              </a:ext>
            </a:extLst>
          </p:cNvPr>
          <p:cNvGrpSpPr/>
          <p:nvPr/>
        </p:nvGrpSpPr>
        <p:grpSpPr>
          <a:xfrm>
            <a:off x="8019320" y="3310664"/>
            <a:ext cx="511200" cy="72000"/>
            <a:chOff x="9264352" y="4945055"/>
            <a:chExt cx="385200" cy="72000"/>
          </a:xfrm>
        </p:grpSpPr>
        <p:cxnSp>
          <p:nvCxnSpPr>
            <p:cNvPr id="229" name="Straight Connector 228">
              <a:extLst>
                <a:ext uri="{FF2B5EF4-FFF2-40B4-BE49-F238E27FC236}">
                  <a16:creationId xmlns:a16="http://schemas.microsoft.com/office/drawing/2014/main" id="{D4A37AB4-0B79-572B-2A3C-9234C4406D26}"/>
                </a:ext>
              </a:extLst>
            </p:cNvPr>
            <p:cNvCxnSpPr>
              <a:cxnSpLocks/>
            </p:cNvCxnSpPr>
            <p:nvPr/>
          </p:nvCxnSpPr>
          <p:spPr>
            <a:xfrm rot="16200000" flipH="1">
              <a:off x="9228352" y="4981055"/>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30" name="Straight Connector 229">
              <a:extLst>
                <a:ext uri="{FF2B5EF4-FFF2-40B4-BE49-F238E27FC236}">
                  <a16:creationId xmlns:a16="http://schemas.microsoft.com/office/drawing/2014/main" id="{E3C98353-1B3C-5CF9-EB69-85D96D6C0AE4}"/>
                </a:ext>
              </a:extLst>
            </p:cNvPr>
            <p:cNvCxnSpPr>
              <a:cxnSpLocks/>
            </p:cNvCxnSpPr>
            <p:nvPr/>
          </p:nvCxnSpPr>
          <p:spPr>
            <a:xfrm rot="16200000" flipH="1">
              <a:off x="9612847" y="4981055"/>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31" name="Straight Connector 230">
              <a:extLst>
                <a:ext uri="{FF2B5EF4-FFF2-40B4-BE49-F238E27FC236}">
                  <a16:creationId xmlns:a16="http://schemas.microsoft.com/office/drawing/2014/main" id="{97FF23FC-4668-09A2-D0B8-AB60C1818F77}"/>
                </a:ext>
              </a:extLst>
            </p:cNvPr>
            <p:cNvCxnSpPr>
              <a:cxnSpLocks/>
            </p:cNvCxnSpPr>
            <p:nvPr/>
          </p:nvCxnSpPr>
          <p:spPr>
            <a:xfrm flipH="1">
              <a:off x="9264352" y="4981055"/>
              <a:ext cx="3852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232" name="Oval 231">
            <a:extLst>
              <a:ext uri="{FF2B5EF4-FFF2-40B4-BE49-F238E27FC236}">
                <a16:creationId xmlns:a16="http://schemas.microsoft.com/office/drawing/2014/main" id="{78BDD05B-C86C-D175-CB3A-D56E05026F72}"/>
              </a:ext>
            </a:extLst>
          </p:cNvPr>
          <p:cNvSpPr/>
          <p:nvPr/>
        </p:nvSpPr>
        <p:spPr>
          <a:xfrm>
            <a:off x="8255326" y="3319664"/>
            <a:ext cx="54000" cy="540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233" name="Group 232">
            <a:extLst>
              <a:ext uri="{FF2B5EF4-FFF2-40B4-BE49-F238E27FC236}">
                <a16:creationId xmlns:a16="http://schemas.microsoft.com/office/drawing/2014/main" id="{D7E81FD4-88E6-4D4E-B116-4F25888786C2}"/>
              </a:ext>
            </a:extLst>
          </p:cNvPr>
          <p:cNvGrpSpPr/>
          <p:nvPr/>
        </p:nvGrpSpPr>
        <p:grpSpPr>
          <a:xfrm>
            <a:off x="8279264" y="3161675"/>
            <a:ext cx="313200" cy="72000"/>
            <a:chOff x="9264352" y="4945055"/>
            <a:chExt cx="385200" cy="72000"/>
          </a:xfrm>
        </p:grpSpPr>
        <p:cxnSp>
          <p:nvCxnSpPr>
            <p:cNvPr id="234" name="Straight Connector 233">
              <a:extLst>
                <a:ext uri="{FF2B5EF4-FFF2-40B4-BE49-F238E27FC236}">
                  <a16:creationId xmlns:a16="http://schemas.microsoft.com/office/drawing/2014/main" id="{947B1D6A-059E-184B-D561-E183591B37AA}"/>
                </a:ext>
              </a:extLst>
            </p:cNvPr>
            <p:cNvCxnSpPr>
              <a:cxnSpLocks/>
            </p:cNvCxnSpPr>
            <p:nvPr/>
          </p:nvCxnSpPr>
          <p:spPr>
            <a:xfrm rot="16200000" flipH="1">
              <a:off x="9228352" y="4981055"/>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35" name="Straight Connector 234">
              <a:extLst>
                <a:ext uri="{FF2B5EF4-FFF2-40B4-BE49-F238E27FC236}">
                  <a16:creationId xmlns:a16="http://schemas.microsoft.com/office/drawing/2014/main" id="{626D02B1-2228-A9B7-6A7A-B4606BF38DFD}"/>
                </a:ext>
              </a:extLst>
            </p:cNvPr>
            <p:cNvCxnSpPr>
              <a:cxnSpLocks/>
            </p:cNvCxnSpPr>
            <p:nvPr/>
          </p:nvCxnSpPr>
          <p:spPr>
            <a:xfrm rot="16200000" flipH="1">
              <a:off x="9612847" y="4981055"/>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36" name="Straight Connector 235">
              <a:extLst>
                <a:ext uri="{FF2B5EF4-FFF2-40B4-BE49-F238E27FC236}">
                  <a16:creationId xmlns:a16="http://schemas.microsoft.com/office/drawing/2014/main" id="{D878EB02-83DB-4F0D-C4F1-E1AE4B337423}"/>
                </a:ext>
              </a:extLst>
            </p:cNvPr>
            <p:cNvCxnSpPr>
              <a:cxnSpLocks/>
            </p:cNvCxnSpPr>
            <p:nvPr/>
          </p:nvCxnSpPr>
          <p:spPr>
            <a:xfrm flipH="1">
              <a:off x="9264352" y="4981055"/>
              <a:ext cx="3852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237" name="Oval 236">
            <a:extLst>
              <a:ext uri="{FF2B5EF4-FFF2-40B4-BE49-F238E27FC236}">
                <a16:creationId xmlns:a16="http://schemas.microsoft.com/office/drawing/2014/main" id="{5EF6AAB9-FCCD-33FD-7CFA-8CC33F405E62}"/>
              </a:ext>
            </a:extLst>
          </p:cNvPr>
          <p:cNvSpPr/>
          <p:nvPr/>
        </p:nvSpPr>
        <p:spPr>
          <a:xfrm>
            <a:off x="8383310" y="3149075"/>
            <a:ext cx="97200" cy="972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238" name="Group 237">
            <a:extLst>
              <a:ext uri="{FF2B5EF4-FFF2-40B4-BE49-F238E27FC236}">
                <a16:creationId xmlns:a16="http://schemas.microsoft.com/office/drawing/2014/main" id="{D33A975C-3279-CB7C-FDEE-F13730BC1736}"/>
              </a:ext>
            </a:extLst>
          </p:cNvPr>
          <p:cNvGrpSpPr/>
          <p:nvPr/>
        </p:nvGrpSpPr>
        <p:grpSpPr>
          <a:xfrm>
            <a:off x="7466720" y="2910568"/>
            <a:ext cx="1094400" cy="72000"/>
            <a:chOff x="9264352" y="4945055"/>
            <a:chExt cx="385200" cy="72000"/>
          </a:xfrm>
        </p:grpSpPr>
        <p:cxnSp>
          <p:nvCxnSpPr>
            <p:cNvPr id="239" name="Straight Connector 238">
              <a:extLst>
                <a:ext uri="{FF2B5EF4-FFF2-40B4-BE49-F238E27FC236}">
                  <a16:creationId xmlns:a16="http://schemas.microsoft.com/office/drawing/2014/main" id="{0B46A249-EB0A-6B48-D28C-1050B349E1A2}"/>
                </a:ext>
              </a:extLst>
            </p:cNvPr>
            <p:cNvCxnSpPr>
              <a:cxnSpLocks/>
            </p:cNvCxnSpPr>
            <p:nvPr/>
          </p:nvCxnSpPr>
          <p:spPr>
            <a:xfrm rot="16200000" flipH="1">
              <a:off x="9228352" y="4981055"/>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40" name="Straight Connector 239">
              <a:extLst>
                <a:ext uri="{FF2B5EF4-FFF2-40B4-BE49-F238E27FC236}">
                  <a16:creationId xmlns:a16="http://schemas.microsoft.com/office/drawing/2014/main" id="{560D114F-9467-EBF5-2239-9BA3D283BB29}"/>
                </a:ext>
              </a:extLst>
            </p:cNvPr>
            <p:cNvCxnSpPr>
              <a:cxnSpLocks/>
            </p:cNvCxnSpPr>
            <p:nvPr/>
          </p:nvCxnSpPr>
          <p:spPr>
            <a:xfrm rot="16200000" flipH="1">
              <a:off x="9612847" y="4981055"/>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41" name="Straight Connector 240">
              <a:extLst>
                <a:ext uri="{FF2B5EF4-FFF2-40B4-BE49-F238E27FC236}">
                  <a16:creationId xmlns:a16="http://schemas.microsoft.com/office/drawing/2014/main" id="{6B6E85A1-37B8-E433-2E26-A5681A8B8EB5}"/>
                </a:ext>
              </a:extLst>
            </p:cNvPr>
            <p:cNvCxnSpPr>
              <a:cxnSpLocks/>
            </p:cNvCxnSpPr>
            <p:nvPr/>
          </p:nvCxnSpPr>
          <p:spPr>
            <a:xfrm flipH="1">
              <a:off x="9264352" y="4981055"/>
              <a:ext cx="3852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242" name="Oval 241">
            <a:extLst>
              <a:ext uri="{FF2B5EF4-FFF2-40B4-BE49-F238E27FC236}">
                <a16:creationId xmlns:a16="http://schemas.microsoft.com/office/drawing/2014/main" id="{AD0B4BCF-F8C9-3FC3-AB6F-CF32D69E8674}"/>
              </a:ext>
            </a:extLst>
          </p:cNvPr>
          <p:cNvSpPr/>
          <p:nvPr/>
        </p:nvSpPr>
        <p:spPr>
          <a:xfrm>
            <a:off x="7995920" y="2923168"/>
            <a:ext cx="46800" cy="468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243" name="Group 242">
            <a:extLst>
              <a:ext uri="{FF2B5EF4-FFF2-40B4-BE49-F238E27FC236}">
                <a16:creationId xmlns:a16="http://schemas.microsoft.com/office/drawing/2014/main" id="{C77D338C-B5FE-1C27-5E98-E182EA42E663}"/>
              </a:ext>
            </a:extLst>
          </p:cNvPr>
          <p:cNvGrpSpPr/>
          <p:nvPr/>
        </p:nvGrpSpPr>
        <p:grpSpPr>
          <a:xfrm>
            <a:off x="8262064" y="2745780"/>
            <a:ext cx="280800" cy="72000"/>
            <a:chOff x="9264352" y="4945055"/>
            <a:chExt cx="385200" cy="72000"/>
          </a:xfrm>
        </p:grpSpPr>
        <p:cxnSp>
          <p:nvCxnSpPr>
            <p:cNvPr id="244" name="Straight Connector 243">
              <a:extLst>
                <a:ext uri="{FF2B5EF4-FFF2-40B4-BE49-F238E27FC236}">
                  <a16:creationId xmlns:a16="http://schemas.microsoft.com/office/drawing/2014/main" id="{D0F990D6-162D-6B75-1780-AF84096FBC99}"/>
                </a:ext>
              </a:extLst>
            </p:cNvPr>
            <p:cNvCxnSpPr>
              <a:cxnSpLocks/>
            </p:cNvCxnSpPr>
            <p:nvPr/>
          </p:nvCxnSpPr>
          <p:spPr>
            <a:xfrm rot="16200000" flipH="1">
              <a:off x="9228352" y="4981055"/>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45" name="Straight Connector 244">
              <a:extLst>
                <a:ext uri="{FF2B5EF4-FFF2-40B4-BE49-F238E27FC236}">
                  <a16:creationId xmlns:a16="http://schemas.microsoft.com/office/drawing/2014/main" id="{F8F88DBF-D7B4-0F9E-D550-B4787AF6DF00}"/>
                </a:ext>
              </a:extLst>
            </p:cNvPr>
            <p:cNvCxnSpPr>
              <a:cxnSpLocks/>
            </p:cNvCxnSpPr>
            <p:nvPr/>
          </p:nvCxnSpPr>
          <p:spPr>
            <a:xfrm rot="16200000" flipH="1">
              <a:off x="9612847" y="4981055"/>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46" name="Straight Connector 245">
              <a:extLst>
                <a:ext uri="{FF2B5EF4-FFF2-40B4-BE49-F238E27FC236}">
                  <a16:creationId xmlns:a16="http://schemas.microsoft.com/office/drawing/2014/main" id="{F07F7D8F-1F07-29FB-EC6A-AC5BF046EEB4}"/>
                </a:ext>
              </a:extLst>
            </p:cNvPr>
            <p:cNvCxnSpPr>
              <a:cxnSpLocks/>
            </p:cNvCxnSpPr>
            <p:nvPr/>
          </p:nvCxnSpPr>
          <p:spPr>
            <a:xfrm flipH="1">
              <a:off x="9264352" y="4981055"/>
              <a:ext cx="3852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247" name="Oval 246">
            <a:extLst>
              <a:ext uri="{FF2B5EF4-FFF2-40B4-BE49-F238E27FC236}">
                <a16:creationId xmlns:a16="http://schemas.microsoft.com/office/drawing/2014/main" id="{91ABEB5A-E281-7596-76A7-3803E2C3638F}"/>
              </a:ext>
            </a:extLst>
          </p:cNvPr>
          <p:cNvSpPr/>
          <p:nvPr/>
        </p:nvSpPr>
        <p:spPr>
          <a:xfrm>
            <a:off x="8346735" y="2733180"/>
            <a:ext cx="97200" cy="972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248" name="Group 247">
            <a:extLst>
              <a:ext uri="{FF2B5EF4-FFF2-40B4-BE49-F238E27FC236}">
                <a16:creationId xmlns:a16="http://schemas.microsoft.com/office/drawing/2014/main" id="{C08D594A-C4C9-3E5D-F259-5706D1F184AE}"/>
              </a:ext>
            </a:extLst>
          </p:cNvPr>
          <p:cNvGrpSpPr/>
          <p:nvPr/>
        </p:nvGrpSpPr>
        <p:grpSpPr>
          <a:xfrm>
            <a:off x="8231110" y="2514699"/>
            <a:ext cx="413999" cy="72000"/>
            <a:chOff x="9264352" y="4945055"/>
            <a:chExt cx="385200" cy="72000"/>
          </a:xfrm>
        </p:grpSpPr>
        <p:cxnSp>
          <p:nvCxnSpPr>
            <p:cNvPr id="249" name="Straight Connector 248">
              <a:extLst>
                <a:ext uri="{FF2B5EF4-FFF2-40B4-BE49-F238E27FC236}">
                  <a16:creationId xmlns:a16="http://schemas.microsoft.com/office/drawing/2014/main" id="{D5ED2307-5008-F545-22EA-2F943508C010}"/>
                </a:ext>
              </a:extLst>
            </p:cNvPr>
            <p:cNvCxnSpPr>
              <a:cxnSpLocks/>
            </p:cNvCxnSpPr>
            <p:nvPr/>
          </p:nvCxnSpPr>
          <p:spPr>
            <a:xfrm rot="16200000" flipH="1">
              <a:off x="9228352" y="4981055"/>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50" name="Straight Connector 249">
              <a:extLst>
                <a:ext uri="{FF2B5EF4-FFF2-40B4-BE49-F238E27FC236}">
                  <a16:creationId xmlns:a16="http://schemas.microsoft.com/office/drawing/2014/main" id="{985BE4D0-2D23-80C0-4BBC-DD6B93EC08AF}"/>
                </a:ext>
              </a:extLst>
            </p:cNvPr>
            <p:cNvCxnSpPr>
              <a:cxnSpLocks/>
            </p:cNvCxnSpPr>
            <p:nvPr/>
          </p:nvCxnSpPr>
          <p:spPr>
            <a:xfrm rot="16200000" flipH="1">
              <a:off x="9612847" y="4981055"/>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51" name="Straight Connector 250">
              <a:extLst>
                <a:ext uri="{FF2B5EF4-FFF2-40B4-BE49-F238E27FC236}">
                  <a16:creationId xmlns:a16="http://schemas.microsoft.com/office/drawing/2014/main" id="{96B96F3D-1815-ED4B-3E36-79C299779484}"/>
                </a:ext>
              </a:extLst>
            </p:cNvPr>
            <p:cNvCxnSpPr>
              <a:cxnSpLocks/>
            </p:cNvCxnSpPr>
            <p:nvPr/>
          </p:nvCxnSpPr>
          <p:spPr>
            <a:xfrm flipH="1">
              <a:off x="9264352" y="4981055"/>
              <a:ext cx="3852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252" name="Oval 251">
            <a:extLst>
              <a:ext uri="{FF2B5EF4-FFF2-40B4-BE49-F238E27FC236}">
                <a16:creationId xmlns:a16="http://schemas.microsoft.com/office/drawing/2014/main" id="{6AD3CC3A-D3BB-F5AC-18BB-F023CE251819}"/>
              </a:ext>
            </a:extLst>
          </p:cNvPr>
          <p:cNvSpPr/>
          <p:nvPr/>
        </p:nvSpPr>
        <p:spPr>
          <a:xfrm>
            <a:off x="8395600" y="2518299"/>
            <a:ext cx="64800" cy="648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253" name="Group 252">
            <a:extLst>
              <a:ext uri="{FF2B5EF4-FFF2-40B4-BE49-F238E27FC236}">
                <a16:creationId xmlns:a16="http://schemas.microsoft.com/office/drawing/2014/main" id="{50D7ED8B-ED5D-004E-346A-830B6710382D}"/>
              </a:ext>
            </a:extLst>
          </p:cNvPr>
          <p:cNvGrpSpPr/>
          <p:nvPr/>
        </p:nvGrpSpPr>
        <p:grpSpPr>
          <a:xfrm>
            <a:off x="8181135" y="2362105"/>
            <a:ext cx="360000" cy="72000"/>
            <a:chOff x="9264352" y="4945055"/>
            <a:chExt cx="385200" cy="72000"/>
          </a:xfrm>
        </p:grpSpPr>
        <p:cxnSp>
          <p:nvCxnSpPr>
            <p:cNvPr id="254" name="Straight Connector 253">
              <a:extLst>
                <a:ext uri="{FF2B5EF4-FFF2-40B4-BE49-F238E27FC236}">
                  <a16:creationId xmlns:a16="http://schemas.microsoft.com/office/drawing/2014/main" id="{233A864D-D04D-A959-2B36-4D99211B83D6}"/>
                </a:ext>
              </a:extLst>
            </p:cNvPr>
            <p:cNvCxnSpPr>
              <a:cxnSpLocks/>
            </p:cNvCxnSpPr>
            <p:nvPr/>
          </p:nvCxnSpPr>
          <p:spPr>
            <a:xfrm rot="16200000" flipH="1">
              <a:off x="9228352" y="4981055"/>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55" name="Straight Connector 254">
              <a:extLst>
                <a:ext uri="{FF2B5EF4-FFF2-40B4-BE49-F238E27FC236}">
                  <a16:creationId xmlns:a16="http://schemas.microsoft.com/office/drawing/2014/main" id="{E4DDD1D9-31B8-0A13-DD4A-193E06569299}"/>
                </a:ext>
              </a:extLst>
            </p:cNvPr>
            <p:cNvCxnSpPr>
              <a:cxnSpLocks/>
            </p:cNvCxnSpPr>
            <p:nvPr/>
          </p:nvCxnSpPr>
          <p:spPr>
            <a:xfrm rot="16200000" flipH="1">
              <a:off x="9612847" y="4981055"/>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56" name="Straight Connector 255">
              <a:extLst>
                <a:ext uri="{FF2B5EF4-FFF2-40B4-BE49-F238E27FC236}">
                  <a16:creationId xmlns:a16="http://schemas.microsoft.com/office/drawing/2014/main" id="{49CAACF3-A949-E854-B316-D2E480C819A6}"/>
                </a:ext>
              </a:extLst>
            </p:cNvPr>
            <p:cNvCxnSpPr>
              <a:cxnSpLocks/>
            </p:cNvCxnSpPr>
            <p:nvPr/>
          </p:nvCxnSpPr>
          <p:spPr>
            <a:xfrm flipH="1">
              <a:off x="9264352" y="4981055"/>
              <a:ext cx="3852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257" name="Oval 256">
            <a:extLst>
              <a:ext uri="{FF2B5EF4-FFF2-40B4-BE49-F238E27FC236}">
                <a16:creationId xmlns:a16="http://schemas.microsoft.com/office/drawing/2014/main" id="{33DB053C-49A8-973B-9834-4F41A9D97627}"/>
              </a:ext>
            </a:extLst>
          </p:cNvPr>
          <p:cNvSpPr/>
          <p:nvPr/>
        </p:nvSpPr>
        <p:spPr>
          <a:xfrm>
            <a:off x="8331874" y="2356705"/>
            <a:ext cx="82800" cy="828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258" name="Group 257">
            <a:extLst>
              <a:ext uri="{FF2B5EF4-FFF2-40B4-BE49-F238E27FC236}">
                <a16:creationId xmlns:a16="http://schemas.microsoft.com/office/drawing/2014/main" id="{33BB6C6F-D709-419E-099B-BE782DB38EA5}"/>
              </a:ext>
            </a:extLst>
          </p:cNvPr>
          <p:cNvGrpSpPr/>
          <p:nvPr/>
        </p:nvGrpSpPr>
        <p:grpSpPr>
          <a:xfrm>
            <a:off x="8094771" y="2136230"/>
            <a:ext cx="349200" cy="72000"/>
            <a:chOff x="9264352" y="4945055"/>
            <a:chExt cx="385200" cy="72000"/>
          </a:xfrm>
        </p:grpSpPr>
        <p:cxnSp>
          <p:nvCxnSpPr>
            <p:cNvPr id="259" name="Straight Connector 258">
              <a:extLst>
                <a:ext uri="{FF2B5EF4-FFF2-40B4-BE49-F238E27FC236}">
                  <a16:creationId xmlns:a16="http://schemas.microsoft.com/office/drawing/2014/main" id="{B8FBE8EB-36BD-9452-7D6B-DF3201A90339}"/>
                </a:ext>
              </a:extLst>
            </p:cNvPr>
            <p:cNvCxnSpPr>
              <a:cxnSpLocks/>
            </p:cNvCxnSpPr>
            <p:nvPr/>
          </p:nvCxnSpPr>
          <p:spPr>
            <a:xfrm rot="16200000" flipH="1">
              <a:off x="9228352" y="4981055"/>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60" name="Straight Connector 259">
              <a:extLst>
                <a:ext uri="{FF2B5EF4-FFF2-40B4-BE49-F238E27FC236}">
                  <a16:creationId xmlns:a16="http://schemas.microsoft.com/office/drawing/2014/main" id="{810BDA05-99EF-B819-AA15-173DB89EC4BA}"/>
                </a:ext>
              </a:extLst>
            </p:cNvPr>
            <p:cNvCxnSpPr>
              <a:cxnSpLocks/>
            </p:cNvCxnSpPr>
            <p:nvPr/>
          </p:nvCxnSpPr>
          <p:spPr>
            <a:xfrm rot="16200000" flipH="1">
              <a:off x="9612847" y="4981055"/>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61" name="Straight Connector 260">
              <a:extLst>
                <a:ext uri="{FF2B5EF4-FFF2-40B4-BE49-F238E27FC236}">
                  <a16:creationId xmlns:a16="http://schemas.microsoft.com/office/drawing/2014/main" id="{B7CD245F-12C9-D3F1-6CB9-F4231357ABEE}"/>
                </a:ext>
              </a:extLst>
            </p:cNvPr>
            <p:cNvCxnSpPr>
              <a:cxnSpLocks/>
            </p:cNvCxnSpPr>
            <p:nvPr/>
          </p:nvCxnSpPr>
          <p:spPr>
            <a:xfrm flipH="1">
              <a:off x="9264352" y="4981055"/>
              <a:ext cx="3852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262" name="Oval 261">
            <a:extLst>
              <a:ext uri="{FF2B5EF4-FFF2-40B4-BE49-F238E27FC236}">
                <a16:creationId xmlns:a16="http://schemas.microsoft.com/office/drawing/2014/main" id="{417D9776-7669-5060-1365-E25DA5FDD8A4}"/>
              </a:ext>
            </a:extLst>
          </p:cNvPr>
          <p:cNvSpPr/>
          <p:nvPr/>
        </p:nvSpPr>
        <p:spPr>
          <a:xfrm>
            <a:off x="8224495" y="2130830"/>
            <a:ext cx="79200" cy="792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263" name="Group 262">
            <a:extLst>
              <a:ext uri="{FF2B5EF4-FFF2-40B4-BE49-F238E27FC236}">
                <a16:creationId xmlns:a16="http://schemas.microsoft.com/office/drawing/2014/main" id="{8E175DF1-231E-F6C7-0CAE-86FE2AE4DF94}"/>
              </a:ext>
            </a:extLst>
          </p:cNvPr>
          <p:cNvGrpSpPr/>
          <p:nvPr/>
        </p:nvGrpSpPr>
        <p:grpSpPr>
          <a:xfrm>
            <a:off x="8308510" y="1968405"/>
            <a:ext cx="396000" cy="72000"/>
            <a:chOff x="9264352" y="4945055"/>
            <a:chExt cx="385200" cy="72000"/>
          </a:xfrm>
        </p:grpSpPr>
        <p:cxnSp>
          <p:nvCxnSpPr>
            <p:cNvPr id="264" name="Straight Connector 263">
              <a:extLst>
                <a:ext uri="{FF2B5EF4-FFF2-40B4-BE49-F238E27FC236}">
                  <a16:creationId xmlns:a16="http://schemas.microsoft.com/office/drawing/2014/main" id="{800D542E-C8CC-5D8C-00B4-E2AAE2C91D68}"/>
                </a:ext>
              </a:extLst>
            </p:cNvPr>
            <p:cNvCxnSpPr>
              <a:cxnSpLocks/>
            </p:cNvCxnSpPr>
            <p:nvPr/>
          </p:nvCxnSpPr>
          <p:spPr>
            <a:xfrm rot="16200000" flipH="1">
              <a:off x="9228352" y="4981055"/>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65" name="Straight Connector 264">
              <a:extLst>
                <a:ext uri="{FF2B5EF4-FFF2-40B4-BE49-F238E27FC236}">
                  <a16:creationId xmlns:a16="http://schemas.microsoft.com/office/drawing/2014/main" id="{BC7E9710-623C-8EF1-58DD-4594D4555980}"/>
                </a:ext>
              </a:extLst>
            </p:cNvPr>
            <p:cNvCxnSpPr>
              <a:cxnSpLocks/>
            </p:cNvCxnSpPr>
            <p:nvPr/>
          </p:nvCxnSpPr>
          <p:spPr>
            <a:xfrm rot="16200000" flipH="1">
              <a:off x="9612847" y="4981055"/>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66" name="Straight Connector 265">
              <a:extLst>
                <a:ext uri="{FF2B5EF4-FFF2-40B4-BE49-F238E27FC236}">
                  <a16:creationId xmlns:a16="http://schemas.microsoft.com/office/drawing/2014/main" id="{EB2FA0B7-ECEF-CC5F-2B2F-4AF6BB303F4C}"/>
                </a:ext>
              </a:extLst>
            </p:cNvPr>
            <p:cNvCxnSpPr>
              <a:cxnSpLocks/>
            </p:cNvCxnSpPr>
            <p:nvPr/>
          </p:nvCxnSpPr>
          <p:spPr>
            <a:xfrm flipH="1">
              <a:off x="9264352" y="4981055"/>
              <a:ext cx="3852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267" name="Oval 266">
            <a:extLst>
              <a:ext uri="{FF2B5EF4-FFF2-40B4-BE49-F238E27FC236}">
                <a16:creationId xmlns:a16="http://schemas.microsoft.com/office/drawing/2014/main" id="{A4860989-6649-9E8F-2012-2EFBA19E8D0A}"/>
              </a:ext>
            </a:extLst>
          </p:cNvPr>
          <p:cNvSpPr/>
          <p:nvPr/>
        </p:nvSpPr>
        <p:spPr>
          <a:xfrm>
            <a:off x="8471634" y="1968405"/>
            <a:ext cx="72000" cy="720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268" name="Straight Connector 267">
            <a:extLst>
              <a:ext uri="{FF2B5EF4-FFF2-40B4-BE49-F238E27FC236}">
                <a16:creationId xmlns:a16="http://schemas.microsoft.com/office/drawing/2014/main" id="{9CB17C12-26BD-4BBC-B44F-ADE2557DA84C}"/>
              </a:ext>
            </a:extLst>
          </p:cNvPr>
          <p:cNvCxnSpPr>
            <a:cxnSpLocks/>
          </p:cNvCxnSpPr>
          <p:nvPr/>
        </p:nvCxnSpPr>
        <p:spPr>
          <a:xfrm>
            <a:off x="8949177" y="1789026"/>
            <a:ext cx="828000" cy="0"/>
          </a:xfrm>
          <a:prstGeom prst="line">
            <a:avLst/>
          </a:prstGeom>
          <a:ln w="1905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69" name="Straight Connector 268">
            <a:extLst>
              <a:ext uri="{FF2B5EF4-FFF2-40B4-BE49-F238E27FC236}">
                <a16:creationId xmlns:a16="http://schemas.microsoft.com/office/drawing/2014/main" id="{D55EA8D6-F098-1A5E-AD9C-97946488A1C3}"/>
              </a:ext>
            </a:extLst>
          </p:cNvPr>
          <p:cNvCxnSpPr>
            <a:cxnSpLocks/>
          </p:cNvCxnSpPr>
          <p:nvPr/>
        </p:nvCxnSpPr>
        <p:spPr>
          <a:xfrm flipH="1">
            <a:off x="7295147" y="1789026"/>
            <a:ext cx="1506430" cy="0"/>
          </a:xfrm>
          <a:prstGeom prst="line">
            <a:avLst/>
          </a:prstGeom>
          <a:ln w="1905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80759364"/>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BE95EF7-3834-09D2-C0BD-1A357446BE73}"/>
              </a:ext>
            </a:extLst>
          </p:cNvPr>
          <p:cNvSpPr>
            <a:spLocks noGrp="1"/>
          </p:cNvSpPr>
          <p:nvPr>
            <p:ph type="title"/>
          </p:nvPr>
        </p:nvSpPr>
        <p:spPr>
          <a:xfrm>
            <a:off x="619201" y="259200"/>
            <a:ext cx="14786041" cy="864000"/>
          </a:xfrm>
        </p:spPr>
        <p:txBody>
          <a:bodyPr/>
          <a:lstStyle/>
          <a:p>
            <a:r>
              <a:rPr lang="en-GB" dirty="0"/>
              <a:t>VISION study: </a:t>
            </a:r>
            <a:r>
              <a:rPr lang="en-GB" cap="none" dirty="0" err="1"/>
              <a:t>O</a:t>
            </a:r>
            <a:r>
              <a:rPr lang="en-GB" dirty="0" err="1"/>
              <a:t>s</a:t>
            </a:r>
            <a:r>
              <a:rPr lang="en-GB" dirty="0"/>
              <a:t> by prior treatments (BICR)</a:t>
            </a:r>
          </a:p>
        </p:txBody>
      </p:sp>
      <p:sp>
        <p:nvSpPr>
          <p:cNvPr id="4" name="Slide Number Placeholder 3">
            <a:extLst>
              <a:ext uri="{FF2B5EF4-FFF2-40B4-BE49-F238E27FC236}">
                <a16:creationId xmlns:a16="http://schemas.microsoft.com/office/drawing/2014/main" id="{22FC4B6A-E912-70F3-96E4-5420A670A07F}"/>
              </a:ext>
            </a:extLst>
          </p:cNvPr>
          <p:cNvSpPr>
            <a:spLocks noGrp="1"/>
          </p:cNvSpPr>
          <p:nvPr>
            <p:ph type="sldNum" sz="quarter" idx="4"/>
          </p:nvPr>
        </p:nvSpPr>
        <p:spPr/>
        <p:txBody>
          <a:bodyPr/>
          <a:lstStyle/>
          <a:p>
            <a:fld id="{FCE43C0F-8A7B-3A4B-9DB5-B3472E36E833}" type="slidenum">
              <a:rPr lang="en-GB" smtClean="0"/>
              <a:pPr/>
              <a:t>28</a:t>
            </a:fld>
            <a:endParaRPr lang="en-GB" dirty="0"/>
          </a:p>
        </p:txBody>
      </p:sp>
      <p:sp>
        <p:nvSpPr>
          <p:cNvPr id="10" name="Content Placeholder 9">
            <a:extLst>
              <a:ext uri="{FF2B5EF4-FFF2-40B4-BE49-F238E27FC236}">
                <a16:creationId xmlns:a16="http://schemas.microsoft.com/office/drawing/2014/main" id="{C6497E19-7C2D-9263-2DE0-CB194828D825}"/>
              </a:ext>
            </a:extLst>
          </p:cNvPr>
          <p:cNvSpPr>
            <a:spLocks noGrp="1"/>
          </p:cNvSpPr>
          <p:nvPr>
            <p:ph sz="quarter" idx="15"/>
          </p:nvPr>
        </p:nvSpPr>
        <p:spPr>
          <a:xfrm>
            <a:off x="609600" y="6256800"/>
            <a:ext cx="10814992" cy="365125"/>
          </a:xfrm>
        </p:spPr>
        <p:txBody>
          <a:bodyPr/>
          <a:lstStyle/>
          <a:p>
            <a:r>
              <a:rPr lang="en-GB" dirty="0"/>
              <a:t>ARPI, androgen receptor pathway inhibitor; CI, confidence interval; HR, hazard ratio; OS, overall survival; PARP, poly (ADP-ribose) polymerase; PSMA, prostate-specific membrane antigen; Ra, radium; SoC, standard of care</a:t>
            </a:r>
          </a:p>
          <a:p>
            <a:r>
              <a:rPr lang="en-GB" dirty="0">
                <a:solidFill>
                  <a:schemeClr val="tx2"/>
                </a:solidFill>
              </a:rPr>
              <a:t>Sartor O, et al. N Eng J Med. 2021;385:1091-103 (supplementary data appendix); </a:t>
            </a:r>
            <a:r>
              <a:rPr lang="en-GB" dirty="0" err="1">
                <a:solidFill>
                  <a:schemeClr val="tx2"/>
                </a:solidFill>
              </a:rPr>
              <a:t>Vaishampayan</a:t>
            </a:r>
            <a:r>
              <a:rPr lang="en-GB" dirty="0">
                <a:solidFill>
                  <a:schemeClr val="tx2"/>
                </a:solidFill>
              </a:rPr>
              <a:t> N, et al. ASCO 2022; abstract #5001 (oral presentation)</a:t>
            </a:r>
          </a:p>
        </p:txBody>
      </p:sp>
      <p:sp>
        <p:nvSpPr>
          <p:cNvPr id="20" name="Content Placeholder 8">
            <a:extLst>
              <a:ext uri="{FF2B5EF4-FFF2-40B4-BE49-F238E27FC236}">
                <a16:creationId xmlns:a16="http://schemas.microsoft.com/office/drawing/2014/main" id="{DE34E57A-B4C2-3503-A91C-E2FC6353F3FA}"/>
              </a:ext>
            </a:extLst>
          </p:cNvPr>
          <p:cNvSpPr txBox="1">
            <a:spLocks/>
          </p:cNvSpPr>
          <p:nvPr/>
        </p:nvSpPr>
        <p:spPr>
          <a:xfrm>
            <a:off x="619201" y="1026000"/>
            <a:ext cx="10962216" cy="707256"/>
          </a:xfrm>
          <a:prstGeom prst="rect">
            <a:avLst/>
          </a:prstGeom>
        </p:spPr>
        <p:txBody>
          <a:bodyPr vert="horz" lIns="0" tIns="0" rIns="0" bIns="0" rtlCol="0">
            <a:normAutofit/>
          </a:bodyPr>
          <a:lstStyle>
            <a:lvl1pPr marL="357188" indent="-357188" algn="l" defTabSz="457200" rtl="0" eaLnBrk="1" latinLnBrk="0" hangingPunct="1">
              <a:spcBef>
                <a:spcPts val="1200"/>
              </a:spcBef>
              <a:buClr>
                <a:schemeClr val="accent2"/>
              </a:buClr>
              <a:buFont typeface="Arial"/>
              <a:buChar char="•"/>
              <a:defRPr sz="2000" b="0" i="0" kern="120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a:t>OS benefits with </a:t>
            </a:r>
            <a:r>
              <a:rPr lang="en-US" sz="1800" baseline="30000" dirty="0"/>
              <a:t>177</a:t>
            </a:r>
            <a:r>
              <a:rPr lang="en-US" sz="1800" dirty="0"/>
              <a:t>Lu-PSMA-617 were consistent across all prior treatment groups</a:t>
            </a:r>
            <a:br>
              <a:rPr lang="en-US" sz="1800" dirty="0"/>
            </a:br>
            <a:endParaRPr lang="en-GB" dirty="0"/>
          </a:p>
        </p:txBody>
      </p:sp>
      <p:graphicFrame>
        <p:nvGraphicFramePr>
          <p:cNvPr id="2" name="Table 4">
            <a:extLst>
              <a:ext uri="{FF2B5EF4-FFF2-40B4-BE49-F238E27FC236}">
                <a16:creationId xmlns:a16="http://schemas.microsoft.com/office/drawing/2014/main" id="{662AB92D-3DA8-BD38-DCC4-4D66CF0E8B4E}"/>
              </a:ext>
            </a:extLst>
          </p:cNvPr>
          <p:cNvGraphicFramePr>
            <a:graphicFrameLocks noGrp="1"/>
          </p:cNvGraphicFramePr>
          <p:nvPr>
            <p:extLst>
              <p:ext uri="{D42A27DB-BD31-4B8C-83A1-F6EECF244321}">
                <p14:modId xmlns:p14="http://schemas.microsoft.com/office/powerpoint/2010/main" val="705435139"/>
              </p:ext>
            </p:extLst>
          </p:nvPr>
        </p:nvGraphicFramePr>
        <p:xfrm>
          <a:off x="619201" y="1484784"/>
          <a:ext cx="10962217" cy="3413760"/>
        </p:xfrm>
        <a:graphic>
          <a:graphicData uri="http://schemas.openxmlformats.org/drawingml/2006/table">
            <a:tbl>
              <a:tblPr firstRow="1" bandRow="1">
                <a:tableStyleId>{5C22544A-7EE6-4342-B048-85BDC9FD1C3A}</a:tableStyleId>
              </a:tblPr>
              <a:tblGrid>
                <a:gridCol w="1566031">
                  <a:extLst>
                    <a:ext uri="{9D8B030D-6E8A-4147-A177-3AD203B41FA5}">
                      <a16:colId xmlns:a16="http://schemas.microsoft.com/office/drawing/2014/main" val="3306826506"/>
                    </a:ext>
                  </a:extLst>
                </a:gridCol>
                <a:gridCol w="958440">
                  <a:extLst>
                    <a:ext uri="{9D8B030D-6E8A-4147-A177-3AD203B41FA5}">
                      <a16:colId xmlns:a16="http://schemas.microsoft.com/office/drawing/2014/main" val="2295353396"/>
                    </a:ext>
                  </a:extLst>
                </a:gridCol>
                <a:gridCol w="2173622">
                  <a:extLst>
                    <a:ext uri="{9D8B030D-6E8A-4147-A177-3AD203B41FA5}">
                      <a16:colId xmlns:a16="http://schemas.microsoft.com/office/drawing/2014/main" val="39008712"/>
                    </a:ext>
                  </a:extLst>
                </a:gridCol>
                <a:gridCol w="1930834">
                  <a:extLst>
                    <a:ext uri="{9D8B030D-6E8A-4147-A177-3AD203B41FA5}">
                      <a16:colId xmlns:a16="http://schemas.microsoft.com/office/drawing/2014/main" val="2241617730"/>
                    </a:ext>
                  </a:extLst>
                </a:gridCol>
                <a:gridCol w="1656184">
                  <a:extLst>
                    <a:ext uri="{9D8B030D-6E8A-4147-A177-3AD203B41FA5}">
                      <a16:colId xmlns:a16="http://schemas.microsoft.com/office/drawing/2014/main" val="268510185"/>
                    </a:ext>
                  </a:extLst>
                </a:gridCol>
                <a:gridCol w="1111075">
                  <a:extLst>
                    <a:ext uri="{9D8B030D-6E8A-4147-A177-3AD203B41FA5}">
                      <a16:colId xmlns:a16="http://schemas.microsoft.com/office/drawing/2014/main" val="1088818608"/>
                    </a:ext>
                  </a:extLst>
                </a:gridCol>
                <a:gridCol w="1566031">
                  <a:extLst>
                    <a:ext uri="{9D8B030D-6E8A-4147-A177-3AD203B41FA5}">
                      <a16:colId xmlns:a16="http://schemas.microsoft.com/office/drawing/2014/main" val="2155572492"/>
                    </a:ext>
                  </a:extLst>
                </a:gridCol>
              </a:tblGrid>
              <a:tr h="15362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000" dirty="0">
                          <a:solidFill>
                            <a:schemeClr val="tx1"/>
                          </a:solidFill>
                          <a:latin typeface="Arial" panose="020B0604020202020204" pitchFamily="34" charset="0"/>
                          <a:cs typeface="Arial" panose="020B0604020202020204" pitchFamily="34" charset="0"/>
                        </a:rPr>
                        <a:t>n/N (%)</a:t>
                      </a:r>
                    </a:p>
                    <a:p>
                      <a:endParaRPr lang="en-GB" sz="1000"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0"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aseline="30000" dirty="0">
                          <a:solidFill>
                            <a:schemeClr val="tx1"/>
                          </a:solidFill>
                          <a:latin typeface="Arial" panose="020B0604020202020204" pitchFamily="34" charset="0"/>
                          <a:cs typeface="Arial" panose="020B0604020202020204" pitchFamily="34" charset="0"/>
                        </a:rPr>
                        <a:t>177</a:t>
                      </a:r>
                      <a:r>
                        <a:rPr lang="en-GB" sz="1000" dirty="0">
                          <a:solidFill>
                            <a:schemeClr val="tx1"/>
                          </a:solidFill>
                          <a:latin typeface="Arial" panose="020B0604020202020204" pitchFamily="34" charset="0"/>
                          <a:cs typeface="Arial" panose="020B0604020202020204" pitchFamily="34" charset="0"/>
                        </a:rPr>
                        <a:t>Lu-PSMA-617 + SoC</a:t>
                      </a:r>
                      <a:br>
                        <a:rPr lang="en-GB" sz="1000" dirty="0">
                          <a:solidFill>
                            <a:schemeClr val="tx1"/>
                          </a:solidFill>
                          <a:latin typeface="Arial" panose="020B0604020202020204" pitchFamily="34" charset="0"/>
                          <a:cs typeface="Arial" panose="020B0604020202020204" pitchFamily="34" charset="0"/>
                        </a:rPr>
                      </a:br>
                      <a:r>
                        <a:rPr lang="en-GB" sz="1000" dirty="0">
                          <a:solidFill>
                            <a:schemeClr val="tx1"/>
                          </a:solidFill>
                          <a:latin typeface="Arial" panose="020B0604020202020204" pitchFamily="34" charset="0"/>
                          <a:cs typeface="Arial" panose="020B0604020202020204" pitchFamily="34" charset="0"/>
                        </a:rPr>
                        <a:t>(n=551)</a:t>
                      </a:r>
                    </a:p>
                  </a:txBody>
                  <a:tcPr marL="19440" marR="1944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a:solidFill>
                            <a:schemeClr val="tx1"/>
                          </a:solidFill>
                          <a:latin typeface="Arial" panose="020B0604020202020204" pitchFamily="34" charset="0"/>
                          <a:cs typeface="Arial" panose="020B0604020202020204" pitchFamily="34" charset="0"/>
                        </a:rPr>
                        <a:t>SoC alone</a:t>
                      </a:r>
                      <a:br>
                        <a:rPr lang="en-GB" sz="1000" dirty="0">
                          <a:solidFill>
                            <a:schemeClr val="tx1"/>
                          </a:solidFill>
                          <a:latin typeface="Arial" panose="020B0604020202020204" pitchFamily="34" charset="0"/>
                          <a:cs typeface="Arial" panose="020B0604020202020204" pitchFamily="34" charset="0"/>
                        </a:rPr>
                      </a:br>
                      <a:r>
                        <a:rPr lang="en-GB" sz="1000" dirty="0">
                          <a:solidFill>
                            <a:schemeClr val="tx1"/>
                          </a:solidFill>
                          <a:latin typeface="Arial" panose="020B0604020202020204" pitchFamily="34" charset="0"/>
                          <a:cs typeface="Arial" panose="020B0604020202020204" pitchFamily="34" charset="0"/>
                        </a:rPr>
                        <a:t>(n=280)</a:t>
                      </a:r>
                    </a:p>
                  </a:txBody>
                  <a:tcPr marL="19440" marR="1944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a:solidFill>
                            <a:schemeClr val="tx1"/>
                          </a:solidFill>
                          <a:latin typeface="Arial" panose="020B0604020202020204" pitchFamily="34" charset="0"/>
                          <a:cs typeface="Arial" panose="020B0604020202020204" pitchFamily="34" charset="0"/>
                        </a:rPr>
                        <a:t>Favours </a:t>
                      </a:r>
                      <a:r>
                        <a:rPr lang="en-GB" sz="1000" baseline="30000" dirty="0">
                          <a:solidFill>
                            <a:schemeClr val="tx1"/>
                          </a:solidFill>
                          <a:latin typeface="Arial" panose="020B0604020202020204" pitchFamily="34" charset="0"/>
                          <a:cs typeface="Arial" panose="020B0604020202020204" pitchFamily="34" charset="0"/>
                        </a:rPr>
                        <a:t>177</a:t>
                      </a:r>
                      <a:r>
                        <a:rPr lang="en-GB" sz="1000" dirty="0">
                          <a:solidFill>
                            <a:schemeClr val="tx1"/>
                          </a:solidFill>
                          <a:latin typeface="Arial" panose="020B0604020202020204" pitchFamily="34" charset="0"/>
                          <a:cs typeface="Arial" panose="020B0604020202020204" pitchFamily="34" charset="0"/>
                        </a:rPr>
                        <a:t>Lu-PSMA-617</a:t>
                      </a:r>
                    </a:p>
                  </a:txBody>
                  <a:tcPr marL="19440" marR="1944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000" dirty="0">
                          <a:solidFill>
                            <a:schemeClr val="tx1"/>
                          </a:solidFill>
                          <a:latin typeface="Arial" panose="020B0604020202020204" pitchFamily="34" charset="0"/>
                          <a:cs typeface="Arial" panose="020B0604020202020204" pitchFamily="34" charset="0"/>
                        </a:rPr>
                        <a:t>Favours SoC</a:t>
                      </a:r>
                    </a:p>
                  </a:txBody>
                  <a:tcPr marL="19440" marR="1944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br>
                        <a:rPr lang="en-GB" sz="1000" dirty="0">
                          <a:solidFill>
                            <a:schemeClr val="tx1"/>
                          </a:solidFill>
                          <a:latin typeface="Arial" panose="020B0604020202020204" pitchFamily="34" charset="0"/>
                          <a:cs typeface="Arial" panose="020B0604020202020204" pitchFamily="34" charset="0"/>
                        </a:rPr>
                      </a:br>
                      <a:r>
                        <a:rPr lang="en-GB" sz="1000" dirty="0">
                          <a:solidFill>
                            <a:schemeClr val="tx1"/>
                          </a:solidFill>
                          <a:latin typeface="Arial" panose="020B0604020202020204" pitchFamily="34" charset="0"/>
                          <a:cs typeface="Arial" panose="020B0604020202020204" pitchFamily="34" charset="0"/>
                        </a:rPr>
                        <a:t>HR (95% CI)</a:t>
                      </a:r>
                    </a:p>
                  </a:txBody>
                  <a:tcPr marL="19440" marR="1944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57862834"/>
                  </a:ext>
                </a:extLst>
              </a:tr>
              <a:tr h="153622">
                <a:tc>
                  <a:txBody>
                    <a:bodyPr/>
                    <a:lstStyle/>
                    <a:p>
                      <a:r>
                        <a:rPr lang="en-GB" sz="1000" b="1" dirty="0">
                          <a:latin typeface="Arial" panose="020B0604020202020204" pitchFamily="34" charset="0"/>
                          <a:cs typeface="Arial" panose="020B0604020202020204" pitchFamily="34" charset="0"/>
                        </a:rPr>
                        <a:t>ARPIs</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5EAE8"/>
                    </a:solidFill>
                  </a:tcPr>
                </a:tc>
                <a:tc>
                  <a:txBody>
                    <a:bodyPr/>
                    <a:lstStyle/>
                    <a:p>
                      <a:r>
                        <a:rPr lang="en-GB" sz="1000" dirty="0">
                          <a:latin typeface="Arial" panose="020B0604020202020204" pitchFamily="34" charset="0"/>
                          <a:cs typeface="Arial" panose="020B0604020202020204" pitchFamily="34" charset="0"/>
                        </a:rPr>
                        <a:t>1</a:t>
                      </a:r>
                      <a:br>
                        <a:rPr lang="en-GB" sz="1000" dirty="0">
                          <a:latin typeface="Arial" panose="020B0604020202020204" pitchFamily="34" charset="0"/>
                          <a:cs typeface="Arial" panose="020B0604020202020204" pitchFamily="34" charset="0"/>
                        </a:rPr>
                      </a:br>
                      <a:r>
                        <a:rPr lang="en-GB" sz="1000" dirty="0">
                          <a:latin typeface="Arial" panose="020B0604020202020204" pitchFamily="34" charset="0"/>
                          <a:cs typeface="Arial" panose="020B0604020202020204" pitchFamily="34" charset="0"/>
                        </a:rPr>
                        <a:t>≥2</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5EAE8"/>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000" dirty="0">
                          <a:latin typeface="Arial" panose="020B0604020202020204" pitchFamily="34" charset="0"/>
                          <a:cs typeface="Arial" panose="020B0604020202020204" pitchFamily="34" charset="0"/>
                        </a:rPr>
                        <a:t>182/296 (61.5)</a:t>
                      </a:r>
                      <a:br>
                        <a:rPr lang="en-GB" sz="1000" dirty="0">
                          <a:latin typeface="Arial" panose="020B0604020202020204" pitchFamily="34" charset="0"/>
                          <a:cs typeface="Arial" panose="020B0604020202020204" pitchFamily="34" charset="0"/>
                        </a:rPr>
                      </a:br>
                      <a:r>
                        <a:rPr lang="en-GB" sz="1000" dirty="0">
                          <a:latin typeface="Arial" panose="020B0604020202020204" pitchFamily="34" charset="0"/>
                          <a:cs typeface="Arial" panose="020B0604020202020204" pitchFamily="34" charset="0"/>
                        </a:rPr>
                        <a:t>161/255 (63.1)</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5EAE8"/>
                    </a:solidFill>
                  </a:tcPr>
                </a:tc>
                <a:tc>
                  <a:txBody>
                    <a:bodyPr/>
                    <a:lstStyle/>
                    <a:p>
                      <a:pPr algn="ctr"/>
                      <a:r>
                        <a:rPr lang="en-GB" sz="1000" dirty="0">
                          <a:latin typeface="Arial" panose="020B0604020202020204" pitchFamily="34" charset="0"/>
                          <a:cs typeface="Arial" panose="020B0604020202020204" pitchFamily="34" charset="0"/>
                        </a:rPr>
                        <a:t>83/130 (63.8)</a:t>
                      </a:r>
                      <a:br>
                        <a:rPr lang="en-GB" sz="1000" dirty="0">
                          <a:latin typeface="Arial" panose="020B0604020202020204" pitchFamily="34" charset="0"/>
                          <a:cs typeface="Arial" panose="020B0604020202020204" pitchFamily="34" charset="0"/>
                        </a:rPr>
                      </a:br>
                      <a:r>
                        <a:rPr lang="en-GB" sz="1000" dirty="0">
                          <a:latin typeface="Arial" panose="020B0604020202020204" pitchFamily="34" charset="0"/>
                          <a:cs typeface="Arial" panose="020B0604020202020204" pitchFamily="34" charset="0"/>
                        </a:rPr>
                        <a:t>104/150 (69.3)</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5EAE8"/>
                    </a:solidFill>
                  </a:tcPr>
                </a:tc>
                <a:tc>
                  <a:txBody>
                    <a:bodyPr/>
                    <a:lstStyle/>
                    <a:p>
                      <a:pPr algn="ctr"/>
                      <a:endParaRPr lang="en-GB" sz="1000" dirty="0">
                        <a:latin typeface="Arial" panose="020B0604020202020204" pitchFamily="34" charset="0"/>
                        <a:cs typeface="Arial" panose="020B0604020202020204" pitchFamily="34"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5EAE8"/>
                    </a:solidFill>
                  </a:tcPr>
                </a:tc>
                <a:tc>
                  <a:txBody>
                    <a:bodyPr/>
                    <a:lstStyle/>
                    <a:p>
                      <a:pPr algn="ctr"/>
                      <a:endParaRPr lang="en-GB" sz="1000" dirty="0">
                        <a:latin typeface="Arial" panose="020B0604020202020204" pitchFamily="34" charset="0"/>
                        <a:cs typeface="Arial" panose="020B0604020202020204" pitchFamily="34"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5EAE8"/>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000" dirty="0">
                          <a:latin typeface="Arial" panose="020B0604020202020204" pitchFamily="34" charset="0"/>
                          <a:cs typeface="Arial" panose="020B0604020202020204" pitchFamily="34" charset="0"/>
                        </a:rPr>
                        <a:t>0.74 (0.57, 0.97)</a:t>
                      </a:r>
                      <a:br>
                        <a:rPr lang="en-GB" sz="1000" dirty="0">
                          <a:latin typeface="Arial" panose="020B0604020202020204" pitchFamily="34" charset="0"/>
                          <a:cs typeface="Arial" panose="020B0604020202020204" pitchFamily="34" charset="0"/>
                        </a:rPr>
                      </a:br>
                      <a:r>
                        <a:rPr lang="en-GB" sz="1000" dirty="0">
                          <a:latin typeface="Arial" panose="020B0604020202020204" pitchFamily="34" charset="0"/>
                          <a:cs typeface="Arial" panose="020B0604020202020204" pitchFamily="34" charset="0"/>
                        </a:rPr>
                        <a:t>0.52 (0.41, 0.67)</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5EAE8"/>
                    </a:solidFill>
                  </a:tcPr>
                </a:tc>
                <a:extLst>
                  <a:ext uri="{0D108BD9-81ED-4DB2-BD59-A6C34878D82A}">
                    <a16:rowId xmlns:a16="http://schemas.microsoft.com/office/drawing/2014/main" val="3448325231"/>
                  </a:ext>
                </a:extLst>
              </a:tr>
              <a:tr h="15362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000" b="1" dirty="0" err="1">
                          <a:latin typeface="Arial" panose="020B0604020202020204" pitchFamily="34" charset="0"/>
                          <a:cs typeface="Arial" panose="020B0604020202020204" pitchFamily="34" charset="0"/>
                        </a:rPr>
                        <a:t>Taxane</a:t>
                      </a:r>
                      <a:r>
                        <a:rPr lang="en-GB" sz="1000" b="1" dirty="0">
                          <a:latin typeface="Arial" panose="020B0604020202020204" pitchFamily="34" charset="0"/>
                          <a:cs typeface="Arial" panose="020B0604020202020204" pitchFamily="34" charset="0"/>
                        </a:rPr>
                        <a:t> regimens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GB" sz="1000" dirty="0">
                          <a:latin typeface="Arial" panose="020B0604020202020204" pitchFamily="34" charset="0"/>
                          <a:cs typeface="Arial" panose="020B0604020202020204" pitchFamily="34" charset="0"/>
                        </a:rPr>
                        <a:t>1</a:t>
                      </a:r>
                      <a:br>
                        <a:rPr lang="en-GB" sz="1000" dirty="0">
                          <a:latin typeface="Arial" panose="020B0604020202020204" pitchFamily="34" charset="0"/>
                          <a:cs typeface="Arial" panose="020B0604020202020204" pitchFamily="34" charset="0"/>
                        </a:rPr>
                      </a:br>
                      <a:r>
                        <a:rPr lang="en-GB" sz="1000" dirty="0">
                          <a:latin typeface="Arial" panose="020B0604020202020204" pitchFamily="34" charset="0"/>
                          <a:cs typeface="Arial" panose="020B0604020202020204" pitchFamily="34" charset="0"/>
                        </a:rPr>
                        <a:t>≥2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000" dirty="0">
                          <a:latin typeface="Arial" panose="020B0604020202020204" pitchFamily="34" charset="0"/>
                          <a:cs typeface="Arial" panose="020B0604020202020204" pitchFamily="34" charset="0"/>
                        </a:rPr>
                        <a:t>206/342 (60.2)</a:t>
                      </a:r>
                    </a:p>
                    <a:p>
                      <a:pPr algn="ctr"/>
                      <a:r>
                        <a:rPr lang="en-GB" sz="1000" dirty="0">
                          <a:latin typeface="Arial" panose="020B0604020202020204" pitchFamily="34" charset="0"/>
                          <a:cs typeface="Arial" panose="020B0604020202020204" pitchFamily="34" charset="0"/>
                        </a:rPr>
                        <a:t>113/170 (66.5)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000" dirty="0">
                          <a:latin typeface="Arial" panose="020B0604020202020204" pitchFamily="34" charset="0"/>
                          <a:cs typeface="Arial" panose="020B0604020202020204" pitchFamily="34" charset="0"/>
                        </a:rPr>
                        <a:t>108/165 (65.5)</a:t>
                      </a:r>
                      <a:br>
                        <a:rPr lang="en-GB" sz="1000" dirty="0">
                          <a:latin typeface="Arial" panose="020B0604020202020204" pitchFamily="34" charset="0"/>
                          <a:cs typeface="Arial" panose="020B0604020202020204" pitchFamily="34" charset="0"/>
                        </a:rPr>
                      </a:br>
                      <a:r>
                        <a:rPr lang="en-GB" sz="1000" dirty="0">
                          <a:latin typeface="Arial" panose="020B0604020202020204" pitchFamily="34" charset="0"/>
                          <a:cs typeface="Arial" panose="020B0604020202020204" pitchFamily="34" charset="0"/>
                        </a:rPr>
                        <a:t>70/99 (70.7)</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1000"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1000"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000" dirty="0">
                          <a:latin typeface="Arial" panose="020B0604020202020204" pitchFamily="34" charset="0"/>
                          <a:cs typeface="Arial" panose="020B0604020202020204" pitchFamily="34" charset="0"/>
                        </a:rPr>
                        <a:t>0.59 (0.46, 0.75)</a:t>
                      </a:r>
                      <a:br>
                        <a:rPr lang="en-GB" sz="1000" dirty="0">
                          <a:latin typeface="Arial" panose="020B0604020202020204" pitchFamily="34" charset="0"/>
                          <a:cs typeface="Arial" panose="020B0604020202020204" pitchFamily="34" charset="0"/>
                        </a:rPr>
                      </a:br>
                      <a:r>
                        <a:rPr lang="en-GB" sz="1000" dirty="0">
                          <a:latin typeface="Arial" panose="020B0604020202020204" pitchFamily="34" charset="0"/>
                          <a:cs typeface="Arial" panose="020B0604020202020204" pitchFamily="34" charset="0"/>
                        </a:rPr>
                        <a:t>0.73 (0.53, 0.99)</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31085707"/>
                  </a:ext>
                </a:extLst>
              </a:tr>
              <a:tr h="153622">
                <a:tc>
                  <a:txBody>
                    <a:bodyPr/>
                    <a:lstStyle/>
                    <a:p>
                      <a:r>
                        <a:rPr lang="en-GB" sz="1000" b="1" dirty="0">
                          <a:latin typeface="Arial" panose="020B0604020202020204" pitchFamily="34" charset="0"/>
                          <a:cs typeface="Arial" panose="020B0604020202020204" pitchFamily="34" charset="0"/>
                        </a:rPr>
                        <a:t>Non-</a:t>
                      </a:r>
                      <a:r>
                        <a:rPr lang="en-GB" sz="1000" b="1" dirty="0" err="1">
                          <a:latin typeface="Arial" panose="020B0604020202020204" pitchFamily="34" charset="0"/>
                          <a:cs typeface="Arial" panose="020B0604020202020204" pitchFamily="34" charset="0"/>
                        </a:rPr>
                        <a:t>taxane</a:t>
                      </a:r>
                      <a:r>
                        <a:rPr lang="en-GB" sz="1000" b="1" dirty="0">
                          <a:latin typeface="Arial" panose="020B0604020202020204" pitchFamily="34" charset="0"/>
                          <a:cs typeface="Arial" panose="020B0604020202020204" pitchFamily="34" charset="0"/>
                        </a:rPr>
                        <a:t> regimens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5EAE8"/>
                    </a:solidFill>
                  </a:tcPr>
                </a:tc>
                <a:tc>
                  <a:txBody>
                    <a:bodyPr/>
                    <a:lstStyle/>
                    <a:p>
                      <a:r>
                        <a:rPr lang="en-GB" sz="1000" dirty="0">
                          <a:latin typeface="Arial" panose="020B0604020202020204" pitchFamily="34" charset="0"/>
                          <a:cs typeface="Arial" panose="020B0604020202020204" pitchFamily="34" charset="0"/>
                        </a:rPr>
                        <a:t>0</a:t>
                      </a:r>
                      <a:br>
                        <a:rPr lang="en-GB" sz="1000" dirty="0">
                          <a:latin typeface="Arial" panose="020B0604020202020204" pitchFamily="34" charset="0"/>
                          <a:cs typeface="Arial" panose="020B0604020202020204" pitchFamily="34" charset="0"/>
                        </a:rPr>
                      </a:br>
                      <a:r>
                        <a:rPr lang="en-GB" sz="1000" dirty="0">
                          <a:latin typeface="Arial" panose="020B0604020202020204" pitchFamily="34" charset="0"/>
                          <a:cs typeface="Arial" panose="020B0604020202020204" pitchFamily="34" charset="0"/>
                        </a:rPr>
                        <a:t>≥1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5EAE8"/>
                    </a:solidFill>
                  </a:tcPr>
                </a:tc>
                <a:tc>
                  <a:txBody>
                    <a:bodyPr/>
                    <a:lstStyle/>
                    <a:p>
                      <a:pPr algn="ctr"/>
                      <a:r>
                        <a:rPr lang="en-GB" sz="1000" dirty="0">
                          <a:latin typeface="Arial" panose="020B0604020202020204" pitchFamily="34" charset="0"/>
                          <a:cs typeface="Arial" panose="020B0604020202020204" pitchFamily="34" charset="0"/>
                        </a:rPr>
                        <a:t>299/485 (61.6)</a:t>
                      </a:r>
                    </a:p>
                    <a:p>
                      <a:pPr algn="ctr"/>
                      <a:r>
                        <a:rPr lang="en-GB" sz="1000" dirty="0">
                          <a:latin typeface="Arial" panose="020B0604020202020204" pitchFamily="34" charset="0"/>
                          <a:cs typeface="Arial" panose="020B0604020202020204" pitchFamily="34" charset="0"/>
                        </a:rPr>
                        <a:t>44/66 (66.7)</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5EAE8"/>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000" dirty="0">
                          <a:latin typeface="Arial" panose="020B0604020202020204" pitchFamily="34" charset="0"/>
                          <a:cs typeface="Arial" panose="020B0604020202020204" pitchFamily="34" charset="0"/>
                        </a:rPr>
                        <a:t>167/252 (66.3)</a:t>
                      </a:r>
                      <a:br>
                        <a:rPr lang="en-GB" sz="1000" dirty="0">
                          <a:latin typeface="Arial" panose="020B0604020202020204" pitchFamily="34" charset="0"/>
                          <a:cs typeface="Arial" panose="020B0604020202020204" pitchFamily="34" charset="0"/>
                        </a:rPr>
                      </a:br>
                      <a:r>
                        <a:rPr lang="en-GB" sz="1000" dirty="0">
                          <a:latin typeface="Arial" panose="020B0604020202020204" pitchFamily="34" charset="0"/>
                          <a:cs typeface="Arial" panose="020B0604020202020204" pitchFamily="34" charset="0"/>
                        </a:rPr>
                        <a:t>20/28 (71.4)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5EAE8"/>
                    </a:solidFill>
                  </a:tcPr>
                </a:tc>
                <a:tc>
                  <a:txBody>
                    <a:bodyPr/>
                    <a:lstStyle/>
                    <a:p>
                      <a:pPr algn="ctr"/>
                      <a:endParaRPr lang="en-GB" sz="1000"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5EAE8"/>
                    </a:solidFill>
                  </a:tcPr>
                </a:tc>
                <a:tc>
                  <a:txBody>
                    <a:bodyPr/>
                    <a:lstStyle/>
                    <a:p>
                      <a:pPr algn="ctr"/>
                      <a:endParaRPr lang="en-GB" sz="1000"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5EAE8"/>
                    </a:solidFill>
                  </a:tcPr>
                </a:tc>
                <a:tc>
                  <a:txBody>
                    <a:bodyPr/>
                    <a:lstStyle/>
                    <a:p>
                      <a:pPr algn="ctr"/>
                      <a:r>
                        <a:rPr lang="en-GB" sz="1000" dirty="0">
                          <a:latin typeface="Arial" panose="020B0604020202020204" pitchFamily="34" charset="0"/>
                          <a:cs typeface="Arial" panose="020B0604020202020204" pitchFamily="34" charset="0"/>
                        </a:rPr>
                        <a:t>0.61 (0.50, 0.74)</a:t>
                      </a:r>
                      <a:br>
                        <a:rPr lang="en-GB" sz="1000" dirty="0">
                          <a:latin typeface="Arial" panose="020B0604020202020204" pitchFamily="34" charset="0"/>
                          <a:cs typeface="Arial" panose="020B0604020202020204" pitchFamily="34" charset="0"/>
                        </a:rPr>
                      </a:br>
                      <a:r>
                        <a:rPr lang="en-GB" sz="1000" dirty="0">
                          <a:latin typeface="Arial" panose="020B0604020202020204" pitchFamily="34" charset="0"/>
                          <a:cs typeface="Arial" panose="020B0604020202020204" pitchFamily="34" charset="0"/>
                        </a:rPr>
                        <a:t>0.71 (0.42, 1.23)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5EAE8"/>
                    </a:solidFill>
                  </a:tcPr>
                </a:tc>
                <a:extLst>
                  <a:ext uri="{0D108BD9-81ED-4DB2-BD59-A6C34878D82A}">
                    <a16:rowId xmlns:a16="http://schemas.microsoft.com/office/drawing/2014/main" val="448818533"/>
                  </a:ext>
                </a:extLst>
              </a:tr>
              <a:tr h="153622">
                <a:tc>
                  <a:txBody>
                    <a:bodyPr/>
                    <a:lstStyle/>
                    <a:p>
                      <a:r>
                        <a:rPr lang="en-GB" sz="1000" b="1" dirty="0">
                          <a:latin typeface="Arial" panose="020B0604020202020204" pitchFamily="34" charset="0"/>
                          <a:cs typeface="Arial" panose="020B0604020202020204" pitchFamily="34" charset="0"/>
                        </a:rPr>
                        <a:t>Immunotherapies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000" dirty="0">
                          <a:latin typeface="Arial" panose="020B0604020202020204" pitchFamily="34" charset="0"/>
                          <a:cs typeface="Arial" panose="020B0604020202020204" pitchFamily="34" charset="0"/>
                        </a:rPr>
                        <a:t>0</a:t>
                      </a:r>
                      <a:br>
                        <a:rPr lang="en-GB" sz="1000" dirty="0">
                          <a:latin typeface="Arial" panose="020B0604020202020204" pitchFamily="34" charset="0"/>
                          <a:cs typeface="Arial" panose="020B0604020202020204" pitchFamily="34" charset="0"/>
                        </a:rPr>
                      </a:br>
                      <a:r>
                        <a:rPr lang="en-GB" sz="1000" dirty="0">
                          <a:latin typeface="Arial" panose="020B0604020202020204" pitchFamily="34" charset="0"/>
                          <a:cs typeface="Arial" panose="020B0604020202020204" pitchFamily="34" charset="0"/>
                        </a:rPr>
                        <a:t>≥1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000" dirty="0">
                          <a:latin typeface="Arial" panose="020B0604020202020204" pitchFamily="34" charset="0"/>
                          <a:cs typeface="Arial" panose="020B0604020202020204" pitchFamily="34" charset="0"/>
                        </a:rPr>
                        <a:t>255/414 (61.6)</a:t>
                      </a:r>
                      <a:br>
                        <a:rPr lang="en-GB" sz="1000" dirty="0">
                          <a:latin typeface="Arial" panose="020B0604020202020204" pitchFamily="34" charset="0"/>
                          <a:cs typeface="Arial" panose="020B0604020202020204" pitchFamily="34" charset="0"/>
                        </a:rPr>
                      </a:br>
                      <a:r>
                        <a:rPr lang="en-GB" sz="1000" dirty="0">
                          <a:latin typeface="Arial" panose="020B0604020202020204" pitchFamily="34" charset="0"/>
                          <a:cs typeface="Arial" panose="020B0604020202020204" pitchFamily="34" charset="0"/>
                        </a:rPr>
                        <a:t>88/137 (64.2)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000" dirty="0">
                          <a:latin typeface="Arial" panose="020B0604020202020204" pitchFamily="34" charset="0"/>
                          <a:cs typeface="Arial" panose="020B0604020202020204" pitchFamily="34" charset="0"/>
                        </a:rPr>
                        <a:t>134/200 (67.0)</a:t>
                      </a:r>
                      <a:br>
                        <a:rPr lang="en-GB" sz="1000" dirty="0">
                          <a:latin typeface="Arial" panose="020B0604020202020204" pitchFamily="34" charset="0"/>
                          <a:cs typeface="Arial" panose="020B0604020202020204" pitchFamily="34" charset="0"/>
                        </a:rPr>
                      </a:br>
                      <a:r>
                        <a:rPr lang="en-GB" sz="1000" dirty="0">
                          <a:latin typeface="Arial" panose="020B0604020202020204" pitchFamily="34" charset="0"/>
                          <a:cs typeface="Arial" panose="020B0604020202020204" pitchFamily="34" charset="0"/>
                        </a:rPr>
                        <a:t>53/80 (66.3)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1000"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1000"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000" dirty="0">
                          <a:latin typeface="Arial" panose="020B0604020202020204" pitchFamily="34" charset="0"/>
                          <a:cs typeface="Arial" panose="020B0604020202020204" pitchFamily="34" charset="0"/>
                        </a:rPr>
                        <a:t>0.58 (0.47, 0.73)</a:t>
                      </a:r>
                      <a:br>
                        <a:rPr lang="en-GB" sz="1000" dirty="0">
                          <a:latin typeface="Arial" panose="020B0604020202020204" pitchFamily="34" charset="0"/>
                          <a:cs typeface="Arial" panose="020B0604020202020204" pitchFamily="34" charset="0"/>
                        </a:rPr>
                      </a:br>
                      <a:r>
                        <a:rPr lang="en-GB" sz="1000" dirty="0">
                          <a:latin typeface="Arial" panose="020B0604020202020204" pitchFamily="34" charset="0"/>
                          <a:cs typeface="Arial" panose="020B0604020202020204" pitchFamily="34" charset="0"/>
                        </a:rPr>
                        <a:t>0.72 (0.51, 1.01)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16292187"/>
                  </a:ext>
                </a:extLst>
              </a:tr>
              <a:tr h="153622">
                <a:tc>
                  <a:txBody>
                    <a:bodyPr/>
                    <a:lstStyle/>
                    <a:p>
                      <a:r>
                        <a:rPr lang="en-GB" sz="1000" b="1" dirty="0">
                          <a:latin typeface="Arial" panose="020B0604020202020204" pitchFamily="34" charset="0"/>
                          <a:cs typeface="Arial" panose="020B0604020202020204" pitchFamily="34" charset="0"/>
                        </a:rPr>
                        <a:t>Bone health agents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5EAE8"/>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000" dirty="0">
                          <a:latin typeface="Arial" panose="020B0604020202020204" pitchFamily="34" charset="0"/>
                          <a:cs typeface="Arial" panose="020B0604020202020204" pitchFamily="34" charset="0"/>
                        </a:rPr>
                        <a:t>Yes</a:t>
                      </a:r>
                      <a:br>
                        <a:rPr lang="en-GB" sz="1000" dirty="0">
                          <a:latin typeface="Arial" panose="020B0604020202020204" pitchFamily="34" charset="0"/>
                          <a:cs typeface="Arial" panose="020B0604020202020204" pitchFamily="34" charset="0"/>
                        </a:rPr>
                      </a:br>
                      <a:r>
                        <a:rPr lang="en-GB" sz="1000" dirty="0">
                          <a:latin typeface="Arial" panose="020B0604020202020204" pitchFamily="34" charset="0"/>
                          <a:cs typeface="Arial" panose="020B0604020202020204" pitchFamily="34" charset="0"/>
                        </a:rPr>
                        <a:t>No</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5EAE8"/>
                    </a:solidFill>
                  </a:tcPr>
                </a:tc>
                <a:tc>
                  <a:txBody>
                    <a:bodyPr/>
                    <a:lstStyle/>
                    <a:p>
                      <a:pPr algn="ctr"/>
                      <a:r>
                        <a:rPr lang="en-GB" sz="1000" dirty="0">
                          <a:latin typeface="Arial" panose="020B0604020202020204" pitchFamily="34" charset="0"/>
                          <a:cs typeface="Arial" panose="020B0604020202020204" pitchFamily="34" charset="0"/>
                        </a:rPr>
                        <a:t>66/99 (66.7)</a:t>
                      </a:r>
                      <a:br>
                        <a:rPr lang="en-GB" sz="1000" dirty="0">
                          <a:latin typeface="Arial" panose="020B0604020202020204" pitchFamily="34" charset="0"/>
                          <a:cs typeface="Arial" panose="020B0604020202020204" pitchFamily="34" charset="0"/>
                        </a:rPr>
                      </a:br>
                      <a:r>
                        <a:rPr lang="en-GB" sz="1000" dirty="0">
                          <a:latin typeface="Arial" panose="020B0604020202020204" pitchFamily="34" charset="0"/>
                          <a:cs typeface="Arial" panose="020B0604020202020204" pitchFamily="34" charset="0"/>
                        </a:rPr>
                        <a:t>277/452 (61.3)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5EAE8"/>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000" dirty="0">
                          <a:latin typeface="Arial" panose="020B0604020202020204" pitchFamily="34" charset="0"/>
                          <a:cs typeface="Arial" panose="020B0604020202020204" pitchFamily="34" charset="0"/>
                        </a:rPr>
                        <a:t>43/57 (75.4)</a:t>
                      </a:r>
                      <a:br>
                        <a:rPr lang="en-GB" sz="1000" dirty="0">
                          <a:latin typeface="Arial" panose="020B0604020202020204" pitchFamily="34" charset="0"/>
                          <a:cs typeface="Arial" panose="020B0604020202020204" pitchFamily="34" charset="0"/>
                        </a:rPr>
                      </a:br>
                      <a:r>
                        <a:rPr lang="en-GB" sz="1000" dirty="0">
                          <a:latin typeface="Arial" panose="020B0604020202020204" pitchFamily="34" charset="0"/>
                          <a:cs typeface="Arial" panose="020B0604020202020204" pitchFamily="34" charset="0"/>
                        </a:rPr>
                        <a:t>144/223 (64.6)</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5EAE8"/>
                    </a:solidFill>
                  </a:tcPr>
                </a:tc>
                <a:tc>
                  <a:txBody>
                    <a:bodyPr/>
                    <a:lstStyle/>
                    <a:p>
                      <a:pPr algn="ctr"/>
                      <a:endParaRPr lang="en-GB" sz="1000"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5EAE8"/>
                    </a:solidFill>
                  </a:tcPr>
                </a:tc>
                <a:tc>
                  <a:txBody>
                    <a:bodyPr/>
                    <a:lstStyle/>
                    <a:p>
                      <a:pPr algn="ctr"/>
                      <a:endParaRPr lang="en-GB" sz="1000"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5EAE8"/>
                    </a:solidFill>
                  </a:tcPr>
                </a:tc>
                <a:tc>
                  <a:txBody>
                    <a:bodyPr/>
                    <a:lstStyle/>
                    <a:p>
                      <a:pPr algn="ctr"/>
                      <a:r>
                        <a:rPr lang="en-GB" sz="1000" dirty="0">
                          <a:latin typeface="Arial" panose="020B0604020202020204" pitchFamily="34" charset="0"/>
                          <a:cs typeface="Arial" panose="020B0604020202020204" pitchFamily="34" charset="0"/>
                        </a:rPr>
                        <a:t>0.54 (0.36, 0.80)</a:t>
                      </a:r>
                      <a:br>
                        <a:rPr lang="en-GB" sz="1000" dirty="0">
                          <a:latin typeface="Arial" panose="020B0604020202020204" pitchFamily="34" charset="0"/>
                          <a:cs typeface="Arial" panose="020B0604020202020204" pitchFamily="34" charset="0"/>
                        </a:rPr>
                      </a:br>
                      <a:r>
                        <a:rPr lang="en-GB" sz="1000" dirty="0">
                          <a:latin typeface="Arial" panose="020B0604020202020204" pitchFamily="34" charset="0"/>
                          <a:cs typeface="Arial" panose="020B0604020202020204" pitchFamily="34" charset="0"/>
                        </a:rPr>
                        <a:t>0.64 (0.52, 0.79)</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5EAE8"/>
                    </a:solidFill>
                  </a:tcPr>
                </a:tc>
                <a:extLst>
                  <a:ext uri="{0D108BD9-81ED-4DB2-BD59-A6C34878D82A}">
                    <a16:rowId xmlns:a16="http://schemas.microsoft.com/office/drawing/2014/main" val="1308174433"/>
                  </a:ext>
                </a:extLst>
              </a:tr>
              <a:tr h="153622">
                <a:tc>
                  <a:txBody>
                    <a:bodyPr/>
                    <a:lstStyle/>
                    <a:p>
                      <a:r>
                        <a:rPr lang="en-GB" sz="1000" b="1" i="0" baseline="30000" dirty="0">
                          <a:latin typeface="Arial" panose="020B0604020202020204" pitchFamily="34" charset="0"/>
                          <a:cs typeface="Arial" panose="020B0604020202020204" pitchFamily="34" charset="0"/>
                        </a:rPr>
                        <a:t>223</a:t>
                      </a:r>
                      <a:r>
                        <a:rPr lang="en-GB" sz="1000" b="1" dirty="0">
                          <a:latin typeface="Arial" panose="020B0604020202020204" pitchFamily="34" charset="0"/>
                          <a:cs typeface="Arial" panose="020B0604020202020204" pitchFamily="34" charset="0"/>
                        </a:rPr>
                        <a:t>Ra</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000" dirty="0">
                          <a:latin typeface="Arial" panose="020B0604020202020204" pitchFamily="34" charset="0"/>
                          <a:cs typeface="Arial" panose="020B0604020202020204" pitchFamily="34" charset="0"/>
                        </a:rPr>
                        <a:t>Yes</a:t>
                      </a:r>
                      <a:br>
                        <a:rPr lang="en-GB" sz="1000" dirty="0">
                          <a:latin typeface="Arial" panose="020B0604020202020204" pitchFamily="34" charset="0"/>
                          <a:cs typeface="Arial" panose="020B0604020202020204" pitchFamily="34" charset="0"/>
                        </a:rPr>
                      </a:br>
                      <a:r>
                        <a:rPr lang="en-GB" sz="1000" dirty="0">
                          <a:latin typeface="Arial" panose="020B0604020202020204" pitchFamily="34" charset="0"/>
                          <a:cs typeface="Arial" panose="020B0604020202020204" pitchFamily="34" charset="0"/>
                        </a:rPr>
                        <a:t>No</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000" dirty="0">
                          <a:latin typeface="Arial" panose="020B0604020202020204" pitchFamily="34" charset="0"/>
                          <a:cs typeface="Arial" panose="020B0604020202020204" pitchFamily="34" charset="0"/>
                        </a:rPr>
                        <a:t>59/97 (60.8)</a:t>
                      </a:r>
                      <a:br>
                        <a:rPr lang="en-GB" sz="1000" dirty="0">
                          <a:latin typeface="Arial" panose="020B0604020202020204" pitchFamily="34" charset="0"/>
                          <a:cs typeface="Arial" panose="020B0604020202020204" pitchFamily="34" charset="0"/>
                        </a:rPr>
                      </a:br>
                      <a:r>
                        <a:rPr lang="en-GB" sz="1000" dirty="0">
                          <a:latin typeface="Arial" panose="020B0604020202020204" pitchFamily="34" charset="0"/>
                          <a:cs typeface="Arial" panose="020B0604020202020204" pitchFamily="34" charset="0"/>
                        </a:rPr>
                        <a:t>284/454 (62.6)</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000" dirty="0">
                          <a:latin typeface="Arial" panose="020B0604020202020204" pitchFamily="34" charset="0"/>
                          <a:cs typeface="Arial" panose="020B0604020202020204" pitchFamily="34" charset="0"/>
                        </a:rPr>
                        <a:t>31/48 (64.6)</a:t>
                      </a:r>
                      <a:br>
                        <a:rPr lang="en-GB" sz="1000" dirty="0">
                          <a:latin typeface="Arial" panose="020B0604020202020204" pitchFamily="34" charset="0"/>
                          <a:cs typeface="Arial" panose="020B0604020202020204" pitchFamily="34" charset="0"/>
                        </a:rPr>
                      </a:br>
                      <a:r>
                        <a:rPr lang="en-GB" sz="1000" dirty="0">
                          <a:latin typeface="Arial" panose="020B0604020202020204" pitchFamily="34" charset="0"/>
                          <a:cs typeface="Arial" panose="020B0604020202020204" pitchFamily="34" charset="0"/>
                        </a:rPr>
                        <a:t>156/232 (67.2)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1000"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1000"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000" dirty="0">
                          <a:latin typeface="Arial" panose="020B0604020202020204" pitchFamily="34" charset="0"/>
                          <a:cs typeface="Arial" panose="020B0604020202020204" pitchFamily="34" charset="0"/>
                        </a:rPr>
                        <a:t>0.73 (0.47, 1.13)</a:t>
                      </a:r>
                      <a:br>
                        <a:rPr lang="en-GB" sz="1000" dirty="0">
                          <a:latin typeface="Arial" panose="020B0604020202020204" pitchFamily="34" charset="0"/>
                          <a:cs typeface="Arial" panose="020B0604020202020204" pitchFamily="34" charset="0"/>
                        </a:rPr>
                      </a:br>
                      <a:r>
                        <a:rPr lang="en-GB" sz="1000" dirty="0">
                          <a:latin typeface="Arial" panose="020B0604020202020204" pitchFamily="34" charset="0"/>
                          <a:cs typeface="Arial" panose="020B0604020202020204" pitchFamily="34" charset="0"/>
                        </a:rPr>
                        <a:t>0.60 (0.49, 0.73)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15387881"/>
                  </a:ext>
                </a:extLst>
              </a:tr>
              <a:tr h="153622">
                <a:tc>
                  <a:txBody>
                    <a:bodyPr/>
                    <a:lstStyle/>
                    <a:p>
                      <a:r>
                        <a:rPr lang="en-GB" sz="1000" b="1" dirty="0">
                          <a:latin typeface="Arial" panose="020B0604020202020204" pitchFamily="34" charset="0"/>
                          <a:cs typeface="Arial" panose="020B0604020202020204" pitchFamily="34" charset="0"/>
                        </a:rPr>
                        <a:t>PARP inhibitors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5EAE8"/>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000" dirty="0">
                          <a:latin typeface="Arial" panose="020B0604020202020204" pitchFamily="34" charset="0"/>
                          <a:cs typeface="Arial" panose="020B0604020202020204" pitchFamily="34" charset="0"/>
                        </a:rPr>
                        <a:t>Yes</a:t>
                      </a:r>
                      <a:br>
                        <a:rPr lang="en-GB" sz="1000" dirty="0">
                          <a:latin typeface="Arial" panose="020B0604020202020204" pitchFamily="34" charset="0"/>
                          <a:cs typeface="Arial" panose="020B0604020202020204" pitchFamily="34" charset="0"/>
                        </a:rPr>
                      </a:br>
                      <a:r>
                        <a:rPr lang="en-GB" sz="1000" dirty="0">
                          <a:latin typeface="Arial" panose="020B0604020202020204" pitchFamily="34" charset="0"/>
                          <a:cs typeface="Arial" panose="020B0604020202020204" pitchFamily="34" charset="0"/>
                        </a:rPr>
                        <a:t>No</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5EAE8"/>
                    </a:solidFill>
                  </a:tcPr>
                </a:tc>
                <a:tc>
                  <a:txBody>
                    <a:bodyPr/>
                    <a:lstStyle/>
                    <a:p>
                      <a:pPr algn="ctr"/>
                      <a:r>
                        <a:rPr lang="en-GB" sz="1000" dirty="0">
                          <a:latin typeface="Arial" panose="020B0604020202020204" pitchFamily="34" charset="0"/>
                          <a:cs typeface="Arial" panose="020B0604020202020204" pitchFamily="34" charset="0"/>
                        </a:rPr>
                        <a:t>22/30 (73.3)</a:t>
                      </a:r>
                      <a:br>
                        <a:rPr lang="en-GB" sz="1000" dirty="0">
                          <a:latin typeface="Arial" panose="020B0604020202020204" pitchFamily="34" charset="0"/>
                          <a:cs typeface="Arial" panose="020B0604020202020204" pitchFamily="34" charset="0"/>
                        </a:rPr>
                      </a:br>
                      <a:r>
                        <a:rPr lang="en-GB" sz="1000" dirty="0">
                          <a:latin typeface="Arial" panose="020B0604020202020204" pitchFamily="34" charset="0"/>
                          <a:cs typeface="Arial" panose="020B0604020202020204" pitchFamily="34" charset="0"/>
                        </a:rPr>
                        <a:t>321/521 (61.6)</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5EAE8"/>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000" dirty="0">
                          <a:latin typeface="Arial" panose="020B0604020202020204" pitchFamily="34" charset="0"/>
                          <a:cs typeface="Arial" panose="020B0604020202020204" pitchFamily="34" charset="0"/>
                        </a:rPr>
                        <a:t>11/16 (68.8)</a:t>
                      </a:r>
                      <a:br>
                        <a:rPr lang="en-GB" sz="1000" dirty="0">
                          <a:latin typeface="Arial" panose="020B0604020202020204" pitchFamily="34" charset="0"/>
                          <a:cs typeface="Arial" panose="020B0604020202020204" pitchFamily="34" charset="0"/>
                        </a:rPr>
                      </a:br>
                      <a:r>
                        <a:rPr lang="en-GB" sz="1000" dirty="0">
                          <a:latin typeface="Arial" panose="020B0604020202020204" pitchFamily="34" charset="0"/>
                          <a:cs typeface="Arial" panose="020B0604020202020204" pitchFamily="34" charset="0"/>
                        </a:rPr>
                        <a:t>176/264 (66.7)</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5EAE8"/>
                    </a:solidFill>
                  </a:tcPr>
                </a:tc>
                <a:tc>
                  <a:txBody>
                    <a:bodyPr/>
                    <a:lstStyle/>
                    <a:p>
                      <a:pPr algn="ctr"/>
                      <a:endParaRPr lang="en-GB" sz="1000"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5EAE8"/>
                    </a:solidFill>
                  </a:tcPr>
                </a:tc>
                <a:tc>
                  <a:txBody>
                    <a:bodyPr/>
                    <a:lstStyle/>
                    <a:p>
                      <a:pPr algn="ctr"/>
                      <a:endParaRPr lang="en-GB" sz="1000"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5EAE8"/>
                    </a:solidFill>
                  </a:tcPr>
                </a:tc>
                <a:tc>
                  <a:txBody>
                    <a:bodyPr/>
                    <a:lstStyle/>
                    <a:p>
                      <a:pPr algn="ctr"/>
                      <a:r>
                        <a:rPr lang="en-GB" sz="1000" dirty="0">
                          <a:latin typeface="Arial" panose="020B0604020202020204" pitchFamily="34" charset="0"/>
                          <a:cs typeface="Arial" panose="020B0604020202020204" pitchFamily="34" charset="0"/>
                        </a:rPr>
                        <a:t>0.60 (0.28, 1.28)</a:t>
                      </a:r>
                      <a:br>
                        <a:rPr lang="en-GB" sz="1000" dirty="0">
                          <a:latin typeface="Arial" panose="020B0604020202020204" pitchFamily="34" charset="0"/>
                          <a:cs typeface="Arial" panose="020B0604020202020204" pitchFamily="34" charset="0"/>
                        </a:rPr>
                      </a:br>
                      <a:r>
                        <a:rPr lang="en-GB" sz="1000" dirty="0">
                          <a:latin typeface="Arial" panose="020B0604020202020204" pitchFamily="34" charset="0"/>
                          <a:cs typeface="Arial" panose="020B0604020202020204" pitchFamily="34" charset="0"/>
                        </a:rPr>
                        <a:t>0.62 (0.51, 0.75)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5EAE8"/>
                    </a:solidFill>
                  </a:tcPr>
                </a:tc>
                <a:extLst>
                  <a:ext uri="{0D108BD9-81ED-4DB2-BD59-A6C34878D82A}">
                    <a16:rowId xmlns:a16="http://schemas.microsoft.com/office/drawing/2014/main" val="2122064524"/>
                  </a:ext>
                </a:extLst>
              </a:tr>
              <a:tr h="153622">
                <a:tc>
                  <a:txBody>
                    <a:bodyPr/>
                    <a:lstStyle/>
                    <a:p>
                      <a:r>
                        <a:rPr lang="en-GB" sz="1000" b="1" dirty="0">
                          <a:latin typeface="Arial" panose="020B0604020202020204" pitchFamily="34" charset="0"/>
                          <a:cs typeface="Arial" panose="020B0604020202020204" pitchFamily="34" charset="0"/>
                        </a:rPr>
                        <a:t>All patients</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GB" sz="1000" b="1"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1" dirty="0">
                          <a:latin typeface="Arial" panose="020B0604020202020204" pitchFamily="34" charset="0"/>
                          <a:cs typeface="Arial" panose="020B0604020202020204" pitchFamily="34" charset="0"/>
                        </a:rPr>
                        <a:t>343/551 (62.3)</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000" b="1" dirty="0">
                          <a:latin typeface="Arial" panose="020B0604020202020204" pitchFamily="34" charset="0"/>
                          <a:cs typeface="Arial" panose="020B0604020202020204" pitchFamily="34" charset="0"/>
                        </a:rPr>
                        <a:t>187/280 (66.8)</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000" b="1"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000" b="1"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1" dirty="0">
                          <a:latin typeface="Arial" panose="020B0604020202020204" pitchFamily="34" charset="0"/>
                          <a:cs typeface="Arial" panose="020B0604020202020204" pitchFamily="34" charset="0"/>
                        </a:rPr>
                        <a:t>0.62 (0.52, 0.74)</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19001387"/>
                  </a:ext>
                </a:extLst>
              </a:tr>
            </a:tbl>
          </a:graphicData>
        </a:graphic>
      </p:graphicFrame>
      <p:cxnSp>
        <p:nvCxnSpPr>
          <p:cNvPr id="11" name="Straight Connector 10">
            <a:extLst>
              <a:ext uri="{FF2B5EF4-FFF2-40B4-BE49-F238E27FC236}">
                <a16:creationId xmlns:a16="http://schemas.microsoft.com/office/drawing/2014/main" id="{7BBB46EF-F42E-437A-52B1-FB6A09389D98}"/>
              </a:ext>
            </a:extLst>
          </p:cNvPr>
          <p:cNvCxnSpPr>
            <a:cxnSpLocks/>
          </p:cNvCxnSpPr>
          <p:nvPr/>
        </p:nvCxnSpPr>
        <p:spPr>
          <a:xfrm rot="16200000" flipH="1">
            <a:off x="8723847" y="4939723"/>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8CFE3D72-A68D-208E-E64A-D180CE63F341}"/>
              </a:ext>
            </a:extLst>
          </p:cNvPr>
          <p:cNvSpPr txBox="1"/>
          <p:nvPr/>
        </p:nvSpPr>
        <p:spPr>
          <a:xfrm>
            <a:off x="8670656" y="5002949"/>
            <a:ext cx="176330" cy="1384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0.8</a:t>
            </a:r>
          </a:p>
        </p:txBody>
      </p:sp>
      <p:cxnSp>
        <p:nvCxnSpPr>
          <p:cNvPr id="22" name="Straight Connector 21">
            <a:extLst>
              <a:ext uri="{FF2B5EF4-FFF2-40B4-BE49-F238E27FC236}">
                <a16:creationId xmlns:a16="http://schemas.microsoft.com/office/drawing/2014/main" id="{3238B437-0266-CCDD-5323-B2B8B198CD21}"/>
              </a:ext>
            </a:extLst>
          </p:cNvPr>
          <p:cNvCxnSpPr>
            <a:cxnSpLocks/>
          </p:cNvCxnSpPr>
          <p:nvPr/>
        </p:nvCxnSpPr>
        <p:spPr>
          <a:xfrm rot="16200000" flipH="1">
            <a:off x="7987247" y="4936970"/>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3" name="TextBox 22">
            <a:extLst>
              <a:ext uri="{FF2B5EF4-FFF2-40B4-BE49-F238E27FC236}">
                <a16:creationId xmlns:a16="http://schemas.microsoft.com/office/drawing/2014/main" id="{2D9A16E3-6DE4-2E4E-A79C-7214C5BF4436}"/>
              </a:ext>
            </a:extLst>
          </p:cNvPr>
          <p:cNvSpPr txBox="1"/>
          <p:nvPr/>
        </p:nvSpPr>
        <p:spPr>
          <a:xfrm>
            <a:off x="7934056" y="5000196"/>
            <a:ext cx="176330" cy="1384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0.2</a:t>
            </a:r>
          </a:p>
        </p:txBody>
      </p:sp>
      <p:cxnSp>
        <p:nvCxnSpPr>
          <p:cNvPr id="24" name="Straight Connector 23">
            <a:extLst>
              <a:ext uri="{FF2B5EF4-FFF2-40B4-BE49-F238E27FC236}">
                <a16:creationId xmlns:a16="http://schemas.microsoft.com/office/drawing/2014/main" id="{BA2CEC6F-863C-F8BB-B2A9-761A93A63A88}"/>
              </a:ext>
            </a:extLst>
          </p:cNvPr>
          <p:cNvCxnSpPr>
            <a:cxnSpLocks/>
          </p:cNvCxnSpPr>
          <p:nvPr/>
        </p:nvCxnSpPr>
        <p:spPr>
          <a:xfrm rot="16200000" flipH="1">
            <a:off x="7260172" y="4937811"/>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5" name="TextBox 24">
            <a:extLst>
              <a:ext uri="{FF2B5EF4-FFF2-40B4-BE49-F238E27FC236}">
                <a16:creationId xmlns:a16="http://schemas.microsoft.com/office/drawing/2014/main" id="{920EDF79-7C53-A987-5DA6-8E0882BDE7A6}"/>
              </a:ext>
            </a:extLst>
          </p:cNvPr>
          <p:cNvSpPr txBox="1"/>
          <p:nvPr/>
        </p:nvSpPr>
        <p:spPr>
          <a:xfrm>
            <a:off x="7171716" y="5001037"/>
            <a:ext cx="246863" cy="1384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0.05</a:t>
            </a:r>
          </a:p>
        </p:txBody>
      </p:sp>
      <p:cxnSp>
        <p:nvCxnSpPr>
          <p:cNvPr id="26" name="Straight Connector 25">
            <a:extLst>
              <a:ext uri="{FF2B5EF4-FFF2-40B4-BE49-F238E27FC236}">
                <a16:creationId xmlns:a16="http://schemas.microsoft.com/office/drawing/2014/main" id="{7074EF0E-7325-9510-7C70-0676A97FD9C0}"/>
              </a:ext>
            </a:extLst>
          </p:cNvPr>
          <p:cNvCxnSpPr>
            <a:cxnSpLocks/>
          </p:cNvCxnSpPr>
          <p:nvPr/>
        </p:nvCxnSpPr>
        <p:spPr>
          <a:xfrm rot="16200000" flipH="1">
            <a:off x="9438222" y="4938630"/>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7" name="TextBox 26">
            <a:extLst>
              <a:ext uri="{FF2B5EF4-FFF2-40B4-BE49-F238E27FC236}">
                <a16:creationId xmlns:a16="http://schemas.microsoft.com/office/drawing/2014/main" id="{2CC6A5C1-15A2-2A79-A205-4098180AC8FE}"/>
              </a:ext>
            </a:extLst>
          </p:cNvPr>
          <p:cNvSpPr txBox="1"/>
          <p:nvPr/>
        </p:nvSpPr>
        <p:spPr>
          <a:xfrm>
            <a:off x="9385031" y="5001856"/>
            <a:ext cx="176330" cy="1384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3.2</a:t>
            </a:r>
          </a:p>
        </p:txBody>
      </p:sp>
      <p:cxnSp>
        <p:nvCxnSpPr>
          <p:cNvPr id="28" name="Straight Connector 27">
            <a:extLst>
              <a:ext uri="{FF2B5EF4-FFF2-40B4-BE49-F238E27FC236}">
                <a16:creationId xmlns:a16="http://schemas.microsoft.com/office/drawing/2014/main" id="{F1F1D1A6-F3EC-92B0-9355-ACD449899175}"/>
              </a:ext>
            </a:extLst>
          </p:cNvPr>
          <p:cNvCxnSpPr>
            <a:cxnSpLocks/>
          </p:cNvCxnSpPr>
          <p:nvPr/>
        </p:nvCxnSpPr>
        <p:spPr>
          <a:xfrm>
            <a:off x="8870972" y="1573002"/>
            <a:ext cx="0" cy="3325542"/>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36" name="Group 35">
            <a:extLst>
              <a:ext uri="{FF2B5EF4-FFF2-40B4-BE49-F238E27FC236}">
                <a16:creationId xmlns:a16="http://schemas.microsoft.com/office/drawing/2014/main" id="{80812692-96E0-A207-FB23-8F6C2D58966E}"/>
              </a:ext>
            </a:extLst>
          </p:cNvPr>
          <p:cNvGrpSpPr/>
          <p:nvPr/>
        </p:nvGrpSpPr>
        <p:grpSpPr>
          <a:xfrm>
            <a:off x="8516332" y="4502781"/>
            <a:ext cx="205199" cy="72000"/>
            <a:chOff x="9264352" y="4945055"/>
            <a:chExt cx="385200" cy="72000"/>
          </a:xfrm>
        </p:grpSpPr>
        <p:cxnSp>
          <p:nvCxnSpPr>
            <p:cNvPr id="32" name="Straight Connector 31">
              <a:extLst>
                <a:ext uri="{FF2B5EF4-FFF2-40B4-BE49-F238E27FC236}">
                  <a16:creationId xmlns:a16="http://schemas.microsoft.com/office/drawing/2014/main" id="{60965C86-75E5-DBFA-11F8-639678BA2423}"/>
                </a:ext>
              </a:extLst>
            </p:cNvPr>
            <p:cNvCxnSpPr>
              <a:cxnSpLocks/>
            </p:cNvCxnSpPr>
            <p:nvPr/>
          </p:nvCxnSpPr>
          <p:spPr>
            <a:xfrm rot="16200000" flipH="1">
              <a:off x="9228352" y="4981055"/>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DD257D1D-4563-13EB-4AC6-2178CBD002C7}"/>
                </a:ext>
              </a:extLst>
            </p:cNvPr>
            <p:cNvCxnSpPr>
              <a:cxnSpLocks/>
            </p:cNvCxnSpPr>
            <p:nvPr/>
          </p:nvCxnSpPr>
          <p:spPr>
            <a:xfrm rot="16200000" flipH="1">
              <a:off x="9612847" y="4981055"/>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76F4C432-4CAF-CC42-79A5-5581C6D3249F}"/>
                </a:ext>
              </a:extLst>
            </p:cNvPr>
            <p:cNvCxnSpPr>
              <a:cxnSpLocks/>
            </p:cNvCxnSpPr>
            <p:nvPr/>
          </p:nvCxnSpPr>
          <p:spPr>
            <a:xfrm flipH="1">
              <a:off x="9264352" y="4981055"/>
              <a:ext cx="3852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37" name="Oval 36">
            <a:extLst>
              <a:ext uri="{FF2B5EF4-FFF2-40B4-BE49-F238E27FC236}">
                <a16:creationId xmlns:a16="http://schemas.microsoft.com/office/drawing/2014/main" id="{CB266202-19EB-100E-41AB-5C961BC47C20}"/>
              </a:ext>
            </a:extLst>
          </p:cNvPr>
          <p:cNvSpPr/>
          <p:nvPr/>
        </p:nvSpPr>
        <p:spPr>
          <a:xfrm>
            <a:off x="8564127" y="4486581"/>
            <a:ext cx="104400" cy="1044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38" name="Group 37">
            <a:extLst>
              <a:ext uri="{FF2B5EF4-FFF2-40B4-BE49-F238E27FC236}">
                <a16:creationId xmlns:a16="http://schemas.microsoft.com/office/drawing/2014/main" id="{E21148DC-B344-7327-0AB2-BAE5E816D0DD}"/>
              </a:ext>
            </a:extLst>
          </p:cNvPr>
          <p:cNvGrpSpPr/>
          <p:nvPr/>
        </p:nvGrpSpPr>
        <p:grpSpPr>
          <a:xfrm>
            <a:off x="8522682" y="4737577"/>
            <a:ext cx="180000" cy="72000"/>
            <a:chOff x="9264352" y="4945055"/>
            <a:chExt cx="385200" cy="72000"/>
          </a:xfrm>
        </p:grpSpPr>
        <p:cxnSp>
          <p:nvCxnSpPr>
            <p:cNvPr id="39" name="Straight Connector 38">
              <a:extLst>
                <a:ext uri="{FF2B5EF4-FFF2-40B4-BE49-F238E27FC236}">
                  <a16:creationId xmlns:a16="http://schemas.microsoft.com/office/drawing/2014/main" id="{BE20E8B3-A0D9-708A-9667-42A59D30790C}"/>
                </a:ext>
              </a:extLst>
            </p:cNvPr>
            <p:cNvCxnSpPr>
              <a:cxnSpLocks/>
            </p:cNvCxnSpPr>
            <p:nvPr/>
          </p:nvCxnSpPr>
          <p:spPr>
            <a:xfrm rot="16200000" flipH="1">
              <a:off x="9228352" y="4981055"/>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12C2094C-A163-CE46-E722-A0861279A207}"/>
                </a:ext>
              </a:extLst>
            </p:cNvPr>
            <p:cNvCxnSpPr>
              <a:cxnSpLocks/>
            </p:cNvCxnSpPr>
            <p:nvPr/>
          </p:nvCxnSpPr>
          <p:spPr>
            <a:xfrm rot="16200000" flipH="1">
              <a:off x="9612847" y="4981055"/>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9E2EA594-67DA-D1F7-727F-97358C9B517B}"/>
                </a:ext>
              </a:extLst>
            </p:cNvPr>
            <p:cNvCxnSpPr>
              <a:cxnSpLocks/>
            </p:cNvCxnSpPr>
            <p:nvPr/>
          </p:nvCxnSpPr>
          <p:spPr>
            <a:xfrm flipH="1">
              <a:off x="9264352" y="4981055"/>
              <a:ext cx="3852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42" name="Oval 41">
            <a:extLst>
              <a:ext uri="{FF2B5EF4-FFF2-40B4-BE49-F238E27FC236}">
                <a16:creationId xmlns:a16="http://schemas.microsoft.com/office/drawing/2014/main" id="{09FD7E04-8595-F23F-8B0E-5D1E5EDAAAED}"/>
              </a:ext>
            </a:extLst>
          </p:cNvPr>
          <p:cNvSpPr/>
          <p:nvPr/>
        </p:nvSpPr>
        <p:spPr>
          <a:xfrm>
            <a:off x="8570477" y="4721377"/>
            <a:ext cx="104400" cy="1044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43" name="Group 42">
            <a:extLst>
              <a:ext uri="{FF2B5EF4-FFF2-40B4-BE49-F238E27FC236}">
                <a16:creationId xmlns:a16="http://schemas.microsoft.com/office/drawing/2014/main" id="{7636E7E2-3223-BD2B-8805-D7CD46EE66AB}"/>
              </a:ext>
            </a:extLst>
          </p:cNvPr>
          <p:cNvGrpSpPr/>
          <p:nvPr/>
        </p:nvGrpSpPr>
        <p:grpSpPr>
          <a:xfrm>
            <a:off x="8497282" y="4101228"/>
            <a:ext cx="208800" cy="72000"/>
            <a:chOff x="9264352" y="4945055"/>
            <a:chExt cx="385200" cy="72000"/>
          </a:xfrm>
        </p:grpSpPr>
        <p:cxnSp>
          <p:nvCxnSpPr>
            <p:cNvPr id="44" name="Straight Connector 43">
              <a:extLst>
                <a:ext uri="{FF2B5EF4-FFF2-40B4-BE49-F238E27FC236}">
                  <a16:creationId xmlns:a16="http://schemas.microsoft.com/office/drawing/2014/main" id="{C016E085-7CBF-7C23-9780-FE49870FE449}"/>
                </a:ext>
              </a:extLst>
            </p:cNvPr>
            <p:cNvCxnSpPr>
              <a:cxnSpLocks/>
            </p:cNvCxnSpPr>
            <p:nvPr/>
          </p:nvCxnSpPr>
          <p:spPr>
            <a:xfrm rot="16200000" flipH="1">
              <a:off x="9228352" y="4981055"/>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964B0D45-5382-16E0-26D5-C3A4BD926E1E}"/>
                </a:ext>
              </a:extLst>
            </p:cNvPr>
            <p:cNvCxnSpPr>
              <a:cxnSpLocks/>
            </p:cNvCxnSpPr>
            <p:nvPr/>
          </p:nvCxnSpPr>
          <p:spPr>
            <a:xfrm rot="16200000" flipH="1">
              <a:off x="9612847" y="4981055"/>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6503E3C6-AA4F-B27D-944A-D5512430A2ED}"/>
                </a:ext>
              </a:extLst>
            </p:cNvPr>
            <p:cNvCxnSpPr>
              <a:cxnSpLocks/>
            </p:cNvCxnSpPr>
            <p:nvPr/>
          </p:nvCxnSpPr>
          <p:spPr>
            <a:xfrm flipH="1">
              <a:off x="9264352" y="4981055"/>
              <a:ext cx="3852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47" name="Oval 46">
            <a:extLst>
              <a:ext uri="{FF2B5EF4-FFF2-40B4-BE49-F238E27FC236}">
                <a16:creationId xmlns:a16="http://schemas.microsoft.com/office/drawing/2014/main" id="{88E4F260-3435-1404-0AEE-441AEFB519CE}"/>
              </a:ext>
            </a:extLst>
          </p:cNvPr>
          <p:cNvSpPr/>
          <p:nvPr/>
        </p:nvSpPr>
        <p:spPr>
          <a:xfrm>
            <a:off x="8549524" y="4088628"/>
            <a:ext cx="97200" cy="972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48" name="Group 47">
            <a:extLst>
              <a:ext uri="{FF2B5EF4-FFF2-40B4-BE49-F238E27FC236}">
                <a16:creationId xmlns:a16="http://schemas.microsoft.com/office/drawing/2014/main" id="{2D06A113-3ED0-CD68-A081-7E7956039457}"/>
              </a:ext>
            </a:extLst>
          </p:cNvPr>
          <p:cNvGrpSpPr/>
          <p:nvPr/>
        </p:nvGrpSpPr>
        <p:grpSpPr>
          <a:xfrm>
            <a:off x="8525857" y="3704514"/>
            <a:ext cx="216000" cy="72000"/>
            <a:chOff x="9264352" y="4945055"/>
            <a:chExt cx="385200" cy="72000"/>
          </a:xfrm>
        </p:grpSpPr>
        <p:cxnSp>
          <p:nvCxnSpPr>
            <p:cNvPr id="49" name="Straight Connector 48">
              <a:extLst>
                <a:ext uri="{FF2B5EF4-FFF2-40B4-BE49-F238E27FC236}">
                  <a16:creationId xmlns:a16="http://schemas.microsoft.com/office/drawing/2014/main" id="{557C305B-B02D-B548-C544-5F4A689A2E8D}"/>
                </a:ext>
              </a:extLst>
            </p:cNvPr>
            <p:cNvCxnSpPr>
              <a:cxnSpLocks/>
            </p:cNvCxnSpPr>
            <p:nvPr/>
          </p:nvCxnSpPr>
          <p:spPr>
            <a:xfrm rot="16200000" flipH="1">
              <a:off x="9228352" y="4981055"/>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E421C783-99BD-E691-DFD1-0CAFAB17D413}"/>
                </a:ext>
              </a:extLst>
            </p:cNvPr>
            <p:cNvCxnSpPr>
              <a:cxnSpLocks/>
            </p:cNvCxnSpPr>
            <p:nvPr/>
          </p:nvCxnSpPr>
          <p:spPr>
            <a:xfrm rot="16200000" flipH="1">
              <a:off x="9612847" y="4981055"/>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0BB0FDBF-238A-D856-CFC3-F559E93B2237}"/>
                </a:ext>
              </a:extLst>
            </p:cNvPr>
            <p:cNvCxnSpPr>
              <a:cxnSpLocks/>
            </p:cNvCxnSpPr>
            <p:nvPr/>
          </p:nvCxnSpPr>
          <p:spPr>
            <a:xfrm flipH="1">
              <a:off x="9264352" y="4981055"/>
              <a:ext cx="3852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52" name="Oval 51">
            <a:extLst>
              <a:ext uri="{FF2B5EF4-FFF2-40B4-BE49-F238E27FC236}">
                <a16:creationId xmlns:a16="http://schemas.microsoft.com/office/drawing/2014/main" id="{238B9FAE-A6FC-8B36-63EC-62FFE3F1DF12}"/>
              </a:ext>
            </a:extLst>
          </p:cNvPr>
          <p:cNvSpPr/>
          <p:nvPr/>
        </p:nvSpPr>
        <p:spPr>
          <a:xfrm>
            <a:off x="8589439" y="3691914"/>
            <a:ext cx="97200" cy="972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53" name="Group 52">
            <a:extLst>
              <a:ext uri="{FF2B5EF4-FFF2-40B4-BE49-F238E27FC236}">
                <a16:creationId xmlns:a16="http://schemas.microsoft.com/office/drawing/2014/main" id="{7AD3172B-0F85-32A7-6A76-E184BB25D614}"/>
              </a:ext>
            </a:extLst>
          </p:cNvPr>
          <p:cNvGrpSpPr/>
          <p:nvPr/>
        </p:nvGrpSpPr>
        <p:grpSpPr>
          <a:xfrm>
            <a:off x="8475057" y="3948018"/>
            <a:ext cx="453600" cy="72000"/>
            <a:chOff x="9264352" y="4945055"/>
            <a:chExt cx="385200" cy="72000"/>
          </a:xfrm>
        </p:grpSpPr>
        <p:cxnSp>
          <p:nvCxnSpPr>
            <p:cNvPr id="54" name="Straight Connector 53">
              <a:extLst>
                <a:ext uri="{FF2B5EF4-FFF2-40B4-BE49-F238E27FC236}">
                  <a16:creationId xmlns:a16="http://schemas.microsoft.com/office/drawing/2014/main" id="{CE4D3DF0-3DBF-84BA-E764-EB5570001D1B}"/>
                </a:ext>
              </a:extLst>
            </p:cNvPr>
            <p:cNvCxnSpPr>
              <a:cxnSpLocks/>
            </p:cNvCxnSpPr>
            <p:nvPr/>
          </p:nvCxnSpPr>
          <p:spPr>
            <a:xfrm rot="16200000" flipH="1">
              <a:off x="9228352" y="4981055"/>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id="{9F81CD38-2D07-B1B6-E405-FAD17C8F4E6E}"/>
                </a:ext>
              </a:extLst>
            </p:cNvPr>
            <p:cNvCxnSpPr>
              <a:cxnSpLocks/>
            </p:cNvCxnSpPr>
            <p:nvPr/>
          </p:nvCxnSpPr>
          <p:spPr>
            <a:xfrm rot="16200000" flipH="1">
              <a:off x="9612847" y="4981055"/>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54C4F217-A711-EFF9-00EC-E67B6FA449B0}"/>
                </a:ext>
              </a:extLst>
            </p:cNvPr>
            <p:cNvCxnSpPr>
              <a:cxnSpLocks/>
            </p:cNvCxnSpPr>
            <p:nvPr/>
          </p:nvCxnSpPr>
          <p:spPr>
            <a:xfrm flipH="1">
              <a:off x="9264352" y="4981055"/>
              <a:ext cx="3852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59" name="Group 58">
            <a:extLst>
              <a:ext uri="{FF2B5EF4-FFF2-40B4-BE49-F238E27FC236}">
                <a16:creationId xmlns:a16="http://schemas.microsoft.com/office/drawing/2014/main" id="{6BD45699-74A4-C68D-218D-B453DF4F7051}"/>
              </a:ext>
            </a:extLst>
          </p:cNvPr>
          <p:cNvGrpSpPr/>
          <p:nvPr/>
        </p:nvGrpSpPr>
        <p:grpSpPr>
          <a:xfrm>
            <a:off x="8193124" y="4342232"/>
            <a:ext cx="802800" cy="72000"/>
            <a:chOff x="9264352" y="4945055"/>
            <a:chExt cx="385200" cy="72000"/>
          </a:xfrm>
        </p:grpSpPr>
        <p:cxnSp>
          <p:nvCxnSpPr>
            <p:cNvPr id="60" name="Straight Connector 59">
              <a:extLst>
                <a:ext uri="{FF2B5EF4-FFF2-40B4-BE49-F238E27FC236}">
                  <a16:creationId xmlns:a16="http://schemas.microsoft.com/office/drawing/2014/main" id="{88D5F5E1-14C9-BDBF-CCE9-E5342451BC93}"/>
                </a:ext>
              </a:extLst>
            </p:cNvPr>
            <p:cNvCxnSpPr>
              <a:cxnSpLocks/>
            </p:cNvCxnSpPr>
            <p:nvPr/>
          </p:nvCxnSpPr>
          <p:spPr>
            <a:xfrm rot="16200000" flipH="1">
              <a:off x="9228352" y="4981055"/>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03011B51-9C2F-ACD5-51AF-A2ACB8E8EBDC}"/>
                </a:ext>
              </a:extLst>
            </p:cNvPr>
            <p:cNvCxnSpPr>
              <a:cxnSpLocks/>
            </p:cNvCxnSpPr>
            <p:nvPr/>
          </p:nvCxnSpPr>
          <p:spPr>
            <a:xfrm rot="16200000" flipH="1">
              <a:off x="9612847" y="4981055"/>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a:extLst>
                <a:ext uri="{FF2B5EF4-FFF2-40B4-BE49-F238E27FC236}">
                  <a16:creationId xmlns:a16="http://schemas.microsoft.com/office/drawing/2014/main" id="{69EEFED4-349D-578D-3B14-6DDA8313E5DD}"/>
                </a:ext>
              </a:extLst>
            </p:cNvPr>
            <p:cNvCxnSpPr>
              <a:cxnSpLocks/>
            </p:cNvCxnSpPr>
            <p:nvPr/>
          </p:nvCxnSpPr>
          <p:spPr>
            <a:xfrm flipH="1">
              <a:off x="9264352" y="4981055"/>
              <a:ext cx="3852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58" name="Oval 57">
            <a:extLst>
              <a:ext uri="{FF2B5EF4-FFF2-40B4-BE49-F238E27FC236}">
                <a16:creationId xmlns:a16="http://schemas.microsoft.com/office/drawing/2014/main" id="{C9CFFC12-11AE-2EB7-CD82-646322322C9B}"/>
              </a:ext>
            </a:extLst>
          </p:cNvPr>
          <p:cNvSpPr/>
          <p:nvPr/>
        </p:nvSpPr>
        <p:spPr>
          <a:xfrm>
            <a:off x="8589439" y="4363832"/>
            <a:ext cx="28800" cy="288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7" name="Oval 56">
            <a:extLst>
              <a:ext uri="{FF2B5EF4-FFF2-40B4-BE49-F238E27FC236}">
                <a16:creationId xmlns:a16="http://schemas.microsoft.com/office/drawing/2014/main" id="{783DB91F-72E5-CC3F-FDE3-2D572DC249ED}"/>
              </a:ext>
            </a:extLst>
          </p:cNvPr>
          <p:cNvSpPr/>
          <p:nvPr/>
        </p:nvSpPr>
        <p:spPr>
          <a:xfrm>
            <a:off x="8675906" y="3960618"/>
            <a:ext cx="46800" cy="468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63" name="Group 62">
            <a:extLst>
              <a:ext uri="{FF2B5EF4-FFF2-40B4-BE49-F238E27FC236}">
                <a16:creationId xmlns:a16="http://schemas.microsoft.com/office/drawing/2014/main" id="{B914A5F2-4D07-E40A-32AC-9C2D19F3FF3A}"/>
              </a:ext>
            </a:extLst>
          </p:cNvPr>
          <p:cNvGrpSpPr/>
          <p:nvPr/>
        </p:nvGrpSpPr>
        <p:grpSpPr>
          <a:xfrm>
            <a:off x="8329007" y="3554318"/>
            <a:ext cx="424800" cy="72000"/>
            <a:chOff x="9264352" y="4945055"/>
            <a:chExt cx="385200" cy="72000"/>
          </a:xfrm>
        </p:grpSpPr>
        <p:cxnSp>
          <p:nvCxnSpPr>
            <p:cNvPr id="64" name="Straight Connector 63">
              <a:extLst>
                <a:ext uri="{FF2B5EF4-FFF2-40B4-BE49-F238E27FC236}">
                  <a16:creationId xmlns:a16="http://schemas.microsoft.com/office/drawing/2014/main" id="{2DB5A0C8-4677-04CE-5B5B-35FAC76D3AB3}"/>
                </a:ext>
              </a:extLst>
            </p:cNvPr>
            <p:cNvCxnSpPr>
              <a:cxnSpLocks/>
            </p:cNvCxnSpPr>
            <p:nvPr/>
          </p:nvCxnSpPr>
          <p:spPr>
            <a:xfrm rot="16200000" flipH="1">
              <a:off x="9228352" y="4981055"/>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5" name="Straight Connector 64">
              <a:extLst>
                <a:ext uri="{FF2B5EF4-FFF2-40B4-BE49-F238E27FC236}">
                  <a16:creationId xmlns:a16="http://schemas.microsoft.com/office/drawing/2014/main" id="{F996A396-4B24-784C-0335-98ED546348B6}"/>
                </a:ext>
              </a:extLst>
            </p:cNvPr>
            <p:cNvCxnSpPr>
              <a:cxnSpLocks/>
            </p:cNvCxnSpPr>
            <p:nvPr/>
          </p:nvCxnSpPr>
          <p:spPr>
            <a:xfrm rot="16200000" flipH="1">
              <a:off x="9612847" y="4981055"/>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6" name="Straight Connector 65">
              <a:extLst>
                <a:ext uri="{FF2B5EF4-FFF2-40B4-BE49-F238E27FC236}">
                  <a16:creationId xmlns:a16="http://schemas.microsoft.com/office/drawing/2014/main" id="{BB064FC2-8E2A-2C45-D4C5-5295485DC8A4}"/>
                </a:ext>
              </a:extLst>
            </p:cNvPr>
            <p:cNvCxnSpPr>
              <a:cxnSpLocks/>
            </p:cNvCxnSpPr>
            <p:nvPr/>
          </p:nvCxnSpPr>
          <p:spPr>
            <a:xfrm flipH="1">
              <a:off x="9264352" y="4981055"/>
              <a:ext cx="3852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67" name="Oval 66">
            <a:extLst>
              <a:ext uri="{FF2B5EF4-FFF2-40B4-BE49-F238E27FC236}">
                <a16:creationId xmlns:a16="http://schemas.microsoft.com/office/drawing/2014/main" id="{D65709BA-7A12-8F0E-EC54-B8D5FFD76F8E}"/>
              </a:ext>
            </a:extLst>
          </p:cNvPr>
          <p:cNvSpPr/>
          <p:nvPr/>
        </p:nvSpPr>
        <p:spPr>
          <a:xfrm>
            <a:off x="8517629" y="3563318"/>
            <a:ext cx="54000" cy="540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68" name="Group 67">
            <a:extLst>
              <a:ext uri="{FF2B5EF4-FFF2-40B4-BE49-F238E27FC236}">
                <a16:creationId xmlns:a16="http://schemas.microsoft.com/office/drawing/2014/main" id="{0E024DFF-A309-BEE2-4892-32A9FEB8EA36}"/>
              </a:ext>
            </a:extLst>
          </p:cNvPr>
          <p:cNvGrpSpPr/>
          <p:nvPr/>
        </p:nvGrpSpPr>
        <p:grpSpPr>
          <a:xfrm>
            <a:off x="8513157" y="3310664"/>
            <a:ext cx="360000" cy="72000"/>
            <a:chOff x="9264352" y="4945055"/>
            <a:chExt cx="385200" cy="72000"/>
          </a:xfrm>
        </p:grpSpPr>
        <p:cxnSp>
          <p:nvCxnSpPr>
            <p:cNvPr id="69" name="Straight Connector 68">
              <a:extLst>
                <a:ext uri="{FF2B5EF4-FFF2-40B4-BE49-F238E27FC236}">
                  <a16:creationId xmlns:a16="http://schemas.microsoft.com/office/drawing/2014/main" id="{C25ACF66-E50C-AA2F-D027-6D5E60B6BBE5}"/>
                </a:ext>
              </a:extLst>
            </p:cNvPr>
            <p:cNvCxnSpPr>
              <a:cxnSpLocks/>
            </p:cNvCxnSpPr>
            <p:nvPr/>
          </p:nvCxnSpPr>
          <p:spPr>
            <a:xfrm rot="16200000" flipH="1">
              <a:off x="9228352" y="4981055"/>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0" name="Straight Connector 69">
              <a:extLst>
                <a:ext uri="{FF2B5EF4-FFF2-40B4-BE49-F238E27FC236}">
                  <a16:creationId xmlns:a16="http://schemas.microsoft.com/office/drawing/2014/main" id="{F083DBED-0BA9-7C21-5D37-584EDB564928}"/>
                </a:ext>
              </a:extLst>
            </p:cNvPr>
            <p:cNvCxnSpPr>
              <a:cxnSpLocks/>
            </p:cNvCxnSpPr>
            <p:nvPr/>
          </p:nvCxnSpPr>
          <p:spPr>
            <a:xfrm rot="16200000" flipH="1">
              <a:off x="9612847" y="4981055"/>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1" name="Straight Connector 70">
              <a:extLst>
                <a:ext uri="{FF2B5EF4-FFF2-40B4-BE49-F238E27FC236}">
                  <a16:creationId xmlns:a16="http://schemas.microsoft.com/office/drawing/2014/main" id="{DBC5D2FA-11CD-FC7C-43EC-BBB9DAFA0324}"/>
                </a:ext>
              </a:extLst>
            </p:cNvPr>
            <p:cNvCxnSpPr>
              <a:cxnSpLocks/>
            </p:cNvCxnSpPr>
            <p:nvPr/>
          </p:nvCxnSpPr>
          <p:spPr>
            <a:xfrm flipH="1">
              <a:off x="9264352" y="4981055"/>
              <a:ext cx="3852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72" name="Oval 71">
            <a:extLst>
              <a:ext uri="{FF2B5EF4-FFF2-40B4-BE49-F238E27FC236}">
                <a16:creationId xmlns:a16="http://schemas.microsoft.com/office/drawing/2014/main" id="{15A15E16-0B48-DEE7-6B8C-D68A38D39532}"/>
              </a:ext>
            </a:extLst>
          </p:cNvPr>
          <p:cNvSpPr/>
          <p:nvPr/>
        </p:nvSpPr>
        <p:spPr>
          <a:xfrm>
            <a:off x="8670491" y="3319664"/>
            <a:ext cx="54000" cy="540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73" name="Group 72">
            <a:extLst>
              <a:ext uri="{FF2B5EF4-FFF2-40B4-BE49-F238E27FC236}">
                <a16:creationId xmlns:a16="http://schemas.microsoft.com/office/drawing/2014/main" id="{0CA496DD-A234-61D4-4BF8-0B9C9901A187}"/>
              </a:ext>
            </a:extLst>
          </p:cNvPr>
          <p:cNvGrpSpPr/>
          <p:nvPr/>
        </p:nvGrpSpPr>
        <p:grpSpPr>
          <a:xfrm>
            <a:off x="8471882" y="3161675"/>
            <a:ext cx="230400" cy="72000"/>
            <a:chOff x="9264352" y="4945055"/>
            <a:chExt cx="385200" cy="72000"/>
          </a:xfrm>
        </p:grpSpPr>
        <p:cxnSp>
          <p:nvCxnSpPr>
            <p:cNvPr id="74" name="Straight Connector 73">
              <a:extLst>
                <a:ext uri="{FF2B5EF4-FFF2-40B4-BE49-F238E27FC236}">
                  <a16:creationId xmlns:a16="http://schemas.microsoft.com/office/drawing/2014/main" id="{578AA839-D76B-D3C7-FEBE-F1E72B53ADF3}"/>
                </a:ext>
              </a:extLst>
            </p:cNvPr>
            <p:cNvCxnSpPr>
              <a:cxnSpLocks/>
            </p:cNvCxnSpPr>
            <p:nvPr/>
          </p:nvCxnSpPr>
          <p:spPr>
            <a:xfrm rot="16200000" flipH="1">
              <a:off x="9228352" y="4981055"/>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7155D7D9-69E4-A0D6-5986-4F78E810A71A}"/>
                </a:ext>
              </a:extLst>
            </p:cNvPr>
            <p:cNvCxnSpPr>
              <a:cxnSpLocks/>
            </p:cNvCxnSpPr>
            <p:nvPr/>
          </p:nvCxnSpPr>
          <p:spPr>
            <a:xfrm rot="16200000" flipH="1">
              <a:off x="9612847" y="4981055"/>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6" name="Straight Connector 75">
              <a:extLst>
                <a:ext uri="{FF2B5EF4-FFF2-40B4-BE49-F238E27FC236}">
                  <a16:creationId xmlns:a16="http://schemas.microsoft.com/office/drawing/2014/main" id="{56F85961-39E3-3691-4CEC-2F338C673B06}"/>
                </a:ext>
              </a:extLst>
            </p:cNvPr>
            <p:cNvCxnSpPr>
              <a:cxnSpLocks/>
            </p:cNvCxnSpPr>
            <p:nvPr/>
          </p:nvCxnSpPr>
          <p:spPr>
            <a:xfrm flipH="1">
              <a:off x="9264352" y="4981055"/>
              <a:ext cx="3852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77" name="Oval 76">
            <a:extLst>
              <a:ext uri="{FF2B5EF4-FFF2-40B4-BE49-F238E27FC236}">
                <a16:creationId xmlns:a16="http://schemas.microsoft.com/office/drawing/2014/main" id="{ECA3BB53-152D-9FA2-C860-C69BD59CEC77}"/>
              </a:ext>
            </a:extLst>
          </p:cNvPr>
          <p:cNvSpPr/>
          <p:nvPr/>
        </p:nvSpPr>
        <p:spPr>
          <a:xfrm>
            <a:off x="8535464" y="3149075"/>
            <a:ext cx="97200" cy="972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78" name="Group 77">
            <a:extLst>
              <a:ext uri="{FF2B5EF4-FFF2-40B4-BE49-F238E27FC236}">
                <a16:creationId xmlns:a16="http://schemas.microsoft.com/office/drawing/2014/main" id="{7B12F6B1-F333-26DD-0897-E0E02E21A467}"/>
              </a:ext>
            </a:extLst>
          </p:cNvPr>
          <p:cNvGrpSpPr/>
          <p:nvPr/>
        </p:nvGrpSpPr>
        <p:grpSpPr>
          <a:xfrm>
            <a:off x="8408382" y="2910568"/>
            <a:ext cx="576000" cy="72000"/>
            <a:chOff x="9264352" y="4945055"/>
            <a:chExt cx="385200" cy="72000"/>
          </a:xfrm>
        </p:grpSpPr>
        <p:cxnSp>
          <p:nvCxnSpPr>
            <p:cNvPr id="79" name="Straight Connector 78">
              <a:extLst>
                <a:ext uri="{FF2B5EF4-FFF2-40B4-BE49-F238E27FC236}">
                  <a16:creationId xmlns:a16="http://schemas.microsoft.com/office/drawing/2014/main" id="{8FCAE17D-57D9-6AAF-CCF1-E35FE338F845}"/>
                </a:ext>
              </a:extLst>
            </p:cNvPr>
            <p:cNvCxnSpPr>
              <a:cxnSpLocks/>
            </p:cNvCxnSpPr>
            <p:nvPr/>
          </p:nvCxnSpPr>
          <p:spPr>
            <a:xfrm rot="16200000" flipH="1">
              <a:off x="9228352" y="4981055"/>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0" name="Straight Connector 79">
              <a:extLst>
                <a:ext uri="{FF2B5EF4-FFF2-40B4-BE49-F238E27FC236}">
                  <a16:creationId xmlns:a16="http://schemas.microsoft.com/office/drawing/2014/main" id="{1C0F95E6-A9C2-939E-926D-3090E40508B7}"/>
                </a:ext>
              </a:extLst>
            </p:cNvPr>
            <p:cNvCxnSpPr>
              <a:cxnSpLocks/>
            </p:cNvCxnSpPr>
            <p:nvPr/>
          </p:nvCxnSpPr>
          <p:spPr>
            <a:xfrm rot="16200000" flipH="1">
              <a:off x="9612847" y="4981055"/>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30122FBB-B9B1-E1EE-34D7-D00065B17D84}"/>
                </a:ext>
              </a:extLst>
            </p:cNvPr>
            <p:cNvCxnSpPr>
              <a:cxnSpLocks/>
            </p:cNvCxnSpPr>
            <p:nvPr/>
          </p:nvCxnSpPr>
          <p:spPr>
            <a:xfrm flipH="1">
              <a:off x="9264352" y="4981055"/>
              <a:ext cx="3852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82" name="Oval 81">
            <a:extLst>
              <a:ext uri="{FF2B5EF4-FFF2-40B4-BE49-F238E27FC236}">
                <a16:creationId xmlns:a16="http://schemas.microsoft.com/office/drawing/2014/main" id="{21217B22-A05E-3F6E-02DF-2297EF492DA6}"/>
              </a:ext>
            </a:extLst>
          </p:cNvPr>
          <p:cNvSpPr/>
          <p:nvPr/>
        </p:nvSpPr>
        <p:spPr>
          <a:xfrm>
            <a:off x="8663207" y="2923168"/>
            <a:ext cx="46800" cy="468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83" name="Group 82">
            <a:extLst>
              <a:ext uri="{FF2B5EF4-FFF2-40B4-BE49-F238E27FC236}">
                <a16:creationId xmlns:a16="http://schemas.microsoft.com/office/drawing/2014/main" id="{1CA42972-0750-CEA5-3866-933BA8135159}"/>
              </a:ext>
            </a:extLst>
          </p:cNvPr>
          <p:cNvGrpSpPr/>
          <p:nvPr/>
        </p:nvGrpSpPr>
        <p:grpSpPr>
          <a:xfrm>
            <a:off x="8506807" y="2745780"/>
            <a:ext cx="198000" cy="72000"/>
            <a:chOff x="9264352" y="4945055"/>
            <a:chExt cx="385200" cy="72000"/>
          </a:xfrm>
        </p:grpSpPr>
        <p:cxnSp>
          <p:nvCxnSpPr>
            <p:cNvPr id="84" name="Straight Connector 83">
              <a:extLst>
                <a:ext uri="{FF2B5EF4-FFF2-40B4-BE49-F238E27FC236}">
                  <a16:creationId xmlns:a16="http://schemas.microsoft.com/office/drawing/2014/main" id="{DFE8743B-A8FE-B25D-5837-BA046DC549F8}"/>
                </a:ext>
              </a:extLst>
            </p:cNvPr>
            <p:cNvCxnSpPr>
              <a:cxnSpLocks/>
            </p:cNvCxnSpPr>
            <p:nvPr/>
          </p:nvCxnSpPr>
          <p:spPr>
            <a:xfrm rot="16200000" flipH="1">
              <a:off x="9228352" y="4981055"/>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AC87F4CD-D656-FCDC-53EB-D405F15C84E1}"/>
                </a:ext>
              </a:extLst>
            </p:cNvPr>
            <p:cNvCxnSpPr>
              <a:cxnSpLocks/>
            </p:cNvCxnSpPr>
            <p:nvPr/>
          </p:nvCxnSpPr>
          <p:spPr>
            <a:xfrm rot="16200000" flipH="1">
              <a:off x="9612847" y="4981055"/>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A88E4E05-783D-3BDF-4E4E-C62C377E7ED8}"/>
                </a:ext>
              </a:extLst>
            </p:cNvPr>
            <p:cNvCxnSpPr>
              <a:cxnSpLocks/>
            </p:cNvCxnSpPr>
            <p:nvPr/>
          </p:nvCxnSpPr>
          <p:spPr>
            <a:xfrm flipH="1">
              <a:off x="9264352" y="4981055"/>
              <a:ext cx="3852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87" name="Oval 86">
            <a:extLst>
              <a:ext uri="{FF2B5EF4-FFF2-40B4-BE49-F238E27FC236}">
                <a16:creationId xmlns:a16="http://schemas.microsoft.com/office/drawing/2014/main" id="{D490BCEB-B0E6-2025-E9C5-6B82B7CA21AF}"/>
              </a:ext>
            </a:extLst>
          </p:cNvPr>
          <p:cNvSpPr/>
          <p:nvPr/>
        </p:nvSpPr>
        <p:spPr>
          <a:xfrm>
            <a:off x="8559547" y="2733180"/>
            <a:ext cx="97200" cy="972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88" name="Group 87">
            <a:extLst>
              <a:ext uri="{FF2B5EF4-FFF2-40B4-BE49-F238E27FC236}">
                <a16:creationId xmlns:a16="http://schemas.microsoft.com/office/drawing/2014/main" id="{F1E95934-963A-3D90-0D31-D2219FCABC50}"/>
              </a:ext>
            </a:extLst>
          </p:cNvPr>
          <p:cNvGrpSpPr/>
          <p:nvPr/>
        </p:nvGrpSpPr>
        <p:grpSpPr>
          <a:xfrm>
            <a:off x="8532207" y="2514699"/>
            <a:ext cx="334800" cy="72000"/>
            <a:chOff x="9264352" y="4945055"/>
            <a:chExt cx="385200" cy="72000"/>
          </a:xfrm>
        </p:grpSpPr>
        <p:cxnSp>
          <p:nvCxnSpPr>
            <p:cNvPr id="89" name="Straight Connector 88">
              <a:extLst>
                <a:ext uri="{FF2B5EF4-FFF2-40B4-BE49-F238E27FC236}">
                  <a16:creationId xmlns:a16="http://schemas.microsoft.com/office/drawing/2014/main" id="{D1820D15-D23D-F6BF-9862-A8ACBFC2041A}"/>
                </a:ext>
              </a:extLst>
            </p:cNvPr>
            <p:cNvCxnSpPr>
              <a:cxnSpLocks/>
            </p:cNvCxnSpPr>
            <p:nvPr/>
          </p:nvCxnSpPr>
          <p:spPr>
            <a:xfrm rot="16200000" flipH="1">
              <a:off x="9228352" y="4981055"/>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4D75DD16-3632-6A54-4B92-262887062944}"/>
                </a:ext>
              </a:extLst>
            </p:cNvPr>
            <p:cNvCxnSpPr>
              <a:cxnSpLocks/>
            </p:cNvCxnSpPr>
            <p:nvPr/>
          </p:nvCxnSpPr>
          <p:spPr>
            <a:xfrm rot="16200000" flipH="1">
              <a:off x="9612847" y="4981055"/>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1" name="Straight Connector 90">
              <a:extLst>
                <a:ext uri="{FF2B5EF4-FFF2-40B4-BE49-F238E27FC236}">
                  <a16:creationId xmlns:a16="http://schemas.microsoft.com/office/drawing/2014/main" id="{A3B26055-1A51-9ADA-44BC-0ABA07E94D50}"/>
                </a:ext>
              </a:extLst>
            </p:cNvPr>
            <p:cNvCxnSpPr>
              <a:cxnSpLocks/>
            </p:cNvCxnSpPr>
            <p:nvPr/>
          </p:nvCxnSpPr>
          <p:spPr>
            <a:xfrm flipH="1">
              <a:off x="9264352" y="4981055"/>
              <a:ext cx="3852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92" name="Oval 91">
            <a:extLst>
              <a:ext uri="{FF2B5EF4-FFF2-40B4-BE49-F238E27FC236}">
                <a16:creationId xmlns:a16="http://schemas.microsoft.com/office/drawing/2014/main" id="{7F2D3C9A-5498-886A-7220-797B465CF72D}"/>
              </a:ext>
            </a:extLst>
          </p:cNvPr>
          <p:cNvSpPr/>
          <p:nvPr/>
        </p:nvSpPr>
        <p:spPr>
          <a:xfrm>
            <a:off x="8669362" y="2518299"/>
            <a:ext cx="64800" cy="648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93" name="Group 92">
            <a:extLst>
              <a:ext uri="{FF2B5EF4-FFF2-40B4-BE49-F238E27FC236}">
                <a16:creationId xmlns:a16="http://schemas.microsoft.com/office/drawing/2014/main" id="{43582FEC-E085-3B2D-E13F-2CFDD5F9239D}"/>
              </a:ext>
            </a:extLst>
          </p:cNvPr>
          <p:cNvGrpSpPr/>
          <p:nvPr/>
        </p:nvGrpSpPr>
        <p:grpSpPr>
          <a:xfrm>
            <a:off x="8456007" y="2362105"/>
            <a:ext cx="262800" cy="72000"/>
            <a:chOff x="9264352" y="4945055"/>
            <a:chExt cx="385200" cy="72000"/>
          </a:xfrm>
        </p:grpSpPr>
        <p:cxnSp>
          <p:nvCxnSpPr>
            <p:cNvPr id="94" name="Straight Connector 93">
              <a:extLst>
                <a:ext uri="{FF2B5EF4-FFF2-40B4-BE49-F238E27FC236}">
                  <a16:creationId xmlns:a16="http://schemas.microsoft.com/office/drawing/2014/main" id="{CFCEE962-BF85-DBEA-7CBE-E0220DD6639C}"/>
                </a:ext>
              </a:extLst>
            </p:cNvPr>
            <p:cNvCxnSpPr>
              <a:cxnSpLocks/>
            </p:cNvCxnSpPr>
            <p:nvPr/>
          </p:nvCxnSpPr>
          <p:spPr>
            <a:xfrm rot="16200000" flipH="1">
              <a:off x="9228352" y="4981055"/>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5" name="Straight Connector 94">
              <a:extLst>
                <a:ext uri="{FF2B5EF4-FFF2-40B4-BE49-F238E27FC236}">
                  <a16:creationId xmlns:a16="http://schemas.microsoft.com/office/drawing/2014/main" id="{7EF16CBE-9B1C-1386-3EE6-742CA767ED1E}"/>
                </a:ext>
              </a:extLst>
            </p:cNvPr>
            <p:cNvCxnSpPr>
              <a:cxnSpLocks/>
            </p:cNvCxnSpPr>
            <p:nvPr/>
          </p:nvCxnSpPr>
          <p:spPr>
            <a:xfrm rot="16200000" flipH="1">
              <a:off x="9612847" y="4981055"/>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6" name="Straight Connector 95">
              <a:extLst>
                <a:ext uri="{FF2B5EF4-FFF2-40B4-BE49-F238E27FC236}">
                  <a16:creationId xmlns:a16="http://schemas.microsoft.com/office/drawing/2014/main" id="{162013CC-AF50-0947-9287-9C946FF80328}"/>
                </a:ext>
              </a:extLst>
            </p:cNvPr>
            <p:cNvCxnSpPr>
              <a:cxnSpLocks/>
            </p:cNvCxnSpPr>
            <p:nvPr/>
          </p:nvCxnSpPr>
          <p:spPr>
            <a:xfrm flipH="1">
              <a:off x="9264352" y="4981055"/>
              <a:ext cx="3852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97" name="Oval 96">
            <a:extLst>
              <a:ext uri="{FF2B5EF4-FFF2-40B4-BE49-F238E27FC236}">
                <a16:creationId xmlns:a16="http://schemas.microsoft.com/office/drawing/2014/main" id="{091F8E8D-D7B1-980D-4665-C20CA5E326D7}"/>
              </a:ext>
            </a:extLst>
          </p:cNvPr>
          <p:cNvSpPr/>
          <p:nvPr/>
        </p:nvSpPr>
        <p:spPr>
          <a:xfrm>
            <a:off x="8549524" y="2356705"/>
            <a:ext cx="82800" cy="828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98" name="Group 97">
            <a:extLst>
              <a:ext uri="{FF2B5EF4-FFF2-40B4-BE49-F238E27FC236}">
                <a16:creationId xmlns:a16="http://schemas.microsoft.com/office/drawing/2014/main" id="{2A624BBA-AF7E-97BF-DE30-689693209195}"/>
              </a:ext>
            </a:extLst>
          </p:cNvPr>
          <p:cNvGrpSpPr/>
          <p:nvPr/>
        </p:nvGrpSpPr>
        <p:grpSpPr>
          <a:xfrm>
            <a:off x="8398857" y="2136230"/>
            <a:ext cx="262800" cy="72000"/>
            <a:chOff x="9264352" y="4945055"/>
            <a:chExt cx="385200" cy="72000"/>
          </a:xfrm>
        </p:grpSpPr>
        <p:cxnSp>
          <p:nvCxnSpPr>
            <p:cNvPr id="99" name="Straight Connector 98">
              <a:extLst>
                <a:ext uri="{FF2B5EF4-FFF2-40B4-BE49-F238E27FC236}">
                  <a16:creationId xmlns:a16="http://schemas.microsoft.com/office/drawing/2014/main" id="{D39270CC-689C-C44E-B1AF-6FA10052817F}"/>
                </a:ext>
              </a:extLst>
            </p:cNvPr>
            <p:cNvCxnSpPr>
              <a:cxnSpLocks/>
            </p:cNvCxnSpPr>
            <p:nvPr/>
          </p:nvCxnSpPr>
          <p:spPr>
            <a:xfrm rot="16200000" flipH="1">
              <a:off x="9228352" y="4981055"/>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0" name="Straight Connector 99">
              <a:extLst>
                <a:ext uri="{FF2B5EF4-FFF2-40B4-BE49-F238E27FC236}">
                  <a16:creationId xmlns:a16="http://schemas.microsoft.com/office/drawing/2014/main" id="{1CC994B8-2C65-87B9-D9E1-948A032283F9}"/>
                </a:ext>
              </a:extLst>
            </p:cNvPr>
            <p:cNvCxnSpPr>
              <a:cxnSpLocks/>
            </p:cNvCxnSpPr>
            <p:nvPr/>
          </p:nvCxnSpPr>
          <p:spPr>
            <a:xfrm rot="16200000" flipH="1">
              <a:off x="9612847" y="4981055"/>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1" name="Straight Connector 100">
              <a:extLst>
                <a:ext uri="{FF2B5EF4-FFF2-40B4-BE49-F238E27FC236}">
                  <a16:creationId xmlns:a16="http://schemas.microsoft.com/office/drawing/2014/main" id="{C7E61760-9B3C-0111-06C0-FCE20F7501A1}"/>
                </a:ext>
              </a:extLst>
            </p:cNvPr>
            <p:cNvCxnSpPr>
              <a:cxnSpLocks/>
            </p:cNvCxnSpPr>
            <p:nvPr/>
          </p:nvCxnSpPr>
          <p:spPr>
            <a:xfrm flipH="1">
              <a:off x="9264352" y="4981055"/>
              <a:ext cx="3852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102" name="Oval 101">
            <a:extLst>
              <a:ext uri="{FF2B5EF4-FFF2-40B4-BE49-F238E27FC236}">
                <a16:creationId xmlns:a16="http://schemas.microsoft.com/office/drawing/2014/main" id="{B8F7DFA2-AC9D-D0EF-681C-EC906CABBDB0}"/>
              </a:ext>
            </a:extLst>
          </p:cNvPr>
          <p:cNvSpPr/>
          <p:nvPr/>
        </p:nvSpPr>
        <p:spPr>
          <a:xfrm>
            <a:off x="8488373" y="2130830"/>
            <a:ext cx="79200" cy="792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103" name="Group 102">
            <a:extLst>
              <a:ext uri="{FF2B5EF4-FFF2-40B4-BE49-F238E27FC236}">
                <a16:creationId xmlns:a16="http://schemas.microsoft.com/office/drawing/2014/main" id="{327175CC-CDBA-113E-F530-49BCF55A9C80}"/>
              </a:ext>
            </a:extLst>
          </p:cNvPr>
          <p:cNvGrpSpPr/>
          <p:nvPr/>
        </p:nvGrpSpPr>
        <p:grpSpPr>
          <a:xfrm>
            <a:off x="8576657" y="1968405"/>
            <a:ext cx="277200" cy="72000"/>
            <a:chOff x="9264352" y="4945055"/>
            <a:chExt cx="385200" cy="72000"/>
          </a:xfrm>
        </p:grpSpPr>
        <p:cxnSp>
          <p:nvCxnSpPr>
            <p:cNvPr id="104" name="Straight Connector 103">
              <a:extLst>
                <a:ext uri="{FF2B5EF4-FFF2-40B4-BE49-F238E27FC236}">
                  <a16:creationId xmlns:a16="http://schemas.microsoft.com/office/drawing/2014/main" id="{71D8E161-75FA-FA02-0E15-86C038ADE171}"/>
                </a:ext>
              </a:extLst>
            </p:cNvPr>
            <p:cNvCxnSpPr>
              <a:cxnSpLocks/>
            </p:cNvCxnSpPr>
            <p:nvPr/>
          </p:nvCxnSpPr>
          <p:spPr>
            <a:xfrm rot="16200000" flipH="1">
              <a:off x="9228352" y="4981055"/>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40F3E704-4308-48D6-2DCE-CEC278F942E4}"/>
                </a:ext>
              </a:extLst>
            </p:cNvPr>
            <p:cNvCxnSpPr>
              <a:cxnSpLocks/>
            </p:cNvCxnSpPr>
            <p:nvPr/>
          </p:nvCxnSpPr>
          <p:spPr>
            <a:xfrm rot="16200000" flipH="1">
              <a:off x="9612847" y="4981055"/>
              <a:ext cx="7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6" name="Straight Connector 105">
              <a:extLst>
                <a:ext uri="{FF2B5EF4-FFF2-40B4-BE49-F238E27FC236}">
                  <a16:creationId xmlns:a16="http://schemas.microsoft.com/office/drawing/2014/main" id="{D054E466-233A-1E30-409B-DB8462C0B311}"/>
                </a:ext>
              </a:extLst>
            </p:cNvPr>
            <p:cNvCxnSpPr>
              <a:cxnSpLocks/>
            </p:cNvCxnSpPr>
            <p:nvPr/>
          </p:nvCxnSpPr>
          <p:spPr>
            <a:xfrm flipH="1">
              <a:off x="9264352" y="4981055"/>
              <a:ext cx="3852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107" name="Oval 106">
            <a:extLst>
              <a:ext uri="{FF2B5EF4-FFF2-40B4-BE49-F238E27FC236}">
                <a16:creationId xmlns:a16="http://schemas.microsoft.com/office/drawing/2014/main" id="{8798F13E-1BF9-FCE0-BB0E-25DF224F52D5}"/>
              </a:ext>
            </a:extLst>
          </p:cNvPr>
          <p:cNvSpPr/>
          <p:nvPr/>
        </p:nvSpPr>
        <p:spPr>
          <a:xfrm>
            <a:off x="8674810" y="1968405"/>
            <a:ext cx="72000" cy="720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112" name="Straight Connector 111">
            <a:extLst>
              <a:ext uri="{FF2B5EF4-FFF2-40B4-BE49-F238E27FC236}">
                <a16:creationId xmlns:a16="http://schemas.microsoft.com/office/drawing/2014/main" id="{7FC9EBAA-B33C-4590-1C6F-79F180F2BD40}"/>
              </a:ext>
            </a:extLst>
          </p:cNvPr>
          <p:cNvCxnSpPr>
            <a:cxnSpLocks/>
          </p:cNvCxnSpPr>
          <p:nvPr/>
        </p:nvCxnSpPr>
        <p:spPr>
          <a:xfrm>
            <a:off x="8949177" y="1789026"/>
            <a:ext cx="828000" cy="0"/>
          </a:xfrm>
          <a:prstGeom prst="line">
            <a:avLst/>
          </a:prstGeom>
          <a:ln w="1905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13" name="Straight Connector 112">
            <a:extLst>
              <a:ext uri="{FF2B5EF4-FFF2-40B4-BE49-F238E27FC236}">
                <a16:creationId xmlns:a16="http://schemas.microsoft.com/office/drawing/2014/main" id="{2016E03D-475E-4387-540D-DA4816DB21C2}"/>
              </a:ext>
            </a:extLst>
          </p:cNvPr>
          <p:cNvCxnSpPr>
            <a:cxnSpLocks/>
          </p:cNvCxnSpPr>
          <p:nvPr/>
        </p:nvCxnSpPr>
        <p:spPr>
          <a:xfrm flipH="1">
            <a:off x="7295147" y="1789026"/>
            <a:ext cx="1506430" cy="0"/>
          </a:xfrm>
          <a:prstGeom prst="line">
            <a:avLst/>
          </a:prstGeom>
          <a:ln w="1905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58973095"/>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A63355EF-2C67-C726-E14C-2FBA9D3EEF3A}"/>
              </a:ext>
            </a:extLst>
          </p:cNvPr>
          <p:cNvSpPr>
            <a:spLocks noGrp="1"/>
          </p:cNvSpPr>
          <p:nvPr>
            <p:ph sz="quarter" idx="12"/>
          </p:nvPr>
        </p:nvSpPr>
        <p:spPr>
          <a:xfrm>
            <a:off x="614400" y="1275383"/>
            <a:ext cx="10963200" cy="794721"/>
          </a:xfrm>
        </p:spPr>
        <p:txBody>
          <a:bodyPr>
            <a:normAutofit/>
          </a:bodyPr>
          <a:lstStyle/>
          <a:p>
            <a:r>
              <a:rPr lang="en-GB" sz="1800" b="1" dirty="0">
                <a:solidFill>
                  <a:schemeClr val="accent1"/>
                </a:solidFill>
              </a:rPr>
              <a:t>The RALU study was a retrospective, multicentre medical chart review evaluating the </a:t>
            </a:r>
            <a:r>
              <a:rPr lang="en-US" sz="1800" b="1" dirty="0">
                <a:solidFill>
                  <a:schemeClr val="accent1"/>
                </a:solidFill>
              </a:rPr>
              <a:t>safety and clinical outcomes of sequential radium-223/</a:t>
            </a:r>
            <a:r>
              <a:rPr lang="en-US" sz="1800" b="1" baseline="30000" dirty="0">
                <a:solidFill>
                  <a:schemeClr val="accent1"/>
                </a:solidFill>
              </a:rPr>
              <a:t>177</a:t>
            </a:r>
            <a:r>
              <a:rPr lang="en-US" sz="1800" b="1" dirty="0">
                <a:solidFill>
                  <a:schemeClr val="accent1"/>
                </a:solidFill>
              </a:rPr>
              <a:t>Lu-PSMA therapy in </a:t>
            </a:r>
            <a:r>
              <a:rPr lang="en-US" sz="1800" b="1" dirty="0" err="1">
                <a:solidFill>
                  <a:schemeClr val="accent1"/>
                </a:solidFill>
              </a:rPr>
              <a:t>mCRPC</a:t>
            </a:r>
            <a:r>
              <a:rPr lang="en-US" sz="1800" b="1" dirty="0">
                <a:solidFill>
                  <a:schemeClr val="accent1"/>
                </a:solidFill>
              </a:rPr>
              <a:t> patients</a:t>
            </a:r>
            <a:endParaRPr lang="en-GB" sz="1800" b="1" dirty="0">
              <a:solidFill>
                <a:schemeClr val="accent1"/>
              </a:solidFill>
            </a:endParaRPr>
          </a:p>
        </p:txBody>
      </p:sp>
      <p:sp>
        <p:nvSpPr>
          <p:cNvPr id="5" name="Title 4">
            <a:extLst>
              <a:ext uri="{FF2B5EF4-FFF2-40B4-BE49-F238E27FC236}">
                <a16:creationId xmlns:a16="http://schemas.microsoft.com/office/drawing/2014/main" id="{55BB495B-E976-C709-B50C-3AEA1108867B}"/>
              </a:ext>
            </a:extLst>
          </p:cNvPr>
          <p:cNvSpPr>
            <a:spLocks noGrp="1"/>
          </p:cNvSpPr>
          <p:nvPr>
            <p:ph type="title"/>
          </p:nvPr>
        </p:nvSpPr>
        <p:spPr/>
        <p:txBody>
          <a:bodyPr/>
          <a:lstStyle/>
          <a:p>
            <a:r>
              <a:rPr lang="en-GB" dirty="0" err="1"/>
              <a:t>Ralu</a:t>
            </a:r>
            <a:r>
              <a:rPr lang="en-GB" dirty="0"/>
              <a:t> study: </a:t>
            </a:r>
            <a:r>
              <a:rPr lang="en-GB" baseline="30000" dirty="0">
                <a:solidFill>
                  <a:schemeClr val="tx2"/>
                </a:solidFill>
                <a:latin typeface="Arial" panose="020B0604020202020204" pitchFamily="34" charset="0"/>
                <a:cs typeface="Arial" panose="020B0604020202020204" pitchFamily="34" charset="0"/>
              </a:rPr>
              <a:t>177</a:t>
            </a:r>
            <a:r>
              <a:rPr lang="en-GB" dirty="0">
                <a:solidFill>
                  <a:schemeClr val="tx2"/>
                </a:solidFill>
                <a:latin typeface="Arial" panose="020B0604020202020204" pitchFamily="34" charset="0"/>
                <a:cs typeface="Arial" panose="020B0604020202020204" pitchFamily="34" charset="0"/>
              </a:rPr>
              <a:t>Lu-PSMA-617 in patients previously treated with Ra-223</a:t>
            </a:r>
            <a:endParaRPr lang="en-GB" dirty="0"/>
          </a:p>
        </p:txBody>
      </p:sp>
      <p:sp>
        <p:nvSpPr>
          <p:cNvPr id="4" name="Slide Number Placeholder 3">
            <a:extLst>
              <a:ext uri="{FF2B5EF4-FFF2-40B4-BE49-F238E27FC236}">
                <a16:creationId xmlns:a16="http://schemas.microsoft.com/office/drawing/2014/main" id="{413EBE12-A1A5-5351-2000-5D4CAA99734A}"/>
              </a:ext>
            </a:extLst>
          </p:cNvPr>
          <p:cNvSpPr>
            <a:spLocks noGrp="1"/>
          </p:cNvSpPr>
          <p:nvPr>
            <p:ph type="sldNum" sz="quarter" idx="4"/>
          </p:nvPr>
        </p:nvSpPr>
        <p:spPr/>
        <p:txBody>
          <a:bodyPr/>
          <a:lstStyle/>
          <a:p>
            <a:fld id="{FCE43C0F-8A7B-3A4B-9DB5-B3472E36E833}" type="slidenum">
              <a:rPr lang="en-GB" smtClean="0"/>
              <a:pPr/>
              <a:t>29</a:t>
            </a:fld>
            <a:endParaRPr lang="en-GB" dirty="0"/>
          </a:p>
        </p:txBody>
      </p:sp>
      <p:sp>
        <p:nvSpPr>
          <p:cNvPr id="7" name="Content Placeholder 6">
            <a:extLst>
              <a:ext uri="{FF2B5EF4-FFF2-40B4-BE49-F238E27FC236}">
                <a16:creationId xmlns:a16="http://schemas.microsoft.com/office/drawing/2014/main" id="{F44389C2-98EA-5A4D-DB60-0328E4E73350}"/>
              </a:ext>
            </a:extLst>
          </p:cNvPr>
          <p:cNvSpPr>
            <a:spLocks noGrp="1"/>
          </p:cNvSpPr>
          <p:nvPr>
            <p:ph sz="quarter" idx="15"/>
          </p:nvPr>
        </p:nvSpPr>
        <p:spPr>
          <a:xfrm>
            <a:off x="620182" y="6256800"/>
            <a:ext cx="10004104" cy="365125"/>
          </a:xfrm>
        </p:spPr>
        <p:txBody>
          <a:bodyPr/>
          <a:lstStyle/>
          <a:p>
            <a:r>
              <a:rPr lang="en-GB" baseline="30000" dirty="0">
                <a:solidFill>
                  <a:schemeClr val="tx2"/>
                </a:solidFill>
              </a:rPr>
              <a:t>177</a:t>
            </a:r>
            <a:r>
              <a:rPr lang="en-GB" dirty="0">
                <a:solidFill>
                  <a:schemeClr val="tx2"/>
                </a:solidFill>
              </a:rPr>
              <a:t>Lu-PSMA, lutetium-177-prostate-specific membrane antigen; AE, adverse event; ALP, alkaline phosphatase; d, days; mCRPC, metastatic castrate resistant prostate cancer; mo, months; OS, overall survival; PSA, prostate specific antigen; Ra-223, radium-223; SAE, serious adverse event</a:t>
            </a:r>
          </a:p>
          <a:p>
            <a:r>
              <a:rPr lang="en-GB" dirty="0">
                <a:solidFill>
                  <a:schemeClr val="tx2"/>
                </a:solidFill>
              </a:rPr>
              <a:t>Rahbar K, et al. J Nucl Med. 2023; 64:574-8</a:t>
            </a:r>
          </a:p>
        </p:txBody>
      </p:sp>
      <p:sp>
        <p:nvSpPr>
          <p:cNvPr id="13" name="TextBox 12">
            <a:extLst>
              <a:ext uri="{FF2B5EF4-FFF2-40B4-BE49-F238E27FC236}">
                <a16:creationId xmlns:a16="http://schemas.microsoft.com/office/drawing/2014/main" id="{EFEABE9B-719C-566B-099F-D4169C578EE0}"/>
              </a:ext>
            </a:extLst>
          </p:cNvPr>
          <p:cNvSpPr txBox="1"/>
          <p:nvPr/>
        </p:nvSpPr>
        <p:spPr>
          <a:xfrm>
            <a:off x="620184" y="4708081"/>
            <a:ext cx="10166920" cy="1077218"/>
          </a:xfrm>
          <a:prstGeom prst="rect">
            <a:avLst/>
          </a:prstGeom>
          <a:noFill/>
        </p:spPr>
        <p:txBody>
          <a:bodyPr wrap="square" lIns="0">
            <a:spAutoFit/>
          </a:bodyPr>
          <a:lstStyle/>
          <a:p>
            <a:pPr marL="357188" indent="-357188">
              <a:spcAft>
                <a:spcPts val="1200"/>
              </a:spcAft>
              <a:buClr>
                <a:schemeClr val="accent1"/>
              </a:buClr>
              <a:buFont typeface="Arial" panose="020B0604020202020204" pitchFamily="34" charset="0"/>
              <a:buChar char="•"/>
            </a:pPr>
            <a:r>
              <a:rPr lang="en-GB" dirty="0">
                <a:solidFill>
                  <a:schemeClr val="tx2"/>
                </a:solidFill>
                <a:latin typeface="Arial" panose="020B0604020202020204" pitchFamily="34" charset="0"/>
                <a:cs typeface="Arial" panose="020B0604020202020204" pitchFamily="34" charset="0"/>
              </a:rPr>
              <a:t>The use of novel mechanisms of action with life-prolonging benefits, such as Ra-223 and </a:t>
            </a:r>
            <a:br>
              <a:rPr lang="en-GB" dirty="0">
                <a:solidFill>
                  <a:schemeClr val="tx2"/>
                </a:solidFill>
                <a:latin typeface="Arial" panose="020B0604020202020204" pitchFamily="34" charset="0"/>
                <a:cs typeface="Arial" panose="020B0604020202020204" pitchFamily="34" charset="0"/>
              </a:rPr>
            </a:br>
            <a:r>
              <a:rPr lang="en-GB" baseline="30000" dirty="0">
                <a:solidFill>
                  <a:schemeClr val="tx2"/>
                </a:solidFill>
                <a:latin typeface="Arial" panose="020B0604020202020204" pitchFamily="34" charset="0"/>
                <a:cs typeface="Arial" panose="020B0604020202020204" pitchFamily="34" charset="0"/>
              </a:rPr>
              <a:t>177</a:t>
            </a:r>
            <a:r>
              <a:rPr lang="en-GB" dirty="0">
                <a:solidFill>
                  <a:schemeClr val="tx2"/>
                </a:solidFill>
                <a:latin typeface="Arial" panose="020B0604020202020204" pitchFamily="34" charset="0"/>
                <a:cs typeface="Arial" panose="020B0604020202020204" pitchFamily="34" charset="0"/>
              </a:rPr>
              <a:t>Lu-PSMA-617, can be achieved in heavily pretreated mCRPC patients</a:t>
            </a:r>
          </a:p>
          <a:p>
            <a:pPr marL="357188" indent="-357188">
              <a:buClr>
                <a:schemeClr val="accent1"/>
              </a:buClr>
              <a:buFont typeface="Arial" panose="020B0604020202020204" pitchFamily="34" charset="0"/>
              <a:buChar char="•"/>
            </a:pPr>
            <a:r>
              <a:rPr lang="en-GB" dirty="0">
                <a:solidFill>
                  <a:schemeClr val="tx2"/>
                </a:solidFill>
                <a:latin typeface="Arial" panose="020B0604020202020204" pitchFamily="34" charset="0"/>
                <a:cs typeface="Arial" panose="020B0604020202020204" pitchFamily="34" charset="0"/>
              </a:rPr>
              <a:t>The data support using </a:t>
            </a:r>
            <a:r>
              <a:rPr lang="en-GB" baseline="30000" dirty="0">
                <a:solidFill>
                  <a:schemeClr val="tx2"/>
                </a:solidFill>
                <a:latin typeface="Arial" panose="020B0604020202020204" pitchFamily="34" charset="0"/>
                <a:cs typeface="Arial" panose="020B0604020202020204" pitchFamily="34" charset="0"/>
              </a:rPr>
              <a:t>177</a:t>
            </a:r>
            <a:r>
              <a:rPr lang="en-GB" dirty="0">
                <a:solidFill>
                  <a:schemeClr val="tx2"/>
                </a:solidFill>
                <a:latin typeface="Arial" panose="020B0604020202020204" pitchFamily="34" charset="0"/>
                <a:cs typeface="Arial" panose="020B0604020202020204" pitchFamily="34" charset="0"/>
              </a:rPr>
              <a:t>Lu-PSMA-617 in patients who previously received Ra-223</a:t>
            </a:r>
          </a:p>
        </p:txBody>
      </p:sp>
      <p:sp>
        <p:nvSpPr>
          <p:cNvPr id="2" name="TextBox 1">
            <a:extLst>
              <a:ext uri="{FF2B5EF4-FFF2-40B4-BE49-F238E27FC236}">
                <a16:creationId xmlns:a16="http://schemas.microsoft.com/office/drawing/2014/main" id="{D3EA0D31-393E-D523-1BD7-70B4DB59AC70}"/>
              </a:ext>
            </a:extLst>
          </p:cNvPr>
          <p:cNvSpPr txBox="1"/>
          <p:nvPr/>
        </p:nvSpPr>
        <p:spPr>
          <a:xfrm>
            <a:off x="6791152" y="2101750"/>
            <a:ext cx="4809897" cy="2308324"/>
          </a:xfrm>
          <a:prstGeom prst="rect">
            <a:avLst/>
          </a:prstGeom>
          <a:noFill/>
        </p:spPr>
        <p:txBody>
          <a:bodyPr wrap="square" rtlCol="0">
            <a:spAutoFit/>
          </a:bodyPr>
          <a:lstStyle/>
          <a:p>
            <a:pPr>
              <a:buClr>
                <a:schemeClr val="accent1"/>
              </a:buClr>
            </a:pPr>
            <a:r>
              <a:rPr lang="en-GB" sz="1600" b="1" dirty="0">
                <a:solidFill>
                  <a:schemeClr val="accent1"/>
                </a:solidFill>
                <a:latin typeface="Arial" panose="020B0604020202020204" pitchFamily="34" charset="0"/>
                <a:cs typeface="Arial" panose="020B0604020202020204" pitchFamily="34" charset="0"/>
              </a:rPr>
              <a:t>RESULTS</a:t>
            </a:r>
          </a:p>
          <a:p>
            <a:pPr marL="285750" indent="-285750">
              <a:buClr>
                <a:schemeClr val="accent1"/>
              </a:buClr>
              <a:buFont typeface="Arial" panose="020B0604020202020204" pitchFamily="34" charset="0"/>
              <a:buChar char="•"/>
            </a:pPr>
            <a:r>
              <a:rPr lang="en-GB" sz="1600" dirty="0">
                <a:solidFill>
                  <a:schemeClr val="tx2"/>
                </a:solidFill>
                <a:latin typeface="Arial" panose="020B0604020202020204" pitchFamily="34" charset="0"/>
                <a:cs typeface="Arial" panose="020B0604020202020204" pitchFamily="34" charset="0"/>
              </a:rPr>
              <a:t>Low rates of overall and hematologic AEs indicated an acceptable safety profile when using </a:t>
            </a:r>
            <a:r>
              <a:rPr lang="en-GB" sz="1600" baseline="30000" dirty="0">
                <a:solidFill>
                  <a:schemeClr val="tx2"/>
                </a:solidFill>
                <a:latin typeface="Arial" panose="020B0604020202020204" pitchFamily="34" charset="0"/>
                <a:cs typeface="Arial" panose="020B0604020202020204" pitchFamily="34" charset="0"/>
              </a:rPr>
              <a:t>177</a:t>
            </a:r>
            <a:r>
              <a:rPr lang="en-GB" sz="1600" dirty="0">
                <a:solidFill>
                  <a:schemeClr val="tx2"/>
                </a:solidFill>
                <a:latin typeface="Arial" panose="020B0604020202020204" pitchFamily="34" charset="0"/>
                <a:cs typeface="Arial" panose="020B0604020202020204" pitchFamily="34" charset="0"/>
              </a:rPr>
              <a:t>Lu-PSMA-617 after Ra-223</a:t>
            </a:r>
          </a:p>
          <a:p>
            <a:pPr marL="285750" indent="-285750">
              <a:buClr>
                <a:schemeClr val="accent1"/>
              </a:buClr>
              <a:buFont typeface="Arial" panose="020B0604020202020204" pitchFamily="34" charset="0"/>
              <a:buChar char="•"/>
            </a:pPr>
            <a:endParaRPr lang="en-GB" sz="1600" dirty="0">
              <a:solidFill>
                <a:schemeClr val="tx2"/>
              </a:solidFill>
              <a:latin typeface="Arial" panose="020B0604020202020204" pitchFamily="34" charset="0"/>
              <a:cs typeface="Arial" panose="020B0604020202020204" pitchFamily="34" charset="0"/>
            </a:endParaRPr>
          </a:p>
          <a:p>
            <a:pPr marL="285750" indent="-285750">
              <a:buClr>
                <a:schemeClr val="accent1"/>
              </a:buClr>
              <a:buFont typeface="Arial" panose="020B0604020202020204" pitchFamily="34" charset="0"/>
              <a:buChar char="•"/>
            </a:pPr>
            <a:r>
              <a:rPr lang="en-GB" sz="1600" dirty="0">
                <a:solidFill>
                  <a:schemeClr val="tx2"/>
                </a:solidFill>
                <a:latin typeface="Arial" panose="020B0604020202020204" pitchFamily="34" charset="0"/>
                <a:cs typeface="Arial" panose="020B0604020202020204" pitchFamily="34" charset="0"/>
              </a:rPr>
              <a:t>Median OS was 12.6 and 31.4 mo from the first dose of </a:t>
            </a:r>
            <a:r>
              <a:rPr lang="en-GB" sz="1600" baseline="30000" dirty="0">
                <a:solidFill>
                  <a:schemeClr val="tx2"/>
                </a:solidFill>
                <a:latin typeface="Arial" panose="020B0604020202020204" pitchFamily="34" charset="0"/>
                <a:cs typeface="Arial" panose="020B0604020202020204" pitchFamily="34" charset="0"/>
              </a:rPr>
              <a:t>177</a:t>
            </a:r>
            <a:r>
              <a:rPr lang="en-GB" sz="1600" dirty="0">
                <a:solidFill>
                  <a:schemeClr val="tx2"/>
                </a:solidFill>
                <a:latin typeface="Arial" panose="020B0604020202020204" pitchFamily="34" charset="0"/>
                <a:cs typeface="Arial" panose="020B0604020202020204" pitchFamily="34" charset="0"/>
              </a:rPr>
              <a:t>Lu-PSMA-617 and Ra-223, respectively, and 39% of patients had at least a 30% decline in PSA</a:t>
            </a:r>
          </a:p>
        </p:txBody>
      </p:sp>
      <p:sp>
        <p:nvSpPr>
          <p:cNvPr id="12" name="Google Shape;390;p10">
            <a:extLst>
              <a:ext uri="{FF2B5EF4-FFF2-40B4-BE49-F238E27FC236}">
                <a16:creationId xmlns:a16="http://schemas.microsoft.com/office/drawing/2014/main" id="{D7190579-9B42-AA2E-5151-AD95CF68EECB}"/>
              </a:ext>
            </a:extLst>
          </p:cNvPr>
          <p:cNvSpPr/>
          <p:nvPr/>
        </p:nvSpPr>
        <p:spPr>
          <a:xfrm>
            <a:off x="1725330" y="2933981"/>
            <a:ext cx="648072" cy="398764"/>
          </a:xfrm>
          <a:prstGeom prst="roundRect">
            <a:avLst>
              <a:gd name="adj" fmla="val 0"/>
            </a:avLst>
          </a:prstGeom>
          <a:solidFill>
            <a:schemeClr val="tx2"/>
          </a:solidFill>
          <a:ln>
            <a:noFill/>
          </a:ln>
        </p:spPr>
        <p:txBody>
          <a:bodyPr spcFirstLastPara="1" wrap="square" lIns="36000" tIns="36000" rIns="36000" bIns="36000" anchor="ctr" anchorCtr="0">
            <a:noAutofit/>
          </a:bodyPr>
          <a:lstStyle/>
          <a:p>
            <a:pPr algn="ctr"/>
            <a:r>
              <a:rPr lang="en-GB" sz="1000" b="1" dirty="0">
                <a:solidFill>
                  <a:schemeClr val="lt1"/>
                </a:solidFill>
                <a:latin typeface="Arial" panose="020B0604020202020204" pitchFamily="34" charset="0"/>
                <a:ea typeface="Calibri"/>
                <a:cs typeface="Arial" panose="020B0604020202020204" pitchFamily="34" charset="0"/>
                <a:sym typeface="Calibri"/>
              </a:rPr>
              <a:t>Ra-223</a:t>
            </a:r>
            <a:br>
              <a:rPr lang="en-GB" sz="1000" b="1" dirty="0">
                <a:solidFill>
                  <a:schemeClr val="lt1"/>
                </a:solidFill>
                <a:latin typeface="Arial" panose="020B0604020202020204" pitchFamily="34" charset="0"/>
                <a:ea typeface="Calibri"/>
                <a:cs typeface="Arial" panose="020B0604020202020204" pitchFamily="34" charset="0"/>
                <a:sym typeface="Calibri"/>
              </a:rPr>
            </a:br>
            <a:r>
              <a:rPr lang="en-GB" sz="1000" b="1" dirty="0">
                <a:solidFill>
                  <a:schemeClr val="lt1"/>
                </a:solidFill>
                <a:latin typeface="Arial" panose="020B0604020202020204" pitchFamily="34" charset="0"/>
                <a:ea typeface="Calibri"/>
                <a:cs typeface="Arial" panose="020B0604020202020204" pitchFamily="34" charset="0"/>
                <a:sym typeface="Calibri"/>
              </a:rPr>
              <a:t>≥1 dose</a:t>
            </a:r>
            <a:endParaRPr lang="en-GB" sz="1000" dirty="0">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744BF119-C8C8-DB66-C217-73532F58CF7B}"/>
              </a:ext>
            </a:extLst>
          </p:cNvPr>
          <p:cNvSpPr/>
          <p:nvPr/>
        </p:nvSpPr>
        <p:spPr>
          <a:xfrm>
            <a:off x="1595139" y="3705582"/>
            <a:ext cx="922858" cy="276999"/>
          </a:xfrm>
          <a:prstGeom prst="rect">
            <a:avLst/>
          </a:prstGeom>
          <a:noFill/>
          <a:ln w="6350" cap="flat" cmpd="sng" algn="ctr">
            <a:no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algn="ctr" defTabSz="914400">
              <a:defRPr/>
            </a:pPr>
            <a:r>
              <a:rPr lang="en-GB" sz="900" b="1" kern="0" dirty="0">
                <a:latin typeface="Arial" panose="020B0604020202020204" pitchFamily="34" charset="0"/>
                <a:cs typeface="Arial" panose="020B0604020202020204" pitchFamily="34" charset="0"/>
              </a:rPr>
              <a:t>Pre-baseline</a:t>
            </a:r>
            <a:br>
              <a:rPr lang="en-GB" sz="900" b="1" kern="0" dirty="0">
                <a:latin typeface="Arial" panose="020B0604020202020204" pitchFamily="34" charset="0"/>
                <a:cs typeface="Arial" panose="020B0604020202020204" pitchFamily="34" charset="0"/>
              </a:rPr>
            </a:br>
            <a:r>
              <a:rPr lang="en-GB" sz="900" b="1" kern="0" dirty="0">
                <a:latin typeface="Arial" panose="020B0604020202020204" pitchFamily="34" charset="0"/>
                <a:cs typeface="Arial" panose="020B0604020202020204" pitchFamily="34" charset="0"/>
              </a:rPr>
              <a:t>period</a:t>
            </a:r>
          </a:p>
        </p:txBody>
      </p:sp>
      <p:sp>
        <p:nvSpPr>
          <p:cNvPr id="20" name="Rectangle 19">
            <a:extLst>
              <a:ext uri="{FF2B5EF4-FFF2-40B4-BE49-F238E27FC236}">
                <a16:creationId xmlns:a16="http://schemas.microsoft.com/office/drawing/2014/main" id="{FBB0566A-D9D7-3FBA-E7BC-EF828CEC5C86}"/>
              </a:ext>
            </a:extLst>
          </p:cNvPr>
          <p:cNvSpPr/>
          <p:nvPr/>
        </p:nvSpPr>
        <p:spPr>
          <a:xfrm>
            <a:off x="2895615" y="3705582"/>
            <a:ext cx="720000" cy="276999"/>
          </a:xfrm>
          <a:prstGeom prst="rect">
            <a:avLst/>
          </a:prstGeom>
          <a:noFill/>
          <a:ln w="6350" cap="flat" cmpd="sng" algn="ctr">
            <a:no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algn="ctr" defTabSz="914400">
              <a:defRPr/>
            </a:pPr>
            <a:r>
              <a:rPr lang="en-GB" sz="900" b="1" kern="0" dirty="0">
                <a:latin typeface="Arial" panose="020B0604020202020204" pitchFamily="34" charset="0"/>
                <a:cs typeface="Arial" panose="020B0604020202020204" pitchFamily="34" charset="0"/>
              </a:rPr>
              <a:t>Baseline</a:t>
            </a:r>
            <a:br>
              <a:rPr lang="en-GB" sz="900" b="1" kern="0" dirty="0">
                <a:latin typeface="Arial" panose="020B0604020202020204" pitchFamily="34" charset="0"/>
                <a:cs typeface="Arial" panose="020B0604020202020204" pitchFamily="34" charset="0"/>
              </a:rPr>
            </a:br>
            <a:r>
              <a:rPr lang="en-GB" sz="900" b="1" kern="0" dirty="0">
                <a:latin typeface="Arial" panose="020B0604020202020204" pitchFamily="34" charset="0"/>
                <a:cs typeface="Arial" panose="020B0604020202020204" pitchFamily="34" charset="0"/>
              </a:rPr>
              <a:t>period</a:t>
            </a:r>
          </a:p>
        </p:txBody>
      </p:sp>
      <p:sp>
        <p:nvSpPr>
          <p:cNvPr id="21" name="Rectangle 20">
            <a:extLst>
              <a:ext uri="{FF2B5EF4-FFF2-40B4-BE49-F238E27FC236}">
                <a16:creationId xmlns:a16="http://schemas.microsoft.com/office/drawing/2014/main" id="{FA30B42C-CFDA-50D6-EDBF-D81AA3490D3A}"/>
              </a:ext>
            </a:extLst>
          </p:cNvPr>
          <p:cNvSpPr/>
          <p:nvPr/>
        </p:nvSpPr>
        <p:spPr>
          <a:xfrm>
            <a:off x="4749666" y="3697887"/>
            <a:ext cx="1053482" cy="138499"/>
          </a:xfrm>
          <a:prstGeom prst="rect">
            <a:avLst/>
          </a:prstGeom>
          <a:noFill/>
          <a:ln w="6350" cap="flat" cmpd="sng" algn="ctr">
            <a:no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algn="ctr" defTabSz="914400">
              <a:defRPr/>
            </a:pPr>
            <a:r>
              <a:rPr lang="en-GB" sz="900" b="1" kern="0" dirty="0">
                <a:latin typeface="Arial" panose="020B0604020202020204" pitchFamily="34" charset="0"/>
                <a:cs typeface="Arial" panose="020B0604020202020204" pitchFamily="34" charset="0"/>
              </a:rPr>
              <a:t>Follow-up period</a:t>
            </a:r>
          </a:p>
        </p:txBody>
      </p:sp>
      <p:sp>
        <p:nvSpPr>
          <p:cNvPr id="23" name="Rectangle 22">
            <a:extLst>
              <a:ext uri="{FF2B5EF4-FFF2-40B4-BE49-F238E27FC236}">
                <a16:creationId xmlns:a16="http://schemas.microsoft.com/office/drawing/2014/main" id="{89A71358-C520-5795-2153-FFC222ED76DA}"/>
              </a:ext>
            </a:extLst>
          </p:cNvPr>
          <p:cNvSpPr/>
          <p:nvPr/>
        </p:nvSpPr>
        <p:spPr>
          <a:xfrm>
            <a:off x="3510808" y="3770247"/>
            <a:ext cx="876703" cy="276999"/>
          </a:xfrm>
          <a:prstGeom prst="rect">
            <a:avLst/>
          </a:prstGeom>
          <a:noFill/>
          <a:ln w="6350" cap="flat" cmpd="sng" algn="ctr">
            <a:no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algn="ctr" defTabSz="914400">
              <a:defRPr/>
            </a:pPr>
            <a:r>
              <a:rPr lang="en-GB" sz="900" b="1" kern="0" spc="-50" baseline="30000" dirty="0">
                <a:latin typeface="Arial" panose="020B0604020202020204" pitchFamily="34" charset="0"/>
                <a:cs typeface="Arial" panose="020B0604020202020204" pitchFamily="34" charset="0"/>
              </a:rPr>
              <a:t>177</a:t>
            </a:r>
            <a:r>
              <a:rPr lang="en-GB" sz="900" b="1" kern="0" spc="-50" dirty="0">
                <a:latin typeface="Arial" panose="020B0604020202020204" pitchFamily="34" charset="0"/>
                <a:cs typeface="Arial" panose="020B0604020202020204" pitchFamily="34" charset="0"/>
              </a:rPr>
              <a:t>Lu-PSMA-617</a:t>
            </a:r>
            <a:br>
              <a:rPr lang="en-GB" sz="900" b="1" kern="0" spc="-50" dirty="0">
                <a:latin typeface="Arial" panose="020B0604020202020204" pitchFamily="34" charset="0"/>
                <a:cs typeface="Arial" panose="020B0604020202020204" pitchFamily="34" charset="0"/>
              </a:rPr>
            </a:br>
            <a:r>
              <a:rPr lang="en-GB" sz="900" b="1" kern="0" spc="-50" dirty="0">
                <a:latin typeface="Arial" panose="020B0604020202020204" pitchFamily="34" charset="0"/>
                <a:cs typeface="Arial" panose="020B0604020202020204" pitchFamily="34" charset="0"/>
              </a:rPr>
              <a:t>treatment</a:t>
            </a:r>
          </a:p>
        </p:txBody>
      </p:sp>
      <p:sp>
        <p:nvSpPr>
          <p:cNvPr id="24" name="Rectangle 23">
            <a:extLst>
              <a:ext uri="{FF2B5EF4-FFF2-40B4-BE49-F238E27FC236}">
                <a16:creationId xmlns:a16="http://schemas.microsoft.com/office/drawing/2014/main" id="{7DEDDF5C-65E2-D48A-9CF0-FCF51E9D39BD}"/>
              </a:ext>
            </a:extLst>
          </p:cNvPr>
          <p:cNvSpPr/>
          <p:nvPr/>
        </p:nvSpPr>
        <p:spPr>
          <a:xfrm>
            <a:off x="2895615" y="3447748"/>
            <a:ext cx="720000" cy="153888"/>
          </a:xfrm>
          <a:prstGeom prst="rect">
            <a:avLst/>
          </a:prstGeom>
          <a:noFill/>
          <a:ln w="6350" cap="flat" cmpd="sng" algn="ctr">
            <a:no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algn="ctr" defTabSz="914400">
              <a:defRPr/>
            </a:pPr>
            <a:r>
              <a:rPr lang="en-GB" sz="1000" b="1" kern="0" dirty="0">
                <a:latin typeface="Arial" panose="020B0604020202020204" pitchFamily="34" charset="0"/>
                <a:cs typeface="Arial" panose="020B0604020202020204" pitchFamily="34" charset="0"/>
              </a:rPr>
              <a:t>60 d</a:t>
            </a:r>
          </a:p>
        </p:txBody>
      </p:sp>
      <p:sp>
        <p:nvSpPr>
          <p:cNvPr id="25" name="Rectangle 24">
            <a:extLst>
              <a:ext uri="{FF2B5EF4-FFF2-40B4-BE49-F238E27FC236}">
                <a16:creationId xmlns:a16="http://schemas.microsoft.com/office/drawing/2014/main" id="{0755FADA-093A-43A7-22AE-4EEAAA1FB7DF}"/>
              </a:ext>
            </a:extLst>
          </p:cNvPr>
          <p:cNvSpPr/>
          <p:nvPr/>
        </p:nvSpPr>
        <p:spPr>
          <a:xfrm>
            <a:off x="4245610" y="3278415"/>
            <a:ext cx="720000" cy="276999"/>
          </a:xfrm>
          <a:prstGeom prst="rect">
            <a:avLst/>
          </a:prstGeom>
          <a:noFill/>
          <a:ln w="6350" cap="flat" cmpd="sng" algn="ctr">
            <a:no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algn="ctr" defTabSz="914400">
              <a:defRPr/>
            </a:pPr>
            <a:r>
              <a:rPr lang="en-GB" sz="900" b="1" kern="0" spc="-30" dirty="0">
                <a:latin typeface="Arial" panose="020B0604020202020204" pitchFamily="34" charset="0"/>
                <a:cs typeface="Arial" panose="020B0604020202020204" pitchFamily="34" charset="0"/>
              </a:rPr>
              <a:t>AEs/SAEs</a:t>
            </a:r>
            <a:br>
              <a:rPr lang="en-GB" sz="900" b="1" kern="0" spc="-30" dirty="0">
                <a:latin typeface="Arial" panose="020B0604020202020204" pitchFamily="34" charset="0"/>
                <a:cs typeface="Arial" panose="020B0604020202020204" pitchFamily="34" charset="0"/>
              </a:rPr>
            </a:br>
            <a:r>
              <a:rPr lang="en-GB" sz="900" b="1" kern="0" spc="-30" dirty="0">
                <a:latin typeface="Arial" panose="020B0604020202020204" pitchFamily="34" charset="0"/>
                <a:cs typeface="Arial" panose="020B0604020202020204" pitchFamily="34" charset="0"/>
              </a:rPr>
              <a:t>≤30 d</a:t>
            </a:r>
          </a:p>
        </p:txBody>
      </p:sp>
      <p:cxnSp>
        <p:nvCxnSpPr>
          <p:cNvPr id="26" name="Google Shape;384;p10">
            <a:extLst>
              <a:ext uri="{FF2B5EF4-FFF2-40B4-BE49-F238E27FC236}">
                <a16:creationId xmlns:a16="http://schemas.microsoft.com/office/drawing/2014/main" id="{A74AB384-7B3B-4BE0-F5DA-5EFE52919DFC}"/>
              </a:ext>
            </a:extLst>
          </p:cNvPr>
          <p:cNvCxnSpPr>
            <a:cxnSpLocks/>
          </p:cNvCxnSpPr>
          <p:nvPr/>
        </p:nvCxnSpPr>
        <p:spPr>
          <a:xfrm>
            <a:off x="1257339" y="3655156"/>
            <a:ext cx="1692000" cy="0"/>
          </a:xfrm>
          <a:prstGeom prst="straightConnector1">
            <a:avLst/>
          </a:prstGeom>
          <a:noFill/>
          <a:ln w="19050" cap="flat" cmpd="sng">
            <a:solidFill>
              <a:schemeClr val="tx2"/>
            </a:solidFill>
            <a:prstDash val="sysDash"/>
            <a:round/>
            <a:headEnd type="none" w="sm" len="sm"/>
            <a:tailEnd type="triangle" w="med" len="med"/>
          </a:ln>
        </p:spPr>
      </p:cxnSp>
      <p:cxnSp>
        <p:nvCxnSpPr>
          <p:cNvPr id="29" name="Google Shape;385;p10">
            <a:extLst>
              <a:ext uri="{FF2B5EF4-FFF2-40B4-BE49-F238E27FC236}">
                <a16:creationId xmlns:a16="http://schemas.microsoft.com/office/drawing/2014/main" id="{27B90EF5-21BE-E497-47C4-0F35E531C09A}"/>
              </a:ext>
            </a:extLst>
          </p:cNvPr>
          <p:cNvCxnSpPr>
            <a:cxnSpLocks/>
          </p:cNvCxnSpPr>
          <p:nvPr/>
        </p:nvCxnSpPr>
        <p:spPr>
          <a:xfrm rot="5400000">
            <a:off x="681274" y="3248920"/>
            <a:ext cx="1080000" cy="0"/>
          </a:xfrm>
          <a:prstGeom prst="straightConnector1">
            <a:avLst/>
          </a:prstGeom>
          <a:noFill/>
          <a:ln w="19050" cap="flat" cmpd="sng">
            <a:solidFill>
              <a:schemeClr val="dk1"/>
            </a:solidFill>
            <a:prstDash val="solid"/>
            <a:round/>
            <a:headEnd type="none" w="sm" len="sm"/>
            <a:tailEnd type="triangle" w="med" len="med"/>
          </a:ln>
        </p:spPr>
      </p:cxnSp>
      <p:cxnSp>
        <p:nvCxnSpPr>
          <p:cNvPr id="30" name="Google Shape;384;p10">
            <a:extLst>
              <a:ext uri="{FF2B5EF4-FFF2-40B4-BE49-F238E27FC236}">
                <a16:creationId xmlns:a16="http://schemas.microsoft.com/office/drawing/2014/main" id="{86BDC1A3-1AA8-3EC6-D2CB-D65BED17449D}"/>
              </a:ext>
            </a:extLst>
          </p:cNvPr>
          <p:cNvCxnSpPr>
            <a:cxnSpLocks/>
          </p:cNvCxnSpPr>
          <p:nvPr/>
        </p:nvCxnSpPr>
        <p:spPr>
          <a:xfrm>
            <a:off x="2978189" y="3655156"/>
            <a:ext cx="576000" cy="0"/>
          </a:xfrm>
          <a:prstGeom prst="straightConnector1">
            <a:avLst/>
          </a:prstGeom>
          <a:noFill/>
          <a:ln w="19050" cap="flat" cmpd="sng">
            <a:solidFill>
              <a:schemeClr val="accent5">
                <a:lumMod val="50000"/>
              </a:schemeClr>
            </a:solidFill>
            <a:prstDash val="sysDash"/>
            <a:round/>
            <a:headEnd type="none" w="sm" len="sm"/>
            <a:tailEnd type="triangle" w="med" len="med"/>
          </a:ln>
        </p:spPr>
      </p:cxnSp>
      <p:sp>
        <p:nvSpPr>
          <p:cNvPr id="31" name="Rectangle 30">
            <a:extLst>
              <a:ext uri="{FF2B5EF4-FFF2-40B4-BE49-F238E27FC236}">
                <a16:creationId xmlns:a16="http://schemas.microsoft.com/office/drawing/2014/main" id="{5483089F-BD2D-160A-DAB9-01B0880D8285}"/>
              </a:ext>
            </a:extLst>
          </p:cNvPr>
          <p:cNvSpPr/>
          <p:nvPr/>
        </p:nvSpPr>
        <p:spPr>
          <a:xfrm>
            <a:off x="4605610" y="2773210"/>
            <a:ext cx="1331563" cy="373949"/>
          </a:xfrm>
          <a:prstGeom prst="rect">
            <a:avLst/>
          </a:prstGeom>
          <a:noFill/>
          <a:ln w="6350" cap="flat" cmpd="sng" algn="ctr">
            <a:no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algn="ctr" defTabSz="914400">
              <a:lnSpc>
                <a:spcPct val="90000"/>
              </a:lnSpc>
              <a:defRPr/>
            </a:pPr>
            <a:r>
              <a:rPr lang="en-GB" sz="900" b="1" kern="0" spc="-30" dirty="0">
                <a:latin typeface="Arial" panose="020B0604020202020204" pitchFamily="34" charset="0"/>
                <a:cs typeface="Arial" panose="020B0604020202020204" pitchFamily="34" charset="0"/>
              </a:rPr>
              <a:t>Grade 3 to 4</a:t>
            </a:r>
            <a:br>
              <a:rPr lang="en-GB" sz="900" b="1" kern="0" spc="-30" dirty="0">
                <a:latin typeface="Arial" panose="020B0604020202020204" pitchFamily="34" charset="0"/>
                <a:cs typeface="Arial" panose="020B0604020202020204" pitchFamily="34" charset="0"/>
              </a:rPr>
            </a:br>
            <a:r>
              <a:rPr lang="en-GB" sz="900" b="1" kern="0" spc="-30" dirty="0">
                <a:latin typeface="Arial" panose="020B0604020202020204" pitchFamily="34" charset="0"/>
                <a:cs typeface="Arial" panose="020B0604020202020204" pitchFamily="34" charset="0"/>
              </a:rPr>
              <a:t>laboratory abnormalities</a:t>
            </a:r>
            <a:br>
              <a:rPr lang="en-GB" sz="900" b="1" kern="0" spc="-30" dirty="0">
                <a:latin typeface="Arial" panose="020B0604020202020204" pitchFamily="34" charset="0"/>
                <a:cs typeface="Arial" panose="020B0604020202020204" pitchFamily="34" charset="0"/>
              </a:rPr>
            </a:br>
            <a:r>
              <a:rPr lang="en-GB" sz="900" b="1" kern="0" spc="-30" dirty="0">
                <a:latin typeface="Arial" panose="020B0604020202020204" pitchFamily="34" charset="0"/>
                <a:cs typeface="Arial" panose="020B0604020202020204" pitchFamily="34" charset="0"/>
              </a:rPr>
              <a:t>≤90 d</a:t>
            </a:r>
          </a:p>
        </p:txBody>
      </p:sp>
      <p:cxnSp>
        <p:nvCxnSpPr>
          <p:cNvPr id="32" name="Google Shape;384;p10">
            <a:extLst>
              <a:ext uri="{FF2B5EF4-FFF2-40B4-BE49-F238E27FC236}">
                <a16:creationId xmlns:a16="http://schemas.microsoft.com/office/drawing/2014/main" id="{718E326D-6CEF-6FF7-99DF-F83639940C43}"/>
              </a:ext>
            </a:extLst>
          </p:cNvPr>
          <p:cNvCxnSpPr>
            <a:cxnSpLocks/>
          </p:cNvCxnSpPr>
          <p:nvPr/>
        </p:nvCxnSpPr>
        <p:spPr>
          <a:xfrm>
            <a:off x="3597610" y="3655156"/>
            <a:ext cx="684000" cy="0"/>
          </a:xfrm>
          <a:prstGeom prst="straightConnector1">
            <a:avLst/>
          </a:prstGeom>
          <a:noFill/>
          <a:ln w="19050" cap="flat" cmpd="sng">
            <a:solidFill>
              <a:schemeClr val="accent5">
                <a:lumMod val="50000"/>
              </a:schemeClr>
            </a:solidFill>
            <a:prstDash val="solid"/>
            <a:round/>
            <a:headEnd type="none" w="sm" len="sm"/>
            <a:tailEnd type="triangle" w="med" len="med"/>
          </a:ln>
        </p:spPr>
      </p:cxnSp>
      <p:sp>
        <p:nvSpPr>
          <p:cNvPr id="33" name="Google Shape;390;p10">
            <a:extLst>
              <a:ext uri="{FF2B5EF4-FFF2-40B4-BE49-F238E27FC236}">
                <a16:creationId xmlns:a16="http://schemas.microsoft.com/office/drawing/2014/main" id="{61942161-3717-942A-9DC9-3C85E1E2B7AA}"/>
              </a:ext>
            </a:extLst>
          </p:cNvPr>
          <p:cNvSpPr/>
          <p:nvPr/>
        </p:nvSpPr>
        <p:spPr>
          <a:xfrm>
            <a:off x="3585802" y="2933981"/>
            <a:ext cx="698400" cy="398764"/>
          </a:xfrm>
          <a:prstGeom prst="roundRect">
            <a:avLst>
              <a:gd name="adj" fmla="val 0"/>
            </a:avLst>
          </a:prstGeom>
          <a:solidFill>
            <a:schemeClr val="accent5">
              <a:lumMod val="50000"/>
            </a:schemeClr>
          </a:solidFill>
          <a:ln>
            <a:noFill/>
          </a:ln>
        </p:spPr>
        <p:txBody>
          <a:bodyPr spcFirstLastPara="1" wrap="square" lIns="36000" tIns="36000" rIns="36000" bIns="36000" anchor="ctr" anchorCtr="0">
            <a:noAutofit/>
          </a:bodyPr>
          <a:lstStyle/>
          <a:p>
            <a:pPr algn="ctr"/>
            <a:r>
              <a:rPr lang="en-GB" sz="1000" b="1" spc="-90" baseline="30000" dirty="0">
                <a:solidFill>
                  <a:schemeClr val="lt1"/>
                </a:solidFill>
                <a:latin typeface="Arial" panose="020B0604020202020204" pitchFamily="34" charset="0"/>
                <a:ea typeface="Calibri"/>
                <a:cs typeface="Arial" panose="020B0604020202020204" pitchFamily="34" charset="0"/>
                <a:sym typeface="Calibri"/>
              </a:rPr>
              <a:t>177</a:t>
            </a:r>
            <a:r>
              <a:rPr lang="en-GB" sz="1000" b="1" spc="-90" dirty="0">
                <a:solidFill>
                  <a:schemeClr val="lt1"/>
                </a:solidFill>
                <a:latin typeface="Arial" panose="020B0604020202020204" pitchFamily="34" charset="0"/>
                <a:ea typeface="Calibri"/>
                <a:cs typeface="Arial" panose="020B0604020202020204" pitchFamily="34" charset="0"/>
                <a:sym typeface="Calibri"/>
              </a:rPr>
              <a:t>Lu-PSMA</a:t>
            </a:r>
            <a:br>
              <a:rPr lang="en-GB" sz="1000" b="1" spc="-90" dirty="0">
                <a:solidFill>
                  <a:schemeClr val="lt1"/>
                </a:solidFill>
                <a:latin typeface="Arial" panose="020B0604020202020204" pitchFamily="34" charset="0"/>
                <a:ea typeface="Calibri"/>
                <a:cs typeface="Arial" panose="020B0604020202020204" pitchFamily="34" charset="0"/>
                <a:sym typeface="Calibri"/>
              </a:rPr>
            </a:br>
            <a:r>
              <a:rPr lang="en-GB" sz="1000" b="1" spc="-90" dirty="0">
                <a:solidFill>
                  <a:schemeClr val="lt1"/>
                </a:solidFill>
                <a:latin typeface="Arial" panose="020B0604020202020204" pitchFamily="34" charset="0"/>
                <a:ea typeface="Calibri"/>
                <a:cs typeface="Arial" panose="020B0604020202020204" pitchFamily="34" charset="0"/>
                <a:sym typeface="Calibri"/>
              </a:rPr>
              <a:t>≥1 dose</a:t>
            </a:r>
            <a:endParaRPr lang="en-GB" sz="1000" spc="-90" dirty="0">
              <a:latin typeface="Arial" panose="020B0604020202020204" pitchFamily="34" charset="0"/>
              <a:cs typeface="Arial" panose="020B0604020202020204" pitchFamily="34" charset="0"/>
            </a:endParaRPr>
          </a:p>
        </p:txBody>
      </p:sp>
      <p:cxnSp>
        <p:nvCxnSpPr>
          <p:cNvPr id="34" name="Google Shape;385;p10">
            <a:extLst>
              <a:ext uri="{FF2B5EF4-FFF2-40B4-BE49-F238E27FC236}">
                <a16:creationId xmlns:a16="http://schemas.microsoft.com/office/drawing/2014/main" id="{B2D12899-724A-494F-287B-68BC834AFA5B}"/>
              </a:ext>
            </a:extLst>
          </p:cNvPr>
          <p:cNvCxnSpPr>
            <a:cxnSpLocks/>
          </p:cNvCxnSpPr>
          <p:nvPr/>
        </p:nvCxnSpPr>
        <p:spPr>
          <a:xfrm rot="5400000">
            <a:off x="3037124" y="3248920"/>
            <a:ext cx="1080000" cy="0"/>
          </a:xfrm>
          <a:prstGeom prst="straightConnector1">
            <a:avLst/>
          </a:prstGeom>
          <a:noFill/>
          <a:ln w="19050" cap="flat" cmpd="sng">
            <a:solidFill>
              <a:schemeClr val="dk1"/>
            </a:solidFill>
            <a:prstDash val="solid"/>
            <a:round/>
            <a:headEnd type="none" w="sm" len="sm"/>
            <a:tailEnd type="triangle" w="med" len="med"/>
          </a:ln>
        </p:spPr>
      </p:cxnSp>
      <p:sp>
        <p:nvSpPr>
          <p:cNvPr id="36" name="Rectangle 35">
            <a:extLst>
              <a:ext uri="{FF2B5EF4-FFF2-40B4-BE49-F238E27FC236}">
                <a16:creationId xmlns:a16="http://schemas.microsoft.com/office/drawing/2014/main" id="{066FFBBD-D15E-DCFE-40F4-28618656C2A3}"/>
              </a:ext>
            </a:extLst>
          </p:cNvPr>
          <p:cNvSpPr/>
          <p:nvPr/>
        </p:nvSpPr>
        <p:spPr>
          <a:xfrm>
            <a:off x="2895615" y="2534626"/>
            <a:ext cx="1307369" cy="153888"/>
          </a:xfrm>
          <a:prstGeom prst="rect">
            <a:avLst/>
          </a:prstGeom>
          <a:noFill/>
          <a:ln w="6350" cap="flat" cmpd="sng" algn="ctr">
            <a:no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algn="ctr" defTabSz="914400">
              <a:defRPr/>
            </a:pPr>
            <a:r>
              <a:rPr lang="en-GB" sz="1000" b="1" kern="0" spc="-30" dirty="0">
                <a:latin typeface="Arial" panose="020B0604020202020204" pitchFamily="34" charset="0"/>
                <a:cs typeface="Arial" panose="020B0604020202020204" pitchFamily="34" charset="0"/>
              </a:rPr>
              <a:t>First </a:t>
            </a:r>
            <a:r>
              <a:rPr lang="en-GB" sz="1000" b="1" kern="0" spc="-30" baseline="30000" dirty="0">
                <a:latin typeface="Arial" panose="020B0604020202020204" pitchFamily="34" charset="0"/>
                <a:cs typeface="Arial" panose="020B0604020202020204" pitchFamily="34" charset="0"/>
              </a:rPr>
              <a:t>177</a:t>
            </a:r>
            <a:r>
              <a:rPr lang="en-GB" sz="1000" b="1" kern="0" spc="-30" dirty="0">
                <a:latin typeface="Arial" panose="020B0604020202020204" pitchFamily="34" charset="0"/>
                <a:cs typeface="Arial" panose="020B0604020202020204" pitchFamily="34" charset="0"/>
              </a:rPr>
              <a:t>Lu-PSMA dose</a:t>
            </a:r>
          </a:p>
        </p:txBody>
      </p:sp>
      <p:sp>
        <p:nvSpPr>
          <p:cNvPr id="37" name="Rectangle 36">
            <a:extLst>
              <a:ext uri="{FF2B5EF4-FFF2-40B4-BE49-F238E27FC236}">
                <a16:creationId xmlns:a16="http://schemas.microsoft.com/office/drawing/2014/main" id="{84AACCF5-2614-C076-CC33-C7C0BAD123F7}"/>
              </a:ext>
            </a:extLst>
          </p:cNvPr>
          <p:cNvSpPr/>
          <p:nvPr/>
        </p:nvSpPr>
        <p:spPr>
          <a:xfrm>
            <a:off x="595414" y="2542320"/>
            <a:ext cx="1251720" cy="138499"/>
          </a:xfrm>
          <a:prstGeom prst="rect">
            <a:avLst/>
          </a:prstGeom>
          <a:noFill/>
          <a:ln w="6350" cap="flat" cmpd="sng" algn="ctr">
            <a:no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algn="ctr" defTabSz="914400">
              <a:defRPr/>
            </a:pPr>
            <a:r>
              <a:rPr lang="en-GB" sz="900" b="1" kern="0" spc="-30" dirty="0">
                <a:latin typeface="Arial" panose="020B0604020202020204" pitchFamily="34" charset="0"/>
                <a:cs typeface="Arial" panose="020B0604020202020204" pitchFamily="34" charset="0"/>
              </a:rPr>
              <a:t>mCRPC diagnosis</a:t>
            </a:r>
          </a:p>
        </p:txBody>
      </p:sp>
      <p:sp>
        <p:nvSpPr>
          <p:cNvPr id="38" name="Google Shape;390;p10">
            <a:extLst>
              <a:ext uri="{FF2B5EF4-FFF2-40B4-BE49-F238E27FC236}">
                <a16:creationId xmlns:a16="http://schemas.microsoft.com/office/drawing/2014/main" id="{869D03B7-EA99-A0B0-474E-3CE7A1F2D633}"/>
              </a:ext>
            </a:extLst>
          </p:cNvPr>
          <p:cNvSpPr/>
          <p:nvPr/>
        </p:nvSpPr>
        <p:spPr>
          <a:xfrm>
            <a:off x="4276169" y="2251946"/>
            <a:ext cx="2057672" cy="395273"/>
          </a:xfrm>
          <a:prstGeom prst="roundRect">
            <a:avLst>
              <a:gd name="adj" fmla="val 0"/>
            </a:avLst>
          </a:prstGeom>
          <a:solidFill>
            <a:schemeClr val="accent1"/>
          </a:solidFill>
          <a:ln>
            <a:noFill/>
          </a:ln>
        </p:spPr>
        <p:txBody>
          <a:bodyPr spcFirstLastPara="1" wrap="square" lIns="36000" tIns="36000" rIns="36000" bIns="36000" anchor="ctr" anchorCtr="0">
            <a:noAutofit/>
          </a:bodyPr>
          <a:lstStyle/>
          <a:p>
            <a:pPr algn="ctr"/>
            <a:r>
              <a:rPr lang="en-GB" sz="1000" b="1" dirty="0">
                <a:solidFill>
                  <a:schemeClr val="lt1"/>
                </a:solidFill>
                <a:latin typeface="Arial" panose="020B0604020202020204" pitchFamily="34" charset="0"/>
                <a:ea typeface="Calibri"/>
                <a:cs typeface="Arial" panose="020B0604020202020204" pitchFamily="34" charset="0"/>
                <a:sym typeface="Calibri"/>
              </a:rPr>
              <a:t>Primary endpoint</a:t>
            </a:r>
            <a:br>
              <a:rPr lang="en-GB" sz="1000" b="1" dirty="0">
                <a:solidFill>
                  <a:schemeClr val="lt1"/>
                </a:solidFill>
                <a:latin typeface="Arial" panose="020B0604020202020204" pitchFamily="34" charset="0"/>
                <a:ea typeface="Calibri"/>
                <a:cs typeface="Arial" panose="020B0604020202020204" pitchFamily="34" charset="0"/>
                <a:sym typeface="Calibri"/>
              </a:rPr>
            </a:br>
            <a:r>
              <a:rPr lang="en-GB" sz="1000" dirty="0">
                <a:solidFill>
                  <a:schemeClr val="lt1"/>
                </a:solidFill>
                <a:latin typeface="Arial" panose="020B0604020202020204" pitchFamily="34" charset="0"/>
                <a:ea typeface="Calibri"/>
                <a:cs typeface="Arial" panose="020B0604020202020204" pitchFamily="34" charset="0"/>
                <a:sym typeface="Calibri"/>
              </a:rPr>
              <a:t>Safety of </a:t>
            </a:r>
            <a:r>
              <a:rPr lang="en-GB" sz="1000" baseline="30000" dirty="0">
                <a:solidFill>
                  <a:schemeClr val="lt1"/>
                </a:solidFill>
                <a:latin typeface="Arial" panose="020B0604020202020204" pitchFamily="34" charset="0"/>
                <a:ea typeface="Calibri"/>
                <a:cs typeface="Arial" panose="020B0604020202020204" pitchFamily="34" charset="0"/>
                <a:sym typeface="Calibri"/>
              </a:rPr>
              <a:t>177</a:t>
            </a:r>
            <a:r>
              <a:rPr lang="en-GB" sz="1000" dirty="0">
                <a:solidFill>
                  <a:schemeClr val="lt1"/>
                </a:solidFill>
                <a:latin typeface="Arial" panose="020B0604020202020204" pitchFamily="34" charset="0"/>
                <a:ea typeface="Calibri"/>
                <a:cs typeface="Arial" panose="020B0604020202020204" pitchFamily="34" charset="0"/>
                <a:sym typeface="Calibri"/>
              </a:rPr>
              <a:t>Lu-PSMA</a:t>
            </a:r>
            <a:endParaRPr lang="en-GB" sz="1000" dirty="0">
              <a:latin typeface="Arial" panose="020B0604020202020204" pitchFamily="34" charset="0"/>
              <a:cs typeface="Arial" panose="020B0604020202020204" pitchFamily="34" charset="0"/>
            </a:endParaRPr>
          </a:p>
        </p:txBody>
      </p:sp>
      <p:cxnSp>
        <p:nvCxnSpPr>
          <p:cNvPr id="39" name="Google Shape;384;p10">
            <a:extLst>
              <a:ext uri="{FF2B5EF4-FFF2-40B4-BE49-F238E27FC236}">
                <a16:creationId xmlns:a16="http://schemas.microsoft.com/office/drawing/2014/main" id="{6CB6951B-096E-743B-F731-A4AF4FEC382F}"/>
              </a:ext>
            </a:extLst>
          </p:cNvPr>
          <p:cNvCxnSpPr>
            <a:cxnSpLocks/>
          </p:cNvCxnSpPr>
          <p:nvPr/>
        </p:nvCxnSpPr>
        <p:spPr>
          <a:xfrm>
            <a:off x="4308514" y="3655156"/>
            <a:ext cx="1881312" cy="0"/>
          </a:xfrm>
          <a:prstGeom prst="straightConnector1">
            <a:avLst/>
          </a:prstGeom>
          <a:noFill/>
          <a:ln w="19050" cap="flat" cmpd="sng">
            <a:solidFill>
              <a:schemeClr val="accent1"/>
            </a:solidFill>
            <a:prstDash val="sysDash"/>
            <a:round/>
            <a:headEnd type="none" w="sm" len="sm"/>
            <a:tailEnd type="triangle" w="med" len="med"/>
          </a:ln>
        </p:spPr>
      </p:cxnSp>
      <p:sp>
        <p:nvSpPr>
          <p:cNvPr id="41" name="Freeform 40">
            <a:extLst>
              <a:ext uri="{FF2B5EF4-FFF2-40B4-BE49-F238E27FC236}">
                <a16:creationId xmlns:a16="http://schemas.microsoft.com/office/drawing/2014/main" id="{914D6C3B-7FAB-B555-86BA-654653A1B36E}"/>
              </a:ext>
            </a:extLst>
          </p:cNvPr>
          <p:cNvSpPr/>
          <p:nvPr/>
        </p:nvSpPr>
        <p:spPr>
          <a:xfrm>
            <a:off x="3579852" y="2714625"/>
            <a:ext cx="2606675" cy="457200"/>
          </a:xfrm>
          <a:custGeom>
            <a:avLst/>
            <a:gdLst>
              <a:gd name="connsiteX0" fmla="*/ 0 w 2638425"/>
              <a:gd name="connsiteY0" fmla="*/ 0 h 457200"/>
              <a:gd name="connsiteX1" fmla="*/ 2606675 w 2638425"/>
              <a:gd name="connsiteY1" fmla="*/ 0 h 457200"/>
              <a:gd name="connsiteX2" fmla="*/ 2606675 w 2638425"/>
              <a:gd name="connsiteY2" fmla="*/ 457200 h 457200"/>
              <a:gd name="connsiteX3" fmla="*/ 2638425 w 2638425"/>
              <a:gd name="connsiteY3" fmla="*/ 457200 h 457200"/>
              <a:gd name="connsiteX4" fmla="*/ 723900 w 2638425"/>
              <a:gd name="connsiteY4" fmla="*/ 457200 h 457200"/>
              <a:gd name="connsiteX0" fmla="*/ 0 w 2606675"/>
              <a:gd name="connsiteY0" fmla="*/ 0 h 457200"/>
              <a:gd name="connsiteX1" fmla="*/ 2606675 w 2606675"/>
              <a:gd name="connsiteY1" fmla="*/ 0 h 457200"/>
              <a:gd name="connsiteX2" fmla="*/ 2606675 w 2606675"/>
              <a:gd name="connsiteY2" fmla="*/ 457200 h 457200"/>
              <a:gd name="connsiteX3" fmla="*/ 723900 w 2606675"/>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2606675" h="457200">
                <a:moveTo>
                  <a:pt x="0" y="0"/>
                </a:moveTo>
                <a:lnTo>
                  <a:pt x="2606675" y="0"/>
                </a:lnTo>
                <a:lnTo>
                  <a:pt x="2606675" y="457200"/>
                </a:lnTo>
                <a:lnTo>
                  <a:pt x="723900" y="457200"/>
                </a:lnTo>
              </a:path>
            </a:pathLst>
          </a:custGeom>
          <a:noFill/>
          <a:ln w="19050">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43" name="Freeform 42">
            <a:extLst>
              <a:ext uri="{FF2B5EF4-FFF2-40B4-BE49-F238E27FC236}">
                <a16:creationId xmlns:a16="http://schemas.microsoft.com/office/drawing/2014/main" id="{CA916ED1-1CFE-FF49-04DD-48B59C7BB663}"/>
              </a:ext>
            </a:extLst>
          </p:cNvPr>
          <p:cNvSpPr/>
          <p:nvPr/>
        </p:nvSpPr>
        <p:spPr>
          <a:xfrm>
            <a:off x="3589377" y="3228975"/>
            <a:ext cx="1355725" cy="358775"/>
          </a:xfrm>
          <a:custGeom>
            <a:avLst/>
            <a:gdLst>
              <a:gd name="connsiteX0" fmla="*/ 711200 w 1355725"/>
              <a:gd name="connsiteY0" fmla="*/ 0 h 358775"/>
              <a:gd name="connsiteX1" fmla="*/ 1355725 w 1355725"/>
              <a:gd name="connsiteY1" fmla="*/ 0 h 358775"/>
              <a:gd name="connsiteX2" fmla="*/ 1355725 w 1355725"/>
              <a:gd name="connsiteY2" fmla="*/ 358775 h 358775"/>
              <a:gd name="connsiteX3" fmla="*/ 0 w 1355725"/>
              <a:gd name="connsiteY3" fmla="*/ 358775 h 358775"/>
            </a:gdLst>
            <a:ahLst/>
            <a:cxnLst>
              <a:cxn ang="0">
                <a:pos x="connsiteX0" y="connsiteY0"/>
              </a:cxn>
              <a:cxn ang="0">
                <a:pos x="connsiteX1" y="connsiteY1"/>
              </a:cxn>
              <a:cxn ang="0">
                <a:pos x="connsiteX2" y="connsiteY2"/>
              </a:cxn>
              <a:cxn ang="0">
                <a:pos x="connsiteX3" y="connsiteY3"/>
              </a:cxn>
            </a:cxnLst>
            <a:rect l="l" t="t" r="r" b="b"/>
            <a:pathLst>
              <a:path w="1355725" h="358775">
                <a:moveTo>
                  <a:pt x="711200" y="0"/>
                </a:moveTo>
                <a:lnTo>
                  <a:pt x="1355725" y="0"/>
                </a:lnTo>
                <a:lnTo>
                  <a:pt x="1355725" y="358775"/>
                </a:lnTo>
                <a:lnTo>
                  <a:pt x="0" y="358775"/>
                </a:lnTo>
              </a:path>
            </a:pathLst>
          </a:custGeom>
          <a:noFill/>
          <a:ln w="19050">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cxnSp>
        <p:nvCxnSpPr>
          <p:cNvPr id="35" name="Google Shape;385;p10">
            <a:extLst>
              <a:ext uri="{FF2B5EF4-FFF2-40B4-BE49-F238E27FC236}">
                <a16:creationId xmlns:a16="http://schemas.microsoft.com/office/drawing/2014/main" id="{2FA10890-3B1C-70AD-A1D6-7D14F21E68D8}"/>
              </a:ext>
            </a:extLst>
          </p:cNvPr>
          <p:cNvCxnSpPr>
            <a:cxnSpLocks/>
          </p:cNvCxnSpPr>
          <p:nvPr/>
        </p:nvCxnSpPr>
        <p:spPr>
          <a:xfrm rot="16200000" flipV="1">
            <a:off x="3751499" y="3248920"/>
            <a:ext cx="1080000" cy="0"/>
          </a:xfrm>
          <a:prstGeom prst="straightConnector1">
            <a:avLst/>
          </a:prstGeom>
          <a:noFill/>
          <a:ln w="19050" cap="flat" cmpd="sng">
            <a:solidFill>
              <a:schemeClr val="dk1"/>
            </a:solidFill>
            <a:prstDash val="solid"/>
            <a:round/>
            <a:headEnd type="none" w="sm" len="sm"/>
            <a:tailEnd type="triangle" w="med" len="med"/>
          </a:ln>
        </p:spPr>
      </p:cxnSp>
      <p:sp>
        <p:nvSpPr>
          <p:cNvPr id="44" name="Google Shape;390;p10">
            <a:extLst>
              <a:ext uri="{FF2B5EF4-FFF2-40B4-BE49-F238E27FC236}">
                <a16:creationId xmlns:a16="http://schemas.microsoft.com/office/drawing/2014/main" id="{22B47B5D-42D5-8453-3F45-72468215F63B}"/>
              </a:ext>
            </a:extLst>
          </p:cNvPr>
          <p:cNvSpPr/>
          <p:nvPr/>
        </p:nvSpPr>
        <p:spPr>
          <a:xfrm>
            <a:off x="4276169" y="3892210"/>
            <a:ext cx="2057672" cy="534898"/>
          </a:xfrm>
          <a:prstGeom prst="roundRect">
            <a:avLst>
              <a:gd name="adj" fmla="val 0"/>
            </a:avLst>
          </a:prstGeom>
          <a:solidFill>
            <a:schemeClr val="tx2">
              <a:lumMod val="50000"/>
            </a:schemeClr>
          </a:solidFill>
          <a:ln>
            <a:noFill/>
          </a:ln>
        </p:spPr>
        <p:txBody>
          <a:bodyPr spcFirstLastPara="1" wrap="square" lIns="36000" tIns="36000" rIns="36000" bIns="36000" anchor="ctr" anchorCtr="0">
            <a:noAutofit/>
          </a:bodyPr>
          <a:lstStyle/>
          <a:p>
            <a:pPr algn="ctr"/>
            <a:r>
              <a:rPr lang="en-GB" sz="1000" b="1" dirty="0">
                <a:solidFill>
                  <a:schemeClr val="lt1"/>
                </a:solidFill>
                <a:latin typeface="Arial" panose="020B0604020202020204" pitchFamily="34" charset="0"/>
                <a:ea typeface="Calibri"/>
                <a:cs typeface="Arial" panose="020B0604020202020204" pitchFamily="34" charset="0"/>
                <a:sym typeface="Calibri"/>
              </a:rPr>
              <a:t>Key secondary endpoints</a:t>
            </a:r>
            <a:br>
              <a:rPr lang="en-GB" sz="1000" b="1" dirty="0">
                <a:solidFill>
                  <a:schemeClr val="lt1"/>
                </a:solidFill>
                <a:latin typeface="Arial" panose="020B0604020202020204" pitchFamily="34" charset="0"/>
                <a:ea typeface="Calibri"/>
                <a:cs typeface="Arial" panose="020B0604020202020204" pitchFamily="34" charset="0"/>
                <a:sym typeface="Calibri"/>
              </a:rPr>
            </a:br>
            <a:r>
              <a:rPr lang="en-GB" sz="1000" dirty="0">
                <a:solidFill>
                  <a:schemeClr val="lt1"/>
                </a:solidFill>
                <a:latin typeface="Arial" panose="020B0604020202020204" pitchFamily="34" charset="0"/>
                <a:ea typeface="Calibri"/>
                <a:cs typeface="Arial" panose="020B0604020202020204" pitchFamily="34" charset="0"/>
                <a:sym typeface="Calibri"/>
              </a:rPr>
              <a:t>OS and change from baseline in</a:t>
            </a:r>
            <a:br>
              <a:rPr lang="en-GB" sz="1000" dirty="0">
                <a:solidFill>
                  <a:schemeClr val="lt1"/>
                </a:solidFill>
                <a:latin typeface="Arial" panose="020B0604020202020204" pitchFamily="34" charset="0"/>
                <a:ea typeface="Calibri"/>
                <a:cs typeface="Arial" panose="020B0604020202020204" pitchFamily="34" charset="0"/>
                <a:sym typeface="Calibri"/>
              </a:rPr>
            </a:br>
            <a:r>
              <a:rPr lang="en-GB" sz="1000" dirty="0">
                <a:solidFill>
                  <a:schemeClr val="lt1"/>
                </a:solidFill>
                <a:latin typeface="Arial" panose="020B0604020202020204" pitchFamily="34" charset="0"/>
                <a:ea typeface="Calibri"/>
                <a:cs typeface="Arial" panose="020B0604020202020204" pitchFamily="34" charset="0"/>
                <a:sym typeface="Calibri"/>
              </a:rPr>
              <a:t>PSA and ALP levels</a:t>
            </a:r>
            <a:endParaRPr lang="en-GB" sz="1000" dirty="0">
              <a:latin typeface="Arial" panose="020B0604020202020204" pitchFamily="34" charset="0"/>
              <a:cs typeface="Arial" panose="020B0604020202020204" pitchFamily="34" charset="0"/>
            </a:endParaRPr>
          </a:p>
        </p:txBody>
      </p:sp>
      <p:sp>
        <p:nvSpPr>
          <p:cNvPr id="46" name="Rectangle 45">
            <a:extLst>
              <a:ext uri="{FF2B5EF4-FFF2-40B4-BE49-F238E27FC236}">
                <a16:creationId xmlns:a16="http://schemas.microsoft.com/office/drawing/2014/main" id="{35C31C4D-4CA4-25CA-FEB0-6BF0384DF6E4}"/>
              </a:ext>
            </a:extLst>
          </p:cNvPr>
          <p:cNvSpPr/>
          <p:nvPr/>
        </p:nvSpPr>
        <p:spPr>
          <a:xfrm>
            <a:off x="620184" y="2149919"/>
            <a:ext cx="5832000" cy="2392661"/>
          </a:xfrm>
          <a:prstGeom prst="rect">
            <a:avLst/>
          </a:prstGeom>
          <a:noFill/>
          <a:ln w="19050">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174659045"/>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jdelijke aanduiding voor inhoud 10">
            <a:extLst>
              <a:ext uri="{FF2B5EF4-FFF2-40B4-BE49-F238E27FC236}">
                <a16:creationId xmlns:a16="http://schemas.microsoft.com/office/drawing/2014/main" id="{50A8DF8F-A965-254A-A13D-3C88670E2FBF}"/>
              </a:ext>
            </a:extLst>
          </p:cNvPr>
          <p:cNvSpPr>
            <a:spLocks noGrp="1"/>
          </p:cNvSpPr>
          <p:nvPr>
            <p:ph sz="quarter" idx="12"/>
          </p:nvPr>
        </p:nvSpPr>
        <p:spPr>
          <a:xfrm>
            <a:off x="620184" y="1329343"/>
            <a:ext cx="10963200" cy="4707919"/>
          </a:xfrm>
        </p:spPr>
        <p:txBody>
          <a:bodyPr>
            <a:normAutofit fontScale="92500" lnSpcReduction="10000"/>
          </a:bodyPr>
          <a:lstStyle/>
          <a:p>
            <a:pPr marL="0" indent="0">
              <a:lnSpc>
                <a:spcPct val="120000"/>
              </a:lnSpc>
              <a:spcBef>
                <a:spcPts val="600"/>
              </a:spcBef>
              <a:buNone/>
            </a:pPr>
            <a:r>
              <a:rPr lang="en-GB" altLang="en-US" b="1" dirty="0">
                <a:latin typeface="Arial" panose="020B0604020202020204" pitchFamily="34" charset="0"/>
              </a:rPr>
              <a:t>This programme is developed by GU NURSES CONNECT, </a:t>
            </a:r>
            <a:br>
              <a:rPr lang="en-GB" altLang="en-US" b="1" dirty="0">
                <a:latin typeface="Arial" panose="020B0604020202020204" pitchFamily="34" charset="0"/>
              </a:rPr>
            </a:br>
            <a:r>
              <a:rPr lang="en-GB" altLang="en-US" b="1" dirty="0">
                <a:latin typeface="Arial" panose="020B0604020202020204" pitchFamily="34" charset="0"/>
              </a:rPr>
              <a:t>an international group of experts in the field of </a:t>
            </a:r>
            <a:br>
              <a:rPr lang="en-GB" altLang="en-US" b="1" dirty="0">
                <a:latin typeface="Arial" panose="020B0604020202020204" pitchFamily="34" charset="0"/>
              </a:rPr>
            </a:br>
            <a:r>
              <a:rPr lang="en-GB" b="1" dirty="0"/>
              <a:t>genitourinary oncology nursing.</a:t>
            </a:r>
            <a:endParaRPr lang="en-GB" altLang="en-US" b="1" dirty="0">
              <a:latin typeface="Arial" panose="020B0604020202020204" pitchFamily="34" charset="0"/>
            </a:endParaRPr>
          </a:p>
          <a:p>
            <a:pPr marL="0" indent="0">
              <a:lnSpc>
                <a:spcPct val="120000"/>
              </a:lnSpc>
              <a:spcBef>
                <a:spcPts val="600"/>
              </a:spcBef>
              <a:buNone/>
            </a:pPr>
            <a:endParaRPr lang="en-GB" altLang="en-US" dirty="0">
              <a:latin typeface="Arial" panose="020B0604020202020204" pitchFamily="34" charset="0"/>
            </a:endParaRPr>
          </a:p>
          <a:p>
            <a:pPr marL="0" indent="0">
              <a:spcBef>
                <a:spcPts val="600"/>
              </a:spcBef>
              <a:buNone/>
            </a:pPr>
            <a:r>
              <a:rPr lang="en-GB" b="1" dirty="0">
                <a:solidFill>
                  <a:schemeClr val="accent1"/>
                </a:solidFill>
                <a:latin typeface="Arial" panose="020B0604020202020204" pitchFamily="34" charset="0"/>
              </a:rPr>
              <a:t>Acknowledgement and disclosures</a:t>
            </a:r>
            <a:endParaRPr lang="en-GB" altLang="en-US" b="1" dirty="0">
              <a:solidFill>
                <a:schemeClr val="accent1"/>
              </a:solidFill>
              <a:latin typeface="Arial" panose="020B0604020202020204" pitchFamily="34" charset="0"/>
            </a:endParaRPr>
          </a:p>
          <a:p>
            <a:pPr marL="0" indent="0">
              <a:buNone/>
            </a:pPr>
            <a:r>
              <a:rPr lang="en-GB" altLang="en-US" dirty="0">
                <a:latin typeface="Arial" panose="020B0604020202020204" pitchFamily="34" charset="0"/>
              </a:rPr>
              <a:t>This </a:t>
            </a:r>
            <a:r>
              <a:rPr lang="en-GB" altLang="en-US" dirty="0"/>
              <a:t>GU NURSES</a:t>
            </a:r>
            <a:r>
              <a:rPr lang="en-GB" altLang="en-US" dirty="0">
                <a:latin typeface="Arial" panose="020B0604020202020204" pitchFamily="34" charset="0"/>
              </a:rPr>
              <a:t> CONNECT programme is supported through an independent educational grant from </a:t>
            </a:r>
            <a:r>
              <a:rPr lang="en-GB" dirty="0"/>
              <a:t>Bayer</a:t>
            </a:r>
            <a:r>
              <a:rPr lang="en-GB" altLang="en-US" dirty="0">
                <a:latin typeface="Arial" panose="020B0604020202020204" pitchFamily="34" charset="0"/>
              </a:rPr>
              <a:t>. The programme is therefore independent, the content is not influenced by the supporter and is under the sole responsibility of the experts.</a:t>
            </a:r>
            <a:endParaRPr lang="en-GB" dirty="0">
              <a:latin typeface="Arial" panose="020B0604020202020204" pitchFamily="34" charset="0"/>
            </a:endParaRPr>
          </a:p>
          <a:p>
            <a:pPr marL="0" indent="0">
              <a:buNone/>
            </a:pPr>
            <a:r>
              <a:rPr lang="en-GB" b="1" dirty="0">
                <a:latin typeface="Arial" panose="020B0604020202020204" pitchFamily="34" charset="0"/>
              </a:rPr>
              <a:t>Please note:</a:t>
            </a:r>
            <a:r>
              <a:rPr lang="en-GB" dirty="0">
                <a:latin typeface="Arial" panose="020B0604020202020204" pitchFamily="34" charset="0"/>
              </a:rPr>
              <a:t> The views expressed within this programme are the personal opinions of the experts. They do not necessarily represent the views of the experts’ institutions, or the rest of the GU NURSES CONNECT group.</a:t>
            </a:r>
          </a:p>
          <a:p>
            <a:pPr marL="0" indent="0">
              <a:buNone/>
            </a:pPr>
            <a:r>
              <a:rPr lang="en-GB" dirty="0">
                <a:latin typeface="Arial" panose="020B0604020202020204" pitchFamily="34" charset="0"/>
              </a:rPr>
              <a:t>Expert Disclaimers:</a:t>
            </a:r>
          </a:p>
          <a:p>
            <a:r>
              <a:rPr lang="en-GB" b="1" dirty="0">
                <a:solidFill>
                  <a:schemeClr val="accent1"/>
                </a:solidFill>
                <a:latin typeface="Arial" panose="020B0604020202020204" pitchFamily="34" charset="0"/>
              </a:rPr>
              <a:t>Janet Forgenie </a:t>
            </a:r>
            <a:r>
              <a:rPr lang="en-GB" dirty="0">
                <a:latin typeface="Arial" panose="020B0604020202020204" pitchFamily="34" charset="0"/>
              </a:rPr>
              <a:t>has received financial support/sponsorship for research support, consultation, or speaker fees from the following companies: Astellas and Bayer</a:t>
            </a:r>
          </a:p>
        </p:txBody>
      </p:sp>
      <p:sp>
        <p:nvSpPr>
          <p:cNvPr id="4" name="Title 3">
            <a:extLst>
              <a:ext uri="{FF2B5EF4-FFF2-40B4-BE49-F238E27FC236}">
                <a16:creationId xmlns:a16="http://schemas.microsoft.com/office/drawing/2014/main" id="{0B0B539B-2B35-41E4-A3FE-C1C75548FA1B}"/>
              </a:ext>
            </a:extLst>
          </p:cNvPr>
          <p:cNvSpPr>
            <a:spLocks noGrp="1"/>
          </p:cNvSpPr>
          <p:nvPr>
            <p:ph type="title"/>
          </p:nvPr>
        </p:nvSpPr>
        <p:spPr/>
        <p:txBody>
          <a:bodyPr/>
          <a:lstStyle/>
          <a:p>
            <a:r>
              <a:rPr lang="en-GB" dirty="0">
                <a:latin typeface="Arial" panose="020B0604020202020204" pitchFamily="34" charset="0"/>
              </a:rPr>
              <a:t>Developed by GU NURSES COnnect</a:t>
            </a:r>
          </a:p>
        </p:txBody>
      </p:sp>
      <p:sp>
        <p:nvSpPr>
          <p:cNvPr id="3" name="Slide Number Placeholder 2">
            <a:extLst>
              <a:ext uri="{FF2B5EF4-FFF2-40B4-BE49-F238E27FC236}">
                <a16:creationId xmlns:a16="http://schemas.microsoft.com/office/drawing/2014/main" id="{5D7A189A-0A44-4320-923C-33730346FA73}"/>
              </a:ext>
            </a:extLst>
          </p:cNvPr>
          <p:cNvSpPr>
            <a:spLocks noGrp="1"/>
          </p:cNvSpPr>
          <p:nvPr>
            <p:ph type="sldNum" sz="quarter" idx="4"/>
          </p:nvPr>
        </p:nvSpPr>
        <p:spPr/>
        <p:txBody>
          <a:bodyPr/>
          <a:lstStyle/>
          <a:p>
            <a:fld id="{FCE43C0F-8A7B-3A4B-9DB5-B3472E36E833}" type="slidenum">
              <a:rPr lang="en-GB" smtClean="0">
                <a:latin typeface="Arial" panose="020B0604020202020204" pitchFamily="34" charset="0"/>
                <a:cs typeface="Arial" panose="020B0604020202020204" pitchFamily="34" charset="0"/>
              </a:rPr>
              <a:pPr/>
              <a:t>3</a:t>
            </a:fld>
            <a:endParaRPr lang="en-GB"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94C7B53F-C89D-92EF-A4EC-981B3F5A80F8}"/>
              </a:ext>
            </a:extLst>
          </p:cNvPr>
          <p:cNvSpPr txBox="1"/>
          <p:nvPr/>
        </p:nvSpPr>
        <p:spPr>
          <a:xfrm>
            <a:off x="-10510" y="-1513490"/>
            <a:ext cx="184731" cy="461665"/>
          </a:xfrm>
          <a:prstGeom prst="rect">
            <a:avLst/>
          </a:prstGeom>
          <a:noFill/>
        </p:spPr>
        <p:txBody>
          <a:bodyPr wrap="none" rtlCol="0">
            <a:spAutoFit/>
          </a:bodyPr>
          <a:lstStyle/>
          <a:p>
            <a:endParaRPr lang="en-GB" sz="2400" dirty="0">
              <a:solidFill>
                <a:srgbClr val="505050"/>
              </a:solidFill>
              <a:latin typeface="Aileron" charset="0"/>
              <a:ea typeface="Aileron" charset="0"/>
              <a:cs typeface="Aileron" charset="0"/>
            </a:endParaRPr>
          </a:p>
        </p:txBody>
      </p:sp>
      <p:pic>
        <p:nvPicPr>
          <p:cNvPr id="9" name="Picture 8">
            <a:hlinkClick r:id="rId3"/>
            <a:extLst>
              <a:ext uri="{FF2B5EF4-FFF2-40B4-BE49-F238E27FC236}">
                <a16:creationId xmlns:a16="http://schemas.microsoft.com/office/drawing/2014/main" id="{4A9D278A-6B37-0440-8407-91E9FA9369FB}"/>
              </a:ext>
            </a:extLst>
          </p:cNvPr>
          <p:cNvPicPr>
            <a:picLocks noChangeAspect="1"/>
          </p:cNvPicPr>
          <p:nvPr/>
        </p:nvPicPr>
        <p:blipFill>
          <a:blip r:embed="rId4"/>
          <a:stretch>
            <a:fillRect/>
          </a:stretch>
        </p:blipFill>
        <p:spPr>
          <a:xfrm>
            <a:off x="7380000" y="1213200"/>
            <a:ext cx="2532170" cy="981216"/>
          </a:xfrm>
          <a:prstGeom prst="rect">
            <a:avLst/>
          </a:prstGeom>
        </p:spPr>
      </p:pic>
    </p:spTree>
    <p:extLst>
      <p:ext uri="{BB962C8B-B14F-4D97-AF65-F5344CB8AC3E}">
        <p14:creationId xmlns:p14="http://schemas.microsoft.com/office/powerpoint/2010/main" val="1435382974"/>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29F23B2-E197-E302-0FBD-D97954CBACAA}"/>
              </a:ext>
            </a:extLst>
          </p:cNvPr>
          <p:cNvSpPr>
            <a:spLocks noGrp="1"/>
          </p:cNvSpPr>
          <p:nvPr>
            <p:ph type="title"/>
          </p:nvPr>
        </p:nvSpPr>
        <p:spPr>
          <a:xfrm>
            <a:off x="609600" y="274638"/>
            <a:ext cx="10972800" cy="6120000"/>
          </a:xfrm>
        </p:spPr>
        <p:txBody>
          <a:bodyPr/>
          <a:lstStyle/>
          <a:p>
            <a:r>
              <a:rPr lang="en-GB" dirty="0"/>
              <a:t>Nurse management of patients</a:t>
            </a:r>
          </a:p>
        </p:txBody>
      </p:sp>
      <p:sp>
        <p:nvSpPr>
          <p:cNvPr id="4" name="Slide Number Placeholder 3">
            <a:extLst>
              <a:ext uri="{FF2B5EF4-FFF2-40B4-BE49-F238E27FC236}">
                <a16:creationId xmlns:a16="http://schemas.microsoft.com/office/drawing/2014/main" id="{2B1A40C0-0253-C74B-20BC-130AEA52EE07}"/>
              </a:ext>
            </a:extLst>
          </p:cNvPr>
          <p:cNvSpPr>
            <a:spLocks noGrp="1"/>
          </p:cNvSpPr>
          <p:nvPr>
            <p:ph type="sldNum" sz="quarter" idx="4"/>
          </p:nvPr>
        </p:nvSpPr>
        <p:spPr/>
        <p:txBody>
          <a:bodyPr/>
          <a:lstStyle/>
          <a:p>
            <a:fld id="{FCE43C0F-8A7B-3A4B-9DB5-B3472E36E833}" type="slidenum">
              <a:rPr lang="en-GB" smtClean="0"/>
              <a:pPr/>
              <a:t>30</a:t>
            </a:fld>
            <a:endParaRPr lang="en-GB" dirty="0"/>
          </a:p>
        </p:txBody>
      </p:sp>
    </p:spTree>
    <p:extLst>
      <p:ext uri="{BB962C8B-B14F-4D97-AF65-F5344CB8AC3E}">
        <p14:creationId xmlns:p14="http://schemas.microsoft.com/office/powerpoint/2010/main" val="1227239462"/>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C6EB147-F16C-833C-266E-FB752F554011}"/>
              </a:ext>
            </a:extLst>
          </p:cNvPr>
          <p:cNvSpPr txBox="1">
            <a:spLocks noGrp="1"/>
          </p:cNvSpPr>
          <p:nvPr>
            <p:ph sz="quarter" idx="12"/>
          </p:nvPr>
        </p:nvSpPr>
        <p:spPr>
          <a:xfrm>
            <a:off x="620713" y="1425575"/>
            <a:ext cx="10963275" cy="4739729"/>
          </a:xfrm>
        </p:spPr>
        <p:txBody>
          <a:bodyPr>
            <a:normAutofit fontScale="85000" lnSpcReduction="20000"/>
          </a:bodyPr>
          <a:lstStyle/>
          <a:p>
            <a:pPr lvl="0"/>
            <a:r>
              <a:rPr lang="en-GB" dirty="0"/>
              <a:t>Do they have any urinary or faecal incontinence? </a:t>
            </a:r>
          </a:p>
          <a:p>
            <a:pPr lvl="0"/>
            <a:r>
              <a:rPr lang="en-GB" dirty="0"/>
              <a:t>Do they have a urinary catheter/urostomy or stoma bag?</a:t>
            </a:r>
          </a:p>
          <a:p>
            <a:r>
              <a:rPr lang="en-GB" dirty="0"/>
              <a:t>Does the patient have a separate toilet at home they can use for one week post treatment?</a:t>
            </a:r>
          </a:p>
          <a:p>
            <a:pPr lvl="0"/>
            <a:r>
              <a:rPr lang="en-GB" dirty="0"/>
              <a:t>Does the patient need any personal care?</a:t>
            </a:r>
          </a:p>
          <a:p>
            <a:pPr lvl="0"/>
            <a:r>
              <a:rPr lang="en-GB" dirty="0"/>
              <a:t>Does the patient care for anyone? </a:t>
            </a:r>
          </a:p>
          <a:p>
            <a:pPr lvl="0"/>
            <a:r>
              <a:rPr lang="en-GB" dirty="0"/>
              <a:t>Is the patient sexually active (should not father a child for 6 months post-treatment and use of a condom recommended)? </a:t>
            </a:r>
          </a:p>
          <a:p>
            <a:r>
              <a:rPr lang="en-GB" dirty="0"/>
              <a:t>Does the patient share their accommodation with any pregnant/breastfeeding women or children</a:t>
            </a:r>
          </a:p>
          <a:p>
            <a:r>
              <a:rPr lang="en-GB" dirty="0"/>
              <a:t>Is the patient solely or chiefly responsible for care of any children</a:t>
            </a:r>
          </a:p>
          <a:p>
            <a:pPr lvl="1"/>
            <a:r>
              <a:rPr lang="en-GB" dirty="0"/>
              <a:t>They need to avoid prolonged close contact e.g. sitting on the sofa watching television, contact with babies and small children under 16 for the first 3 days</a:t>
            </a:r>
          </a:p>
          <a:p>
            <a:pPr lvl="1"/>
            <a:r>
              <a:rPr lang="en-GB" dirty="0"/>
              <a:t>No isolation from family or friends is required </a:t>
            </a:r>
          </a:p>
          <a:p>
            <a:pPr lvl="0"/>
            <a:r>
              <a:rPr lang="en-GB" dirty="0"/>
              <a:t>Consider patient’s occupation/activities/family commitments and social life </a:t>
            </a:r>
            <a:endParaRPr lang="en-GB" dirty="0">
              <a:solidFill>
                <a:schemeClr val="tx2"/>
              </a:solidFill>
            </a:endParaRPr>
          </a:p>
          <a:p>
            <a:pPr lvl="1"/>
            <a:r>
              <a:rPr lang="en-GB" dirty="0">
                <a:solidFill>
                  <a:schemeClr val="tx2"/>
                </a:solidFill>
              </a:rPr>
              <a:t>Does the patient work, or do they carry out any tasks outside of the house?</a:t>
            </a:r>
          </a:p>
          <a:p>
            <a:pPr lvl="1"/>
            <a:r>
              <a:rPr lang="en-GB" dirty="0">
                <a:solidFill>
                  <a:schemeClr val="tx2"/>
                </a:solidFill>
              </a:rPr>
              <a:t>Any important upcoming family/social events (e.g. wedding)? </a:t>
            </a:r>
          </a:p>
          <a:p>
            <a:pPr lvl="1"/>
            <a:endParaRPr lang="en-GB" dirty="0"/>
          </a:p>
        </p:txBody>
      </p:sp>
      <p:sp>
        <p:nvSpPr>
          <p:cNvPr id="9" name="Title 8">
            <a:extLst>
              <a:ext uri="{FF2B5EF4-FFF2-40B4-BE49-F238E27FC236}">
                <a16:creationId xmlns:a16="http://schemas.microsoft.com/office/drawing/2014/main" id="{79CB8D67-A0FF-7ECF-C750-6CFE98547F2D}"/>
              </a:ext>
            </a:extLst>
          </p:cNvPr>
          <p:cNvSpPr>
            <a:spLocks noGrp="1"/>
          </p:cNvSpPr>
          <p:nvPr>
            <p:ph type="title"/>
          </p:nvPr>
        </p:nvSpPr>
        <p:spPr>
          <a:xfrm>
            <a:off x="619201" y="259200"/>
            <a:ext cx="10963199" cy="864000"/>
          </a:xfrm>
        </p:spPr>
        <p:txBody>
          <a:bodyPr/>
          <a:lstStyle/>
          <a:p>
            <a:r>
              <a:rPr lang="en-GB" dirty="0"/>
              <a:t>Risk Assessment: determine patients medical &amp; personal Circumstances </a:t>
            </a:r>
          </a:p>
        </p:txBody>
      </p:sp>
      <p:sp>
        <p:nvSpPr>
          <p:cNvPr id="6" name="Content Placeholder 5">
            <a:extLst>
              <a:ext uri="{FF2B5EF4-FFF2-40B4-BE49-F238E27FC236}">
                <a16:creationId xmlns:a16="http://schemas.microsoft.com/office/drawing/2014/main" id="{27B1FE3D-9CEB-2878-87A7-55553DA335B7}"/>
              </a:ext>
            </a:extLst>
          </p:cNvPr>
          <p:cNvSpPr>
            <a:spLocks noGrp="1"/>
          </p:cNvSpPr>
          <p:nvPr>
            <p:ph sz="quarter" idx="15"/>
          </p:nvPr>
        </p:nvSpPr>
        <p:spPr>
          <a:xfrm>
            <a:off x="620183" y="6356351"/>
            <a:ext cx="10180339" cy="365125"/>
          </a:xfrm>
        </p:spPr>
        <p:txBody>
          <a:bodyPr/>
          <a:lstStyle/>
          <a:p>
            <a:r>
              <a:rPr lang="en-GB" dirty="0"/>
              <a:t>Local Questionnaire and guidelines University College London Hospital, Janet </a:t>
            </a:r>
            <a:r>
              <a:rPr lang="en-GB" dirty="0" err="1"/>
              <a:t>Forgenie</a:t>
            </a:r>
            <a:r>
              <a:rPr lang="en-GB" dirty="0"/>
              <a:t> personal communication</a:t>
            </a:r>
          </a:p>
        </p:txBody>
      </p:sp>
      <p:sp>
        <p:nvSpPr>
          <p:cNvPr id="16" name="Slide Number Placeholder 15">
            <a:extLst>
              <a:ext uri="{FF2B5EF4-FFF2-40B4-BE49-F238E27FC236}">
                <a16:creationId xmlns:a16="http://schemas.microsoft.com/office/drawing/2014/main" id="{A55A67B3-C293-D1BA-D4FD-91B1D5F1958B}"/>
              </a:ext>
            </a:extLst>
          </p:cNvPr>
          <p:cNvSpPr>
            <a:spLocks noGrp="1"/>
          </p:cNvSpPr>
          <p:nvPr>
            <p:ph type="sldNum" sz="quarter" idx="4"/>
          </p:nvPr>
        </p:nvSpPr>
        <p:spPr/>
        <p:txBody>
          <a:bodyPr/>
          <a:lstStyle/>
          <a:p>
            <a:fld id="{FCE43C0F-8A7B-3A4B-9DB5-B3472E36E833}" type="slidenum">
              <a:rPr lang="en-GB" smtClean="0"/>
              <a:pPr/>
              <a:t>31</a:t>
            </a:fld>
            <a:endParaRPr lang="en-GB" dirty="0"/>
          </a:p>
        </p:txBody>
      </p:sp>
    </p:spTree>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C6EB147-F16C-833C-266E-FB752F554011}"/>
              </a:ext>
            </a:extLst>
          </p:cNvPr>
          <p:cNvSpPr txBox="1">
            <a:spLocks noGrp="1"/>
          </p:cNvSpPr>
          <p:nvPr>
            <p:ph sz="quarter" idx="12"/>
          </p:nvPr>
        </p:nvSpPr>
        <p:spPr>
          <a:xfrm>
            <a:off x="620184" y="1425600"/>
            <a:ext cx="10963200" cy="4525200"/>
          </a:xfrm>
        </p:spPr>
        <p:txBody>
          <a:bodyPr>
            <a:noAutofit/>
          </a:bodyPr>
          <a:lstStyle/>
          <a:p>
            <a:pPr lvl="0"/>
            <a:r>
              <a:rPr lang="en-GB" dirty="0"/>
              <a:t>Bodily fluids are slightly radioactive for the first 7 days therefore precautions are required</a:t>
            </a:r>
          </a:p>
          <a:p>
            <a:pPr lvl="1"/>
            <a:r>
              <a:rPr lang="en-GB" dirty="0"/>
              <a:t>Sit to void &amp; double flush with the lid down after each use</a:t>
            </a:r>
          </a:p>
          <a:p>
            <a:pPr lvl="1"/>
            <a:r>
              <a:rPr lang="en-GB" dirty="0"/>
              <a:t>Does the patient have a separate toilet at home they can use for one week post treatment?</a:t>
            </a:r>
          </a:p>
          <a:p>
            <a:pPr lvl="1"/>
            <a:r>
              <a:rPr lang="en-GB" dirty="0"/>
              <a:t>If a shared toilet, wipe the toilet seat after use</a:t>
            </a:r>
          </a:p>
          <a:p>
            <a:pPr lvl="1"/>
            <a:r>
              <a:rPr lang="en-GB" dirty="0"/>
              <a:t>Wipe carefully after bowel movement/some patients use gloves</a:t>
            </a:r>
          </a:p>
          <a:p>
            <a:pPr lvl="1"/>
            <a:r>
              <a:rPr lang="en-US" dirty="0"/>
              <a:t>When handling bodily fluids, simply wearing gloves and hand washing will protect caregivers</a:t>
            </a:r>
          </a:p>
          <a:p>
            <a:pPr lvl="1"/>
            <a:r>
              <a:rPr lang="en-US" dirty="0"/>
              <a:t>Soiled clothing should be washed promptly and separately from other clothing</a:t>
            </a:r>
            <a:endParaRPr lang="en-GB" dirty="0"/>
          </a:p>
        </p:txBody>
      </p:sp>
      <p:sp>
        <p:nvSpPr>
          <p:cNvPr id="12" name="Title 11">
            <a:extLst>
              <a:ext uri="{FF2B5EF4-FFF2-40B4-BE49-F238E27FC236}">
                <a16:creationId xmlns:a16="http://schemas.microsoft.com/office/drawing/2014/main" id="{46877843-0A1F-5CFF-6DDA-25270352904C}"/>
              </a:ext>
            </a:extLst>
          </p:cNvPr>
          <p:cNvSpPr>
            <a:spLocks noGrp="1"/>
          </p:cNvSpPr>
          <p:nvPr>
            <p:ph type="title"/>
          </p:nvPr>
        </p:nvSpPr>
        <p:spPr>
          <a:xfrm>
            <a:off x="619201" y="259200"/>
            <a:ext cx="10963199" cy="864000"/>
          </a:xfrm>
        </p:spPr>
        <p:txBody>
          <a:bodyPr/>
          <a:lstStyle/>
          <a:p>
            <a:r>
              <a:rPr lang="en-GB" dirty="0"/>
              <a:t>Best practice: Managing bodily fluids during treatment</a:t>
            </a:r>
          </a:p>
        </p:txBody>
      </p:sp>
      <p:sp>
        <p:nvSpPr>
          <p:cNvPr id="6" name="Content Placeholder 5">
            <a:extLst>
              <a:ext uri="{FF2B5EF4-FFF2-40B4-BE49-F238E27FC236}">
                <a16:creationId xmlns:a16="http://schemas.microsoft.com/office/drawing/2014/main" id="{27B1FE3D-9CEB-2878-87A7-55553DA335B7}"/>
              </a:ext>
            </a:extLst>
          </p:cNvPr>
          <p:cNvSpPr>
            <a:spLocks noGrp="1"/>
          </p:cNvSpPr>
          <p:nvPr>
            <p:ph sz="quarter" idx="15"/>
          </p:nvPr>
        </p:nvSpPr>
        <p:spPr>
          <a:xfrm>
            <a:off x="620183" y="6356351"/>
            <a:ext cx="10180339" cy="365125"/>
          </a:xfrm>
        </p:spPr>
        <p:txBody>
          <a:bodyPr/>
          <a:lstStyle/>
          <a:p>
            <a:r>
              <a:rPr lang="en-GB" dirty="0"/>
              <a:t>Local Guidelines University College London Hospital, Janet </a:t>
            </a:r>
            <a:r>
              <a:rPr lang="en-GB" dirty="0" err="1"/>
              <a:t>Forgenie</a:t>
            </a:r>
            <a:r>
              <a:rPr lang="en-GB" dirty="0"/>
              <a:t> personal communication</a:t>
            </a:r>
          </a:p>
        </p:txBody>
      </p:sp>
      <p:sp>
        <p:nvSpPr>
          <p:cNvPr id="16" name="Slide Number Placeholder 15">
            <a:extLst>
              <a:ext uri="{FF2B5EF4-FFF2-40B4-BE49-F238E27FC236}">
                <a16:creationId xmlns:a16="http://schemas.microsoft.com/office/drawing/2014/main" id="{ACAB1135-FA27-EBFC-B67D-2FADA919A712}"/>
              </a:ext>
            </a:extLst>
          </p:cNvPr>
          <p:cNvSpPr>
            <a:spLocks noGrp="1"/>
          </p:cNvSpPr>
          <p:nvPr>
            <p:ph type="sldNum" sz="quarter" idx="4"/>
          </p:nvPr>
        </p:nvSpPr>
        <p:spPr/>
        <p:txBody>
          <a:bodyPr/>
          <a:lstStyle/>
          <a:p>
            <a:fld id="{FCE43C0F-8A7B-3A4B-9DB5-B3472E36E833}" type="slidenum">
              <a:rPr lang="en-GB" smtClean="0"/>
              <a:pPr/>
              <a:t>32</a:t>
            </a:fld>
            <a:endParaRPr lang="en-GB" dirty="0"/>
          </a:p>
        </p:txBody>
      </p:sp>
    </p:spTree>
    <p:extLst>
      <p:ext uri="{BB962C8B-B14F-4D97-AF65-F5344CB8AC3E}">
        <p14:creationId xmlns:p14="http://schemas.microsoft.com/office/powerpoint/2010/main" val="2146579541"/>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363FA-0919-BAE9-98C8-B9AEE45BAAF2}"/>
              </a:ext>
            </a:extLst>
          </p:cNvPr>
          <p:cNvSpPr>
            <a:spLocks noGrp="1"/>
          </p:cNvSpPr>
          <p:nvPr>
            <p:ph type="title"/>
          </p:nvPr>
        </p:nvSpPr>
        <p:spPr/>
        <p:txBody>
          <a:bodyPr/>
          <a:lstStyle/>
          <a:p>
            <a:r>
              <a:rPr lang="en-GB" dirty="0"/>
              <a:t>Radium-223: safety/radiation considerations</a:t>
            </a:r>
          </a:p>
        </p:txBody>
      </p:sp>
      <p:sp>
        <p:nvSpPr>
          <p:cNvPr id="3" name="Content Placeholder 2">
            <a:extLst>
              <a:ext uri="{FF2B5EF4-FFF2-40B4-BE49-F238E27FC236}">
                <a16:creationId xmlns:a16="http://schemas.microsoft.com/office/drawing/2014/main" id="{F72A6094-671F-18F2-FB35-F093D096C2DA}"/>
              </a:ext>
            </a:extLst>
          </p:cNvPr>
          <p:cNvSpPr>
            <a:spLocks noGrp="1"/>
          </p:cNvSpPr>
          <p:nvPr>
            <p:ph sz="quarter" idx="14"/>
          </p:nvPr>
        </p:nvSpPr>
        <p:spPr>
          <a:xfrm>
            <a:off x="479376" y="1196752"/>
            <a:ext cx="10962216" cy="4896544"/>
          </a:xfrm>
        </p:spPr>
        <p:txBody>
          <a:bodyPr>
            <a:noAutofit/>
          </a:bodyPr>
          <a:lstStyle/>
          <a:p>
            <a:pPr lvl="0"/>
            <a:r>
              <a:rPr lang="en-US" sz="1800" b="1" dirty="0">
                <a:solidFill>
                  <a:schemeClr val="accent1"/>
                </a:solidFill>
              </a:rPr>
              <a:t>Patients should stay well hydrated</a:t>
            </a:r>
            <a:r>
              <a:rPr lang="en-US" sz="1800" dirty="0"/>
              <a:t>, and their oral intake, fluid status, and urine output should be monitored while on treatment</a:t>
            </a:r>
          </a:p>
          <a:p>
            <a:pPr lvl="1"/>
            <a:r>
              <a:rPr lang="en-US" dirty="0"/>
              <a:t>Patients should promptly report signs of dehydration, hypovolemia, urinary retention, or renal failure / insufficiency</a:t>
            </a:r>
          </a:p>
          <a:p>
            <a:r>
              <a:rPr lang="en-US" sz="1800" dirty="0"/>
              <a:t>There are </a:t>
            </a:r>
            <a:r>
              <a:rPr lang="en-US" sz="1800" b="1" dirty="0">
                <a:solidFill>
                  <a:schemeClr val="accent1"/>
                </a:solidFill>
              </a:rPr>
              <a:t>no restrictions regarding personal contact </a:t>
            </a:r>
            <a:r>
              <a:rPr lang="en-US" sz="1800" dirty="0"/>
              <a:t>(visual or physical proximity) with other people after receiving Ra-223</a:t>
            </a:r>
          </a:p>
          <a:p>
            <a:r>
              <a:rPr lang="en-US" sz="1800" b="1" dirty="0">
                <a:solidFill>
                  <a:schemeClr val="accent1"/>
                </a:solidFill>
              </a:rPr>
              <a:t>Male patients should use condoms and their female partners of reproductive potential should use effective contraception </a:t>
            </a:r>
            <a:r>
              <a:rPr lang="en-US" sz="1800" dirty="0"/>
              <a:t>during and for 6 months following completion of treatment</a:t>
            </a:r>
          </a:p>
          <a:p>
            <a:r>
              <a:rPr lang="en-US" sz="1800" b="1" dirty="0">
                <a:solidFill>
                  <a:schemeClr val="accent1"/>
                </a:solidFill>
              </a:rPr>
              <a:t>Perform complete blood counts prior to treatment initiation and before every dose of Ra-223</a:t>
            </a:r>
            <a:r>
              <a:rPr lang="en-US" sz="1800" dirty="0"/>
              <a:t>:</a:t>
            </a:r>
          </a:p>
          <a:p>
            <a:pPr lvl="1"/>
            <a:r>
              <a:rPr lang="en-US" dirty="0"/>
              <a:t>Discontinue treatment if </a:t>
            </a:r>
            <a:r>
              <a:rPr lang="en-US" dirty="0" err="1"/>
              <a:t>haematologic</a:t>
            </a:r>
            <a:r>
              <a:rPr lang="en-US" dirty="0"/>
              <a:t> values do not recover within 6 to 8 weeks after treatment. Monitor patients with compromised bone marrow reserve closely. Discontinue treatment in patients who experience life-threatening complications despite supportive care measures </a:t>
            </a:r>
          </a:p>
          <a:p>
            <a:pPr lvl="0"/>
            <a:endParaRPr lang="en-US" sz="1800" dirty="0"/>
          </a:p>
        </p:txBody>
      </p:sp>
      <p:sp>
        <p:nvSpPr>
          <p:cNvPr id="4" name="Slide Number Placeholder 3">
            <a:extLst>
              <a:ext uri="{FF2B5EF4-FFF2-40B4-BE49-F238E27FC236}">
                <a16:creationId xmlns:a16="http://schemas.microsoft.com/office/drawing/2014/main" id="{B492BA33-EC3C-8CFE-2361-5409D3986591}"/>
              </a:ext>
            </a:extLst>
          </p:cNvPr>
          <p:cNvSpPr>
            <a:spLocks noGrp="1"/>
          </p:cNvSpPr>
          <p:nvPr>
            <p:ph type="sldNum" sz="quarter" idx="4"/>
          </p:nvPr>
        </p:nvSpPr>
        <p:spPr/>
        <p:txBody>
          <a:bodyPr/>
          <a:lstStyle/>
          <a:p>
            <a:fld id="{FCE43C0F-8A7B-3A4B-9DB5-B3472E36E833}" type="slidenum">
              <a:rPr lang="en-GB" smtClean="0"/>
              <a:pPr/>
              <a:t>33</a:t>
            </a:fld>
            <a:endParaRPr lang="en-GB" dirty="0"/>
          </a:p>
        </p:txBody>
      </p:sp>
      <p:sp>
        <p:nvSpPr>
          <p:cNvPr id="5" name="Content Placeholder 4">
            <a:extLst>
              <a:ext uri="{FF2B5EF4-FFF2-40B4-BE49-F238E27FC236}">
                <a16:creationId xmlns:a16="http://schemas.microsoft.com/office/drawing/2014/main" id="{917C0756-8F26-4ADA-5165-7E88FA960BB0}"/>
              </a:ext>
            </a:extLst>
          </p:cNvPr>
          <p:cNvSpPr>
            <a:spLocks noGrp="1"/>
          </p:cNvSpPr>
          <p:nvPr>
            <p:ph sz="quarter" idx="15"/>
          </p:nvPr>
        </p:nvSpPr>
        <p:spPr/>
        <p:txBody>
          <a:bodyPr/>
          <a:lstStyle/>
          <a:p>
            <a:r>
              <a:rPr lang="en-GB" dirty="0"/>
              <a:t>ANC, absolute neutrophil counts; Ra-223, radium-223</a:t>
            </a:r>
          </a:p>
          <a:p>
            <a:r>
              <a:rPr lang="en-GB" dirty="0"/>
              <a:t>Radium-223 SmPC and US Prescribing Information</a:t>
            </a:r>
          </a:p>
        </p:txBody>
      </p:sp>
    </p:spTree>
    <p:extLst>
      <p:ext uri="{BB962C8B-B14F-4D97-AF65-F5344CB8AC3E}">
        <p14:creationId xmlns:p14="http://schemas.microsoft.com/office/powerpoint/2010/main" val="3751105868"/>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CDB71-1EAA-4EB0-9785-402A41C53802}"/>
              </a:ext>
            </a:extLst>
          </p:cNvPr>
          <p:cNvSpPr>
            <a:spLocks noGrp="1"/>
          </p:cNvSpPr>
          <p:nvPr>
            <p:ph type="title"/>
          </p:nvPr>
        </p:nvSpPr>
        <p:spPr>
          <a:xfrm>
            <a:off x="619201" y="259200"/>
            <a:ext cx="11165431" cy="864000"/>
          </a:xfrm>
        </p:spPr>
        <p:txBody>
          <a:bodyPr/>
          <a:lstStyle/>
          <a:p>
            <a:r>
              <a:rPr lang="en-GB" baseline="30000" dirty="0"/>
              <a:t>177</a:t>
            </a:r>
            <a:r>
              <a:rPr lang="en-GB" dirty="0"/>
              <a:t>Lutetium-PSMA-617: safety/radiation considerations</a:t>
            </a:r>
          </a:p>
        </p:txBody>
      </p:sp>
      <p:sp>
        <p:nvSpPr>
          <p:cNvPr id="3" name="Content Placeholder 2">
            <a:extLst>
              <a:ext uri="{FF2B5EF4-FFF2-40B4-BE49-F238E27FC236}">
                <a16:creationId xmlns:a16="http://schemas.microsoft.com/office/drawing/2014/main" id="{CBFD0423-29C8-61D0-0888-F7E361682E03}"/>
              </a:ext>
            </a:extLst>
          </p:cNvPr>
          <p:cNvSpPr>
            <a:spLocks noGrp="1"/>
          </p:cNvSpPr>
          <p:nvPr>
            <p:ph sz="quarter" idx="14"/>
          </p:nvPr>
        </p:nvSpPr>
        <p:spPr/>
        <p:txBody>
          <a:bodyPr>
            <a:normAutofit fontScale="92500" lnSpcReduction="20000"/>
          </a:bodyPr>
          <a:lstStyle/>
          <a:p>
            <a:r>
              <a:rPr lang="en-US" b="1" dirty="0">
                <a:solidFill>
                  <a:schemeClr val="accent1"/>
                </a:solidFill>
              </a:rPr>
              <a:t>Ensure patients increase oral fluid intake </a:t>
            </a:r>
            <a:r>
              <a:rPr lang="en-US" dirty="0"/>
              <a:t>and advise patients to void as often as possible to reduce bladder radiation</a:t>
            </a:r>
          </a:p>
          <a:p>
            <a:r>
              <a:rPr lang="en-US" dirty="0"/>
              <a:t>Advise patients to </a:t>
            </a:r>
            <a:r>
              <a:rPr lang="en-US" b="1" dirty="0">
                <a:solidFill>
                  <a:schemeClr val="accent1"/>
                </a:solidFill>
              </a:rPr>
              <a:t>limit close contact (less than 3 feet) with household contacts</a:t>
            </a:r>
            <a:r>
              <a:rPr lang="en-US" dirty="0"/>
              <a:t> for 2 days or with children and pregnant women for 7 days </a:t>
            </a:r>
          </a:p>
          <a:p>
            <a:r>
              <a:rPr lang="en-US" dirty="0"/>
              <a:t>Following administration of </a:t>
            </a:r>
            <a:r>
              <a:rPr lang="en-GB" baseline="30000" dirty="0"/>
              <a:t>177</a:t>
            </a:r>
            <a:r>
              <a:rPr lang="en-GB" dirty="0"/>
              <a:t>Lutetium-PSMA-617:</a:t>
            </a:r>
          </a:p>
          <a:p>
            <a:pPr lvl="1">
              <a:spcBef>
                <a:spcPts val="600"/>
              </a:spcBef>
            </a:pPr>
            <a:r>
              <a:rPr lang="en-US" dirty="0"/>
              <a:t>advise patients to </a:t>
            </a:r>
            <a:r>
              <a:rPr lang="en-US" b="1" dirty="0">
                <a:solidFill>
                  <a:schemeClr val="accent1"/>
                </a:solidFill>
              </a:rPr>
              <a:t>refrain from sexual activity for 7 days</a:t>
            </a:r>
          </a:p>
          <a:p>
            <a:pPr lvl="1">
              <a:spcBef>
                <a:spcPts val="600"/>
              </a:spcBef>
            </a:pPr>
            <a:r>
              <a:rPr lang="en-US" dirty="0"/>
              <a:t>advise patients to </a:t>
            </a:r>
            <a:r>
              <a:rPr lang="en-US" b="1" dirty="0">
                <a:solidFill>
                  <a:schemeClr val="accent1"/>
                </a:solidFill>
              </a:rPr>
              <a:t>sleep in a separate bedroom from household contacts for 3 days</a:t>
            </a:r>
            <a:r>
              <a:rPr lang="en-US" dirty="0"/>
              <a:t>, from children for 7 days, or from pregnant women for 15 days</a:t>
            </a:r>
          </a:p>
          <a:p>
            <a:pPr lvl="1">
              <a:spcBef>
                <a:spcPts val="600"/>
              </a:spcBef>
            </a:pPr>
            <a:r>
              <a:rPr lang="en-US" dirty="0"/>
              <a:t>Advise male patients with female partners of reproductive potential to </a:t>
            </a:r>
            <a:r>
              <a:rPr lang="en-US" b="1" dirty="0">
                <a:solidFill>
                  <a:schemeClr val="accent1"/>
                </a:solidFill>
              </a:rPr>
              <a:t>use effective contraception during treatment and for 14 weeks after the last dose</a:t>
            </a:r>
          </a:p>
          <a:p>
            <a:r>
              <a:rPr lang="en-US" b="1" dirty="0">
                <a:solidFill>
                  <a:schemeClr val="accent1"/>
                </a:solidFill>
              </a:rPr>
              <a:t>Perform complete blood counts before and during treatment with </a:t>
            </a:r>
            <a:r>
              <a:rPr lang="en-GB" b="1" baseline="30000" dirty="0">
                <a:solidFill>
                  <a:schemeClr val="accent1"/>
                </a:solidFill>
              </a:rPr>
              <a:t>177</a:t>
            </a:r>
            <a:r>
              <a:rPr lang="en-GB" b="1" dirty="0">
                <a:solidFill>
                  <a:schemeClr val="accent1"/>
                </a:solidFill>
              </a:rPr>
              <a:t>Lutetium-PSMA-617</a:t>
            </a:r>
            <a:endParaRPr lang="en-US" b="1" dirty="0">
              <a:solidFill>
                <a:schemeClr val="accent1"/>
              </a:solidFill>
            </a:endParaRPr>
          </a:p>
          <a:p>
            <a:pPr lvl="1"/>
            <a:r>
              <a:rPr lang="en-US" dirty="0">
                <a:solidFill>
                  <a:schemeClr val="tx2"/>
                </a:solidFill>
              </a:rPr>
              <a:t>w</a:t>
            </a:r>
            <a:r>
              <a:rPr lang="en-US" dirty="0"/>
              <a:t>ithhold, reduce dose, or permanently discontinue </a:t>
            </a:r>
            <a:r>
              <a:rPr lang="en-GB" dirty="0"/>
              <a:t>treatment</a:t>
            </a:r>
            <a:r>
              <a:rPr lang="en-US" dirty="0"/>
              <a:t> and clinically treat patients based on the severity of myelosuppression</a:t>
            </a:r>
          </a:p>
          <a:p>
            <a:r>
              <a:rPr lang="en-US" b="1" dirty="0">
                <a:solidFill>
                  <a:schemeClr val="accent1"/>
                </a:solidFill>
              </a:rPr>
              <a:t>Perform kidney function laboratory tests</a:t>
            </a:r>
          </a:p>
          <a:p>
            <a:pPr lvl="1"/>
            <a:r>
              <a:rPr lang="en-US" dirty="0">
                <a:solidFill>
                  <a:schemeClr val="tx2"/>
                </a:solidFill>
              </a:rPr>
              <a:t>w</a:t>
            </a:r>
            <a:r>
              <a:rPr lang="en-US" dirty="0"/>
              <a:t>ithhold, reduce dose, or permanently discontinue </a:t>
            </a:r>
            <a:r>
              <a:rPr lang="en-GB" dirty="0"/>
              <a:t>treatment</a:t>
            </a:r>
            <a:r>
              <a:rPr lang="en-US" dirty="0"/>
              <a:t> based on severity</a:t>
            </a:r>
          </a:p>
          <a:p>
            <a:pPr lvl="1"/>
            <a:endParaRPr lang="en-GB" dirty="0"/>
          </a:p>
        </p:txBody>
      </p:sp>
      <p:sp>
        <p:nvSpPr>
          <p:cNvPr id="4" name="Slide Number Placeholder 3">
            <a:extLst>
              <a:ext uri="{FF2B5EF4-FFF2-40B4-BE49-F238E27FC236}">
                <a16:creationId xmlns:a16="http://schemas.microsoft.com/office/drawing/2014/main" id="{C824D14C-7209-5028-7655-CD0A732E2B1E}"/>
              </a:ext>
            </a:extLst>
          </p:cNvPr>
          <p:cNvSpPr>
            <a:spLocks noGrp="1"/>
          </p:cNvSpPr>
          <p:nvPr>
            <p:ph type="sldNum" sz="quarter" idx="4"/>
          </p:nvPr>
        </p:nvSpPr>
        <p:spPr/>
        <p:txBody>
          <a:bodyPr/>
          <a:lstStyle/>
          <a:p>
            <a:fld id="{FCE43C0F-8A7B-3A4B-9DB5-B3472E36E833}" type="slidenum">
              <a:rPr lang="en-GB" smtClean="0"/>
              <a:pPr/>
              <a:t>34</a:t>
            </a:fld>
            <a:endParaRPr lang="en-GB" dirty="0"/>
          </a:p>
        </p:txBody>
      </p:sp>
      <p:sp>
        <p:nvSpPr>
          <p:cNvPr id="5" name="Content Placeholder 4">
            <a:extLst>
              <a:ext uri="{FF2B5EF4-FFF2-40B4-BE49-F238E27FC236}">
                <a16:creationId xmlns:a16="http://schemas.microsoft.com/office/drawing/2014/main" id="{D19A9C4C-80FB-7859-C9E5-2F2E2782B978}"/>
              </a:ext>
            </a:extLst>
          </p:cNvPr>
          <p:cNvSpPr>
            <a:spLocks noGrp="1"/>
          </p:cNvSpPr>
          <p:nvPr>
            <p:ph sz="quarter" idx="15"/>
          </p:nvPr>
        </p:nvSpPr>
        <p:spPr/>
        <p:txBody>
          <a:bodyPr/>
          <a:lstStyle/>
          <a:p>
            <a:r>
              <a:rPr lang="en-GB" baseline="30000" dirty="0">
                <a:solidFill>
                  <a:schemeClr val="tx2"/>
                </a:solidFill>
              </a:rPr>
              <a:t>177</a:t>
            </a:r>
            <a:r>
              <a:rPr lang="en-GB" dirty="0">
                <a:solidFill>
                  <a:schemeClr val="tx2"/>
                </a:solidFill>
              </a:rPr>
              <a:t>Lu-PSMA-617, lutetium-177-prostate-specific membrane antigen-617</a:t>
            </a:r>
            <a:endParaRPr lang="en-GB" dirty="0"/>
          </a:p>
          <a:p>
            <a:r>
              <a:rPr lang="en-GB" baseline="30000" dirty="0"/>
              <a:t>177</a:t>
            </a:r>
            <a:r>
              <a:rPr lang="en-GB" dirty="0"/>
              <a:t>Lu-PSMA-617 SmPC and US Prescribing Information</a:t>
            </a:r>
          </a:p>
        </p:txBody>
      </p:sp>
    </p:spTree>
    <p:extLst>
      <p:ext uri="{BB962C8B-B14F-4D97-AF65-F5344CB8AC3E}">
        <p14:creationId xmlns:p14="http://schemas.microsoft.com/office/powerpoint/2010/main" val="2199324858"/>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29F23B2-E197-E302-0FBD-D97954CBACAA}"/>
              </a:ext>
            </a:extLst>
          </p:cNvPr>
          <p:cNvSpPr>
            <a:spLocks noGrp="1"/>
          </p:cNvSpPr>
          <p:nvPr>
            <p:ph type="title"/>
          </p:nvPr>
        </p:nvSpPr>
        <p:spPr>
          <a:xfrm>
            <a:off x="609600" y="274638"/>
            <a:ext cx="10972800" cy="6120000"/>
          </a:xfrm>
        </p:spPr>
        <p:txBody>
          <a:bodyPr/>
          <a:lstStyle/>
          <a:p>
            <a:r>
              <a:rPr lang="en-GB" dirty="0"/>
              <a:t>Managing bone health</a:t>
            </a:r>
          </a:p>
        </p:txBody>
      </p:sp>
      <p:sp>
        <p:nvSpPr>
          <p:cNvPr id="4" name="Slide Number Placeholder 3">
            <a:extLst>
              <a:ext uri="{FF2B5EF4-FFF2-40B4-BE49-F238E27FC236}">
                <a16:creationId xmlns:a16="http://schemas.microsoft.com/office/drawing/2014/main" id="{2B1A40C0-0253-C74B-20BC-130AEA52EE07}"/>
              </a:ext>
            </a:extLst>
          </p:cNvPr>
          <p:cNvSpPr>
            <a:spLocks noGrp="1"/>
          </p:cNvSpPr>
          <p:nvPr>
            <p:ph type="sldNum" sz="quarter" idx="4"/>
          </p:nvPr>
        </p:nvSpPr>
        <p:spPr/>
        <p:txBody>
          <a:bodyPr/>
          <a:lstStyle/>
          <a:p>
            <a:fld id="{FCE43C0F-8A7B-3A4B-9DB5-B3472E36E833}" type="slidenum">
              <a:rPr lang="en-GB" smtClean="0"/>
              <a:pPr/>
              <a:t>35</a:t>
            </a:fld>
            <a:endParaRPr lang="en-GB" dirty="0"/>
          </a:p>
        </p:txBody>
      </p:sp>
    </p:spTree>
    <p:extLst>
      <p:ext uri="{BB962C8B-B14F-4D97-AF65-F5344CB8AC3E}">
        <p14:creationId xmlns:p14="http://schemas.microsoft.com/office/powerpoint/2010/main" val="2261507819"/>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D9E3E-54E2-B105-A73E-DBF6F6FFCCBB}"/>
              </a:ext>
            </a:extLst>
          </p:cNvPr>
          <p:cNvSpPr txBox="1">
            <a:spLocks noGrp="1"/>
          </p:cNvSpPr>
          <p:nvPr>
            <p:ph type="title"/>
          </p:nvPr>
        </p:nvSpPr>
        <p:spPr/>
        <p:txBody>
          <a:bodyPr/>
          <a:lstStyle/>
          <a:p>
            <a:r>
              <a:rPr lang="en-GB" dirty="0"/>
              <a:t>Musculoskeletal events</a:t>
            </a:r>
          </a:p>
        </p:txBody>
      </p:sp>
      <p:sp>
        <p:nvSpPr>
          <p:cNvPr id="4" name="Content Placeholder 3">
            <a:extLst>
              <a:ext uri="{FF2B5EF4-FFF2-40B4-BE49-F238E27FC236}">
                <a16:creationId xmlns:a16="http://schemas.microsoft.com/office/drawing/2014/main" id="{75D34333-6BBB-EEF8-0B33-3D9C8AED25B1}"/>
              </a:ext>
            </a:extLst>
          </p:cNvPr>
          <p:cNvSpPr>
            <a:spLocks noGrp="1"/>
          </p:cNvSpPr>
          <p:nvPr>
            <p:ph sz="quarter" idx="15"/>
          </p:nvPr>
        </p:nvSpPr>
        <p:spPr/>
        <p:txBody>
          <a:bodyPr anchor="b"/>
          <a:lstStyle/>
          <a:p>
            <a:r>
              <a:rPr lang="en-GB" dirty="0">
                <a:solidFill>
                  <a:schemeClr val="tx2"/>
                </a:solidFill>
              </a:rPr>
              <a:t>ADT, androgen-deprivation therapy</a:t>
            </a:r>
          </a:p>
          <a:p>
            <a:r>
              <a:rPr lang="en-GB" dirty="0">
                <a:solidFill>
                  <a:schemeClr val="tx2"/>
                </a:solidFill>
              </a:rPr>
              <a:t>1. Coleman RE. Clin Cancer Res. 2006;12:6243-9s; 2. Cheung AS, et al. Endocr Relat Cancer. 2014;21:R371-94; 3. Shao YH, et al. BJU Int. 2013;111:745-52</a:t>
            </a:r>
          </a:p>
        </p:txBody>
      </p:sp>
      <p:sp>
        <p:nvSpPr>
          <p:cNvPr id="6" name="Content Placeholder 5">
            <a:extLst>
              <a:ext uri="{FF2B5EF4-FFF2-40B4-BE49-F238E27FC236}">
                <a16:creationId xmlns:a16="http://schemas.microsoft.com/office/drawing/2014/main" id="{670C4A29-B985-0E3A-D407-710B14D397BA}"/>
              </a:ext>
            </a:extLst>
          </p:cNvPr>
          <p:cNvSpPr>
            <a:spLocks noGrp="1"/>
          </p:cNvSpPr>
          <p:nvPr>
            <p:ph sz="quarter" idx="12"/>
          </p:nvPr>
        </p:nvSpPr>
        <p:spPr/>
        <p:txBody>
          <a:bodyPr/>
          <a:lstStyle/>
          <a:p>
            <a:r>
              <a:rPr lang="en-GB" dirty="0"/>
              <a:t>Bone is the most common site of prostate cancer metastases and is associated with significant morbidity</a:t>
            </a:r>
            <a:r>
              <a:rPr lang="en-GB" baseline="30000" dirty="0"/>
              <a:t>1</a:t>
            </a:r>
          </a:p>
          <a:p>
            <a:r>
              <a:rPr lang="en-GB" dirty="0"/>
              <a:t>Bone decay with ADT is associated with an increase in fracture risk</a:t>
            </a:r>
            <a:r>
              <a:rPr lang="en-GB" baseline="30000" dirty="0"/>
              <a:t>2</a:t>
            </a:r>
          </a:p>
          <a:p>
            <a:r>
              <a:rPr lang="en-GB" dirty="0"/>
              <a:t>When treated with ADT, over 58% of men with risk factors for skeletal complications develop at least one fracture within 12 years</a:t>
            </a:r>
            <a:r>
              <a:rPr lang="en-GB" baseline="30000" dirty="0"/>
              <a:t>3</a:t>
            </a:r>
          </a:p>
          <a:p>
            <a:pPr lvl="1"/>
            <a:r>
              <a:rPr lang="en-GB" dirty="0"/>
              <a:t>Men who sustained a fracture within 48 months experienced an almost 40% higher risk of mortality than those who did not</a:t>
            </a:r>
          </a:p>
        </p:txBody>
      </p:sp>
      <p:sp>
        <p:nvSpPr>
          <p:cNvPr id="8" name="Slide Number Placeholder 7">
            <a:extLst>
              <a:ext uri="{FF2B5EF4-FFF2-40B4-BE49-F238E27FC236}">
                <a16:creationId xmlns:a16="http://schemas.microsoft.com/office/drawing/2014/main" id="{C0347DD3-6B5C-3595-8F05-4E95B5B7AC09}"/>
              </a:ext>
            </a:extLst>
          </p:cNvPr>
          <p:cNvSpPr>
            <a:spLocks noGrp="1"/>
          </p:cNvSpPr>
          <p:nvPr>
            <p:ph type="sldNum" sz="quarter" idx="4"/>
          </p:nvPr>
        </p:nvSpPr>
        <p:spPr/>
        <p:txBody>
          <a:bodyPr/>
          <a:lstStyle/>
          <a:p>
            <a:fld id="{FCE43C0F-8A7B-3A4B-9DB5-B3472E36E833}" type="slidenum">
              <a:rPr lang="en-GB" smtClean="0"/>
              <a:pPr/>
              <a:t>36</a:t>
            </a:fld>
            <a:endParaRPr lang="en-GB" dirty="0"/>
          </a:p>
        </p:txBody>
      </p:sp>
    </p:spTree>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51DB25C-EF67-DBB3-FED7-E54F7BA6C2C9}"/>
              </a:ext>
            </a:extLst>
          </p:cNvPr>
          <p:cNvSpPr txBox="1">
            <a:spLocks noGrp="1"/>
          </p:cNvSpPr>
          <p:nvPr>
            <p:ph sz="quarter" idx="12"/>
          </p:nvPr>
        </p:nvSpPr>
        <p:spPr>
          <a:xfrm>
            <a:off x="620184" y="1425600"/>
            <a:ext cx="10963200" cy="4525200"/>
          </a:xfrm>
        </p:spPr>
        <p:txBody>
          <a:bodyPr/>
          <a:lstStyle/>
          <a:p>
            <a:pPr lvl="0"/>
            <a:r>
              <a:rPr lang="en-GB" dirty="0"/>
              <a:t>Bone mass loss is associated with ADT</a:t>
            </a:r>
          </a:p>
          <a:p>
            <a:pPr lvl="0"/>
            <a:r>
              <a:rPr lang="en-GB" dirty="0"/>
              <a:t>We see skeletal related events in patient with bone mets </a:t>
            </a:r>
          </a:p>
          <a:p>
            <a:pPr lvl="0"/>
            <a:r>
              <a:rPr lang="en-GB" dirty="0"/>
              <a:t>Pathological fractures resulting in pain/risk of MSCC and reduce QoL </a:t>
            </a:r>
          </a:p>
          <a:p>
            <a:pPr lvl="0"/>
            <a:r>
              <a:rPr lang="en-GB" dirty="0"/>
              <a:t>Giving active therapy to treat bone mets can prolong survival </a:t>
            </a:r>
          </a:p>
          <a:p>
            <a:pPr lvl="0"/>
            <a:r>
              <a:rPr lang="en-GB" dirty="0"/>
              <a:t>Bone loss is most pronounced during initial ADT exposure but persists throughout treatment, increasing the longer patients are exposed</a:t>
            </a:r>
          </a:p>
          <a:p>
            <a:pPr lvl="0"/>
            <a:r>
              <a:rPr lang="en-GB" dirty="0"/>
              <a:t>Ultimately prevention is better than cure – hormone therapy is associated with a 34% increase in fracture risk among men with non-metastatic PC and a 51% increase in fracture risk among men with metastatic PC</a:t>
            </a:r>
          </a:p>
          <a:p>
            <a:r>
              <a:rPr lang="en-GB" dirty="0"/>
              <a:t>Concomitant use of bone health agent is recommended to minimise fracture risk</a:t>
            </a:r>
          </a:p>
          <a:p>
            <a:pPr lvl="0"/>
            <a:endParaRPr lang="en-GB" dirty="0"/>
          </a:p>
          <a:p>
            <a:pPr lvl="0"/>
            <a:endParaRPr lang="en-GB" dirty="0"/>
          </a:p>
          <a:p>
            <a:pPr lvl="0"/>
            <a:endParaRPr lang="en-GB" dirty="0"/>
          </a:p>
          <a:p>
            <a:pPr lvl="0"/>
            <a:endParaRPr lang="en-GB" dirty="0"/>
          </a:p>
          <a:p>
            <a:pPr lvl="0"/>
            <a:endParaRPr lang="en-GB" dirty="0"/>
          </a:p>
          <a:p>
            <a:pPr lvl="0"/>
            <a:endParaRPr lang="en-GB" dirty="0"/>
          </a:p>
          <a:p>
            <a:pPr lvl="0"/>
            <a:endParaRPr lang="en-GB" dirty="0"/>
          </a:p>
        </p:txBody>
      </p:sp>
      <p:sp>
        <p:nvSpPr>
          <p:cNvPr id="2" name="Title 1">
            <a:extLst>
              <a:ext uri="{FF2B5EF4-FFF2-40B4-BE49-F238E27FC236}">
                <a16:creationId xmlns:a16="http://schemas.microsoft.com/office/drawing/2014/main" id="{C33C5424-5778-F8AB-7D64-05EEC87AC164}"/>
              </a:ext>
            </a:extLst>
          </p:cNvPr>
          <p:cNvSpPr txBox="1">
            <a:spLocks noGrp="1"/>
          </p:cNvSpPr>
          <p:nvPr>
            <p:ph type="title"/>
          </p:nvPr>
        </p:nvSpPr>
        <p:spPr>
          <a:xfrm>
            <a:off x="619201" y="259200"/>
            <a:ext cx="10963199" cy="864000"/>
          </a:xfrm>
        </p:spPr>
        <p:txBody>
          <a:bodyPr/>
          <a:lstStyle/>
          <a:p>
            <a:pPr lvl="0"/>
            <a:r>
              <a:rPr lang="en-GB" dirty="0"/>
              <a:t>The effects of prostate cancer treatment on bone</a:t>
            </a:r>
          </a:p>
        </p:txBody>
      </p:sp>
      <p:sp>
        <p:nvSpPr>
          <p:cNvPr id="4" name="Content Placeholder 3">
            <a:extLst>
              <a:ext uri="{FF2B5EF4-FFF2-40B4-BE49-F238E27FC236}">
                <a16:creationId xmlns:a16="http://schemas.microsoft.com/office/drawing/2014/main" id="{D3D60F70-8118-CB75-AEC2-EC160ACB6C34}"/>
              </a:ext>
            </a:extLst>
          </p:cNvPr>
          <p:cNvSpPr>
            <a:spLocks noGrp="1"/>
          </p:cNvSpPr>
          <p:nvPr>
            <p:ph sz="quarter" idx="15"/>
          </p:nvPr>
        </p:nvSpPr>
        <p:spPr>
          <a:xfrm>
            <a:off x="620713" y="6261774"/>
            <a:ext cx="10179050" cy="365125"/>
          </a:xfrm>
        </p:spPr>
        <p:txBody>
          <a:bodyPr/>
          <a:lstStyle/>
          <a:p>
            <a:pPr lvl="0"/>
            <a:r>
              <a:rPr lang="en-GB" dirty="0">
                <a:solidFill>
                  <a:schemeClr val="tx2"/>
                </a:solidFill>
              </a:rPr>
              <a:t>ADT, androgen deprivation therapy; mets, metastases; MSCC, metastatic spinal cord compression; PC, prostate cancer; QoL, quality of life ​</a:t>
            </a:r>
          </a:p>
          <a:p>
            <a:r>
              <a:rPr lang="en-GB" dirty="0">
                <a:solidFill>
                  <a:schemeClr val="tx2"/>
                </a:solidFill>
              </a:rPr>
              <a:t>1. Suzman D, et al. Cancer Metastasis Rev. 2014;33:619-28; 2. El Badri S, et al. Curr Osteoporos Rep. 2019;17:527-37; ​</a:t>
            </a:r>
            <a:br>
              <a:rPr lang="en-GB" dirty="0">
                <a:solidFill>
                  <a:schemeClr val="tx2"/>
                </a:solidFill>
              </a:rPr>
            </a:br>
            <a:r>
              <a:rPr lang="en-GB" dirty="0">
                <a:solidFill>
                  <a:schemeClr val="tx2"/>
                </a:solidFill>
              </a:rPr>
              <a:t>3. Hussain A, et al. Crit Rev Oncol Hematol 2019; 139: 108-16​; 4. </a:t>
            </a:r>
            <a:r>
              <a:rPr lang="en-GB" kern="100" dirty="0">
                <a:solidFill>
                  <a:schemeClr val="tx2"/>
                </a:solidFill>
                <a:effectLst/>
                <a:ea typeface="Calibri" panose="020F0502020204030204" pitchFamily="34" charset="0"/>
              </a:rPr>
              <a:t>Beebe-Dimmer JL, et al. </a:t>
            </a:r>
            <a:r>
              <a:rPr lang="en-GB" kern="100" dirty="0" err="1">
                <a:solidFill>
                  <a:schemeClr val="tx2"/>
                </a:solidFill>
                <a:effectLst/>
                <a:ea typeface="Calibri" panose="020F0502020204030204" pitchFamily="34" charset="0"/>
              </a:rPr>
              <a:t>Pharmacoepidemiol</a:t>
            </a:r>
            <a:r>
              <a:rPr lang="en-GB" kern="100" dirty="0">
                <a:solidFill>
                  <a:schemeClr val="tx2"/>
                </a:solidFill>
                <a:effectLst/>
                <a:ea typeface="Calibri" panose="020F0502020204030204" pitchFamily="34" charset="0"/>
              </a:rPr>
              <a:t> Drug </a:t>
            </a:r>
            <a:r>
              <a:rPr lang="en-GB" kern="100" dirty="0" err="1">
                <a:solidFill>
                  <a:schemeClr val="tx2"/>
                </a:solidFill>
                <a:effectLst/>
                <a:ea typeface="Calibri" panose="020F0502020204030204" pitchFamily="34" charset="0"/>
              </a:rPr>
              <a:t>Saf</a:t>
            </a:r>
            <a:r>
              <a:rPr lang="en-GB" kern="100" dirty="0">
                <a:solidFill>
                  <a:schemeClr val="tx2"/>
                </a:solidFill>
                <a:effectLst/>
                <a:ea typeface="Calibri" panose="020F0502020204030204" pitchFamily="34" charset="0"/>
              </a:rPr>
              <a:t>. 2012;21(1):70-8.</a:t>
            </a:r>
          </a:p>
        </p:txBody>
      </p:sp>
      <p:sp>
        <p:nvSpPr>
          <p:cNvPr id="14" name="Slide Number Placeholder 13">
            <a:extLst>
              <a:ext uri="{FF2B5EF4-FFF2-40B4-BE49-F238E27FC236}">
                <a16:creationId xmlns:a16="http://schemas.microsoft.com/office/drawing/2014/main" id="{EF2FD6A9-8C4A-3C97-4525-9FFCAA0D78C8}"/>
              </a:ext>
            </a:extLst>
          </p:cNvPr>
          <p:cNvSpPr>
            <a:spLocks noGrp="1"/>
          </p:cNvSpPr>
          <p:nvPr>
            <p:ph type="sldNum" sz="quarter" idx="4"/>
          </p:nvPr>
        </p:nvSpPr>
        <p:spPr/>
        <p:txBody>
          <a:bodyPr/>
          <a:lstStyle/>
          <a:p>
            <a:fld id="{FCE43C0F-8A7B-3A4B-9DB5-B3472E36E833}" type="slidenum">
              <a:rPr lang="en-GB" smtClean="0"/>
              <a:pPr/>
              <a:t>37</a:t>
            </a:fld>
            <a:endParaRPr lang="en-GB" dirty="0"/>
          </a:p>
        </p:txBody>
      </p:sp>
    </p:spTree>
  </p:cSld>
  <p:clrMapOvr>
    <a:masterClrMapping/>
  </p:clrMapOvr>
  <mc:AlternateContent xmlns:mc="http://schemas.openxmlformats.org/markup-compatibility/2006" xmlns:p14="http://schemas.microsoft.com/office/powerpoint/2010/main">
    <mc:Choice Requires="p14">
      <p:transition spd="slow" p14:dur="2000" advTm="52338"/>
    </mc:Choice>
    <mc:Fallback xmlns="">
      <p:transition spd="slow" advTm="52338"/>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5">
            <a:extLst>
              <a:ext uri="{FF2B5EF4-FFF2-40B4-BE49-F238E27FC236}">
                <a16:creationId xmlns:a16="http://schemas.microsoft.com/office/drawing/2014/main" id="{37B0BFBB-F686-7303-A068-A80FE566B40F}"/>
              </a:ext>
            </a:extLst>
          </p:cNvPr>
          <p:cNvSpPr txBox="1">
            <a:spLocks noGrp="1"/>
          </p:cNvSpPr>
          <p:nvPr>
            <p:ph type="title"/>
          </p:nvPr>
        </p:nvSpPr>
        <p:spPr>
          <a:xfrm>
            <a:off x="619201" y="259200"/>
            <a:ext cx="10963199" cy="864000"/>
          </a:xfrm>
        </p:spPr>
        <p:txBody>
          <a:bodyPr>
            <a:normAutofit/>
          </a:bodyPr>
          <a:lstStyle/>
          <a:p>
            <a:pPr lvl="0"/>
            <a:r>
              <a:rPr lang="en-GB" dirty="0"/>
              <a:t>PROPORTION experiencing fractures 1-5 years after prostate cancer diagnosis</a:t>
            </a:r>
          </a:p>
        </p:txBody>
      </p:sp>
      <p:sp>
        <p:nvSpPr>
          <p:cNvPr id="5" name="Content Placeholder 7">
            <a:extLst>
              <a:ext uri="{FF2B5EF4-FFF2-40B4-BE49-F238E27FC236}">
                <a16:creationId xmlns:a16="http://schemas.microsoft.com/office/drawing/2014/main" id="{C4503623-EA4E-9BE5-7D72-E154CA6B3EA1}"/>
              </a:ext>
            </a:extLst>
          </p:cNvPr>
          <p:cNvSpPr txBox="1">
            <a:spLocks noGrp="1"/>
          </p:cNvSpPr>
          <p:nvPr>
            <p:ph sz="quarter" idx="15"/>
          </p:nvPr>
        </p:nvSpPr>
        <p:spPr>
          <a:xfrm>
            <a:off x="600541" y="6356351"/>
            <a:ext cx="10180339" cy="365125"/>
          </a:xfrm>
        </p:spPr>
        <p:txBody>
          <a:bodyPr anchor="ctr">
            <a:noAutofit/>
          </a:bodyPr>
          <a:lstStyle/>
          <a:p>
            <a:pPr lvl="0"/>
            <a:r>
              <a:rPr lang="en-GB" dirty="0"/>
              <a:t>ADT, androgen deprivation therapy</a:t>
            </a:r>
          </a:p>
          <a:p>
            <a:pPr lvl="0"/>
            <a:r>
              <a:rPr lang="en-GB" dirty="0"/>
              <a:t>Shahinian VB, et al. N Engl J Med. 2005;352:154-64</a:t>
            </a:r>
          </a:p>
        </p:txBody>
      </p:sp>
      <p:graphicFrame>
        <p:nvGraphicFramePr>
          <p:cNvPr id="24" name="Content Placeholder 12">
            <a:extLst>
              <a:ext uri="{FF2B5EF4-FFF2-40B4-BE49-F238E27FC236}">
                <a16:creationId xmlns:a16="http://schemas.microsoft.com/office/drawing/2014/main" id="{8BC1C542-49EB-B984-1036-3B390ABFFF9D}"/>
              </a:ext>
            </a:extLst>
          </p:cNvPr>
          <p:cNvGraphicFramePr>
            <a:graphicFrameLocks/>
          </p:cNvGraphicFramePr>
          <p:nvPr>
            <p:extLst>
              <p:ext uri="{D42A27DB-BD31-4B8C-83A1-F6EECF244321}">
                <p14:modId xmlns:p14="http://schemas.microsoft.com/office/powerpoint/2010/main" val="2988459447"/>
              </p:ext>
            </p:extLst>
          </p:nvPr>
        </p:nvGraphicFramePr>
        <p:xfrm>
          <a:off x="1989140" y="1780178"/>
          <a:ext cx="8221663" cy="4529142"/>
        </p:xfrm>
        <a:graphic>
          <a:graphicData uri="http://schemas.openxmlformats.org/drawingml/2006/chart">
            <c:chart xmlns:c="http://schemas.openxmlformats.org/drawingml/2006/chart" xmlns:r="http://schemas.openxmlformats.org/officeDocument/2006/relationships" r:id="rId2"/>
          </a:graphicData>
        </a:graphic>
      </p:graphicFrame>
      <p:sp>
        <p:nvSpPr>
          <p:cNvPr id="25" name="TextBox 13">
            <a:extLst>
              <a:ext uri="{FF2B5EF4-FFF2-40B4-BE49-F238E27FC236}">
                <a16:creationId xmlns:a16="http://schemas.microsoft.com/office/drawing/2014/main" id="{C26BD8A0-7C0F-613D-2F67-8BB0E398891F}"/>
              </a:ext>
            </a:extLst>
          </p:cNvPr>
          <p:cNvSpPr txBox="1"/>
          <p:nvPr/>
        </p:nvSpPr>
        <p:spPr>
          <a:xfrm>
            <a:off x="3481754" y="2127421"/>
            <a:ext cx="1475084" cy="338554"/>
          </a:xfrm>
          <a:prstGeom prst="rect">
            <a:avLst/>
          </a:prstGeom>
          <a:noFill/>
          <a:ln cap="flat">
            <a:noFill/>
          </a:ln>
        </p:spPr>
        <p:txBody>
          <a:bodyPr vert="horz" wrap="none" lIns="91440" tIns="45720" rIns="91440" bIns="45720" anchor="t" anchorCtr="1" compatLnSpc="1">
            <a:sp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0" i="0" u="none" strike="noStrike" kern="1200" cap="none" spc="0" baseline="0" dirty="0">
                <a:uFillTx/>
                <a:latin typeface="Arial" panose="020B0604020202020204" pitchFamily="34" charset="0"/>
                <a:ea typeface="Aileron"/>
                <a:cs typeface="Arial" panose="020B0604020202020204" pitchFamily="34" charset="0"/>
              </a:rPr>
              <a:t>+6.7; p&lt;0.001</a:t>
            </a:r>
          </a:p>
        </p:txBody>
      </p:sp>
      <p:sp>
        <p:nvSpPr>
          <p:cNvPr id="26" name="Freeform 14">
            <a:extLst>
              <a:ext uri="{FF2B5EF4-FFF2-40B4-BE49-F238E27FC236}">
                <a16:creationId xmlns:a16="http://schemas.microsoft.com/office/drawing/2014/main" id="{0D754AFB-9EFA-C666-7321-782EA70CD9F4}"/>
              </a:ext>
            </a:extLst>
          </p:cNvPr>
          <p:cNvSpPr/>
          <p:nvPr/>
        </p:nvSpPr>
        <p:spPr>
          <a:xfrm>
            <a:off x="3712303" y="2470156"/>
            <a:ext cx="1013987" cy="1217411"/>
          </a:xfrm>
          <a:custGeom>
            <a:avLst/>
            <a:gdLst>
              <a:gd name="f0" fmla="val 10800000"/>
              <a:gd name="f1" fmla="val 5400000"/>
              <a:gd name="f2" fmla="val 180"/>
              <a:gd name="f3" fmla="val w"/>
              <a:gd name="f4" fmla="val h"/>
              <a:gd name="f5" fmla="val 0"/>
              <a:gd name="f6" fmla="val 1013988"/>
              <a:gd name="f7" fmla="val 1303700"/>
              <a:gd name="f8" fmla="val 208229"/>
              <a:gd name="f9" fmla="+- 0 0 -90"/>
              <a:gd name="f10" fmla="*/ f3 1 1013988"/>
              <a:gd name="f11" fmla="*/ f4 1 1303700"/>
              <a:gd name="f12" fmla="+- f7 0 f5"/>
              <a:gd name="f13" fmla="+- f6 0 f5"/>
              <a:gd name="f14" fmla="*/ f9 f0 1"/>
              <a:gd name="f15" fmla="*/ f13 1 1013988"/>
              <a:gd name="f16" fmla="*/ f12 1 1303700"/>
              <a:gd name="f17" fmla="*/ 0 f13 1"/>
              <a:gd name="f18" fmla="*/ 1013988 f13 1"/>
              <a:gd name="f19" fmla="*/ 1303700 f12 1"/>
              <a:gd name="f20" fmla="*/ 0 f12 1"/>
              <a:gd name="f21" fmla="*/ 208229 f12 1"/>
              <a:gd name="f22" fmla="*/ f14 1 f2"/>
              <a:gd name="f23" fmla="*/ f17 1 1013988"/>
              <a:gd name="f24" fmla="*/ f18 1 1013988"/>
              <a:gd name="f25" fmla="*/ f19 1 1303700"/>
              <a:gd name="f26" fmla="*/ f20 1 1303700"/>
              <a:gd name="f27" fmla="*/ f21 1 1303700"/>
              <a:gd name="f28" fmla="*/ f5 1 f15"/>
              <a:gd name="f29" fmla="*/ f6 1 f15"/>
              <a:gd name="f30" fmla="*/ f5 1 f16"/>
              <a:gd name="f31" fmla="*/ f7 1 f16"/>
              <a:gd name="f32" fmla="+- f22 0 f1"/>
              <a:gd name="f33" fmla="*/ f23 1 f15"/>
              <a:gd name="f34" fmla="*/ f25 1 f16"/>
              <a:gd name="f35" fmla="*/ f26 1 f16"/>
              <a:gd name="f36" fmla="*/ f24 1 f15"/>
              <a:gd name="f37" fmla="*/ f27 1 f16"/>
              <a:gd name="f38" fmla="*/ f28 f10 1"/>
              <a:gd name="f39" fmla="*/ f29 f10 1"/>
              <a:gd name="f40" fmla="*/ f31 f11 1"/>
              <a:gd name="f41" fmla="*/ f30 f11 1"/>
              <a:gd name="f42" fmla="*/ f33 f10 1"/>
              <a:gd name="f43" fmla="*/ f34 f11 1"/>
              <a:gd name="f44" fmla="*/ f35 f11 1"/>
              <a:gd name="f45" fmla="*/ f36 f10 1"/>
              <a:gd name="f46" fmla="*/ f37 f11 1"/>
            </a:gdLst>
            <a:ahLst/>
            <a:cxnLst>
              <a:cxn ang="3cd4">
                <a:pos x="hc" y="t"/>
              </a:cxn>
              <a:cxn ang="0">
                <a:pos x="r" y="vc"/>
              </a:cxn>
              <a:cxn ang="cd4">
                <a:pos x="hc" y="b"/>
              </a:cxn>
              <a:cxn ang="cd2">
                <a:pos x="l" y="vc"/>
              </a:cxn>
              <a:cxn ang="f32">
                <a:pos x="f42" y="f43"/>
              </a:cxn>
              <a:cxn ang="f32">
                <a:pos x="f42" y="f44"/>
              </a:cxn>
              <a:cxn ang="f32">
                <a:pos x="f45" y="f44"/>
              </a:cxn>
              <a:cxn ang="f32">
                <a:pos x="f45" y="f46"/>
              </a:cxn>
            </a:cxnLst>
            <a:rect l="f38" t="f41" r="f39" b="f40"/>
            <a:pathLst>
              <a:path w="1013988" h="1303700">
                <a:moveTo>
                  <a:pt x="f5" y="f7"/>
                </a:moveTo>
                <a:lnTo>
                  <a:pt x="f5" y="f5"/>
                </a:lnTo>
                <a:lnTo>
                  <a:pt x="f6" y="f5"/>
                </a:lnTo>
                <a:lnTo>
                  <a:pt x="f6" y="f8"/>
                </a:lnTo>
              </a:path>
            </a:pathLst>
          </a:custGeom>
          <a:noFill/>
          <a:ln w="9528" cap="flat">
            <a:solidFill>
              <a:srgbClr val="000000"/>
            </a:solidFill>
            <a:prstDash val="solid"/>
            <a:miter/>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dirty="0">
              <a:solidFill>
                <a:srgbClr val="FFFFFF"/>
              </a:solidFill>
              <a:uFillTx/>
              <a:latin typeface="Arial" panose="020B0604020202020204" pitchFamily="34" charset="0"/>
              <a:cs typeface="Arial" panose="020B0604020202020204" pitchFamily="34" charset="0"/>
            </a:endParaRPr>
          </a:p>
        </p:txBody>
      </p:sp>
      <p:sp>
        <p:nvSpPr>
          <p:cNvPr id="27" name="TextBox 15">
            <a:extLst>
              <a:ext uri="{FF2B5EF4-FFF2-40B4-BE49-F238E27FC236}">
                <a16:creationId xmlns:a16="http://schemas.microsoft.com/office/drawing/2014/main" id="{711EB302-6878-0396-BE65-3B8166388DE1}"/>
              </a:ext>
            </a:extLst>
          </p:cNvPr>
          <p:cNvSpPr txBox="1"/>
          <p:nvPr/>
        </p:nvSpPr>
        <p:spPr>
          <a:xfrm>
            <a:off x="7089587" y="4359663"/>
            <a:ext cx="1475084" cy="338554"/>
          </a:xfrm>
          <a:prstGeom prst="rect">
            <a:avLst/>
          </a:prstGeom>
          <a:noFill/>
          <a:ln cap="flat">
            <a:noFill/>
          </a:ln>
        </p:spPr>
        <p:txBody>
          <a:bodyPr vert="horz" wrap="none" lIns="91440" tIns="45720" rIns="91440" bIns="45720" anchor="t" anchorCtr="1" compatLnSpc="1">
            <a:sp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0" i="0" u="none" strike="noStrike" kern="1200" cap="none" spc="0" baseline="0" dirty="0">
                <a:uFillTx/>
                <a:latin typeface="Arial" panose="020B0604020202020204" pitchFamily="34" charset="0"/>
                <a:ea typeface="Aileron"/>
                <a:cs typeface="Arial" panose="020B0604020202020204" pitchFamily="34" charset="0"/>
              </a:rPr>
              <a:t>+2.8; p&lt;0.001</a:t>
            </a:r>
          </a:p>
        </p:txBody>
      </p:sp>
      <p:sp>
        <p:nvSpPr>
          <p:cNvPr id="28" name="Freeform 16">
            <a:extLst>
              <a:ext uri="{FF2B5EF4-FFF2-40B4-BE49-F238E27FC236}">
                <a16:creationId xmlns:a16="http://schemas.microsoft.com/office/drawing/2014/main" id="{FAF4B5E5-2E87-8610-1169-418CFA5D468C}"/>
              </a:ext>
            </a:extLst>
          </p:cNvPr>
          <p:cNvSpPr/>
          <p:nvPr/>
        </p:nvSpPr>
        <p:spPr>
          <a:xfrm>
            <a:off x="7320136" y="4702400"/>
            <a:ext cx="1013987" cy="521362"/>
          </a:xfrm>
          <a:custGeom>
            <a:avLst/>
            <a:gdLst>
              <a:gd name="f0" fmla="val 10800000"/>
              <a:gd name="f1" fmla="val 5400000"/>
              <a:gd name="f2" fmla="val 180"/>
              <a:gd name="f3" fmla="val w"/>
              <a:gd name="f4" fmla="val h"/>
              <a:gd name="f5" fmla="val 0"/>
              <a:gd name="f6" fmla="val 1013988"/>
              <a:gd name="f7" fmla="val 669957"/>
              <a:gd name="f8" fmla="val 208229"/>
              <a:gd name="f9" fmla="+- 0 0 -90"/>
              <a:gd name="f10" fmla="*/ f3 1 1013988"/>
              <a:gd name="f11" fmla="*/ f4 1 669957"/>
              <a:gd name="f12" fmla="+- f7 0 f5"/>
              <a:gd name="f13" fmla="+- f6 0 f5"/>
              <a:gd name="f14" fmla="*/ f9 f0 1"/>
              <a:gd name="f15" fmla="*/ f13 1 1013988"/>
              <a:gd name="f16" fmla="*/ f12 1 669957"/>
              <a:gd name="f17" fmla="*/ 0 f13 1"/>
              <a:gd name="f18" fmla="*/ 1013988 f13 1"/>
              <a:gd name="f19" fmla="*/ 669957 f12 1"/>
              <a:gd name="f20" fmla="*/ 0 f12 1"/>
              <a:gd name="f21" fmla="*/ 208229 f12 1"/>
              <a:gd name="f22" fmla="*/ f14 1 f2"/>
              <a:gd name="f23" fmla="*/ f17 1 1013988"/>
              <a:gd name="f24" fmla="*/ f18 1 1013988"/>
              <a:gd name="f25" fmla="*/ f19 1 669957"/>
              <a:gd name="f26" fmla="*/ f20 1 669957"/>
              <a:gd name="f27" fmla="*/ f21 1 669957"/>
              <a:gd name="f28" fmla="*/ f5 1 f15"/>
              <a:gd name="f29" fmla="*/ f6 1 f15"/>
              <a:gd name="f30" fmla="*/ f5 1 f16"/>
              <a:gd name="f31" fmla="*/ f7 1 f16"/>
              <a:gd name="f32" fmla="+- f22 0 f1"/>
              <a:gd name="f33" fmla="*/ f23 1 f15"/>
              <a:gd name="f34" fmla="*/ f25 1 f16"/>
              <a:gd name="f35" fmla="*/ f26 1 f16"/>
              <a:gd name="f36" fmla="*/ f24 1 f15"/>
              <a:gd name="f37" fmla="*/ f27 1 f16"/>
              <a:gd name="f38" fmla="*/ f28 f10 1"/>
              <a:gd name="f39" fmla="*/ f29 f10 1"/>
              <a:gd name="f40" fmla="*/ f31 f11 1"/>
              <a:gd name="f41" fmla="*/ f30 f11 1"/>
              <a:gd name="f42" fmla="*/ f33 f10 1"/>
              <a:gd name="f43" fmla="*/ f34 f11 1"/>
              <a:gd name="f44" fmla="*/ f35 f11 1"/>
              <a:gd name="f45" fmla="*/ f36 f10 1"/>
              <a:gd name="f46" fmla="*/ f37 f11 1"/>
            </a:gdLst>
            <a:ahLst/>
            <a:cxnLst>
              <a:cxn ang="3cd4">
                <a:pos x="hc" y="t"/>
              </a:cxn>
              <a:cxn ang="0">
                <a:pos x="r" y="vc"/>
              </a:cxn>
              <a:cxn ang="cd4">
                <a:pos x="hc" y="b"/>
              </a:cxn>
              <a:cxn ang="cd2">
                <a:pos x="l" y="vc"/>
              </a:cxn>
              <a:cxn ang="f32">
                <a:pos x="f42" y="f43"/>
              </a:cxn>
              <a:cxn ang="f32">
                <a:pos x="f42" y="f44"/>
              </a:cxn>
              <a:cxn ang="f32">
                <a:pos x="f45" y="f44"/>
              </a:cxn>
              <a:cxn ang="f32">
                <a:pos x="f45" y="f46"/>
              </a:cxn>
            </a:cxnLst>
            <a:rect l="f38" t="f41" r="f39" b="f40"/>
            <a:pathLst>
              <a:path w="1013988" h="669957">
                <a:moveTo>
                  <a:pt x="f5" y="f7"/>
                </a:moveTo>
                <a:lnTo>
                  <a:pt x="f5" y="f5"/>
                </a:lnTo>
                <a:lnTo>
                  <a:pt x="f6" y="f5"/>
                </a:lnTo>
                <a:lnTo>
                  <a:pt x="f6" y="f8"/>
                </a:lnTo>
              </a:path>
            </a:pathLst>
          </a:custGeom>
          <a:noFill/>
          <a:ln w="9528" cap="flat">
            <a:solidFill>
              <a:srgbClr val="000000"/>
            </a:solidFill>
            <a:prstDash val="solid"/>
            <a:miter/>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dirty="0">
              <a:solidFill>
                <a:srgbClr val="FFFFFF"/>
              </a:solidFill>
              <a:uFillTx/>
              <a:latin typeface="Arial" panose="020B0604020202020204" pitchFamily="34" charset="0"/>
              <a:cs typeface="Arial" panose="020B0604020202020204" pitchFamily="34" charset="0"/>
            </a:endParaRPr>
          </a:p>
        </p:txBody>
      </p:sp>
      <p:sp>
        <p:nvSpPr>
          <p:cNvPr id="29" name="TextBox 2">
            <a:extLst>
              <a:ext uri="{FF2B5EF4-FFF2-40B4-BE49-F238E27FC236}">
                <a16:creationId xmlns:a16="http://schemas.microsoft.com/office/drawing/2014/main" id="{8EF2432B-D124-0B28-A01C-28E50EBFD064}"/>
              </a:ext>
            </a:extLst>
          </p:cNvPr>
          <p:cNvSpPr txBox="1"/>
          <p:nvPr/>
        </p:nvSpPr>
        <p:spPr>
          <a:xfrm>
            <a:off x="821990" y="1234128"/>
            <a:ext cx="10352899" cy="400110"/>
          </a:xfrm>
          <a:prstGeom prst="rect">
            <a:avLst/>
          </a:prstGeom>
          <a:noFill/>
          <a:ln cap="flat">
            <a:noFill/>
          </a:ln>
        </p:spPr>
        <p:txBody>
          <a:bodyPr vert="horz" wrap="non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000" b="1" i="0" u="none" strike="noStrike" kern="1200" cap="none" spc="100" dirty="0">
                <a:solidFill>
                  <a:schemeClr val="accent1"/>
                </a:solidFill>
                <a:uFillTx/>
                <a:latin typeface="Arial" panose="020B0604020202020204" pitchFamily="34" charset="0"/>
                <a:ea typeface="Aileron"/>
                <a:cs typeface="Arial" panose="020B0604020202020204" pitchFamily="34" charset="0"/>
              </a:rPr>
              <a:t>ADT RESULTED IN 21% - 54% INCREASE IN RELATIVE RISK OF FRACTURE</a:t>
            </a:r>
          </a:p>
        </p:txBody>
      </p:sp>
      <p:sp>
        <p:nvSpPr>
          <p:cNvPr id="30" name="TextBox 29">
            <a:extLst>
              <a:ext uri="{FF2B5EF4-FFF2-40B4-BE49-F238E27FC236}">
                <a16:creationId xmlns:a16="http://schemas.microsoft.com/office/drawing/2014/main" id="{EAF2C299-9919-AA9D-98DB-0CF6A0D132C4}"/>
              </a:ext>
            </a:extLst>
          </p:cNvPr>
          <p:cNvSpPr txBox="1"/>
          <p:nvPr/>
        </p:nvSpPr>
        <p:spPr>
          <a:xfrm rot="16200000">
            <a:off x="769002" y="3495569"/>
            <a:ext cx="1643399" cy="369332"/>
          </a:xfrm>
          <a:prstGeom prst="rect">
            <a:avLst/>
          </a:prstGeom>
          <a:noFill/>
        </p:spPr>
        <p:txBody>
          <a:bodyPr wrap="none" rtlCol="0">
            <a:spAutoFit/>
          </a:bodyPr>
          <a:lstStyle/>
          <a:p>
            <a:r>
              <a:rPr lang="en-GB" sz="1600" b="1" dirty="0">
                <a:latin typeface="Arial" panose="020B0604020202020204" pitchFamily="34" charset="0"/>
                <a:ea typeface="Aileron" charset="0"/>
                <a:cs typeface="Arial" panose="020B0604020202020204" pitchFamily="34" charset="0"/>
              </a:rPr>
              <a:t>Frequency</a:t>
            </a:r>
            <a:r>
              <a:rPr lang="en-GB" b="1" dirty="0">
                <a:latin typeface="Arial" panose="020B0604020202020204" pitchFamily="34" charset="0"/>
                <a:ea typeface="Aileron" charset="0"/>
                <a:cs typeface="Arial" panose="020B0604020202020204" pitchFamily="34" charset="0"/>
              </a:rPr>
              <a:t> (%)</a:t>
            </a:r>
          </a:p>
        </p:txBody>
      </p:sp>
      <p:sp>
        <p:nvSpPr>
          <p:cNvPr id="31" name="Slide Number Placeholder 30">
            <a:extLst>
              <a:ext uri="{FF2B5EF4-FFF2-40B4-BE49-F238E27FC236}">
                <a16:creationId xmlns:a16="http://schemas.microsoft.com/office/drawing/2014/main" id="{157A5C54-28CC-81F8-5DB7-2101B9686228}"/>
              </a:ext>
            </a:extLst>
          </p:cNvPr>
          <p:cNvSpPr>
            <a:spLocks noGrp="1"/>
          </p:cNvSpPr>
          <p:nvPr>
            <p:ph type="sldNum" sz="quarter" idx="4"/>
          </p:nvPr>
        </p:nvSpPr>
        <p:spPr/>
        <p:txBody>
          <a:bodyPr/>
          <a:lstStyle/>
          <a:p>
            <a:fld id="{FCE43C0F-8A7B-3A4B-9DB5-B3472E36E833}" type="slidenum">
              <a:rPr lang="en-GB" smtClean="0"/>
              <a:pPr/>
              <a:t>38</a:t>
            </a:fld>
            <a:endParaRPr lang="en-GB" dirty="0"/>
          </a:p>
        </p:txBody>
      </p:sp>
    </p:spTree>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a:extLst>
              <a:ext uri="{FF2B5EF4-FFF2-40B4-BE49-F238E27FC236}">
                <a16:creationId xmlns:a16="http://schemas.microsoft.com/office/drawing/2014/main" id="{673443A8-9782-947A-A33F-5DE87E1D1032}"/>
              </a:ext>
            </a:extLst>
          </p:cNvPr>
          <p:cNvSpPr txBox="1">
            <a:spLocks noGrp="1"/>
          </p:cNvSpPr>
          <p:nvPr>
            <p:ph sz="quarter" idx="12"/>
          </p:nvPr>
        </p:nvSpPr>
        <p:spPr>
          <a:xfrm>
            <a:off x="620184" y="1425600"/>
            <a:ext cx="10963200" cy="4525200"/>
          </a:xfrm>
        </p:spPr>
        <p:txBody>
          <a:bodyPr>
            <a:noAutofit/>
          </a:bodyPr>
          <a:lstStyle/>
          <a:p>
            <a:pPr lvl="0"/>
            <a:r>
              <a:rPr lang="en-GB" dirty="0"/>
              <a:t>Approx. 90% of patients with mCRPC develop bone metastases</a:t>
            </a:r>
            <a:r>
              <a:rPr lang="en-GB" baseline="30000" dirty="0"/>
              <a:t>1,2</a:t>
            </a:r>
          </a:p>
          <a:p>
            <a:pPr lvl="0"/>
            <a:r>
              <a:rPr lang="en-GB" dirty="0"/>
              <a:t>Approx. 50% of PC patients with bone metastases will have SREs</a:t>
            </a:r>
            <a:r>
              <a:rPr lang="en-GB" baseline="30000" dirty="0"/>
              <a:t>3</a:t>
            </a:r>
          </a:p>
        </p:txBody>
      </p:sp>
      <p:sp>
        <p:nvSpPr>
          <p:cNvPr id="3" name="Title 4">
            <a:extLst>
              <a:ext uri="{FF2B5EF4-FFF2-40B4-BE49-F238E27FC236}">
                <a16:creationId xmlns:a16="http://schemas.microsoft.com/office/drawing/2014/main" id="{8A74F558-A085-552A-FDF2-70985AC73E37}"/>
              </a:ext>
            </a:extLst>
          </p:cNvPr>
          <p:cNvSpPr txBox="1">
            <a:spLocks noGrp="1"/>
          </p:cNvSpPr>
          <p:nvPr>
            <p:ph type="title"/>
          </p:nvPr>
        </p:nvSpPr>
        <p:spPr>
          <a:xfrm>
            <a:off x="619201" y="259200"/>
            <a:ext cx="10963199" cy="864000"/>
          </a:xfrm>
        </p:spPr>
        <p:txBody>
          <a:bodyPr/>
          <a:lstStyle/>
          <a:p>
            <a:pPr lvl="0"/>
            <a:r>
              <a:rPr lang="en-GB" dirty="0"/>
              <a:t>BONE METASTASES AND SRE</a:t>
            </a:r>
            <a:r>
              <a:rPr lang="en-GB" cap="none" dirty="0"/>
              <a:t>s</a:t>
            </a:r>
            <a:endParaRPr lang="en-GB" dirty="0"/>
          </a:p>
        </p:txBody>
      </p:sp>
      <p:sp>
        <p:nvSpPr>
          <p:cNvPr id="5" name="Content Placeholder 9">
            <a:extLst>
              <a:ext uri="{FF2B5EF4-FFF2-40B4-BE49-F238E27FC236}">
                <a16:creationId xmlns:a16="http://schemas.microsoft.com/office/drawing/2014/main" id="{5217A8AD-964A-01BA-2D32-06F68B3ABF97}"/>
              </a:ext>
            </a:extLst>
          </p:cNvPr>
          <p:cNvSpPr txBox="1">
            <a:spLocks noGrp="1"/>
          </p:cNvSpPr>
          <p:nvPr>
            <p:ph sz="quarter" idx="15"/>
          </p:nvPr>
        </p:nvSpPr>
        <p:spPr>
          <a:xfrm>
            <a:off x="620713" y="6376243"/>
            <a:ext cx="10179050" cy="365125"/>
          </a:xfrm>
        </p:spPr>
        <p:txBody>
          <a:bodyPr anchor="b" anchorCtr="0">
            <a:noAutofit/>
          </a:bodyPr>
          <a:lstStyle/>
          <a:p>
            <a:pPr lvl="0"/>
            <a:r>
              <a:rPr lang="en-US" dirty="0">
                <a:solidFill>
                  <a:schemeClr val="tx1"/>
                </a:solidFill>
              </a:rPr>
              <a:t>Mean (SD) follow-up was 10.6 (11.6) months</a:t>
            </a:r>
            <a:endParaRPr lang="en-GB" dirty="0">
              <a:solidFill>
                <a:schemeClr val="tx1"/>
              </a:solidFill>
            </a:endParaRPr>
          </a:p>
          <a:p>
            <a:pPr lvl="0"/>
            <a:r>
              <a:rPr lang="en-GB" dirty="0" err="1">
                <a:solidFill>
                  <a:schemeClr val="tx2"/>
                </a:solidFill>
              </a:rPr>
              <a:t>mCRPC</a:t>
            </a:r>
            <a:r>
              <a:rPr lang="en-GB" dirty="0">
                <a:solidFill>
                  <a:schemeClr val="tx2"/>
                </a:solidFill>
              </a:rPr>
              <a:t>, metastatic castrate resistant prostate cancer; PC, prostate cancer; SREs, skeletal related events</a:t>
            </a:r>
          </a:p>
          <a:p>
            <a:pPr lvl="0"/>
            <a:r>
              <a:rPr lang="en-GB" dirty="0">
                <a:solidFill>
                  <a:schemeClr val="tx2"/>
                </a:solidFill>
              </a:rPr>
              <a:t>1. Bubendorf L, et al. Hum Pathol. 2000;31:578-83; 2. Tannock IF, et al. N Engl J Med. 2004;352:1502-12; 3. Yong C, et al. Curr Opin Oncol. 2014;26:274-83; </a:t>
            </a:r>
            <a:br>
              <a:rPr lang="en-GB" dirty="0">
                <a:solidFill>
                  <a:schemeClr val="tx2"/>
                </a:solidFill>
              </a:rPr>
            </a:br>
            <a:r>
              <a:rPr lang="en-GB" dirty="0">
                <a:solidFill>
                  <a:schemeClr val="tx2"/>
                </a:solidFill>
              </a:rPr>
              <a:t>4. Kawai A, et al. Prostate Cancer. 2019;2019:5971615</a:t>
            </a:r>
          </a:p>
        </p:txBody>
      </p:sp>
      <p:graphicFrame>
        <p:nvGraphicFramePr>
          <p:cNvPr id="6" name="Chart 20">
            <a:extLst>
              <a:ext uri="{FF2B5EF4-FFF2-40B4-BE49-F238E27FC236}">
                <a16:creationId xmlns:a16="http://schemas.microsoft.com/office/drawing/2014/main" id="{25A46D8D-F01A-756B-FD7D-EF8C26C4DC3A}"/>
              </a:ext>
            </a:extLst>
          </p:cNvPr>
          <p:cNvGraphicFramePr/>
          <p:nvPr>
            <p:extLst>
              <p:ext uri="{D42A27DB-BD31-4B8C-83A1-F6EECF244321}">
                <p14:modId xmlns:p14="http://schemas.microsoft.com/office/powerpoint/2010/main" val="2774482321"/>
              </p:ext>
            </p:extLst>
          </p:nvPr>
        </p:nvGraphicFramePr>
        <p:xfrm>
          <a:off x="2279571" y="2598340"/>
          <a:ext cx="7992889" cy="3203508"/>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23">
            <a:extLst>
              <a:ext uri="{FF2B5EF4-FFF2-40B4-BE49-F238E27FC236}">
                <a16:creationId xmlns:a16="http://schemas.microsoft.com/office/drawing/2014/main" id="{48BF0D60-B23E-6F4A-9A20-8714E2AE8F97}"/>
              </a:ext>
            </a:extLst>
          </p:cNvPr>
          <p:cNvSpPr txBox="1"/>
          <p:nvPr/>
        </p:nvSpPr>
        <p:spPr>
          <a:xfrm>
            <a:off x="6123762" y="5716801"/>
            <a:ext cx="2605200" cy="338554"/>
          </a:xfrm>
          <a:prstGeom prst="rect">
            <a:avLst/>
          </a:prstGeom>
          <a:noFill/>
          <a:ln cap="flat">
            <a:noFill/>
          </a:ln>
        </p:spPr>
        <p:txBody>
          <a:bodyPr vert="horz" wrap="non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1" i="0" u="none" strike="noStrike" kern="1200" cap="none" spc="0" baseline="0" dirty="0">
                <a:uFillTx/>
                <a:latin typeface="Arial" panose="020B0604020202020204" pitchFamily="34" charset="0"/>
                <a:ea typeface="Aileron"/>
                <a:cs typeface="Arial" panose="020B0604020202020204" pitchFamily="34" charset="0"/>
              </a:rPr>
              <a:t>Cases (% of total cohort)</a:t>
            </a:r>
          </a:p>
        </p:txBody>
      </p:sp>
      <p:sp>
        <p:nvSpPr>
          <p:cNvPr id="8" name="TextBox 24">
            <a:extLst>
              <a:ext uri="{FF2B5EF4-FFF2-40B4-BE49-F238E27FC236}">
                <a16:creationId xmlns:a16="http://schemas.microsoft.com/office/drawing/2014/main" id="{3B1E267C-860F-E249-DFBE-3ED478159698}"/>
              </a:ext>
            </a:extLst>
          </p:cNvPr>
          <p:cNvSpPr txBox="1"/>
          <p:nvPr/>
        </p:nvSpPr>
        <p:spPr>
          <a:xfrm>
            <a:off x="3914054" y="2387831"/>
            <a:ext cx="4363887" cy="276999"/>
          </a:xfrm>
          <a:prstGeom prst="rect">
            <a:avLst/>
          </a:prstGeom>
          <a:noFill/>
          <a:ln cap="flat">
            <a:noFill/>
          </a:ln>
        </p:spPr>
        <p:txBody>
          <a:bodyPr vert="horz" wrap="none" lIns="0" tIns="0" rIns="0" bIns="0" anchor="t" anchorCtr="1" compatLnSpc="1">
            <a:sp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1" i="0" u="none" strike="noStrike" kern="1200" cap="none" spc="100" baseline="0" dirty="0">
                <a:solidFill>
                  <a:schemeClr val="accent1"/>
                </a:solidFill>
                <a:uFillTx/>
                <a:latin typeface="Arial" panose="020B0604020202020204" pitchFamily="34" charset="0"/>
                <a:ea typeface="Aileron"/>
                <a:cs typeface="Arial" panose="020B0604020202020204" pitchFamily="34" charset="0"/>
              </a:rPr>
              <a:t>NUMBER OF FIRST CASES OF SRE</a:t>
            </a:r>
            <a:r>
              <a:rPr lang="en-GB" sz="1800" b="1" i="0" u="none" strike="noStrike" kern="1200" cap="none" spc="100" baseline="30000" dirty="0">
                <a:solidFill>
                  <a:schemeClr val="accent1"/>
                </a:solidFill>
                <a:uFillTx/>
                <a:latin typeface="Arial" panose="020B0604020202020204" pitchFamily="34" charset="0"/>
                <a:ea typeface="Aileron"/>
                <a:cs typeface="Arial" panose="020B0604020202020204" pitchFamily="34" charset="0"/>
              </a:rPr>
              <a:t>4</a:t>
            </a:r>
          </a:p>
        </p:txBody>
      </p:sp>
      <p:sp>
        <p:nvSpPr>
          <p:cNvPr id="16" name="Slide Number Placeholder 15">
            <a:extLst>
              <a:ext uri="{FF2B5EF4-FFF2-40B4-BE49-F238E27FC236}">
                <a16:creationId xmlns:a16="http://schemas.microsoft.com/office/drawing/2014/main" id="{C5A4DA85-6E60-444C-D29E-998391B6C1A9}"/>
              </a:ext>
            </a:extLst>
          </p:cNvPr>
          <p:cNvSpPr>
            <a:spLocks noGrp="1"/>
          </p:cNvSpPr>
          <p:nvPr>
            <p:ph type="sldNum" sz="quarter" idx="4"/>
          </p:nvPr>
        </p:nvSpPr>
        <p:spPr/>
        <p:txBody>
          <a:bodyPr/>
          <a:lstStyle/>
          <a:p>
            <a:fld id="{FCE43C0F-8A7B-3A4B-9DB5-B3472E36E833}" type="slidenum">
              <a:rPr lang="en-GB" smtClean="0"/>
              <a:pPr/>
              <a:t>39</a:t>
            </a:fld>
            <a:endParaRPr lang="en-GB" dirty="0"/>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F3D8F9F-2465-28A1-2AB3-E88E1B069BAB}"/>
              </a:ext>
            </a:extLst>
          </p:cNvPr>
          <p:cNvSpPr>
            <a:spLocks noGrp="1"/>
          </p:cNvSpPr>
          <p:nvPr>
            <p:ph sz="quarter" idx="12"/>
          </p:nvPr>
        </p:nvSpPr>
        <p:spPr/>
        <p:txBody>
          <a:bodyPr/>
          <a:lstStyle/>
          <a:p>
            <a:r>
              <a:rPr lang="en-GB" dirty="0">
                <a:solidFill>
                  <a:schemeClr val="tx2"/>
                </a:solidFill>
              </a:rPr>
              <a:t>Radiopharmaceuticals such as radium-223 and </a:t>
            </a:r>
            <a:r>
              <a:rPr lang="en-GB" baseline="30000" dirty="0">
                <a:solidFill>
                  <a:schemeClr val="tx2"/>
                </a:solidFill>
              </a:rPr>
              <a:t>177</a:t>
            </a:r>
            <a:r>
              <a:rPr lang="en-GB" dirty="0">
                <a:solidFill>
                  <a:schemeClr val="tx2"/>
                </a:solidFill>
              </a:rPr>
              <a:t>Lu-PSMA-617 offer a survival benefit to mCRPC patients as well as managing bone pain and QoL</a:t>
            </a:r>
          </a:p>
          <a:p>
            <a:r>
              <a:rPr lang="en-GB" dirty="0">
                <a:solidFill>
                  <a:schemeClr val="tx2"/>
                </a:solidFill>
              </a:rPr>
              <a:t>They are able to deliver targeted radiation to prostate cancer cells thereby minimising toxicity to normal healthy tissue</a:t>
            </a:r>
          </a:p>
          <a:p>
            <a:r>
              <a:rPr lang="en-GB" dirty="0">
                <a:solidFill>
                  <a:schemeClr val="tx2"/>
                </a:solidFill>
                <a:latin typeface="Arial" panose="020B0604020202020204" pitchFamily="34" charset="0"/>
                <a:cs typeface="Arial" panose="020B0604020202020204" pitchFamily="34" charset="0"/>
              </a:rPr>
              <a:t>Real-world data support using </a:t>
            </a:r>
            <a:r>
              <a:rPr lang="en-GB" baseline="30000" dirty="0">
                <a:solidFill>
                  <a:schemeClr val="tx2"/>
                </a:solidFill>
                <a:latin typeface="Arial" panose="020B0604020202020204" pitchFamily="34" charset="0"/>
                <a:cs typeface="Arial" panose="020B0604020202020204" pitchFamily="34" charset="0"/>
              </a:rPr>
              <a:t>177</a:t>
            </a:r>
            <a:r>
              <a:rPr lang="en-GB" dirty="0">
                <a:solidFill>
                  <a:schemeClr val="tx2"/>
                </a:solidFill>
                <a:latin typeface="Arial" panose="020B0604020202020204" pitchFamily="34" charset="0"/>
                <a:cs typeface="Arial" panose="020B0604020202020204" pitchFamily="34" charset="0"/>
              </a:rPr>
              <a:t>Lu-PSMA-617 in patients who previously received Ra-223</a:t>
            </a:r>
          </a:p>
          <a:p>
            <a:r>
              <a:rPr lang="en-GB" dirty="0">
                <a:solidFill>
                  <a:schemeClr val="tx2"/>
                </a:solidFill>
              </a:rPr>
              <a:t>Nurses and patients should be aware of post-treatment precautions, but radiopharmaceuticals are an effective and manageable treatment option for mCRPC patients</a:t>
            </a:r>
          </a:p>
          <a:p>
            <a:endParaRPr lang="en-GB" dirty="0">
              <a:solidFill>
                <a:schemeClr val="tx2"/>
              </a:solidFill>
            </a:endParaRPr>
          </a:p>
        </p:txBody>
      </p:sp>
      <p:sp>
        <p:nvSpPr>
          <p:cNvPr id="3" name="Title 2">
            <a:extLst>
              <a:ext uri="{FF2B5EF4-FFF2-40B4-BE49-F238E27FC236}">
                <a16:creationId xmlns:a16="http://schemas.microsoft.com/office/drawing/2014/main" id="{A76A94C1-6169-94C7-BAC6-0FBE745D8169}"/>
              </a:ext>
            </a:extLst>
          </p:cNvPr>
          <p:cNvSpPr>
            <a:spLocks noGrp="1"/>
          </p:cNvSpPr>
          <p:nvPr>
            <p:ph type="title"/>
          </p:nvPr>
        </p:nvSpPr>
        <p:spPr/>
        <p:txBody>
          <a:bodyPr/>
          <a:lstStyle/>
          <a:p>
            <a:r>
              <a:rPr lang="en-GB" dirty="0"/>
              <a:t>Clinical takeaways</a:t>
            </a:r>
          </a:p>
        </p:txBody>
      </p:sp>
      <p:sp>
        <p:nvSpPr>
          <p:cNvPr id="4" name="Slide Number Placeholder 3">
            <a:extLst>
              <a:ext uri="{FF2B5EF4-FFF2-40B4-BE49-F238E27FC236}">
                <a16:creationId xmlns:a16="http://schemas.microsoft.com/office/drawing/2014/main" id="{D5F6D02F-A43A-1D06-DBCA-0294B558B80C}"/>
              </a:ext>
            </a:extLst>
          </p:cNvPr>
          <p:cNvSpPr>
            <a:spLocks noGrp="1"/>
          </p:cNvSpPr>
          <p:nvPr>
            <p:ph type="sldNum" sz="quarter" idx="4"/>
          </p:nvPr>
        </p:nvSpPr>
        <p:spPr/>
        <p:txBody>
          <a:bodyPr/>
          <a:lstStyle/>
          <a:p>
            <a:fld id="{FCE43C0F-8A7B-3A4B-9DB5-B3472E36E833}" type="slidenum">
              <a:rPr lang="en-GB" smtClean="0"/>
              <a:pPr/>
              <a:t>4</a:t>
            </a:fld>
            <a:endParaRPr lang="en-GB" dirty="0"/>
          </a:p>
        </p:txBody>
      </p:sp>
      <p:sp>
        <p:nvSpPr>
          <p:cNvPr id="5" name="Content Placeholder 4">
            <a:extLst>
              <a:ext uri="{FF2B5EF4-FFF2-40B4-BE49-F238E27FC236}">
                <a16:creationId xmlns:a16="http://schemas.microsoft.com/office/drawing/2014/main" id="{6F63BBC4-5C5B-D50F-AC15-367F512EDC9A}"/>
              </a:ext>
            </a:extLst>
          </p:cNvPr>
          <p:cNvSpPr>
            <a:spLocks noGrp="1"/>
          </p:cNvSpPr>
          <p:nvPr>
            <p:ph sz="quarter" idx="15"/>
          </p:nvPr>
        </p:nvSpPr>
        <p:spPr/>
        <p:txBody>
          <a:bodyPr/>
          <a:lstStyle/>
          <a:p>
            <a:r>
              <a:rPr lang="en-GB" dirty="0">
                <a:solidFill>
                  <a:schemeClr val="tx2"/>
                </a:solidFill>
              </a:rPr>
              <a:t>mCRPC, metastatic castrate-resistant prostate cancer; PSMA, prostate-specific membrane antigen; QoL, quality of life</a:t>
            </a:r>
          </a:p>
        </p:txBody>
      </p:sp>
    </p:spTree>
    <p:extLst>
      <p:ext uri="{BB962C8B-B14F-4D97-AF65-F5344CB8AC3E}">
        <p14:creationId xmlns:p14="http://schemas.microsoft.com/office/powerpoint/2010/main" val="631606553"/>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4B31F1-865A-D506-01B0-B98DC47ABA65}"/>
              </a:ext>
            </a:extLst>
          </p:cNvPr>
          <p:cNvSpPr txBox="1">
            <a:spLocks noGrp="1"/>
          </p:cNvSpPr>
          <p:nvPr>
            <p:ph sz="quarter" idx="12"/>
          </p:nvPr>
        </p:nvSpPr>
        <p:spPr>
          <a:xfrm>
            <a:off x="614400" y="1255281"/>
            <a:ext cx="10963200" cy="4176464"/>
          </a:xfrm>
        </p:spPr>
        <p:txBody>
          <a:bodyPr/>
          <a:lstStyle/>
          <a:p>
            <a:pPr lvl="0"/>
            <a:r>
              <a:rPr lang="en-GB" sz="1800" dirty="0"/>
              <a:t>DEXA studies show that </a:t>
            </a:r>
            <a:r>
              <a:rPr lang="en-GB" sz="1800" b="1" dirty="0">
                <a:solidFill>
                  <a:schemeClr val="accent1"/>
                </a:solidFill>
              </a:rPr>
              <a:t>bone mineral density falls by 2% to 6% per year at the lumbar spine </a:t>
            </a:r>
            <a:r>
              <a:rPr lang="en-GB" sz="1800" dirty="0"/>
              <a:t>and by </a:t>
            </a:r>
            <a:r>
              <a:rPr lang="en-GB" sz="1800" b="1" dirty="0">
                <a:solidFill>
                  <a:schemeClr val="accent1"/>
                </a:solidFill>
              </a:rPr>
              <a:t>2% to 4% at the total hip during the first 1-2 years of ADT</a:t>
            </a:r>
            <a:r>
              <a:rPr lang="en-GB" sz="1800" dirty="0"/>
              <a:t>​</a:t>
            </a:r>
            <a:r>
              <a:rPr lang="en-GB" sz="1800" baseline="30000" dirty="0"/>
              <a:t>1-4</a:t>
            </a:r>
          </a:p>
          <a:p>
            <a:pPr lvl="1"/>
            <a:r>
              <a:rPr lang="en-GB" dirty="0"/>
              <a:t>This is a significantly faster rate of bone loss than in healthy controls or prostate cancer patients who are not receiving ADT</a:t>
            </a:r>
            <a:r>
              <a:rPr lang="en-GB" baseline="30000" dirty="0"/>
              <a:t>1-4</a:t>
            </a:r>
            <a:r>
              <a:rPr lang="en-GB" dirty="0"/>
              <a:t> </a:t>
            </a:r>
            <a:endParaRPr lang="en-GB" dirty="0">
              <a:highlight>
                <a:srgbClr val="FFFF00"/>
              </a:highlight>
            </a:endParaRPr>
          </a:p>
          <a:p>
            <a:pPr lvl="0"/>
            <a:r>
              <a:rPr lang="en-GB" sz="1800" b="1" dirty="0">
                <a:solidFill>
                  <a:schemeClr val="accent1"/>
                </a:solidFill>
              </a:rPr>
              <a:t>Bone loss is most pronounced during initial ADT exposure</a:t>
            </a:r>
            <a:r>
              <a:rPr lang="en-GB" sz="1800" dirty="0"/>
              <a:t>, it persists throughout treatment. In one study of 390 men receiving long-term ADT for prostate cancer, the prevalence of osteoporosis was 35% at baseline, 43% after 2 years, 49% after 4 years, 66% after 8 years, and 81% after 10 or more years of ADT</a:t>
            </a:r>
            <a:r>
              <a:rPr lang="en-GB" sz="1800" baseline="30000" dirty="0"/>
              <a:t>5</a:t>
            </a:r>
            <a:endParaRPr lang="en-GB" sz="1800" baseline="30000" dirty="0">
              <a:highlight>
                <a:srgbClr val="FFFF00"/>
              </a:highlight>
            </a:endParaRPr>
          </a:p>
          <a:p>
            <a:pPr lvl="0"/>
            <a:r>
              <a:rPr lang="en-GB" sz="1800" dirty="0"/>
              <a:t>Studies also have estimated the extent to which ADT increases fracture risk. In an analysis of SEER-Medicare linked records from more than 80,000 prostate cancer patients, </a:t>
            </a:r>
            <a:r>
              <a:rPr lang="en-GB" sz="1800" b="1" dirty="0">
                <a:solidFill>
                  <a:schemeClr val="accent1"/>
                </a:solidFill>
              </a:rPr>
              <a:t>gonadotropin-releasing hormone (GnRH) agonist therapy was associated with a 34% increase in risk of fracture among </a:t>
            </a:r>
            <a:r>
              <a:rPr lang="en-GB" sz="1800" dirty="0"/>
              <a:t>men with non‑metastatic prostate cancer, and a 51% increase in risk of fracture among men with metastatic prostate cancer</a:t>
            </a:r>
            <a:r>
              <a:rPr lang="en-GB" sz="1800" baseline="30000" dirty="0"/>
              <a:t>6</a:t>
            </a:r>
            <a:r>
              <a:rPr lang="en-GB" sz="1800" dirty="0"/>
              <a:t>  ​</a:t>
            </a:r>
            <a:endParaRPr lang="en-GB" sz="1800" dirty="0">
              <a:highlight>
                <a:srgbClr val="FFFF00"/>
              </a:highlight>
            </a:endParaRPr>
          </a:p>
        </p:txBody>
      </p:sp>
      <p:sp>
        <p:nvSpPr>
          <p:cNvPr id="2" name="Title 1">
            <a:extLst>
              <a:ext uri="{FF2B5EF4-FFF2-40B4-BE49-F238E27FC236}">
                <a16:creationId xmlns:a16="http://schemas.microsoft.com/office/drawing/2014/main" id="{54B6A1BC-865B-23B4-0D8C-89A2557BDEB2}"/>
              </a:ext>
            </a:extLst>
          </p:cNvPr>
          <p:cNvSpPr txBox="1">
            <a:spLocks noGrp="1"/>
          </p:cNvSpPr>
          <p:nvPr>
            <p:ph type="title"/>
          </p:nvPr>
        </p:nvSpPr>
        <p:spPr>
          <a:xfrm>
            <a:off x="619201" y="259200"/>
            <a:ext cx="10963199" cy="864000"/>
          </a:xfrm>
        </p:spPr>
        <p:txBody>
          <a:bodyPr/>
          <a:lstStyle/>
          <a:p>
            <a:pPr lvl="0"/>
            <a:r>
              <a:rPr lang="en-GB" dirty="0"/>
              <a:t>Thinking ahead </a:t>
            </a:r>
          </a:p>
        </p:txBody>
      </p:sp>
      <p:sp>
        <p:nvSpPr>
          <p:cNvPr id="5" name="Content Placeholder 4">
            <a:extLst>
              <a:ext uri="{FF2B5EF4-FFF2-40B4-BE49-F238E27FC236}">
                <a16:creationId xmlns:a16="http://schemas.microsoft.com/office/drawing/2014/main" id="{F0CF9A07-669F-C11F-0E28-3A4EDCCFA9D9}"/>
              </a:ext>
            </a:extLst>
          </p:cNvPr>
          <p:cNvSpPr>
            <a:spLocks noGrp="1"/>
          </p:cNvSpPr>
          <p:nvPr>
            <p:ph sz="quarter" idx="15"/>
          </p:nvPr>
        </p:nvSpPr>
        <p:spPr>
          <a:xfrm>
            <a:off x="705003" y="6233675"/>
            <a:ext cx="10180339" cy="365125"/>
          </a:xfrm>
        </p:spPr>
        <p:txBody>
          <a:bodyPr/>
          <a:lstStyle/>
          <a:p>
            <a:r>
              <a:rPr lang="en-GB" dirty="0">
                <a:solidFill>
                  <a:schemeClr val="tx2"/>
                </a:solidFill>
              </a:rPr>
              <a:t>ADT, androgen deprivation therapy; DEXA, dual-energy X-ray absorptiometry; SEER, </a:t>
            </a:r>
            <a:r>
              <a:rPr lang="en-GB" sz="1200" dirty="0"/>
              <a:t>Surveillance, Epidemiology, and End Results </a:t>
            </a:r>
            <a:endParaRPr lang="en-GB" dirty="0">
              <a:solidFill>
                <a:schemeClr val="tx2"/>
              </a:solidFill>
            </a:endParaRPr>
          </a:p>
          <a:p>
            <a:r>
              <a:rPr lang="en-GB" kern="100" dirty="0">
                <a:solidFill>
                  <a:schemeClr val="tx2"/>
                </a:solidFill>
                <a:effectLst/>
                <a:ea typeface="Calibri" panose="020F0502020204030204" pitchFamily="34" charset="0"/>
              </a:rPr>
              <a:t>1. Choo et al. International Journal of Radiation Oncology. 2013; 85(5):1239-4; 2. </a:t>
            </a:r>
            <a:r>
              <a:rPr lang="en-GB" u="none" strike="noStrike" kern="100" dirty="0">
                <a:solidFill>
                  <a:schemeClr val="tx2"/>
                </a:solidFill>
                <a:effectLst/>
                <a:ea typeface="Calibri" panose="020F0502020204030204" pitchFamily="34" charset="0"/>
              </a:rPr>
              <a:t>Alibhai SM, et al. </a:t>
            </a:r>
            <a:r>
              <a:rPr lang="en-GB" u="none" strike="noStrike" kern="100" dirty="0" err="1">
                <a:solidFill>
                  <a:schemeClr val="tx2"/>
                </a:solidFill>
                <a:effectLst/>
                <a:ea typeface="Calibri" panose="020F0502020204030204" pitchFamily="34" charset="0"/>
              </a:rPr>
              <a:t>Osteoporos</a:t>
            </a:r>
            <a:r>
              <a:rPr lang="en-GB" u="none" strike="noStrike" kern="100" dirty="0">
                <a:solidFill>
                  <a:schemeClr val="tx2"/>
                </a:solidFill>
                <a:effectLst/>
                <a:ea typeface="Calibri" panose="020F0502020204030204" pitchFamily="34" charset="0"/>
              </a:rPr>
              <a:t> Int. 2013;24(10):2571-2579.</a:t>
            </a:r>
            <a:r>
              <a:rPr lang="en-GB" kern="100" dirty="0">
                <a:solidFill>
                  <a:schemeClr val="tx2"/>
                </a:solidFill>
                <a:effectLst/>
                <a:ea typeface="Calibri" panose="020F0502020204030204" pitchFamily="34" charset="0"/>
              </a:rPr>
              <a:t>; 3. Brown SA, et al. Crit Rev </a:t>
            </a:r>
            <a:r>
              <a:rPr lang="en-GB" kern="100" dirty="0" err="1">
                <a:solidFill>
                  <a:schemeClr val="tx2"/>
                </a:solidFill>
                <a:effectLst/>
                <a:ea typeface="Calibri" panose="020F0502020204030204" pitchFamily="34" charset="0"/>
              </a:rPr>
              <a:t>Eukaryot</a:t>
            </a:r>
            <a:r>
              <a:rPr lang="en-GB" kern="100" dirty="0">
                <a:solidFill>
                  <a:schemeClr val="tx2"/>
                </a:solidFill>
                <a:effectLst/>
                <a:ea typeface="Calibri" panose="020F0502020204030204" pitchFamily="34" charset="0"/>
              </a:rPr>
              <a:t> Gene Expr. 2009;19:47–60; 4. Greenspan SL, et al. J Clin Endocrinol </a:t>
            </a:r>
            <a:r>
              <a:rPr lang="en-GB" kern="100" dirty="0" err="1">
                <a:solidFill>
                  <a:schemeClr val="tx2"/>
                </a:solidFill>
                <a:effectLst/>
                <a:ea typeface="Calibri" panose="020F0502020204030204" pitchFamily="34" charset="0"/>
              </a:rPr>
              <a:t>Metab</a:t>
            </a:r>
            <a:r>
              <a:rPr lang="en-GB" kern="100" dirty="0">
                <a:solidFill>
                  <a:schemeClr val="tx2"/>
                </a:solidFill>
                <a:effectLst/>
                <a:ea typeface="Calibri" panose="020F0502020204030204" pitchFamily="34" charset="0"/>
              </a:rPr>
              <a:t>. 2005;90:6410–6417; 5. </a:t>
            </a:r>
            <a:r>
              <a:rPr lang="en-GB" kern="100" dirty="0" err="1">
                <a:solidFill>
                  <a:schemeClr val="tx2"/>
                </a:solidFill>
                <a:effectLst/>
                <a:ea typeface="Calibri" panose="020F0502020204030204" pitchFamily="34" charset="0"/>
              </a:rPr>
              <a:t>Morote</a:t>
            </a:r>
            <a:r>
              <a:rPr lang="en-GB" kern="100" dirty="0">
                <a:solidFill>
                  <a:schemeClr val="tx2"/>
                </a:solidFill>
                <a:effectLst/>
                <a:ea typeface="Calibri" panose="020F0502020204030204" pitchFamily="34" charset="0"/>
              </a:rPr>
              <a:t> J, et al. Urology. 2007;69(3):500-504; 6. Beebe-Dimmer JL, et al. </a:t>
            </a:r>
            <a:r>
              <a:rPr lang="en-GB" kern="100" dirty="0" err="1">
                <a:solidFill>
                  <a:schemeClr val="tx2"/>
                </a:solidFill>
                <a:effectLst/>
                <a:ea typeface="Calibri" panose="020F0502020204030204" pitchFamily="34" charset="0"/>
              </a:rPr>
              <a:t>Pharmacoepidemiol</a:t>
            </a:r>
            <a:r>
              <a:rPr lang="en-GB" kern="100" dirty="0">
                <a:solidFill>
                  <a:schemeClr val="tx2"/>
                </a:solidFill>
                <a:effectLst/>
                <a:ea typeface="Calibri" panose="020F0502020204030204" pitchFamily="34" charset="0"/>
              </a:rPr>
              <a:t> Drug </a:t>
            </a:r>
            <a:r>
              <a:rPr lang="en-GB" kern="100" dirty="0" err="1">
                <a:solidFill>
                  <a:schemeClr val="tx2"/>
                </a:solidFill>
                <a:effectLst/>
                <a:ea typeface="Calibri" panose="020F0502020204030204" pitchFamily="34" charset="0"/>
              </a:rPr>
              <a:t>Saf</a:t>
            </a:r>
            <a:r>
              <a:rPr lang="en-GB" kern="100" dirty="0">
                <a:solidFill>
                  <a:schemeClr val="tx2"/>
                </a:solidFill>
                <a:effectLst/>
                <a:ea typeface="Calibri" panose="020F0502020204030204" pitchFamily="34" charset="0"/>
              </a:rPr>
              <a:t>. 2012;21(1):70-8.</a:t>
            </a:r>
          </a:p>
          <a:p>
            <a:endParaRPr lang="en-GB" dirty="0">
              <a:solidFill>
                <a:schemeClr val="tx2"/>
              </a:solidFill>
            </a:endParaRPr>
          </a:p>
        </p:txBody>
      </p:sp>
      <p:sp>
        <p:nvSpPr>
          <p:cNvPr id="8" name="Slide Number Placeholder 7">
            <a:extLst>
              <a:ext uri="{FF2B5EF4-FFF2-40B4-BE49-F238E27FC236}">
                <a16:creationId xmlns:a16="http://schemas.microsoft.com/office/drawing/2014/main" id="{369E46F2-E872-D8E3-A9C0-8076A9AF4225}"/>
              </a:ext>
            </a:extLst>
          </p:cNvPr>
          <p:cNvSpPr>
            <a:spLocks noGrp="1"/>
          </p:cNvSpPr>
          <p:nvPr>
            <p:ph type="sldNum" sz="quarter" idx="4"/>
          </p:nvPr>
        </p:nvSpPr>
        <p:spPr/>
        <p:txBody>
          <a:bodyPr/>
          <a:lstStyle/>
          <a:p>
            <a:fld id="{FCE43C0F-8A7B-3A4B-9DB5-B3472E36E833}" type="slidenum">
              <a:rPr lang="en-GB" smtClean="0"/>
              <a:pPr/>
              <a:t>40</a:t>
            </a:fld>
            <a:endParaRPr lang="en-GB" dirty="0"/>
          </a:p>
        </p:txBody>
      </p:sp>
    </p:spTree>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C14141-5F66-5342-195B-979AD61F3249}"/>
              </a:ext>
            </a:extLst>
          </p:cNvPr>
          <p:cNvSpPr txBox="1">
            <a:spLocks noGrp="1"/>
          </p:cNvSpPr>
          <p:nvPr>
            <p:ph sz="quarter" idx="14"/>
          </p:nvPr>
        </p:nvSpPr>
        <p:spPr>
          <a:xfrm>
            <a:off x="479376" y="979968"/>
            <a:ext cx="10765196" cy="4898064"/>
          </a:xfrm>
        </p:spPr>
        <p:txBody>
          <a:bodyPr>
            <a:normAutofit/>
          </a:bodyPr>
          <a:lstStyle/>
          <a:p>
            <a:pPr lvl="0"/>
            <a:r>
              <a:rPr lang="en-GB" sz="1800" dirty="0"/>
              <a:t>The </a:t>
            </a:r>
            <a:r>
              <a:rPr lang="en-GB" sz="1800" b="1" dirty="0">
                <a:solidFill>
                  <a:schemeClr val="accent1"/>
                </a:solidFill>
              </a:rPr>
              <a:t>landscape for </a:t>
            </a:r>
            <a:r>
              <a:rPr lang="en-GB" sz="1800" b="1" dirty="0" err="1">
                <a:solidFill>
                  <a:schemeClr val="accent1"/>
                </a:solidFill>
              </a:rPr>
              <a:t>mCRPC</a:t>
            </a:r>
            <a:r>
              <a:rPr lang="en-GB" sz="1800" b="1" dirty="0">
                <a:solidFill>
                  <a:schemeClr val="accent1"/>
                </a:solidFill>
              </a:rPr>
              <a:t> patients has evolved rapidly</a:t>
            </a:r>
            <a:r>
              <a:rPr lang="en-GB" sz="1800" dirty="0"/>
              <a:t> over the past few years providing clinicians with a greater choice of treatments, including radiopharmaceuticals </a:t>
            </a:r>
          </a:p>
          <a:p>
            <a:pPr lvl="1"/>
            <a:r>
              <a:rPr lang="en-GB" sz="1600" dirty="0">
                <a:solidFill>
                  <a:schemeClr val="tx2"/>
                </a:solidFill>
              </a:rPr>
              <a:t>Radiopharmaceuticals such as </a:t>
            </a:r>
            <a:r>
              <a:rPr lang="en-GB" sz="1600" b="1" dirty="0">
                <a:solidFill>
                  <a:schemeClr val="accent1"/>
                </a:solidFill>
              </a:rPr>
              <a:t>Ra-223 and 177Lu-PSMA-617 offer a survival benefit to </a:t>
            </a:r>
            <a:r>
              <a:rPr lang="en-GB" sz="1600" b="1" dirty="0" err="1">
                <a:solidFill>
                  <a:schemeClr val="accent1"/>
                </a:solidFill>
              </a:rPr>
              <a:t>mCRPC</a:t>
            </a:r>
            <a:r>
              <a:rPr lang="en-GB" sz="1600" b="1" dirty="0">
                <a:solidFill>
                  <a:schemeClr val="accent1"/>
                </a:solidFill>
              </a:rPr>
              <a:t> patients </a:t>
            </a:r>
            <a:r>
              <a:rPr lang="en-GB" sz="1600" dirty="0">
                <a:solidFill>
                  <a:schemeClr val="tx2"/>
                </a:solidFill>
              </a:rPr>
              <a:t>as well as managing bone pain and QOL</a:t>
            </a:r>
            <a:r>
              <a:rPr lang="en-GB" sz="1600" baseline="30000" dirty="0">
                <a:solidFill>
                  <a:schemeClr val="tx2"/>
                </a:solidFill>
              </a:rPr>
              <a:t>1-4</a:t>
            </a:r>
          </a:p>
          <a:p>
            <a:pPr lvl="0"/>
            <a:r>
              <a:rPr lang="en-GB" sz="1800" b="1" dirty="0">
                <a:solidFill>
                  <a:schemeClr val="accent1"/>
                </a:solidFill>
              </a:rPr>
              <a:t>~90% of men with advanced PC will develop bone metastasis </a:t>
            </a:r>
            <a:r>
              <a:rPr lang="en-GB" sz="1800" dirty="0"/>
              <a:t>which often lead to skeletal-related events</a:t>
            </a:r>
            <a:r>
              <a:rPr lang="en-GB" sz="1800" baseline="30000" dirty="0"/>
              <a:t>5-7</a:t>
            </a:r>
          </a:p>
          <a:p>
            <a:pPr lvl="1"/>
            <a:r>
              <a:rPr lang="en-GB" sz="1600" dirty="0"/>
              <a:t>Bone health agents are therefore recommended for patients with advanced prostate cancer</a:t>
            </a:r>
          </a:p>
          <a:p>
            <a:pPr lvl="0"/>
            <a:r>
              <a:rPr lang="en-US" sz="1800" b="1" dirty="0">
                <a:solidFill>
                  <a:schemeClr val="accent1"/>
                </a:solidFill>
              </a:rPr>
              <a:t>Combining bisphosphonates or denosumab with newer therapies may improve outcomes</a:t>
            </a:r>
            <a:r>
              <a:rPr lang="en-US" sz="1800" dirty="0"/>
              <a:t>. </a:t>
            </a:r>
            <a:r>
              <a:rPr lang="en-US" sz="1800" i="1" dirty="0"/>
              <a:t>Post hoc </a:t>
            </a:r>
            <a:r>
              <a:rPr lang="en-US" sz="1800" dirty="0"/>
              <a:t>data suggest that additive effects for such combinations are possible but further evaluation required</a:t>
            </a:r>
            <a:r>
              <a:rPr lang="en-US" sz="1800" baseline="30000" dirty="0"/>
              <a:t>8</a:t>
            </a:r>
            <a:endParaRPr lang="en-GB" sz="1800" baseline="30000" dirty="0"/>
          </a:p>
          <a:p>
            <a:r>
              <a:rPr lang="en-US" sz="1800" dirty="0">
                <a:solidFill>
                  <a:schemeClr val="tx2"/>
                </a:solidFill>
                <a:latin typeface="Arial" panose="020B0604020202020204" pitchFamily="34" charset="0"/>
                <a:cs typeface="Arial" panose="020B0604020202020204" pitchFamily="34" charset="0"/>
              </a:rPr>
              <a:t>Real-world data supports using </a:t>
            </a:r>
            <a:r>
              <a:rPr lang="en-US" sz="1800" baseline="30000" dirty="0">
                <a:solidFill>
                  <a:schemeClr val="tx2"/>
                </a:solidFill>
                <a:latin typeface="Arial" panose="020B0604020202020204" pitchFamily="34" charset="0"/>
                <a:cs typeface="Arial" panose="020B0604020202020204" pitchFamily="34" charset="0"/>
              </a:rPr>
              <a:t>177</a:t>
            </a:r>
            <a:r>
              <a:rPr lang="en-US" sz="1800" dirty="0">
                <a:solidFill>
                  <a:schemeClr val="tx2"/>
                </a:solidFill>
                <a:latin typeface="Arial" panose="020B0604020202020204" pitchFamily="34" charset="0"/>
                <a:cs typeface="Arial" panose="020B0604020202020204" pitchFamily="34" charset="0"/>
              </a:rPr>
              <a:t>Lu-PSMA in patients who previously received Ra-223</a:t>
            </a:r>
            <a:r>
              <a:rPr lang="en-US" sz="1800" baseline="30000" dirty="0">
                <a:solidFill>
                  <a:schemeClr val="tx2"/>
                </a:solidFill>
                <a:latin typeface="Arial" panose="020B0604020202020204" pitchFamily="34" charset="0"/>
                <a:cs typeface="Arial" panose="020B0604020202020204" pitchFamily="34" charset="0"/>
              </a:rPr>
              <a:t>9</a:t>
            </a:r>
            <a:endParaRPr lang="en-GB" sz="1800" baseline="30000" dirty="0">
              <a:solidFill>
                <a:schemeClr val="tx2"/>
              </a:solidFill>
              <a:latin typeface="Arial" panose="020B0604020202020204" pitchFamily="34" charset="0"/>
              <a:cs typeface="Arial" panose="020B0604020202020204" pitchFamily="34" charset="0"/>
            </a:endParaRPr>
          </a:p>
          <a:p>
            <a:r>
              <a:rPr lang="en-GB" sz="1800" dirty="0">
                <a:solidFill>
                  <a:schemeClr val="tx2"/>
                </a:solidFill>
              </a:rPr>
              <a:t>Nurses and patients should be aware of post-treatment precautions, but </a:t>
            </a:r>
            <a:r>
              <a:rPr lang="en-GB" sz="1800" b="1" dirty="0">
                <a:solidFill>
                  <a:schemeClr val="accent1"/>
                </a:solidFill>
              </a:rPr>
              <a:t>radiopharmaceuticals are an effective and manageable treatment option for </a:t>
            </a:r>
            <a:r>
              <a:rPr lang="en-GB" sz="1800" b="1" dirty="0" err="1">
                <a:solidFill>
                  <a:schemeClr val="accent1"/>
                </a:solidFill>
              </a:rPr>
              <a:t>mCRPC</a:t>
            </a:r>
            <a:r>
              <a:rPr lang="en-GB" sz="1800" b="1" dirty="0">
                <a:solidFill>
                  <a:schemeClr val="accent1"/>
                </a:solidFill>
              </a:rPr>
              <a:t> patients</a:t>
            </a:r>
          </a:p>
          <a:p>
            <a:pPr lvl="0"/>
            <a:endParaRPr lang="en-GB" sz="1800" dirty="0">
              <a:highlight>
                <a:srgbClr val="FFFF00"/>
              </a:highlight>
            </a:endParaRPr>
          </a:p>
        </p:txBody>
      </p:sp>
      <p:sp>
        <p:nvSpPr>
          <p:cNvPr id="5" name="Content Placeholder 3">
            <a:extLst>
              <a:ext uri="{FF2B5EF4-FFF2-40B4-BE49-F238E27FC236}">
                <a16:creationId xmlns:a16="http://schemas.microsoft.com/office/drawing/2014/main" id="{B6B6D6B5-B605-422B-3029-238C9EDD5FE1}"/>
              </a:ext>
            </a:extLst>
          </p:cNvPr>
          <p:cNvSpPr txBox="1">
            <a:spLocks/>
          </p:cNvSpPr>
          <p:nvPr/>
        </p:nvSpPr>
        <p:spPr>
          <a:xfrm>
            <a:off x="695401" y="6309938"/>
            <a:ext cx="10081120" cy="365125"/>
          </a:xfrm>
          <a:prstGeom prst="rect">
            <a:avLst/>
          </a:prstGeom>
        </p:spPr>
        <p:txBody>
          <a:bodyPr vert="horz" lIns="0" tIns="0" rIns="0" bIns="0" rtlCol="0" anchor="b" anchorCtr="0">
            <a:noAutofit/>
          </a:bodyPr>
          <a:lstStyle>
            <a:lvl1pPr marL="0" indent="0" algn="l" defTabSz="457200" rtl="0" eaLnBrk="1" latinLnBrk="0" hangingPunct="1">
              <a:spcBef>
                <a:spcPts val="300"/>
              </a:spcBef>
              <a:buClr>
                <a:schemeClr val="accent2"/>
              </a:buClr>
              <a:buFont typeface="Arial"/>
              <a:buNone/>
              <a:defRPr sz="1200" b="0" i="0" kern="1200" spc="-3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457200" indent="0" algn="l" defTabSz="457200" rtl="0" eaLnBrk="1" latinLnBrk="0" hangingPunct="1">
              <a:spcBef>
                <a:spcPts val="400"/>
              </a:spcBef>
              <a:buClr>
                <a:schemeClr val="accent2"/>
              </a:buClr>
              <a:buFont typeface="Lucida Grande"/>
              <a:buNone/>
              <a:defRPr sz="1200" b="0" i="0" kern="1200">
                <a:solidFill>
                  <a:srgbClr val="5D8298"/>
                </a:solidFill>
                <a:latin typeface="PT Sans Narrow"/>
                <a:ea typeface="Arial" panose="020B0604020202020204" pitchFamily="34" charset="0"/>
                <a:cs typeface="PT Sans Narrow"/>
              </a:defRPr>
            </a:lvl2pPr>
            <a:lvl3pPr marL="914400" indent="0" algn="l" defTabSz="457200" rtl="0" eaLnBrk="1" latinLnBrk="0" hangingPunct="1">
              <a:spcBef>
                <a:spcPts val="400"/>
              </a:spcBef>
              <a:buClr>
                <a:schemeClr val="accent2"/>
              </a:buClr>
              <a:buFont typeface="Arial"/>
              <a:buNone/>
              <a:defRPr sz="1200" b="0" i="0" kern="1200">
                <a:solidFill>
                  <a:srgbClr val="5D8298"/>
                </a:solidFill>
                <a:latin typeface="PT Sans Narrow"/>
                <a:ea typeface="Arial" panose="020B0604020202020204" pitchFamily="34" charset="0"/>
                <a:cs typeface="PT Sans Narrow"/>
              </a:defRPr>
            </a:lvl3pPr>
            <a:lvl4pPr marL="1371600" indent="0" algn="l" defTabSz="457200" rtl="0" eaLnBrk="1" latinLnBrk="0" hangingPunct="1">
              <a:spcBef>
                <a:spcPts val="400"/>
              </a:spcBef>
              <a:buClr>
                <a:schemeClr val="accent2"/>
              </a:buClr>
              <a:buFont typeface="Arial"/>
              <a:buNone/>
              <a:defRPr sz="1200" b="0" i="0" kern="1200">
                <a:solidFill>
                  <a:srgbClr val="5D8298"/>
                </a:solidFill>
                <a:latin typeface="PT Sans Narrow"/>
                <a:ea typeface="Arial" panose="020B0604020202020204" pitchFamily="34" charset="0"/>
                <a:cs typeface="PT Sans Narrow"/>
              </a:defRPr>
            </a:lvl4pPr>
            <a:lvl5pPr marL="1828800" indent="0" algn="l" defTabSz="457200" rtl="0" eaLnBrk="1" latinLnBrk="0" hangingPunct="1">
              <a:spcBef>
                <a:spcPts val="400"/>
              </a:spcBef>
              <a:buClr>
                <a:schemeClr val="accent2"/>
              </a:buClr>
              <a:buFont typeface="Arial"/>
              <a:buNone/>
              <a:defRPr sz="1200" b="0" i="0" kern="1200">
                <a:solidFill>
                  <a:srgbClr val="5D8298"/>
                </a:solidFill>
                <a:latin typeface="PT Sans Narrow"/>
                <a:ea typeface="Arial" panose="020B0604020202020204" pitchFamily="34" charset="0"/>
                <a:cs typeface="PT Sans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1100" baseline="30000" dirty="0">
                <a:solidFill>
                  <a:schemeClr val="tx2"/>
                </a:solidFill>
              </a:rPr>
              <a:t>177</a:t>
            </a:r>
            <a:r>
              <a:rPr lang="en-GB" sz="1100" dirty="0">
                <a:solidFill>
                  <a:schemeClr val="tx2"/>
                </a:solidFill>
              </a:rPr>
              <a:t>Lu-PSMA-617, lutetium-177-prostate-specific membrane antigen-617; </a:t>
            </a:r>
            <a:r>
              <a:rPr lang="en-GB" sz="1100" dirty="0" err="1">
                <a:solidFill>
                  <a:schemeClr val="tx2"/>
                </a:solidFill>
              </a:rPr>
              <a:t>mCRPC</a:t>
            </a:r>
            <a:r>
              <a:rPr lang="en-GB" sz="1100" dirty="0">
                <a:solidFill>
                  <a:schemeClr val="tx2"/>
                </a:solidFill>
              </a:rPr>
              <a:t>, metastatic castrate-resistant prostate cancer; </a:t>
            </a:r>
            <a:r>
              <a:rPr lang="en-GB" sz="1100" dirty="0" err="1">
                <a:solidFill>
                  <a:schemeClr val="tx2"/>
                </a:solidFill>
              </a:rPr>
              <a:t>mets</a:t>
            </a:r>
            <a:r>
              <a:rPr lang="en-GB" sz="1100" dirty="0">
                <a:solidFill>
                  <a:schemeClr val="tx2"/>
                </a:solidFill>
              </a:rPr>
              <a:t>, metastases; (m)PC, (metastatic) prostate cancer; QoL, quality of life</a:t>
            </a:r>
          </a:p>
          <a:p>
            <a:r>
              <a:rPr lang="en-GB" sz="1100" b="0" i="0" dirty="0">
                <a:solidFill>
                  <a:schemeClr val="tx2"/>
                </a:solidFill>
                <a:effectLst/>
              </a:rPr>
              <a:t>1. Parker C, et al. N Engl J Med. 2013;369:213-23; 2. </a:t>
            </a:r>
            <a:r>
              <a:rPr lang="en-GB" sz="1100" dirty="0">
                <a:solidFill>
                  <a:schemeClr val="tx2"/>
                </a:solidFill>
              </a:rPr>
              <a:t>Nilsson S, et al. Ann Oncol. 2016;27:868-74; 3. Sartor O, et al. N Engl J Med. 2021;385:1091-103; 4. </a:t>
            </a:r>
            <a:r>
              <a:rPr lang="en-GB" sz="1100" dirty="0" err="1">
                <a:solidFill>
                  <a:schemeClr val="tx2"/>
                </a:solidFill>
              </a:rPr>
              <a:t>Fizazi</a:t>
            </a:r>
            <a:r>
              <a:rPr lang="en-GB" sz="1100" dirty="0">
                <a:solidFill>
                  <a:schemeClr val="tx2"/>
                </a:solidFill>
              </a:rPr>
              <a:t> K, et al. Ann Oncol. 2021;32 </a:t>
            </a:r>
            <a:r>
              <a:rPr lang="en-GB" sz="1100" dirty="0" err="1">
                <a:solidFill>
                  <a:schemeClr val="tx2"/>
                </a:solidFill>
              </a:rPr>
              <a:t>suppl</a:t>
            </a:r>
            <a:r>
              <a:rPr lang="en-GB" sz="1100" dirty="0">
                <a:solidFill>
                  <a:schemeClr val="tx2"/>
                </a:solidFill>
              </a:rPr>
              <a:t> 5:S627-8; 5. </a:t>
            </a:r>
            <a:r>
              <a:rPr lang="en-GB" sz="1100" dirty="0" err="1">
                <a:solidFill>
                  <a:schemeClr val="tx2"/>
                </a:solidFill>
              </a:rPr>
              <a:t>Bubendorf</a:t>
            </a:r>
            <a:r>
              <a:rPr lang="en-GB" sz="1100" dirty="0">
                <a:solidFill>
                  <a:schemeClr val="tx2"/>
                </a:solidFill>
              </a:rPr>
              <a:t> L, et al. Hum </a:t>
            </a:r>
            <a:r>
              <a:rPr lang="en-GB" sz="1100" dirty="0" err="1">
                <a:solidFill>
                  <a:schemeClr val="tx2"/>
                </a:solidFill>
              </a:rPr>
              <a:t>Pathol</a:t>
            </a:r>
            <a:r>
              <a:rPr lang="en-GB" sz="1100" dirty="0">
                <a:solidFill>
                  <a:schemeClr val="tx2"/>
                </a:solidFill>
              </a:rPr>
              <a:t>. 2000;31:578-83; 6. </a:t>
            </a:r>
            <a:r>
              <a:rPr lang="en-GB" sz="1100" dirty="0" err="1">
                <a:solidFill>
                  <a:schemeClr val="tx2"/>
                </a:solidFill>
              </a:rPr>
              <a:t>Tannock</a:t>
            </a:r>
            <a:r>
              <a:rPr lang="en-GB" sz="1100" dirty="0">
                <a:solidFill>
                  <a:schemeClr val="tx2"/>
                </a:solidFill>
              </a:rPr>
              <a:t> IF, et al. N Engl J Med. 2004;352:1502-12; 7. </a:t>
            </a:r>
            <a:r>
              <a:rPr lang="en-GB" sz="1100" dirty="0" err="1">
                <a:solidFill>
                  <a:schemeClr val="tx2"/>
                </a:solidFill>
              </a:rPr>
              <a:t>Suzman</a:t>
            </a:r>
            <a:r>
              <a:rPr lang="en-GB" sz="1100" dirty="0">
                <a:solidFill>
                  <a:schemeClr val="tx2"/>
                </a:solidFill>
              </a:rPr>
              <a:t> D, et al. Cancer Metastasis Rev. 2014;33:619-283. 8. Saad F, et al. Cancer Treat Rev 2018; 68:25-37; 9. </a:t>
            </a:r>
            <a:r>
              <a:rPr lang="en-GB" sz="1100" dirty="0"/>
              <a:t>Rahbar K, et al. </a:t>
            </a:r>
            <a:r>
              <a:rPr lang="da-DK" sz="1100" dirty="0"/>
              <a:t>J Nucl Med 2023; 64:574–578</a:t>
            </a:r>
            <a:r>
              <a:rPr lang="en-GB" sz="1100" dirty="0">
                <a:solidFill>
                  <a:schemeClr val="tx2"/>
                </a:solidFill>
              </a:rPr>
              <a:t> </a:t>
            </a:r>
          </a:p>
        </p:txBody>
      </p:sp>
      <p:sp>
        <p:nvSpPr>
          <p:cNvPr id="9" name="Title 8">
            <a:extLst>
              <a:ext uri="{FF2B5EF4-FFF2-40B4-BE49-F238E27FC236}">
                <a16:creationId xmlns:a16="http://schemas.microsoft.com/office/drawing/2014/main" id="{1D395FA2-8B66-EFA3-0199-1641D184C81D}"/>
              </a:ext>
            </a:extLst>
          </p:cNvPr>
          <p:cNvSpPr>
            <a:spLocks noGrp="1"/>
          </p:cNvSpPr>
          <p:nvPr>
            <p:ph type="title"/>
          </p:nvPr>
        </p:nvSpPr>
        <p:spPr/>
        <p:txBody>
          <a:bodyPr/>
          <a:lstStyle/>
          <a:p>
            <a:r>
              <a:rPr lang="en-GB" dirty="0"/>
              <a:t>summary</a:t>
            </a:r>
          </a:p>
        </p:txBody>
      </p:sp>
    </p:spTree>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9205099"/>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560D230-44B2-5789-B8F6-4DABAB4E7E83}"/>
              </a:ext>
            </a:extLst>
          </p:cNvPr>
          <p:cNvSpPr>
            <a:spLocks noGrp="1"/>
          </p:cNvSpPr>
          <p:nvPr>
            <p:ph sz="quarter" idx="12"/>
          </p:nvPr>
        </p:nvSpPr>
        <p:spPr>
          <a:xfrm>
            <a:off x="620184" y="1425600"/>
            <a:ext cx="10963200" cy="4525200"/>
          </a:xfrm>
        </p:spPr>
        <p:txBody>
          <a:bodyPr/>
          <a:lstStyle/>
          <a:p>
            <a:r>
              <a:rPr lang="en-GB" dirty="0"/>
              <a:t>Recognise the considerations for </a:t>
            </a:r>
            <a:r>
              <a:rPr lang="en-GB" b="1" dirty="0">
                <a:solidFill>
                  <a:schemeClr val="accent1"/>
                </a:solidFill>
              </a:rPr>
              <a:t>treatment selection </a:t>
            </a:r>
            <a:r>
              <a:rPr lang="en-GB" dirty="0"/>
              <a:t>for mCRPC in clinical practice, minimising the impact of treatment on patient lives</a:t>
            </a:r>
          </a:p>
          <a:p>
            <a:r>
              <a:rPr lang="en-GB" dirty="0"/>
              <a:t>Understand the clinical application of recent data to treatment sequencing in </a:t>
            </a:r>
            <a:r>
              <a:rPr lang="en-GB" b="1" dirty="0">
                <a:solidFill>
                  <a:schemeClr val="accent1"/>
                </a:solidFill>
              </a:rPr>
              <a:t>bone dominant mCRPC</a:t>
            </a:r>
          </a:p>
          <a:p>
            <a:r>
              <a:rPr lang="en-GB" dirty="0"/>
              <a:t>Be able to </a:t>
            </a:r>
            <a:r>
              <a:rPr lang="en-GB" b="1" dirty="0">
                <a:solidFill>
                  <a:schemeClr val="accent1"/>
                </a:solidFill>
              </a:rPr>
              <a:t>educate and support patients </a:t>
            </a:r>
            <a:r>
              <a:rPr lang="en-GB" dirty="0"/>
              <a:t>during treatment to ensure patients understand what to expect</a:t>
            </a:r>
          </a:p>
        </p:txBody>
      </p:sp>
      <p:sp>
        <p:nvSpPr>
          <p:cNvPr id="3" name="Title 2">
            <a:extLst>
              <a:ext uri="{FF2B5EF4-FFF2-40B4-BE49-F238E27FC236}">
                <a16:creationId xmlns:a16="http://schemas.microsoft.com/office/drawing/2014/main" id="{ACA23292-E757-C6C7-F250-DF2C88074BA5}"/>
              </a:ext>
            </a:extLst>
          </p:cNvPr>
          <p:cNvSpPr>
            <a:spLocks noGrp="1"/>
          </p:cNvSpPr>
          <p:nvPr>
            <p:ph type="title"/>
          </p:nvPr>
        </p:nvSpPr>
        <p:spPr>
          <a:xfrm>
            <a:off x="619201" y="259200"/>
            <a:ext cx="10963199" cy="864000"/>
          </a:xfrm>
        </p:spPr>
        <p:txBody>
          <a:bodyPr/>
          <a:lstStyle/>
          <a:p>
            <a:r>
              <a:rPr lang="en-GB" dirty="0"/>
              <a:t>Educational objectives</a:t>
            </a:r>
          </a:p>
        </p:txBody>
      </p:sp>
      <p:sp>
        <p:nvSpPr>
          <p:cNvPr id="4" name="Slide Number Placeholder 3">
            <a:extLst>
              <a:ext uri="{FF2B5EF4-FFF2-40B4-BE49-F238E27FC236}">
                <a16:creationId xmlns:a16="http://schemas.microsoft.com/office/drawing/2014/main" id="{2D06008D-C649-82E9-5106-2ACF21651F4A}"/>
              </a:ext>
            </a:extLst>
          </p:cNvPr>
          <p:cNvSpPr>
            <a:spLocks noGrp="1"/>
          </p:cNvSpPr>
          <p:nvPr>
            <p:ph type="sldNum" sz="quarter" idx="4"/>
          </p:nvPr>
        </p:nvSpPr>
        <p:spPr>
          <a:xfrm>
            <a:off x="10800523" y="6428359"/>
            <a:ext cx="781877" cy="365125"/>
          </a:xfrm>
        </p:spPr>
        <p:txBody>
          <a:bodyPr/>
          <a:lstStyle/>
          <a:p>
            <a:fld id="{FCE43C0F-8A7B-3A4B-9DB5-B3472E36E833}" type="slidenum">
              <a:rPr lang="en-GB" smtClean="0"/>
              <a:pPr/>
              <a:t>5</a:t>
            </a:fld>
            <a:endParaRPr lang="en-GB" dirty="0"/>
          </a:p>
        </p:txBody>
      </p:sp>
      <p:sp>
        <p:nvSpPr>
          <p:cNvPr id="13" name="Content Placeholder 12">
            <a:extLst>
              <a:ext uri="{FF2B5EF4-FFF2-40B4-BE49-F238E27FC236}">
                <a16:creationId xmlns:a16="http://schemas.microsoft.com/office/drawing/2014/main" id="{23CB4703-F313-277F-3653-7E92BC6363BC}"/>
              </a:ext>
            </a:extLst>
          </p:cNvPr>
          <p:cNvSpPr>
            <a:spLocks noGrp="1"/>
          </p:cNvSpPr>
          <p:nvPr>
            <p:ph sz="quarter" idx="15"/>
          </p:nvPr>
        </p:nvSpPr>
        <p:spPr/>
        <p:txBody>
          <a:bodyPr/>
          <a:lstStyle/>
          <a:p>
            <a:r>
              <a:rPr lang="en-GB" dirty="0">
                <a:solidFill>
                  <a:schemeClr val="tx2"/>
                </a:solidFill>
              </a:rPr>
              <a:t>mCRPC, metastatic castrate-resistant prostate cancer</a:t>
            </a:r>
          </a:p>
        </p:txBody>
      </p:sp>
    </p:spTree>
    <p:extLst>
      <p:ext uri="{BB962C8B-B14F-4D97-AF65-F5344CB8AC3E}">
        <p14:creationId xmlns:p14="http://schemas.microsoft.com/office/powerpoint/2010/main" val="2541167827"/>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0" name="Straight Arrow Connector 49">
            <a:extLst>
              <a:ext uri="{FF2B5EF4-FFF2-40B4-BE49-F238E27FC236}">
                <a16:creationId xmlns:a16="http://schemas.microsoft.com/office/drawing/2014/main" id="{316DFA14-4B72-468E-9042-4F062AA1AF09}"/>
              </a:ext>
            </a:extLst>
          </p:cNvPr>
          <p:cNvCxnSpPr>
            <a:cxnSpLocks/>
          </p:cNvCxnSpPr>
          <p:nvPr/>
        </p:nvCxnSpPr>
        <p:spPr>
          <a:xfrm flipV="1">
            <a:off x="6956319" y="3815063"/>
            <a:ext cx="508568" cy="394774"/>
          </a:xfrm>
          <a:prstGeom prst="straightConnector1">
            <a:avLst/>
          </a:prstGeom>
          <a:ln w="3492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A6909984-384D-41E4-8915-863667303C59}"/>
              </a:ext>
            </a:extLst>
          </p:cNvPr>
          <p:cNvCxnSpPr>
            <a:cxnSpLocks/>
          </p:cNvCxnSpPr>
          <p:nvPr/>
        </p:nvCxnSpPr>
        <p:spPr>
          <a:xfrm>
            <a:off x="8397857" y="3620538"/>
            <a:ext cx="1260000" cy="0"/>
          </a:xfrm>
          <a:prstGeom prst="straightConnector1">
            <a:avLst/>
          </a:prstGeom>
          <a:ln w="3492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grpSp>
        <p:nvGrpSpPr>
          <p:cNvPr id="52" name="Group 51">
            <a:extLst>
              <a:ext uri="{FF2B5EF4-FFF2-40B4-BE49-F238E27FC236}">
                <a16:creationId xmlns:a16="http://schemas.microsoft.com/office/drawing/2014/main" id="{F44C0064-3E55-4886-BE36-2DF77C87287F}"/>
              </a:ext>
            </a:extLst>
          </p:cNvPr>
          <p:cNvGrpSpPr/>
          <p:nvPr/>
        </p:nvGrpSpPr>
        <p:grpSpPr>
          <a:xfrm>
            <a:off x="6692562" y="2428789"/>
            <a:ext cx="1479888" cy="777706"/>
            <a:chOff x="6653442" y="2555271"/>
            <a:chExt cx="1479888" cy="972000"/>
          </a:xfrm>
        </p:grpSpPr>
        <p:cxnSp>
          <p:nvCxnSpPr>
            <p:cNvPr id="54" name="Straight Arrow Connector 53">
              <a:extLst>
                <a:ext uri="{FF2B5EF4-FFF2-40B4-BE49-F238E27FC236}">
                  <a16:creationId xmlns:a16="http://schemas.microsoft.com/office/drawing/2014/main" id="{78BDF153-BE25-4670-B0E0-09F22B47CA56}"/>
                </a:ext>
              </a:extLst>
            </p:cNvPr>
            <p:cNvCxnSpPr>
              <a:cxnSpLocks/>
            </p:cNvCxnSpPr>
            <p:nvPr/>
          </p:nvCxnSpPr>
          <p:spPr>
            <a:xfrm rot="5400000" flipV="1">
              <a:off x="7629913" y="3041271"/>
              <a:ext cx="972000" cy="0"/>
            </a:xfrm>
            <a:prstGeom prst="straightConnector1">
              <a:avLst/>
            </a:prstGeom>
            <a:ln w="3492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A8B3D6F2-A465-4C7D-862C-8CC1E74E1183}"/>
                </a:ext>
              </a:extLst>
            </p:cNvPr>
            <p:cNvCxnSpPr>
              <a:cxnSpLocks/>
            </p:cNvCxnSpPr>
            <p:nvPr/>
          </p:nvCxnSpPr>
          <p:spPr>
            <a:xfrm flipH="1">
              <a:off x="6653442" y="2556460"/>
              <a:ext cx="1479888" cy="0"/>
            </a:xfrm>
            <a:prstGeom prst="straightConnector1">
              <a:avLst/>
            </a:prstGeom>
            <a:ln w="34925">
              <a:solidFill>
                <a:schemeClr val="accent6"/>
              </a:solidFill>
              <a:tailEnd type="none"/>
            </a:ln>
          </p:spPr>
          <p:style>
            <a:lnRef idx="1">
              <a:schemeClr val="accent1"/>
            </a:lnRef>
            <a:fillRef idx="0">
              <a:schemeClr val="accent1"/>
            </a:fillRef>
            <a:effectRef idx="0">
              <a:schemeClr val="accent1"/>
            </a:effectRef>
            <a:fontRef idx="minor">
              <a:schemeClr val="tx1"/>
            </a:fontRef>
          </p:style>
        </p:cxnSp>
      </p:grpSp>
      <p:cxnSp>
        <p:nvCxnSpPr>
          <p:cNvPr id="81" name="Straight Arrow Connector 80">
            <a:extLst>
              <a:ext uri="{FF2B5EF4-FFF2-40B4-BE49-F238E27FC236}">
                <a16:creationId xmlns:a16="http://schemas.microsoft.com/office/drawing/2014/main" id="{3C3F97F4-4A00-404D-9B59-9C04018D9D7F}"/>
              </a:ext>
            </a:extLst>
          </p:cNvPr>
          <p:cNvCxnSpPr>
            <a:cxnSpLocks/>
          </p:cNvCxnSpPr>
          <p:nvPr/>
        </p:nvCxnSpPr>
        <p:spPr>
          <a:xfrm>
            <a:off x="2592206" y="3620538"/>
            <a:ext cx="972000" cy="0"/>
          </a:xfrm>
          <a:prstGeom prst="straightConnector1">
            <a:avLst/>
          </a:prstGeom>
          <a:ln w="3492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03" name="Straight Arrow Connector 102">
            <a:extLst>
              <a:ext uri="{FF2B5EF4-FFF2-40B4-BE49-F238E27FC236}">
                <a16:creationId xmlns:a16="http://schemas.microsoft.com/office/drawing/2014/main" id="{B2295A99-E4D9-4892-B833-19FD3DC209D1}"/>
              </a:ext>
            </a:extLst>
          </p:cNvPr>
          <p:cNvCxnSpPr>
            <a:cxnSpLocks/>
          </p:cNvCxnSpPr>
          <p:nvPr/>
        </p:nvCxnSpPr>
        <p:spPr>
          <a:xfrm>
            <a:off x="5080219" y="3620538"/>
            <a:ext cx="2384669" cy="0"/>
          </a:xfrm>
          <a:prstGeom prst="straightConnector1">
            <a:avLst/>
          </a:prstGeom>
          <a:ln w="3492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06" name="Freeform 677">
            <a:extLst>
              <a:ext uri="{FF2B5EF4-FFF2-40B4-BE49-F238E27FC236}">
                <a16:creationId xmlns:a16="http://schemas.microsoft.com/office/drawing/2014/main" id="{00CA57FF-7C0B-4A2C-83F1-82009CC14EF0}"/>
              </a:ext>
            </a:extLst>
          </p:cNvPr>
          <p:cNvSpPr/>
          <p:nvPr/>
        </p:nvSpPr>
        <p:spPr>
          <a:xfrm>
            <a:off x="5596096" y="3915370"/>
            <a:ext cx="1440000" cy="468000"/>
          </a:xfrm>
          <a:custGeom>
            <a:avLst/>
            <a:gdLst>
              <a:gd name="connsiteX0" fmla="*/ 0 w 2125534"/>
              <a:gd name="connsiteY0" fmla="*/ 0 h 287974"/>
              <a:gd name="connsiteX1" fmla="*/ 2125534 w 2125534"/>
              <a:gd name="connsiteY1" fmla="*/ 0 h 287974"/>
              <a:gd name="connsiteX2" fmla="*/ 2125534 w 2125534"/>
              <a:gd name="connsiteY2" fmla="*/ 287974 h 287974"/>
              <a:gd name="connsiteX3" fmla="*/ 0 w 2125534"/>
              <a:gd name="connsiteY3" fmla="*/ 287974 h 287974"/>
            </a:gdLst>
            <a:ahLst/>
            <a:cxnLst>
              <a:cxn ang="0">
                <a:pos x="connsiteX0" y="connsiteY0"/>
              </a:cxn>
              <a:cxn ang="0">
                <a:pos x="connsiteX1" y="connsiteY1"/>
              </a:cxn>
              <a:cxn ang="0">
                <a:pos x="connsiteX2" y="connsiteY2"/>
              </a:cxn>
              <a:cxn ang="0">
                <a:pos x="connsiteX3" y="connsiteY3"/>
              </a:cxn>
            </a:cxnLst>
            <a:rect l="l" t="t" r="r" b="b"/>
            <a:pathLst>
              <a:path w="2125534" h="287974">
                <a:moveTo>
                  <a:pt x="0" y="0"/>
                </a:moveTo>
                <a:lnTo>
                  <a:pt x="2125534" y="0"/>
                </a:lnTo>
                <a:lnTo>
                  <a:pt x="2125534" y="287974"/>
                </a:lnTo>
                <a:lnTo>
                  <a:pt x="0" y="287974"/>
                </a:lnTo>
                <a:close/>
              </a:path>
            </a:pathLst>
          </a:custGeom>
          <a:solidFill>
            <a:schemeClr val="tx2"/>
          </a:solidFill>
          <a:ln w="13448" cap="flat">
            <a:noFill/>
            <a:prstDash val="solid"/>
            <a:miter/>
          </a:ln>
        </p:spPr>
        <p:txBody>
          <a:bodyPr wrap="none" lIns="0" rIns="0" rtlCol="0" anchor="ctr">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100" normalizeH="0" baseline="0" dirty="0">
                <a:ln>
                  <a:noFill/>
                </a:ln>
                <a:solidFill>
                  <a:prstClr val="white"/>
                </a:solidFill>
                <a:effectLst/>
                <a:uLnTx/>
                <a:uFillTx/>
                <a:latin typeface="Arial" panose="020B0604020202020204" pitchFamily="34" charset="0"/>
                <a:ea typeface="+mn-ea"/>
                <a:cs typeface="Arial" panose="020B0604020202020204" pitchFamily="34" charset="0"/>
              </a:rPr>
              <a:t>nmCRPC</a:t>
            </a:r>
          </a:p>
        </p:txBody>
      </p:sp>
      <p:cxnSp>
        <p:nvCxnSpPr>
          <p:cNvPr id="118" name="Straight Arrow Connector 117">
            <a:extLst>
              <a:ext uri="{FF2B5EF4-FFF2-40B4-BE49-F238E27FC236}">
                <a16:creationId xmlns:a16="http://schemas.microsoft.com/office/drawing/2014/main" id="{E216310C-A669-4CF7-B434-67827C59EB67}"/>
              </a:ext>
            </a:extLst>
          </p:cNvPr>
          <p:cNvCxnSpPr>
            <a:cxnSpLocks/>
          </p:cNvCxnSpPr>
          <p:nvPr/>
        </p:nvCxnSpPr>
        <p:spPr>
          <a:xfrm rot="10620000" flipH="1" flipV="1">
            <a:off x="5072988" y="3815063"/>
            <a:ext cx="508568" cy="394774"/>
          </a:xfrm>
          <a:prstGeom prst="straightConnector1">
            <a:avLst/>
          </a:prstGeom>
          <a:ln w="3492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19" name="Straight Arrow Connector 118">
            <a:extLst>
              <a:ext uri="{FF2B5EF4-FFF2-40B4-BE49-F238E27FC236}">
                <a16:creationId xmlns:a16="http://schemas.microsoft.com/office/drawing/2014/main" id="{B48CF9C5-7F8E-4A91-80F5-78906B78EA65}"/>
              </a:ext>
            </a:extLst>
          </p:cNvPr>
          <p:cNvCxnSpPr>
            <a:cxnSpLocks/>
          </p:cNvCxnSpPr>
          <p:nvPr/>
        </p:nvCxnSpPr>
        <p:spPr>
          <a:xfrm flipV="1">
            <a:off x="5048100" y="3044289"/>
            <a:ext cx="508568" cy="394774"/>
          </a:xfrm>
          <a:prstGeom prst="straightConnector1">
            <a:avLst/>
          </a:prstGeom>
          <a:ln w="3492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352CF69-F5A6-4EAB-BB59-735707B2907B}"/>
              </a:ext>
            </a:extLst>
          </p:cNvPr>
          <p:cNvSpPr>
            <a:spLocks noGrp="1"/>
          </p:cNvSpPr>
          <p:nvPr>
            <p:ph type="title"/>
          </p:nvPr>
        </p:nvSpPr>
        <p:spPr>
          <a:xfrm>
            <a:off x="619201" y="259200"/>
            <a:ext cx="10963199" cy="864000"/>
          </a:xfrm>
        </p:spPr>
        <p:txBody>
          <a:bodyPr/>
          <a:lstStyle/>
          <a:p>
            <a:r>
              <a:rPr lang="en-GB" dirty="0"/>
              <a:t>THE PROSTATE CANCER LANDSCAPE is complicated!</a:t>
            </a:r>
          </a:p>
        </p:txBody>
      </p:sp>
      <p:sp>
        <p:nvSpPr>
          <p:cNvPr id="10" name="Content Placeholder 9">
            <a:extLst>
              <a:ext uri="{FF2B5EF4-FFF2-40B4-BE49-F238E27FC236}">
                <a16:creationId xmlns:a16="http://schemas.microsoft.com/office/drawing/2014/main" id="{723B6EF2-BB42-9843-9A17-4AE63E194260}"/>
              </a:ext>
            </a:extLst>
          </p:cNvPr>
          <p:cNvSpPr>
            <a:spLocks noGrp="1"/>
          </p:cNvSpPr>
          <p:nvPr>
            <p:ph sz="quarter" idx="15"/>
          </p:nvPr>
        </p:nvSpPr>
        <p:spPr>
          <a:xfrm>
            <a:off x="407368" y="6093296"/>
            <a:ext cx="6628927" cy="389139"/>
          </a:xfrm>
        </p:spPr>
        <p:txBody>
          <a:bodyPr/>
          <a:lstStyle/>
          <a:p>
            <a:r>
              <a:rPr lang="en-GB" sz="1000" dirty="0"/>
              <a:t>Abiraterone acetate PI; Abiraterone acetate SmPC; Enzalutamide PI; Enzalutamide SmPC; Apalutamide PI; Apalutamide SmPC; Docetaxel PI; Docetaxel SmPC; </a:t>
            </a:r>
            <a:r>
              <a:rPr lang="en-GB" sz="1000" dirty="0" err="1"/>
              <a:t>Darolutamide</a:t>
            </a:r>
            <a:r>
              <a:rPr lang="en-GB" sz="1000" dirty="0"/>
              <a:t> PI; </a:t>
            </a:r>
            <a:r>
              <a:rPr lang="en-GB" sz="1000" dirty="0" err="1"/>
              <a:t>Darolutamide</a:t>
            </a:r>
            <a:r>
              <a:rPr lang="en-GB" sz="1000" dirty="0"/>
              <a:t> SmPC; </a:t>
            </a:r>
            <a:r>
              <a:rPr lang="en-GB" sz="1000" dirty="0" err="1"/>
              <a:t>Cabazitaxel</a:t>
            </a:r>
            <a:r>
              <a:rPr lang="en-GB" sz="1000" dirty="0"/>
              <a:t> PI; </a:t>
            </a:r>
            <a:r>
              <a:rPr lang="en-GB" sz="1000" dirty="0" err="1"/>
              <a:t>Cabazitaxel</a:t>
            </a:r>
            <a:r>
              <a:rPr lang="en-GB" sz="1000" dirty="0"/>
              <a:t> SmPC; Radium dichloride PI; Radium dichloride SmPC; Olaparib PI; Olaparib SmPC; </a:t>
            </a:r>
            <a:r>
              <a:rPr lang="en-GB" sz="1000" dirty="0" err="1"/>
              <a:t>Sipuleucel</a:t>
            </a:r>
            <a:r>
              <a:rPr lang="en-GB" sz="1000" dirty="0"/>
              <a:t>-T PI; Pembrolizumab PI; Rucaparib PI; Lutetium Lu 177 vipivotide tetraxetan PI; </a:t>
            </a:r>
            <a:r>
              <a:rPr lang="en-GB" sz="1000" dirty="0">
                <a:hlinkClick r:id="rId3"/>
              </a:rPr>
              <a:t>https://www.esmo.org/oncology-news/ema-recommends-granting-a-marketing-authorisation-for-akeega-fixed-dose-combinations-of-niraparib-abiraterone-acetate</a:t>
            </a:r>
            <a:r>
              <a:rPr lang="en-GB" sz="1000" dirty="0"/>
              <a:t>. All accessed April 2023</a:t>
            </a:r>
          </a:p>
          <a:p>
            <a:endParaRPr lang="en-GB" sz="1000" dirty="0"/>
          </a:p>
        </p:txBody>
      </p:sp>
      <p:sp>
        <p:nvSpPr>
          <p:cNvPr id="4" name="Slide Number Placeholder 3">
            <a:extLst>
              <a:ext uri="{FF2B5EF4-FFF2-40B4-BE49-F238E27FC236}">
                <a16:creationId xmlns:a16="http://schemas.microsoft.com/office/drawing/2014/main" id="{C6D89617-0738-7F48-B6EB-A16D6BC8C285}"/>
              </a:ext>
            </a:extLst>
          </p:cNvPr>
          <p:cNvSpPr>
            <a:spLocks noGrp="1"/>
          </p:cNvSpPr>
          <p:nvPr>
            <p:ph type="sldNum" sz="quarter" idx="4"/>
          </p:nvPr>
        </p:nvSpPr>
        <p:spPr/>
        <p:txBody>
          <a:bodyPr/>
          <a:lstStyle/>
          <a:p>
            <a:pPr lvl="0"/>
            <a:fld id="{FCE43C0F-8A7B-3A4B-9DB5-B3472E36E833}" type="slidenum">
              <a:rPr lang="en-GB" smtClean="0"/>
              <a:pPr lvl="0"/>
              <a:t>6</a:t>
            </a:fld>
            <a:endParaRPr lang="en-GB" dirty="0"/>
          </a:p>
        </p:txBody>
      </p:sp>
      <p:cxnSp>
        <p:nvCxnSpPr>
          <p:cNvPr id="49" name="Straight Arrow Connector 48">
            <a:extLst>
              <a:ext uri="{FF2B5EF4-FFF2-40B4-BE49-F238E27FC236}">
                <a16:creationId xmlns:a16="http://schemas.microsoft.com/office/drawing/2014/main" id="{FE78EFDF-2624-49C4-BEC6-5DA33008EA16}"/>
              </a:ext>
            </a:extLst>
          </p:cNvPr>
          <p:cNvCxnSpPr>
            <a:cxnSpLocks/>
          </p:cNvCxnSpPr>
          <p:nvPr/>
        </p:nvCxnSpPr>
        <p:spPr>
          <a:xfrm rot="10620000" flipH="1" flipV="1">
            <a:off x="6945432" y="2981307"/>
            <a:ext cx="508568" cy="394774"/>
          </a:xfrm>
          <a:prstGeom prst="straightConnector1">
            <a:avLst/>
          </a:prstGeom>
          <a:ln w="3492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60" name="Freeform 677">
            <a:extLst>
              <a:ext uri="{FF2B5EF4-FFF2-40B4-BE49-F238E27FC236}">
                <a16:creationId xmlns:a16="http://schemas.microsoft.com/office/drawing/2014/main" id="{CA81A006-9252-443A-B451-D52F5F4790D0}"/>
              </a:ext>
            </a:extLst>
          </p:cNvPr>
          <p:cNvSpPr/>
          <p:nvPr/>
        </p:nvSpPr>
        <p:spPr>
          <a:xfrm>
            <a:off x="436236" y="3179040"/>
            <a:ext cx="2271676" cy="882997"/>
          </a:xfrm>
          <a:custGeom>
            <a:avLst/>
            <a:gdLst>
              <a:gd name="connsiteX0" fmla="*/ 0 w 2125534"/>
              <a:gd name="connsiteY0" fmla="*/ 0 h 287974"/>
              <a:gd name="connsiteX1" fmla="*/ 2125534 w 2125534"/>
              <a:gd name="connsiteY1" fmla="*/ 0 h 287974"/>
              <a:gd name="connsiteX2" fmla="*/ 2125534 w 2125534"/>
              <a:gd name="connsiteY2" fmla="*/ 287974 h 287974"/>
              <a:gd name="connsiteX3" fmla="*/ 0 w 2125534"/>
              <a:gd name="connsiteY3" fmla="*/ 287974 h 287974"/>
            </a:gdLst>
            <a:ahLst/>
            <a:cxnLst>
              <a:cxn ang="0">
                <a:pos x="connsiteX0" y="connsiteY0"/>
              </a:cxn>
              <a:cxn ang="0">
                <a:pos x="connsiteX1" y="connsiteY1"/>
              </a:cxn>
              <a:cxn ang="0">
                <a:pos x="connsiteX2" y="connsiteY2"/>
              </a:cxn>
              <a:cxn ang="0">
                <a:pos x="connsiteX3" y="connsiteY3"/>
              </a:cxn>
            </a:cxnLst>
            <a:rect l="l" t="t" r="r" b="b"/>
            <a:pathLst>
              <a:path w="2125534" h="287974">
                <a:moveTo>
                  <a:pt x="0" y="0"/>
                </a:moveTo>
                <a:lnTo>
                  <a:pt x="2125534" y="0"/>
                </a:lnTo>
                <a:lnTo>
                  <a:pt x="2125534" y="287974"/>
                </a:lnTo>
                <a:lnTo>
                  <a:pt x="0" y="287974"/>
                </a:lnTo>
                <a:close/>
              </a:path>
            </a:pathLst>
          </a:custGeom>
          <a:solidFill>
            <a:schemeClr val="tx2"/>
          </a:solidFill>
          <a:ln w="13448" cap="flat">
            <a:noFill/>
            <a:prstDash val="solid"/>
            <a:miter/>
          </a:ln>
        </p:spPr>
        <p:txBody>
          <a:bodyPr wrap="none" lIns="0" rIns="0" rtlCol="0" anchor="ctr">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100" normalizeH="0" baseline="0" dirty="0">
                <a:ln>
                  <a:noFill/>
                </a:ln>
                <a:solidFill>
                  <a:prstClr val="white"/>
                </a:solidFill>
                <a:effectLst/>
                <a:uLnTx/>
                <a:uFillTx/>
                <a:latin typeface="Arial" panose="020B0604020202020204" pitchFamily="34" charset="0"/>
                <a:ea typeface="+mn-ea"/>
                <a:cs typeface="Arial" panose="020B0604020202020204" pitchFamily="34" charset="0"/>
              </a:rPr>
              <a:t>LOCALISED OR LOCALLY </a:t>
            </a:r>
            <a:br>
              <a:rPr kumimoji="0" lang="en-GB" sz="1100" b="1" i="0" u="none" strike="noStrike" kern="1200" cap="none" spc="-100" normalizeH="0" baseline="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GB" sz="1100" b="1" i="0" u="none" strike="noStrike" kern="1200" cap="none" spc="-100" normalizeH="0" baseline="0" dirty="0">
                <a:ln>
                  <a:noFill/>
                </a:ln>
                <a:solidFill>
                  <a:prstClr val="white"/>
                </a:solidFill>
                <a:effectLst/>
                <a:uLnTx/>
                <a:uFillTx/>
                <a:latin typeface="Arial" panose="020B0604020202020204" pitchFamily="34" charset="0"/>
                <a:ea typeface="+mn-ea"/>
                <a:cs typeface="Arial" panose="020B0604020202020204" pitchFamily="34" charset="0"/>
              </a:rPr>
              <a:t>ADVANCED </a:t>
            </a:r>
            <a:br>
              <a:rPr kumimoji="0" lang="en-GB" sz="1100" b="1" i="0" u="none" strike="noStrike" kern="1200" cap="none" spc="-100" normalizeH="0" baseline="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GB" sz="1100" b="1" i="0" u="none" strike="noStrike" kern="1200" cap="none" spc="-100" normalizeH="0" baseline="0" dirty="0">
                <a:ln>
                  <a:noFill/>
                </a:ln>
                <a:solidFill>
                  <a:prstClr val="white"/>
                </a:solidFill>
                <a:effectLst/>
                <a:uLnTx/>
                <a:uFillTx/>
                <a:latin typeface="Arial" panose="020B0604020202020204" pitchFamily="34" charset="0"/>
                <a:ea typeface="+mn-ea"/>
                <a:cs typeface="Arial" panose="020B0604020202020204" pitchFamily="34" charset="0"/>
              </a:rPr>
              <a:t>PROSTATE CANCER</a:t>
            </a:r>
          </a:p>
        </p:txBody>
      </p:sp>
      <p:sp>
        <p:nvSpPr>
          <p:cNvPr id="62" name="Freeform 502">
            <a:extLst>
              <a:ext uri="{FF2B5EF4-FFF2-40B4-BE49-F238E27FC236}">
                <a16:creationId xmlns:a16="http://schemas.microsoft.com/office/drawing/2014/main" id="{3E5CD8E9-892A-4A37-BB6B-B33A1E3FDD00}"/>
              </a:ext>
            </a:extLst>
          </p:cNvPr>
          <p:cNvSpPr/>
          <p:nvPr/>
        </p:nvSpPr>
        <p:spPr>
          <a:xfrm>
            <a:off x="5596096" y="1288978"/>
            <a:ext cx="1440000" cy="216000"/>
          </a:xfrm>
          <a:prstGeom prst="roundRect">
            <a:avLst/>
          </a:prstGeom>
          <a:solidFill>
            <a:schemeClr val="accent5">
              <a:lumMod val="50000"/>
            </a:schemeClr>
          </a:solidFill>
          <a:ln w="13371" cap="flat">
            <a:noFill/>
            <a:prstDash val="solid"/>
            <a:miter/>
          </a:ln>
        </p:spPr>
        <p:txBody>
          <a:bodyPr rtlCol="0" anchor="ctr"/>
          <a:lstStyle/>
          <a:p>
            <a:pPr marL="0" marR="0" lvl="0" indent="0" algn="ctr" defTabSz="609585" rtl="0" eaLnBrk="1" fontAlgn="auto" latinLnBrk="0" hangingPunct="1">
              <a:lnSpc>
                <a:spcPct val="100000"/>
              </a:lnSpc>
              <a:spcBef>
                <a:spcPts val="0"/>
              </a:spcBef>
              <a:spcAft>
                <a:spcPts val="0"/>
              </a:spcAft>
              <a:buClr>
                <a:srgbClr val="033972"/>
              </a:buClr>
              <a:buSzTx/>
              <a:buFontTx/>
              <a:buNone/>
              <a:tabLst/>
              <a:defRPr/>
            </a:pPr>
            <a:r>
              <a:rPr kumimoji="0" lang="en-GB" sz="1100" b="1" i="0" u="none" strike="noStrike" kern="1200" cap="none" spc="-100" normalizeH="0" baseline="0" dirty="0">
                <a:ln>
                  <a:noFill/>
                </a:ln>
                <a:solidFill>
                  <a:srgbClr val="FFFFFF"/>
                </a:solidFill>
                <a:effectLst/>
                <a:uLnTx/>
                <a:uFillTx/>
                <a:latin typeface="Arial" panose="020B0604020202020204" pitchFamily="34" charset="0"/>
                <a:ea typeface="+mn-ea"/>
                <a:cs typeface="Arial" panose="020B0604020202020204" pitchFamily="34" charset="0"/>
              </a:rPr>
              <a:t>Enzalutamide</a:t>
            </a:r>
          </a:p>
        </p:txBody>
      </p:sp>
      <p:sp>
        <p:nvSpPr>
          <p:cNvPr id="63" name="Freeform 158">
            <a:extLst>
              <a:ext uri="{FF2B5EF4-FFF2-40B4-BE49-F238E27FC236}">
                <a16:creationId xmlns:a16="http://schemas.microsoft.com/office/drawing/2014/main" id="{EB28BA5B-3951-4FE7-86B3-438C4C663E15}"/>
              </a:ext>
            </a:extLst>
          </p:cNvPr>
          <p:cNvSpPr/>
          <p:nvPr/>
        </p:nvSpPr>
        <p:spPr>
          <a:xfrm>
            <a:off x="5596096" y="4945402"/>
            <a:ext cx="1440000" cy="216000"/>
          </a:xfrm>
          <a:prstGeom prst="roundRect">
            <a:avLst/>
          </a:prstGeom>
          <a:solidFill>
            <a:schemeClr val="accent5">
              <a:lumMod val="50000"/>
            </a:schemeClr>
          </a:solidFill>
          <a:ln w="13371" cap="flat">
            <a:noFill/>
            <a:prstDash val="solid"/>
            <a:miter/>
          </a:ln>
        </p:spPr>
        <p:txBody>
          <a:bodyPr rtlCol="0" anchor="ctr"/>
          <a:lstStyle/>
          <a:p>
            <a:pPr marL="0" marR="0" lvl="0" indent="0" algn="ctr" defTabSz="609585" rtl="0" eaLnBrk="1" fontAlgn="auto" latinLnBrk="0" hangingPunct="1">
              <a:lnSpc>
                <a:spcPct val="100000"/>
              </a:lnSpc>
              <a:spcBef>
                <a:spcPts val="0"/>
              </a:spcBef>
              <a:spcAft>
                <a:spcPts val="0"/>
              </a:spcAft>
              <a:buClr>
                <a:srgbClr val="033972"/>
              </a:buClr>
              <a:buSzTx/>
              <a:buFontTx/>
              <a:buNone/>
              <a:tabLst/>
              <a:defRPr/>
            </a:pPr>
            <a:r>
              <a:rPr kumimoji="0" lang="en-GB" sz="1100" b="1" i="0" u="none" strike="noStrike" kern="1200" cap="none" spc="-100" normalizeH="0" baseline="0" dirty="0">
                <a:ln>
                  <a:noFill/>
                </a:ln>
                <a:solidFill>
                  <a:srgbClr val="FFFFFF"/>
                </a:solidFill>
                <a:effectLst/>
                <a:uLnTx/>
                <a:uFillTx/>
                <a:latin typeface="Arial" panose="020B0604020202020204" pitchFamily="34" charset="0"/>
                <a:ea typeface="+mn-ea"/>
                <a:cs typeface="Arial" panose="020B0604020202020204" pitchFamily="34" charset="0"/>
              </a:rPr>
              <a:t>Darolutamide</a:t>
            </a:r>
          </a:p>
        </p:txBody>
      </p:sp>
      <p:sp>
        <p:nvSpPr>
          <p:cNvPr id="64" name="Freeform 499">
            <a:extLst>
              <a:ext uri="{FF2B5EF4-FFF2-40B4-BE49-F238E27FC236}">
                <a16:creationId xmlns:a16="http://schemas.microsoft.com/office/drawing/2014/main" id="{3C7575BD-B8E8-4B41-9962-ACCAC9C1C188}"/>
              </a:ext>
            </a:extLst>
          </p:cNvPr>
          <p:cNvSpPr/>
          <p:nvPr/>
        </p:nvSpPr>
        <p:spPr>
          <a:xfrm>
            <a:off x="5596096" y="1045136"/>
            <a:ext cx="1440000" cy="216000"/>
          </a:xfrm>
          <a:prstGeom prst="roundRect">
            <a:avLst/>
          </a:prstGeom>
          <a:solidFill>
            <a:schemeClr val="accent5">
              <a:lumMod val="50000"/>
            </a:schemeClr>
          </a:solidFill>
          <a:ln w="13371" cap="flat">
            <a:noFill/>
            <a:prstDash val="solid"/>
            <a:miter/>
          </a:ln>
        </p:spPr>
        <p:txBody>
          <a:bodyPr rtlCol="0" anchor="ctr"/>
          <a:lstStyle/>
          <a:p>
            <a:pPr marL="0" marR="0" lvl="0" indent="0" algn="ctr" defTabSz="609585" rtl="0" eaLnBrk="1" fontAlgn="auto" latinLnBrk="0" hangingPunct="1">
              <a:lnSpc>
                <a:spcPct val="100000"/>
              </a:lnSpc>
              <a:spcBef>
                <a:spcPts val="0"/>
              </a:spcBef>
              <a:spcAft>
                <a:spcPts val="0"/>
              </a:spcAft>
              <a:buClr>
                <a:srgbClr val="033972"/>
              </a:buClr>
              <a:buSzTx/>
              <a:buFontTx/>
              <a:buNone/>
              <a:tabLst/>
              <a:defRPr/>
            </a:pPr>
            <a:r>
              <a:rPr kumimoji="0" lang="en-GB" sz="1100" b="1" i="0" u="none" strike="noStrike" kern="1200" cap="none" spc="-100" normalizeH="0" baseline="0" dirty="0">
                <a:ln>
                  <a:noFill/>
                </a:ln>
                <a:solidFill>
                  <a:srgbClr val="FFFFFF"/>
                </a:solidFill>
                <a:effectLst/>
                <a:uLnTx/>
                <a:uFillTx/>
                <a:latin typeface="Arial" panose="020B0604020202020204" pitchFamily="34" charset="0"/>
                <a:ea typeface="+mn-ea"/>
                <a:cs typeface="Arial" panose="020B0604020202020204" pitchFamily="34" charset="0"/>
              </a:rPr>
              <a:t>Abiraterone</a:t>
            </a:r>
          </a:p>
        </p:txBody>
      </p:sp>
      <p:sp>
        <p:nvSpPr>
          <p:cNvPr id="65" name="Freeform 503">
            <a:extLst>
              <a:ext uri="{FF2B5EF4-FFF2-40B4-BE49-F238E27FC236}">
                <a16:creationId xmlns:a16="http://schemas.microsoft.com/office/drawing/2014/main" id="{6C939245-29F0-4AD1-804E-18D9EBA3F6C4}"/>
              </a:ext>
            </a:extLst>
          </p:cNvPr>
          <p:cNvSpPr/>
          <p:nvPr/>
        </p:nvSpPr>
        <p:spPr>
          <a:xfrm>
            <a:off x="5596096" y="1527683"/>
            <a:ext cx="1440000" cy="216000"/>
          </a:xfrm>
          <a:prstGeom prst="roundRect">
            <a:avLst/>
          </a:prstGeom>
          <a:solidFill>
            <a:schemeClr val="accent5">
              <a:lumMod val="50000"/>
            </a:schemeClr>
          </a:solidFill>
          <a:ln w="13371" cap="flat">
            <a:noFill/>
            <a:prstDash val="solid"/>
            <a:miter/>
          </a:ln>
        </p:spPr>
        <p:txBody>
          <a:bodyPr rtlCol="0" anchor="ctr"/>
          <a:lstStyle/>
          <a:p>
            <a:pPr marL="0" marR="0" lvl="0" indent="0" algn="ctr" defTabSz="609585" rtl="0" eaLnBrk="1" fontAlgn="auto" latinLnBrk="0" hangingPunct="1">
              <a:lnSpc>
                <a:spcPct val="100000"/>
              </a:lnSpc>
              <a:spcBef>
                <a:spcPts val="0"/>
              </a:spcBef>
              <a:spcAft>
                <a:spcPts val="0"/>
              </a:spcAft>
              <a:buClr>
                <a:srgbClr val="033972"/>
              </a:buClr>
              <a:buSzTx/>
              <a:buFontTx/>
              <a:buNone/>
              <a:tabLst/>
              <a:defRPr/>
            </a:pPr>
            <a:r>
              <a:rPr kumimoji="0" lang="en-GB" sz="1100" b="1" i="0" u="none" strike="noStrike" kern="1200" cap="none" spc="-100" normalizeH="0" baseline="0" dirty="0">
                <a:ln>
                  <a:noFill/>
                </a:ln>
                <a:solidFill>
                  <a:srgbClr val="FFFFFF"/>
                </a:solidFill>
                <a:effectLst/>
                <a:uLnTx/>
                <a:uFillTx/>
                <a:latin typeface="Arial" panose="020B0604020202020204" pitchFamily="34" charset="0"/>
                <a:ea typeface="+mn-ea"/>
                <a:cs typeface="Arial" panose="020B0604020202020204" pitchFamily="34" charset="0"/>
              </a:rPr>
              <a:t>Apalutamide</a:t>
            </a:r>
          </a:p>
        </p:txBody>
      </p:sp>
      <p:sp>
        <p:nvSpPr>
          <p:cNvPr id="66" name="Freeform 137">
            <a:extLst>
              <a:ext uri="{FF2B5EF4-FFF2-40B4-BE49-F238E27FC236}">
                <a16:creationId xmlns:a16="http://schemas.microsoft.com/office/drawing/2014/main" id="{673C8CE1-4DF1-4B1B-A614-585CAC2391F9}"/>
              </a:ext>
            </a:extLst>
          </p:cNvPr>
          <p:cNvSpPr/>
          <p:nvPr/>
        </p:nvSpPr>
        <p:spPr>
          <a:xfrm>
            <a:off x="7456053" y="3956037"/>
            <a:ext cx="1530324" cy="199604"/>
          </a:xfrm>
          <a:prstGeom prst="roundRect">
            <a:avLst/>
          </a:prstGeom>
          <a:solidFill>
            <a:schemeClr val="accent1"/>
          </a:solidFill>
          <a:ln w="13371" cap="flat">
            <a:noFill/>
            <a:prstDash val="solid"/>
            <a:miter/>
          </a:ln>
        </p:spPr>
        <p:txBody>
          <a:bodyPr rtlCol="0" anchor="ctr"/>
          <a:lstStyle/>
          <a:p>
            <a:pPr marL="0" marR="0" lvl="0" indent="0" algn="ctr" defTabSz="609585" rtl="0" eaLnBrk="1" fontAlgn="auto" latinLnBrk="0" hangingPunct="1">
              <a:lnSpc>
                <a:spcPct val="100000"/>
              </a:lnSpc>
              <a:spcBef>
                <a:spcPts val="0"/>
              </a:spcBef>
              <a:spcAft>
                <a:spcPts val="0"/>
              </a:spcAft>
              <a:buClr>
                <a:srgbClr val="0EBEF1"/>
              </a:buClr>
              <a:buSzTx/>
              <a:buFontTx/>
              <a:buNone/>
              <a:tabLst/>
              <a:defRPr/>
            </a:pPr>
            <a:r>
              <a:rPr kumimoji="0" lang="en-GB" sz="1100" b="1" i="0" u="none" strike="noStrike" kern="1200" cap="none" spc="-100" normalizeH="0" baseline="0" dirty="0">
                <a:ln>
                  <a:noFill/>
                </a:ln>
                <a:solidFill>
                  <a:srgbClr val="FFFFFF"/>
                </a:solidFill>
                <a:effectLst/>
                <a:uLnTx/>
                <a:uFillTx/>
                <a:latin typeface="Arial" panose="020B0604020202020204" pitchFamily="34" charset="0"/>
                <a:ea typeface="+mn-ea"/>
                <a:cs typeface="Arial" panose="020B0604020202020204" pitchFamily="34" charset="0"/>
              </a:rPr>
              <a:t>Docetaxel</a:t>
            </a:r>
          </a:p>
        </p:txBody>
      </p:sp>
      <p:sp>
        <p:nvSpPr>
          <p:cNvPr id="67" name="Freeform 141">
            <a:extLst>
              <a:ext uri="{FF2B5EF4-FFF2-40B4-BE49-F238E27FC236}">
                <a16:creationId xmlns:a16="http://schemas.microsoft.com/office/drawing/2014/main" id="{3D5E74A3-B599-4726-9274-7F805EC272BB}"/>
              </a:ext>
            </a:extLst>
          </p:cNvPr>
          <p:cNvSpPr/>
          <p:nvPr/>
        </p:nvSpPr>
        <p:spPr>
          <a:xfrm>
            <a:off x="7459594" y="4181215"/>
            <a:ext cx="1530324" cy="216000"/>
          </a:xfrm>
          <a:prstGeom prst="roundRect">
            <a:avLst/>
          </a:prstGeom>
          <a:solidFill>
            <a:schemeClr val="accent1"/>
          </a:solidFill>
          <a:ln w="13371" cap="flat">
            <a:noFill/>
            <a:prstDash val="solid"/>
            <a:miter/>
          </a:ln>
        </p:spPr>
        <p:txBody>
          <a:bodyPr rtlCol="0" anchor="ctr"/>
          <a:lstStyle/>
          <a:p>
            <a:pPr marL="0" marR="0" lvl="0" indent="0" algn="ctr" defTabSz="609585" rtl="0" eaLnBrk="1" fontAlgn="auto" latinLnBrk="0" hangingPunct="1">
              <a:lnSpc>
                <a:spcPct val="100000"/>
              </a:lnSpc>
              <a:spcBef>
                <a:spcPts val="0"/>
              </a:spcBef>
              <a:spcAft>
                <a:spcPts val="0"/>
              </a:spcAft>
              <a:buClr>
                <a:srgbClr val="0EBEF1"/>
              </a:buClr>
              <a:buSzTx/>
              <a:buFontTx/>
              <a:buNone/>
              <a:tabLst/>
              <a:defRPr/>
            </a:pPr>
            <a:r>
              <a:rPr kumimoji="0" lang="en-GB" sz="1100" b="1" i="0" u="none" strike="noStrike" kern="1200" cap="none" spc="-100" normalizeH="0" baseline="0" dirty="0">
                <a:ln>
                  <a:noFill/>
                </a:ln>
                <a:solidFill>
                  <a:srgbClr val="FFFFFF"/>
                </a:solidFill>
                <a:effectLst/>
                <a:uLnTx/>
                <a:uFillTx/>
                <a:latin typeface="Arial" panose="020B0604020202020204" pitchFamily="34" charset="0"/>
                <a:ea typeface="+mn-ea"/>
                <a:cs typeface="Arial" panose="020B0604020202020204" pitchFamily="34" charset="0"/>
              </a:rPr>
              <a:t>Cabazitaxel</a:t>
            </a:r>
          </a:p>
        </p:txBody>
      </p:sp>
      <p:sp>
        <p:nvSpPr>
          <p:cNvPr id="68" name="Freeform 157">
            <a:extLst>
              <a:ext uri="{FF2B5EF4-FFF2-40B4-BE49-F238E27FC236}">
                <a16:creationId xmlns:a16="http://schemas.microsoft.com/office/drawing/2014/main" id="{9F10D1BE-7B8F-4B81-A807-399F959C32CC}"/>
              </a:ext>
            </a:extLst>
          </p:cNvPr>
          <p:cNvSpPr/>
          <p:nvPr/>
        </p:nvSpPr>
        <p:spPr>
          <a:xfrm>
            <a:off x="7440781" y="5838756"/>
            <a:ext cx="1565212" cy="216000"/>
          </a:xfrm>
          <a:prstGeom prst="roundRect">
            <a:avLst/>
          </a:prstGeom>
          <a:solidFill>
            <a:schemeClr val="accent6"/>
          </a:solidFill>
          <a:ln w="13371" cap="flat">
            <a:noFill/>
            <a:prstDash val="solid"/>
            <a:miter/>
          </a:ln>
        </p:spPr>
        <p:txBody>
          <a:bodyPr rtlCol="0" anchor="ctr"/>
          <a:lstStyle/>
          <a:p>
            <a:pPr marL="0" marR="0" lvl="0" indent="0" algn="ctr" defTabSz="609585" rtl="0" eaLnBrk="1" fontAlgn="auto" latinLnBrk="0" hangingPunct="1">
              <a:lnSpc>
                <a:spcPct val="100000"/>
              </a:lnSpc>
              <a:spcBef>
                <a:spcPts val="0"/>
              </a:spcBef>
              <a:spcAft>
                <a:spcPts val="0"/>
              </a:spcAft>
              <a:buClr>
                <a:srgbClr val="0EBEF1"/>
              </a:buClr>
              <a:buSzTx/>
              <a:buFontTx/>
              <a:buNone/>
              <a:tabLst/>
              <a:defRPr/>
            </a:pPr>
            <a:r>
              <a:rPr kumimoji="0" lang="en-GB" sz="1100" b="1" i="0" u="none" strike="noStrike" kern="1200" cap="none" spc="-100" normalizeH="0" baseline="0" dirty="0">
                <a:ln>
                  <a:noFill/>
                </a:ln>
                <a:solidFill>
                  <a:srgbClr val="FFFFFF"/>
                </a:solidFill>
                <a:effectLst/>
                <a:uLnTx/>
                <a:uFillTx/>
                <a:latin typeface="Arial" panose="020B0604020202020204" pitchFamily="34" charset="0"/>
                <a:ea typeface="+mn-ea"/>
                <a:cs typeface="Arial" panose="020B0604020202020204" pitchFamily="34" charset="0"/>
              </a:rPr>
              <a:t>Olaparib ± </a:t>
            </a:r>
            <a:r>
              <a:rPr kumimoji="0" lang="en-GB" sz="1100" b="1" i="0" u="none" strike="noStrike" kern="1200" cap="none" spc="-100" normalizeH="0" baseline="0" dirty="0" err="1">
                <a:ln>
                  <a:noFill/>
                </a:ln>
                <a:solidFill>
                  <a:srgbClr val="FFFFFF"/>
                </a:solidFill>
                <a:effectLst/>
                <a:uLnTx/>
                <a:uFillTx/>
                <a:latin typeface="Arial" panose="020B0604020202020204" pitchFamily="34" charset="0"/>
                <a:ea typeface="+mn-ea"/>
                <a:cs typeface="Arial" panose="020B0604020202020204" pitchFamily="34" charset="0"/>
              </a:rPr>
              <a:t>abiraterone</a:t>
            </a:r>
            <a:r>
              <a:rPr kumimoji="0" lang="en-GB" sz="1100" b="1" i="0" u="none" strike="noStrike" kern="1200" cap="none" spc="-100" normalizeH="0" baseline="30000" dirty="0" err="1">
                <a:ln>
                  <a:noFill/>
                </a:ln>
                <a:solidFill>
                  <a:srgbClr val="FFFFFF"/>
                </a:solidFill>
                <a:effectLst/>
                <a:uLnTx/>
                <a:uFillTx/>
                <a:latin typeface="Arial" panose="020B0604020202020204" pitchFamily="34" charset="0"/>
                <a:ea typeface="+mn-ea"/>
                <a:cs typeface="Arial" panose="020B0604020202020204" pitchFamily="34" charset="0"/>
              </a:rPr>
              <a:t>a</a:t>
            </a:r>
            <a:endParaRPr kumimoji="0" lang="en-GB" sz="1100" b="1" i="0" u="none" strike="noStrike" kern="1200" cap="none" spc="-100" normalizeH="0" baseline="3000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88" name="Freeform 677">
            <a:extLst>
              <a:ext uri="{FF2B5EF4-FFF2-40B4-BE49-F238E27FC236}">
                <a16:creationId xmlns:a16="http://schemas.microsoft.com/office/drawing/2014/main" id="{C547BE3C-618F-47C5-9C52-16EEB2210C8C}"/>
              </a:ext>
            </a:extLst>
          </p:cNvPr>
          <p:cNvSpPr/>
          <p:nvPr/>
        </p:nvSpPr>
        <p:spPr>
          <a:xfrm>
            <a:off x="3582408" y="3179040"/>
            <a:ext cx="1541354" cy="882997"/>
          </a:xfrm>
          <a:custGeom>
            <a:avLst/>
            <a:gdLst>
              <a:gd name="connsiteX0" fmla="*/ 0 w 2125534"/>
              <a:gd name="connsiteY0" fmla="*/ 0 h 287974"/>
              <a:gd name="connsiteX1" fmla="*/ 2125534 w 2125534"/>
              <a:gd name="connsiteY1" fmla="*/ 0 h 287974"/>
              <a:gd name="connsiteX2" fmla="*/ 2125534 w 2125534"/>
              <a:gd name="connsiteY2" fmla="*/ 287974 h 287974"/>
              <a:gd name="connsiteX3" fmla="*/ 0 w 2125534"/>
              <a:gd name="connsiteY3" fmla="*/ 287974 h 287974"/>
            </a:gdLst>
            <a:ahLst/>
            <a:cxnLst>
              <a:cxn ang="0">
                <a:pos x="connsiteX0" y="connsiteY0"/>
              </a:cxn>
              <a:cxn ang="0">
                <a:pos x="connsiteX1" y="connsiteY1"/>
              </a:cxn>
              <a:cxn ang="0">
                <a:pos x="connsiteX2" y="connsiteY2"/>
              </a:cxn>
              <a:cxn ang="0">
                <a:pos x="connsiteX3" y="connsiteY3"/>
              </a:cxn>
            </a:cxnLst>
            <a:rect l="l" t="t" r="r" b="b"/>
            <a:pathLst>
              <a:path w="2125534" h="287974">
                <a:moveTo>
                  <a:pt x="0" y="0"/>
                </a:moveTo>
                <a:lnTo>
                  <a:pt x="2125534" y="0"/>
                </a:lnTo>
                <a:lnTo>
                  <a:pt x="2125534" y="287974"/>
                </a:lnTo>
                <a:lnTo>
                  <a:pt x="0" y="287974"/>
                </a:lnTo>
                <a:close/>
              </a:path>
            </a:pathLst>
          </a:custGeom>
          <a:solidFill>
            <a:schemeClr val="tx2"/>
          </a:solidFill>
          <a:ln w="13448" cap="flat">
            <a:noFill/>
            <a:prstDash val="solid"/>
            <a:miter/>
          </a:ln>
        </p:spPr>
        <p:txBody>
          <a:bodyPr wrap="none" lIns="0" rIns="0" rtlCol="0" anchor="ctr">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100" normalizeH="0" baseline="0" dirty="0">
                <a:ln>
                  <a:noFill/>
                </a:ln>
                <a:solidFill>
                  <a:prstClr val="white"/>
                </a:solidFill>
                <a:effectLst/>
                <a:uLnTx/>
                <a:uFillTx/>
                <a:latin typeface="Arial" panose="020B0604020202020204" pitchFamily="34" charset="0"/>
                <a:ea typeface="+mn-ea"/>
                <a:cs typeface="Arial" panose="020B0604020202020204" pitchFamily="34" charset="0"/>
              </a:rPr>
              <a:t>BIOCHEMICAL </a:t>
            </a:r>
            <a:br>
              <a:rPr kumimoji="0" lang="en-GB" sz="1100" b="1" i="0" u="none" strike="noStrike" kern="1200" cap="none" spc="-100" normalizeH="0" baseline="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GB" sz="1100" b="1" i="0" u="none" strike="noStrike" kern="1200" cap="none" spc="-100" normalizeH="0" baseline="0" dirty="0">
                <a:ln>
                  <a:noFill/>
                </a:ln>
                <a:solidFill>
                  <a:prstClr val="white"/>
                </a:solidFill>
                <a:effectLst/>
                <a:uLnTx/>
                <a:uFillTx/>
                <a:latin typeface="Arial" panose="020B0604020202020204" pitchFamily="34" charset="0"/>
                <a:ea typeface="+mn-ea"/>
                <a:cs typeface="Arial" panose="020B0604020202020204" pitchFamily="34" charset="0"/>
              </a:rPr>
              <a:t>RECURRENCE</a:t>
            </a:r>
          </a:p>
        </p:txBody>
      </p:sp>
      <p:sp>
        <p:nvSpPr>
          <p:cNvPr id="89" name="Freeform 677">
            <a:extLst>
              <a:ext uri="{FF2B5EF4-FFF2-40B4-BE49-F238E27FC236}">
                <a16:creationId xmlns:a16="http://schemas.microsoft.com/office/drawing/2014/main" id="{F4B05EA1-65E7-4980-8FA7-45259192561D}"/>
              </a:ext>
            </a:extLst>
          </p:cNvPr>
          <p:cNvSpPr/>
          <p:nvPr/>
        </p:nvSpPr>
        <p:spPr>
          <a:xfrm>
            <a:off x="7469002" y="3277731"/>
            <a:ext cx="1520916" cy="653006"/>
          </a:xfrm>
          <a:custGeom>
            <a:avLst/>
            <a:gdLst>
              <a:gd name="connsiteX0" fmla="*/ 0 w 2125534"/>
              <a:gd name="connsiteY0" fmla="*/ 0 h 287974"/>
              <a:gd name="connsiteX1" fmla="*/ 2125534 w 2125534"/>
              <a:gd name="connsiteY1" fmla="*/ 0 h 287974"/>
              <a:gd name="connsiteX2" fmla="*/ 2125534 w 2125534"/>
              <a:gd name="connsiteY2" fmla="*/ 287974 h 287974"/>
              <a:gd name="connsiteX3" fmla="*/ 0 w 2125534"/>
              <a:gd name="connsiteY3" fmla="*/ 287974 h 287974"/>
            </a:gdLst>
            <a:ahLst/>
            <a:cxnLst>
              <a:cxn ang="0">
                <a:pos x="connsiteX0" y="connsiteY0"/>
              </a:cxn>
              <a:cxn ang="0">
                <a:pos x="connsiteX1" y="connsiteY1"/>
              </a:cxn>
              <a:cxn ang="0">
                <a:pos x="connsiteX2" y="connsiteY2"/>
              </a:cxn>
              <a:cxn ang="0">
                <a:pos x="connsiteX3" y="connsiteY3"/>
              </a:cxn>
            </a:cxnLst>
            <a:rect l="l" t="t" r="r" b="b"/>
            <a:pathLst>
              <a:path w="2125534" h="287974">
                <a:moveTo>
                  <a:pt x="0" y="0"/>
                </a:moveTo>
                <a:lnTo>
                  <a:pt x="2125534" y="0"/>
                </a:lnTo>
                <a:lnTo>
                  <a:pt x="2125534" y="287974"/>
                </a:lnTo>
                <a:lnTo>
                  <a:pt x="0" y="287974"/>
                </a:lnTo>
                <a:close/>
              </a:path>
            </a:pathLst>
          </a:custGeom>
          <a:solidFill>
            <a:schemeClr val="tx2"/>
          </a:solidFill>
          <a:ln w="13448" cap="flat">
            <a:noFill/>
            <a:prstDash val="solid"/>
            <a:miter/>
          </a:ln>
        </p:spPr>
        <p:txBody>
          <a:bodyPr wrap="none" lIns="0" rIns="0" rtlCol="0" anchor="ctr">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100" normalizeH="0" baseline="0" dirty="0">
                <a:ln>
                  <a:noFill/>
                </a:ln>
                <a:solidFill>
                  <a:prstClr val="white"/>
                </a:solidFill>
                <a:effectLst/>
                <a:uLnTx/>
                <a:uFillTx/>
                <a:latin typeface="Arial" panose="020B0604020202020204" pitchFamily="34" charset="0"/>
                <a:ea typeface="+mn-ea"/>
                <a:cs typeface="Arial" panose="020B0604020202020204" pitchFamily="34" charset="0"/>
              </a:rPr>
              <a:t>mCRPC</a:t>
            </a:r>
          </a:p>
        </p:txBody>
      </p:sp>
      <p:sp>
        <p:nvSpPr>
          <p:cNvPr id="102" name="Freeform 677">
            <a:extLst>
              <a:ext uri="{FF2B5EF4-FFF2-40B4-BE49-F238E27FC236}">
                <a16:creationId xmlns:a16="http://schemas.microsoft.com/office/drawing/2014/main" id="{EEA01F50-AF1C-4982-8C0A-826A013A89AD}"/>
              </a:ext>
            </a:extLst>
          </p:cNvPr>
          <p:cNvSpPr/>
          <p:nvPr/>
        </p:nvSpPr>
        <p:spPr>
          <a:xfrm>
            <a:off x="9656398" y="3179040"/>
            <a:ext cx="1802446" cy="882997"/>
          </a:xfrm>
          <a:custGeom>
            <a:avLst/>
            <a:gdLst>
              <a:gd name="connsiteX0" fmla="*/ 0 w 2125534"/>
              <a:gd name="connsiteY0" fmla="*/ 0 h 287974"/>
              <a:gd name="connsiteX1" fmla="*/ 2125534 w 2125534"/>
              <a:gd name="connsiteY1" fmla="*/ 0 h 287974"/>
              <a:gd name="connsiteX2" fmla="*/ 2125534 w 2125534"/>
              <a:gd name="connsiteY2" fmla="*/ 287974 h 287974"/>
              <a:gd name="connsiteX3" fmla="*/ 0 w 2125534"/>
              <a:gd name="connsiteY3" fmla="*/ 287974 h 287974"/>
            </a:gdLst>
            <a:ahLst/>
            <a:cxnLst>
              <a:cxn ang="0">
                <a:pos x="connsiteX0" y="connsiteY0"/>
              </a:cxn>
              <a:cxn ang="0">
                <a:pos x="connsiteX1" y="connsiteY1"/>
              </a:cxn>
              <a:cxn ang="0">
                <a:pos x="connsiteX2" y="connsiteY2"/>
              </a:cxn>
              <a:cxn ang="0">
                <a:pos x="connsiteX3" y="connsiteY3"/>
              </a:cxn>
            </a:cxnLst>
            <a:rect l="l" t="t" r="r" b="b"/>
            <a:pathLst>
              <a:path w="2125534" h="287974">
                <a:moveTo>
                  <a:pt x="0" y="0"/>
                </a:moveTo>
                <a:lnTo>
                  <a:pt x="2125534" y="0"/>
                </a:lnTo>
                <a:lnTo>
                  <a:pt x="2125534" y="287974"/>
                </a:lnTo>
                <a:lnTo>
                  <a:pt x="0" y="287974"/>
                </a:lnTo>
                <a:close/>
              </a:path>
            </a:pathLst>
          </a:custGeom>
          <a:solidFill>
            <a:schemeClr val="tx2"/>
          </a:solidFill>
          <a:ln w="13448" cap="flat">
            <a:noFill/>
            <a:prstDash val="solid"/>
            <a:miter/>
          </a:ln>
        </p:spPr>
        <p:txBody>
          <a:bodyPr wrap="none" lIns="0" rIns="0" rtlCol="0" anchor="ctr">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100" normalizeH="0" baseline="0" dirty="0">
                <a:ln>
                  <a:noFill/>
                </a:ln>
                <a:solidFill>
                  <a:prstClr val="white"/>
                </a:solidFill>
                <a:effectLst/>
                <a:uLnTx/>
                <a:uFillTx/>
                <a:latin typeface="Arial" panose="020B0604020202020204" pitchFamily="34" charset="0"/>
                <a:ea typeface="+mn-ea"/>
                <a:cs typeface="Arial" panose="020B0604020202020204" pitchFamily="34" charset="0"/>
              </a:rPr>
              <a:t>TERMINAL DISEASE</a:t>
            </a:r>
            <a:br>
              <a:rPr kumimoji="0" lang="en-GB" sz="1100" b="1" i="0" u="none" strike="noStrike" kern="1200" cap="none" spc="-100" normalizeH="0" baseline="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GB" sz="1100" b="1" i="0" u="none" strike="noStrike" kern="1200" cap="none" spc="-100" normalizeH="0" baseline="0" dirty="0">
                <a:ln>
                  <a:noFill/>
                </a:ln>
                <a:solidFill>
                  <a:prstClr val="white"/>
                </a:solidFill>
                <a:effectLst/>
                <a:uLnTx/>
                <a:uFillTx/>
                <a:latin typeface="Arial" panose="020B0604020202020204" pitchFamily="34" charset="0"/>
                <a:ea typeface="+mn-ea"/>
                <a:cs typeface="Arial" panose="020B0604020202020204" pitchFamily="34" charset="0"/>
              </a:rPr>
              <a:t>(DEATH)</a:t>
            </a:r>
          </a:p>
        </p:txBody>
      </p:sp>
      <p:sp>
        <p:nvSpPr>
          <p:cNvPr id="104" name="Freeform 502">
            <a:extLst>
              <a:ext uri="{FF2B5EF4-FFF2-40B4-BE49-F238E27FC236}">
                <a16:creationId xmlns:a16="http://schemas.microsoft.com/office/drawing/2014/main" id="{8F7ACFAE-3F9A-4770-BF73-BAFF114FF08B}"/>
              </a:ext>
            </a:extLst>
          </p:cNvPr>
          <p:cNvSpPr/>
          <p:nvPr/>
        </p:nvSpPr>
        <p:spPr>
          <a:xfrm>
            <a:off x="7464297" y="4663819"/>
            <a:ext cx="1535030" cy="216000"/>
          </a:xfrm>
          <a:prstGeom prst="roundRect">
            <a:avLst/>
          </a:prstGeom>
          <a:solidFill>
            <a:schemeClr val="accent5">
              <a:lumMod val="50000"/>
            </a:schemeClr>
          </a:solidFill>
          <a:ln w="13371" cap="flat">
            <a:noFill/>
            <a:prstDash val="solid"/>
            <a:miter/>
          </a:ln>
        </p:spPr>
        <p:txBody>
          <a:bodyPr rtlCol="0" anchor="ctr"/>
          <a:lstStyle/>
          <a:p>
            <a:pPr marL="0" marR="0" lvl="0" indent="0" algn="ctr" defTabSz="609585" rtl="0" eaLnBrk="1" fontAlgn="auto" latinLnBrk="0" hangingPunct="1">
              <a:lnSpc>
                <a:spcPct val="100000"/>
              </a:lnSpc>
              <a:spcBef>
                <a:spcPts val="0"/>
              </a:spcBef>
              <a:spcAft>
                <a:spcPts val="0"/>
              </a:spcAft>
              <a:buClr>
                <a:srgbClr val="033972"/>
              </a:buClr>
              <a:buSzTx/>
              <a:buFontTx/>
              <a:buNone/>
              <a:tabLst/>
              <a:defRPr/>
            </a:pPr>
            <a:r>
              <a:rPr kumimoji="0" lang="en-GB" sz="1100" b="1" i="0" u="none" strike="noStrike" kern="1200" cap="none" spc="-100" normalizeH="0" baseline="0" dirty="0">
                <a:ln>
                  <a:noFill/>
                </a:ln>
                <a:solidFill>
                  <a:srgbClr val="FFFFFF"/>
                </a:solidFill>
                <a:effectLst/>
                <a:uLnTx/>
                <a:uFillTx/>
                <a:latin typeface="Arial" panose="020B0604020202020204" pitchFamily="34" charset="0"/>
                <a:ea typeface="+mn-ea"/>
                <a:cs typeface="Arial" panose="020B0604020202020204" pitchFamily="34" charset="0"/>
              </a:rPr>
              <a:t>Enzalutamide</a:t>
            </a:r>
          </a:p>
        </p:txBody>
      </p:sp>
      <p:sp>
        <p:nvSpPr>
          <p:cNvPr id="105" name="Freeform 499">
            <a:extLst>
              <a:ext uri="{FF2B5EF4-FFF2-40B4-BE49-F238E27FC236}">
                <a16:creationId xmlns:a16="http://schemas.microsoft.com/office/drawing/2014/main" id="{B52537B5-35CF-48AE-B479-9BC64F460E23}"/>
              </a:ext>
            </a:extLst>
          </p:cNvPr>
          <p:cNvSpPr/>
          <p:nvPr/>
        </p:nvSpPr>
        <p:spPr>
          <a:xfrm>
            <a:off x="7469001" y="4422517"/>
            <a:ext cx="1530325" cy="216000"/>
          </a:xfrm>
          <a:prstGeom prst="roundRect">
            <a:avLst/>
          </a:prstGeom>
          <a:solidFill>
            <a:schemeClr val="accent5">
              <a:lumMod val="50000"/>
            </a:schemeClr>
          </a:solidFill>
          <a:ln w="13371" cap="flat">
            <a:noFill/>
            <a:prstDash val="solid"/>
            <a:miter/>
          </a:ln>
        </p:spPr>
        <p:txBody>
          <a:bodyPr rtlCol="0" anchor="ctr"/>
          <a:lstStyle/>
          <a:p>
            <a:pPr marL="0" marR="0" lvl="0" indent="0" algn="ctr" defTabSz="609585" rtl="0" eaLnBrk="1" fontAlgn="auto" latinLnBrk="0" hangingPunct="1">
              <a:lnSpc>
                <a:spcPct val="100000"/>
              </a:lnSpc>
              <a:spcBef>
                <a:spcPts val="0"/>
              </a:spcBef>
              <a:spcAft>
                <a:spcPts val="0"/>
              </a:spcAft>
              <a:buClr>
                <a:srgbClr val="033972"/>
              </a:buClr>
              <a:buSzTx/>
              <a:buFontTx/>
              <a:buNone/>
              <a:tabLst/>
              <a:defRPr/>
            </a:pPr>
            <a:r>
              <a:rPr kumimoji="0" lang="en-GB" sz="1100" b="1" i="0" u="none" strike="noStrike" kern="1200" cap="none" spc="-100" normalizeH="0" baseline="0" dirty="0">
                <a:ln>
                  <a:noFill/>
                </a:ln>
                <a:solidFill>
                  <a:srgbClr val="FFFFFF"/>
                </a:solidFill>
                <a:effectLst/>
                <a:uLnTx/>
                <a:uFillTx/>
                <a:latin typeface="Arial" panose="020B0604020202020204" pitchFamily="34" charset="0"/>
                <a:ea typeface="+mn-ea"/>
                <a:cs typeface="Arial" panose="020B0604020202020204" pitchFamily="34" charset="0"/>
              </a:rPr>
              <a:t>Abiraterone</a:t>
            </a:r>
          </a:p>
        </p:txBody>
      </p:sp>
      <p:sp>
        <p:nvSpPr>
          <p:cNvPr id="107" name="Freeform 502">
            <a:extLst>
              <a:ext uri="{FF2B5EF4-FFF2-40B4-BE49-F238E27FC236}">
                <a16:creationId xmlns:a16="http://schemas.microsoft.com/office/drawing/2014/main" id="{1F33C579-8D8C-47EA-8C93-162F0010AEAD}"/>
              </a:ext>
            </a:extLst>
          </p:cNvPr>
          <p:cNvSpPr/>
          <p:nvPr/>
        </p:nvSpPr>
        <p:spPr>
          <a:xfrm>
            <a:off x="5596096" y="4465395"/>
            <a:ext cx="1440000" cy="216000"/>
          </a:xfrm>
          <a:prstGeom prst="roundRect">
            <a:avLst/>
          </a:prstGeom>
          <a:solidFill>
            <a:schemeClr val="accent5">
              <a:lumMod val="50000"/>
            </a:schemeClr>
          </a:solidFill>
          <a:ln w="13371" cap="flat">
            <a:noFill/>
            <a:prstDash val="solid"/>
            <a:miter/>
          </a:ln>
        </p:spPr>
        <p:txBody>
          <a:bodyPr rtlCol="0" anchor="ctr"/>
          <a:lstStyle/>
          <a:p>
            <a:pPr marL="0" marR="0" lvl="0" indent="0" algn="ctr" defTabSz="609585" rtl="0" eaLnBrk="1" fontAlgn="auto" latinLnBrk="0" hangingPunct="1">
              <a:lnSpc>
                <a:spcPct val="100000"/>
              </a:lnSpc>
              <a:spcBef>
                <a:spcPts val="0"/>
              </a:spcBef>
              <a:spcAft>
                <a:spcPts val="0"/>
              </a:spcAft>
              <a:buClr>
                <a:srgbClr val="033972"/>
              </a:buClr>
              <a:buSzTx/>
              <a:buFontTx/>
              <a:buNone/>
              <a:tabLst/>
              <a:defRPr/>
            </a:pPr>
            <a:r>
              <a:rPr kumimoji="0" lang="en-GB" sz="1100" b="1" i="0" u="none" strike="noStrike" kern="1200" cap="none" spc="-100" normalizeH="0" baseline="0" dirty="0">
                <a:ln>
                  <a:noFill/>
                </a:ln>
                <a:solidFill>
                  <a:srgbClr val="FFFFFF"/>
                </a:solidFill>
                <a:effectLst/>
                <a:uLnTx/>
                <a:uFillTx/>
                <a:latin typeface="Arial" panose="020B0604020202020204" pitchFamily="34" charset="0"/>
                <a:ea typeface="+mn-ea"/>
                <a:cs typeface="Arial" panose="020B0604020202020204" pitchFamily="34" charset="0"/>
              </a:rPr>
              <a:t>Enzalutamide</a:t>
            </a:r>
          </a:p>
        </p:txBody>
      </p:sp>
      <p:sp>
        <p:nvSpPr>
          <p:cNvPr id="108" name="Freeform 503">
            <a:extLst>
              <a:ext uri="{FF2B5EF4-FFF2-40B4-BE49-F238E27FC236}">
                <a16:creationId xmlns:a16="http://schemas.microsoft.com/office/drawing/2014/main" id="{3AC9AB62-72C2-4CEF-950F-F29683938D4A}"/>
              </a:ext>
            </a:extLst>
          </p:cNvPr>
          <p:cNvSpPr/>
          <p:nvPr/>
        </p:nvSpPr>
        <p:spPr>
          <a:xfrm>
            <a:off x="5596096" y="4707967"/>
            <a:ext cx="1440000" cy="216000"/>
          </a:xfrm>
          <a:prstGeom prst="roundRect">
            <a:avLst/>
          </a:prstGeom>
          <a:solidFill>
            <a:schemeClr val="accent5">
              <a:lumMod val="50000"/>
            </a:schemeClr>
          </a:solidFill>
          <a:ln w="13371" cap="flat">
            <a:noFill/>
            <a:prstDash val="solid"/>
            <a:miter/>
          </a:ln>
        </p:spPr>
        <p:txBody>
          <a:bodyPr rtlCol="0" anchor="ctr"/>
          <a:lstStyle/>
          <a:p>
            <a:pPr marL="0" marR="0" lvl="0" indent="0" algn="ctr" defTabSz="609585" rtl="0" eaLnBrk="1" fontAlgn="auto" latinLnBrk="0" hangingPunct="1">
              <a:lnSpc>
                <a:spcPct val="100000"/>
              </a:lnSpc>
              <a:spcBef>
                <a:spcPts val="0"/>
              </a:spcBef>
              <a:spcAft>
                <a:spcPts val="0"/>
              </a:spcAft>
              <a:buClr>
                <a:srgbClr val="033972"/>
              </a:buClr>
              <a:buSzTx/>
              <a:buFontTx/>
              <a:buNone/>
              <a:tabLst/>
              <a:defRPr/>
            </a:pPr>
            <a:r>
              <a:rPr kumimoji="0" lang="en-GB" sz="1100" b="1" i="0" u="none" strike="noStrike" kern="1200" cap="none" spc="-100" normalizeH="0" baseline="0" dirty="0">
                <a:ln>
                  <a:noFill/>
                </a:ln>
                <a:solidFill>
                  <a:srgbClr val="FFFFFF"/>
                </a:solidFill>
                <a:effectLst/>
                <a:uLnTx/>
                <a:uFillTx/>
                <a:latin typeface="Arial" panose="020B0604020202020204" pitchFamily="34" charset="0"/>
                <a:ea typeface="+mn-ea"/>
                <a:cs typeface="Arial" panose="020B0604020202020204" pitchFamily="34" charset="0"/>
              </a:rPr>
              <a:t>Apalutamide</a:t>
            </a:r>
          </a:p>
        </p:txBody>
      </p:sp>
      <p:sp>
        <p:nvSpPr>
          <p:cNvPr id="112" name="Freeform 137">
            <a:extLst>
              <a:ext uri="{FF2B5EF4-FFF2-40B4-BE49-F238E27FC236}">
                <a16:creationId xmlns:a16="http://schemas.microsoft.com/office/drawing/2014/main" id="{B3A26395-C0CF-4CA6-BBC8-B32E2E1CB0C5}"/>
              </a:ext>
            </a:extLst>
          </p:cNvPr>
          <p:cNvSpPr/>
          <p:nvPr/>
        </p:nvSpPr>
        <p:spPr>
          <a:xfrm>
            <a:off x="5596096" y="801996"/>
            <a:ext cx="1440000" cy="216000"/>
          </a:xfrm>
          <a:prstGeom prst="roundRect">
            <a:avLst/>
          </a:prstGeom>
          <a:solidFill>
            <a:schemeClr val="accent1"/>
          </a:solidFill>
          <a:ln w="13371" cap="flat">
            <a:noFill/>
            <a:prstDash val="solid"/>
            <a:miter/>
          </a:ln>
        </p:spPr>
        <p:txBody>
          <a:bodyPr rtlCol="0" anchor="ctr"/>
          <a:lstStyle/>
          <a:p>
            <a:pPr marL="0" marR="0" lvl="0" indent="0" algn="ctr" defTabSz="609585" rtl="0" eaLnBrk="1" fontAlgn="auto" latinLnBrk="0" hangingPunct="1">
              <a:lnSpc>
                <a:spcPct val="100000"/>
              </a:lnSpc>
              <a:spcBef>
                <a:spcPts val="0"/>
              </a:spcBef>
              <a:spcAft>
                <a:spcPts val="0"/>
              </a:spcAft>
              <a:buClr>
                <a:srgbClr val="0EBEF1"/>
              </a:buClr>
              <a:buSzTx/>
              <a:buFontTx/>
              <a:buNone/>
              <a:tabLst/>
              <a:defRPr/>
            </a:pPr>
            <a:r>
              <a:rPr kumimoji="0" lang="en-GB" sz="1100" b="1" i="0" u="none" strike="noStrike" kern="1200" cap="none" spc="-100" normalizeH="0" baseline="0" dirty="0">
                <a:ln>
                  <a:noFill/>
                </a:ln>
                <a:solidFill>
                  <a:srgbClr val="FFFFFF"/>
                </a:solidFill>
                <a:effectLst/>
                <a:uLnTx/>
                <a:uFillTx/>
                <a:latin typeface="Arial" panose="020B0604020202020204" pitchFamily="34" charset="0"/>
                <a:ea typeface="+mn-ea"/>
                <a:cs typeface="Arial" panose="020B0604020202020204" pitchFamily="34" charset="0"/>
              </a:rPr>
              <a:t>Docetaxel</a:t>
            </a:r>
          </a:p>
        </p:txBody>
      </p:sp>
      <p:sp>
        <p:nvSpPr>
          <p:cNvPr id="113" name="Freeform 677">
            <a:extLst>
              <a:ext uri="{FF2B5EF4-FFF2-40B4-BE49-F238E27FC236}">
                <a16:creationId xmlns:a16="http://schemas.microsoft.com/office/drawing/2014/main" id="{0CE69FEB-51AE-446A-8EF4-7F6BC687EFAB}"/>
              </a:ext>
            </a:extLst>
          </p:cNvPr>
          <p:cNvSpPr/>
          <p:nvPr/>
        </p:nvSpPr>
        <p:spPr>
          <a:xfrm>
            <a:off x="5596096" y="2123412"/>
            <a:ext cx="1440000" cy="653933"/>
          </a:xfrm>
          <a:custGeom>
            <a:avLst/>
            <a:gdLst>
              <a:gd name="connsiteX0" fmla="*/ 0 w 2125534"/>
              <a:gd name="connsiteY0" fmla="*/ 0 h 287974"/>
              <a:gd name="connsiteX1" fmla="*/ 2125534 w 2125534"/>
              <a:gd name="connsiteY1" fmla="*/ 0 h 287974"/>
              <a:gd name="connsiteX2" fmla="*/ 2125534 w 2125534"/>
              <a:gd name="connsiteY2" fmla="*/ 287974 h 287974"/>
              <a:gd name="connsiteX3" fmla="*/ 0 w 2125534"/>
              <a:gd name="connsiteY3" fmla="*/ 287974 h 287974"/>
            </a:gdLst>
            <a:ahLst/>
            <a:cxnLst>
              <a:cxn ang="0">
                <a:pos x="connsiteX0" y="connsiteY0"/>
              </a:cxn>
              <a:cxn ang="0">
                <a:pos x="connsiteX1" y="connsiteY1"/>
              </a:cxn>
              <a:cxn ang="0">
                <a:pos x="connsiteX2" y="connsiteY2"/>
              </a:cxn>
              <a:cxn ang="0">
                <a:pos x="connsiteX3" y="connsiteY3"/>
              </a:cxn>
            </a:cxnLst>
            <a:rect l="l" t="t" r="r" b="b"/>
            <a:pathLst>
              <a:path w="2125534" h="287974">
                <a:moveTo>
                  <a:pt x="0" y="0"/>
                </a:moveTo>
                <a:lnTo>
                  <a:pt x="2125534" y="0"/>
                </a:lnTo>
                <a:lnTo>
                  <a:pt x="2125534" y="287974"/>
                </a:lnTo>
                <a:lnTo>
                  <a:pt x="0" y="287974"/>
                </a:lnTo>
                <a:close/>
              </a:path>
            </a:pathLst>
          </a:custGeom>
          <a:solidFill>
            <a:schemeClr val="tx2"/>
          </a:solidFill>
          <a:ln w="13448" cap="flat">
            <a:noFill/>
            <a:prstDash val="solid"/>
            <a:miter/>
          </a:ln>
        </p:spPr>
        <p:txBody>
          <a:bodyPr wrap="none" lIns="0" rIns="0" rtlCol="0" anchor="ctr">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100" normalizeH="0" baseline="0" dirty="0">
                <a:ln>
                  <a:noFill/>
                </a:ln>
                <a:solidFill>
                  <a:prstClr val="white"/>
                </a:solidFill>
                <a:effectLst/>
                <a:uLnTx/>
                <a:uFillTx/>
                <a:latin typeface="Arial" panose="020B0604020202020204" pitchFamily="34" charset="0"/>
                <a:ea typeface="+mn-ea"/>
                <a:cs typeface="Arial" panose="020B0604020202020204" pitchFamily="34" charset="0"/>
              </a:rPr>
              <a:t>NEWLY </a:t>
            </a:r>
            <a:br>
              <a:rPr kumimoji="0" lang="en-GB" sz="1100" b="1" i="0" u="none" strike="noStrike" kern="1200" cap="none" spc="-100" normalizeH="0" baseline="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GB" sz="1100" b="1" i="0" u="none" strike="noStrike" kern="1200" cap="none" spc="-100" normalizeH="0" baseline="0" dirty="0">
                <a:ln>
                  <a:noFill/>
                </a:ln>
                <a:solidFill>
                  <a:prstClr val="white"/>
                </a:solidFill>
                <a:effectLst/>
                <a:uLnTx/>
                <a:uFillTx/>
                <a:latin typeface="Arial" panose="020B0604020202020204" pitchFamily="34" charset="0"/>
                <a:ea typeface="+mn-ea"/>
                <a:cs typeface="Arial" panose="020B0604020202020204" pitchFamily="34" charset="0"/>
              </a:rPr>
              <a:t>DIAGNOSED </a:t>
            </a:r>
            <a:br>
              <a:rPr kumimoji="0" lang="en-GB" sz="1100" b="1" i="0" u="none" strike="noStrike" kern="1200" cap="none" spc="-100" normalizeH="0" baseline="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GB" sz="1100" b="1" i="0" u="none" strike="noStrike" kern="1200" cap="none" spc="-100" normalizeH="0" baseline="0" dirty="0">
                <a:ln>
                  <a:noFill/>
                </a:ln>
                <a:solidFill>
                  <a:prstClr val="white"/>
                </a:solidFill>
                <a:effectLst/>
                <a:uLnTx/>
                <a:uFillTx/>
                <a:latin typeface="Arial" panose="020B0604020202020204" pitchFamily="34" charset="0"/>
                <a:ea typeface="+mn-ea"/>
                <a:cs typeface="Arial" panose="020B0604020202020204" pitchFamily="34" charset="0"/>
              </a:rPr>
              <a:t>mHSPC</a:t>
            </a:r>
          </a:p>
        </p:txBody>
      </p:sp>
      <p:sp>
        <p:nvSpPr>
          <p:cNvPr id="117" name="Freeform 677">
            <a:extLst>
              <a:ext uri="{FF2B5EF4-FFF2-40B4-BE49-F238E27FC236}">
                <a16:creationId xmlns:a16="http://schemas.microsoft.com/office/drawing/2014/main" id="{79C364C7-FA5E-4579-B28E-A12D72B163B3}"/>
              </a:ext>
            </a:extLst>
          </p:cNvPr>
          <p:cNvSpPr/>
          <p:nvPr/>
        </p:nvSpPr>
        <p:spPr>
          <a:xfrm>
            <a:off x="5584064" y="2817626"/>
            <a:ext cx="1440000" cy="673859"/>
          </a:xfrm>
          <a:custGeom>
            <a:avLst/>
            <a:gdLst>
              <a:gd name="connsiteX0" fmla="*/ 0 w 2125534"/>
              <a:gd name="connsiteY0" fmla="*/ 0 h 287974"/>
              <a:gd name="connsiteX1" fmla="*/ 2125534 w 2125534"/>
              <a:gd name="connsiteY1" fmla="*/ 0 h 287974"/>
              <a:gd name="connsiteX2" fmla="*/ 2125534 w 2125534"/>
              <a:gd name="connsiteY2" fmla="*/ 287974 h 287974"/>
              <a:gd name="connsiteX3" fmla="*/ 0 w 2125534"/>
              <a:gd name="connsiteY3" fmla="*/ 287974 h 287974"/>
            </a:gdLst>
            <a:ahLst/>
            <a:cxnLst>
              <a:cxn ang="0">
                <a:pos x="connsiteX0" y="connsiteY0"/>
              </a:cxn>
              <a:cxn ang="0">
                <a:pos x="connsiteX1" y="connsiteY1"/>
              </a:cxn>
              <a:cxn ang="0">
                <a:pos x="connsiteX2" y="connsiteY2"/>
              </a:cxn>
              <a:cxn ang="0">
                <a:pos x="connsiteX3" y="connsiteY3"/>
              </a:cxn>
            </a:cxnLst>
            <a:rect l="l" t="t" r="r" b="b"/>
            <a:pathLst>
              <a:path w="2125534" h="287974">
                <a:moveTo>
                  <a:pt x="0" y="0"/>
                </a:moveTo>
                <a:lnTo>
                  <a:pt x="2125534" y="0"/>
                </a:lnTo>
                <a:lnTo>
                  <a:pt x="2125534" y="287974"/>
                </a:lnTo>
                <a:lnTo>
                  <a:pt x="0" y="287974"/>
                </a:lnTo>
                <a:close/>
              </a:path>
            </a:pathLst>
          </a:custGeom>
          <a:solidFill>
            <a:schemeClr val="tx2"/>
          </a:solidFill>
          <a:ln w="13448" cap="flat">
            <a:noFill/>
            <a:prstDash val="solid"/>
            <a:miter/>
          </a:ln>
        </p:spPr>
        <p:txBody>
          <a:bodyPr wrap="none" lIns="0" rIns="0" rtlCol="0" anchor="ctr">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100" normalizeH="0" baseline="0" dirty="0">
                <a:ln>
                  <a:noFill/>
                </a:ln>
                <a:solidFill>
                  <a:prstClr val="white"/>
                </a:solidFill>
                <a:effectLst/>
                <a:uLnTx/>
                <a:uFillTx/>
                <a:latin typeface="Arial" panose="020B0604020202020204" pitchFamily="34" charset="0"/>
                <a:ea typeface="+mn-ea"/>
                <a:cs typeface="Arial" panose="020B0604020202020204" pitchFamily="34" charset="0"/>
              </a:rPr>
              <a:t>PRIMARY</a:t>
            </a:r>
            <a:br>
              <a:rPr kumimoji="0" lang="en-GB" sz="1100" b="1" i="0" u="none" strike="noStrike" kern="1200" cap="none" spc="-100" normalizeH="0" baseline="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GB" sz="1100" b="1" i="0" u="none" strike="noStrike" kern="1200" cap="none" spc="-100" normalizeH="0" baseline="0" dirty="0">
                <a:ln>
                  <a:noFill/>
                </a:ln>
                <a:solidFill>
                  <a:prstClr val="white"/>
                </a:solidFill>
                <a:effectLst/>
                <a:uLnTx/>
                <a:uFillTx/>
                <a:latin typeface="Arial" panose="020B0604020202020204" pitchFamily="34" charset="0"/>
                <a:ea typeface="+mn-ea"/>
                <a:cs typeface="Arial" panose="020B0604020202020204" pitchFamily="34" charset="0"/>
              </a:rPr>
              <a:t>PROGRESSIVE</a:t>
            </a:r>
            <a:br>
              <a:rPr kumimoji="0" lang="en-GB" sz="1100" b="1" i="0" u="none" strike="noStrike" kern="1200" cap="none" spc="-100" normalizeH="0" baseline="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GB" sz="1100" b="1" i="0" u="none" strike="noStrike" kern="1200" cap="none" spc="-100" normalizeH="0" baseline="0" dirty="0">
                <a:ln>
                  <a:noFill/>
                </a:ln>
                <a:solidFill>
                  <a:prstClr val="white"/>
                </a:solidFill>
                <a:effectLst/>
                <a:uLnTx/>
                <a:uFillTx/>
                <a:latin typeface="Arial" panose="020B0604020202020204" pitchFamily="34" charset="0"/>
                <a:ea typeface="+mn-ea"/>
                <a:cs typeface="Arial" panose="020B0604020202020204" pitchFamily="34" charset="0"/>
              </a:rPr>
              <a:t>mHSPC</a:t>
            </a:r>
          </a:p>
        </p:txBody>
      </p:sp>
      <p:sp>
        <p:nvSpPr>
          <p:cNvPr id="120" name="Freeform 157">
            <a:extLst>
              <a:ext uri="{FF2B5EF4-FFF2-40B4-BE49-F238E27FC236}">
                <a16:creationId xmlns:a16="http://schemas.microsoft.com/office/drawing/2014/main" id="{606339DB-A614-4A46-B1E9-8F647A0A909A}"/>
              </a:ext>
            </a:extLst>
          </p:cNvPr>
          <p:cNvSpPr/>
          <p:nvPr/>
        </p:nvSpPr>
        <p:spPr>
          <a:xfrm>
            <a:off x="7445485" y="4905393"/>
            <a:ext cx="1553842" cy="216000"/>
          </a:xfrm>
          <a:prstGeom prst="roundRect">
            <a:avLst/>
          </a:prstGeom>
          <a:solidFill>
            <a:schemeClr val="tx2">
              <a:lumMod val="60000"/>
              <a:lumOff val="40000"/>
            </a:schemeClr>
          </a:solidFill>
          <a:ln w="13371" cap="flat">
            <a:noFill/>
            <a:prstDash val="solid"/>
            <a:miter/>
          </a:ln>
        </p:spPr>
        <p:txBody>
          <a:bodyPr rtlCol="0" anchor="ctr"/>
          <a:lstStyle/>
          <a:p>
            <a:pPr marL="0" marR="0" lvl="0" indent="0" algn="ctr" defTabSz="609585" rtl="0" eaLnBrk="1" fontAlgn="auto" latinLnBrk="0" hangingPunct="1">
              <a:lnSpc>
                <a:spcPct val="100000"/>
              </a:lnSpc>
              <a:spcBef>
                <a:spcPts val="0"/>
              </a:spcBef>
              <a:spcAft>
                <a:spcPts val="0"/>
              </a:spcAft>
              <a:buClr>
                <a:srgbClr val="0EBEF1"/>
              </a:buClr>
              <a:buSzTx/>
              <a:buFontTx/>
              <a:buNone/>
              <a:tabLst/>
              <a:defRPr/>
            </a:pPr>
            <a:r>
              <a:rPr kumimoji="0" lang="en-GB" sz="1100" b="1" i="0" u="none" strike="noStrike" kern="1200" cap="none" spc="-100" normalizeH="0" baseline="0" dirty="0">
                <a:ln>
                  <a:noFill/>
                </a:ln>
                <a:solidFill>
                  <a:srgbClr val="FFFFFF"/>
                </a:solidFill>
                <a:effectLst/>
                <a:uLnTx/>
                <a:uFillTx/>
                <a:latin typeface="Arial" panose="020B0604020202020204" pitchFamily="34" charset="0"/>
                <a:ea typeface="+mn-ea"/>
                <a:cs typeface="Arial" panose="020B0604020202020204" pitchFamily="34" charset="0"/>
              </a:rPr>
              <a:t>Radium-223</a:t>
            </a:r>
          </a:p>
        </p:txBody>
      </p:sp>
      <p:sp>
        <p:nvSpPr>
          <p:cNvPr id="37" name="Freeform 157">
            <a:extLst>
              <a:ext uri="{FF2B5EF4-FFF2-40B4-BE49-F238E27FC236}">
                <a16:creationId xmlns:a16="http://schemas.microsoft.com/office/drawing/2014/main" id="{7E700B47-9F12-6F4E-963D-DF052783F254}"/>
              </a:ext>
            </a:extLst>
          </p:cNvPr>
          <p:cNvSpPr/>
          <p:nvPr/>
        </p:nvSpPr>
        <p:spPr>
          <a:xfrm>
            <a:off x="7446896" y="5152721"/>
            <a:ext cx="1558158" cy="216000"/>
          </a:xfrm>
          <a:prstGeom prst="roundRect">
            <a:avLst/>
          </a:prstGeom>
          <a:solidFill>
            <a:schemeClr val="tx2">
              <a:lumMod val="60000"/>
              <a:lumOff val="40000"/>
            </a:schemeClr>
          </a:solidFill>
          <a:ln w="13371" cap="flat">
            <a:noFill/>
            <a:prstDash val="solid"/>
            <a:miter/>
          </a:ln>
        </p:spPr>
        <p:txBody>
          <a:bodyPr rtlCol="0" anchor="ctr"/>
          <a:lstStyle/>
          <a:p>
            <a:pPr marL="0" marR="0" lvl="0" indent="0" algn="ctr" defTabSz="609585" rtl="0" eaLnBrk="1" fontAlgn="auto" latinLnBrk="0" hangingPunct="1">
              <a:lnSpc>
                <a:spcPct val="100000"/>
              </a:lnSpc>
              <a:spcBef>
                <a:spcPts val="0"/>
              </a:spcBef>
              <a:spcAft>
                <a:spcPts val="0"/>
              </a:spcAft>
              <a:buClr>
                <a:srgbClr val="0EBEF1"/>
              </a:buClr>
              <a:buSzTx/>
              <a:buFontTx/>
              <a:buNone/>
              <a:tabLst/>
              <a:defRPr/>
            </a:pPr>
            <a:r>
              <a:rPr kumimoji="0" lang="en-GB" sz="1100" b="1" i="0" u="none" strike="noStrike" kern="1200" cap="none" spc="-100" normalizeH="0" baseline="0" dirty="0">
                <a:ln>
                  <a:noFill/>
                </a:ln>
                <a:solidFill>
                  <a:srgbClr val="FFFFFF"/>
                </a:solidFill>
                <a:effectLst/>
                <a:uLnTx/>
                <a:uFillTx/>
                <a:latin typeface="Arial" panose="020B0604020202020204" pitchFamily="34" charset="0"/>
                <a:ea typeface="+mn-ea"/>
                <a:cs typeface="Arial" panose="020B0604020202020204" pitchFamily="34" charset="0"/>
              </a:rPr>
              <a:t>Lutetium-617</a:t>
            </a:r>
          </a:p>
        </p:txBody>
      </p:sp>
      <p:sp>
        <p:nvSpPr>
          <p:cNvPr id="3" name="TextBox 2">
            <a:extLst>
              <a:ext uri="{FF2B5EF4-FFF2-40B4-BE49-F238E27FC236}">
                <a16:creationId xmlns:a16="http://schemas.microsoft.com/office/drawing/2014/main" id="{6184DB0B-0C65-014B-A535-E7302C3B15AC}"/>
              </a:ext>
            </a:extLst>
          </p:cNvPr>
          <p:cNvSpPr txBox="1"/>
          <p:nvPr/>
        </p:nvSpPr>
        <p:spPr>
          <a:xfrm>
            <a:off x="341199" y="4193314"/>
            <a:ext cx="2933239"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dirty="0">
                <a:ln>
                  <a:noFill/>
                </a:ln>
                <a:solidFill>
                  <a:schemeClr val="accent1"/>
                </a:solidFill>
                <a:effectLst/>
                <a:uLnTx/>
                <a:uFillTx/>
                <a:latin typeface="Arial" panose="020B0604020202020204" pitchFamily="34" charset="0"/>
                <a:ea typeface="+mn-ea"/>
                <a:cs typeface="Arial" panose="020B0604020202020204" pitchFamily="34" charset="0"/>
              </a:rPr>
              <a:t>All options added to ADT</a:t>
            </a:r>
          </a:p>
        </p:txBody>
      </p:sp>
      <p:sp>
        <p:nvSpPr>
          <p:cNvPr id="6" name="Freeform 157">
            <a:extLst>
              <a:ext uri="{FF2B5EF4-FFF2-40B4-BE49-F238E27FC236}">
                <a16:creationId xmlns:a16="http://schemas.microsoft.com/office/drawing/2014/main" id="{F262EF4A-B660-C2BE-BA5D-BE34D22FDBB3}"/>
              </a:ext>
            </a:extLst>
          </p:cNvPr>
          <p:cNvSpPr/>
          <p:nvPr/>
        </p:nvSpPr>
        <p:spPr>
          <a:xfrm>
            <a:off x="7435528" y="6327657"/>
            <a:ext cx="1572818" cy="191159"/>
          </a:xfrm>
          <a:prstGeom prst="roundRect">
            <a:avLst/>
          </a:prstGeom>
          <a:solidFill>
            <a:schemeClr val="accent6"/>
          </a:solidFill>
          <a:ln w="13371" cap="flat">
            <a:noFill/>
            <a:prstDash val="solid"/>
            <a:miter/>
          </a:ln>
        </p:spPr>
        <p:txBody>
          <a:bodyPr rtlCol="0" anchor="ctr"/>
          <a:lstStyle/>
          <a:p>
            <a:pPr marL="0" marR="0" lvl="0" indent="0" algn="ctr" defTabSz="609585" rtl="0" eaLnBrk="1" fontAlgn="auto" latinLnBrk="0" hangingPunct="1">
              <a:lnSpc>
                <a:spcPct val="100000"/>
              </a:lnSpc>
              <a:spcBef>
                <a:spcPts val="0"/>
              </a:spcBef>
              <a:spcAft>
                <a:spcPts val="0"/>
              </a:spcAft>
              <a:buClr>
                <a:srgbClr val="0EBEF1"/>
              </a:buClr>
              <a:buSzTx/>
              <a:buFontTx/>
              <a:buNone/>
              <a:tabLst/>
              <a:defRPr/>
            </a:pPr>
            <a:r>
              <a:rPr kumimoji="0" lang="en-GB" sz="1100" b="1" i="0" u="none" strike="noStrike" kern="1200" cap="none" spc="-100" normalizeH="0" baseline="0" dirty="0">
                <a:ln>
                  <a:noFill/>
                </a:ln>
                <a:solidFill>
                  <a:srgbClr val="FFFFFF"/>
                </a:solidFill>
                <a:effectLst/>
                <a:uLnTx/>
                <a:uFillTx/>
                <a:latin typeface="Arial" panose="020B0604020202020204" pitchFamily="34" charset="0"/>
                <a:ea typeface="+mn-ea"/>
                <a:cs typeface="Arial" panose="020B0604020202020204" pitchFamily="34" charset="0"/>
              </a:rPr>
              <a:t>Rucaparib </a:t>
            </a:r>
            <a:r>
              <a:rPr kumimoji="0" lang="en-GB" sz="1100" b="1" i="0" u="none" strike="noStrike" kern="1200" cap="none" spc="-100" normalizeH="0" baseline="30000" dirty="0">
                <a:ln>
                  <a:noFill/>
                </a:ln>
                <a:solidFill>
                  <a:srgbClr val="FFFFFF"/>
                </a:solidFill>
                <a:effectLst/>
                <a:uLnTx/>
                <a:uFillTx/>
                <a:latin typeface="Arial" panose="020B0604020202020204" pitchFamily="34" charset="0"/>
                <a:ea typeface="+mn-ea"/>
                <a:cs typeface="Arial" panose="020B0604020202020204" pitchFamily="34" charset="0"/>
              </a:rPr>
              <a:t>a</a:t>
            </a:r>
            <a:r>
              <a:rPr kumimoji="0" lang="en-GB" sz="1100" b="1" i="0" u="none" strike="noStrike" kern="1200" cap="none" spc="-100" normalizeH="0" baseline="0" dirty="0">
                <a:ln>
                  <a:noFill/>
                </a:ln>
                <a:solidFill>
                  <a:srgbClr val="FFFFFF"/>
                </a:solidFill>
                <a:effectLst/>
                <a:uLnTx/>
                <a:uFillTx/>
                <a:latin typeface="Arial" panose="020B0604020202020204" pitchFamily="34" charset="0"/>
                <a:ea typeface="+mn-ea"/>
                <a:cs typeface="Arial" panose="020B0604020202020204" pitchFamily="34" charset="0"/>
              </a:rPr>
              <a:t>  </a:t>
            </a:r>
          </a:p>
        </p:txBody>
      </p:sp>
      <p:sp>
        <p:nvSpPr>
          <p:cNvPr id="7" name="Freeform 157">
            <a:extLst>
              <a:ext uri="{FF2B5EF4-FFF2-40B4-BE49-F238E27FC236}">
                <a16:creationId xmlns:a16="http://schemas.microsoft.com/office/drawing/2014/main" id="{1EFB8E81-C147-1B91-7B1E-8D3848D16F5F}"/>
              </a:ext>
            </a:extLst>
          </p:cNvPr>
          <p:cNvSpPr/>
          <p:nvPr/>
        </p:nvSpPr>
        <p:spPr>
          <a:xfrm>
            <a:off x="7446896" y="5373216"/>
            <a:ext cx="1553842" cy="216000"/>
          </a:xfrm>
          <a:prstGeom prst="roundRect">
            <a:avLst/>
          </a:prstGeom>
          <a:solidFill>
            <a:schemeClr val="bg2">
              <a:lumMod val="50000"/>
            </a:schemeClr>
          </a:solidFill>
          <a:ln w="13371" cap="flat">
            <a:noFill/>
            <a:prstDash val="solid"/>
            <a:miter/>
          </a:ln>
        </p:spPr>
        <p:txBody>
          <a:bodyPr rtlCol="0" anchor="ctr"/>
          <a:lstStyle/>
          <a:p>
            <a:pPr marL="0" marR="0" lvl="0" indent="0" algn="ctr" defTabSz="609585" rtl="0" eaLnBrk="1" fontAlgn="auto" latinLnBrk="0" hangingPunct="1">
              <a:lnSpc>
                <a:spcPct val="100000"/>
              </a:lnSpc>
              <a:spcBef>
                <a:spcPts val="0"/>
              </a:spcBef>
              <a:spcAft>
                <a:spcPts val="0"/>
              </a:spcAft>
              <a:buClr>
                <a:srgbClr val="0EBEF1"/>
              </a:buClr>
              <a:buSzTx/>
              <a:buFontTx/>
              <a:buNone/>
              <a:tabLst/>
              <a:defRPr/>
            </a:pPr>
            <a:r>
              <a:rPr kumimoji="0" lang="en-GB" sz="1100" b="1" i="0" u="none" strike="noStrike" kern="1200" cap="none" spc="-100" normalizeH="0" baseline="0" dirty="0">
                <a:ln>
                  <a:noFill/>
                </a:ln>
                <a:solidFill>
                  <a:srgbClr val="FFFFFF"/>
                </a:solidFill>
                <a:effectLst/>
                <a:uLnTx/>
                <a:uFillTx/>
                <a:latin typeface="Arial" panose="020B0604020202020204" pitchFamily="34" charset="0"/>
                <a:ea typeface="+mn-ea"/>
                <a:cs typeface="Arial" panose="020B0604020202020204" pitchFamily="34" charset="0"/>
              </a:rPr>
              <a:t>Sipuleucel-T</a:t>
            </a:r>
          </a:p>
        </p:txBody>
      </p:sp>
      <p:sp>
        <p:nvSpPr>
          <p:cNvPr id="8" name="Freeform 503">
            <a:extLst>
              <a:ext uri="{FF2B5EF4-FFF2-40B4-BE49-F238E27FC236}">
                <a16:creationId xmlns:a16="http://schemas.microsoft.com/office/drawing/2014/main" id="{3A3CA2C0-318E-E7FF-1A58-AA317CB27B0C}"/>
              </a:ext>
            </a:extLst>
          </p:cNvPr>
          <p:cNvSpPr/>
          <p:nvPr/>
        </p:nvSpPr>
        <p:spPr>
          <a:xfrm>
            <a:off x="5596096" y="1765311"/>
            <a:ext cx="1440000" cy="331529"/>
          </a:xfrm>
          <a:prstGeom prst="roundRect">
            <a:avLst/>
          </a:prstGeom>
          <a:solidFill>
            <a:schemeClr val="accent5">
              <a:lumMod val="50000"/>
            </a:schemeClr>
          </a:solidFill>
          <a:ln w="13371" cap="flat">
            <a:noFill/>
            <a:prstDash val="solid"/>
            <a:miter/>
          </a:ln>
        </p:spPr>
        <p:txBody>
          <a:bodyPr rtlCol="0" anchor="ctr"/>
          <a:lstStyle/>
          <a:p>
            <a:pPr marL="0" marR="0" lvl="0" indent="0" algn="ctr" defTabSz="609585" rtl="0" eaLnBrk="1" fontAlgn="auto" latinLnBrk="0" hangingPunct="1">
              <a:lnSpc>
                <a:spcPct val="100000"/>
              </a:lnSpc>
              <a:spcBef>
                <a:spcPts val="0"/>
              </a:spcBef>
              <a:spcAft>
                <a:spcPts val="0"/>
              </a:spcAft>
              <a:buClr>
                <a:srgbClr val="033972"/>
              </a:buClr>
              <a:buSzTx/>
              <a:buFontTx/>
              <a:buNone/>
              <a:tabLst/>
              <a:defRPr/>
            </a:pPr>
            <a:r>
              <a:rPr kumimoji="0" lang="en-GB" sz="1100" b="1" i="0" u="none" strike="noStrike" kern="1200" cap="none" spc="-100" normalizeH="0" baseline="0" dirty="0">
                <a:ln>
                  <a:noFill/>
                </a:ln>
                <a:solidFill>
                  <a:srgbClr val="FFFFFF"/>
                </a:solidFill>
                <a:effectLst/>
                <a:uLnTx/>
                <a:uFillTx/>
                <a:latin typeface="Arial" panose="020B0604020202020204" pitchFamily="34" charset="0"/>
                <a:ea typeface="+mn-ea"/>
                <a:cs typeface="Arial" panose="020B0604020202020204" pitchFamily="34" charset="0"/>
              </a:rPr>
              <a:t>Darolutamide + docetaxel</a:t>
            </a:r>
          </a:p>
        </p:txBody>
      </p:sp>
      <p:sp>
        <p:nvSpPr>
          <p:cNvPr id="9" name="Freeform 157">
            <a:extLst>
              <a:ext uri="{FF2B5EF4-FFF2-40B4-BE49-F238E27FC236}">
                <a16:creationId xmlns:a16="http://schemas.microsoft.com/office/drawing/2014/main" id="{549B4EC0-0EB8-451F-AF7A-FC97C13BD9A9}"/>
              </a:ext>
            </a:extLst>
          </p:cNvPr>
          <p:cNvSpPr/>
          <p:nvPr/>
        </p:nvSpPr>
        <p:spPr>
          <a:xfrm>
            <a:off x="7435526" y="5607261"/>
            <a:ext cx="1565212" cy="216000"/>
          </a:xfrm>
          <a:prstGeom prst="roundRect">
            <a:avLst/>
          </a:prstGeom>
          <a:solidFill>
            <a:schemeClr val="bg2">
              <a:lumMod val="50000"/>
            </a:schemeClr>
          </a:solidFill>
          <a:ln w="13371" cap="flat">
            <a:noFill/>
            <a:prstDash val="solid"/>
            <a:miter/>
          </a:ln>
        </p:spPr>
        <p:txBody>
          <a:bodyPr rtlCol="0" anchor="ctr"/>
          <a:lstStyle/>
          <a:p>
            <a:pPr marL="0" marR="0" lvl="0" indent="0" algn="ctr" defTabSz="609585" rtl="0" eaLnBrk="1" fontAlgn="auto" latinLnBrk="0" hangingPunct="1">
              <a:lnSpc>
                <a:spcPct val="100000"/>
              </a:lnSpc>
              <a:spcBef>
                <a:spcPts val="0"/>
              </a:spcBef>
              <a:spcAft>
                <a:spcPts val="0"/>
              </a:spcAft>
              <a:buClr>
                <a:srgbClr val="0EBEF1"/>
              </a:buClr>
              <a:buSzTx/>
              <a:buFontTx/>
              <a:buNone/>
              <a:tabLst/>
              <a:defRPr/>
            </a:pPr>
            <a:r>
              <a:rPr kumimoji="0" lang="en-GB" sz="1100" b="1" i="0" u="none" strike="noStrike" kern="1200" cap="none" spc="-100" normalizeH="0" baseline="0" dirty="0">
                <a:ln>
                  <a:noFill/>
                </a:ln>
                <a:solidFill>
                  <a:srgbClr val="FFFFFF"/>
                </a:solidFill>
                <a:effectLst/>
                <a:uLnTx/>
                <a:uFillTx/>
                <a:latin typeface="Arial" panose="020B0604020202020204" pitchFamily="34" charset="0"/>
                <a:ea typeface="+mn-ea"/>
                <a:cs typeface="Arial" panose="020B0604020202020204" pitchFamily="34" charset="0"/>
              </a:rPr>
              <a:t>Pembrolizumab</a:t>
            </a:r>
          </a:p>
        </p:txBody>
      </p:sp>
      <p:sp>
        <p:nvSpPr>
          <p:cNvPr id="5" name="TextBox 4">
            <a:extLst>
              <a:ext uri="{FF2B5EF4-FFF2-40B4-BE49-F238E27FC236}">
                <a16:creationId xmlns:a16="http://schemas.microsoft.com/office/drawing/2014/main" id="{6B1B2EBB-E766-A718-9F06-2E49FC657C7C}"/>
              </a:ext>
            </a:extLst>
          </p:cNvPr>
          <p:cNvSpPr txBox="1"/>
          <p:nvPr/>
        </p:nvSpPr>
        <p:spPr>
          <a:xfrm>
            <a:off x="417976" y="5096495"/>
            <a:ext cx="5924972" cy="769441"/>
          </a:xfrm>
          <a:prstGeom prst="rect">
            <a:avLst/>
          </a:prstGeom>
          <a:noFill/>
        </p:spPr>
        <p:txBody>
          <a:bodyPr wrap="square" lIns="0" tIns="0" rIns="0" bIns="0" rtlCol="0">
            <a:spAutoFit/>
          </a:bodyPr>
          <a:lstStyle/>
          <a:p>
            <a:r>
              <a:rPr lang="en-GB" sz="1000" baseline="30000" dirty="0">
                <a:solidFill>
                  <a:schemeClr val="tx2"/>
                </a:solidFill>
                <a:latin typeface="Arial" panose="020B0604020202020204" pitchFamily="34" charset="0"/>
                <a:cs typeface="Arial" panose="020B0604020202020204" pitchFamily="34" charset="0"/>
              </a:rPr>
              <a:t>a </a:t>
            </a:r>
            <a:r>
              <a:rPr lang="en-GB" sz="1000" dirty="0">
                <a:solidFill>
                  <a:schemeClr val="tx2"/>
                </a:solidFill>
                <a:latin typeface="Arial" panose="020B0604020202020204" pitchFamily="34" charset="0"/>
                <a:cs typeface="Arial" panose="020B0604020202020204" pitchFamily="34" charset="0"/>
              </a:rPr>
              <a:t>Labels vary in terms of HRR alteration requirements, refer to local prescribing information</a:t>
            </a:r>
          </a:p>
          <a:p>
            <a:r>
              <a:rPr lang="en-GB" sz="1000" dirty="0">
                <a:solidFill>
                  <a:schemeClr val="tx2"/>
                </a:solidFill>
                <a:latin typeface="Arial" panose="020B0604020202020204" pitchFamily="34" charset="0"/>
                <a:cs typeface="Arial" panose="020B0604020202020204" pitchFamily="34" charset="0"/>
              </a:rPr>
              <a:t>ADT, androgen deprivation therapy; FDA, Food and Drug Administration; mHSPC, metastatic hormone sensitive prostate cancer; NHA, novel hormonal agents; (n)mCRPC, (non-)metastatic castrate resistant prostate cancer</a:t>
            </a:r>
          </a:p>
          <a:p>
            <a:pPr algn="l"/>
            <a:endParaRPr lang="en-GB" sz="1000" dirty="0">
              <a:solidFill>
                <a:schemeClr val="tx2"/>
              </a:solidFill>
              <a:latin typeface="Arial" panose="020B0604020202020204" pitchFamily="34" charset="0"/>
              <a:ea typeface="Aileron" charset="0"/>
              <a:cs typeface="Arial" panose="020B0604020202020204" pitchFamily="34" charset="0"/>
            </a:endParaRPr>
          </a:p>
        </p:txBody>
      </p:sp>
      <p:sp>
        <p:nvSpPr>
          <p:cNvPr id="13" name="TextBox 12">
            <a:extLst>
              <a:ext uri="{FF2B5EF4-FFF2-40B4-BE49-F238E27FC236}">
                <a16:creationId xmlns:a16="http://schemas.microsoft.com/office/drawing/2014/main" id="{8C21A244-79DE-BA9D-2D0C-7657B63C0B18}"/>
              </a:ext>
            </a:extLst>
          </p:cNvPr>
          <p:cNvSpPr txBox="1"/>
          <p:nvPr/>
        </p:nvSpPr>
        <p:spPr>
          <a:xfrm>
            <a:off x="609600" y="986765"/>
            <a:ext cx="3118806" cy="1261096"/>
          </a:xfrm>
          <a:prstGeom prst="rect">
            <a:avLst/>
          </a:prstGeom>
          <a:solidFill>
            <a:schemeClr val="bg1"/>
          </a:solidFill>
          <a:ln w="19050">
            <a:solidFill>
              <a:schemeClr val="accent1"/>
            </a:solidFill>
          </a:ln>
        </p:spPr>
        <p:txBody>
          <a:bodyPr wrap="square" lIns="72000" tIns="72000" rIns="72000" bIns="72000" rtlCol="0">
            <a:spAutoFit/>
          </a:bodyPr>
          <a:lstStyle/>
          <a:p>
            <a:pPr marL="234950" indent="-234950" algn="l">
              <a:spcAft>
                <a:spcPts val="300"/>
              </a:spcAft>
              <a:buClr>
                <a:schemeClr val="accent1"/>
              </a:buClr>
              <a:buFont typeface="Arial" panose="020B0604020202020204" pitchFamily="34" charset="0"/>
              <a:buChar char="•"/>
            </a:pPr>
            <a:r>
              <a:rPr lang="en-GB" sz="1400" dirty="0">
                <a:latin typeface="Arial" panose="020B0604020202020204" pitchFamily="34" charset="0"/>
                <a:ea typeface="Aileron" charset="0"/>
                <a:cs typeface="Arial" panose="020B0604020202020204" pitchFamily="34" charset="0"/>
              </a:rPr>
              <a:t>Treatment sequencing decisions are complex</a:t>
            </a:r>
          </a:p>
          <a:p>
            <a:pPr marL="234950" indent="-234950">
              <a:spcAft>
                <a:spcPts val="300"/>
              </a:spcAft>
              <a:buClr>
                <a:schemeClr val="accent1"/>
              </a:buClr>
              <a:buFont typeface="Arial" panose="020B0604020202020204" pitchFamily="34" charset="0"/>
              <a:buChar char="•"/>
            </a:pPr>
            <a:r>
              <a:rPr lang="en-GB" sz="1400" dirty="0">
                <a:latin typeface="Arial" panose="020B0604020202020204" pitchFamily="34" charset="0"/>
                <a:cs typeface="Arial" panose="020B0604020202020204" pitchFamily="34" charset="0"/>
              </a:rPr>
              <a:t>Patients with mCRPC should receive as many life-prolonging therapies as possible</a:t>
            </a:r>
          </a:p>
        </p:txBody>
      </p:sp>
      <p:sp>
        <p:nvSpPr>
          <p:cNvPr id="12" name="Freeform 157">
            <a:extLst>
              <a:ext uri="{FF2B5EF4-FFF2-40B4-BE49-F238E27FC236}">
                <a16:creationId xmlns:a16="http://schemas.microsoft.com/office/drawing/2014/main" id="{6A3C6B01-1685-5FB8-3285-D51682D307F4}"/>
              </a:ext>
            </a:extLst>
          </p:cNvPr>
          <p:cNvSpPr/>
          <p:nvPr/>
        </p:nvSpPr>
        <p:spPr>
          <a:xfrm>
            <a:off x="7443134" y="6101186"/>
            <a:ext cx="1565212" cy="208134"/>
          </a:xfrm>
          <a:prstGeom prst="roundRect">
            <a:avLst/>
          </a:prstGeom>
          <a:solidFill>
            <a:schemeClr val="accent6"/>
          </a:solidFill>
          <a:ln w="13371" cap="flat">
            <a:noFill/>
            <a:prstDash val="solid"/>
            <a:miter/>
          </a:ln>
        </p:spPr>
        <p:txBody>
          <a:bodyPr rtlCol="0" anchor="ctr"/>
          <a:lstStyle/>
          <a:p>
            <a:pPr marL="0" marR="0" lvl="0" indent="0" algn="ctr" defTabSz="609585" rtl="0" eaLnBrk="1" fontAlgn="auto" latinLnBrk="0" hangingPunct="1">
              <a:lnSpc>
                <a:spcPct val="100000"/>
              </a:lnSpc>
              <a:spcBef>
                <a:spcPts val="0"/>
              </a:spcBef>
              <a:spcAft>
                <a:spcPts val="0"/>
              </a:spcAft>
              <a:buClr>
                <a:srgbClr val="0EBEF1"/>
              </a:buClr>
              <a:buSzTx/>
              <a:buFontTx/>
              <a:buNone/>
              <a:tabLst/>
              <a:defRPr/>
            </a:pPr>
            <a:r>
              <a:rPr kumimoji="0" lang="en-GB" sz="1100" b="1" i="0" u="none" strike="noStrike" kern="1200" cap="none" spc="-100" normalizeH="0" baseline="0" dirty="0">
                <a:ln>
                  <a:noFill/>
                </a:ln>
                <a:solidFill>
                  <a:srgbClr val="FFFFFF"/>
                </a:solidFill>
                <a:effectLst/>
                <a:uLnTx/>
                <a:uFillTx/>
                <a:latin typeface="Arial" panose="020B0604020202020204" pitchFamily="34" charset="0"/>
                <a:ea typeface="+mn-ea"/>
                <a:cs typeface="Arial" panose="020B0604020202020204" pitchFamily="34" charset="0"/>
              </a:rPr>
              <a:t>Niraparib + abiraterone</a:t>
            </a:r>
            <a:r>
              <a:rPr kumimoji="0" lang="en-GB" sz="1100" b="1" i="0" u="none" strike="noStrike" kern="1200" cap="none" spc="-100" normalizeH="0" baseline="30000" dirty="0">
                <a:ln>
                  <a:noFill/>
                </a:ln>
                <a:solidFill>
                  <a:srgbClr val="FFFFFF"/>
                </a:solidFill>
                <a:effectLst/>
                <a:uLnTx/>
                <a:uFillTx/>
                <a:latin typeface="Arial" panose="020B0604020202020204" pitchFamily="34" charset="0"/>
                <a:ea typeface="+mn-ea"/>
                <a:cs typeface="Arial" panose="020B0604020202020204" pitchFamily="34" charset="0"/>
              </a:rPr>
              <a:t>a</a:t>
            </a:r>
            <a:r>
              <a:rPr kumimoji="0" lang="en-GB" sz="1100" b="1" i="0" u="none" strike="noStrike" kern="1200" cap="none" spc="-100" normalizeH="0" baseline="0" dirty="0">
                <a:ln>
                  <a:noFill/>
                </a:ln>
                <a:solidFill>
                  <a:srgbClr val="FFFFFF"/>
                </a:solidFill>
                <a:effectLst/>
                <a:uLnTx/>
                <a:uFillTx/>
                <a:latin typeface="Arial" panose="020B0604020202020204" pitchFamily="34" charset="0"/>
                <a:ea typeface="+mn-ea"/>
                <a:cs typeface="Arial" panose="020B0604020202020204" pitchFamily="34" charset="0"/>
              </a:rPr>
              <a:t> </a:t>
            </a:r>
          </a:p>
        </p:txBody>
      </p:sp>
      <p:sp>
        <p:nvSpPr>
          <p:cNvPr id="14" name="TextBox 13">
            <a:extLst>
              <a:ext uri="{FF2B5EF4-FFF2-40B4-BE49-F238E27FC236}">
                <a16:creationId xmlns:a16="http://schemas.microsoft.com/office/drawing/2014/main" id="{C7786BCF-6089-BF03-B706-09445B940ABF}"/>
              </a:ext>
            </a:extLst>
          </p:cNvPr>
          <p:cNvSpPr txBox="1"/>
          <p:nvPr/>
        </p:nvSpPr>
        <p:spPr>
          <a:xfrm>
            <a:off x="8936512" y="4968314"/>
            <a:ext cx="2862387" cy="276999"/>
          </a:xfrm>
          <a:prstGeom prst="rect">
            <a:avLst/>
          </a:prstGeom>
          <a:noFill/>
        </p:spPr>
        <p:txBody>
          <a:bodyPr wrap="none" rtlCol="0">
            <a:spAutoFit/>
          </a:bodyPr>
          <a:lstStyle/>
          <a:p>
            <a:r>
              <a:rPr lang="en-GB" sz="1200" b="1" dirty="0">
                <a:solidFill>
                  <a:srgbClr val="505050"/>
                </a:solidFill>
                <a:latin typeface="Arial" panose="020B0604020202020204" pitchFamily="34" charset="0"/>
                <a:ea typeface="Aileron" charset="0"/>
                <a:cs typeface="Arial" panose="020B0604020202020204" pitchFamily="34" charset="0"/>
              </a:rPr>
              <a:t>FDA approved radiopharmaceuticals</a:t>
            </a:r>
          </a:p>
        </p:txBody>
      </p:sp>
      <p:sp>
        <p:nvSpPr>
          <p:cNvPr id="11" name="Rectangle 10">
            <a:extLst>
              <a:ext uri="{FF2B5EF4-FFF2-40B4-BE49-F238E27FC236}">
                <a16:creationId xmlns:a16="http://schemas.microsoft.com/office/drawing/2014/main" id="{0E44F2D7-D333-0F3B-50B6-DA6B12D7B35A}"/>
              </a:ext>
            </a:extLst>
          </p:cNvPr>
          <p:cNvSpPr/>
          <p:nvPr/>
        </p:nvSpPr>
        <p:spPr>
          <a:xfrm>
            <a:off x="7320136" y="4879819"/>
            <a:ext cx="4624551" cy="511970"/>
          </a:xfrm>
          <a:prstGeom prst="rect">
            <a:avLst/>
          </a:prstGeom>
          <a:noFill/>
          <a:ln w="28575">
            <a:solidFill>
              <a:srgbClr val="FF3F0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5BD60292-2E5B-12AD-A701-51F566874A9A}"/>
              </a:ext>
            </a:extLst>
          </p:cNvPr>
          <p:cNvSpPr/>
          <p:nvPr/>
        </p:nvSpPr>
        <p:spPr>
          <a:xfrm>
            <a:off x="8688288" y="839658"/>
            <a:ext cx="411715" cy="216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45B7944C-AE8F-6B77-9B86-6D473077687A}"/>
              </a:ext>
            </a:extLst>
          </p:cNvPr>
          <p:cNvSpPr/>
          <p:nvPr/>
        </p:nvSpPr>
        <p:spPr>
          <a:xfrm>
            <a:off x="8688291" y="1091514"/>
            <a:ext cx="411715" cy="216000"/>
          </a:xfrm>
          <a:prstGeom prst="rect">
            <a:avLst/>
          </a:prstGeom>
          <a:solidFill>
            <a:schemeClr val="accent5">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751310CB-1835-990B-22AE-A222DE3EC17F}"/>
              </a:ext>
            </a:extLst>
          </p:cNvPr>
          <p:cNvSpPr/>
          <p:nvPr/>
        </p:nvSpPr>
        <p:spPr>
          <a:xfrm>
            <a:off x="8688290" y="1351914"/>
            <a:ext cx="411715" cy="216000"/>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DAFCFF23-AB30-C9A2-970C-79C4521D8E20}"/>
              </a:ext>
            </a:extLst>
          </p:cNvPr>
          <p:cNvSpPr/>
          <p:nvPr/>
        </p:nvSpPr>
        <p:spPr>
          <a:xfrm>
            <a:off x="8688289" y="1612314"/>
            <a:ext cx="411715" cy="216000"/>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3F546B43-B51E-EBA8-5242-A42096BB1E5D}"/>
              </a:ext>
            </a:extLst>
          </p:cNvPr>
          <p:cNvSpPr txBox="1"/>
          <p:nvPr/>
        </p:nvSpPr>
        <p:spPr>
          <a:xfrm>
            <a:off x="9071097" y="779068"/>
            <a:ext cx="1693669" cy="276999"/>
          </a:xfrm>
          <a:prstGeom prst="rect">
            <a:avLst/>
          </a:prstGeom>
          <a:noFill/>
        </p:spPr>
        <p:txBody>
          <a:bodyPr wrap="none" rtlCol="0">
            <a:spAutoFit/>
          </a:bodyPr>
          <a:lstStyle/>
          <a:p>
            <a:r>
              <a:rPr lang="en-GB" sz="1200" dirty="0" err="1">
                <a:solidFill>
                  <a:srgbClr val="505050"/>
                </a:solidFill>
                <a:latin typeface="Arial" panose="020B0604020202020204" pitchFamily="34" charset="0"/>
                <a:ea typeface="Aileron" charset="0"/>
                <a:cs typeface="Arial" panose="020B0604020202020204" pitchFamily="34" charset="0"/>
              </a:rPr>
              <a:t>Taxane</a:t>
            </a:r>
            <a:r>
              <a:rPr lang="en-GB" sz="1200" dirty="0">
                <a:solidFill>
                  <a:srgbClr val="505050"/>
                </a:solidFill>
                <a:latin typeface="Arial" panose="020B0604020202020204" pitchFamily="34" charset="0"/>
                <a:ea typeface="Aileron" charset="0"/>
                <a:cs typeface="Arial" panose="020B0604020202020204" pitchFamily="34" charset="0"/>
              </a:rPr>
              <a:t> chemotherapy</a:t>
            </a:r>
          </a:p>
        </p:txBody>
      </p:sp>
      <p:sp>
        <p:nvSpPr>
          <p:cNvPr id="21" name="TextBox 20">
            <a:extLst>
              <a:ext uri="{FF2B5EF4-FFF2-40B4-BE49-F238E27FC236}">
                <a16:creationId xmlns:a16="http://schemas.microsoft.com/office/drawing/2014/main" id="{2E2C3562-E974-734E-64F1-1BCBE7F9A30C}"/>
              </a:ext>
            </a:extLst>
          </p:cNvPr>
          <p:cNvSpPr txBox="1"/>
          <p:nvPr/>
        </p:nvSpPr>
        <p:spPr>
          <a:xfrm>
            <a:off x="9091486" y="1073233"/>
            <a:ext cx="2313005" cy="276999"/>
          </a:xfrm>
          <a:prstGeom prst="rect">
            <a:avLst/>
          </a:prstGeom>
          <a:noFill/>
        </p:spPr>
        <p:txBody>
          <a:bodyPr wrap="none" rtlCol="0">
            <a:spAutoFit/>
          </a:bodyPr>
          <a:lstStyle/>
          <a:p>
            <a:r>
              <a:rPr lang="en-GB" sz="1200" dirty="0">
                <a:solidFill>
                  <a:srgbClr val="505050"/>
                </a:solidFill>
                <a:latin typeface="Arial" panose="020B0604020202020204" pitchFamily="34" charset="0"/>
                <a:ea typeface="Aileron" charset="0"/>
                <a:cs typeface="Arial" panose="020B0604020202020204" pitchFamily="34" charset="0"/>
              </a:rPr>
              <a:t>NHA / NHA + CT combinations </a:t>
            </a:r>
          </a:p>
        </p:txBody>
      </p:sp>
      <p:sp>
        <p:nvSpPr>
          <p:cNvPr id="22" name="TextBox 21">
            <a:extLst>
              <a:ext uri="{FF2B5EF4-FFF2-40B4-BE49-F238E27FC236}">
                <a16:creationId xmlns:a16="http://schemas.microsoft.com/office/drawing/2014/main" id="{BE2AF201-8B2C-5B42-DB11-DA46F3AAA480}"/>
              </a:ext>
            </a:extLst>
          </p:cNvPr>
          <p:cNvSpPr txBox="1"/>
          <p:nvPr/>
        </p:nvSpPr>
        <p:spPr>
          <a:xfrm>
            <a:off x="9071097" y="1579156"/>
            <a:ext cx="1250663" cy="276999"/>
          </a:xfrm>
          <a:prstGeom prst="rect">
            <a:avLst/>
          </a:prstGeom>
          <a:noFill/>
        </p:spPr>
        <p:txBody>
          <a:bodyPr wrap="none" rtlCol="0">
            <a:spAutoFit/>
          </a:bodyPr>
          <a:lstStyle/>
          <a:p>
            <a:r>
              <a:rPr lang="en-GB" sz="1200" dirty="0">
                <a:solidFill>
                  <a:srgbClr val="505050"/>
                </a:solidFill>
                <a:latin typeface="Arial" panose="020B0604020202020204" pitchFamily="34" charset="0"/>
                <a:ea typeface="Aileron" charset="0"/>
                <a:cs typeface="Arial" panose="020B0604020202020204" pitchFamily="34" charset="0"/>
              </a:rPr>
              <a:t>Immunotherapy</a:t>
            </a:r>
          </a:p>
        </p:txBody>
      </p:sp>
      <p:sp>
        <p:nvSpPr>
          <p:cNvPr id="23" name="Rectangle 22">
            <a:extLst>
              <a:ext uri="{FF2B5EF4-FFF2-40B4-BE49-F238E27FC236}">
                <a16:creationId xmlns:a16="http://schemas.microsoft.com/office/drawing/2014/main" id="{0EDE997D-A00C-8328-7AD1-B49E36B4145B}"/>
              </a:ext>
            </a:extLst>
          </p:cNvPr>
          <p:cNvSpPr/>
          <p:nvPr/>
        </p:nvSpPr>
        <p:spPr>
          <a:xfrm>
            <a:off x="8688291" y="1898299"/>
            <a:ext cx="411715" cy="216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098FA93E-05FE-6FA2-B067-0D40BF79984D}"/>
              </a:ext>
            </a:extLst>
          </p:cNvPr>
          <p:cNvSpPr txBox="1"/>
          <p:nvPr/>
        </p:nvSpPr>
        <p:spPr>
          <a:xfrm>
            <a:off x="9091553" y="1846413"/>
            <a:ext cx="2710165" cy="276999"/>
          </a:xfrm>
          <a:prstGeom prst="rect">
            <a:avLst/>
          </a:prstGeom>
          <a:noFill/>
        </p:spPr>
        <p:txBody>
          <a:bodyPr wrap="none" rtlCol="0">
            <a:spAutoFit/>
          </a:bodyPr>
          <a:lstStyle/>
          <a:p>
            <a:r>
              <a:rPr lang="en-GB" sz="1200" dirty="0" err="1">
                <a:solidFill>
                  <a:srgbClr val="505050"/>
                </a:solidFill>
                <a:latin typeface="Arial" panose="020B0604020202020204" pitchFamily="34" charset="0"/>
                <a:ea typeface="Aileron" charset="0"/>
                <a:cs typeface="Arial" panose="020B0604020202020204" pitchFamily="34" charset="0"/>
              </a:rPr>
              <a:t>PARPis</a:t>
            </a:r>
            <a:r>
              <a:rPr lang="en-GB" sz="1200" dirty="0">
                <a:solidFill>
                  <a:srgbClr val="505050"/>
                </a:solidFill>
                <a:latin typeface="Arial" panose="020B0604020202020204" pitchFamily="34" charset="0"/>
                <a:ea typeface="Aileron" charset="0"/>
                <a:cs typeface="Arial" panose="020B0604020202020204" pitchFamily="34" charset="0"/>
              </a:rPr>
              <a:t> / </a:t>
            </a:r>
            <a:r>
              <a:rPr lang="en-GB" sz="1200" dirty="0" err="1">
                <a:solidFill>
                  <a:srgbClr val="505050"/>
                </a:solidFill>
                <a:latin typeface="Arial" panose="020B0604020202020204" pitchFamily="34" charset="0"/>
                <a:ea typeface="Aileron" charset="0"/>
                <a:cs typeface="Arial" panose="020B0604020202020204" pitchFamily="34" charset="0"/>
              </a:rPr>
              <a:t>PARPi</a:t>
            </a:r>
            <a:r>
              <a:rPr lang="en-GB" sz="1200" dirty="0">
                <a:solidFill>
                  <a:srgbClr val="505050"/>
                </a:solidFill>
                <a:latin typeface="Arial" panose="020B0604020202020204" pitchFamily="34" charset="0"/>
                <a:ea typeface="Aileron" charset="0"/>
                <a:cs typeface="Arial" panose="020B0604020202020204" pitchFamily="34" charset="0"/>
              </a:rPr>
              <a:t> + NHA combinations</a:t>
            </a:r>
          </a:p>
        </p:txBody>
      </p:sp>
      <p:sp>
        <p:nvSpPr>
          <p:cNvPr id="25" name="TextBox 24">
            <a:extLst>
              <a:ext uri="{FF2B5EF4-FFF2-40B4-BE49-F238E27FC236}">
                <a16:creationId xmlns:a16="http://schemas.microsoft.com/office/drawing/2014/main" id="{957A094F-3CB6-DE96-0F2E-ADE718586985}"/>
              </a:ext>
            </a:extLst>
          </p:cNvPr>
          <p:cNvSpPr txBox="1"/>
          <p:nvPr/>
        </p:nvSpPr>
        <p:spPr>
          <a:xfrm>
            <a:off x="9067732" y="1321323"/>
            <a:ext cx="1699504" cy="276999"/>
          </a:xfrm>
          <a:prstGeom prst="rect">
            <a:avLst/>
          </a:prstGeom>
          <a:noFill/>
        </p:spPr>
        <p:txBody>
          <a:bodyPr wrap="none" rtlCol="0">
            <a:spAutoFit/>
          </a:bodyPr>
          <a:lstStyle/>
          <a:p>
            <a:r>
              <a:rPr lang="en-GB" sz="1200" dirty="0">
                <a:solidFill>
                  <a:srgbClr val="505050"/>
                </a:solidFill>
                <a:latin typeface="Arial" panose="020B0604020202020204" pitchFamily="34" charset="0"/>
                <a:ea typeface="Aileron" charset="0"/>
                <a:cs typeface="Arial" panose="020B0604020202020204" pitchFamily="34" charset="0"/>
              </a:rPr>
              <a:t>Radiopharmaceuticals</a:t>
            </a:r>
          </a:p>
        </p:txBody>
      </p:sp>
    </p:spTree>
    <p:extLst>
      <p:ext uri="{BB962C8B-B14F-4D97-AF65-F5344CB8AC3E}">
        <p14:creationId xmlns:p14="http://schemas.microsoft.com/office/powerpoint/2010/main" val="3443249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730320E5-8F55-C0AC-C682-C8FA673849DD}"/>
              </a:ext>
            </a:extLst>
          </p:cNvPr>
          <p:cNvGraphicFramePr>
            <a:graphicFrameLocks noGrp="1"/>
          </p:cNvGraphicFramePr>
          <p:nvPr>
            <p:ph sz="quarter" idx="12"/>
            <p:extLst>
              <p:ext uri="{D42A27DB-BD31-4B8C-83A1-F6EECF244321}">
                <p14:modId xmlns:p14="http://schemas.microsoft.com/office/powerpoint/2010/main" val="3600386097"/>
              </p:ext>
            </p:extLst>
          </p:nvPr>
        </p:nvGraphicFramePr>
        <p:xfrm>
          <a:off x="620713" y="1637851"/>
          <a:ext cx="10963276" cy="4114800"/>
        </p:xfrm>
        <a:graphic>
          <a:graphicData uri="http://schemas.openxmlformats.org/drawingml/2006/table">
            <a:tbl>
              <a:tblPr firstRow="1" bandRow="1">
                <a:tableStyleId>{5C22544A-7EE6-4342-B048-85BDC9FD1C3A}</a:tableStyleId>
              </a:tblPr>
              <a:tblGrid>
                <a:gridCol w="2666975">
                  <a:extLst>
                    <a:ext uri="{9D8B030D-6E8A-4147-A177-3AD203B41FA5}">
                      <a16:colId xmlns:a16="http://schemas.microsoft.com/office/drawing/2014/main" val="1693366554"/>
                    </a:ext>
                  </a:extLst>
                </a:gridCol>
                <a:gridCol w="1512168">
                  <a:extLst>
                    <a:ext uri="{9D8B030D-6E8A-4147-A177-3AD203B41FA5}">
                      <a16:colId xmlns:a16="http://schemas.microsoft.com/office/drawing/2014/main" val="3274022762"/>
                    </a:ext>
                  </a:extLst>
                </a:gridCol>
                <a:gridCol w="4043314">
                  <a:extLst>
                    <a:ext uri="{9D8B030D-6E8A-4147-A177-3AD203B41FA5}">
                      <a16:colId xmlns:a16="http://schemas.microsoft.com/office/drawing/2014/main" val="3604355109"/>
                    </a:ext>
                  </a:extLst>
                </a:gridCol>
                <a:gridCol w="2740819">
                  <a:extLst>
                    <a:ext uri="{9D8B030D-6E8A-4147-A177-3AD203B41FA5}">
                      <a16:colId xmlns:a16="http://schemas.microsoft.com/office/drawing/2014/main" val="3986881560"/>
                    </a:ext>
                  </a:extLst>
                </a:gridCol>
              </a:tblGrid>
              <a:tr h="370840">
                <a:tc>
                  <a:txBody>
                    <a:bodyPr/>
                    <a:lstStyle/>
                    <a:p>
                      <a:r>
                        <a:rPr lang="en-GB" sz="1600" dirty="0">
                          <a:latin typeface="Arial" panose="020B0604020202020204" pitchFamily="34" charset="0"/>
                          <a:cs typeface="Arial" panose="020B0604020202020204" pitchFamily="34" charset="0"/>
                        </a:rPr>
                        <a:t>Radiopharmaceuticals</a:t>
                      </a:r>
                    </a:p>
                  </a:txBody>
                  <a:tcPr/>
                </a:tc>
                <a:tc>
                  <a:txBody>
                    <a:bodyPr/>
                    <a:lstStyle/>
                    <a:p>
                      <a:r>
                        <a:rPr lang="en-GB" sz="1600" dirty="0">
                          <a:latin typeface="Arial" panose="020B0604020202020204" pitchFamily="34" charset="0"/>
                          <a:cs typeface="Arial" panose="020B0604020202020204" pitchFamily="34" charset="0"/>
                        </a:rPr>
                        <a:t>Radioactive particles</a:t>
                      </a:r>
                    </a:p>
                  </a:txBody>
                  <a:tcPr/>
                </a:tc>
                <a:tc>
                  <a:txBody>
                    <a:bodyPr/>
                    <a:lstStyle/>
                    <a:p>
                      <a:r>
                        <a:rPr lang="en-GB" sz="1600" dirty="0">
                          <a:latin typeface="Arial" panose="020B0604020202020204" pitchFamily="34" charset="0"/>
                          <a:cs typeface="Arial" panose="020B0604020202020204" pitchFamily="34" charset="0"/>
                        </a:rPr>
                        <a:t>Description</a:t>
                      </a:r>
                    </a:p>
                  </a:txBody>
                  <a:tcPr/>
                </a:tc>
                <a:tc>
                  <a:txBody>
                    <a:bodyPr/>
                    <a:lstStyle/>
                    <a:p>
                      <a:r>
                        <a:rPr lang="en-GB" sz="1600" dirty="0">
                          <a:latin typeface="Arial" panose="020B0604020202020204" pitchFamily="34" charset="0"/>
                          <a:cs typeface="Arial" panose="020B0604020202020204" pitchFamily="34" charset="0"/>
                        </a:rPr>
                        <a:t>Survival Benefit</a:t>
                      </a:r>
                    </a:p>
                  </a:txBody>
                  <a:tcPr/>
                </a:tc>
                <a:extLst>
                  <a:ext uri="{0D108BD9-81ED-4DB2-BD59-A6C34878D82A}">
                    <a16:rowId xmlns:a16="http://schemas.microsoft.com/office/drawing/2014/main" val="677856921"/>
                  </a:ext>
                </a:extLst>
              </a:tr>
              <a:tr h="370840">
                <a:tc>
                  <a:txBody>
                    <a:bodyPr/>
                    <a:lstStyle/>
                    <a:p>
                      <a:r>
                        <a:rPr lang="en-GB" sz="1600" dirty="0">
                          <a:latin typeface="Arial" panose="020B0604020202020204" pitchFamily="34" charset="0"/>
                          <a:cs typeface="Arial" panose="020B0604020202020204" pitchFamily="34" charset="0"/>
                        </a:rPr>
                        <a:t>Strontium-89</a:t>
                      </a:r>
                    </a:p>
                  </a:txBody>
                  <a:tcPr/>
                </a:tc>
                <a:tc>
                  <a:txBody>
                    <a:bodyPr/>
                    <a:lstStyle/>
                    <a:p>
                      <a:r>
                        <a:rPr lang="en-GB" sz="1600" dirty="0">
                          <a:latin typeface="Arial" panose="020B0604020202020204" pitchFamily="34" charset="0"/>
                          <a:cs typeface="Arial" panose="020B0604020202020204" pitchFamily="34" charset="0"/>
                          <a:sym typeface="Symbol" panose="05050102010706020507" pitchFamily="18" charset="2"/>
                        </a:rPr>
                        <a:t></a:t>
                      </a:r>
                      <a:r>
                        <a:rPr lang="en-GB" sz="1600" dirty="0">
                          <a:latin typeface="Arial" panose="020B0604020202020204" pitchFamily="34" charset="0"/>
                          <a:cs typeface="Arial" panose="020B0604020202020204" pitchFamily="34" charset="0"/>
                        </a:rPr>
                        <a:t>-emitter</a:t>
                      </a:r>
                    </a:p>
                  </a:txBody>
                  <a:tcPr/>
                </a:tc>
                <a:tc>
                  <a:txBody>
                    <a:bodyPr/>
                    <a:lstStyle/>
                    <a:p>
                      <a:r>
                        <a:rPr lang="en-GB" sz="1600" dirty="0">
                          <a:latin typeface="Arial" panose="020B0604020202020204" pitchFamily="34" charset="0"/>
                          <a:cs typeface="Arial" panose="020B0604020202020204" pitchFamily="34" charset="0"/>
                        </a:rPr>
                        <a:t>Palliative agent for chemotherapy-refractory mCRPC patients with bone metastasis</a:t>
                      </a:r>
                    </a:p>
                  </a:txBody>
                  <a:tcPr/>
                </a:tc>
                <a:tc>
                  <a:txBody>
                    <a:bodyPr/>
                    <a:lstStyle/>
                    <a:p>
                      <a:r>
                        <a:rPr lang="en-GB" sz="1600" dirty="0">
                          <a:latin typeface="Arial" panose="020B0604020202020204" pitchFamily="34" charset="0"/>
                          <a:cs typeface="Arial" panose="020B0604020202020204" pitchFamily="34" charset="0"/>
                        </a:rPr>
                        <a:t>No survival benefit</a:t>
                      </a:r>
                    </a:p>
                  </a:txBody>
                  <a:tcPr/>
                </a:tc>
                <a:extLst>
                  <a:ext uri="{0D108BD9-81ED-4DB2-BD59-A6C34878D82A}">
                    <a16:rowId xmlns:a16="http://schemas.microsoft.com/office/drawing/2014/main" val="2516715471"/>
                  </a:ext>
                </a:extLst>
              </a:tr>
              <a:tr h="370840">
                <a:tc>
                  <a:txBody>
                    <a:bodyPr/>
                    <a:lstStyle/>
                    <a:p>
                      <a:r>
                        <a:rPr lang="en-GB" sz="1600" dirty="0">
                          <a:latin typeface="Arial" panose="020B0604020202020204" pitchFamily="34" charset="0"/>
                          <a:cs typeface="Arial" panose="020B0604020202020204" pitchFamily="34" charset="0"/>
                        </a:rPr>
                        <a:t>Samarium-153</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600" dirty="0">
                          <a:latin typeface="Arial" panose="020B0604020202020204" pitchFamily="34" charset="0"/>
                          <a:cs typeface="Arial" panose="020B0604020202020204" pitchFamily="34" charset="0"/>
                          <a:sym typeface="Symbol" panose="05050102010706020507" pitchFamily="18" charset="2"/>
                        </a:rPr>
                        <a:t></a:t>
                      </a:r>
                      <a:r>
                        <a:rPr lang="en-GB" sz="1600" dirty="0">
                          <a:latin typeface="Arial" panose="020B0604020202020204" pitchFamily="34" charset="0"/>
                          <a:cs typeface="Arial" panose="020B0604020202020204" pitchFamily="34" charset="0"/>
                        </a:rPr>
                        <a:t>-emitter</a:t>
                      </a:r>
                    </a:p>
                  </a:txBody>
                  <a:tcPr/>
                </a:tc>
                <a:tc>
                  <a:txBody>
                    <a:bodyPr/>
                    <a:lstStyle/>
                    <a:p>
                      <a:r>
                        <a:rPr lang="en-GB" sz="1600" dirty="0">
                          <a:latin typeface="Arial" panose="020B0604020202020204" pitchFamily="34" charset="0"/>
                          <a:cs typeface="Arial" panose="020B0604020202020204" pitchFamily="34" charset="0"/>
                        </a:rPr>
                        <a:t>Provides significant pain relief to patients with bone metastasis</a:t>
                      </a:r>
                    </a:p>
                  </a:txBody>
                  <a:tcPr/>
                </a:tc>
                <a:tc>
                  <a:txBody>
                    <a:bodyPr/>
                    <a:lstStyle/>
                    <a:p>
                      <a:r>
                        <a:rPr lang="en-GB" sz="1600" dirty="0">
                          <a:latin typeface="Arial" panose="020B0604020202020204" pitchFamily="34" charset="0"/>
                          <a:cs typeface="Arial" panose="020B0604020202020204" pitchFamily="34" charset="0"/>
                        </a:rPr>
                        <a:t>No survival benefit</a:t>
                      </a:r>
                    </a:p>
                  </a:txBody>
                  <a:tcPr/>
                </a:tc>
                <a:extLst>
                  <a:ext uri="{0D108BD9-81ED-4DB2-BD59-A6C34878D82A}">
                    <a16:rowId xmlns:a16="http://schemas.microsoft.com/office/drawing/2014/main" val="287704094"/>
                  </a:ext>
                </a:extLst>
              </a:tr>
              <a:tr h="370840">
                <a:tc>
                  <a:txBody>
                    <a:bodyPr/>
                    <a:lstStyle/>
                    <a:p>
                      <a:r>
                        <a:rPr lang="en-GB" sz="1600" dirty="0">
                          <a:latin typeface="Arial" panose="020B0604020202020204" pitchFamily="34" charset="0"/>
                          <a:cs typeface="Arial" panose="020B0604020202020204" pitchFamily="34" charset="0"/>
                        </a:rPr>
                        <a:t>Radium-223</a:t>
                      </a:r>
                    </a:p>
                  </a:txBody>
                  <a:tcPr/>
                </a:tc>
                <a:tc>
                  <a:txBody>
                    <a:bodyPr/>
                    <a:lstStyle/>
                    <a:p>
                      <a:r>
                        <a:rPr lang="en-GB" sz="1600" dirty="0">
                          <a:latin typeface="Arial" panose="020B0604020202020204" pitchFamily="34" charset="0"/>
                          <a:cs typeface="Arial" panose="020B0604020202020204" pitchFamily="34" charset="0"/>
                          <a:sym typeface="Symbol" panose="05050102010706020507" pitchFamily="18" charset="2"/>
                        </a:rPr>
                        <a:t>-emitter</a:t>
                      </a:r>
                      <a:endParaRPr lang="en-GB" sz="1600" dirty="0">
                        <a:latin typeface="Arial" panose="020B0604020202020204" pitchFamily="34" charset="0"/>
                        <a:cs typeface="Arial" panose="020B0604020202020204" pitchFamily="34" charset="0"/>
                      </a:endParaRPr>
                    </a:p>
                  </a:txBody>
                  <a:tcPr/>
                </a:tc>
                <a:tc>
                  <a:txBody>
                    <a:bodyPr/>
                    <a:lstStyle/>
                    <a:p>
                      <a:r>
                        <a:rPr lang="en-GB" sz="1600" dirty="0">
                          <a:latin typeface="Arial" panose="020B0604020202020204" pitchFamily="34" charset="0"/>
                          <a:cs typeface="Arial" panose="020B0604020202020204" pitchFamily="34" charset="0"/>
                        </a:rPr>
                        <a:t>Improves overall survival in symptomatic bone-predominant mCRPC without visceral metastasis</a:t>
                      </a:r>
                    </a:p>
                  </a:txBody>
                  <a:tcPr/>
                </a:tc>
                <a:tc>
                  <a:txBody>
                    <a:bodyPr/>
                    <a:lstStyle/>
                    <a:p>
                      <a:r>
                        <a:rPr lang="en-GB" sz="1600" dirty="0">
                          <a:latin typeface="Arial" panose="020B0604020202020204" pitchFamily="34" charset="0"/>
                          <a:cs typeface="Arial" panose="020B0604020202020204" pitchFamily="34" charset="0"/>
                        </a:rPr>
                        <a:t>2.8-month improvement in OS compared to placebo (HR 0.70, 95% CI: 0.58-0.83, p&lt;0.001)</a:t>
                      </a:r>
                    </a:p>
                  </a:txBody>
                  <a:tcPr/>
                </a:tc>
                <a:extLst>
                  <a:ext uri="{0D108BD9-81ED-4DB2-BD59-A6C34878D82A}">
                    <a16:rowId xmlns:a16="http://schemas.microsoft.com/office/drawing/2014/main" val="2365104366"/>
                  </a:ext>
                </a:extLst>
              </a:tr>
              <a:tr h="370840">
                <a:tc>
                  <a:txBody>
                    <a:bodyPr/>
                    <a:lstStyle/>
                    <a:p>
                      <a:r>
                        <a:rPr lang="en-GB" sz="1600" baseline="30000" dirty="0">
                          <a:latin typeface="Arial" panose="020B0604020202020204" pitchFamily="34" charset="0"/>
                          <a:cs typeface="Arial" panose="020B0604020202020204" pitchFamily="34" charset="0"/>
                        </a:rPr>
                        <a:t>177</a:t>
                      </a:r>
                      <a:r>
                        <a:rPr lang="en-GB" sz="1600" dirty="0">
                          <a:latin typeface="Arial" panose="020B0604020202020204" pitchFamily="34" charset="0"/>
                          <a:cs typeface="Arial" panose="020B0604020202020204" pitchFamily="34" charset="0"/>
                        </a:rPr>
                        <a:t>Lu-PSMA-617</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600" dirty="0">
                          <a:latin typeface="Arial" panose="020B0604020202020204" pitchFamily="34" charset="0"/>
                          <a:cs typeface="Arial" panose="020B0604020202020204" pitchFamily="34" charset="0"/>
                          <a:sym typeface="Symbol" panose="05050102010706020507" pitchFamily="18" charset="2"/>
                        </a:rPr>
                        <a:t></a:t>
                      </a:r>
                      <a:r>
                        <a:rPr lang="en-GB" sz="1600" dirty="0">
                          <a:latin typeface="Arial" panose="020B0604020202020204" pitchFamily="34" charset="0"/>
                          <a:cs typeface="Arial" panose="020B0604020202020204" pitchFamily="34" charset="0"/>
                        </a:rPr>
                        <a:t>-emitter</a:t>
                      </a:r>
                    </a:p>
                    <a:p>
                      <a:endParaRPr lang="en-GB" sz="1600" dirty="0">
                        <a:latin typeface="Arial" panose="020B0604020202020204" pitchFamily="34" charset="0"/>
                        <a:cs typeface="Arial" panose="020B0604020202020204" pitchFamily="34" charset="0"/>
                      </a:endParaRPr>
                    </a:p>
                  </a:txBody>
                  <a:tcPr/>
                </a:tc>
                <a:tc>
                  <a:txBody>
                    <a:bodyPr/>
                    <a:lstStyle/>
                    <a:p>
                      <a:r>
                        <a:rPr lang="en-GB" sz="1600" dirty="0">
                          <a:latin typeface="Arial" panose="020B0604020202020204" pitchFamily="34" charset="0"/>
                          <a:cs typeface="Arial" panose="020B0604020202020204" pitchFamily="34" charset="0"/>
                        </a:rPr>
                        <a:t>Improves overall survival in </a:t>
                      </a:r>
                      <a:r>
                        <a:rPr lang="en-GB" sz="1600" b="0" i="0" kern="1200" dirty="0">
                          <a:solidFill>
                            <a:schemeClr val="dk1"/>
                          </a:solidFill>
                          <a:effectLst/>
                          <a:latin typeface="Arial" panose="020B0604020202020204" pitchFamily="34" charset="0"/>
                          <a:ea typeface="+mn-ea"/>
                          <a:cs typeface="Arial" panose="020B0604020202020204" pitchFamily="34" charset="0"/>
                        </a:rPr>
                        <a:t>PSMA-positive mCRPC patients previously treated with ARPI and taxane-based chemotherapy</a:t>
                      </a:r>
                      <a:endParaRPr lang="en-GB" sz="1600" dirty="0">
                        <a:latin typeface="Arial" panose="020B0604020202020204" pitchFamily="34" charset="0"/>
                        <a:cs typeface="Arial" panose="020B0604020202020204" pitchFamily="34" charset="0"/>
                      </a:endParaRPr>
                    </a:p>
                  </a:txBody>
                  <a:tcPr/>
                </a:tc>
                <a:tc>
                  <a:txBody>
                    <a:bodyPr/>
                    <a:lstStyle/>
                    <a:p>
                      <a:r>
                        <a:rPr lang="en-GB" sz="1600" dirty="0">
                          <a:latin typeface="Arial" panose="020B0604020202020204" pitchFamily="34" charset="0"/>
                          <a:cs typeface="Arial" panose="020B0604020202020204" pitchFamily="34" charset="0"/>
                        </a:rPr>
                        <a:t>4-month improvement in OS compared to SoC </a:t>
                      </a:r>
                    </a:p>
                    <a:p>
                      <a:r>
                        <a:rPr lang="en-GB" sz="1600" dirty="0">
                          <a:latin typeface="Arial" panose="020B0604020202020204" pitchFamily="34" charset="0"/>
                          <a:cs typeface="Arial" panose="020B0604020202020204" pitchFamily="34" charset="0"/>
                        </a:rPr>
                        <a:t>(HR 0.62, 95% CI: 0.52-0.74, p&lt;0.001)</a:t>
                      </a:r>
                    </a:p>
                  </a:txBody>
                  <a:tcPr/>
                </a:tc>
                <a:extLst>
                  <a:ext uri="{0D108BD9-81ED-4DB2-BD59-A6C34878D82A}">
                    <a16:rowId xmlns:a16="http://schemas.microsoft.com/office/drawing/2014/main" val="4045960025"/>
                  </a:ext>
                </a:extLst>
              </a:tr>
            </a:tbl>
          </a:graphicData>
        </a:graphic>
      </p:graphicFrame>
      <p:sp>
        <p:nvSpPr>
          <p:cNvPr id="3" name="Title 2">
            <a:extLst>
              <a:ext uri="{FF2B5EF4-FFF2-40B4-BE49-F238E27FC236}">
                <a16:creationId xmlns:a16="http://schemas.microsoft.com/office/drawing/2014/main" id="{DE9FDE19-0CC1-A620-0233-ED188E781B64}"/>
              </a:ext>
            </a:extLst>
          </p:cNvPr>
          <p:cNvSpPr>
            <a:spLocks noGrp="1"/>
          </p:cNvSpPr>
          <p:nvPr>
            <p:ph type="title"/>
          </p:nvPr>
        </p:nvSpPr>
        <p:spPr>
          <a:xfrm>
            <a:off x="619201" y="259200"/>
            <a:ext cx="10963199" cy="864000"/>
          </a:xfrm>
        </p:spPr>
        <p:txBody>
          <a:bodyPr/>
          <a:lstStyle/>
          <a:p>
            <a:r>
              <a:rPr lang="en-GB" dirty="0"/>
              <a:t>FDA-approved therapeutic radiopharmaceuticals for </a:t>
            </a:r>
            <a:r>
              <a:rPr lang="en-GB" cap="none" dirty="0"/>
              <a:t>m</a:t>
            </a:r>
            <a:r>
              <a:rPr lang="en-GB" dirty="0"/>
              <a:t>crpc patients</a:t>
            </a:r>
          </a:p>
        </p:txBody>
      </p:sp>
      <p:sp>
        <p:nvSpPr>
          <p:cNvPr id="4" name="Slide Number Placeholder 3">
            <a:extLst>
              <a:ext uri="{FF2B5EF4-FFF2-40B4-BE49-F238E27FC236}">
                <a16:creationId xmlns:a16="http://schemas.microsoft.com/office/drawing/2014/main" id="{43615741-B425-0D07-467B-51EB81433B4D}"/>
              </a:ext>
            </a:extLst>
          </p:cNvPr>
          <p:cNvSpPr>
            <a:spLocks noGrp="1"/>
          </p:cNvSpPr>
          <p:nvPr>
            <p:ph type="sldNum" sz="quarter" idx="4"/>
          </p:nvPr>
        </p:nvSpPr>
        <p:spPr>
          <a:xfrm>
            <a:off x="10800523" y="6428359"/>
            <a:ext cx="781877" cy="365125"/>
          </a:xfrm>
        </p:spPr>
        <p:txBody>
          <a:bodyPr/>
          <a:lstStyle/>
          <a:p>
            <a:fld id="{FCE43C0F-8A7B-3A4B-9DB5-B3472E36E833}" type="slidenum">
              <a:rPr lang="en-GB" smtClean="0"/>
              <a:pPr/>
              <a:t>7</a:t>
            </a:fld>
            <a:endParaRPr lang="en-GB" dirty="0"/>
          </a:p>
        </p:txBody>
      </p:sp>
      <p:sp>
        <p:nvSpPr>
          <p:cNvPr id="5" name="Content Placeholder 4">
            <a:extLst>
              <a:ext uri="{FF2B5EF4-FFF2-40B4-BE49-F238E27FC236}">
                <a16:creationId xmlns:a16="http://schemas.microsoft.com/office/drawing/2014/main" id="{EF84D922-1AD9-0716-318F-E8DE060E0486}"/>
              </a:ext>
            </a:extLst>
          </p:cNvPr>
          <p:cNvSpPr>
            <a:spLocks noGrp="1"/>
          </p:cNvSpPr>
          <p:nvPr>
            <p:ph sz="quarter" idx="15"/>
          </p:nvPr>
        </p:nvSpPr>
        <p:spPr>
          <a:xfrm>
            <a:off x="620712" y="6356350"/>
            <a:ext cx="10515847" cy="365125"/>
          </a:xfrm>
        </p:spPr>
        <p:txBody>
          <a:bodyPr anchor="b" anchorCtr="0"/>
          <a:lstStyle/>
          <a:p>
            <a:r>
              <a:rPr lang="en-GB" sz="1200" baseline="30000" dirty="0">
                <a:solidFill>
                  <a:schemeClr val="tx2"/>
                </a:solidFill>
              </a:rPr>
              <a:t>177</a:t>
            </a:r>
            <a:r>
              <a:rPr lang="en-GB" sz="1200" dirty="0">
                <a:solidFill>
                  <a:schemeClr val="tx2"/>
                </a:solidFill>
              </a:rPr>
              <a:t>Lu-PSMA-617, lutetium-177-prostate-specific membrane antigen-617</a:t>
            </a:r>
            <a:r>
              <a:rPr lang="en-GB" dirty="0">
                <a:solidFill>
                  <a:schemeClr val="tx2"/>
                </a:solidFill>
              </a:rPr>
              <a:t>; ARPI, androgen receptor pathway inhibitor; CI, confidence interval; FDA, Food and Drug Administration; HR, hazard ratio; mCRPC, metastatic castrate-resistant prostate cancer; OS, overall survival; SoC, standard of care</a:t>
            </a:r>
          </a:p>
          <a:p>
            <a:r>
              <a:rPr lang="en-GB" dirty="0">
                <a:solidFill>
                  <a:schemeClr val="tx2"/>
                </a:solidFill>
              </a:rPr>
              <a:t>Ramnaraign B, et al. Oncologist. 2023;28:392-401; Parker C, et al. N Engl J Med 2013; 369: 213-223; Sartor O, et al. N Eng J Med. 2021;385:1091-103</a:t>
            </a:r>
          </a:p>
        </p:txBody>
      </p:sp>
    </p:spTree>
    <p:extLst>
      <p:ext uri="{BB962C8B-B14F-4D97-AF65-F5344CB8AC3E}">
        <p14:creationId xmlns:p14="http://schemas.microsoft.com/office/powerpoint/2010/main" val="3679369764"/>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29F23B2-E197-E302-0FBD-D97954CBACAA}"/>
              </a:ext>
            </a:extLst>
          </p:cNvPr>
          <p:cNvSpPr>
            <a:spLocks noGrp="1"/>
          </p:cNvSpPr>
          <p:nvPr>
            <p:ph type="title"/>
          </p:nvPr>
        </p:nvSpPr>
        <p:spPr>
          <a:xfrm>
            <a:off x="609600" y="274637"/>
            <a:ext cx="10972800" cy="6120000"/>
          </a:xfrm>
        </p:spPr>
        <p:txBody>
          <a:bodyPr/>
          <a:lstStyle/>
          <a:p>
            <a:r>
              <a:rPr lang="en-GB" dirty="0"/>
              <a:t>Radium-223</a:t>
            </a:r>
          </a:p>
        </p:txBody>
      </p:sp>
      <p:sp>
        <p:nvSpPr>
          <p:cNvPr id="4" name="Slide Number Placeholder 3">
            <a:extLst>
              <a:ext uri="{FF2B5EF4-FFF2-40B4-BE49-F238E27FC236}">
                <a16:creationId xmlns:a16="http://schemas.microsoft.com/office/drawing/2014/main" id="{2B1A40C0-0253-C74B-20BC-130AEA52EE07}"/>
              </a:ext>
            </a:extLst>
          </p:cNvPr>
          <p:cNvSpPr>
            <a:spLocks noGrp="1"/>
          </p:cNvSpPr>
          <p:nvPr>
            <p:ph type="sldNum" sz="quarter" idx="4"/>
          </p:nvPr>
        </p:nvSpPr>
        <p:spPr>
          <a:xfrm>
            <a:off x="10800523" y="6428359"/>
            <a:ext cx="781877" cy="365125"/>
          </a:xfrm>
        </p:spPr>
        <p:txBody>
          <a:bodyPr/>
          <a:lstStyle/>
          <a:p>
            <a:fld id="{FCE43C0F-8A7B-3A4B-9DB5-B3472E36E833}" type="slidenum">
              <a:rPr lang="en-GB" smtClean="0"/>
              <a:pPr/>
              <a:t>8</a:t>
            </a:fld>
            <a:endParaRPr lang="en-GB" dirty="0"/>
          </a:p>
        </p:txBody>
      </p:sp>
    </p:spTree>
    <p:extLst>
      <p:ext uri="{BB962C8B-B14F-4D97-AF65-F5344CB8AC3E}">
        <p14:creationId xmlns:p14="http://schemas.microsoft.com/office/powerpoint/2010/main" val="2585519582"/>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41" descr="A picture containing cartoon, art, illustration&#10;&#10;Description automatically generated">
            <a:extLst>
              <a:ext uri="{FF2B5EF4-FFF2-40B4-BE49-F238E27FC236}">
                <a16:creationId xmlns:a16="http://schemas.microsoft.com/office/drawing/2014/main" id="{92214DB2-F295-8595-02C5-0080D460D894}"/>
              </a:ext>
            </a:extLst>
          </p:cNvPr>
          <p:cNvPicPr>
            <a:picLocks noChangeAspect="1"/>
          </p:cNvPicPr>
          <p:nvPr/>
        </p:nvPicPr>
        <p:blipFill>
          <a:blip r:embed="rId3"/>
          <a:stretch>
            <a:fillRect/>
          </a:stretch>
        </p:blipFill>
        <p:spPr>
          <a:xfrm>
            <a:off x="2455402" y="2749704"/>
            <a:ext cx="4013200" cy="3581400"/>
          </a:xfrm>
          <a:prstGeom prst="rect">
            <a:avLst/>
          </a:prstGeom>
        </p:spPr>
      </p:pic>
      <p:sp>
        <p:nvSpPr>
          <p:cNvPr id="3" name="Content Placeholder 2">
            <a:extLst>
              <a:ext uri="{FF2B5EF4-FFF2-40B4-BE49-F238E27FC236}">
                <a16:creationId xmlns:a16="http://schemas.microsoft.com/office/drawing/2014/main" id="{324E5A09-A130-BA64-F652-902AE3A94E6A}"/>
              </a:ext>
            </a:extLst>
          </p:cNvPr>
          <p:cNvSpPr txBox="1">
            <a:spLocks noGrp="1"/>
          </p:cNvSpPr>
          <p:nvPr>
            <p:ph sz="quarter" idx="12"/>
          </p:nvPr>
        </p:nvSpPr>
        <p:spPr>
          <a:xfrm>
            <a:off x="620713" y="1425576"/>
            <a:ext cx="10963275" cy="1369226"/>
          </a:xfrm>
        </p:spPr>
        <p:txBody>
          <a:bodyPr/>
          <a:lstStyle/>
          <a:p>
            <a:pPr lvl="0"/>
            <a:r>
              <a:rPr lang="en-GB" dirty="0"/>
              <a:t>Radiopharmaceutical targets bone metastasis</a:t>
            </a:r>
          </a:p>
          <a:p>
            <a:pPr lvl="0"/>
            <a:r>
              <a:rPr lang="en-GB" dirty="0"/>
              <a:t>Radium-223 mimics calcium</a:t>
            </a:r>
          </a:p>
          <a:p>
            <a:pPr lvl="0"/>
            <a:r>
              <a:rPr lang="en-GB" dirty="0"/>
              <a:t>Taken up by the bone mets, emit alpha radiation causing double stranded DNA breaks</a:t>
            </a:r>
          </a:p>
        </p:txBody>
      </p:sp>
      <p:sp>
        <p:nvSpPr>
          <p:cNvPr id="2" name="Title 1">
            <a:extLst>
              <a:ext uri="{FF2B5EF4-FFF2-40B4-BE49-F238E27FC236}">
                <a16:creationId xmlns:a16="http://schemas.microsoft.com/office/drawing/2014/main" id="{A6642193-DE88-D0A3-374A-7628D2FD4AFB}"/>
              </a:ext>
            </a:extLst>
          </p:cNvPr>
          <p:cNvSpPr txBox="1">
            <a:spLocks noGrp="1"/>
          </p:cNvSpPr>
          <p:nvPr>
            <p:ph type="title"/>
          </p:nvPr>
        </p:nvSpPr>
        <p:spPr>
          <a:xfrm>
            <a:off x="619125" y="258763"/>
            <a:ext cx="10963275" cy="865187"/>
          </a:xfrm>
        </p:spPr>
        <p:txBody>
          <a:bodyPr/>
          <a:lstStyle/>
          <a:p>
            <a:pPr lvl="0"/>
            <a:r>
              <a:rPr lang="en-GB" dirty="0"/>
              <a:t>Radium-223: Mechanism of Action</a:t>
            </a:r>
          </a:p>
        </p:txBody>
      </p:sp>
      <p:sp>
        <p:nvSpPr>
          <p:cNvPr id="10" name="Content Placeholder 9">
            <a:extLst>
              <a:ext uri="{FF2B5EF4-FFF2-40B4-BE49-F238E27FC236}">
                <a16:creationId xmlns:a16="http://schemas.microsoft.com/office/drawing/2014/main" id="{FAA931D2-08B4-10FA-2883-6A21A8B3BCAC}"/>
              </a:ext>
            </a:extLst>
          </p:cNvPr>
          <p:cNvSpPr>
            <a:spLocks noGrp="1"/>
          </p:cNvSpPr>
          <p:nvPr>
            <p:ph sz="quarter" idx="15"/>
          </p:nvPr>
        </p:nvSpPr>
        <p:spPr/>
        <p:txBody>
          <a:bodyPr anchor="b"/>
          <a:lstStyle/>
          <a:p>
            <a:r>
              <a:rPr lang="en-GB" sz="1200" dirty="0">
                <a:solidFill>
                  <a:schemeClr val="tx2"/>
                </a:solidFill>
                <a:latin typeface="Arial" panose="020B0604020202020204" pitchFamily="34" charset="0"/>
                <a:cs typeface="Arial" panose="020B0604020202020204" pitchFamily="34" charset="0"/>
              </a:rPr>
              <a:t>mets, metastases</a:t>
            </a:r>
          </a:p>
          <a:p>
            <a:r>
              <a:rPr lang="en-GB" sz="1200" dirty="0">
                <a:solidFill>
                  <a:schemeClr val="tx2"/>
                </a:solidFill>
                <a:latin typeface="Arial" panose="020B0604020202020204" pitchFamily="34" charset="0"/>
                <a:cs typeface="Arial" panose="020B0604020202020204" pitchFamily="34" charset="0"/>
              </a:rPr>
              <a:t>Radium-223 Prescribing Information Dec 2019</a:t>
            </a:r>
            <a:endParaRPr lang="en-GB" dirty="0">
              <a:solidFill>
                <a:schemeClr val="tx2"/>
              </a:solidFill>
            </a:endParaRPr>
          </a:p>
          <a:p>
            <a:r>
              <a:rPr lang="en-GB" sz="1200" dirty="0">
                <a:solidFill>
                  <a:schemeClr val="tx2"/>
                </a:solidFill>
                <a:latin typeface="Arial" panose="020B0604020202020204" pitchFamily="34" charset="0"/>
                <a:cs typeface="Arial" panose="020B0604020202020204" pitchFamily="34" charset="0"/>
              </a:rPr>
              <a:t>Figure adapted from: Faria T, et al. Br J Cancer Res 2018; 1(2): 156-161</a:t>
            </a:r>
            <a:endParaRPr lang="en-GB" sz="1200" dirty="0">
              <a:solidFill>
                <a:schemeClr val="tx2"/>
              </a:solidFill>
              <a:latin typeface="Arial" panose="020B0604020202020204" pitchFamily="34" charset="0"/>
              <a:ea typeface="Aileron" charset="0"/>
              <a:cs typeface="Arial" panose="020B0604020202020204" pitchFamily="34" charset="0"/>
            </a:endParaRPr>
          </a:p>
        </p:txBody>
      </p:sp>
      <p:sp>
        <p:nvSpPr>
          <p:cNvPr id="14" name="TextBox 13">
            <a:extLst>
              <a:ext uri="{FF2B5EF4-FFF2-40B4-BE49-F238E27FC236}">
                <a16:creationId xmlns:a16="http://schemas.microsoft.com/office/drawing/2014/main" id="{D7E2F464-5EA1-FBBC-1987-B2D77C506E35}"/>
              </a:ext>
            </a:extLst>
          </p:cNvPr>
          <p:cNvSpPr txBox="1"/>
          <p:nvPr/>
        </p:nvSpPr>
        <p:spPr>
          <a:xfrm>
            <a:off x="6431679" y="4821892"/>
            <a:ext cx="3074560" cy="430887"/>
          </a:xfrm>
          <a:prstGeom prst="rect">
            <a:avLst/>
          </a:prstGeom>
          <a:noFill/>
        </p:spPr>
        <p:txBody>
          <a:bodyPr wrap="none" lIns="0" tIns="0" rIns="0" bIns="0" rtlCol="0">
            <a:spAutoFit/>
          </a:bodyPr>
          <a:lstStyle/>
          <a:p>
            <a:r>
              <a:rPr lang="en-GB" sz="1400" dirty="0">
                <a:latin typeface="Arial" panose="020B0604020202020204" pitchFamily="34" charset="0"/>
                <a:ea typeface="Aileron" charset="0"/>
                <a:cs typeface="Arial" panose="020B0604020202020204" pitchFamily="34" charset="0"/>
              </a:rPr>
              <a:t>Ra-223 binds with hydroxypatite and is</a:t>
            </a:r>
            <a:br>
              <a:rPr lang="en-GB" sz="1400" dirty="0">
                <a:latin typeface="Arial" panose="020B0604020202020204" pitchFamily="34" charset="0"/>
                <a:ea typeface="Aileron" charset="0"/>
                <a:cs typeface="Arial" panose="020B0604020202020204" pitchFamily="34" charset="0"/>
              </a:rPr>
            </a:br>
            <a:r>
              <a:rPr lang="en-GB" sz="1400" dirty="0">
                <a:latin typeface="Arial" panose="020B0604020202020204" pitchFamily="34" charset="0"/>
                <a:ea typeface="Aileron" charset="0"/>
                <a:cs typeface="Arial" panose="020B0604020202020204" pitchFamily="34" charset="0"/>
              </a:rPr>
              <a:t>incorporated into the bone matrix</a:t>
            </a:r>
          </a:p>
        </p:txBody>
      </p:sp>
      <p:sp>
        <p:nvSpPr>
          <p:cNvPr id="11" name="TextBox 10">
            <a:extLst>
              <a:ext uri="{FF2B5EF4-FFF2-40B4-BE49-F238E27FC236}">
                <a16:creationId xmlns:a16="http://schemas.microsoft.com/office/drawing/2014/main" id="{4213B2F1-7F75-817C-DF26-91DE7BA61ED1}"/>
              </a:ext>
            </a:extLst>
          </p:cNvPr>
          <p:cNvSpPr txBox="1"/>
          <p:nvPr/>
        </p:nvSpPr>
        <p:spPr>
          <a:xfrm>
            <a:off x="7032640" y="3665083"/>
            <a:ext cx="1511632" cy="215444"/>
          </a:xfrm>
          <a:prstGeom prst="rect">
            <a:avLst/>
          </a:prstGeom>
          <a:noFill/>
        </p:spPr>
        <p:txBody>
          <a:bodyPr wrap="none" lIns="0" tIns="0" rIns="0" bIns="0" rtlCol="0">
            <a:spAutoFit/>
          </a:bodyPr>
          <a:lstStyle/>
          <a:p>
            <a:r>
              <a:rPr lang="en-GB" sz="1400" dirty="0">
                <a:latin typeface="Arial" panose="020B0604020202020204" pitchFamily="34" charset="0"/>
                <a:ea typeface="Aileron" charset="0"/>
                <a:cs typeface="Arial" panose="020B0604020202020204" pitchFamily="34" charset="0"/>
              </a:rPr>
              <a:t>Range of ɑ-particle</a:t>
            </a:r>
          </a:p>
        </p:txBody>
      </p:sp>
      <p:sp>
        <p:nvSpPr>
          <p:cNvPr id="12" name="TextBox 11">
            <a:extLst>
              <a:ext uri="{FF2B5EF4-FFF2-40B4-BE49-F238E27FC236}">
                <a16:creationId xmlns:a16="http://schemas.microsoft.com/office/drawing/2014/main" id="{DC8695F1-7F4E-35B9-EB8A-E3BAF993D325}"/>
              </a:ext>
            </a:extLst>
          </p:cNvPr>
          <p:cNvSpPr txBox="1"/>
          <p:nvPr/>
        </p:nvSpPr>
        <p:spPr>
          <a:xfrm>
            <a:off x="6731953" y="2880984"/>
            <a:ext cx="1878719" cy="430887"/>
          </a:xfrm>
          <a:prstGeom prst="rect">
            <a:avLst/>
          </a:prstGeom>
          <a:noFill/>
        </p:spPr>
        <p:txBody>
          <a:bodyPr wrap="none" lIns="0" tIns="0" rIns="0" bIns="0" rtlCol="0">
            <a:spAutoFit/>
          </a:bodyPr>
          <a:lstStyle/>
          <a:p>
            <a:r>
              <a:rPr lang="en-GB" sz="1400" dirty="0">
                <a:latin typeface="Arial" panose="020B0604020202020204" pitchFamily="34" charset="0"/>
                <a:ea typeface="Aileron" charset="0"/>
                <a:cs typeface="Arial" panose="020B0604020202020204" pitchFamily="34" charset="0"/>
              </a:rPr>
              <a:t>New abnormal bone</a:t>
            </a:r>
            <a:br>
              <a:rPr lang="en-GB" sz="1400" dirty="0">
                <a:latin typeface="Arial" panose="020B0604020202020204" pitchFamily="34" charset="0"/>
                <a:ea typeface="Aileron" charset="0"/>
                <a:cs typeface="Arial" panose="020B0604020202020204" pitchFamily="34" charset="0"/>
              </a:rPr>
            </a:br>
            <a:r>
              <a:rPr lang="en-GB" sz="1400" dirty="0">
                <a:latin typeface="Arial" panose="020B0604020202020204" pitchFamily="34" charset="0"/>
                <a:ea typeface="Aileron" charset="0"/>
                <a:cs typeface="Arial" panose="020B0604020202020204" pitchFamily="34" charset="0"/>
              </a:rPr>
              <a:t>formation (woven bone)</a:t>
            </a:r>
          </a:p>
        </p:txBody>
      </p:sp>
      <p:sp>
        <p:nvSpPr>
          <p:cNvPr id="13" name="TextBox 12">
            <a:extLst>
              <a:ext uri="{FF2B5EF4-FFF2-40B4-BE49-F238E27FC236}">
                <a16:creationId xmlns:a16="http://schemas.microsoft.com/office/drawing/2014/main" id="{0C1BA809-BE34-B6F3-5BEC-6F3E033FE6E1}"/>
              </a:ext>
            </a:extLst>
          </p:cNvPr>
          <p:cNvSpPr txBox="1"/>
          <p:nvPr/>
        </p:nvSpPr>
        <p:spPr>
          <a:xfrm>
            <a:off x="4262365" y="3861230"/>
            <a:ext cx="844783" cy="332399"/>
          </a:xfrm>
          <a:prstGeom prst="rect">
            <a:avLst/>
          </a:prstGeom>
          <a:noFill/>
        </p:spPr>
        <p:txBody>
          <a:bodyPr wrap="none" lIns="0" tIns="0" rIns="0" bIns="0" rtlCol="0">
            <a:spAutoFit/>
          </a:bodyPr>
          <a:lstStyle/>
          <a:p>
            <a:pPr algn="ctr">
              <a:lnSpc>
                <a:spcPct val="90000"/>
              </a:lnSpc>
            </a:pPr>
            <a:r>
              <a:rPr lang="en-GB" sz="1200" dirty="0">
                <a:solidFill>
                  <a:schemeClr val="bg1"/>
                </a:solidFill>
                <a:latin typeface="Arial" panose="020B0604020202020204" pitchFamily="34" charset="0"/>
                <a:ea typeface="Aileron" charset="0"/>
                <a:cs typeface="Arial" panose="020B0604020202020204" pitchFamily="34" charset="0"/>
              </a:rPr>
              <a:t>Osteoblastic</a:t>
            </a:r>
            <a:br>
              <a:rPr lang="en-GB" sz="1200" dirty="0">
                <a:solidFill>
                  <a:schemeClr val="bg1"/>
                </a:solidFill>
                <a:latin typeface="Arial" panose="020B0604020202020204" pitchFamily="34" charset="0"/>
                <a:ea typeface="Aileron" charset="0"/>
                <a:cs typeface="Arial" panose="020B0604020202020204" pitchFamily="34" charset="0"/>
              </a:rPr>
            </a:br>
            <a:r>
              <a:rPr lang="en-GB" sz="1200" dirty="0">
                <a:solidFill>
                  <a:schemeClr val="bg1"/>
                </a:solidFill>
                <a:latin typeface="Arial" panose="020B0604020202020204" pitchFamily="34" charset="0"/>
                <a:ea typeface="Aileron" charset="0"/>
                <a:cs typeface="Arial" panose="020B0604020202020204" pitchFamily="34" charset="0"/>
              </a:rPr>
              <a:t>factors</a:t>
            </a:r>
          </a:p>
        </p:txBody>
      </p:sp>
      <p:sp>
        <p:nvSpPr>
          <p:cNvPr id="16" name="TextBox 15">
            <a:extLst>
              <a:ext uri="{FF2B5EF4-FFF2-40B4-BE49-F238E27FC236}">
                <a16:creationId xmlns:a16="http://schemas.microsoft.com/office/drawing/2014/main" id="{910584A1-1E1A-7D06-6AEF-06C6ABB38357}"/>
              </a:ext>
            </a:extLst>
          </p:cNvPr>
          <p:cNvSpPr txBox="1"/>
          <p:nvPr/>
        </p:nvSpPr>
        <p:spPr>
          <a:xfrm>
            <a:off x="4187140" y="5611218"/>
            <a:ext cx="1662315" cy="215444"/>
          </a:xfrm>
          <a:prstGeom prst="rect">
            <a:avLst/>
          </a:prstGeom>
          <a:noFill/>
        </p:spPr>
        <p:txBody>
          <a:bodyPr wrap="none" lIns="0" tIns="0" rIns="0" bIns="0" rtlCol="0">
            <a:spAutoFit/>
          </a:bodyPr>
          <a:lstStyle/>
          <a:p>
            <a:r>
              <a:rPr lang="en-GB" sz="1400" dirty="0">
                <a:latin typeface="Arial" panose="020B0604020202020204" pitchFamily="34" charset="0"/>
                <a:ea typeface="Aileron" charset="0"/>
                <a:cs typeface="Arial" panose="020B0604020202020204" pitchFamily="34" charset="0"/>
              </a:rPr>
              <a:t>Prostate cancer cells</a:t>
            </a:r>
          </a:p>
        </p:txBody>
      </p:sp>
      <p:sp>
        <p:nvSpPr>
          <p:cNvPr id="17" name="TextBox 16">
            <a:extLst>
              <a:ext uri="{FF2B5EF4-FFF2-40B4-BE49-F238E27FC236}">
                <a16:creationId xmlns:a16="http://schemas.microsoft.com/office/drawing/2014/main" id="{853B9800-2C6E-DC3C-98FC-90CD675AAF9F}"/>
              </a:ext>
            </a:extLst>
          </p:cNvPr>
          <p:cNvSpPr txBox="1"/>
          <p:nvPr/>
        </p:nvSpPr>
        <p:spPr>
          <a:xfrm>
            <a:off x="3539040" y="5133435"/>
            <a:ext cx="1064394" cy="215444"/>
          </a:xfrm>
          <a:prstGeom prst="rect">
            <a:avLst/>
          </a:prstGeom>
          <a:noFill/>
        </p:spPr>
        <p:txBody>
          <a:bodyPr wrap="none" lIns="0" tIns="0" rIns="0" bIns="0" rtlCol="0">
            <a:spAutoFit/>
          </a:bodyPr>
          <a:lstStyle/>
          <a:p>
            <a:r>
              <a:rPr lang="en-GB" sz="1400" dirty="0">
                <a:latin typeface="Arial" panose="020B0604020202020204" pitchFamily="34" charset="0"/>
                <a:ea typeface="Aileron" charset="0"/>
                <a:cs typeface="Arial" panose="020B0604020202020204" pitchFamily="34" charset="0"/>
              </a:rPr>
              <a:t>Bone marrow</a:t>
            </a:r>
          </a:p>
        </p:txBody>
      </p:sp>
      <p:sp>
        <p:nvSpPr>
          <p:cNvPr id="18" name="TextBox 17">
            <a:extLst>
              <a:ext uri="{FF2B5EF4-FFF2-40B4-BE49-F238E27FC236}">
                <a16:creationId xmlns:a16="http://schemas.microsoft.com/office/drawing/2014/main" id="{C1952180-F859-6A29-0094-8E0500F4EC6D}"/>
              </a:ext>
            </a:extLst>
          </p:cNvPr>
          <p:cNvSpPr txBox="1"/>
          <p:nvPr/>
        </p:nvSpPr>
        <p:spPr>
          <a:xfrm>
            <a:off x="3539040" y="4917991"/>
            <a:ext cx="418384" cy="215444"/>
          </a:xfrm>
          <a:prstGeom prst="rect">
            <a:avLst/>
          </a:prstGeom>
          <a:noFill/>
        </p:spPr>
        <p:txBody>
          <a:bodyPr wrap="none" lIns="0" tIns="0" rIns="0" bIns="0" rtlCol="0">
            <a:spAutoFit/>
          </a:bodyPr>
          <a:lstStyle/>
          <a:p>
            <a:r>
              <a:rPr lang="en-GB" sz="1400" dirty="0">
                <a:latin typeface="Arial" panose="020B0604020202020204" pitchFamily="34" charset="0"/>
                <a:ea typeface="Aileron" charset="0"/>
                <a:cs typeface="Arial" panose="020B0604020202020204" pitchFamily="34" charset="0"/>
              </a:rPr>
              <a:t>Bone</a:t>
            </a:r>
          </a:p>
        </p:txBody>
      </p:sp>
      <p:pic>
        <p:nvPicPr>
          <p:cNvPr id="21" name="Picture 20">
            <a:extLst>
              <a:ext uri="{FF2B5EF4-FFF2-40B4-BE49-F238E27FC236}">
                <a16:creationId xmlns:a16="http://schemas.microsoft.com/office/drawing/2014/main" id="{49F83D33-FD8A-ED54-C605-0F24AA6E0302}"/>
              </a:ext>
            </a:extLst>
          </p:cNvPr>
          <p:cNvPicPr>
            <a:picLocks noChangeAspect="1"/>
          </p:cNvPicPr>
          <p:nvPr/>
        </p:nvPicPr>
        <p:blipFill rotWithShape="1">
          <a:blip r:embed="rId4"/>
          <a:srcRect l="18950" r="20409"/>
          <a:stretch/>
        </p:blipFill>
        <p:spPr>
          <a:xfrm flipV="1">
            <a:off x="3014059" y="3311871"/>
            <a:ext cx="216024" cy="197644"/>
          </a:xfrm>
          <a:prstGeom prst="rect">
            <a:avLst/>
          </a:prstGeom>
        </p:spPr>
      </p:pic>
      <p:pic>
        <p:nvPicPr>
          <p:cNvPr id="26" name="Picture 25">
            <a:extLst>
              <a:ext uri="{FF2B5EF4-FFF2-40B4-BE49-F238E27FC236}">
                <a16:creationId xmlns:a16="http://schemas.microsoft.com/office/drawing/2014/main" id="{E282AB10-E5A1-9213-8ECD-87FFB691094F}"/>
              </a:ext>
            </a:extLst>
          </p:cNvPr>
          <p:cNvPicPr>
            <a:picLocks noChangeAspect="1"/>
          </p:cNvPicPr>
          <p:nvPr/>
        </p:nvPicPr>
        <p:blipFill rotWithShape="1">
          <a:blip r:embed="rId4"/>
          <a:srcRect l="18950" r="20409"/>
          <a:stretch/>
        </p:blipFill>
        <p:spPr>
          <a:xfrm flipV="1">
            <a:off x="3349648" y="3636660"/>
            <a:ext cx="216024" cy="197644"/>
          </a:xfrm>
          <a:prstGeom prst="rect">
            <a:avLst/>
          </a:prstGeom>
        </p:spPr>
      </p:pic>
      <p:cxnSp>
        <p:nvCxnSpPr>
          <p:cNvPr id="28" name="Straight Connector 27">
            <a:extLst>
              <a:ext uri="{FF2B5EF4-FFF2-40B4-BE49-F238E27FC236}">
                <a16:creationId xmlns:a16="http://schemas.microsoft.com/office/drawing/2014/main" id="{4C7051BE-3DD2-3C10-54CE-7249BD01CBFF}"/>
              </a:ext>
            </a:extLst>
          </p:cNvPr>
          <p:cNvCxnSpPr/>
          <p:nvPr/>
        </p:nvCxnSpPr>
        <p:spPr>
          <a:xfrm>
            <a:off x="5015880" y="4689740"/>
            <a:ext cx="0" cy="936000"/>
          </a:xfrm>
          <a:prstGeom prst="line">
            <a:avLst/>
          </a:prstGeom>
          <a:ln w="254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0B70FDF9-FA2E-BB01-2C9B-47E891036CC8}"/>
              </a:ext>
            </a:extLst>
          </p:cNvPr>
          <p:cNvCxnSpPr>
            <a:cxnSpLocks/>
          </p:cNvCxnSpPr>
          <p:nvPr/>
        </p:nvCxnSpPr>
        <p:spPr>
          <a:xfrm>
            <a:off x="5752829" y="3826059"/>
            <a:ext cx="631203" cy="1032413"/>
          </a:xfrm>
          <a:prstGeom prst="line">
            <a:avLst/>
          </a:prstGeom>
          <a:ln w="254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ED5EAB0C-C177-D6CE-0969-9CFDDA93A867}"/>
              </a:ext>
            </a:extLst>
          </p:cNvPr>
          <p:cNvCxnSpPr>
            <a:cxnSpLocks/>
          </p:cNvCxnSpPr>
          <p:nvPr/>
        </p:nvCxnSpPr>
        <p:spPr>
          <a:xfrm flipV="1">
            <a:off x="5570736" y="3096427"/>
            <a:ext cx="1101328" cy="269338"/>
          </a:xfrm>
          <a:prstGeom prst="line">
            <a:avLst/>
          </a:prstGeom>
          <a:ln w="254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622E6957-8FA2-FA7B-4295-C03FC31D6A49}"/>
              </a:ext>
            </a:extLst>
          </p:cNvPr>
          <p:cNvCxnSpPr>
            <a:cxnSpLocks/>
          </p:cNvCxnSpPr>
          <p:nvPr/>
        </p:nvCxnSpPr>
        <p:spPr>
          <a:xfrm>
            <a:off x="5951984" y="3772165"/>
            <a:ext cx="1008112" cy="0"/>
          </a:xfrm>
          <a:prstGeom prst="line">
            <a:avLst/>
          </a:prstGeom>
          <a:ln w="254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75D14611-EBBF-BF6D-99CE-69B47CE4C90D}"/>
              </a:ext>
            </a:extLst>
          </p:cNvPr>
          <p:cNvCxnSpPr>
            <a:cxnSpLocks/>
          </p:cNvCxnSpPr>
          <p:nvPr/>
        </p:nvCxnSpPr>
        <p:spPr>
          <a:xfrm>
            <a:off x="5849455" y="4100632"/>
            <a:ext cx="822609" cy="297545"/>
          </a:xfrm>
          <a:prstGeom prst="line">
            <a:avLst/>
          </a:prstGeom>
          <a:ln w="254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37" name="TextBox 36">
            <a:extLst>
              <a:ext uri="{FF2B5EF4-FFF2-40B4-BE49-F238E27FC236}">
                <a16:creationId xmlns:a16="http://schemas.microsoft.com/office/drawing/2014/main" id="{F5B382DF-8C96-4DF7-A74C-1435089F938C}"/>
              </a:ext>
            </a:extLst>
          </p:cNvPr>
          <p:cNvSpPr txBox="1"/>
          <p:nvPr/>
        </p:nvSpPr>
        <p:spPr>
          <a:xfrm>
            <a:off x="5358495" y="4411707"/>
            <a:ext cx="495328" cy="332399"/>
          </a:xfrm>
          <a:prstGeom prst="rect">
            <a:avLst/>
          </a:prstGeom>
          <a:noFill/>
        </p:spPr>
        <p:txBody>
          <a:bodyPr wrap="none" lIns="0" tIns="0" rIns="0" bIns="0" rtlCol="0">
            <a:spAutoFit/>
          </a:bodyPr>
          <a:lstStyle/>
          <a:p>
            <a:pPr algn="ctr">
              <a:lnSpc>
                <a:spcPct val="90000"/>
              </a:lnSpc>
            </a:pPr>
            <a:r>
              <a:rPr lang="en-GB" sz="1200" dirty="0">
                <a:solidFill>
                  <a:schemeClr val="bg1"/>
                </a:solidFill>
                <a:latin typeface="Arial" panose="020B0604020202020204" pitchFamily="34" charset="0"/>
                <a:ea typeface="Aileron" charset="0"/>
                <a:cs typeface="Arial" panose="020B0604020202020204" pitchFamily="34" charset="0"/>
              </a:rPr>
              <a:t>Growth</a:t>
            </a:r>
            <a:br>
              <a:rPr lang="en-GB" sz="1200" dirty="0">
                <a:solidFill>
                  <a:schemeClr val="bg1"/>
                </a:solidFill>
                <a:latin typeface="Arial" panose="020B0604020202020204" pitchFamily="34" charset="0"/>
                <a:ea typeface="Aileron" charset="0"/>
                <a:cs typeface="Arial" panose="020B0604020202020204" pitchFamily="34" charset="0"/>
              </a:rPr>
            </a:br>
            <a:r>
              <a:rPr lang="en-GB" sz="1200" dirty="0">
                <a:solidFill>
                  <a:schemeClr val="bg1"/>
                </a:solidFill>
                <a:latin typeface="Arial" panose="020B0604020202020204" pitchFamily="34" charset="0"/>
                <a:ea typeface="Aileron" charset="0"/>
                <a:cs typeface="Arial" panose="020B0604020202020204" pitchFamily="34" charset="0"/>
              </a:rPr>
              <a:t>factors</a:t>
            </a:r>
          </a:p>
        </p:txBody>
      </p:sp>
      <p:sp>
        <p:nvSpPr>
          <p:cNvPr id="38" name="TextBox 37">
            <a:extLst>
              <a:ext uri="{FF2B5EF4-FFF2-40B4-BE49-F238E27FC236}">
                <a16:creationId xmlns:a16="http://schemas.microsoft.com/office/drawing/2014/main" id="{220A4B24-6ECE-56FF-C366-61D95791FFC4}"/>
              </a:ext>
            </a:extLst>
          </p:cNvPr>
          <p:cNvSpPr txBox="1"/>
          <p:nvPr/>
        </p:nvSpPr>
        <p:spPr>
          <a:xfrm>
            <a:off x="6768690" y="4324960"/>
            <a:ext cx="945772" cy="215444"/>
          </a:xfrm>
          <a:prstGeom prst="rect">
            <a:avLst/>
          </a:prstGeom>
          <a:noFill/>
        </p:spPr>
        <p:txBody>
          <a:bodyPr wrap="none" lIns="0" tIns="0" rIns="0" bIns="0" rtlCol="0">
            <a:spAutoFit/>
          </a:bodyPr>
          <a:lstStyle/>
          <a:p>
            <a:r>
              <a:rPr lang="en-GB" sz="1400" dirty="0">
                <a:latin typeface="Arial" panose="020B0604020202020204" pitchFamily="34" charset="0"/>
                <a:ea typeface="Aileron" charset="0"/>
                <a:cs typeface="Arial" panose="020B0604020202020204" pitchFamily="34" charset="0"/>
              </a:rPr>
              <a:t>Osteoblasts</a:t>
            </a:r>
          </a:p>
        </p:txBody>
      </p:sp>
      <p:sp>
        <p:nvSpPr>
          <p:cNvPr id="127" name="Freeform 126">
            <a:extLst>
              <a:ext uri="{FF2B5EF4-FFF2-40B4-BE49-F238E27FC236}">
                <a16:creationId xmlns:a16="http://schemas.microsoft.com/office/drawing/2014/main" id="{5771E805-0328-0F40-FC36-ABE8A152FF5B}"/>
              </a:ext>
            </a:extLst>
          </p:cNvPr>
          <p:cNvSpPr/>
          <p:nvPr/>
        </p:nvSpPr>
        <p:spPr>
          <a:xfrm>
            <a:off x="4961576" y="3864991"/>
            <a:ext cx="449410" cy="437200"/>
          </a:xfrm>
          <a:custGeom>
            <a:avLst/>
            <a:gdLst>
              <a:gd name="connsiteX0" fmla="*/ 0 w 443060"/>
              <a:gd name="connsiteY0" fmla="*/ 395925 h 395925"/>
              <a:gd name="connsiteX1" fmla="*/ 160255 w 443060"/>
              <a:gd name="connsiteY1" fmla="*/ 179109 h 395925"/>
              <a:gd name="connsiteX2" fmla="*/ 443060 w 443060"/>
              <a:gd name="connsiteY2" fmla="*/ 0 h 395925"/>
              <a:gd name="connsiteX0" fmla="*/ 0 w 443060"/>
              <a:gd name="connsiteY0" fmla="*/ 395925 h 395925"/>
              <a:gd name="connsiteX1" fmla="*/ 147555 w 443060"/>
              <a:gd name="connsiteY1" fmla="*/ 141009 h 395925"/>
              <a:gd name="connsiteX2" fmla="*/ 443060 w 443060"/>
              <a:gd name="connsiteY2" fmla="*/ 0 h 395925"/>
              <a:gd name="connsiteX0" fmla="*/ 0 w 449410"/>
              <a:gd name="connsiteY0" fmla="*/ 437200 h 437200"/>
              <a:gd name="connsiteX1" fmla="*/ 153905 w 449410"/>
              <a:gd name="connsiteY1" fmla="*/ 141009 h 437200"/>
              <a:gd name="connsiteX2" fmla="*/ 449410 w 449410"/>
              <a:gd name="connsiteY2" fmla="*/ 0 h 437200"/>
              <a:gd name="connsiteX0" fmla="*/ 0 w 449410"/>
              <a:gd name="connsiteY0" fmla="*/ 437200 h 437200"/>
              <a:gd name="connsiteX1" fmla="*/ 185655 w 449410"/>
              <a:gd name="connsiteY1" fmla="*/ 137834 h 437200"/>
              <a:gd name="connsiteX2" fmla="*/ 449410 w 449410"/>
              <a:gd name="connsiteY2" fmla="*/ 0 h 437200"/>
              <a:gd name="connsiteX0" fmla="*/ 0 w 449410"/>
              <a:gd name="connsiteY0" fmla="*/ 437200 h 437200"/>
              <a:gd name="connsiteX1" fmla="*/ 157080 w 449410"/>
              <a:gd name="connsiteY1" fmla="*/ 160059 h 437200"/>
              <a:gd name="connsiteX2" fmla="*/ 449410 w 449410"/>
              <a:gd name="connsiteY2" fmla="*/ 0 h 437200"/>
            </a:gdLst>
            <a:ahLst/>
            <a:cxnLst>
              <a:cxn ang="0">
                <a:pos x="connsiteX0" y="connsiteY0"/>
              </a:cxn>
              <a:cxn ang="0">
                <a:pos x="connsiteX1" y="connsiteY1"/>
              </a:cxn>
              <a:cxn ang="0">
                <a:pos x="connsiteX2" y="connsiteY2"/>
              </a:cxn>
            </a:cxnLst>
            <a:rect l="l" t="t" r="r" b="b"/>
            <a:pathLst>
              <a:path w="449410" h="437200">
                <a:moveTo>
                  <a:pt x="0" y="437200"/>
                </a:moveTo>
                <a:cubicBezTo>
                  <a:pt x="43206" y="361785"/>
                  <a:pt x="83237" y="226046"/>
                  <a:pt x="157080" y="160059"/>
                </a:cubicBezTo>
                <a:cubicBezTo>
                  <a:pt x="230923" y="94071"/>
                  <a:pt x="344929" y="56560"/>
                  <a:pt x="449410" y="0"/>
                </a:cubicBezTo>
              </a:path>
            </a:pathLst>
          </a:custGeom>
          <a:noFill/>
          <a:ln w="25400">
            <a:solidFill>
              <a:schemeClr val="tx1"/>
            </a:solidFill>
            <a:tailEnd type="triangle"/>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29" name="Freeform 128">
            <a:extLst>
              <a:ext uri="{FF2B5EF4-FFF2-40B4-BE49-F238E27FC236}">
                <a16:creationId xmlns:a16="http://schemas.microsoft.com/office/drawing/2014/main" id="{9B6D4F65-17BA-BB11-8F35-BA188E06B7E2}"/>
              </a:ext>
            </a:extLst>
          </p:cNvPr>
          <p:cNvSpPr/>
          <p:nvPr/>
        </p:nvSpPr>
        <p:spPr>
          <a:xfrm>
            <a:off x="5086350" y="3971925"/>
            <a:ext cx="422275" cy="523875"/>
          </a:xfrm>
          <a:custGeom>
            <a:avLst/>
            <a:gdLst>
              <a:gd name="connsiteX0" fmla="*/ 422275 w 422275"/>
              <a:gd name="connsiteY0" fmla="*/ 0 h 523875"/>
              <a:gd name="connsiteX1" fmla="*/ 288925 w 422275"/>
              <a:gd name="connsiteY1" fmla="*/ 269875 h 523875"/>
              <a:gd name="connsiteX2" fmla="*/ 0 w 422275"/>
              <a:gd name="connsiteY2" fmla="*/ 523875 h 523875"/>
            </a:gdLst>
            <a:ahLst/>
            <a:cxnLst>
              <a:cxn ang="0">
                <a:pos x="connsiteX0" y="connsiteY0"/>
              </a:cxn>
              <a:cxn ang="0">
                <a:pos x="connsiteX1" y="connsiteY1"/>
              </a:cxn>
              <a:cxn ang="0">
                <a:pos x="connsiteX2" y="connsiteY2"/>
              </a:cxn>
            </a:cxnLst>
            <a:rect l="l" t="t" r="r" b="b"/>
            <a:pathLst>
              <a:path w="422275" h="523875">
                <a:moveTo>
                  <a:pt x="422275" y="0"/>
                </a:moveTo>
                <a:cubicBezTo>
                  <a:pt x="390789" y="91281"/>
                  <a:pt x="359304" y="182563"/>
                  <a:pt x="288925" y="269875"/>
                </a:cubicBezTo>
                <a:cubicBezTo>
                  <a:pt x="218546" y="357187"/>
                  <a:pt x="109273" y="440531"/>
                  <a:pt x="0" y="523875"/>
                </a:cubicBezTo>
              </a:path>
            </a:pathLst>
          </a:custGeom>
          <a:noFill/>
          <a:ln w="25400">
            <a:solidFill>
              <a:schemeClr val="tx1"/>
            </a:solidFill>
            <a:tailEnd type="triangle"/>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5" name="TextBox 4">
            <a:extLst>
              <a:ext uri="{FF2B5EF4-FFF2-40B4-BE49-F238E27FC236}">
                <a16:creationId xmlns:a16="http://schemas.microsoft.com/office/drawing/2014/main" id="{62447000-D17A-FC29-DEB1-1B1C568203EC}"/>
              </a:ext>
            </a:extLst>
          </p:cNvPr>
          <p:cNvSpPr txBox="1"/>
          <p:nvPr/>
        </p:nvSpPr>
        <p:spPr>
          <a:xfrm>
            <a:off x="3275040" y="3387810"/>
            <a:ext cx="586699" cy="215444"/>
          </a:xfrm>
          <a:prstGeom prst="rect">
            <a:avLst/>
          </a:prstGeom>
          <a:noFill/>
        </p:spPr>
        <p:txBody>
          <a:bodyPr wrap="none" lIns="0" tIns="0" rIns="0" bIns="0" rtlCol="0">
            <a:spAutoFit/>
          </a:bodyPr>
          <a:lstStyle/>
          <a:p>
            <a:r>
              <a:rPr lang="en-GB" sz="1400" dirty="0">
                <a:latin typeface="Arial" panose="020B0604020202020204" pitchFamily="34" charset="0"/>
                <a:ea typeface="Aileron" charset="0"/>
                <a:cs typeface="Arial" panose="020B0604020202020204" pitchFamily="34" charset="0"/>
              </a:rPr>
              <a:t>Ra-223</a:t>
            </a:r>
          </a:p>
        </p:txBody>
      </p:sp>
    </p:spTree>
  </p:cSld>
  <p:clrMapOvr>
    <a:masterClrMapping/>
  </p:clrMapOvr>
  <p:transition>
    <p:fade/>
  </p:transition>
</p:sld>
</file>

<file path=ppt/theme/theme1.xml><?xml version="1.0" encoding="utf-8"?>
<a:theme xmlns:a="http://schemas.openxmlformats.org/drawingml/2006/main" name="Thème Office">
  <a:themeElements>
    <a:clrScheme name="Custom 4">
      <a:dk1>
        <a:srgbClr val="000000"/>
      </a:dk1>
      <a:lt1>
        <a:srgbClr val="FFFFFF"/>
      </a:lt1>
      <a:dk2>
        <a:srgbClr val="5D8298"/>
      </a:dk2>
      <a:lt2>
        <a:srgbClr val="EEECE1"/>
      </a:lt2>
      <a:accent1>
        <a:srgbClr val="C6573B"/>
      </a:accent1>
      <a:accent2>
        <a:srgbClr val="C0504D"/>
      </a:accent2>
      <a:accent3>
        <a:srgbClr val="E9D0CD"/>
      </a:accent3>
      <a:accent4>
        <a:srgbClr val="F4EAE7"/>
      </a:accent4>
      <a:accent5>
        <a:srgbClr val="ECE6ED"/>
      </a:accent5>
      <a:accent6>
        <a:srgbClr val="8B878B"/>
      </a:accent6>
      <a:hlink>
        <a:srgbClr val="C6573B"/>
      </a:hlink>
      <a:folHlink>
        <a:srgbClr val="C6573B"/>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1270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2400" dirty="0" smtClean="0">
            <a:solidFill>
              <a:srgbClr val="505050"/>
            </a:solidFill>
            <a:latin typeface="Aileron" charset="0"/>
            <a:ea typeface="Aileron" charset="0"/>
            <a:cs typeface="Aileron" charset="0"/>
          </a:defRPr>
        </a:defPPr>
      </a:lstStyle>
    </a:txDef>
  </a:objectDefaults>
  <a:extraClrSchemeLst/>
  <a:extLst>
    <a:ext uri="{05A4C25C-085E-4340-85A3-A5531E510DB2}">
      <thm15:themeFamily xmlns:thm15="http://schemas.microsoft.com/office/thememl/2012/main" name="test1" id="{6EE5619C-8EAA-A44B-80F2-E23E4FCA5203}" vid="{AB7894ED-5683-8E4A-9ED0-7D17E9D41A6D}"/>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cdb8bcd6-6b35-4e41-aa42-51a98490204f"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7BA35116025A346933680F0DCCB641B" ma:contentTypeVersion="3" ma:contentTypeDescription="Create a new document." ma:contentTypeScope="" ma:versionID="b233bb747493cc530db7cfc03798d686">
  <xsd:schema xmlns:xsd="http://www.w3.org/2001/XMLSchema" xmlns:xs="http://www.w3.org/2001/XMLSchema" xmlns:p="http://schemas.microsoft.com/office/2006/metadata/properties" xmlns:ns3="cdb8bcd6-6b35-4e41-aa42-51a98490204f" targetNamespace="http://schemas.microsoft.com/office/2006/metadata/properties" ma:root="true" ma:fieldsID="4ac2eb4b606478646425144925bfe85a" ns3:_="">
    <xsd:import namespace="cdb8bcd6-6b35-4e41-aa42-51a98490204f"/>
    <xsd:element name="properties">
      <xsd:complexType>
        <xsd:sequence>
          <xsd:element name="documentManagement">
            <xsd:complexType>
              <xsd:all>
                <xsd:element ref="ns3:MediaServiceMetadata" minOccurs="0"/>
                <xsd:element ref="ns3:MediaServiceFastMetadata"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b8bcd6-6b35-4e41-aa42-51a98490204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_activity" ma:index="10"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B7143D3-02A2-40CF-98D0-4BD555B09716}">
  <ds:schemaRefs>
    <ds:schemaRef ds:uri="http://schemas.microsoft.com/office/2006/documentManagement/types"/>
    <ds:schemaRef ds:uri="http://purl.org/dc/elements/1.1/"/>
    <ds:schemaRef ds:uri="http://schemas.microsoft.com/office/2006/metadata/properties"/>
    <ds:schemaRef ds:uri="cdb8bcd6-6b35-4e41-aa42-51a98490204f"/>
    <ds:schemaRef ds:uri="http://purl.org/dc/terms/"/>
    <ds:schemaRef ds:uri="http://schemas.openxmlformats.org/package/2006/metadata/core-properties"/>
    <ds:schemaRef ds:uri="http://purl.org/dc/dcmitype/"/>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A7D1BF05-B2D6-476C-B0D3-10A7DDF4AC71}">
  <ds:schemaRefs>
    <ds:schemaRef ds:uri="http://schemas.microsoft.com/sharepoint/v3/contenttype/forms"/>
  </ds:schemaRefs>
</ds:datastoreItem>
</file>

<file path=customXml/itemProps3.xml><?xml version="1.0" encoding="utf-8"?>
<ds:datastoreItem xmlns:ds="http://schemas.openxmlformats.org/officeDocument/2006/customXml" ds:itemID="{61AAB7E3-0040-40F5-B962-57C235B2A84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db8bcd6-6b35-4e41-aa42-51a98490204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GUCONNECT_template_v2-good</Template>
  <TotalTime>0</TotalTime>
  <Words>7346</Words>
  <Application>Microsoft Office PowerPoint</Application>
  <PresentationFormat>Widescreen</PresentationFormat>
  <Paragraphs>1266</Paragraphs>
  <Slides>42</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42</vt:i4>
      </vt:variant>
    </vt:vector>
  </HeadingPairs>
  <TitlesOfParts>
    <vt:vector size="49" baseType="lpstr">
      <vt:lpstr>Aileron</vt:lpstr>
      <vt:lpstr>Arial</vt:lpstr>
      <vt:lpstr>Calibri</vt:lpstr>
      <vt:lpstr>Lucida Grande</vt:lpstr>
      <vt:lpstr>PT Sans Narrow</vt:lpstr>
      <vt:lpstr>System Font Regular</vt:lpstr>
      <vt:lpstr>Thème Office</vt:lpstr>
      <vt:lpstr>PowerPoint Presentation</vt:lpstr>
      <vt:lpstr>Nursing Support for metastatic castrate resistant prostate  cancer (mCRPC) patients during radiopharmaceutical treatments  Janet Forgenie Uro-oncology Clinical Nurse Specialist University College London Hospital  JUly 2023</vt:lpstr>
      <vt:lpstr>Developed by GU NURSES COnnect</vt:lpstr>
      <vt:lpstr>Clinical takeaways</vt:lpstr>
      <vt:lpstr>Educational objectives</vt:lpstr>
      <vt:lpstr>THE PROSTATE CANCER LANDSCAPE is complicated!</vt:lpstr>
      <vt:lpstr>FDA-approved therapeutic radiopharmaceuticals for mcrpc patients</vt:lpstr>
      <vt:lpstr>Radium-223</vt:lpstr>
      <vt:lpstr>Radium-223: Mechanism of Action</vt:lpstr>
      <vt:lpstr>Radium-223 Administration and Dose</vt:lpstr>
      <vt:lpstr>Alsympca study</vt:lpstr>
      <vt:lpstr>ALsyMPCA: Ra-223 prolongs Overall survival</vt:lpstr>
      <vt:lpstr>ALSYMPCA: Ra-223 delays Time to first SSE</vt:lpstr>
      <vt:lpstr>ALSYMPCA: ra-223 results in a meaningful improvement in QoL</vt:lpstr>
      <vt:lpstr>ALSYMPCA: safety data</vt:lpstr>
      <vt:lpstr>Radium-223: Side effect management </vt:lpstr>
      <vt:lpstr>When to use Ra-223</vt:lpstr>
      <vt:lpstr> 177Lu-PSMA-617</vt:lpstr>
      <vt:lpstr>177LU-psma-617: Mechanism of action</vt:lpstr>
      <vt:lpstr>Vision study: background and design</vt:lpstr>
      <vt:lpstr>VISION study: 177Lu-PSMA-617 prolongs OS in pts who have received ≥1 ARI, and 1 or 2 prior taxane-based ct regimens</vt:lpstr>
      <vt:lpstr>VISION study: 177Lu-PSMA-617 significantly improves all secondary endpoints</vt:lpstr>
      <vt:lpstr>VISION study: 177Lu-PSMA-617 beneficial effect on pain and QoL</vt:lpstr>
      <vt:lpstr>VISION study: side effects</vt:lpstr>
      <vt:lpstr>When to use 177LU-PSMA-617</vt:lpstr>
      <vt:lpstr>Sequencing radiopharmaceuticals</vt:lpstr>
      <vt:lpstr>VISION study: rpfs by prior treatments (BICR)</vt:lpstr>
      <vt:lpstr>VISION study: Os by prior treatments (BICR)</vt:lpstr>
      <vt:lpstr>Ralu study: 177Lu-PSMA-617 in patients previously treated with Ra-223</vt:lpstr>
      <vt:lpstr>Nurse management of patients</vt:lpstr>
      <vt:lpstr>Risk Assessment: determine patients medical &amp; personal Circumstances </vt:lpstr>
      <vt:lpstr>Best practice: Managing bodily fluids during treatment</vt:lpstr>
      <vt:lpstr>Radium-223: safety/radiation considerations</vt:lpstr>
      <vt:lpstr>177Lutetium-PSMA-617: safety/radiation considerations</vt:lpstr>
      <vt:lpstr>Managing bone health</vt:lpstr>
      <vt:lpstr>Musculoskeletal events</vt:lpstr>
      <vt:lpstr>The effects of prostate cancer treatment on bone</vt:lpstr>
      <vt:lpstr>PROPORTION experiencing fractures 1-5 years after prostate cancer diagnosis</vt:lpstr>
      <vt:lpstr>BONE METASTASES AND SREs</vt:lpstr>
      <vt:lpstr>Thinking ahead </vt:lpstr>
      <vt:lpstr>summary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Utilisateur de Microsoft Office</dc:creator>
  <cp:lastModifiedBy>Samantha Brightwell</cp:lastModifiedBy>
  <cp:revision>415</cp:revision>
  <cp:lastPrinted>2023-07-11T12:53:48Z</cp:lastPrinted>
  <dcterms:created xsi:type="dcterms:W3CDTF">2016-10-14T09:38:18Z</dcterms:created>
  <dcterms:modified xsi:type="dcterms:W3CDTF">2023-07-17T09:55:38Z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0x01010067BA35116025A346933680F0DCCB641B</vt:lpwstr>
  </property>
</Properties>
</file>